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94.xml" ContentType="application/vnd.openxmlformats-officedocument.presentationml.slide+xml"/>
  <Override PartName="/ppt/slides/slide142.xml" ContentType="application/vnd.openxmlformats-officedocument.presentationml.slide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36.xml" ContentType="application/vnd.openxmlformats-officedocument.presentationml.slide+xml"/>
  <Override PartName="/ppt/slides/slide83.xml" ContentType="application/vnd.openxmlformats-officedocument.presentationml.slide+xml"/>
  <Override PartName="/ppt/slides/slide120.xml" ContentType="application/vnd.openxmlformats-officedocument.presentationml.slide+xml"/>
  <Override PartName="/ppt/slides/slide131.xml" ContentType="application/vnd.openxmlformats-officedocument.presentationml.slide+xml"/>
  <Override PartName="/ppt/slides/slide218.xml" ContentType="application/vnd.openxmlformats-officedocument.presentationml.slide+xml"/>
  <Override PartName="/ppt/slideLayouts/slideLayout46.xml" ContentType="application/vnd.openxmlformats-officedocument.presentationml.slideLayout+xml"/>
  <Override PartName="/ppt/slides/slide25.xml" ContentType="application/vnd.openxmlformats-officedocument.presentationml.slide+xml"/>
  <Override PartName="/ppt/slides/slide72.xml" ContentType="application/vnd.openxmlformats-officedocument.presentationml.slide+xml"/>
  <Override PartName="/ppt/slides/slide207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69.xml" ContentType="application/vnd.openxmlformats-officedocument.presentationml.slide+xml"/>
  <Override PartName="/ppt/tableStyles.xml" ContentType="application/vnd.openxmlformats-officedocument.presentationml.tableStyles+xml"/>
  <Override PartName="/ppt/slides/slide147.xml" ContentType="application/vnd.openxmlformats-officedocument.presentationml.slide+xml"/>
  <Override PartName="/ppt/slides/slide158.xml" ContentType="application/vnd.openxmlformats-officedocument.presentationml.slide+xml"/>
  <Override PartName="/ppt/slides/slide194.xml" ContentType="application/vnd.openxmlformats-officedocument.presentationml.slide+xml"/>
  <Override PartName="/ppt/slides/slide210.xml" ContentType="application/vnd.openxmlformats-officedocument.presentationml.slide+xml"/>
  <Override PartName="/ppt/slides/slide99.xml" ContentType="application/vnd.openxmlformats-officedocument.presentationml.slide+xml"/>
  <Override PartName="/ppt/slides/slide136.xml" ContentType="application/vnd.openxmlformats-officedocument.presentationml.slide+xml"/>
  <Override PartName="/ppt/slides/slide183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125.xml" ContentType="application/vnd.openxmlformats-officedocument.presentationml.slide+xml"/>
  <Override PartName="/ppt/slides/slide172.xml" ContentType="application/vnd.openxmlformats-officedocument.presentationml.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66.xml" ContentType="application/vnd.openxmlformats-officedocument.presentationml.slide+xml"/>
  <Override PartName="/ppt/slides/slide103.xml" ContentType="application/vnd.openxmlformats-officedocument.presentationml.slide+xml"/>
  <Override PartName="/ppt/slides/slide114.xml" ContentType="application/vnd.openxmlformats-officedocument.presentationml.slide+xml"/>
  <Override PartName="/ppt/slides/slide150.xml" ContentType="application/vnd.openxmlformats-officedocument.presentationml.slide+xml"/>
  <Override PartName="/ppt/slides/slide161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76.xml" ContentType="application/vnd.openxmlformats-officedocument.presentationml.slideLayout+xml"/>
  <Default Extension="png" ContentType="image/png"/>
  <Override PartName="/ppt/slides/slide55.xml" ContentType="application/vnd.openxmlformats-officedocument.presentationml.slide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65.xml" ContentType="application/vnd.openxmlformats-officedocument.presentationml.slideLayout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slides/slide215.xml" ContentType="application/vnd.openxmlformats-officedocument.presentationml.slide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199.xml" ContentType="application/vnd.openxmlformats-officedocument.presentationml.slide+xml"/>
  <Override PartName="/ppt/slides/slide204.xml" ContentType="application/vnd.openxmlformats-officedocument.presentationml.slide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188.xml" ContentType="application/vnd.openxmlformats-officedocument.presentationml.slide+xml"/>
  <Override PartName="/ppt/slideLayouts/slideLayout21.xml" ContentType="application/vnd.openxmlformats-officedocument.presentationml.slideLayout+xml"/>
  <Override PartName="/ppt/slides/slide119.xml" ContentType="application/vnd.openxmlformats-officedocument.presentationml.slide+xml"/>
  <Override PartName="/ppt/slides/slide166.xml" ContentType="application/vnd.openxmlformats-officedocument.presentationml.slide+xml"/>
  <Override PartName="/ppt/slides/slide177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08.xml" ContentType="application/vnd.openxmlformats-officedocument.presentationml.slide+xml"/>
  <Override PartName="/ppt/slides/slide155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49.xml" ContentType="application/vnd.openxmlformats-officedocument.presentationml.slide+xml"/>
  <Override PartName="/ppt/slides/slide96.xml" ContentType="application/vnd.openxmlformats-officedocument.presentationml.slide+xml"/>
  <Override PartName="/ppt/slides/slide144.xml" ContentType="application/vnd.openxmlformats-officedocument.presentationml.slide+xml"/>
  <Override PartName="/ppt/slides/slide191.xml" ContentType="application/vnd.openxmlformats-officedocument.presentationml.slide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s/slide38.xml" ContentType="application/vnd.openxmlformats-officedocument.presentationml.slide+xml"/>
  <Override PartName="/ppt/slides/slide85.xml" ContentType="application/vnd.openxmlformats-officedocument.presentationml.slide+xml"/>
  <Override PartName="/ppt/slides/slide122.xml" ContentType="application/vnd.openxmlformats-officedocument.presentationml.slide+xml"/>
  <Override PartName="/ppt/slides/slide133.xml" ContentType="application/vnd.openxmlformats-officedocument.presentationml.slide+xml"/>
  <Override PartName="/ppt/slides/slide180.xml" ContentType="application/vnd.openxmlformats-officedocument.presentationml.slide+xml"/>
  <Override PartName="/ppt/slideLayouts/slideLayout48.xml" ContentType="application/vnd.openxmlformats-officedocument.presentationml.slideLayout+xml"/>
  <Override PartName="/ppt/slides/slide27.xml" ContentType="application/vnd.openxmlformats-officedocument.presentationml.slide+xml"/>
  <Override PartName="/ppt/slides/slide74.xml" ContentType="application/vnd.openxmlformats-officedocument.presentationml.slide+xml"/>
  <Override PartName="/ppt/slides/slide111.xml" ContentType="application/vnd.openxmlformats-officedocument.presentationml.slide+xml"/>
  <Override PartName="/ppt/slides/slide209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100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Default Extension="wmf" ContentType="image/x-wmf"/>
  <Override PartName="/ppt/slides/slide41.xml" ContentType="application/vnd.openxmlformats-officedocument.presentationml.slide+xml"/>
  <Override PartName="/ppt/slideLayouts/slideLayout51.xml" ContentType="application/vnd.openxmlformats-officedocument.presentationml.slideLayout+xml"/>
  <Override PartName="/ppt/slides/slide30.xml" ContentType="application/vnd.openxmlformats-officedocument.presentationml.slide+xml"/>
  <Override PartName="/ppt/slides/slide149.xml" ContentType="application/vnd.openxmlformats-officedocument.presentationml.slide+xml"/>
  <Override PartName="/ppt/slides/slide196.xml" ContentType="application/vnd.openxmlformats-officedocument.presentationml.slide+xml"/>
  <Override PartName="/ppt/slides/slide212.xml" ContentType="application/vnd.openxmlformats-officedocument.presentationml.slide+xml"/>
  <Override PartName="/ppt/slideLayouts/slideLayout40.xml" ContentType="application/vnd.openxmlformats-officedocument.presentationml.slideLayout+xml"/>
  <Override PartName="/ppt/slides/slide138.xml" ContentType="application/vnd.openxmlformats-officedocument.presentationml.slide+xml"/>
  <Override PartName="/ppt/slides/slide185.xml" ContentType="application/vnd.openxmlformats-officedocument.presentationml.slide+xml"/>
  <Override PartName="/ppt/slides/slide201.xml" ContentType="application/vnd.openxmlformats-officedocument.presentationml.slide+xml"/>
  <Override PartName="/ppt/slides/slide79.xml" ContentType="application/vnd.openxmlformats-officedocument.presentationml.slide+xml"/>
  <Override PartName="/ppt/slides/slide127.xml" ContentType="application/vnd.openxmlformats-officedocument.presentationml.slide+xml"/>
  <Override PartName="/ppt/slides/slide174.xml" ContentType="application/vnd.openxmlformats-officedocument.presentationml.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s/slide116.xml" ContentType="application/vnd.openxmlformats-officedocument.presentationml.slide+xml"/>
  <Override PartName="/ppt/slides/slide134.xml" ContentType="application/vnd.openxmlformats-officedocument.presentationml.slide+xml"/>
  <Override PartName="/ppt/slides/slide163.xml" ContentType="application/vnd.openxmlformats-officedocument.presentationml.slide+xml"/>
  <Override PartName="/ppt/slides/slide181.xml" ContentType="application/vnd.openxmlformats-officedocument.presentationml.slide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105.xml" ContentType="application/vnd.openxmlformats-officedocument.presentationml.slide+xml"/>
  <Override PartName="/ppt/slides/slide123.xml" ContentType="application/vnd.openxmlformats-officedocument.presentationml.slide+xml"/>
  <Override PartName="/ppt/slides/slide141.xml" ContentType="application/vnd.openxmlformats-officedocument.presentationml.slide+xml"/>
  <Override PartName="/ppt/slides/slide152.xml" ContentType="application/vnd.openxmlformats-officedocument.presentationml.slide+xml"/>
  <Override PartName="/ppt/slides/slide170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s/slide112.xml" ContentType="application/vnd.openxmlformats-officedocument.presentationml.slide+xml"/>
  <Override PartName="/ppt/slides/slide130.xml" ContentType="application/vnd.openxmlformats-officedocument.presentationml.slide+xml"/>
  <Override PartName="/ppt/slides/slide2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Override PartName="/ppt/slides/slide206.xml" ContentType="application/vnd.openxmlformats-officedocument.presentationml.slide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Default Extension="jpeg" ContentType="image/jpeg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s/slide2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s/slide20.xml" ContentType="application/vnd.openxmlformats-officedocument.presentationml.slide+xml"/>
  <Override PartName="/ppt/slides/slide168.xml" ContentType="application/vnd.openxmlformats-officedocument.presentationml.slide+xml"/>
  <Override PartName="/ppt/slides/slide179.xml" ContentType="application/vnd.openxmlformats-officedocument.presentationml.slide+xml"/>
  <Override PartName="/ppt/slides/slide197.xml" ContentType="application/vnd.openxmlformats-officedocument.presentationml.slide+xml"/>
  <Override PartName="/ppt/slides/slide202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s/slide139.xml" ContentType="application/vnd.openxmlformats-officedocument.presentationml.slide+xml"/>
  <Override PartName="/ppt/slides/slide157.xml" ContentType="application/vnd.openxmlformats-officedocument.presentationml.slide+xml"/>
  <Override PartName="/ppt/slides/slide18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98.xml" ContentType="application/vnd.openxmlformats-officedocument.presentationml.slide+xml"/>
  <Override PartName="/ppt/slides/slide117.xml" ContentType="application/vnd.openxmlformats-officedocument.presentationml.slide+xml"/>
  <Override PartName="/ppt/slides/slide128.xml" ContentType="application/vnd.openxmlformats-officedocument.presentationml.slide+xml"/>
  <Override PartName="/ppt/slides/slide146.xml" ContentType="application/vnd.openxmlformats-officedocument.presentationml.slide+xml"/>
  <Override PartName="/ppt/slides/slide164.xml" ContentType="application/vnd.openxmlformats-officedocument.presentationml.slide+xml"/>
  <Override PartName="/ppt/slides/slide175.xml" ContentType="application/vnd.openxmlformats-officedocument.presentationml.slide+xml"/>
  <Override PartName="/ppt/slides/slide193.xml" ContentType="application/vnd.openxmlformats-officedocument.presentationml.slide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s/slide87.xml" ContentType="application/vnd.openxmlformats-officedocument.presentationml.slide+xml"/>
  <Override PartName="/ppt/slides/slide106.xml" ContentType="application/vnd.openxmlformats-officedocument.presentationml.slide+xml"/>
  <Override PartName="/ppt/slides/slide124.xml" ContentType="application/vnd.openxmlformats-officedocument.presentationml.slide+xml"/>
  <Override PartName="/ppt/slides/slide135.xml" ContentType="application/vnd.openxmlformats-officedocument.presentationml.slide+xml"/>
  <Override PartName="/ppt/slides/slide153.xml" ContentType="application/vnd.openxmlformats-officedocument.presentationml.slide+xml"/>
  <Override PartName="/ppt/slides/slide171.xml" ContentType="application/vnd.openxmlformats-officedocument.presentationml.slide+xml"/>
  <Override PartName="/ppt/slides/slide182.xml" ContentType="application/vnd.openxmlformats-officedocument.presentationml.slide+xml"/>
  <Override PartName="/ppt/slideLayouts/slideLayout68.xml" ContentType="application/vnd.openxmlformats-officedocument.presentationml.slideLayout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slides/slide113.xml" ContentType="application/vnd.openxmlformats-officedocument.presentationml.slide+xml"/>
  <Override PartName="/ppt/slides/slide160.xml" ContentType="application/vnd.openxmlformats-officedocument.presentationml.slide+xml"/>
  <Override PartName="/ppt/slideLayouts/slideLayout39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102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s/slide43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s/slide32.xml" ContentType="application/vnd.openxmlformats-officedocument.presentationml.slide+xml"/>
  <Override PartName="/ppt/slides/slide214.xml" ContentType="application/vnd.openxmlformats-officedocument.presentationml.slide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s/slide187.xml" ContentType="application/vnd.openxmlformats-officedocument.presentationml.slide+xml"/>
  <Override PartName="/ppt/slides/slide198.xml" ContentType="application/vnd.openxmlformats-officedocument.presentationml.slide+xml"/>
  <Override PartName="/ppt/slides/slide203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s/slide129.xml" ContentType="application/vnd.openxmlformats-officedocument.presentationml.slide+xml"/>
  <Override PartName="/ppt/slides/slide176.xml" ContentType="application/vnd.openxmlformats-officedocument.presentationml.slide+xml"/>
  <Override PartName="/ppt/slides/slide118.xml" ContentType="application/vnd.openxmlformats-officedocument.presentationml.slide+xml"/>
  <Override PartName="/ppt/slides/slide165.xml" ContentType="application/vnd.openxmlformats-officedocument.presentationml.slide+xml"/>
  <Default Extension="doc" ContentType="application/msword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107.xml" ContentType="application/vnd.openxmlformats-officedocument.presentationml.slide+xml"/>
  <Override PartName="/ppt/slides/slide143.xml" ContentType="application/vnd.openxmlformats-officedocument.presentationml.slide+xml"/>
  <Override PartName="/ppt/slides/slide154.xml" ContentType="application/vnd.openxmlformats-officedocument.presentationml.slide+xml"/>
  <Override PartName="/ppt/slides/slide190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s/slide48.xml" ContentType="application/vnd.openxmlformats-officedocument.presentationml.slide+xml"/>
  <Override PartName="/ppt/slides/slide95.xml" ContentType="application/vnd.openxmlformats-officedocument.presentationml.slide+xml"/>
  <Override PartName="/ppt/slides/slide132.xml" ContentType="application/vnd.openxmlformats-officedocument.presentationml.slide+xml"/>
  <Override PartName="/ppt/slideLayouts/slideLayout58.xml" ContentType="application/vnd.openxmlformats-officedocument.presentationml.slideLayout+xml"/>
  <Default Extension="bin" ContentType="application/vnd.openxmlformats-officedocument.oleObject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121.xml" ContentType="application/vnd.openxmlformats-officedocument.presentationml.slide+xml"/>
  <Override PartName="/ppt/slides/slide208.xml" ContentType="application/vnd.openxmlformats-officedocument.presentationml.slide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62.xml" ContentType="application/vnd.openxmlformats-officedocument.presentationml.slide+xml"/>
  <Override PartName="/ppt/slides/slide110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s/slide40.xml" ContentType="application/vnd.openxmlformats-officedocument.presentationml.slide+xml"/>
  <Override PartName="/ppt/slides/slide159.xml" ContentType="application/vnd.openxmlformats-officedocument.presentationml.slide+xml"/>
  <Override PartName="/ppt/slides/slide211.xml" ContentType="application/vnd.openxmlformats-officedocument.presentationml.slide+xml"/>
  <Override PartName="/ppt/slideLayouts/slideLayout50.xml" ContentType="application/vnd.openxmlformats-officedocument.presentationml.slideLayout+xml"/>
  <Override PartName="/ppt/slides/slide148.xml" ContentType="application/vnd.openxmlformats-officedocument.presentationml.slide+xml"/>
  <Override PartName="/ppt/slides/slide195.xml" ContentType="application/vnd.openxmlformats-officedocument.presentationml.slide+xml"/>
  <Override PartName="/ppt/slides/slide200.xml" ContentType="application/vnd.openxmlformats-officedocument.presentationml.slide+xml"/>
  <Default Extension="vml" ContentType="application/vnd.openxmlformats-officedocument.vmlDrawing"/>
  <Override PartName="/ppt/slides/slide89.xml" ContentType="application/vnd.openxmlformats-officedocument.presentationml.slide+xml"/>
  <Override PartName="/ppt/slides/slide126.xml" ContentType="application/vnd.openxmlformats-officedocument.presentationml.slide+xml"/>
  <Override PartName="/ppt/slides/slide137.xml" ContentType="application/vnd.openxmlformats-officedocument.presentationml.slide+xml"/>
  <Override PartName="/ppt/slides/slide173.xml" ContentType="application/vnd.openxmlformats-officedocument.presentationml.slide+xml"/>
  <Override PartName="/ppt/slides/slide184.xml" ContentType="application/vnd.openxmlformats-officedocument.presentationml.slide+xml"/>
  <Override PartName="/ppt/slides/slide78.xml" ContentType="application/vnd.openxmlformats-officedocument.presentationml.slide+xml"/>
  <Override PartName="/ppt/slides/slide115.xml" ContentType="application/vnd.openxmlformats-officedocument.presentationml.slide+xml"/>
  <Override PartName="/ppt/slides/slide162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104.xml" ContentType="application/vnd.openxmlformats-officedocument.presentationml.slide+xml"/>
  <Override PartName="/ppt/slides/slide151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5.xml" ContentType="application/vnd.openxmlformats-officedocument.presentationml.slide+xml"/>
  <Override PartName="/ppt/slides/slide92.xml" ContentType="application/vnd.openxmlformats-officedocument.presentationml.slide+xml"/>
  <Override PartName="/ppt/slides/slide140.xml" ContentType="application/vnd.openxmlformats-officedocument.presentationml.slide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s/slide34.xml" ContentType="application/vnd.openxmlformats-officedocument.presentationml.slide+xml"/>
  <Override PartName="/ppt/slides/slide81.xml" ContentType="application/vnd.openxmlformats-officedocument.presentationml.slide+xml"/>
  <Override PartName="/ppt/slides/slide216.xml" ContentType="application/vnd.openxmlformats-officedocument.presentationml.slide+xml"/>
  <Override PartName="/ppt/slideLayouts/slideLayout44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70.xml" ContentType="application/vnd.openxmlformats-officedocument.presentationml.slide+xml"/>
  <Override PartName="/ppt/slides/slide189.xml" ContentType="application/vnd.openxmlformats-officedocument.presentationml.slide+xml"/>
  <Override PartName="/ppt/slides/slide205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2.xml" ContentType="application/vnd.openxmlformats-officedocument.presentationml.slide+xml"/>
  <Override PartName="/ppt/slides/slide178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67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109.xml" ContentType="application/vnd.openxmlformats-officedocument.presentationml.slide+xml"/>
  <Override PartName="/ppt/slides/slide145.xml" ContentType="application/vnd.openxmlformats-officedocument.presentationml.slide+xml"/>
  <Override PartName="/ppt/slides/slide156.xml" ContentType="application/vnd.openxmlformats-officedocument.presentationml.slide+xml"/>
  <Override PartName="/ppt/slides/slide192.xml" ContentType="application/vnd.openxmlformats-officedocument.presentationml.slide+xml"/>
  <Override PartName="/ppt/theme/theme8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0" r:id="rId2"/>
    <p:sldMasterId id="2147483651" r:id="rId3"/>
    <p:sldMasterId id="2147483652" r:id="rId4"/>
    <p:sldMasterId id="2147483653" r:id="rId5"/>
    <p:sldMasterId id="2147483654" r:id="rId6"/>
    <p:sldMasterId id="2147483655" r:id="rId7"/>
  </p:sldMasterIdLst>
  <p:notesMasterIdLst>
    <p:notesMasterId r:id="rId226"/>
  </p:notesMasterIdLst>
  <p:sldIdLst>
    <p:sldId id="475" r:id="rId8"/>
    <p:sldId id="476" r:id="rId9"/>
    <p:sldId id="257" r:id="rId10"/>
    <p:sldId id="321" r:id="rId11"/>
    <p:sldId id="322" r:id="rId12"/>
    <p:sldId id="323" r:id="rId13"/>
    <p:sldId id="324" r:id="rId14"/>
    <p:sldId id="325" r:id="rId15"/>
    <p:sldId id="326" r:id="rId16"/>
    <p:sldId id="327" r:id="rId17"/>
    <p:sldId id="328" r:id="rId18"/>
    <p:sldId id="329" r:id="rId19"/>
    <p:sldId id="330" r:id="rId20"/>
    <p:sldId id="331" r:id="rId21"/>
    <p:sldId id="332" r:id="rId22"/>
    <p:sldId id="333" r:id="rId23"/>
    <p:sldId id="334" r:id="rId24"/>
    <p:sldId id="335" r:id="rId25"/>
    <p:sldId id="336" r:id="rId26"/>
    <p:sldId id="337" r:id="rId27"/>
    <p:sldId id="338" r:id="rId28"/>
    <p:sldId id="339" r:id="rId29"/>
    <p:sldId id="340" r:id="rId30"/>
    <p:sldId id="341" r:id="rId31"/>
    <p:sldId id="342" r:id="rId32"/>
    <p:sldId id="343" r:id="rId33"/>
    <p:sldId id="344" r:id="rId34"/>
    <p:sldId id="345" r:id="rId35"/>
    <p:sldId id="346" r:id="rId36"/>
    <p:sldId id="347" r:id="rId37"/>
    <p:sldId id="348" r:id="rId38"/>
    <p:sldId id="349" r:id="rId39"/>
    <p:sldId id="350" r:id="rId40"/>
    <p:sldId id="351" r:id="rId41"/>
    <p:sldId id="352" r:id="rId42"/>
    <p:sldId id="353" r:id="rId43"/>
    <p:sldId id="354" r:id="rId44"/>
    <p:sldId id="355" r:id="rId45"/>
    <p:sldId id="356" r:id="rId46"/>
    <p:sldId id="357" r:id="rId47"/>
    <p:sldId id="358" r:id="rId48"/>
    <p:sldId id="359" r:id="rId49"/>
    <p:sldId id="360" r:id="rId50"/>
    <p:sldId id="361" r:id="rId51"/>
    <p:sldId id="362" r:id="rId52"/>
    <p:sldId id="363" r:id="rId53"/>
    <p:sldId id="364" r:id="rId54"/>
    <p:sldId id="365" r:id="rId55"/>
    <p:sldId id="366" r:id="rId56"/>
    <p:sldId id="367" r:id="rId57"/>
    <p:sldId id="368" r:id="rId58"/>
    <p:sldId id="369" r:id="rId59"/>
    <p:sldId id="370" r:id="rId60"/>
    <p:sldId id="371" r:id="rId61"/>
    <p:sldId id="372" r:id="rId62"/>
    <p:sldId id="373" r:id="rId63"/>
    <p:sldId id="374" r:id="rId64"/>
    <p:sldId id="375" r:id="rId65"/>
    <p:sldId id="376" r:id="rId66"/>
    <p:sldId id="377" r:id="rId67"/>
    <p:sldId id="378" r:id="rId68"/>
    <p:sldId id="379" r:id="rId69"/>
    <p:sldId id="380" r:id="rId70"/>
    <p:sldId id="381" r:id="rId71"/>
    <p:sldId id="382" r:id="rId72"/>
    <p:sldId id="383" r:id="rId73"/>
    <p:sldId id="384" r:id="rId74"/>
    <p:sldId id="385" r:id="rId75"/>
    <p:sldId id="386" r:id="rId76"/>
    <p:sldId id="387" r:id="rId77"/>
    <p:sldId id="388" r:id="rId78"/>
    <p:sldId id="389" r:id="rId79"/>
    <p:sldId id="390" r:id="rId80"/>
    <p:sldId id="391" r:id="rId81"/>
    <p:sldId id="392" r:id="rId82"/>
    <p:sldId id="393" r:id="rId83"/>
    <p:sldId id="394" r:id="rId84"/>
    <p:sldId id="395" r:id="rId85"/>
    <p:sldId id="396" r:id="rId86"/>
    <p:sldId id="397" r:id="rId87"/>
    <p:sldId id="398" r:id="rId88"/>
    <p:sldId id="399" r:id="rId89"/>
    <p:sldId id="400" r:id="rId90"/>
    <p:sldId id="401" r:id="rId91"/>
    <p:sldId id="402" r:id="rId92"/>
    <p:sldId id="403" r:id="rId93"/>
    <p:sldId id="404" r:id="rId94"/>
    <p:sldId id="405" r:id="rId95"/>
    <p:sldId id="406" r:id="rId96"/>
    <p:sldId id="407" r:id="rId97"/>
    <p:sldId id="408" r:id="rId98"/>
    <p:sldId id="409" r:id="rId99"/>
    <p:sldId id="410" r:id="rId100"/>
    <p:sldId id="411" r:id="rId101"/>
    <p:sldId id="412" r:id="rId102"/>
    <p:sldId id="413" r:id="rId103"/>
    <p:sldId id="414" r:id="rId104"/>
    <p:sldId id="415" r:id="rId105"/>
    <p:sldId id="416" r:id="rId106"/>
    <p:sldId id="417" r:id="rId107"/>
    <p:sldId id="418" r:id="rId108"/>
    <p:sldId id="419" r:id="rId109"/>
    <p:sldId id="420" r:id="rId110"/>
    <p:sldId id="421" r:id="rId111"/>
    <p:sldId id="422" r:id="rId112"/>
    <p:sldId id="423" r:id="rId113"/>
    <p:sldId id="424" r:id="rId114"/>
    <p:sldId id="425" r:id="rId115"/>
    <p:sldId id="426" r:id="rId116"/>
    <p:sldId id="427" r:id="rId117"/>
    <p:sldId id="428" r:id="rId118"/>
    <p:sldId id="429" r:id="rId119"/>
    <p:sldId id="260" r:id="rId120"/>
    <p:sldId id="261" r:id="rId121"/>
    <p:sldId id="262" r:id="rId122"/>
    <p:sldId id="263" r:id="rId123"/>
    <p:sldId id="264" r:id="rId124"/>
    <p:sldId id="265" r:id="rId125"/>
    <p:sldId id="266" r:id="rId126"/>
    <p:sldId id="267" r:id="rId127"/>
    <p:sldId id="268" r:id="rId128"/>
    <p:sldId id="269" r:id="rId129"/>
    <p:sldId id="270" r:id="rId130"/>
    <p:sldId id="271" r:id="rId131"/>
    <p:sldId id="272" r:id="rId132"/>
    <p:sldId id="273" r:id="rId133"/>
    <p:sldId id="274" r:id="rId134"/>
    <p:sldId id="275" r:id="rId135"/>
    <p:sldId id="276" r:id="rId136"/>
    <p:sldId id="277" r:id="rId137"/>
    <p:sldId id="278" r:id="rId138"/>
    <p:sldId id="279" r:id="rId139"/>
    <p:sldId id="280" r:id="rId140"/>
    <p:sldId id="281" r:id="rId141"/>
    <p:sldId id="282" r:id="rId142"/>
    <p:sldId id="283" r:id="rId143"/>
    <p:sldId id="284" r:id="rId144"/>
    <p:sldId id="285" r:id="rId145"/>
    <p:sldId id="286" r:id="rId146"/>
    <p:sldId id="287" r:id="rId147"/>
    <p:sldId id="288" r:id="rId148"/>
    <p:sldId id="289" r:id="rId149"/>
    <p:sldId id="290" r:id="rId150"/>
    <p:sldId id="291" r:id="rId151"/>
    <p:sldId id="292" r:id="rId152"/>
    <p:sldId id="293" r:id="rId153"/>
    <p:sldId id="294" r:id="rId154"/>
    <p:sldId id="295" r:id="rId155"/>
    <p:sldId id="296" r:id="rId156"/>
    <p:sldId id="297" r:id="rId157"/>
    <p:sldId id="298" r:id="rId158"/>
    <p:sldId id="299" r:id="rId159"/>
    <p:sldId id="300" r:id="rId160"/>
    <p:sldId id="301" r:id="rId161"/>
    <p:sldId id="302" r:id="rId162"/>
    <p:sldId id="303" r:id="rId163"/>
    <p:sldId id="304" r:id="rId164"/>
    <p:sldId id="305" r:id="rId165"/>
    <p:sldId id="306" r:id="rId166"/>
    <p:sldId id="307" r:id="rId167"/>
    <p:sldId id="308" r:id="rId168"/>
    <p:sldId id="309" r:id="rId169"/>
    <p:sldId id="310" r:id="rId170"/>
    <p:sldId id="311" r:id="rId171"/>
    <p:sldId id="312" r:id="rId172"/>
    <p:sldId id="313" r:id="rId173"/>
    <p:sldId id="314" r:id="rId174"/>
    <p:sldId id="315" r:id="rId175"/>
    <p:sldId id="316" r:id="rId176"/>
    <p:sldId id="317" r:id="rId177"/>
    <p:sldId id="318" r:id="rId178"/>
    <p:sldId id="319" r:id="rId179"/>
    <p:sldId id="320" r:id="rId180"/>
    <p:sldId id="430" r:id="rId181"/>
    <p:sldId id="431" r:id="rId182"/>
    <p:sldId id="432" r:id="rId183"/>
    <p:sldId id="433" r:id="rId184"/>
    <p:sldId id="434" r:id="rId185"/>
    <p:sldId id="435" r:id="rId186"/>
    <p:sldId id="436" r:id="rId187"/>
    <p:sldId id="437" r:id="rId188"/>
    <p:sldId id="438" r:id="rId189"/>
    <p:sldId id="439" r:id="rId190"/>
    <p:sldId id="440" r:id="rId191"/>
    <p:sldId id="441" r:id="rId192"/>
    <p:sldId id="442" r:id="rId193"/>
    <p:sldId id="443" r:id="rId194"/>
    <p:sldId id="444" r:id="rId195"/>
    <p:sldId id="445" r:id="rId196"/>
    <p:sldId id="446" r:id="rId197"/>
    <p:sldId id="447" r:id="rId198"/>
    <p:sldId id="448" r:id="rId199"/>
    <p:sldId id="449" r:id="rId200"/>
    <p:sldId id="450" r:id="rId201"/>
    <p:sldId id="451" r:id="rId202"/>
    <p:sldId id="452" r:id="rId203"/>
    <p:sldId id="453" r:id="rId204"/>
    <p:sldId id="454" r:id="rId205"/>
    <p:sldId id="455" r:id="rId206"/>
    <p:sldId id="456" r:id="rId207"/>
    <p:sldId id="457" r:id="rId208"/>
    <p:sldId id="458" r:id="rId209"/>
    <p:sldId id="459" r:id="rId210"/>
    <p:sldId id="460" r:id="rId211"/>
    <p:sldId id="461" r:id="rId212"/>
    <p:sldId id="462" r:id="rId213"/>
    <p:sldId id="463" r:id="rId214"/>
    <p:sldId id="464" r:id="rId215"/>
    <p:sldId id="465" r:id="rId216"/>
    <p:sldId id="466" r:id="rId217"/>
    <p:sldId id="467" r:id="rId218"/>
    <p:sldId id="468" r:id="rId219"/>
    <p:sldId id="469" r:id="rId220"/>
    <p:sldId id="470" r:id="rId221"/>
    <p:sldId id="471" r:id="rId222"/>
    <p:sldId id="472" r:id="rId223"/>
    <p:sldId id="473" r:id="rId224"/>
    <p:sldId id="474" r:id="rId225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0000FF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66" d="100"/>
          <a:sy n="66" d="100"/>
        </p:scale>
        <p:origin x="-619" y="-3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0.xml"/><Relationship Id="rId21" Type="http://schemas.openxmlformats.org/officeDocument/2006/relationships/slide" Target="slides/slide14.xml"/><Relationship Id="rId42" Type="http://schemas.openxmlformats.org/officeDocument/2006/relationships/slide" Target="slides/slide35.xml"/><Relationship Id="rId63" Type="http://schemas.openxmlformats.org/officeDocument/2006/relationships/slide" Target="slides/slide56.xml"/><Relationship Id="rId84" Type="http://schemas.openxmlformats.org/officeDocument/2006/relationships/slide" Target="slides/slide77.xml"/><Relationship Id="rId138" Type="http://schemas.openxmlformats.org/officeDocument/2006/relationships/slide" Target="slides/slide131.xml"/><Relationship Id="rId159" Type="http://schemas.openxmlformats.org/officeDocument/2006/relationships/slide" Target="slides/slide152.xml"/><Relationship Id="rId170" Type="http://schemas.openxmlformats.org/officeDocument/2006/relationships/slide" Target="slides/slide163.xml"/><Relationship Id="rId191" Type="http://schemas.openxmlformats.org/officeDocument/2006/relationships/slide" Target="slides/slide184.xml"/><Relationship Id="rId205" Type="http://schemas.openxmlformats.org/officeDocument/2006/relationships/slide" Target="slides/slide198.xml"/><Relationship Id="rId226" Type="http://schemas.openxmlformats.org/officeDocument/2006/relationships/notesMaster" Target="notesMasters/notesMaster1.xml"/><Relationship Id="rId107" Type="http://schemas.openxmlformats.org/officeDocument/2006/relationships/slide" Target="slides/slide100.xml"/><Relationship Id="rId11" Type="http://schemas.openxmlformats.org/officeDocument/2006/relationships/slide" Target="slides/slide4.xml"/><Relationship Id="rId32" Type="http://schemas.openxmlformats.org/officeDocument/2006/relationships/slide" Target="slides/slide25.xml"/><Relationship Id="rId53" Type="http://schemas.openxmlformats.org/officeDocument/2006/relationships/slide" Target="slides/slide46.xml"/><Relationship Id="rId74" Type="http://schemas.openxmlformats.org/officeDocument/2006/relationships/slide" Target="slides/slide67.xml"/><Relationship Id="rId128" Type="http://schemas.openxmlformats.org/officeDocument/2006/relationships/slide" Target="slides/slide121.xml"/><Relationship Id="rId149" Type="http://schemas.openxmlformats.org/officeDocument/2006/relationships/slide" Target="slides/slide142.xml"/><Relationship Id="rId5" Type="http://schemas.openxmlformats.org/officeDocument/2006/relationships/slideMaster" Target="slideMasters/slideMaster5.xml"/><Relationship Id="rId95" Type="http://schemas.openxmlformats.org/officeDocument/2006/relationships/slide" Target="slides/slide88.xml"/><Relationship Id="rId160" Type="http://schemas.openxmlformats.org/officeDocument/2006/relationships/slide" Target="slides/slide153.xml"/><Relationship Id="rId181" Type="http://schemas.openxmlformats.org/officeDocument/2006/relationships/slide" Target="slides/slide174.xml"/><Relationship Id="rId216" Type="http://schemas.openxmlformats.org/officeDocument/2006/relationships/slide" Target="slides/slide209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64" Type="http://schemas.openxmlformats.org/officeDocument/2006/relationships/slide" Target="slides/slide57.xml"/><Relationship Id="rId69" Type="http://schemas.openxmlformats.org/officeDocument/2006/relationships/slide" Target="slides/slide62.xml"/><Relationship Id="rId113" Type="http://schemas.openxmlformats.org/officeDocument/2006/relationships/slide" Target="slides/slide106.xml"/><Relationship Id="rId118" Type="http://schemas.openxmlformats.org/officeDocument/2006/relationships/slide" Target="slides/slide111.xml"/><Relationship Id="rId134" Type="http://schemas.openxmlformats.org/officeDocument/2006/relationships/slide" Target="slides/slide127.xml"/><Relationship Id="rId139" Type="http://schemas.openxmlformats.org/officeDocument/2006/relationships/slide" Target="slides/slide132.xml"/><Relationship Id="rId80" Type="http://schemas.openxmlformats.org/officeDocument/2006/relationships/slide" Target="slides/slide73.xml"/><Relationship Id="rId85" Type="http://schemas.openxmlformats.org/officeDocument/2006/relationships/slide" Target="slides/slide78.xml"/><Relationship Id="rId150" Type="http://schemas.openxmlformats.org/officeDocument/2006/relationships/slide" Target="slides/slide143.xml"/><Relationship Id="rId155" Type="http://schemas.openxmlformats.org/officeDocument/2006/relationships/slide" Target="slides/slide148.xml"/><Relationship Id="rId171" Type="http://schemas.openxmlformats.org/officeDocument/2006/relationships/slide" Target="slides/slide164.xml"/><Relationship Id="rId176" Type="http://schemas.openxmlformats.org/officeDocument/2006/relationships/slide" Target="slides/slide169.xml"/><Relationship Id="rId192" Type="http://schemas.openxmlformats.org/officeDocument/2006/relationships/slide" Target="slides/slide185.xml"/><Relationship Id="rId197" Type="http://schemas.openxmlformats.org/officeDocument/2006/relationships/slide" Target="slides/slide190.xml"/><Relationship Id="rId206" Type="http://schemas.openxmlformats.org/officeDocument/2006/relationships/slide" Target="slides/slide199.xml"/><Relationship Id="rId227" Type="http://schemas.openxmlformats.org/officeDocument/2006/relationships/presProps" Target="presProps.xml"/><Relationship Id="rId201" Type="http://schemas.openxmlformats.org/officeDocument/2006/relationships/slide" Target="slides/slide194.xml"/><Relationship Id="rId222" Type="http://schemas.openxmlformats.org/officeDocument/2006/relationships/slide" Target="slides/slide215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59" Type="http://schemas.openxmlformats.org/officeDocument/2006/relationships/slide" Target="slides/slide52.xml"/><Relationship Id="rId103" Type="http://schemas.openxmlformats.org/officeDocument/2006/relationships/slide" Target="slides/slide96.xml"/><Relationship Id="rId108" Type="http://schemas.openxmlformats.org/officeDocument/2006/relationships/slide" Target="slides/slide101.xml"/><Relationship Id="rId124" Type="http://schemas.openxmlformats.org/officeDocument/2006/relationships/slide" Target="slides/slide117.xml"/><Relationship Id="rId129" Type="http://schemas.openxmlformats.org/officeDocument/2006/relationships/slide" Target="slides/slide122.xml"/><Relationship Id="rId54" Type="http://schemas.openxmlformats.org/officeDocument/2006/relationships/slide" Target="slides/slide47.xml"/><Relationship Id="rId70" Type="http://schemas.openxmlformats.org/officeDocument/2006/relationships/slide" Target="slides/slide63.xml"/><Relationship Id="rId75" Type="http://schemas.openxmlformats.org/officeDocument/2006/relationships/slide" Target="slides/slide68.xml"/><Relationship Id="rId91" Type="http://schemas.openxmlformats.org/officeDocument/2006/relationships/slide" Target="slides/slide84.xml"/><Relationship Id="rId96" Type="http://schemas.openxmlformats.org/officeDocument/2006/relationships/slide" Target="slides/slide89.xml"/><Relationship Id="rId140" Type="http://schemas.openxmlformats.org/officeDocument/2006/relationships/slide" Target="slides/slide133.xml"/><Relationship Id="rId145" Type="http://schemas.openxmlformats.org/officeDocument/2006/relationships/slide" Target="slides/slide138.xml"/><Relationship Id="rId161" Type="http://schemas.openxmlformats.org/officeDocument/2006/relationships/slide" Target="slides/slide154.xml"/><Relationship Id="rId166" Type="http://schemas.openxmlformats.org/officeDocument/2006/relationships/slide" Target="slides/slide159.xml"/><Relationship Id="rId182" Type="http://schemas.openxmlformats.org/officeDocument/2006/relationships/slide" Target="slides/slide175.xml"/><Relationship Id="rId187" Type="http://schemas.openxmlformats.org/officeDocument/2006/relationships/slide" Target="slides/slide180.xml"/><Relationship Id="rId217" Type="http://schemas.openxmlformats.org/officeDocument/2006/relationships/slide" Target="slides/slide21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212" Type="http://schemas.openxmlformats.org/officeDocument/2006/relationships/slide" Target="slides/slide205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49" Type="http://schemas.openxmlformats.org/officeDocument/2006/relationships/slide" Target="slides/slide42.xml"/><Relationship Id="rId114" Type="http://schemas.openxmlformats.org/officeDocument/2006/relationships/slide" Target="slides/slide107.xml"/><Relationship Id="rId119" Type="http://schemas.openxmlformats.org/officeDocument/2006/relationships/slide" Target="slides/slide112.xml"/><Relationship Id="rId44" Type="http://schemas.openxmlformats.org/officeDocument/2006/relationships/slide" Target="slides/slide37.xml"/><Relationship Id="rId60" Type="http://schemas.openxmlformats.org/officeDocument/2006/relationships/slide" Target="slides/slide53.xml"/><Relationship Id="rId65" Type="http://schemas.openxmlformats.org/officeDocument/2006/relationships/slide" Target="slides/slide58.xml"/><Relationship Id="rId81" Type="http://schemas.openxmlformats.org/officeDocument/2006/relationships/slide" Target="slides/slide74.xml"/><Relationship Id="rId86" Type="http://schemas.openxmlformats.org/officeDocument/2006/relationships/slide" Target="slides/slide79.xml"/><Relationship Id="rId130" Type="http://schemas.openxmlformats.org/officeDocument/2006/relationships/slide" Target="slides/slide123.xml"/><Relationship Id="rId135" Type="http://schemas.openxmlformats.org/officeDocument/2006/relationships/slide" Target="slides/slide128.xml"/><Relationship Id="rId151" Type="http://schemas.openxmlformats.org/officeDocument/2006/relationships/slide" Target="slides/slide144.xml"/><Relationship Id="rId156" Type="http://schemas.openxmlformats.org/officeDocument/2006/relationships/slide" Target="slides/slide149.xml"/><Relationship Id="rId177" Type="http://schemas.openxmlformats.org/officeDocument/2006/relationships/slide" Target="slides/slide170.xml"/><Relationship Id="rId198" Type="http://schemas.openxmlformats.org/officeDocument/2006/relationships/slide" Target="slides/slide191.xml"/><Relationship Id="rId172" Type="http://schemas.openxmlformats.org/officeDocument/2006/relationships/slide" Target="slides/slide165.xml"/><Relationship Id="rId193" Type="http://schemas.openxmlformats.org/officeDocument/2006/relationships/slide" Target="slides/slide186.xml"/><Relationship Id="rId202" Type="http://schemas.openxmlformats.org/officeDocument/2006/relationships/slide" Target="slides/slide195.xml"/><Relationship Id="rId207" Type="http://schemas.openxmlformats.org/officeDocument/2006/relationships/slide" Target="slides/slide200.xml"/><Relationship Id="rId223" Type="http://schemas.openxmlformats.org/officeDocument/2006/relationships/slide" Target="slides/slide216.xml"/><Relationship Id="rId228" Type="http://schemas.openxmlformats.org/officeDocument/2006/relationships/viewProps" Target="viewProps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9" Type="http://schemas.openxmlformats.org/officeDocument/2006/relationships/slide" Target="slides/slide32.xml"/><Relationship Id="rId109" Type="http://schemas.openxmlformats.org/officeDocument/2006/relationships/slide" Target="slides/slide102.xml"/><Relationship Id="rId34" Type="http://schemas.openxmlformats.org/officeDocument/2006/relationships/slide" Target="slides/slide27.xml"/><Relationship Id="rId50" Type="http://schemas.openxmlformats.org/officeDocument/2006/relationships/slide" Target="slides/slide43.xml"/><Relationship Id="rId55" Type="http://schemas.openxmlformats.org/officeDocument/2006/relationships/slide" Target="slides/slide48.xml"/><Relationship Id="rId76" Type="http://schemas.openxmlformats.org/officeDocument/2006/relationships/slide" Target="slides/slide69.xml"/><Relationship Id="rId97" Type="http://schemas.openxmlformats.org/officeDocument/2006/relationships/slide" Target="slides/slide90.xml"/><Relationship Id="rId104" Type="http://schemas.openxmlformats.org/officeDocument/2006/relationships/slide" Target="slides/slide97.xml"/><Relationship Id="rId120" Type="http://schemas.openxmlformats.org/officeDocument/2006/relationships/slide" Target="slides/slide113.xml"/><Relationship Id="rId125" Type="http://schemas.openxmlformats.org/officeDocument/2006/relationships/slide" Target="slides/slide118.xml"/><Relationship Id="rId141" Type="http://schemas.openxmlformats.org/officeDocument/2006/relationships/slide" Target="slides/slide134.xml"/><Relationship Id="rId146" Type="http://schemas.openxmlformats.org/officeDocument/2006/relationships/slide" Target="slides/slide139.xml"/><Relationship Id="rId167" Type="http://schemas.openxmlformats.org/officeDocument/2006/relationships/slide" Target="slides/slide160.xml"/><Relationship Id="rId188" Type="http://schemas.openxmlformats.org/officeDocument/2006/relationships/slide" Target="slides/slide181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64.xml"/><Relationship Id="rId92" Type="http://schemas.openxmlformats.org/officeDocument/2006/relationships/slide" Target="slides/slide85.xml"/><Relationship Id="rId162" Type="http://schemas.openxmlformats.org/officeDocument/2006/relationships/slide" Target="slides/slide155.xml"/><Relationship Id="rId183" Type="http://schemas.openxmlformats.org/officeDocument/2006/relationships/slide" Target="slides/slide176.xml"/><Relationship Id="rId213" Type="http://schemas.openxmlformats.org/officeDocument/2006/relationships/slide" Target="slides/slide206.xml"/><Relationship Id="rId218" Type="http://schemas.openxmlformats.org/officeDocument/2006/relationships/slide" Target="slides/slide211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2.xml"/><Relationship Id="rId24" Type="http://schemas.openxmlformats.org/officeDocument/2006/relationships/slide" Target="slides/slide17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66" Type="http://schemas.openxmlformats.org/officeDocument/2006/relationships/slide" Target="slides/slide59.xml"/><Relationship Id="rId87" Type="http://schemas.openxmlformats.org/officeDocument/2006/relationships/slide" Target="slides/slide80.xml"/><Relationship Id="rId110" Type="http://schemas.openxmlformats.org/officeDocument/2006/relationships/slide" Target="slides/slide103.xml"/><Relationship Id="rId115" Type="http://schemas.openxmlformats.org/officeDocument/2006/relationships/slide" Target="slides/slide108.xml"/><Relationship Id="rId131" Type="http://schemas.openxmlformats.org/officeDocument/2006/relationships/slide" Target="slides/slide124.xml"/><Relationship Id="rId136" Type="http://schemas.openxmlformats.org/officeDocument/2006/relationships/slide" Target="slides/slide129.xml"/><Relationship Id="rId157" Type="http://schemas.openxmlformats.org/officeDocument/2006/relationships/slide" Target="slides/slide150.xml"/><Relationship Id="rId178" Type="http://schemas.openxmlformats.org/officeDocument/2006/relationships/slide" Target="slides/slide171.xml"/><Relationship Id="rId61" Type="http://schemas.openxmlformats.org/officeDocument/2006/relationships/slide" Target="slides/slide54.xml"/><Relationship Id="rId82" Type="http://schemas.openxmlformats.org/officeDocument/2006/relationships/slide" Target="slides/slide75.xml"/><Relationship Id="rId152" Type="http://schemas.openxmlformats.org/officeDocument/2006/relationships/slide" Target="slides/slide145.xml"/><Relationship Id="rId173" Type="http://schemas.openxmlformats.org/officeDocument/2006/relationships/slide" Target="slides/slide166.xml"/><Relationship Id="rId194" Type="http://schemas.openxmlformats.org/officeDocument/2006/relationships/slide" Target="slides/slide187.xml"/><Relationship Id="rId199" Type="http://schemas.openxmlformats.org/officeDocument/2006/relationships/slide" Target="slides/slide192.xml"/><Relationship Id="rId203" Type="http://schemas.openxmlformats.org/officeDocument/2006/relationships/slide" Target="slides/slide196.xml"/><Relationship Id="rId208" Type="http://schemas.openxmlformats.org/officeDocument/2006/relationships/slide" Target="slides/slide201.xml"/><Relationship Id="rId229" Type="http://schemas.openxmlformats.org/officeDocument/2006/relationships/theme" Target="theme/theme1.xml"/><Relationship Id="rId19" Type="http://schemas.openxmlformats.org/officeDocument/2006/relationships/slide" Target="slides/slide12.xml"/><Relationship Id="rId224" Type="http://schemas.openxmlformats.org/officeDocument/2006/relationships/slide" Target="slides/slide217.xml"/><Relationship Id="rId14" Type="http://schemas.openxmlformats.org/officeDocument/2006/relationships/slide" Target="slides/slide7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56" Type="http://schemas.openxmlformats.org/officeDocument/2006/relationships/slide" Target="slides/slide49.xml"/><Relationship Id="rId77" Type="http://schemas.openxmlformats.org/officeDocument/2006/relationships/slide" Target="slides/slide70.xml"/><Relationship Id="rId100" Type="http://schemas.openxmlformats.org/officeDocument/2006/relationships/slide" Target="slides/slide93.xml"/><Relationship Id="rId105" Type="http://schemas.openxmlformats.org/officeDocument/2006/relationships/slide" Target="slides/slide98.xml"/><Relationship Id="rId126" Type="http://schemas.openxmlformats.org/officeDocument/2006/relationships/slide" Target="slides/slide119.xml"/><Relationship Id="rId147" Type="http://schemas.openxmlformats.org/officeDocument/2006/relationships/slide" Target="slides/slide140.xml"/><Relationship Id="rId168" Type="http://schemas.openxmlformats.org/officeDocument/2006/relationships/slide" Target="slides/slide161.xml"/><Relationship Id="rId8" Type="http://schemas.openxmlformats.org/officeDocument/2006/relationships/slide" Target="slides/slide1.xml"/><Relationship Id="rId51" Type="http://schemas.openxmlformats.org/officeDocument/2006/relationships/slide" Target="slides/slide44.xml"/><Relationship Id="rId72" Type="http://schemas.openxmlformats.org/officeDocument/2006/relationships/slide" Target="slides/slide65.xml"/><Relationship Id="rId93" Type="http://schemas.openxmlformats.org/officeDocument/2006/relationships/slide" Target="slides/slide86.xml"/><Relationship Id="rId98" Type="http://schemas.openxmlformats.org/officeDocument/2006/relationships/slide" Target="slides/slide91.xml"/><Relationship Id="rId121" Type="http://schemas.openxmlformats.org/officeDocument/2006/relationships/slide" Target="slides/slide114.xml"/><Relationship Id="rId142" Type="http://schemas.openxmlformats.org/officeDocument/2006/relationships/slide" Target="slides/slide135.xml"/><Relationship Id="rId163" Type="http://schemas.openxmlformats.org/officeDocument/2006/relationships/slide" Target="slides/slide156.xml"/><Relationship Id="rId184" Type="http://schemas.openxmlformats.org/officeDocument/2006/relationships/slide" Target="slides/slide177.xml"/><Relationship Id="rId189" Type="http://schemas.openxmlformats.org/officeDocument/2006/relationships/slide" Target="slides/slide182.xml"/><Relationship Id="rId219" Type="http://schemas.openxmlformats.org/officeDocument/2006/relationships/slide" Target="slides/slide212.xml"/><Relationship Id="rId3" Type="http://schemas.openxmlformats.org/officeDocument/2006/relationships/slideMaster" Target="slideMasters/slideMaster3.xml"/><Relationship Id="rId214" Type="http://schemas.openxmlformats.org/officeDocument/2006/relationships/slide" Target="slides/slide207.xml"/><Relationship Id="rId230" Type="http://schemas.openxmlformats.org/officeDocument/2006/relationships/tableStyles" Target="tableStyles.xml"/><Relationship Id="rId25" Type="http://schemas.openxmlformats.org/officeDocument/2006/relationships/slide" Target="slides/slide18.xml"/><Relationship Id="rId46" Type="http://schemas.openxmlformats.org/officeDocument/2006/relationships/slide" Target="slides/slide39.xml"/><Relationship Id="rId67" Type="http://schemas.openxmlformats.org/officeDocument/2006/relationships/slide" Target="slides/slide60.xml"/><Relationship Id="rId116" Type="http://schemas.openxmlformats.org/officeDocument/2006/relationships/slide" Target="slides/slide109.xml"/><Relationship Id="rId137" Type="http://schemas.openxmlformats.org/officeDocument/2006/relationships/slide" Target="slides/slide130.xml"/><Relationship Id="rId158" Type="http://schemas.openxmlformats.org/officeDocument/2006/relationships/slide" Target="slides/slide151.xml"/><Relationship Id="rId20" Type="http://schemas.openxmlformats.org/officeDocument/2006/relationships/slide" Target="slides/slide13.xml"/><Relationship Id="rId41" Type="http://schemas.openxmlformats.org/officeDocument/2006/relationships/slide" Target="slides/slide34.xml"/><Relationship Id="rId62" Type="http://schemas.openxmlformats.org/officeDocument/2006/relationships/slide" Target="slides/slide55.xml"/><Relationship Id="rId83" Type="http://schemas.openxmlformats.org/officeDocument/2006/relationships/slide" Target="slides/slide76.xml"/><Relationship Id="rId88" Type="http://schemas.openxmlformats.org/officeDocument/2006/relationships/slide" Target="slides/slide81.xml"/><Relationship Id="rId111" Type="http://schemas.openxmlformats.org/officeDocument/2006/relationships/slide" Target="slides/slide104.xml"/><Relationship Id="rId132" Type="http://schemas.openxmlformats.org/officeDocument/2006/relationships/slide" Target="slides/slide125.xml"/><Relationship Id="rId153" Type="http://schemas.openxmlformats.org/officeDocument/2006/relationships/slide" Target="slides/slide146.xml"/><Relationship Id="rId174" Type="http://schemas.openxmlformats.org/officeDocument/2006/relationships/slide" Target="slides/slide167.xml"/><Relationship Id="rId179" Type="http://schemas.openxmlformats.org/officeDocument/2006/relationships/slide" Target="slides/slide172.xml"/><Relationship Id="rId195" Type="http://schemas.openxmlformats.org/officeDocument/2006/relationships/slide" Target="slides/slide188.xml"/><Relationship Id="rId209" Type="http://schemas.openxmlformats.org/officeDocument/2006/relationships/slide" Target="slides/slide202.xml"/><Relationship Id="rId190" Type="http://schemas.openxmlformats.org/officeDocument/2006/relationships/slide" Target="slides/slide183.xml"/><Relationship Id="rId204" Type="http://schemas.openxmlformats.org/officeDocument/2006/relationships/slide" Target="slides/slide197.xml"/><Relationship Id="rId220" Type="http://schemas.openxmlformats.org/officeDocument/2006/relationships/slide" Target="slides/slide213.xml"/><Relationship Id="rId225" Type="http://schemas.openxmlformats.org/officeDocument/2006/relationships/slide" Target="slides/slide218.xml"/><Relationship Id="rId15" Type="http://schemas.openxmlformats.org/officeDocument/2006/relationships/slide" Target="slides/slide8.xml"/><Relationship Id="rId36" Type="http://schemas.openxmlformats.org/officeDocument/2006/relationships/slide" Target="slides/slide29.xml"/><Relationship Id="rId57" Type="http://schemas.openxmlformats.org/officeDocument/2006/relationships/slide" Target="slides/slide50.xml"/><Relationship Id="rId106" Type="http://schemas.openxmlformats.org/officeDocument/2006/relationships/slide" Target="slides/slide99.xml"/><Relationship Id="rId127" Type="http://schemas.openxmlformats.org/officeDocument/2006/relationships/slide" Target="slides/slide120.xml"/><Relationship Id="rId10" Type="http://schemas.openxmlformats.org/officeDocument/2006/relationships/slide" Target="slides/slide3.xml"/><Relationship Id="rId31" Type="http://schemas.openxmlformats.org/officeDocument/2006/relationships/slide" Target="slides/slide24.xml"/><Relationship Id="rId52" Type="http://schemas.openxmlformats.org/officeDocument/2006/relationships/slide" Target="slides/slide45.xml"/><Relationship Id="rId73" Type="http://schemas.openxmlformats.org/officeDocument/2006/relationships/slide" Target="slides/slide66.xml"/><Relationship Id="rId78" Type="http://schemas.openxmlformats.org/officeDocument/2006/relationships/slide" Target="slides/slide71.xml"/><Relationship Id="rId94" Type="http://schemas.openxmlformats.org/officeDocument/2006/relationships/slide" Target="slides/slide87.xml"/><Relationship Id="rId99" Type="http://schemas.openxmlformats.org/officeDocument/2006/relationships/slide" Target="slides/slide92.xml"/><Relationship Id="rId101" Type="http://schemas.openxmlformats.org/officeDocument/2006/relationships/slide" Target="slides/slide94.xml"/><Relationship Id="rId122" Type="http://schemas.openxmlformats.org/officeDocument/2006/relationships/slide" Target="slides/slide115.xml"/><Relationship Id="rId143" Type="http://schemas.openxmlformats.org/officeDocument/2006/relationships/slide" Target="slides/slide136.xml"/><Relationship Id="rId148" Type="http://schemas.openxmlformats.org/officeDocument/2006/relationships/slide" Target="slides/slide141.xml"/><Relationship Id="rId164" Type="http://schemas.openxmlformats.org/officeDocument/2006/relationships/slide" Target="slides/slide157.xml"/><Relationship Id="rId169" Type="http://schemas.openxmlformats.org/officeDocument/2006/relationships/slide" Target="slides/slide162.xml"/><Relationship Id="rId185" Type="http://schemas.openxmlformats.org/officeDocument/2006/relationships/slide" Target="slides/slide178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80" Type="http://schemas.openxmlformats.org/officeDocument/2006/relationships/slide" Target="slides/slide173.xml"/><Relationship Id="rId210" Type="http://schemas.openxmlformats.org/officeDocument/2006/relationships/slide" Target="slides/slide203.xml"/><Relationship Id="rId215" Type="http://schemas.openxmlformats.org/officeDocument/2006/relationships/slide" Target="slides/slide208.xml"/><Relationship Id="rId26" Type="http://schemas.openxmlformats.org/officeDocument/2006/relationships/slide" Target="slides/slide19.xml"/><Relationship Id="rId47" Type="http://schemas.openxmlformats.org/officeDocument/2006/relationships/slide" Target="slides/slide40.xml"/><Relationship Id="rId68" Type="http://schemas.openxmlformats.org/officeDocument/2006/relationships/slide" Target="slides/slide61.xml"/><Relationship Id="rId89" Type="http://schemas.openxmlformats.org/officeDocument/2006/relationships/slide" Target="slides/slide82.xml"/><Relationship Id="rId112" Type="http://schemas.openxmlformats.org/officeDocument/2006/relationships/slide" Target="slides/slide105.xml"/><Relationship Id="rId133" Type="http://schemas.openxmlformats.org/officeDocument/2006/relationships/slide" Target="slides/slide126.xml"/><Relationship Id="rId154" Type="http://schemas.openxmlformats.org/officeDocument/2006/relationships/slide" Target="slides/slide147.xml"/><Relationship Id="rId175" Type="http://schemas.openxmlformats.org/officeDocument/2006/relationships/slide" Target="slides/slide168.xml"/><Relationship Id="rId196" Type="http://schemas.openxmlformats.org/officeDocument/2006/relationships/slide" Target="slides/slide189.xml"/><Relationship Id="rId200" Type="http://schemas.openxmlformats.org/officeDocument/2006/relationships/slide" Target="slides/slide193.xml"/><Relationship Id="rId16" Type="http://schemas.openxmlformats.org/officeDocument/2006/relationships/slide" Target="slides/slide9.xml"/><Relationship Id="rId221" Type="http://schemas.openxmlformats.org/officeDocument/2006/relationships/slide" Target="slides/slide214.xml"/><Relationship Id="rId37" Type="http://schemas.openxmlformats.org/officeDocument/2006/relationships/slide" Target="slides/slide30.xml"/><Relationship Id="rId58" Type="http://schemas.openxmlformats.org/officeDocument/2006/relationships/slide" Target="slides/slide51.xml"/><Relationship Id="rId79" Type="http://schemas.openxmlformats.org/officeDocument/2006/relationships/slide" Target="slides/slide72.xml"/><Relationship Id="rId102" Type="http://schemas.openxmlformats.org/officeDocument/2006/relationships/slide" Target="slides/slide95.xml"/><Relationship Id="rId123" Type="http://schemas.openxmlformats.org/officeDocument/2006/relationships/slide" Target="slides/slide116.xml"/><Relationship Id="rId144" Type="http://schemas.openxmlformats.org/officeDocument/2006/relationships/slide" Target="slides/slide137.xml"/><Relationship Id="rId90" Type="http://schemas.openxmlformats.org/officeDocument/2006/relationships/slide" Target="slides/slide83.xml"/><Relationship Id="rId165" Type="http://schemas.openxmlformats.org/officeDocument/2006/relationships/slide" Target="slides/slide158.xml"/><Relationship Id="rId186" Type="http://schemas.openxmlformats.org/officeDocument/2006/relationships/slide" Target="slides/slide179.xml"/><Relationship Id="rId211" Type="http://schemas.openxmlformats.org/officeDocument/2006/relationships/slide" Target="slides/slide20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5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7.wmf"/><Relationship Id="rId1" Type="http://schemas.openxmlformats.org/officeDocument/2006/relationships/image" Target="../media/image156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wmf"/><Relationship Id="rId2" Type="http://schemas.openxmlformats.org/officeDocument/2006/relationships/image" Target="../media/image159.wmf"/><Relationship Id="rId1" Type="http://schemas.openxmlformats.org/officeDocument/2006/relationships/image" Target="../media/image158.wmf"/><Relationship Id="rId4" Type="http://schemas.openxmlformats.org/officeDocument/2006/relationships/image" Target="../media/image161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2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6.wmf"/><Relationship Id="rId1" Type="http://schemas.openxmlformats.org/officeDocument/2006/relationships/image" Target="../media/image165.w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8.wmf"/><Relationship Id="rId1" Type="http://schemas.openxmlformats.org/officeDocument/2006/relationships/image" Target="../media/image167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1.wmf"/><Relationship Id="rId2" Type="http://schemas.openxmlformats.org/officeDocument/2006/relationships/image" Target="../media/image170.wmf"/><Relationship Id="rId1" Type="http://schemas.openxmlformats.org/officeDocument/2006/relationships/image" Target="../media/image169.wmf"/><Relationship Id="rId5" Type="http://schemas.openxmlformats.org/officeDocument/2006/relationships/image" Target="../media/image173.wmf"/><Relationship Id="rId4" Type="http://schemas.openxmlformats.org/officeDocument/2006/relationships/image" Target="../media/image172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4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3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5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wmf"/><Relationship Id="rId2" Type="http://schemas.openxmlformats.org/officeDocument/2006/relationships/image" Target="../media/image100.wmf"/><Relationship Id="rId1" Type="http://schemas.openxmlformats.org/officeDocument/2006/relationships/image" Target="../media/image99.wmf"/><Relationship Id="rId6" Type="http://schemas.openxmlformats.org/officeDocument/2006/relationships/image" Target="../media/image104.wmf"/><Relationship Id="rId5" Type="http://schemas.openxmlformats.org/officeDocument/2006/relationships/image" Target="../media/image103.wmf"/><Relationship Id="rId4" Type="http://schemas.openxmlformats.org/officeDocument/2006/relationships/image" Target="../media/image102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9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1.wmf"/><Relationship Id="rId1" Type="http://schemas.openxmlformats.org/officeDocument/2006/relationships/image" Target="../media/image130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0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7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8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7.wmf"/><Relationship Id="rId2" Type="http://schemas.openxmlformats.org/officeDocument/2006/relationships/image" Target="../media/image146.wmf"/><Relationship Id="rId1" Type="http://schemas.openxmlformats.org/officeDocument/2006/relationships/image" Target="../media/image145.wmf"/><Relationship Id="rId6" Type="http://schemas.openxmlformats.org/officeDocument/2006/relationships/image" Target="../media/image150.wmf"/><Relationship Id="rId5" Type="http://schemas.openxmlformats.org/officeDocument/2006/relationships/image" Target="../media/image149.wmf"/><Relationship Id="rId4" Type="http://schemas.openxmlformats.org/officeDocument/2006/relationships/image" Target="../media/image148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4.wmf"/><Relationship Id="rId2" Type="http://schemas.openxmlformats.org/officeDocument/2006/relationships/image" Target="../media/image153.wmf"/><Relationship Id="rId1" Type="http://schemas.openxmlformats.org/officeDocument/2006/relationships/image" Target="../media/image15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endParaRPr lang="en-US" altLang="zh-CN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endParaRPr lang="en-US" altLang="zh-CN"/>
          </a:p>
        </p:txBody>
      </p:sp>
      <p:sp>
        <p:nvSpPr>
          <p:cNvPr id="4100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endParaRPr lang="en-US" altLang="zh-CN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53502D87-F2F3-4F07-8ABD-041E93150260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BF2C6E-7975-4969-87E5-221489F407A0}" type="slidenum">
              <a:rPr lang="en-US" altLang="zh-CN"/>
              <a:pPr/>
              <a:t>1</a:t>
            </a:fld>
            <a:endParaRPr lang="en-US" altLang="zh-CN"/>
          </a:p>
        </p:txBody>
      </p:sp>
      <p:sp>
        <p:nvSpPr>
          <p:cNvPr id="49766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7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9081AAA-1940-4B4B-8AD5-0FBD7F277626}" type="slidenum">
              <a:rPr lang="en-US" altLang="zh-CN"/>
              <a:pPr/>
              <a:t>3</a:t>
            </a:fld>
            <a:endParaRPr lang="en-US" altLang="zh-CN"/>
          </a:p>
        </p:txBody>
      </p:sp>
      <p:sp>
        <p:nvSpPr>
          <p:cNvPr id="1024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A473A0-00E3-4048-994A-2BBAA44DCF71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2B72D2-B643-4922-B4F6-8EDF1E407C44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34D7DC-D2E7-4D8B-BEB4-7B58EC6F643B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5FF434-2A8F-412B-B1E8-4368CE720650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CB4581-E420-40D8-B353-D169F1D182C6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49BE87-2CF2-47BE-99D7-53D1FFEB6C97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1A721C-73E6-48C4-9911-78969C8F0630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7607D4-59E4-480B-9D3A-3780EC22E267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20CB75-8014-453F-906F-65A3A3D0C850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111894-EE71-4FDC-B32C-EC909D24EB17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75C0E9-B547-418F-8EDA-018C4E906146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E16C88-0F77-4D57-82F0-1CD174B326B5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3F0DBF-FEC0-436D-B46D-CD7B71041852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629B68-2FE5-444B-A0C3-E7AF18513D7C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0C22F1-8934-42D2-AABC-EE8CF497A3BC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A96EE6-8CBC-433E-A228-0C76D2B5D317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C937EF-E42A-4828-B934-28C75764ABAD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16F846-AC72-4AC5-8524-3A19CCFCBBAA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1024EF-7B9E-49D4-82A0-A27E7F9E9F28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08EF77-7DB4-47BE-9E73-9F5582F646FC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09C961-D307-4267-985D-13880B4CAC1B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7FB529-A988-482F-ABF9-8B1AB03F781A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C9935B-D467-4C0D-BBDB-2E4539336907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316E8B-2FAE-4804-BDFC-B2669F9BDE79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5574A7-4128-4AE1-AB50-F4C90C98509D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BEEFD6-E2B7-407A-89E9-E0EF7DC2A98D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DC0448-1E89-4C9F-AFBA-59718248EE70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0E292B-D17E-46F3-B2AD-EAB473172226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14C91A-F3E3-4CE7-8A60-A41D897E460D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F7B0D8-72C7-441B-AFFE-5B67DFF3288C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6B4307-8C5B-4BC2-BAF2-69376B258089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85BD38-AFAA-4727-9E46-E525F5A1C159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AB28C2-6065-4C97-AB89-88536C8734EE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C8DDA8-CB52-403C-B49E-A4CA763AFCA6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676588-7C21-4862-8EDA-628D89647B61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4E9D44-F4BF-4E2B-BA36-FE16D1A91AE1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CEF289-9CAD-4A54-BFC3-2A16DC2261AA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BB4E66-0429-40EB-94CF-1D0E64B8A220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5DF6A1-18AA-46DC-BB19-546E683E86D7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EEBA0B-CB72-41D1-AD17-E73326A673A2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F3045E-449E-41B3-B1AF-A632C3969BC4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90ECEE-EDCA-4137-AA62-C097069B2875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22BA46-B62B-4D6D-9E11-8ADA2682CC6C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115DB1-2400-4D20-B216-FC8DEF5D5606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E41B9E-5E1F-432D-BC2F-DB6D33F29517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C1E5D6-5D68-4678-80D2-60685C1C6357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B14FFB-AEC3-4734-A1F2-135A99C50B79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338CF0-4F91-4D81-883F-3D9987553152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841FAA-0251-41FE-ACDA-DD0AFAC10DD5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44DCA4-0AE8-4839-9047-98C5FD04E4B5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34CB63-C24C-40D1-B375-BF2057E519B2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203460-84F5-436E-BE21-F4DAA416255C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4FD151-C8E8-46EA-A777-2EF59A109DA2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7E3C9C-E91C-410D-A368-F1B3467CB174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3F532F-E50F-4F50-B7B8-0909C2B3275A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EAA4F6-A7AE-4454-B5DA-01466616655C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53C860-8B28-4886-9981-42F7F429B969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08D962-D6CD-4A50-9961-054A51C29E51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797518-4413-444F-BFE6-193730F4E620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8A44F4-0DC9-4B72-8C48-86D908255A73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1C3E5F-6C8B-4162-83C9-1D0F46E716D6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0A8164-9FE6-4009-AAF4-400D60F94E01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D3C595-6FA7-49AD-97ED-8F115BC53536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2DCB40-7F01-470B-87F2-4AFCEEDB43D9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2769EF-574D-40C0-8B41-491054FD2660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EE1C23-40BF-4FDE-ADDA-67B7F16BACD0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5FEBC0-0C8B-4BDE-AFA7-145ABE47829C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04EE73-F917-4720-8913-8B8F9896F6F5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7857E8-6CBD-41B5-B524-5B250704A9D1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0F4A48-ADED-4ED7-94A0-C59470C98D1C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4A121B-DE3A-4691-86D9-1987D660618D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0785FD-8A1D-4CBC-BCEE-62468B102135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97CB24-44FD-47A4-A57B-E8C6C1BA8284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FCD858-043D-4F85-909F-E21CBC9594F9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4C930B-3A67-47A8-8C81-DB0DA3422940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206361-1DCC-4C17-A6D9-934021CEBE95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03CB1D-D0D1-4C51-8023-9529902C07C3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en-US" altLang="zh-CN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en-US" altLang="zh-CN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47EF62DC-F4F8-4AC2-B55E-4D8BB4B5D9FF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1" sz="1400"/>
            </a:lvl1pPr>
          </a:lstStyle>
          <a:p>
            <a:endParaRPr lang="en-US" altLang="zh-CN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1" sz="1400"/>
            </a:lvl1pPr>
          </a:lstStyle>
          <a:p>
            <a:endParaRPr lang="en-US" altLang="zh-CN"/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1" sz="1400"/>
            </a:lvl1pPr>
          </a:lstStyle>
          <a:p>
            <a:fld id="{EF65ACC7-921F-44F5-A857-1AE613F99FE2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宋体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宋体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宋体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宋体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781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781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en-US" altLang="zh-CN"/>
          </a:p>
        </p:txBody>
      </p:sp>
      <p:sp>
        <p:nvSpPr>
          <p:cNvPr id="1781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en-US" altLang="zh-CN"/>
          </a:p>
        </p:txBody>
      </p:sp>
      <p:sp>
        <p:nvSpPr>
          <p:cNvPr id="1781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E2A475F8-2F16-4527-B2AD-41EC2D9122A7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802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zh-CN"/>
          </a:p>
        </p:txBody>
      </p:sp>
      <p:sp>
        <p:nvSpPr>
          <p:cNvPr id="1802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zh-CN"/>
          </a:p>
        </p:txBody>
      </p:sp>
      <p:sp>
        <p:nvSpPr>
          <p:cNvPr id="1802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46928A4-4743-40B4-945C-1868628DDD0D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宋体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宋体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宋体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宋体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2877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2877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1" sz="1400"/>
            </a:lvl1pPr>
          </a:lstStyle>
          <a:p>
            <a:endParaRPr lang="en-US" altLang="zh-CN"/>
          </a:p>
        </p:txBody>
      </p:sp>
      <p:sp>
        <p:nvSpPr>
          <p:cNvPr id="2877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1" sz="1400"/>
            </a:lvl1pPr>
          </a:lstStyle>
          <a:p>
            <a:endParaRPr lang="en-US" altLang="zh-CN"/>
          </a:p>
        </p:txBody>
      </p:sp>
      <p:sp>
        <p:nvSpPr>
          <p:cNvPr id="2877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1" sz="1400"/>
            </a:lvl1pPr>
          </a:lstStyle>
          <a:p>
            <a:fld id="{B3BB5B17-3512-4992-88E9-1EE25A4ABA03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宋体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宋体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宋体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宋体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6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4956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956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en-US" altLang="zh-CN"/>
          </a:p>
        </p:txBody>
      </p:sp>
      <p:sp>
        <p:nvSpPr>
          <p:cNvPr id="4956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en-US" altLang="zh-CN"/>
          </a:p>
        </p:txBody>
      </p:sp>
      <p:sp>
        <p:nvSpPr>
          <p:cNvPr id="4956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36E670DD-535B-479C-96F3-10FB048DBD67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6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4986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986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zh-CN"/>
          </a:p>
        </p:txBody>
      </p:sp>
      <p:sp>
        <p:nvSpPr>
          <p:cNvPr id="4986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zh-CN"/>
          </a:p>
        </p:txBody>
      </p:sp>
      <p:sp>
        <p:nvSpPr>
          <p:cNvPr id="4986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FB8BB90-020A-4FC0-8736-D89BC1AFA7C2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宋体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宋体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宋体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宋体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6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6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75.jpeg"/><Relationship Id="rId4" Type="http://schemas.openxmlformats.org/officeDocument/2006/relationships/image" Target="../media/image74.jpeg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96.jpeg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98.jpeg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6.jpeg"/><Relationship Id="rId1" Type="http://schemas.openxmlformats.org/officeDocument/2006/relationships/slideLayout" Target="../slideLayouts/slideLayout46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68.jpeg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6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6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4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6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6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46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46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image" Target="../media/image1.png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6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6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13.xml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6.png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1.jpeg"/><Relationship Id="rId4" Type="http://schemas.openxmlformats.org/officeDocument/2006/relationships/image" Target="../media/image108.jpeg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1.jpeg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13.xml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6.xml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4.jpeg"/><Relationship Id="rId4" Type="http://schemas.openxmlformats.org/officeDocument/2006/relationships/image" Target="../media/image113.jpeg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13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6.png"/></Relationships>
</file>

<file path=ppt/slides/_rels/slide1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1.jpeg"/><Relationship Id="rId3" Type="http://schemas.openxmlformats.org/officeDocument/2006/relationships/image" Target="../media/image1.png"/><Relationship Id="rId7" Type="http://schemas.openxmlformats.org/officeDocument/2006/relationships/image" Target="../media/image120.jpeg"/><Relationship Id="rId2" Type="http://schemas.openxmlformats.org/officeDocument/2006/relationships/image" Target="../media/image116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9.jpeg"/><Relationship Id="rId5" Type="http://schemas.openxmlformats.org/officeDocument/2006/relationships/image" Target="../media/image118.jpeg"/><Relationship Id="rId4" Type="http://schemas.openxmlformats.org/officeDocument/2006/relationships/image" Target="../media/image117.jpeg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7.jpeg"/><Relationship Id="rId4" Type="http://schemas.openxmlformats.org/officeDocument/2006/relationships/image" Target="../media/image1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6.xml"/></Relationships>
</file>

<file path=ppt/slides/_rels/slide1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0.jpeg"/><Relationship Id="rId4" Type="http://schemas.openxmlformats.org/officeDocument/2006/relationships/image" Target="../media/image124.jpeg"/></Relationships>
</file>

<file path=ppt/slides/_rels/slide1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8.jpeg"/><Relationship Id="rId5" Type="http://schemas.openxmlformats.org/officeDocument/2006/relationships/image" Target="../media/image127.jpeg"/><Relationship Id="rId4" Type="http://schemas.openxmlformats.org/officeDocument/2006/relationships/image" Target="../media/image126.jpeg"/></Relationships>
</file>

<file path=ppt/slides/_rels/slide1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35.xml"/><Relationship Id="rId1" Type="http://schemas.openxmlformats.org/officeDocument/2006/relationships/vmlDrawing" Target="../drawings/vmlDrawing3.vml"/></Relationships>
</file>

<file path=ppt/slides/_rels/slide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oleObject9.bin"/><Relationship Id="rId4" Type="http://schemas.openxmlformats.org/officeDocument/2006/relationships/oleObject" Target="../embeddings/oleObject8.bin"/></Relationships>
</file>

<file path=ppt/slides/_rels/slide1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32.wmf"/><Relationship Id="rId5" Type="http://schemas.openxmlformats.org/officeDocument/2006/relationships/image" Target="../media/image125.jpeg"/><Relationship Id="rId4" Type="http://schemas.openxmlformats.org/officeDocument/2006/relationships/oleObject" Target="../embeddings/oleObject10.bin"/></Relationships>
</file>

<file path=ppt/slides/_rels/slide1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7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7.jpeg"/></Relationships>
</file>

<file path=ppt/slides/_rels/slide1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8.jpeg"/></Relationships>
</file>

<file path=ppt/slides/_rels/slide1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32.wmf"/><Relationship Id="rId4" Type="http://schemas.openxmlformats.org/officeDocument/2006/relationships/image" Target="../media/image120.jpeg"/></Relationships>
</file>

<file path=ppt/slides/_rels/slide1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jpeg"/><Relationship Id="rId7" Type="http://schemas.openxmlformats.org/officeDocument/2006/relationships/image" Target="../media/image13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5.jpeg"/><Relationship Id="rId5" Type="http://schemas.openxmlformats.org/officeDocument/2006/relationships/image" Target="../media/image134.jpeg"/><Relationship Id="rId4" Type="http://schemas.openxmlformats.org/officeDocument/2006/relationships/image" Target="../media/image133.png"/></Relationships>
</file>

<file path=ppt/slides/_rels/slide1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oleObject11.bin"/></Relationships>
</file>

<file path=ppt/slides/_rels/slide1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34.jpeg"/><Relationship Id="rId5" Type="http://schemas.openxmlformats.org/officeDocument/2006/relationships/image" Target="../media/image135.jpeg"/><Relationship Id="rId4" Type="http://schemas.openxmlformats.org/officeDocument/2006/relationships/oleObject" Target="../embeddings/oleObject12.bin"/></Relationships>
</file>

<file path=ppt/slides/_rels/slide1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6.xml"/></Relationships>
</file>

<file path=ppt/slides/_rels/slide1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1.jpeg"/><Relationship Id="rId5" Type="http://schemas.openxmlformats.org/officeDocument/2006/relationships/image" Target="../media/image140.jpeg"/><Relationship Id="rId4" Type="http://schemas.openxmlformats.org/officeDocument/2006/relationships/image" Target="../media/image139.jpeg"/></Relationships>
</file>

<file path=ppt/slides/_rels/slide1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10.jpeg"/></Relationships>
</file>

<file path=ppt/slides/_rels/slide1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5.xml"/></Relationships>
</file>

<file path=ppt/slides/_rels/slide1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../../Zhao%20Tongyun/&#27979;&#35797;&#32452;&#25991;&#20214;/Training/2011&#24180;/&#31179;&#23395;/&#30913;&#24615;&#27979;&#37327;/&#31179;&#23395;&#20808;&#35762;&#30340;&#20869;&#23481;/&#22810;&#21151;&#33021;&#29289;&#24615;&#27979;&#37327;&#31995;&#32479;&#20171;&#32461;&#65293;&#25805;&#20316;&#65293;&#20132;&#30452;&#27969;&#30913;&#24615;.ppt" TargetMode="Externa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43.jpeg"/></Relationships>
</file>

<file path=ppt/slides/_rels/slide1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5.xml"/></Relationships>
</file>

<file path=ppt/slides/_rels/slide1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0.jpeg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144.jpeg"/><Relationship Id="rId4" Type="http://schemas.openxmlformats.org/officeDocument/2006/relationships/image" Target="../media/image143.jpeg"/></Relationships>
</file>

<file path=ppt/slides/_rels/slide1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35.xml"/></Relationships>
</file>

<file path=ppt/slides/_rels/slide1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6.xml"/></Relationships>
</file>

<file path=ppt/slides/_rels/slide1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144.jpeg"/><Relationship Id="rId4" Type="http://schemas.openxmlformats.org/officeDocument/2006/relationships/image" Target="../media/image107.jpeg"/></Relationships>
</file>

<file path=ppt/slides/_rels/slide1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5.xml"/></Relationships>
</file>

<file path=ppt/slides/_rels/slide1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jpeg"/><Relationship Id="rId2" Type="http://schemas.openxmlformats.org/officeDocument/2006/relationships/image" Target="../media/image110.jpeg"/><Relationship Id="rId1" Type="http://schemas.openxmlformats.org/officeDocument/2006/relationships/slideLayout" Target="../slideLayouts/slideLayout35.xml"/></Relationships>
</file>

<file path=ppt/slides/_rels/slide1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5.xml"/></Relationships>
</file>

<file path=ppt/slides/_rels/slide1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7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3" Type="http://schemas.openxmlformats.org/officeDocument/2006/relationships/oleObject" Target="../embeddings/oleObject13.bin"/><Relationship Id="rId7" Type="http://schemas.openxmlformats.org/officeDocument/2006/relationships/oleObject" Target="../embeddings/oleObject17.bin"/><Relationship Id="rId2" Type="http://schemas.openxmlformats.org/officeDocument/2006/relationships/slideLayout" Target="../slideLayouts/slideLayout46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6.bin"/><Relationship Id="rId5" Type="http://schemas.openxmlformats.org/officeDocument/2006/relationships/oleObject" Target="../embeddings/oleObject15.bin"/><Relationship Id="rId4" Type="http://schemas.openxmlformats.org/officeDocument/2006/relationships/oleObject" Target="../embeddings/oleObject14.bin"/><Relationship Id="rId9" Type="http://schemas.openxmlformats.org/officeDocument/2006/relationships/image" Target="../media/image151.png"/></Relationships>
</file>

<file path=ppt/slides/_rels/slide17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46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51.png"/><Relationship Id="rId5" Type="http://schemas.openxmlformats.org/officeDocument/2006/relationships/oleObject" Target="../embeddings/oleObject21.bin"/><Relationship Id="rId4" Type="http://schemas.openxmlformats.org/officeDocument/2006/relationships/oleObject" Target="../embeddings/oleObject20.bin"/></Relationships>
</file>

<file path=ppt/slides/_rels/slide1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1.png"/><Relationship Id="rId1" Type="http://schemas.openxmlformats.org/officeDocument/2006/relationships/slideLayout" Target="../slideLayouts/slideLayout4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6.xml"/></Relationships>
</file>

<file path=ppt/slides/_rels/slide18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46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51.png"/></Relationships>
</file>

<file path=ppt/slides/_rels/slide1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1.png"/><Relationship Id="rId2" Type="http://schemas.openxmlformats.org/officeDocument/2006/relationships/slideLayout" Target="../slideLayouts/slideLayout46.xml"/><Relationship Id="rId1" Type="http://schemas.openxmlformats.org/officeDocument/2006/relationships/vmlDrawing" Target="../drawings/vmlDrawing11.vml"/><Relationship Id="rId5" Type="http://schemas.openxmlformats.org/officeDocument/2006/relationships/oleObject" Target="../embeddings/oleObject24.bin"/><Relationship Id="rId4" Type="http://schemas.openxmlformats.org/officeDocument/2006/relationships/oleObject" Target="../embeddings/oleObject23.bin"/></Relationships>
</file>

<file path=ppt/slides/_rels/slide1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1.png"/><Relationship Id="rId7" Type="http://schemas.openxmlformats.org/officeDocument/2006/relationships/oleObject" Target="../embeddings/oleObject28.bin"/><Relationship Id="rId2" Type="http://schemas.openxmlformats.org/officeDocument/2006/relationships/slideLayout" Target="../slideLayouts/slideLayout46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27.bin"/><Relationship Id="rId5" Type="http://schemas.openxmlformats.org/officeDocument/2006/relationships/oleObject" Target="../embeddings/oleObject26.bin"/><Relationship Id="rId4" Type="http://schemas.openxmlformats.org/officeDocument/2006/relationships/oleObject" Target="../embeddings/oleObject25.bin"/></Relationships>
</file>

<file path=ppt/slides/_rels/slide1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46.xml"/><Relationship Id="rId1" Type="http://schemas.openxmlformats.org/officeDocument/2006/relationships/vmlDrawing" Target="../drawings/vmlDrawing13.vml"/><Relationship Id="rId4" Type="http://schemas.openxmlformats.org/officeDocument/2006/relationships/oleObject" Target="../embeddings/oleObject29.bin"/></Relationships>
</file>

<file path=ppt/slides/_rels/slide1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164.png"/></Relationships>
</file>

<file path=ppt/slides/_rels/slide1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6.xml"/></Relationships>
</file>

<file path=ppt/slides/_rels/slide1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46.xml"/><Relationship Id="rId1" Type="http://schemas.openxmlformats.org/officeDocument/2006/relationships/vmlDrawing" Target="../drawings/vmlDrawing14.vml"/><Relationship Id="rId5" Type="http://schemas.openxmlformats.org/officeDocument/2006/relationships/oleObject" Target="../embeddings/oleObject31.bin"/><Relationship Id="rId4" Type="http://schemas.openxmlformats.org/officeDocument/2006/relationships/oleObject" Target="../embeddings/oleObject30.bin"/></Relationships>
</file>

<file path=ppt/slides/_rels/slide1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6.xml"/></Relationships>
</file>

<file path=ppt/slides/_rels/slide1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46.xml"/><Relationship Id="rId1" Type="http://schemas.openxmlformats.org/officeDocument/2006/relationships/vmlDrawing" Target="../drawings/vmlDrawing15.vml"/><Relationship Id="rId5" Type="http://schemas.openxmlformats.org/officeDocument/2006/relationships/oleObject" Target="../embeddings/oleObject33.bin"/><Relationship Id="rId4" Type="http://schemas.openxmlformats.org/officeDocument/2006/relationships/oleObject" Target="../embeddings/oleObject32.bin"/></Relationships>
</file>

<file path=ppt/slides/_rels/slide18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8.bin"/><Relationship Id="rId3" Type="http://schemas.openxmlformats.org/officeDocument/2006/relationships/image" Target="../media/image1.png"/><Relationship Id="rId7" Type="http://schemas.openxmlformats.org/officeDocument/2006/relationships/oleObject" Target="../embeddings/oleObject37.bin"/><Relationship Id="rId2" Type="http://schemas.openxmlformats.org/officeDocument/2006/relationships/slideLayout" Target="../slideLayouts/slideLayout46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36.bin"/><Relationship Id="rId5" Type="http://schemas.openxmlformats.org/officeDocument/2006/relationships/oleObject" Target="../embeddings/oleObject35.bin"/><Relationship Id="rId4" Type="http://schemas.openxmlformats.org/officeDocument/2006/relationships/oleObject" Target="../embeddings/oleObject34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6.xml"/></Relationships>
</file>

<file path=ppt/slides/_rels/slide19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.bin"/><Relationship Id="rId2" Type="http://schemas.openxmlformats.org/officeDocument/2006/relationships/slideLayout" Target="../slideLayouts/slideLayout46.xml"/><Relationship Id="rId1" Type="http://schemas.openxmlformats.org/officeDocument/2006/relationships/vmlDrawing" Target="../drawings/vmlDrawing17.vml"/></Relationships>
</file>

<file path=ppt/slides/_rels/slide1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6.xml"/></Relationships>
</file>

<file path=ppt/slides/_rels/slide1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6.png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177.jpeg"/><Relationship Id="rId4" Type="http://schemas.openxmlformats.org/officeDocument/2006/relationships/image" Target="../media/image175.png"/></Relationships>
</file>

<file path=ppt/slides/_rels/slide1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8.jpeg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24.jpeg"/><Relationship Id="rId5" Type="http://schemas.openxmlformats.org/officeDocument/2006/relationships/image" Target="../media/image164.png"/><Relationship Id="rId4" Type="http://schemas.openxmlformats.org/officeDocument/2006/relationships/image" Target="../media/image179.png"/></Relationships>
</file>

<file path=ppt/slides/_rels/slide1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6.xml"/></Relationships>
</file>

<file path=ppt/slides/_rels/slide1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81.png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182.png"/></Relationships>
</file>

<file path=ppt/slides/_rels/slide1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184.jpeg"/><Relationship Id="rId4" Type="http://schemas.openxmlformats.org/officeDocument/2006/relationships/image" Target="../media/image183.jpeg"/></Relationships>
</file>

<file path=ppt/slides/_rels/slide1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187.jpeg"/><Relationship Id="rId5" Type="http://schemas.openxmlformats.org/officeDocument/2006/relationships/image" Target="../media/image186.jpeg"/><Relationship Id="rId4" Type="http://schemas.openxmlformats.org/officeDocument/2006/relationships/image" Target="../media/image185.png"/></Relationships>
</file>

<file path=ppt/slides/_rels/slide1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188.jpeg"/><Relationship Id="rId4" Type="http://schemas.openxmlformats.org/officeDocument/2006/relationships/image" Target="../media/image61.jpeg"/></Relationships>
</file>

<file path=ppt/slides/_rels/slide1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179.png"/><Relationship Id="rId4" Type="http://schemas.openxmlformats.org/officeDocument/2006/relationships/image" Target="../media/image5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1.png"/><Relationship Id="rId4" Type="http://schemas.openxmlformats.org/officeDocument/2006/relationships/image" Target="../media/image13.jpeg"/></Relationships>
</file>

<file path=ppt/slides/_rels/slide2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192.jpeg"/><Relationship Id="rId4" Type="http://schemas.openxmlformats.org/officeDocument/2006/relationships/image" Target="../media/image191.jpeg"/></Relationships>
</file>

<file path=ppt/slides/_rels/slide2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6.xml"/></Relationships>
</file>

<file path=ppt/slides/_rels/slide2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46.xml"/><Relationship Id="rId1" Type="http://schemas.openxmlformats.org/officeDocument/2006/relationships/vmlDrawing" Target="../drawings/vmlDrawing18.vml"/><Relationship Id="rId5" Type="http://schemas.openxmlformats.org/officeDocument/2006/relationships/image" Target="../media/image194.jpeg"/><Relationship Id="rId4" Type="http://schemas.openxmlformats.org/officeDocument/2006/relationships/oleObject" Target="../embeddings/oleObject40.bin"/></Relationships>
</file>

<file path=ppt/slides/_rels/slide2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46.xml"/><Relationship Id="rId1" Type="http://schemas.openxmlformats.org/officeDocument/2006/relationships/vmlDrawing" Target="../drawings/vmlDrawing19.vml"/><Relationship Id="rId4" Type="http://schemas.openxmlformats.org/officeDocument/2006/relationships/oleObject" Target="../embeddings/oleObject41.bin"/></Relationships>
</file>

<file path=ppt/slides/_rels/slide20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2.bin"/><Relationship Id="rId2" Type="http://schemas.openxmlformats.org/officeDocument/2006/relationships/slideLayout" Target="../slideLayouts/slideLayout46.xml"/><Relationship Id="rId1" Type="http://schemas.openxmlformats.org/officeDocument/2006/relationships/vmlDrawing" Target="../drawings/vmlDrawing20.vml"/><Relationship Id="rId4" Type="http://schemas.openxmlformats.org/officeDocument/2006/relationships/image" Target="../media/image1.png"/></Relationships>
</file>

<file path=ppt/slides/_rels/slide2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6.xml"/></Relationships>
</file>

<file path=ppt/slides/_rels/slide2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6.xml"/></Relationships>
</file>

<file path=ppt/slides/_rels/slide2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15.png"/><Relationship Id="rId4" Type="http://schemas.openxmlformats.org/officeDocument/2006/relationships/image" Target="../media/image3.png"/></Relationships>
</file>

<file path=ppt/slides/_rels/slide2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97.png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198.png"/></Relationships>
</file>

<file path=ppt/slides/_rels/slide2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6.xml"/></Relationships>
</file>

<file path=ppt/slides/_rels/slide2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6.xml"/></Relationships>
</file>

<file path=ppt/slides/_rels/slide2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6.xml"/></Relationships>
</file>

<file path=ppt/slides/_rels/slide2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6.xml"/></Relationships>
</file>

<file path=ppt/slides/_rels/slide2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6.xml"/></Relationships>
</file>

<file path=ppt/slides/_rels/slide2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50.jpeg"/><Relationship Id="rId4" Type="http://schemas.openxmlformats.org/officeDocument/2006/relationships/image" Target="../media/image179.png"/></Relationships>
</file>

<file path=ppt/slides/_rels/slide2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6.xml"/></Relationships>
</file>

<file path=ppt/slides/_rels/slide218.xml.rels><?xml version="1.0" encoding="UTF-8" standalone="yes"?>
<Relationships xmlns="http://schemas.openxmlformats.org/package/2006/relationships"><Relationship Id="rId3" Type="http://schemas.openxmlformats.org/officeDocument/2006/relationships/hyperlink" Target="../../Zhao%20Tongyun/&#27979;&#35797;&#32452;&#25991;&#20214;/Training/2011&#24180;/&#31179;&#23395;/&#30913;&#24615;&#27979;&#37327;/&#31179;&#23395;&#20808;&#35762;&#30340;&#20869;&#23481;/&#22810;&#21151;&#33021;&#29289;&#24615;&#27979;&#37327;&#31995;&#32479;&#20171;&#32461;&#65293;&#25805;&#20316;&#65293;&#28909;&#23481;&#37327;.ppt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6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8.jpeg"/><Relationship Id="rId7" Type="http://schemas.openxmlformats.org/officeDocument/2006/relationships/image" Target="../media/image1.png"/><Relationship Id="rId12" Type="http://schemas.openxmlformats.org/officeDocument/2006/relationships/image" Target="../media/image26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21.jpeg"/><Relationship Id="rId11" Type="http://schemas.openxmlformats.org/officeDocument/2006/relationships/image" Target="../media/image25.jpeg"/><Relationship Id="rId5" Type="http://schemas.openxmlformats.org/officeDocument/2006/relationships/image" Target="../media/image20.jpeg"/><Relationship Id="rId10" Type="http://schemas.openxmlformats.org/officeDocument/2006/relationships/image" Target="../media/image24.jpeg"/><Relationship Id="rId4" Type="http://schemas.openxmlformats.org/officeDocument/2006/relationships/image" Target="../media/image19.jpeg"/><Relationship Id="rId9" Type="http://schemas.openxmlformats.org/officeDocument/2006/relationships/image" Target="../media/image23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1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34.jpeg"/><Relationship Id="rId4" Type="http://schemas.openxmlformats.org/officeDocument/2006/relationships/image" Target="../media/image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1.png"/><Relationship Id="rId4" Type="http://schemas.openxmlformats.org/officeDocument/2006/relationships/image" Target="../media/image4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4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4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4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52.jpeg"/><Relationship Id="rId4" Type="http://schemas.openxmlformats.org/officeDocument/2006/relationships/image" Target="../media/image51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55.jpeg"/><Relationship Id="rId5" Type="http://schemas.openxmlformats.org/officeDocument/2006/relationships/image" Target="../media/image54.png"/><Relationship Id="rId4" Type="http://schemas.openxmlformats.org/officeDocument/2006/relationships/image" Target="../media/image20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image" Target="../media/image21.jpe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6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Microsoft_Word___1.doc"/><Relationship Id="rId3" Type="http://schemas.openxmlformats.org/officeDocument/2006/relationships/image" Target="../media/image1.png"/><Relationship Id="rId7" Type="http://schemas.openxmlformats.org/officeDocument/2006/relationships/image" Target="../media/image62.jpeg"/><Relationship Id="rId2" Type="http://schemas.openxmlformats.org/officeDocument/2006/relationships/slideLayout" Target="../slideLayouts/slideLayout4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1.jpeg"/><Relationship Id="rId5" Type="http://schemas.openxmlformats.org/officeDocument/2006/relationships/image" Target="../media/image60.jpeg"/><Relationship Id="rId4" Type="http://schemas.openxmlformats.org/officeDocument/2006/relationships/hyperlink" Target="../../Zhao%20Tongyun/&#27979;&#35797;&#32452;&#25991;&#20214;/Training/2011&#24180;/&#31179;&#23395;/&#30913;&#24615;&#27979;&#37327;/&#31179;&#23395;&#20808;&#35762;&#30340;&#20869;&#23481;/&#22810;&#21151;&#33021;&#29289;&#24615;&#27979;&#37327;&#31995;&#32479;&#20171;&#32461;&#65293;&#20027;&#26426;&#36719;&#20214;.ppt" TargetMode="Externa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4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4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6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64.jpe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65.jpe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46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6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7" Type="http://schemas.openxmlformats.org/officeDocument/2006/relationships/image" Target="../media/image7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70.jpeg"/><Relationship Id="rId5" Type="http://schemas.openxmlformats.org/officeDocument/2006/relationships/image" Target="../media/image69.jpeg"/><Relationship Id="rId4" Type="http://schemas.openxmlformats.org/officeDocument/2006/relationships/image" Target="../media/image68.jpe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73.jpeg"/><Relationship Id="rId4" Type="http://schemas.openxmlformats.org/officeDocument/2006/relationships/image" Target="../media/image72.jpeg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6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6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6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6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6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6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75.jpeg"/><Relationship Id="rId4" Type="http://schemas.openxmlformats.org/officeDocument/2006/relationships/image" Target="../media/image74.jpeg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6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6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46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6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6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6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6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6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78.jpe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6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6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80.jpeg"/><Relationship Id="rId4" Type="http://schemas.openxmlformats.org/officeDocument/2006/relationships/image" Target="../media/image64.jpe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6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82.jpeg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6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85.jpeg"/><Relationship Id="rId4" Type="http://schemas.openxmlformats.org/officeDocument/2006/relationships/image" Target="../media/image84.jpeg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6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6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4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6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90.jpeg"/><Relationship Id="rId5" Type="http://schemas.openxmlformats.org/officeDocument/2006/relationships/image" Target="../media/image89.jpeg"/><Relationship Id="rId4" Type="http://schemas.openxmlformats.org/officeDocument/2006/relationships/image" Target="../media/image88.jpeg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6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93.jpeg"/><Relationship Id="rId4" Type="http://schemas.openxmlformats.org/officeDocument/2006/relationships/image" Target="../media/image92.jpeg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94.jpeg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46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6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6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6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6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DE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6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87463" y="404813"/>
            <a:ext cx="6567487" cy="457200"/>
          </a:xfrm>
          <a:noFill/>
          <a:ln/>
        </p:spPr>
        <p:txBody>
          <a:bodyPr wrap="none">
            <a:spAutoFit/>
          </a:bodyPr>
          <a:lstStyle/>
          <a:p>
            <a:r>
              <a:rPr lang="zh-CN" altLang="en-US" sz="2400">
                <a:latin typeface="华文楷体" pitchFamily="2" charset="-122"/>
                <a:ea typeface="华文楷体" pitchFamily="2" charset="-122"/>
              </a:rPr>
              <a:t>中国科学院物理研究所 </a:t>
            </a:r>
            <a:r>
              <a:rPr lang="zh-CN" altLang="en-US" sz="2400">
                <a:latin typeface="华文楷体" pitchFamily="2" charset="-122"/>
                <a:ea typeface="华文楷体" pitchFamily="2" charset="-122"/>
                <a:sym typeface="Wingdings 2" pitchFamily="18" charset="2"/>
              </a:rPr>
              <a:t> 通用</a:t>
            </a:r>
            <a:r>
              <a:rPr lang="zh-CN" altLang="en-US" sz="2400">
                <a:latin typeface="华文楷体" pitchFamily="2" charset="-122"/>
                <a:ea typeface="华文楷体" pitchFamily="2" charset="-122"/>
              </a:rPr>
              <a:t>实验技术公共课程</a:t>
            </a:r>
          </a:p>
        </p:txBody>
      </p:sp>
      <p:sp>
        <p:nvSpPr>
          <p:cNvPr id="4966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955925" y="1125538"/>
            <a:ext cx="3232150" cy="701675"/>
          </a:xfrm>
          <a:noFill/>
        </p:spPr>
        <p:txBody>
          <a:bodyPr wrap="none">
            <a:spAutoFit/>
          </a:bodyPr>
          <a:lstStyle/>
          <a:p>
            <a:r>
              <a:rPr lang="en-US" altLang="zh-CN" sz="4000"/>
              <a:t>《</a:t>
            </a:r>
            <a:r>
              <a:rPr lang="zh-CN" altLang="en-US" sz="4000">
                <a:ea typeface="隶书" pitchFamily="49" charset="-122"/>
              </a:rPr>
              <a:t>磁性测量</a:t>
            </a:r>
            <a:r>
              <a:rPr lang="en-US" altLang="zh-CN" sz="4000"/>
              <a:t>》</a:t>
            </a:r>
          </a:p>
        </p:txBody>
      </p:sp>
      <p:sp>
        <p:nvSpPr>
          <p:cNvPr id="496644" name="Text Box 4"/>
          <p:cNvSpPr txBox="1">
            <a:spLocks noChangeArrowheads="1"/>
          </p:cNvSpPr>
          <p:nvPr/>
        </p:nvSpPr>
        <p:spPr bwMode="auto">
          <a:xfrm>
            <a:off x="2422525" y="3630613"/>
            <a:ext cx="4298950" cy="146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zh-CN" altLang="en-US" sz="3600">
                <a:latin typeface="Arial" pitchFamily="34" charset="0"/>
                <a:ea typeface="华文行楷" pitchFamily="2" charset="-122"/>
              </a:rPr>
              <a:t>赵同云</a:t>
            </a:r>
          </a:p>
          <a:p>
            <a:pPr algn="ctr">
              <a:lnSpc>
                <a:spcPct val="150000"/>
              </a:lnSpc>
            </a:pPr>
            <a:r>
              <a:rPr lang="zh-CN" altLang="en-US" sz="3600">
                <a:latin typeface="Arial" pitchFamily="34" charset="0"/>
                <a:ea typeface="隶书" pitchFamily="49" charset="-122"/>
              </a:rPr>
              <a:t>磁学国家重点实验室</a:t>
            </a:r>
          </a:p>
        </p:txBody>
      </p:sp>
      <p:sp>
        <p:nvSpPr>
          <p:cNvPr id="496645" name="Text Box 5"/>
          <p:cNvSpPr txBox="1">
            <a:spLocks noChangeArrowheads="1"/>
          </p:cNvSpPr>
          <p:nvPr/>
        </p:nvSpPr>
        <p:spPr bwMode="auto">
          <a:xfrm>
            <a:off x="3251200" y="5430838"/>
            <a:ext cx="264001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fld id="{6BCCE47E-94F5-4466-807B-61B1284A8B36}" type="datetime2">
              <a:rPr lang="zh-CN" altLang="en-US" sz="2800">
                <a:latin typeface="Arial" pitchFamily="34" charset="0"/>
              </a:rPr>
              <a:pPr/>
              <a:t>2016年4月8日</a:t>
            </a:fld>
            <a:endParaRPr lang="en-US" altLang="zh-CN" sz="2800">
              <a:latin typeface="Arial" pitchFamily="34" charset="0"/>
            </a:endParaRPr>
          </a:p>
        </p:txBody>
      </p:sp>
      <p:sp>
        <p:nvSpPr>
          <p:cNvPr id="496646" name="Rectangle 6"/>
          <p:cNvSpPr>
            <a:spLocks noChangeArrowheads="1"/>
          </p:cNvSpPr>
          <p:nvPr/>
        </p:nvSpPr>
        <p:spPr bwMode="auto">
          <a:xfrm>
            <a:off x="466725" y="2317750"/>
            <a:ext cx="8212138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zh-CN" altLang="en-US" sz="4800">
                <a:latin typeface="Arial" pitchFamily="34" charset="0"/>
                <a:ea typeface="黑体" pitchFamily="49" charset="-122"/>
              </a:rPr>
              <a:t>第八讲：仪器的原理和使用 </a:t>
            </a:r>
            <a:r>
              <a:rPr lang="zh-CN" altLang="en-US" sz="4800">
                <a:solidFill>
                  <a:srgbClr val="0000FF"/>
                </a:solidFill>
                <a:ea typeface="黑体" pitchFamily="49" charset="-122"/>
                <a:sym typeface="Wingdings" pitchFamily="2" charset="2"/>
              </a:rPr>
              <a:t>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0"/>
            <a:ext cx="8305800" cy="838200"/>
          </a:xfrm>
        </p:spPr>
        <p:txBody>
          <a:bodyPr/>
          <a:lstStyle/>
          <a:p>
            <a:r>
              <a:rPr lang="en-US" altLang="zh-CN"/>
              <a:t>PPMS</a:t>
            </a:r>
            <a:r>
              <a:rPr lang="zh-CN" altLang="en-US"/>
              <a:t>－</a:t>
            </a:r>
            <a:r>
              <a:rPr lang="en-US" altLang="zh-CN"/>
              <a:t>14H</a:t>
            </a:r>
            <a:r>
              <a:rPr lang="zh-CN" altLang="en-US"/>
              <a:t>基本系统的技术指标</a:t>
            </a:r>
          </a:p>
        </p:txBody>
      </p:sp>
      <p:sp>
        <p:nvSpPr>
          <p:cNvPr id="294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143000"/>
            <a:ext cx="5943600" cy="685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zh-CN" altLang="en-US" sz="4000">
                <a:ea typeface="华文新魏" pitchFamily="2" charset="-122"/>
              </a:rPr>
              <a:t>磁场：均匀区</a:t>
            </a:r>
          </a:p>
        </p:txBody>
      </p:sp>
      <p:pic>
        <p:nvPicPr>
          <p:cNvPr id="294916" name="Picture 4" descr="QD lege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" cy="676275"/>
          </a:xfrm>
          <a:prstGeom prst="rect">
            <a:avLst/>
          </a:prstGeom>
          <a:noFill/>
        </p:spPr>
      </p:pic>
      <p:pic>
        <p:nvPicPr>
          <p:cNvPr id="294917" name="Picture 5" descr="PPMS Probe side vie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2800" y="1143000"/>
            <a:ext cx="889000" cy="52101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</p:pic>
      <p:sp>
        <p:nvSpPr>
          <p:cNvPr id="294918" name="Text Box 6"/>
          <p:cNvSpPr txBox="1">
            <a:spLocks noChangeArrowheads="1"/>
          </p:cNvSpPr>
          <p:nvPr/>
        </p:nvSpPr>
        <p:spPr bwMode="auto">
          <a:xfrm>
            <a:off x="838200" y="2209800"/>
            <a:ext cx="5618163" cy="1563688"/>
          </a:xfrm>
          <a:prstGeom prst="rect">
            <a:avLst/>
          </a:prstGeom>
          <a:solidFill>
            <a:srgbClr val="CEF595"/>
          </a:solidFill>
          <a:ln w="9525">
            <a:solidFill>
              <a:schemeClr val="folHlink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r>
              <a:rPr kumimoji="1" lang="zh-CN" altLang="en-US" sz="3200"/>
              <a:t>磁场均匀区：在磁体中心</a:t>
            </a:r>
          </a:p>
          <a:p>
            <a:endParaRPr kumimoji="1" lang="zh-CN" altLang="en-US" sz="3200"/>
          </a:p>
          <a:p>
            <a:r>
              <a:rPr kumimoji="1" lang="zh-CN" altLang="en-US" sz="3200"/>
              <a:t>的</a:t>
            </a:r>
            <a:r>
              <a:rPr kumimoji="1" lang="en-US" altLang="zh-CN" sz="3200"/>
              <a:t>5.5 cm</a:t>
            </a:r>
            <a:r>
              <a:rPr kumimoji="1" lang="zh-CN" altLang="en-US" sz="3200"/>
              <a:t>范围内： </a:t>
            </a:r>
            <a:r>
              <a:rPr kumimoji="1" lang="en-US" altLang="zh-CN" sz="3200"/>
              <a:t>0.1</a:t>
            </a:r>
            <a:r>
              <a:rPr kumimoji="1" lang="zh-CN" altLang="en-US" sz="3200"/>
              <a:t>％ </a:t>
            </a:r>
            <a:r>
              <a:rPr kumimoji="1" lang="en-US" altLang="zh-CN" sz="3200"/>
              <a:t>(14 T)</a:t>
            </a:r>
          </a:p>
        </p:txBody>
      </p:sp>
      <p:sp>
        <p:nvSpPr>
          <p:cNvPr id="294919" name="Text Box 7"/>
          <p:cNvSpPr txBox="1">
            <a:spLocks noChangeArrowheads="1"/>
          </p:cNvSpPr>
          <p:nvPr/>
        </p:nvSpPr>
        <p:spPr bwMode="auto">
          <a:xfrm>
            <a:off x="609600" y="4413250"/>
            <a:ext cx="5749925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1" lang="en-US" altLang="zh-CN"/>
              <a:t>B/I</a:t>
            </a:r>
            <a:r>
              <a:rPr kumimoji="1" lang="zh-CN" altLang="en-US"/>
              <a:t>：</a:t>
            </a:r>
            <a:r>
              <a:rPr kumimoji="1" lang="en-US" altLang="zh-CN"/>
              <a:t>1492.35 Oe/A</a:t>
            </a:r>
            <a:r>
              <a:rPr kumimoji="1" lang="zh-CN" altLang="en-US"/>
              <a:t>；（</a:t>
            </a:r>
            <a:r>
              <a:rPr kumimoji="1" lang="en-US" altLang="zh-CN"/>
              <a:t>6.7008 A </a:t>
            </a:r>
            <a:r>
              <a:rPr kumimoji="1" lang="en-US" altLang="zh-CN">
                <a:sym typeface="Symbol" pitchFamily="18" charset="2"/>
              </a:rPr>
              <a:t></a:t>
            </a:r>
            <a:r>
              <a:rPr kumimoji="1" lang="en-US" altLang="zh-CN"/>
              <a:t> 1.0 T</a:t>
            </a:r>
            <a:r>
              <a:rPr kumimoji="1" lang="zh-CN" altLang="en-US"/>
              <a:t>）</a:t>
            </a:r>
          </a:p>
          <a:p>
            <a:pPr>
              <a:spcBef>
                <a:spcPct val="20000"/>
              </a:spcBef>
            </a:pPr>
            <a:r>
              <a:rPr kumimoji="1" lang="en-US" altLang="zh-CN"/>
              <a:t>Magnet Inductance</a:t>
            </a:r>
            <a:r>
              <a:rPr kumimoji="1" lang="zh-CN" altLang="en-US"/>
              <a:t>：</a:t>
            </a:r>
            <a:r>
              <a:rPr kumimoji="1" lang="en-US" altLang="zh-CN"/>
              <a:t>35 H</a:t>
            </a:r>
            <a:r>
              <a:rPr kumimoji="1" lang="zh-CN" altLang="en-US"/>
              <a:t>；</a:t>
            </a:r>
          </a:p>
          <a:p>
            <a:pPr>
              <a:spcBef>
                <a:spcPct val="20000"/>
              </a:spcBef>
            </a:pPr>
            <a:r>
              <a:rPr kumimoji="1" lang="en-US" altLang="zh-CN"/>
              <a:t>Charge Voltage</a:t>
            </a:r>
            <a:r>
              <a:rPr kumimoji="1" lang="zh-CN" altLang="en-US"/>
              <a:t>：</a:t>
            </a:r>
            <a:r>
              <a:rPr kumimoji="1" lang="en-US" altLang="zh-CN"/>
              <a:t>LoB 1.0</a:t>
            </a:r>
            <a:r>
              <a:rPr kumimoji="1" lang="zh-CN" altLang="en-US"/>
              <a:t>，</a:t>
            </a:r>
            <a:r>
              <a:rPr kumimoji="1" lang="en-US" altLang="zh-CN"/>
              <a:t>HiB 1.0</a:t>
            </a:r>
            <a:r>
              <a:rPr kumimoji="1" lang="zh-CN" altLang="en-US"/>
              <a:t>；</a:t>
            </a:r>
          </a:p>
          <a:p>
            <a:pPr>
              <a:spcBef>
                <a:spcPct val="20000"/>
              </a:spcBef>
            </a:pPr>
            <a:r>
              <a:rPr kumimoji="1" lang="en-US" altLang="zh-CN"/>
              <a:t>Switch Time</a:t>
            </a:r>
            <a:r>
              <a:rPr kumimoji="1" lang="zh-CN" altLang="en-US"/>
              <a:t>：</a:t>
            </a:r>
            <a:r>
              <a:rPr kumimoji="1" lang="en-US" altLang="zh-CN"/>
              <a:t>Warm 20 sec</a:t>
            </a:r>
            <a:r>
              <a:rPr kumimoji="1" lang="zh-CN" altLang="en-US"/>
              <a:t>，</a:t>
            </a:r>
            <a:r>
              <a:rPr kumimoji="1" lang="en-US" altLang="zh-CN"/>
              <a:t>Cool 20 sec</a:t>
            </a:r>
            <a:r>
              <a:rPr kumimoji="1" lang="zh-CN" altLang="en-US"/>
              <a:t>。</a:t>
            </a:r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074" name="Rectangle 2"/>
          <p:cNvSpPr>
            <a:spLocks noChangeArrowheads="1"/>
          </p:cNvSpPr>
          <p:nvPr/>
        </p:nvSpPr>
        <p:spPr bwMode="auto">
          <a:xfrm>
            <a:off x="838200" y="1752600"/>
            <a:ext cx="7086600" cy="4267200"/>
          </a:xfrm>
          <a:prstGeom prst="rect">
            <a:avLst/>
          </a:prstGeom>
          <a:solidFill>
            <a:srgbClr val="E2B9FB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87075" name="Rectangle 3"/>
          <p:cNvSpPr>
            <a:spLocks noGrp="1" noChangeArrowheads="1"/>
          </p:cNvSpPr>
          <p:nvPr>
            <p:ph type="title"/>
          </p:nvPr>
        </p:nvSpPr>
        <p:spPr>
          <a:xfrm>
            <a:off x="838200" y="0"/>
            <a:ext cx="7772400" cy="762000"/>
          </a:xfrm>
        </p:spPr>
        <p:txBody>
          <a:bodyPr/>
          <a:lstStyle/>
          <a:p>
            <a:r>
              <a:rPr lang="en-US" altLang="zh-CN"/>
              <a:t>Sequence</a:t>
            </a:r>
          </a:p>
        </p:txBody>
      </p:sp>
      <p:sp>
        <p:nvSpPr>
          <p:cNvPr id="38707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914400" y="990600"/>
            <a:ext cx="7772400" cy="609600"/>
          </a:xfrm>
        </p:spPr>
        <p:txBody>
          <a:bodyPr/>
          <a:lstStyle/>
          <a:p>
            <a:r>
              <a:rPr lang="zh-CN" altLang="en-US"/>
              <a:t>命令的关系：</a:t>
            </a:r>
            <a:r>
              <a:rPr lang="en-US" altLang="zh-CN"/>
              <a:t>Sequence</a:t>
            </a:r>
            <a:r>
              <a:rPr lang="zh-CN" altLang="en-US"/>
              <a:t>与</a:t>
            </a:r>
            <a:r>
              <a:rPr lang="en-US" altLang="zh-CN"/>
              <a:t>Immediate</a:t>
            </a:r>
          </a:p>
        </p:txBody>
      </p:sp>
      <p:sp>
        <p:nvSpPr>
          <p:cNvPr id="387077" name="Text Box 5"/>
          <p:cNvSpPr txBox="1">
            <a:spLocks noChangeArrowheads="1"/>
          </p:cNvSpPr>
          <p:nvPr/>
        </p:nvSpPr>
        <p:spPr bwMode="auto">
          <a:xfrm>
            <a:off x="0" y="6400800"/>
            <a:ext cx="1350963" cy="457200"/>
          </a:xfrm>
          <a:prstGeom prst="rect">
            <a:avLst/>
          </a:prstGeom>
          <a:solidFill>
            <a:srgbClr val="DDF6A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1" lang="en-US" altLang="zh-CN"/>
              <a:t>Sequence</a:t>
            </a:r>
          </a:p>
        </p:txBody>
      </p:sp>
      <p:pic>
        <p:nvPicPr>
          <p:cNvPr id="387078" name="Picture 6" descr="QD lege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" cy="676275"/>
          </a:xfrm>
          <a:prstGeom prst="rect">
            <a:avLst/>
          </a:prstGeom>
          <a:noFill/>
        </p:spPr>
      </p:pic>
      <p:sp>
        <p:nvSpPr>
          <p:cNvPr id="387079" name="Oval 7"/>
          <p:cNvSpPr>
            <a:spLocks noChangeArrowheads="1"/>
          </p:cNvSpPr>
          <p:nvPr/>
        </p:nvSpPr>
        <p:spPr bwMode="auto">
          <a:xfrm>
            <a:off x="3200400" y="1981200"/>
            <a:ext cx="4419600" cy="2438400"/>
          </a:xfrm>
          <a:prstGeom prst="ellipse">
            <a:avLst/>
          </a:prstGeom>
          <a:solidFill>
            <a:srgbClr val="DDF6A0"/>
          </a:solidFill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r"/>
            <a:r>
              <a:rPr kumimoji="1" lang="en-US" altLang="zh-CN" sz="3600"/>
              <a:t>Immediate</a:t>
            </a:r>
          </a:p>
        </p:txBody>
      </p:sp>
      <p:sp>
        <p:nvSpPr>
          <p:cNvPr id="387080" name="Oval 8"/>
          <p:cNvSpPr>
            <a:spLocks noChangeArrowheads="1"/>
          </p:cNvSpPr>
          <p:nvPr/>
        </p:nvSpPr>
        <p:spPr bwMode="auto">
          <a:xfrm>
            <a:off x="1066800" y="2057400"/>
            <a:ext cx="4800600" cy="2362200"/>
          </a:xfrm>
          <a:prstGeom prst="ellipse">
            <a:avLst/>
          </a:prstGeom>
          <a:solidFill>
            <a:srgbClr val="CFCFCF">
              <a:alpha val="50000"/>
            </a:srgbClr>
          </a:solidFill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kumimoji="1" lang="en-US" altLang="zh-CN" sz="3600"/>
              <a:t>Sequence</a:t>
            </a:r>
          </a:p>
        </p:txBody>
      </p:sp>
      <p:sp>
        <p:nvSpPr>
          <p:cNvPr id="387081" name="Line 9"/>
          <p:cNvSpPr>
            <a:spLocks noChangeShapeType="1"/>
          </p:cNvSpPr>
          <p:nvPr/>
        </p:nvSpPr>
        <p:spPr bwMode="auto">
          <a:xfrm>
            <a:off x="1752600" y="1447800"/>
            <a:ext cx="6858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387082" name="Line 10"/>
          <p:cNvSpPr>
            <a:spLocks noChangeShapeType="1"/>
          </p:cNvSpPr>
          <p:nvPr/>
        </p:nvSpPr>
        <p:spPr bwMode="auto">
          <a:xfrm>
            <a:off x="1752600" y="1447800"/>
            <a:ext cx="3581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387083" name="Text Box 11"/>
          <p:cNvSpPr txBox="1">
            <a:spLocks noChangeArrowheads="1"/>
          </p:cNvSpPr>
          <p:nvPr/>
        </p:nvSpPr>
        <p:spPr bwMode="auto">
          <a:xfrm>
            <a:off x="2590800" y="5105400"/>
            <a:ext cx="3960813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r>
              <a:rPr kumimoji="1" lang="en-US" altLang="zh-CN"/>
              <a:t>PPMS MultiVu &amp; Model 6000</a:t>
            </a:r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09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0"/>
            <a:ext cx="7772400" cy="762000"/>
          </a:xfrm>
        </p:spPr>
        <p:txBody>
          <a:bodyPr/>
          <a:lstStyle/>
          <a:p>
            <a:r>
              <a:rPr lang="en-US" altLang="zh-CN"/>
              <a:t>Sequence</a:t>
            </a:r>
          </a:p>
        </p:txBody>
      </p:sp>
      <p:sp>
        <p:nvSpPr>
          <p:cNvPr id="388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990600"/>
            <a:ext cx="7772400" cy="609600"/>
          </a:xfrm>
        </p:spPr>
        <p:txBody>
          <a:bodyPr/>
          <a:lstStyle/>
          <a:p>
            <a:r>
              <a:rPr lang="zh-CN" altLang="en-US"/>
              <a:t>界面的关系：</a:t>
            </a:r>
            <a:r>
              <a:rPr lang="en-US" altLang="zh-CN"/>
              <a:t>Immediate</a:t>
            </a:r>
            <a:r>
              <a:rPr lang="zh-CN" altLang="en-US"/>
              <a:t>与</a:t>
            </a:r>
            <a:r>
              <a:rPr lang="en-US" altLang="zh-CN"/>
              <a:t>Sequence</a:t>
            </a:r>
          </a:p>
        </p:txBody>
      </p:sp>
      <p:sp>
        <p:nvSpPr>
          <p:cNvPr id="388100" name="Text Box 4"/>
          <p:cNvSpPr txBox="1">
            <a:spLocks noChangeArrowheads="1"/>
          </p:cNvSpPr>
          <p:nvPr/>
        </p:nvSpPr>
        <p:spPr bwMode="auto">
          <a:xfrm>
            <a:off x="0" y="6400800"/>
            <a:ext cx="2803525" cy="457200"/>
          </a:xfrm>
          <a:prstGeom prst="rect">
            <a:avLst/>
          </a:prstGeom>
          <a:solidFill>
            <a:srgbClr val="DDF6A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1" lang="en-US" altLang="zh-CN"/>
              <a:t>Sequence_Immediate</a:t>
            </a:r>
          </a:p>
        </p:txBody>
      </p:sp>
      <p:pic>
        <p:nvPicPr>
          <p:cNvPr id="388101" name="Picture 5" descr="QD lege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" cy="676275"/>
          </a:xfrm>
          <a:prstGeom prst="rect">
            <a:avLst/>
          </a:prstGeom>
          <a:noFill/>
        </p:spPr>
      </p:pic>
      <p:pic>
        <p:nvPicPr>
          <p:cNvPr id="388102" name="Picture 6" descr="Temperature Status Pane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863" y="2057400"/>
            <a:ext cx="2755900" cy="3552825"/>
          </a:xfrm>
          <a:prstGeom prst="rect">
            <a:avLst/>
          </a:prstGeom>
          <a:noFill/>
        </p:spPr>
      </p:pic>
      <p:pic>
        <p:nvPicPr>
          <p:cNvPr id="388103" name="Picture 7" descr="Set Temperature Dialog Box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57600" y="4267200"/>
            <a:ext cx="2514600" cy="2347913"/>
          </a:xfrm>
          <a:prstGeom prst="rect">
            <a:avLst/>
          </a:prstGeom>
          <a:noFill/>
        </p:spPr>
      </p:pic>
      <p:pic>
        <p:nvPicPr>
          <p:cNvPr id="388104" name="Picture 8" descr="Scan Temperatur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00800" y="3200400"/>
            <a:ext cx="2522538" cy="3371850"/>
          </a:xfrm>
          <a:prstGeom prst="rect">
            <a:avLst/>
          </a:prstGeom>
          <a:noFill/>
        </p:spPr>
      </p:pic>
      <p:grpSp>
        <p:nvGrpSpPr>
          <p:cNvPr id="388105" name="Group 9"/>
          <p:cNvGrpSpPr>
            <a:grpSpLocks/>
          </p:cNvGrpSpPr>
          <p:nvPr/>
        </p:nvGrpSpPr>
        <p:grpSpPr bwMode="auto">
          <a:xfrm>
            <a:off x="287338" y="1447800"/>
            <a:ext cx="4132262" cy="1981200"/>
            <a:chOff x="181" y="912"/>
            <a:chExt cx="2603" cy="1248"/>
          </a:xfrm>
        </p:grpSpPr>
        <p:sp>
          <p:nvSpPr>
            <p:cNvPr id="388106" name="AutoShape 10"/>
            <p:cNvSpPr>
              <a:spLocks noChangeArrowheads="1"/>
            </p:cNvSpPr>
            <p:nvPr/>
          </p:nvSpPr>
          <p:spPr bwMode="auto">
            <a:xfrm>
              <a:off x="181" y="1468"/>
              <a:ext cx="1739" cy="692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88107" name="Freeform 11"/>
            <p:cNvSpPr>
              <a:spLocks/>
            </p:cNvSpPr>
            <p:nvPr/>
          </p:nvSpPr>
          <p:spPr bwMode="auto">
            <a:xfrm>
              <a:off x="1584" y="912"/>
              <a:ext cx="1200" cy="912"/>
            </a:xfrm>
            <a:custGeom>
              <a:avLst/>
              <a:gdLst/>
              <a:ahLst/>
              <a:cxnLst>
                <a:cxn ang="0">
                  <a:pos x="0" y="864"/>
                </a:cxn>
                <a:cxn ang="0">
                  <a:pos x="576" y="624"/>
                </a:cxn>
                <a:cxn ang="0">
                  <a:pos x="960" y="0"/>
                </a:cxn>
              </a:cxnLst>
              <a:rect l="0" t="0" r="r" b="b"/>
              <a:pathLst>
                <a:path w="960" h="864">
                  <a:moveTo>
                    <a:pt x="0" y="864"/>
                  </a:moveTo>
                  <a:cubicBezTo>
                    <a:pt x="208" y="816"/>
                    <a:pt x="416" y="768"/>
                    <a:pt x="576" y="624"/>
                  </a:cubicBezTo>
                  <a:cubicBezTo>
                    <a:pt x="736" y="480"/>
                    <a:pt x="896" y="104"/>
                    <a:pt x="960" y="0"/>
                  </a:cubicBezTo>
                </a:path>
              </a:pathLst>
            </a:custGeom>
            <a:noFill/>
            <a:ln w="38100" cmpd="sng">
              <a:solidFill>
                <a:srgbClr val="FF3300"/>
              </a:solidFill>
              <a:round/>
              <a:headEnd type="triangl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88108" name="Group 12"/>
          <p:cNvGrpSpPr>
            <a:grpSpLocks/>
          </p:cNvGrpSpPr>
          <p:nvPr/>
        </p:nvGrpSpPr>
        <p:grpSpPr bwMode="auto">
          <a:xfrm>
            <a:off x="4648200" y="1600200"/>
            <a:ext cx="2514600" cy="3048000"/>
            <a:chOff x="2928" y="1008"/>
            <a:chExt cx="1584" cy="1920"/>
          </a:xfrm>
        </p:grpSpPr>
        <p:sp>
          <p:nvSpPr>
            <p:cNvPr id="388109" name="Freeform 13"/>
            <p:cNvSpPr>
              <a:spLocks/>
            </p:cNvSpPr>
            <p:nvPr/>
          </p:nvSpPr>
          <p:spPr bwMode="auto">
            <a:xfrm>
              <a:off x="3423" y="1008"/>
              <a:ext cx="1089" cy="1248"/>
            </a:xfrm>
            <a:custGeom>
              <a:avLst/>
              <a:gdLst/>
              <a:ahLst/>
              <a:cxnLst>
                <a:cxn ang="0">
                  <a:pos x="945" y="0"/>
                </a:cxn>
                <a:cxn ang="0">
                  <a:pos x="24" y="720"/>
                </a:cxn>
                <a:cxn ang="0">
                  <a:pos x="1089" y="1248"/>
                </a:cxn>
              </a:cxnLst>
              <a:rect l="0" t="0" r="r" b="b"/>
              <a:pathLst>
                <a:path w="1089" h="1248">
                  <a:moveTo>
                    <a:pt x="945" y="0"/>
                  </a:moveTo>
                  <a:cubicBezTo>
                    <a:pt x="791" y="120"/>
                    <a:pt x="0" y="512"/>
                    <a:pt x="24" y="720"/>
                  </a:cubicBezTo>
                  <a:cubicBezTo>
                    <a:pt x="48" y="928"/>
                    <a:pt x="867" y="1138"/>
                    <a:pt x="1089" y="1248"/>
                  </a:cubicBezTo>
                </a:path>
              </a:pathLst>
            </a:custGeom>
            <a:noFill/>
            <a:ln w="38100" cmpd="sng">
              <a:solidFill>
                <a:srgbClr val="FF3300"/>
              </a:solidFill>
              <a:round/>
              <a:headEnd type="none" w="med" len="med"/>
              <a:tailEnd type="triangl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88110" name="Freeform 14"/>
            <p:cNvSpPr>
              <a:spLocks/>
            </p:cNvSpPr>
            <p:nvPr/>
          </p:nvSpPr>
          <p:spPr bwMode="auto">
            <a:xfrm>
              <a:off x="2928" y="1008"/>
              <a:ext cx="1440" cy="1920"/>
            </a:xfrm>
            <a:custGeom>
              <a:avLst/>
              <a:gdLst/>
              <a:ahLst/>
              <a:cxnLst>
                <a:cxn ang="0">
                  <a:pos x="1440" y="0"/>
                </a:cxn>
                <a:cxn ang="0">
                  <a:pos x="336" y="816"/>
                </a:cxn>
                <a:cxn ang="0">
                  <a:pos x="0" y="1920"/>
                </a:cxn>
              </a:cxnLst>
              <a:rect l="0" t="0" r="r" b="b"/>
              <a:pathLst>
                <a:path w="1440" h="1920">
                  <a:moveTo>
                    <a:pt x="1440" y="0"/>
                  </a:moveTo>
                  <a:cubicBezTo>
                    <a:pt x="1008" y="248"/>
                    <a:pt x="576" y="496"/>
                    <a:pt x="336" y="816"/>
                  </a:cubicBezTo>
                  <a:cubicBezTo>
                    <a:pt x="96" y="1136"/>
                    <a:pt x="48" y="1528"/>
                    <a:pt x="0" y="1920"/>
                  </a:cubicBezTo>
                </a:path>
              </a:pathLst>
            </a:custGeom>
            <a:noFill/>
            <a:ln w="38100" cmpd="sng">
              <a:solidFill>
                <a:srgbClr val="FF3300"/>
              </a:solidFill>
              <a:round/>
              <a:headEnd type="none" w="med" len="med"/>
              <a:tailEnd type="triangl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88111" name="AutoShape 15"/>
          <p:cNvSpPr>
            <a:spLocks noChangeArrowheads="1"/>
          </p:cNvSpPr>
          <p:nvPr/>
        </p:nvSpPr>
        <p:spPr bwMode="auto">
          <a:xfrm>
            <a:off x="3559175" y="1954213"/>
            <a:ext cx="663575" cy="661987"/>
          </a:xfrm>
          <a:prstGeom prst="roundRect">
            <a:avLst>
              <a:gd name="adj" fmla="val 16667"/>
            </a:avLst>
          </a:prstGeom>
          <a:solidFill>
            <a:srgbClr val="E5FF93"/>
          </a:solidFill>
          <a:ln w="2857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hlink"/>
            </a:outerShdw>
          </a:effectLst>
        </p:spPr>
        <p:txBody>
          <a:bodyPr wrap="none">
            <a:spAutoFit/>
          </a:bodyPr>
          <a:lstStyle/>
          <a:p>
            <a:r>
              <a:rPr kumimoji="1" lang="zh-CN" altLang="en-US" sz="3200">
                <a:solidFill>
                  <a:srgbClr val="FF3300"/>
                </a:solidFill>
                <a:ea typeface="华文新魏" pitchFamily="2" charset="-122"/>
              </a:rPr>
              <a:t>有</a:t>
            </a:r>
          </a:p>
        </p:txBody>
      </p:sp>
      <p:sp>
        <p:nvSpPr>
          <p:cNvPr id="388112" name="AutoShape 16"/>
          <p:cNvSpPr>
            <a:spLocks noChangeArrowheads="1"/>
          </p:cNvSpPr>
          <p:nvPr/>
        </p:nvSpPr>
        <p:spPr bwMode="auto">
          <a:xfrm>
            <a:off x="5387975" y="1954213"/>
            <a:ext cx="663575" cy="661987"/>
          </a:xfrm>
          <a:prstGeom prst="roundRect">
            <a:avLst>
              <a:gd name="adj" fmla="val 16667"/>
            </a:avLst>
          </a:prstGeom>
          <a:solidFill>
            <a:srgbClr val="E6E6E6"/>
          </a:solidFill>
          <a:ln w="2857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rgbClr val="336600"/>
            </a:outerShdw>
          </a:effectLst>
        </p:spPr>
        <p:txBody>
          <a:bodyPr wrap="none">
            <a:spAutoFit/>
          </a:bodyPr>
          <a:lstStyle/>
          <a:p>
            <a:r>
              <a:rPr kumimoji="1" lang="zh-CN" altLang="en-US" sz="3200">
                <a:solidFill>
                  <a:srgbClr val="FF3300"/>
                </a:solidFill>
                <a:ea typeface="华文新魏" pitchFamily="2" charset="-122"/>
              </a:rPr>
              <a:t>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88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8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88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8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8111" grpId="0" animBg="1" autoUpdateAnimBg="0"/>
      <p:bldP spid="388112" grpId="0" animBg="1" autoUpdateAnimBg="0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2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4800600" cy="838200"/>
          </a:xfrm>
        </p:spPr>
        <p:txBody>
          <a:bodyPr/>
          <a:lstStyle/>
          <a:p>
            <a:r>
              <a:rPr lang="en-US" altLang="zh-CN"/>
              <a:t>Sequence</a:t>
            </a:r>
            <a:r>
              <a:rPr lang="zh-CN" altLang="en-US"/>
              <a:t>的组成</a:t>
            </a:r>
          </a:p>
        </p:txBody>
      </p:sp>
      <p:sp>
        <p:nvSpPr>
          <p:cNvPr id="389123" name="Text Box 3"/>
          <p:cNvSpPr txBox="1">
            <a:spLocks noChangeArrowheads="1"/>
          </p:cNvSpPr>
          <p:nvPr/>
        </p:nvSpPr>
        <p:spPr bwMode="auto">
          <a:xfrm>
            <a:off x="0" y="6400800"/>
            <a:ext cx="1350963" cy="457200"/>
          </a:xfrm>
          <a:prstGeom prst="rect">
            <a:avLst/>
          </a:prstGeom>
          <a:solidFill>
            <a:srgbClr val="DDF6A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1" lang="en-US" altLang="zh-CN"/>
              <a:t>Sequence</a:t>
            </a:r>
          </a:p>
        </p:txBody>
      </p:sp>
      <p:pic>
        <p:nvPicPr>
          <p:cNvPr id="389124" name="Picture 4" descr="QD lege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" cy="676275"/>
          </a:xfrm>
          <a:prstGeom prst="rect">
            <a:avLst/>
          </a:prstGeom>
          <a:noFill/>
        </p:spPr>
      </p:pic>
      <p:pic>
        <p:nvPicPr>
          <p:cNvPr id="389125" name="Picture 5" descr="Sequence Command Ba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83313" y="0"/>
            <a:ext cx="2960687" cy="6858000"/>
          </a:xfrm>
          <a:prstGeom prst="rect">
            <a:avLst/>
          </a:prstGeom>
          <a:noFill/>
        </p:spPr>
      </p:pic>
      <p:grpSp>
        <p:nvGrpSpPr>
          <p:cNvPr id="389126" name="Group 6"/>
          <p:cNvGrpSpPr>
            <a:grpSpLocks/>
          </p:cNvGrpSpPr>
          <p:nvPr/>
        </p:nvGrpSpPr>
        <p:grpSpPr bwMode="auto">
          <a:xfrm>
            <a:off x="76200" y="1143000"/>
            <a:ext cx="6019800" cy="4056063"/>
            <a:chOff x="0" y="882"/>
            <a:chExt cx="3840" cy="2555"/>
          </a:xfrm>
        </p:grpSpPr>
        <p:pic>
          <p:nvPicPr>
            <p:cNvPr id="389127" name="Picture 7" descr="Sequence Editor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882"/>
              <a:ext cx="3840" cy="2555"/>
            </a:xfrm>
            <a:prstGeom prst="rect">
              <a:avLst/>
            </a:prstGeom>
            <a:noFill/>
          </p:spPr>
        </p:pic>
        <p:sp>
          <p:nvSpPr>
            <p:cNvPr id="389128" name="Freeform 8"/>
            <p:cNvSpPr>
              <a:spLocks/>
            </p:cNvSpPr>
            <p:nvPr/>
          </p:nvSpPr>
          <p:spPr bwMode="auto">
            <a:xfrm>
              <a:off x="0" y="1702"/>
              <a:ext cx="960" cy="218"/>
            </a:xfrm>
            <a:custGeom>
              <a:avLst/>
              <a:gdLst/>
              <a:ahLst/>
              <a:cxnLst>
                <a:cxn ang="0">
                  <a:pos x="942" y="81"/>
                </a:cxn>
                <a:cxn ang="0">
                  <a:pos x="731" y="181"/>
                </a:cxn>
                <a:cxn ang="0">
                  <a:pos x="672" y="26"/>
                </a:cxn>
                <a:cxn ang="0">
                  <a:pos x="336" y="26"/>
                </a:cxn>
                <a:cxn ang="0">
                  <a:pos x="48" y="26"/>
                </a:cxn>
                <a:cxn ang="0">
                  <a:pos x="48" y="170"/>
                </a:cxn>
                <a:cxn ang="0">
                  <a:pos x="288" y="218"/>
                </a:cxn>
                <a:cxn ang="0">
                  <a:pos x="624" y="170"/>
                </a:cxn>
                <a:cxn ang="0">
                  <a:pos x="942" y="81"/>
                </a:cxn>
              </a:cxnLst>
              <a:rect l="0" t="0" r="r" b="b"/>
              <a:pathLst>
                <a:path w="960" h="218">
                  <a:moveTo>
                    <a:pt x="942" y="81"/>
                  </a:moveTo>
                  <a:cubicBezTo>
                    <a:pt x="960" y="83"/>
                    <a:pt x="776" y="190"/>
                    <a:pt x="731" y="181"/>
                  </a:cubicBezTo>
                  <a:cubicBezTo>
                    <a:pt x="686" y="172"/>
                    <a:pt x="738" y="52"/>
                    <a:pt x="672" y="26"/>
                  </a:cubicBezTo>
                  <a:cubicBezTo>
                    <a:pt x="606" y="0"/>
                    <a:pt x="440" y="26"/>
                    <a:pt x="336" y="26"/>
                  </a:cubicBezTo>
                  <a:cubicBezTo>
                    <a:pt x="232" y="26"/>
                    <a:pt x="96" y="2"/>
                    <a:pt x="48" y="26"/>
                  </a:cubicBezTo>
                  <a:cubicBezTo>
                    <a:pt x="0" y="50"/>
                    <a:pt x="8" y="138"/>
                    <a:pt x="48" y="170"/>
                  </a:cubicBezTo>
                  <a:cubicBezTo>
                    <a:pt x="88" y="202"/>
                    <a:pt x="192" y="218"/>
                    <a:pt x="288" y="218"/>
                  </a:cubicBezTo>
                  <a:cubicBezTo>
                    <a:pt x="384" y="218"/>
                    <a:pt x="515" y="193"/>
                    <a:pt x="624" y="170"/>
                  </a:cubicBezTo>
                  <a:cubicBezTo>
                    <a:pt x="733" y="147"/>
                    <a:pt x="886" y="78"/>
                    <a:pt x="942" y="81"/>
                  </a:cubicBezTo>
                  <a:close/>
                </a:path>
              </a:pathLst>
            </a:custGeom>
            <a:noFill/>
            <a:ln w="38100" cmpd="sng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89129" name="Text Box 9"/>
          <p:cNvSpPr txBox="1">
            <a:spLocks noChangeArrowheads="1"/>
          </p:cNvSpPr>
          <p:nvPr/>
        </p:nvSpPr>
        <p:spPr bwMode="auto">
          <a:xfrm>
            <a:off x="6765925" y="5776913"/>
            <a:ext cx="173831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1" lang="en-US" altLang="zh-CN" sz="1600" b="1">
                <a:solidFill>
                  <a:srgbClr val="FF0000"/>
                </a:solidFill>
              </a:rPr>
              <a:t>HC Measurement</a:t>
            </a:r>
          </a:p>
          <a:p>
            <a:r>
              <a:rPr kumimoji="1" lang="en-US" altLang="zh-CN" sz="1600" b="1">
                <a:solidFill>
                  <a:srgbClr val="0000FF"/>
                </a:solidFill>
              </a:rPr>
              <a:t>LogPpmsData</a:t>
            </a:r>
          </a:p>
        </p:txBody>
      </p:sp>
      <p:sp>
        <p:nvSpPr>
          <p:cNvPr id="389130" name="Text Box 10"/>
          <p:cNvSpPr txBox="1">
            <a:spLocks noChangeArrowheads="1"/>
          </p:cNvSpPr>
          <p:nvPr/>
        </p:nvSpPr>
        <p:spPr bwMode="auto">
          <a:xfrm>
            <a:off x="3352800" y="3886200"/>
            <a:ext cx="2133600" cy="1749425"/>
          </a:xfrm>
          <a:prstGeom prst="rect">
            <a:avLst/>
          </a:prstGeom>
          <a:solidFill>
            <a:srgbClr val="DDF6A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anchor="ctr">
            <a:spAutoFit/>
          </a:bodyPr>
          <a:lstStyle/>
          <a:p>
            <a:pPr algn="ctr"/>
            <a:r>
              <a:rPr kumimoji="1" lang="zh-CN" altLang="en-US" sz="3600">
                <a:solidFill>
                  <a:srgbClr val="0000FF"/>
                </a:solidFill>
                <a:ea typeface="华文新魏" pitchFamily="2" charset="-122"/>
              </a:rPr>
              <a:t>通用命令</a:t>
            </a:r>
          </a:p>
          <a:p>
            <a:pPr algn="ctr">
              <a:spcBef>
                <a:spcPct val="100000"/>
              </a:spcBef>
            </a:pPr>
            <a:r>
              <a:rPr kumimoji="1" lang="zh-CN" altLang="en-US" sz="3600">
                <a:solidFill>
                  <a:srgbClr val="FF0000"/>
                </a:solidFill>
                <a:ea typeface="华文新魏" pitchFamily="2" charset="-122"/>
              </a:rPr>
              <a:t>专用命令</a:t>
            </a:r>
          </a:p>
        </p:txBody>
      </p:sp>
      <p:sp>
        <p:nvSpPr>
          <p:cNvPr id="389131" name="Line 11"/>
          <p:cNvSpPr>
            <a:spLocks noChangeShapeType="1"/>
          </p:cNvSpPr>
          <p:nvPr/>
        </p:nvSpPr>
        <p:spPr bwMode="auto">
          <a:xfrm flipV="1">
            <a:off x="5410200" y="609600"/>
            <a:ext cx="1143000" cy="35814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389132" name="Line 12"/>
          <p:cNvSpPr>
            <a:spLocks noChangeShapeType="1"/>
          </p:cNvSpPr>
          <p:nvPr/>
        </p:nvSpPr>
        <p:spPr bwMode="auto">
          <a:xfrm>
            <a:off x="5410200" y="4191000"/>
            <a:ext cx="990600" cy="11430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389133" name="Line 13"/>
          <p:cNvSpPr>
            <a:spLocks noChangeShapeType="1"/>
          </p:cNvSpPr>
          <p:nvPr/>
        </p:nvSpPr>
        <p:spPr bwMode="auto">
          <a:xfrm>
            <a:off x="5410200" y="4191000"/>
            <a:ext cx="1447800" cy="20574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389134" name="Line 14"/>
          <p:cNvSpPr>
            <a:spLocks noChangeShapeType="1"/>
          </p:cNvSpPr>
          <p:nvPr/>
        </p:nvSpPr>
        <p:spPr bwMode="auto">
          <a:xfrm>
            <a:off x="5410200" y="5334000"/>
            <a:ext cx="990600" cy="304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389135" name="Line 15"/>
          <p:cNvSpPr>
            <a:spLocks noChangeShapeType="1"/>
          </p:cNvSpPr>
          <p:nvPr/>
        </p:nvSpPr>
        <p:spPr bwMode="auto">
          <a:xfrm>
            <a:off x="6800850" y="5213350"/>
            <a:ext cx="4572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389136" name="Line 16"/>
          <p:cNvSpPr>
            <a:spLocks noChangeShapeType="1"/>
          </p:cNvSpPr>
          <p:nvPr/>
        </p:nvSpPr>
        <p:spPr bwMode="auto">
          <a:xfrm>
            <a:off x="6829425" y="4694238"/>
            <a:ext cx="8382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389137" name="Line 17"/>
          <p:cNvSpPr>
            <a:spLocks noChangeShapeType="1"/>
          </p:cNvSpPr>
          <p:nvPr/>
        </p:nvSpPr>
        <p:spPr bwMode="auto">
          <a:xfrm>
            <a:off x="6781800" y="3657600"/>
            <a:ext cx="9906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389138" name="AutoShape 18"/>
          <p:cNvSpPr>
            <a:spLocks noChangeArrowheads="1"/>
          </p:cNvSpPr>
          <p:nvPr/>
        </p:nvSpPr>
        <p:spPr bwMode="auto">
          <a:xfrm>
            <a:off x="228600" y="3048000"/>
            <a:ext cx="2911475" cy="1216025"/>
          </a:xfrm>
          <a:prstGeom prst="wedgeRectCallout">
            <a:avLst>
              <a:gd name="adj1" fmla="val 59926"/>
              <a:gd name="adj2" fmla="val 42560"/>
            </a:avLst>
          </a:prstGeom>
          <a:solidFill>
            <a:srgbClr val="D0FCF7"/>
          </a:solidFill>
          <a:ln w="28575">
            <a:solidFill>
              <a:srgbClr val="CC330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r>
              <a:rPr kumimoji="1" lang="en-US" altLang="zh-CN"/>
              <a:t>System Commands</a:t>
            </a:r>
          </a:p>
          <a:p>
            <a:r>
              <a:rPr kumimoji="1" lang="en-US" altLang="zh-CN"/>
              <a:t>Advanced Commands</a:t>
            </a:r>
          </a:p>
          <a:p>
            <a:r>
              <a:rPr kumimoji="1" lang="en-US" altLang="zh-CN"/>
              <a:t>LogPpmsData</a:t>
            </a:r>
          </a:p>
        </p:txBody>
      </p:sp>
      <p:sp>
        <p:nvSpPr>
          <p:cNvPr id="389139" name="AutoShape 19"/>
          <p:cNvSpPr>
            <a:spLocks noChangeArrowheads="1"/>
          </p:cNvSpPr>
          <p:nvPr/>
        </p:nvSpPr>
        <p:spPr bwMode="auto">
          <a:xfrm>
            <a:off x="76200" y="5699125"/>
            <a:ext cx="3657600" cy="517525"/>
          </a:xfrm>
          <a:prstGeom prst="wedgeRoundRectCallout">
            <a:avLst>
              <a:gd name="adj1" fmla="val 45181"/>
              <a:gd name="adj2" fmla="val -100921"/>
              <a:gd name="adj3" fmla="val 16667"/>
            </a:avLst>
          </a:prstGeom>
          <a:solidFill>
            <a:srgbClr val="D0FCF7"/>
          </a:solidFill>
          <a:ln w="28575">
            <a:solidFill>
              <a:srgbClr val="CC330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r>
              <a:rPr kumimoji="1" lang="en-US" altLang="zh-CN"/>
              <a:t>Measurement Commands</a:t>
            </a:r>
          </a:p>
        </p:txBody>
      </p: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838200"/>
          </a:xfrm>
        </p:spPr>
        <p:txBody>
          <a:bodyPr/>
          <a:lstStyle/>
          <a:p>
            <a:r>
              <a:rPr lang="zh-CN" altLang="en-US"/>
              <a:t>几个命令</a:t>
            </a:r>
          </a:p>
        </p:txBody>
      </p:sp>
      <p:sp>
        <p:nvSpPr>
          <p:cNvPr id="390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219200"/>
            <a:ext cx="2971800" cy="2438400"/>
          </a:xfrm>
        </p:spPr>
        <p:txBody>
          <a:bodyPr/>
          <a:lstStyle/>
          <a:p>
            <a:r>
              <a:rPr lang="en-US" altLang="zh-CN"/>
              <a:t>Wait</a:t>
            </a:r>
          </a:p>
          <a:p>
            <a:r>
              <a:rPr lang="en-US" altLang="zh-CN"/>
              <a:t>Scan Time</a:t>
            </a:r>
          </a:p>
          <a:p>
            <a:r>
              <a:rPr lang="en-US" altLang="zh-CN">
                <a:solidFill>
                  <a:srgbClr val="0000FF"/>
                </a:solidFill>
              </a:rPr>
              <a:t>Shutdown</a:t>
            </a:r>
          </a:p>
          <a:p>
            <a:r>
              <a:rPr lang="en-US" altLang="zh-CN"/>
              <a:t>Magnet Reset</a:t>
            </a:r>
          </a:p>
        </p:txBody>
      </p:sp>
      <p:sp>
        <p:nvSpPr>
          <p:cNvPr id="390148" name="Text Box 4"/>
          <p:cNvSpPr txBox="1">
            <a:spLocks noChangeArrowheads="1"/>
          </p:cNvSpPr>
          <p:nvPr/>
        </p:nvSpPr>
        <p:spPr bwMode="auto">
          <a:xfrm>
            <a:off x="0" y="6400800"/>
            <a:ext cx="1350963" cy="457200"/>
          </a:xfrm>
          <a:prstGeom prst="rect">
            <a:avLst/>
          </a:prstGeom>
          <a:solidFill>
            <a:srgbClr val="DDF6A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1" lang="en-US" altLang="zh-CN"/>
              <a:t>Sequence</a:t>
            </a:r>
          </a:p>
        </p:txBody>
      </p:sp>
      <p:pic>
        <p:nvPicPr>
          <p:cNvPr id="390149" name="Picture 5" descr="QD lege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" cy="676275"/>
          </a:xfrm>
          <a:prstGeom prst="rect">
            <a:avLst/>
          </a:prstGeom>
          <a:noFill/>
        </p:spPr>
      </p:pic>
      <p:pic>
        <p:nvPicPr>
          <p:cNvPr id="390150" name="Picture 6" descr="Wait Dialog Bo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987425"/>
            <a:ext cx="4038600" cy="2441575"/>
          </a:xfrm>
          <a:prstGeom prst="rect">
            <a:avLst/>
          </a:prstGeom>
          <a:noFill/>
        </p:spPr>
      </p:pic>
      <p:pic>
        <p:nvPicPr>
          <p:cNvPr id="390151" name="Picture 7" descr="Scan Tim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43200" y="3886200"/>
            <a:ext cx="2286000" cy="2189163"/>
          </a:xfrm>
          <a:prstGeom prst="rect">
            <a:avLst/>
          </a:prstGeom>
          <a:noFill/>
        </p:spPr>
      </p:pic>
      <p:graphicFrame>
        <p:nvGraphicFramePr>
          <p:cNvPr id="390152" name="Group 8"/>
          <p:cNvGraphicFramePr>
            <a:graphicFrameLocks noGrp="1"/>
          </p:cNvGraphicFramePr>
          <p:nvPr/>
        </p:nvGraphicFramePr>
        <p:xfrm>
          <a:off x="5257800" y="5562600"/>
          <a:ext cx="3505200" cy="1117600"/>
        </p:xfrm>
        <a:graphic>
          <a:graphicData uri="http://schemas.openxmlformats.org/drawingml/2006/table">
            <a:tbl>
              <a:tblPr/>
              <a:tblGrid>
                <a:gridCol w="2014538"/>
                <a:gridCol w="1490662"/>
              </a:tblGrid>
              <a:tr h="558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Uniform mode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B9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等间隔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B9FB"/>
                    </a:solidFill>
                  </a:tcPr>
                </a:tc>
              </a:tr>
              <a:tr h="558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ln(t) mode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B9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对数间隔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B9FB"/>
                    </a:solidFill>
                  </a:tcPr>
                </a:tc>
              </a:tr>
            </a:tbl>
          </a:graphicData>
        </a:graphic>
      </p:graphicFrame>
      <p:sp>
        <p:nvSpPr>
          <p:cNvPr id="390163" name="Line 19"/>
          <p:cNvSpPr>
            <a:spLocks noChangeShapeType="1"/>
          </p:cNvSpPr>
          <p:nvPr/>
        </p:nvSpPr>
        <p:spPr bwMode="auto">
          <a:xfrm flipH="1" flipV="1">
            <a:off x="4572000" y="4724400"/>
            <a:ext cx="990600" cy="838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390164" name="Line 20"/>
          <p:cNvSpPr>
            <a:spLocks noChangeShapeType="1"/>
          </p:cNvSpPr>
          <p:nvPr/>
        </p:nvSpPr>
        <p:spPr bwMode="auto">
          <a:xfrm flipV="1">
            <a:off x="1905000" y="1219200"/>
            <a:ext cx="2667000" cy="304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390165" name="Line 21"/>
          <p:cNvSpPr>
            <a:spLocks noChangeShapeType="1"/>
          </p:cNvSpPr>
          <p:nvPr/>
        </p:nvSpPr>
        <p:spPr bwMode="auto">
          <a:xfrm>
            <a:off x="2819400" y="2209800"/>
            <a:ext cx="1371600" cy="1752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zh-CN" altLang="en-US"/>
          </a:p>
        </p:txBody>
      </p:sp>
      <p:grpSp>
        <p:nvGrpSpPr>
          <p:cNvPr id="390166" name="Group 22"/>
          <p:cNvGrpSpPr>
            <a:grpSpLocks/>
          </p:cNvGrpSpPr>
          <p:nvPr/>
        </p:nvGrpSpPr>
        <p:grpSpPr bwMode="auto">
          <a:xfrm>
            <a:off x="685800" y="3124200"/>
            <a:ext cx="533400" cy="304800"/>
            <a:chOff x="1152" y="1968"/>
            <a:chExt cx="336" cy="192"/>
          </a:xfrm>
        </p:grpSpPr>
        <p:sp>
          <p:nvSpPr>
            <p:cNvPr id="390167" name="Line 23"/>
            <p:cNvSpPr>
              <a:spLocks noChangeShapeType="1"/>
            </p:cNvSpPr>
            <p:nvPr/>
          </p:nvSpPr>
          <p:spPr bwMode="auto">
            <a:xfrm>
              <a:off x="1152" y="1968"/>
              <a:ext cx="336" cy="19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90168" name="Line 24"/>
            <p:cNvSpPr>
              <a:spLocks noChangeShapeType="1"/>
            </p:cNvSpPr>
            <p:nvPr/>
          </p:nvSpPr>
          <p:spPr bwMode="auto">
            <a:xfrm flipH="1">
              <a:off x="1152" y="1968"/>
              <a:ext cx="336" cy="19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</p:grpSp>
      <p:graphicFrame>
        <p:nvGraphicFramePr>
          <p:cNvPr id="390169" name="Group 25"/>
          <p:cNvGraphicFramePr>
            <a:graphicFrameLocks noGrp="1"/>
          </p:cNvGraphicFramePr>
          <p:nvPr/>
        </p:nvGraphicFramePr>
        <p:xfrm>
          <a:off x="5867400" y="3581400"/>
          <a:ext cx="2971800" cy="1676400"/>
        </p:xfrm>
        <a:graphic>
          <a:graphicData uri="http://schemas.openxmlformats.org/drawingml/2006/table">
            <a:tbl>
              <a:tblPr/>
              <a:tblGrid>
                <a:gridCol w="1524000"/>
                <a:gridCol w="1447800"/>
              </a:tblGrid>
              <a:tr h="558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No Action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等待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</a:tr>
              <a:tr h="558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Shutdown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关闭温控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</a:tr>
              <a:tr h="558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Abort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停止程序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</a:tr>
            </a:tbl>
          </a:graphicData>
        </a:graphic>
      </p:graphicFrame>
      <p:sp>
        <p:nvSpPr>
          <p:cNvPr id="390183" name="Line 39"/>
          <p:cNvSpPr>
            <a:spLocks noChangeShapeType="1"/>
          </p:cNvSpPr>
          <p:nvPr/>
        </p:nvSpPr>
        <p:spPr bwMode="auto">
          <a:xfrm flipH="1">
            <a:off x="7162800" y="2667000"/>
            <a:ext cx="76200" cy="914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1170" name="Picture 2" descr="Sequence Edito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" y="762000"/>
            <a:ext cx="8880475" cy="5903913"/>
          </a:xfrm>
          <a:prstGeom prst="rect">
            <a:avLst/>
          </a:prstGeom>
          <a:noFill/>
          <a:ln w="9525">
            <a:solidFill>
              <a:srgbClr val="990000"/>
            </a:solidFill>
            <a:miter lim="800000"/>
            <a:headEnd/>
            <a:tailEnd/>
          </a:ln>
        </p:spPr>
      </p:pic>
      <p:sp>
        <p:nvSpPr>
          <p:cNvPr id="391171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762000"/>
          </a:xfrm>
        </p:spPr>
        <p:txBody>
          <a:bodyPr/>
          <a:lstStyle/>
          <a:p>
            <a:r>
              <a:rPr lang="zh-CN" altLang="en-US"/>
              <a:t>程序举例：磁性测量</a:t>
            </a:r>
          </a:p>
        </p:txBody>
      </p:sp>
      <p:sp>
        <p:nvSpPr>
          <p:cNvPr id="391172" name="Text Box 4"/>
          <p:cNvSpPr txBox="1">
            <a:spLocks noChangeArrowheads="1"/>
          </p:cNvSpPr>
          <p:nvPr/>
        </p:nvSpPr>
        <p:spPr bwMode="auto">
          <a:xfrm>
            <a:off x="0" y="6400800"/>
            <a:ext cx="1350963" cy="457200"/>
          </a:xfrm>
          <a:prstGeom prst="rect">
            <a:avLst/>
          </a:prstGeom>
          <a:solidFill>
            <a:srgbClr val="DDF6A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1" lang="en-US" altLang="zh-CN"/>
              <a:t>Sequence</a:t>
            </a:r>
          </a:p>
        </p:txBody>
      </p:sp>
      <p:pic>
        <p:nvPicPr>
          <p:cNvPr id="391173" name="Picture 5" descr="QD lege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85800" cy="676275"/>
          </a:xfrm>
          <a:prstGeom prst="rect">
            <a:avLst/>
          </a:prstGeom>
          <a:noFill/>
        </p:spPr>
      </p:pic>
      <p:sp>
        <p:nvSpPr>
          <p:cNvPr id="391174" name="Text Box 6"/>
          <p:cNvSpPr txBox="1">
            <a:spLocks noChangeArrowheads="1"/>
          </p:cNvSpPr>
          <p:nvPr/>
        </p:nvSpPr>
        <p:spPr bwMode="auto">
          <a:xfrm>
            <a:off x="323850" y="1550988"/>
            <a:ext cx="8667750" cy="25638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rIns="0">
            <a:spAutoFit/>
          </a:bodyPr>
          <a:lstStyle/>
          <a:p>
            <a:r>
              <a:rPr kumimoji="1" lang="en-US" altLang="zh-CN" sz="1800">
                <a:solidFill>
                  <a:srgbClr val="990000"/>
                </a:solidFill>
              </a:rPr>
              <a:t>Scan Temp from 5.0K to 300.0K at 12.0K/min, in 60 steps, Uniform, Fast</a:t>
            </a:r>
          </a:p>
          <a:p>
            <a:r>
              <a:rPr kumimoji="1" lang="en-US" altLang="zh-CN" sz="1800"/>
              <a:t>   </a:t>
            </a:r>
            <a:r>
              <a:rPr kumimoji="1" lang="en-US" altLang="zh-CN" sz="1800">
                <a:solidFill>
                  <a:srgbClr val="0000FF"/>
                </a:solidFill>
              </a:rPr>
              <a:t>Scan Field from 0.0Oe to 10000.0Oe at 42.6Oe/sec, in 6 steps, Uniform, Linear, Persistent</a:t>
            </a:r>
          </a:p>
          <a:p>
            <a:r>
              <a:rPr kumimoji="1" lang="en-US" altLang="zh-CN" sz="1800">
                <a:solidFill>
                  <a:srgbClr val="0000FF"/>
                </a:solidFill>
              </a:rPr>
              <a:t>        </a:t>
            </a:r>
            <a:r>
              <a:rPr kumimoji="1" lang="en-US" altLang="zh-CN" sz="1800">
                <a:latin typeface="Arial" pitchFamily="34" charset="0"/>
                <a:ea typeface="华文新魏" pitchFamily="2" charset="-122"/>
              </a:rPr>
              <a:t>DC Mag 5 Scans Stickyrange Flags=33554439 </a:t>
            </a:r>
          </a:p>
          <a:p>
            <a:r>
              <a:rPr kumimoji="1" lang="en-US" altLang="zh-CN" sz="1800">
                <a:latin typeface="Arial" pitchFamily="34" charset="0"/>
                <a:ea typeface="华文新魏" pitchFamily="2" charset="-122"/>
              </a:rPr>
              <a:t>       AC Mag 100,1000,10000 Hz 2 Oe 1 Sec Stickyrange Flags=33554439</a:t>
            </a:r>
            <a:r>
              <a:rPr kumimoji="1" lang="en-US" altLang="zh-CN" sz="1200">
                <a:latin typeface="Arial" pitchFamily="34" charset="0"/>
                <a:ea typeface="华文新魏" pitchFamily="2" charset="-122"/>
              </a:rPr>
              <a:t> </a:t>
            </a:r>
          </a:p>
          <a:p>
            <a:r>
              <a:rPr kumimoji="1" lang="en-US" altLang="zh-CN" sz="1800">
                <a:solidFill>
                  <a:srgbClr val="0000FF"/>
                </a:solidFill>
                <a:cs typeface="Times New Roman" pitchFamily="18" charset="0"/>
              </a:rPr>
              <a:t>   End Scan</a:t>
            </a:r>
          </a:p>
          <a:p>
            <a:r>
              <a:rPr kumimoji="1" lang="en-US" altLang="zh-CN" sz="1800">
                <a:solidFill>
                  <a:srgbClr val="990000"/>
                </a:solidFill>
                <a:cs typeface="Times New Roman" pitchFamily="18" charset="0"/>
              </a:rPr>
              <a:t>End Scan</a:t>
            </a:r>
          </a:p>
          <a:p>
            <a:r>
              <a:rPr kumimoji="1" lang="en-US" altLang="zh-CN" sz="1800">
                <a:solidFill>
                  <a:srgbClr val="FF0000"/>
                </a:solidFill>
                <a:cs typeface="Times New Roman" pitchFamily="18" charset="0"/>
              </a:rPr>
              <a:t>Set Field 0.0Oe at 42.6Oe/sec, Linear, Persistent</a:t>
            </a:r>
          </a:p>
          <a:p>
            <a:r>
              <a:rPr kumimoji="1" lang="en-US" altLang="zh-CN" sz="1800">
                <a:solidFill>
                  <a:srgbClr val="FF0000"/>
                </a:solidFill>
                <a:cs typeface="Times New Roman" pitchFamily="18" charset="0"/>
              </a:rPr>
              <a:t>Shutdown</a:t>
            </a:r>
          </a:p>
          <a:p>
            <a:r>
              <a:rPr kumimoji="1" lang="en-US" altLang="zh-CN" sz="1800">
                <a:solidFill>
                  <a:srgbClr val="FF0000"/>
                </a:solidFill>
                <a:cs typeface="Times New Roman" pitchFamily="18" charset="0"/>
              </a:rPr>
              <a:t>End Sequence</a:t>
            </a:r>
          </a:p>
        </p:txBody>
      </p:sp>
      <p:sp>
        <p:nvSpPr>
          <p:cNvPr id="391175" name="AutoShape 7"/>
          <p:cNvSpPr>
            <a:spLocks/>
          </p:cNvSpPr>
          <p:nvPr/>
        </p:nvSpPr>
        <p:spPr bwMode="auto">
          <a:xfrm>
            <a:off x="457200" y="1981200"/>
            <a:ext cx="152400" cy="838200"/>
          </a:xfrm>
          <a:prstGeom prst="leftBrace">
            <a:avLst>
              <a:gd name="adj1" fmla="val 45833"/>
              <a:gd name="adj2" fmla="val 50000"/>
            </a:avLst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91176" name="AutoShape 8"/>
          <p:cNvSpPr>
            <a:spLocks/>
          </p:cNvSpPr>
          <p:nvPr/>
        </p:nvSpPr>
        <p:spPr bwMode="auto">
          <a:xfrm>
            <a:off x="228600" y="1676400"/>
            <a:ext cx="228600" cy="1447800"/>
          </a:xfrm>
          <a:prstGeom prst="leftBrace">
            <a:avLst>
              <a:gd name="adj1" fmla="val 52778"/>
              <a:gd name="adj2" fmla="val 49014"/>
            </a:avLst>
          </a:prstGeom>
          <a:noFill/>
          <a:ln w="38100">
            <a:solidFill>
              <a:srgbClr val="99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91177" name="Text Box 9"/>
          <p:cNvSpPr txBox="1">
            <a:spLocks noChangeArrowheads="1"/>
          </p:cNvSpPr>
          <p:nvPr/>
        </p:nvSpPr>
        <p:spPr bwMode="auto">
          <a:xfrm>
            <a:off x="5562600" y="2971800"/>
            <a:ext cx="2895600" cy="3444875"/>
          </a:xfrm>
          <a:prstGeom prst="rect">
            <a:avLst/>
          </a:prstGeom>
          <a:solidFill>
            <a:srgbClr val="DDF6A0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r>
              <a:rPr kumimoji="1" lang="en-US" altLang="zh-CN" sz="2000">
                <a:solidFill>
                  <a:srgbClr val="990000"/>
                </a:solidFill>
              </a:rPr>
              <a:t>5 K</a:t>
            </a:r>
          </a:p>
          <a:p>
            <a:r>
              <a:rPr kumimoji="1" lang="en-US" altLang="zh-CN" sz="2000"/>
              <a:t>     </a:t>
            </a:r>
            <a:r>
              <a:rPr kumimoji="1" lang="en-US" altLang="zh-CN" sz="2000">
                <a:solidFill>
                  <a:srgbClr val="0000FF"/>
                </a:solidFill>
              </a:rPr>
              <a:t>0.0 Oe</a:t>
            </a:r>
          </a:p>
          <a:p>
            <a:r>
              <a:rPr kumimoji="1" lang="en-US" altLang="zh-CN" sz="2000">
                <a:solidFill>
                  <a:srgbClr val="0000FF"/>
                </a:solidFill>
              </a:rPr>
              <a:t>            </a:t>
            </a:r>
            <a:r>
              <a:rPr kumimoji="1" lang="en-US" altLang="zh-CN" sz="2000">
                <a:solidFill>
                  <a:srgbClr val="FF3300"/>
                </a:solidFill>
              </a:rPr>
              <a:t>DC Extraction</a:t>
            </a:r>
          </a:p>
          <a:p>
            <a:r>
              <a:rPr kumimoji="1" lang="en-US" altLang="zh-CN" sz="2000">
                <a:solidFill>
                  <a:srgbClr val="0000FF"/>
                </a:solidFill>
              </a:rPr>
              <a:t>            </a:t>
            </a:r>
            <a:r>
              <a:rPr kumimoji="1" lang="en-US" altLang="zh-CN" sz="2000">
                <a:solidFill>
                  <a:srgbClr val="FF3300"/>
                </a:solidFill>
              </a:rPr>
              <a:t>AC Magnetization</a:t>
            </a:r>
          </a:p>
          <a:p>
            <a:r>
              <a:rPr kumimoji="1" lang="en-US" altLang="zh-CN" sz="2000">
                <a:solidFill>
                  <a:srgbClr val="0000FF"/>
                </a:solidFill>
              </a:rPr>
              <a:t>      2000.0 Oe</a:t>
            </a:r>
          </a:p>
          <a:p>
            <a:r>
              <a:rPr kumimoji="1" lang="en-US" altLang="zh-CN" sz="2000">
                <a:solidFill>
                  <a:srgbClr val="0000FF"/>
                </a:solidFill>
              </a:rPr>
              <a:t>            </a:t>
            </a:r>
            <a:r>
              <a:rPr kumimoji="1" lang="en-US" altLang="zh-CN" sz="2000">
                <a:solidFill>
                  <a:srgbClr val="FF3300"/>
                </a:solidFill>
              </a:rPr>
              <a:t>DC Extraction</a:t>
            </a:r>
          </a:p>
          <a:p>
            <a:r>
              <a:rPr kumimoji="1" lang="en-US" altLang="zh-CN" sz="2000">
                <a:solidFill>
                  <a:srgbClr val="0000FF"/>
                </a:solidFill>
              </a:rPr>
              <a:t>            </a:t>
            </a:r>
            <a:r>
              <a:rPr kumimoji="1" lang="en-US" altLang="zh-CN" sz="2000">
                <a:solidFill>
                  <a:srgbClr val="FF3300"/>
                </a:solidFill>
              </a:rPr>
              <a:t>AC Magnetizaiton</a:t>
            </a:r>
          </a:p>
          <a:p>
            <a:r>
              <a:rPr kumimoji="1" lang="en-US" altLang="zh-CN" sz="2000">
                <a:solidFill>
                  <a:srgbClr val="0000FF"/>
                </a:solidFill>
              </a:rPr>
              <a:t>       … …</a:t>
            </a:r>
          </a:p>
          <a:p>
            <a:r>
              <a:rPr kumimoji="1" lang="en-US" altLang="zh-CN" sz="2000">
                <a:solidFill>
                  <a:srgbClr val="990000"/>
                </a:solidFill>
              </a:rPr>
              <a:t>10 K</a:t>
            </a:r>
          </a:p>
          <a:p>
            <a:r>
              <a:rPr kumimoji="1" lang="en-US" altLang="zh-CN" sz="2000"/>
              <a:t>       </a:t>
            </a:r>
            <a:r>
              <a:rPr kumimoji="1" lang="en-US" altLang="zh-CN" sz="2000">
                <a:solidFill>
                  <a:srgbClr val="0000FF"/>
                </a:solidFill>
              </a:rPr>
              <a:t>0.0 Oe</a:t>
            </a:r>
          </a:p>
          <a:p>
            <a:r>
              <a:rPr kumimoji="1" lang="en-US" altLang="zh-CN" sz="2000"/>
              <a:t>… …</a:t>
            </a:r>
          </a:p>
        </p:txBody>
      </p:sp>
      <p:sp>
        <p:nvSpPr>
          <p:cNvPr id="391178" name="Rectangle 10"/>
          <p:cNvSpPr>
            <a:spLocks noChangeArrowheads="1"/>
          </p:cNvSpPr>
          <p:nvPr/>
        </p:nvSpPr>
        <p:spPr bwMode="auto">
          <a:xfrm>
            <a:off x="338138" y="3233738"/>
            <a:ext cx="4614862" cy="838200"/>
          </a:xfrm>
          <a:prstGeom prst="rect">
            <a:avLst/>
          </a:prstGeom>
          <a:noFill/>
          <a:ln w="28575">
            <a:solidFill>
              <a:schemeClr val="tx1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91179" name="Rectangle 11"/>
          <p:cNvSpPr>
            <a:spLocks noChangeArrowheads="1"/>
          </p:cNvSpPr>
          <p:nvPr/>
        </p:nvSpPr>
        <p:spPr bwMode="auto">
          <a:xfrm>
            <a:off x="3875088" y="2105025"/>
            <a:ext cx="1958975" cy="330200"/>
          </a:xfrm>
          <a:prstGeom prst="rect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91180" name="Rectangle 12"/>
          <p:cNvSpPr>
            <a:spLocks noChangeArrowheads="1"/>
          </p:cNvSpPr>
          <p:nvPr/>
        </p:nvSpPr>
        <p:spPr bwMode="auto">
          <a:xfrm>
            <a:off x="6227763" y="2365375"/>
            <a:ext cx="1958975" cy="346075"/>
          </a:xfrm>
          <a:prstGeom prst="rect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914400"/>
          </a:xfrm>
        </p:spPr>
        <p:txBody>
          <a:bodyPr/>
          <a:lstStyle/>
          <a:p>
            <a:r>
              <a:rPr lang="en-US" altLang="zh-CN"/>
              <a:t>Bit Flags</a:t>
            </a:r>
          </a:p>
        </p:txBody>
      </p:sp>
      <p:sp>
        <p:nvSpPr>
          <p:cNvPr id="392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362200"/>
            <a:ext cx="7772400" cy="762000"/>
          </a:xfrm>
          <a:solidFill>
            <a:srgbClr val="E8D2FA"/>
          </a:solidFill>
          <a:ln>
            <a:solidFill>
              <a:schemeClr val="tx1"/>
            </a:solidFill>
          </a:ln>
        </p:spPr>
        <p:txBody>
          <a:bodyPr anchor="ctr"/>
          <a:lstStyle/>
          <a:p>
            <a:pPr>
              <a:spcBef>
                <a:spcPct val="0"/>
              </a:spcBef>
              <a:buFontTx/>
              <a:buNone/>
            </a:pPr>
            <a:r>
              <a:rPr lang="en-US" altLang="zh-CN" sz="2800">
                <a:ea typeface="华文新魏" pitchFamily="2" charset="-122"/>
              </a:rPr>
              <a:t>DC Mag 5 Scans Stickyrange </a:t>
            </a:r>
            <a:r>
              <a:rPr lang="en-US" altLang="zh-CN" sz="2800" u="sng">
                <a:solidFill>
                  <a:srgbClr val="FF3300"/>
                </a:solidFill>
                <a:ea typeface="华文新魏" pitchFamily="2" charset="-122"/>
              </a:rPr>
              <a:t>Flags=33554439</a:t>
            </a:r>
            <a:endParaRPr lang="en-US" altLang="zh-CN" sz="2800" u="sng">
              <a:solidFill>
                <a:srgbClr val="FF3300"/>
              </a:solidFill>
            </a:endParaRPr>
          </a:p>
        </p:txBody>
      </p:sp>
      <p:sp>
        <p:nvSpPr>
          <p:cNvPr id="392196" name="AutoShape 4"/>
          <p:cNvSpPr>
            <a:spLocks noChangeArrowheads="1"/>
          </p:cNvSpPr>
          <p:nvPr/>
        </p:nvSpPr>
        <p:spPr bwMode="auto">
          <a:xfrm>
            <a:off x="7540625" y="3284538"/>
            <a:ext cx="1447800" cy="838200"/>
          </a:xfrm>
          <a:prstGeom prst="wedgeRoundRectCallout">
            <a:avLst>
              <a:gd name="adj1" fmla="val -93861"/>
              <a:gd name="adj2" fmla="val -93940"/>
              <a:gd name="adj3" fmla="val 16667"/>
            </a:avLst>
          </a:prstGeom>
          <a:solidFill>
            <a:srgbClr val="CC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kumimoji="1" lang="en-US" altLang="zh-CN"/>
              <a:t>Decimal Number</a:t>
            </a:r>
          </a:p>
        </p:txBody>
      </p:sp>
      <p:sp>
        <p:nvSpPr>
          <p:cNvPr id="392197" name="Text Box 5"/>
          <p:cNvSpPr txBox="1">
            <a:spLocks noChangeArrowheads="1"/>
          </p:cNvSpPr>
          <p:nvPr/>
        </p:nvSpPr>
        <p:spPr bwMode="auto">
          <a:xfrm>
            <a:off x="228600" y="4648200"/>
            <a:ext cx="8686800" cy="579438"/>
          </a:xfrm>
          <a:prstGeom prst="rect">
            <a:avLst/>
          </a:prstGeom>
          <a:solidFill>
            <a:srgbClr val="9FF1F3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dist">
              <a:spcBef>
                <a:spcPct val="50000"/>
              </a:spcBef>
            </a:pPr>
            <a:r>
              <a:rPr kumimoji="1" lang="en-US" altLang="zh-CN" sz="3200"/>
              <a:t>0000 00</a:t>
            </a:r>
            <a:r>
              <a:rPr kumimoji="1" lang="en-US" altLang="zh-CN" sz="3200">
                <a:solidFill>
                  <a:srgbClr val="FF3300"/>
                </a:solidFill>
              </a:rPr>
              <a:t>1</a:t>
            </a:r>
            <a:r>
              <a:rPr kumimoji="1" lang="en-US" altLang="zh-CN" sz="3200"/>
              <a:t>0 0000 </a:t>
            </a:r>
            <a:r>
              <a:rPr kumimoji="1" lang="en-US" altLang="zh-CN" sz="3200">
                <a:solidFill>
                  <a:schemeClr val="tx2"/>
                </a:solidFill>
              </a:rPr>
              <a:t>0</a:t>
            </a:r>
            <a:r>
              <a:rPr kumimoji="1" lang="en-US" altLang="zh-CN" sz="3200"/>
              <a:t>000 0000 0000 0000 </a:t>
            </a:r>
            <a:r>
              <a:rPr kumimoji="1" lang="en-US" altLang="zh-CN" sz="3200">
                <a:solidFill>
                  <a:schemeClr val="tx2"/>
                </a:solidFill>
              </a:rPr>
              <a:t>0</a:t>
            </a:r>
            <a:r>
              <a:rPr kumimoji="1" lang="en-US" altLang="zh-CN" sz="3200">
                <a:solidFill>
                  <a:srgbClr val="FF3300"/>
                </a:solidFill>
              </a:rPr>
              <a:t>111</a:t>
            </a:r>
          </a:p>
        </p:txBody>
      </p:sp>
      <p:sp>
        <p:nvSpPr>
          <p:cNvPr id="392198" name="AutoShape 6"/>
          <p:cNvSpPr>
            <a:spLocks noChangeArrowheads="1"/>
          </p:cNvSpPr>
          <p:nvPr/>
        </p:nvSpPr>
        <p:spPr bwMode="auto">
          <a:xfrm>
            <a:off x="381000" y="3390900"/>
            <a:ext cx="1447800" cy="838200"/>
          </a:xfrm>
          <a:prstGeom prst="wedgeRoundRectCallout">
            <a:avLst>
              <a:gd name="adj1" fmla="val 9208"/>
              <a:gd name="adj2" fmla="val 109093"/>
              <a:gd name="adj3" fmla="val 16667"/>
            </a:avLst>
          </a:prstGeom>
          <a:solidFill>
            <a:srgbClr val="CC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kumimoji="1" lang="en-US" altLang="zh-CN"/>
              <a:t>Binary Number</a:t>
            </a:r>
          </a:p>
        </p:txBody>
      </p:sp>
      <p:sp>
        <p:nvSpPr>
          <p:cNvPr id="392199" name="AutoShape 7"/>
          <p:cNvSpPr>
            <a:spLocks/>
          </p:cNvSpPr>
          <p:nvPr/>
        </p:nvSpPr>
        <p:spPr bwMode="auto">
          <a:xfrm rot="-5400000">
            <a:off x="1638300" y="4000500"/>
            <a:ext cx="381000" cy="2895600"/>
          </a:xfrm>
          <a:prstGeom prst="leftBrace">
            <a:avLst>
              <a:gd name="adj1" fmla="val 6333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92200" name="Text Box 8"/>
          <p:cNvSpPr txBox="1">
            <a:spLocks noChangeArrowheads="1"/>
          </p:cNvSpPr>
          <p:nvPr/>
        </p:nvSpPr>
        <p:spPr bwMode="auto">
          <a:xfrm>
            <a:off x="685800" y="5715000"/>
            <a:ext cx="2390775" cy="609600"/>
          </a:xfrm>
          <a:prstGeom prst="rect">
            <a:avLst/>
          </a:prstGeom>
          <a:solidFill>
            <a:srgbClr val="F9FDC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kumimoji="1" lang="en-US" altLang="zh-CN"/>
              <a:t>Map 31 ~ Map 20</a:t>
            </a:r>
          </a:p>
        </p:txBody>
      </p:sp>
      <p:sp>
        <p:nvSpPr>
          <p:cNvPr id="392201" name="AutoShape 9"/>
          <p:cNvSpPr>
            <a:spLocks noChangeArrowheads="1"/>
          </p:cNvSpPr>
          <p:nvPr/>
        </p:nvSpPr>
        <p:spPr bwMode="auto">
          <a:xfrm>
            <a:off x="2235200" y="3652838"/>
            <a:ext cx="2921000" cy="630237"/>
          </a:xfrm>
          <a:prstGeom prst="wedgeRoundRectCallout">
            <a:avLst>
              <a:gd name="adj1" fmla="val -58644"/>
              <a:gd name="adj2" fmla="val 121032"/>
              <a:gd name="adj3" fmla="val 16667"/>
            </a:avLst>
          </a:prstGeom>
          <a:solidFill>
            <a:srgbClr val="F4F9CB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kumimoji="1" lang="en-US" altLang="zh-CN" sz="3200"/>
              <a:t>2</a:t>
            </a:r>
            <a:r>
              <a:rPr kumimoji="1" lang="en-US" altLang="zh-CN" sz="3200" baseline="30000">
                <a:solidFill>
                  <a:srgbClr val="FF3300"/>
                </a:solidFill>
              </a:rPr>
              <a:t>25</a:t>
            </a:r>
            <a:r>
              <a:rPr kumimoji="1" lang="en-US" altLang="zh-CN" sz="3200"/>
              <a:t> = 33554432</a:t>
            </a:r>
          </a:p>
        </p:txBody>
      </p:sp>
      <p:sp>
        <p:nvSpPr>
          <p:cNvPr id="392202" name="AutoShape 10"/>
          <p:cNvSpPr>
            <a:spLocks noChangeArrowheads="1"/>
          </p:cNvSpPr>
          <p:nvPr/>
        </p:nvSpPr>
        <p:spPr bwMode="auto">
          <a:xfrm>
            <a:off x="5813425" y="3852863"/>
            <a:ext cx="1447800" cy="457200"/>
          </a:xfrm>
          <a:prstGeom prst="wedgeRoundRectCallout">
            <a:avLst>
              <a:gd name="adj1" fmla="val 114583"/>
              <a:gd name="adj2" fmla="val 151736"/>
              <a:gd name="adj3" fmla="val 16667"/>
            </a:avLst>
          </a:prstGeom>
          <a:solidFill>
            <a:srgbClr val="F4F9CB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kumimoji="1" lang="en-US" altLang="zh-CN"/>
              <a:t>Field</a:t>
            </a:r>
          </a:p>
        </p:txBody>
      </p:sp>
      <p:sp>
        <p:nvSpPr>
          <p:cNvPr id="392203" name="AutoShape 11"/>
          <p:cNvSpPr>
            <a:spLocks noChangeArrowheads="1"/>
          </p:cNvSpPr>
          <p:nvPr/>
        </p:nvSpPr>
        <p:spPr bwMode="auto">
          <a:xfrm>
            <a:off x="5334000" y="5638800"/>
            <a:ext cx="1981200" cy="457200"/>
          </a:xfrm>
          <a:prstGeom prst="wedgeRoundRectCallout">
            <a:avLst>
              <a:gd name="adj1" fmla="val 108255"/>
              <a:gd name="adj2" fmla="val -171181"/>
              <a:gd name="adj3" fmla="val 16667"/>
            </a:avLst>
          </a:prstGeom>
          <a:solidFill>
            <a:srgbClr val="F4F9CB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kumimoji="1" lang="en-US" altLang="zh-CN"/>
              <a:t>Temperature</a:t>
            </a:r>
          </a:p>
        </p:txBody>
      </p:sp>
      <p:sp>
        <p:nvSpPr>
          <p:cNvPr id="392204" name="AutoShape 12"/>
          <p:cNvSpPr>
            <a:spLocks noChangeArrowheads="1"/>
          </p:cNvSpPr>
          <p:nvPr/>
        </p:nvSpPr>
        <p:spPr bwMode="auto">
          <a:xfrm>
            <a:off x="5486400" y="6248400"/>
            <a:ext cx="3276600" cy="457200"/>
          </a:xfrm>
          <a:prstGeom prst="wedgeRoundRectCallout">
            <a:avLst>
              <a:gd name="adj1" fmla="val 48255"/>
              <a:gd name="adj2" fmla="val -301389"/>
              <a:gd name="adj3" fmla="val 16667"/>
            </a:avLst>
          </a:prstGeom>
          <a:solidFill>
            <a:srgbClr val="F4F9CB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kumimoji="1" lang="en-US" altLang="zh-CN"/>
              <a:t>General System Status</a:t>
            </a:r>
          </a:p>
        </p:txBody>
      </p:sp>
      <p:sp>
        <p:nvSpPr>
          <p:cNvPr id="392205" name="Text Box 13"/>
          <p:cNvSpPr txBox="1">
            <a:spLocks noChangeArrowheads="1"/>
          </p:cNvSpPr>
          <p:nvPr/>
        </p:nvSpPr>
        <p:spPr bwMode="auto">
          <a:xfrm>
            <a:off x="346075" y="990600"/>
            <a:ext cx="84518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kumimoji="1" lang="en-US" altLang="zh-CN" sz="3200">
                <a:solidFill>
                  <a:srgbClr val="FF3300"/>
                </a:solidFill>
                <a:latin typeface="Arial" pitchFamily="34" charset="0"/>
              </a:rPr>
              <a:t>Table A-1</a:t>
            </a:r>
            <a:r>
              <a:rPr kumimoji="1" lang="en-US" altLang="zh-CN" sz="3200">
                <a:solidFill>
                  <a:srgbClr val="0000FF"/>
                </a:solidFill>
              </a:rPr>
              <a:t> in </a:t>
            </a:r>
            <a:r>
              <a:rPr kumimoji="1" lang="en-US" altLang="zh-CN" sz="3200">
                <a:solidFill>
                  <a:srgbClr val="0000FF"/>
                </a:solidFill>
                <a:latin typeface="Arial" pitchFamily="34" charset="0"/>
              </a:rPr>
              <a:t>Appendix A: Data File Structures</a:t>
            </a:r>
            <a:r>
              <a:rPr kumimoji="1" lang="en-US" altLang="zh-CN" sz="3200">
                <a:solidFill>
                  <a:srgbClr val="0000FF"/>
                </a:solidFill>
              </a:rPr>
              <a:t> </a:t>
            </a:r>
          </a:p>
          <a:p>
            <a:pPr algn="ctr"/>
            <a:r>
              <a:rPr kumimoji="1" lang="en-US" altLang="zh-CN" sz="3200">
                <a:solidFill>
                  <a:srgbClr val="0000FF"/>
                </a:solidFill>
              </a:rPr>
              <a:t>of PPMS Manual</a:t>
            </a:r>
            <a:r>
              <a:rPr kumimoji="1" lang="zh-CN" altLang="en-US" sz="3200">
                <a:solidFill>
                  <a:srgbClr val="0000FF"/>
                </a:solidFill>
              </a:rPr>
              <a:t>：</a:t>
            </a:r>
            <a:r>
              <a:rPr kumimoji="1" lang="en-US" altLang="zh-CN" sz="3200">
                <a:solidFill>
                  <a:srgbClr val="FF3300"/>
                </a:solidFill>
                <a:latin typeface="Arial" pitchFamily="34" charset="0"/>
              </a:rPr>
              <a:t>Firmware Manual</a:t>
            </a:r>
            <a:endParaRPr kumimoji="1" lang="en-US" altLang="zh-CN" sz="3200">
              <a:solidFill>
                <a:srgbClr val="0000FF"/>
              </a:solidFill>
            </a:endParaRPr>
          </a:p>
        </p:txBody>
      </p:sp>
      <p:sp>
        <p:nvSpPr>
          <p:cNvPr id="392206" name="AutoShape 14"/>
          <p:cNvSpPr>
            <a:spLocks noChangeArrowheads="1"/>
          </p:cNvSpPr>
          <p:nvPr/>
        </p:nvSpPr>
        <p:spPr bwMode="auto">
          <a:xfrm>
            <a:off x="3352800" y="5638800"/>
            <a:ext cx="1676400" cy="685800"/>
          </a:xfrm>
          <a:prstGeom prst="cloudCallout">
            <a:avLst>
              <a:gd name="adj1" fmla="val -131250"/>
              <a:gd name="adj2" fmla="val -120602"/>
            </a:avLst>
          </a:prstGeom>
          <a:solidFill>
            <a:srgbClr val="DDFBB5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/>
            <a:r>
              <a:rPr kumimoji="1" lang="en-US" altLang="zh-CN"/>
              <a:t>Map 25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92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392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92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92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92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392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92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92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392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392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16" presetClass="entr" presetSubtype="2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392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2196" grpId="0" animBg="1" autoUpdateAnimBg="0"/>
      <p:bldP spid="392197" grpId="0" animBg="1" autoUpdateAnimBg="0"/>
      <p:bldP spid="392198" grpId="0" animBg="1" autoUpdateAnimBg="0"/>
      <p:bldP spid="392199" grpId="0" animBg="1"/>
      <p:bldP spid="392200" grpId="0" animBg="1" autoUpdateAnimBg="0"/>
      <p:bldP spid="392201" grpId="0" animBg="1" autoUpdateAnimBg="0"/>
      <p:bldP spid="392202" grpId="0" animBg="1" autoUpdateAnimBg="0"/>
      <p:bldP spid="392203" grpId="0" animBg="1" autoUpdateAnimBg="0"/>
      <p:bldP spid="392204" grpId="0" animBg="1" autoUpdateAnimBg="0"/>
      <p:bldP spid="392205" grpId="0" autoUpdateAnimBg="0"/>
      <p:bldP spid="392206" grpId="0" animBg="1" autoUpdateAnimBg="0"/>
    </p:bld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762000"/>
          </a:xfrm>
        </p:spPr>
        <p:txBody>
          <a:bodyPr/>
          <a:lstStyle/>
          <a:p>
            <a:r>
              <a:rPr lang="en-US" altLang="zh-CN"/>
              <a:t>PPMS</a:t>
            </a:r>
            <a:r>
              <a:rPr lang="zh-CN" altLang="en-US"/>
              <a:t>程序的运行控制</a:t>
            </a:r>
          </a:p>
        </p:txBody>
      </p:sp>
      <p:sp>
        <p:nvSpPr>
          <p:cNvPr id="393219" name="Text Box 3"/>
          <p:cNvSpPr txBox="1">
            <a:spLocks noChangeArrowheads="1"/>
          </p:cNvSpPr>
          <p:nvPr/>
        </p:nvSpPr>
        <p:spPr bwMode="auto">
          <a:xfrm>
            <a:off x="0" y="6400800"/>
            <a:ext cx="1350963" cy="457200"/>
          </a:xfrm>
          <a:prstGeom prst="rect">
            <a:avLst/>
          </a:prstGeom>
          <a:solidFill>
            <a:srgbClr val="DDF6A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1" lang="en-US" altLang="zh-CN"/>
              <a:t>Sequence</a:t>
            </a:r>
          </a:p>
        </p:txBody>
      </p:sp>
      <p:pic>
        <p:nvPicPr>
          <p:cNvPr id="393220" name="Picture 4" descr="QD lege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" cy="676275"/>
          </a:xfrm>
          <a:prstGeom prst="rect">
            <a:avLst/>
          </a:prstGeom>
          <a:noFill/>
        </p:spPr>
      </p:pic>
      <p:pic>
        <p:nvPicPr>
          <p:cNvPr id="393221" name="Picture 5" descr="Status Bar"/>
          <p:cNvPicPr>
            <a:picLocks noChangeAspect="1" noChangeArrowheads="1"/>
          </p:cNvPicPr>
          <p:nvPr/>
        </p:nvPicPr>
        <p:blipFill>
          <a:blip r:embed="rId3" cstate="print"/>
          <a:srcRect r="75490"/>
          <a:stretch>
            <a:fillRect/>
          </a:stretch>
        </p:blipFill>
        <p:spPr bwMode="auto">
          <a:xfrm>
            <a:off x="2743200" y="2398713"/>
            <a:ext cx="2667000" cy="1450975"/>
          </a:xfrm>
          <a:prstGeom prst="rect">
            <a:avLst/>
          </a:prstGeom>
          <a:noFill/>
        </p:spPr>
      </p:pic>
      <p:pic>
        <p:nvPicPr>
          <p:cNvPr id="393222" name="Picture 6" descr="Sequence Contro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2200" y="914400"/>
            <a:ext cx="2478088" cy="3462338"/>
          </a:xfrm>
          <a:prstGeom prst="rect">
            <a:avLst/>
          </a:prstGeom>
          <a:noFill/>
        </p:spPr>
      </p:pic>
      <p:graphicFrame>
        <p:nvGraphicFramePr>
          <p:cNvPr id="393223" name="Group 7"/>
          <p:cNvGraphicFramePr>
            <a:graphicFrameLocks noGrp="1"/>
          </p:cNvGraphicFramePr>
          <p:nvPr/>
        </p:nvGraphicFramePr>
        <p:xfrm>
          <a:off x="3124200" y="914400"/>
          <a:ext cx="2362200" cy="1035050"/>
        </p:xfrm>
        <a:graphic>
          <a:graphicData uri="http://schemas.openxmlformats.org/drawingml/2006/table">
            <a:tbl>
              <a:tblPr/>
              <a:tblGrid>
                <a:gridCol w="2362200"/>
              </a:tblGrid>
              <a:tr h="444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Sequence </a:t>
                      </a: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Run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B9FB"/>
                    </a:solidFill>
                  </a:tcPr>
                </a:tc>
              </a:tr>
              <a:tr h="473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Sequence </a:t>
                      </a: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Idle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B9FB"/>
                    </a:solidFill>
                  </a:tcPr>
                </a:tc>
              </a:tr>
            </a:tbl>
          </a:graphicData>
        </a:graphic>
      </p:graphicFrame>
      <p:sp>
        <p:nvSpPr>
          <p:cNvPr id="393231" name="Line 15"/>
          <p:cNvSpPr>
            <a:spLocks noChangeShapeType="1"/>
          </p:cNvSpPr>
          <p:nvPr/>
        </p:nvSpPr>
        <p:spPr bwMode="auto">
          <a:xfrm flipV="1">
            <a:off x="3962400" y="1828800"/>
            <a:ext cx="152400" cy="838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zh-CN" altLang="en-US"/>
          </a:p>
        </p:txBody>
      </p:sp>
      <p:graphicFrame>
        <p:nvGraphicFramePr>
          <p:cNvPr id="393232" name="Group 16"/>
          <p:cNvGraphicFramePr>
            <a:graphicFrameLocks noGrp="1"/>
          </p:cNvGraphicFramePr>
          <p:nvPr/>
        </p:nvGraphicFramePr>
        <p:xfrm>
          <a:off x="152400" y="1828800"/>
          <a:ext cx="2362200" cy="1035050"/>
        </p:xfrm>
        <a:graphic>
          <a:graphicData uri="http://schemas.openxmlformats.org/drawingml/2006/table">
            <a:tbl>
              <a:tblPr/>
              <a:tblGrid>
                <a:gridCol w="2362200"/>
              </a:tblGrid>
              <a:tr h="444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Seq: Name.seq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B9FB"/>
                    </a:solidFill>
                  </a:tcPr>
                </a:tc>
              </a:tr>
              <a:tr h="473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Seq: &lt;none&gt;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B9FB"/>
                    </a:solidFill>
                  </a:tcPr>
                </a:tc>
              </a:tr>
            </a:tbl>
          </a:graphicData>
        </a:graphic>
      </p:graphicFrame>
      <p:sp>
        <p:nvSpPr>
          <p:cNvPr id="393240" name="Line 24"/>
          <p:cNvSpPr>
            <a:spLocks noChangeShapeType="1"/>
          </p:cNvSpPr>
          <p:nvPr/>
        </p:nvSpPr>
        <p:spPr bwMode="auto">
          <a:xfrm flipH="1" flipV="1">
            <a:off x="2362200" y="2590800"/>
            <a:ext cx="685800" cy="533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zh-CN" altLang="en-US"/>
          </a:p>
        </p:txBody>
      </p:sp>
      <p:graphicFrame>
        <p:nvGraphicFramePr>
          <p:cNvPr id="393241" name="Group 25"/>
          <p:cNvGraphicFramePr>
            <a:graphicFrameLocks noGrp="1"/>
          </p:cNvGraphicFramePr>
          <p:nvPr/>
        </p:nvGraphicFramePr>
        <p:xfrm>
          <a:off x="457200" y="3429000"/>
          <a:ext cx="1828800" cy="1035050"/>
        </p:xfrm>
        <a:graphic>
          <a:graphicData uri="http://schemas.openxmlformats.org/drawingml/2006/table">
            <a:tbl>
              <a:tblPr/>
              <a:tblGrid>
                <a:gridCol w="1828800"/>
              </a:tblGrid>
              <a:tr h="444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No.: Set </a:t>
                      </a: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宋体" pitchFamily="2" charset="-122"/>
                        </a:rPr>
                        <a:t>…</a:t>
                      </a:r>
                      <a:endParaRPr kumimoji="0" lang="en-US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B9FB"/>
                    </a:solidFill>
                  </a:tcPr>
                </a:tc>
              </a:tr>
              <a:tr h="473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&lt;none&gt;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B9FB"/>
                    </a:solidFill>
                  </a:tcPr>
                </a:tc>
              </a:tr>
            </a:tbl>
          </a:graphicData>
        </a:graphic>
      </p:graphicFrame>
      <p:sp>
        <p:nvSpPr>
          <p:cNvPr id="393249" name="Line 33"/>
          <p:cNvSpPr>
            <a:spLocks noChangeShapeType="1"/>
          </p:cNvSpPr>
          <p:nvPr/>
        </p:nvSpPr>
        <p:spPr bwMode="auto">
          <a:xfrm flipH="1">
            <a:off x="2209800" y="3581400"/>
            <a:ext cx="152400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zh-CN" altLang="en-US"/>
          </a:p>
        </p:txBody>
      </p:sp>
      <p:graphicFrame>
        <p:nvGraphicFramePr>
          <p:cNvPr id="393250" name="Group 34"/>
          <p:cNvGraphicFramePr>
            <a:graphicFrameLocks noGrp="1"/>
          </p:cNvGraphicFramePr>
          <p:nvPr/>
        </p:nvGraphicFramePr>
        <p:xfrm>
          <a:off x="5715000" y="4572000"/>
          <a:ext cx="3048000" cy="1997075"/>
        </p:xfrm>
        <a:graphic>
          <a:graphicData uri="http://schemas.openxmlformats.org/drawingml/2006/table">
            <a:tbl>
              <a:tblPr/>
              <a:tblGrid>
                <a:gridCol w="973138"/>
                <a:gridCol w="2074862"/>
              </a:tblGrid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Run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F6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正在运行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F6A0"/>
                    </a:solidFill>
                  </a:tcPr>
                </a:tc>
              </a:tr>
              <a:tr h="473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Pause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F6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暂停运行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F6A0"/>
                    </a:solidFill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Abort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F6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中断程序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F6A0"/>
                    </a:solidFill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Lock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F6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锁定当前状态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F6A0"/>
                    </a:solidFill>
                  </a:tcPr>
                </a:tc>
              </a:tr>
            </a:tbl>
          </a:graphicData>
        </a:graphic>
      </p:graphicFrame>
      <p:sp>
        <p:nvSpPr>
          <p:cNvPr id="393267" name="AutoShape 51"/>
          <p:cNvSpPr>
            <a:spLocks noChangeArrowheads="1"/>
          </p:cNvSpPr>
          <p:nvPr/>
        </p:nvSpPr>
        <p:spPr bwMode="auto">
          <a:xfrm flipH="1">
            <a:off x="5486400" y="2590800"/>
            <a:ext cx="609600" cy="11430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393268" name="Group 52"/>
          <p:cNvGrpSpPr>
            <a:grpSpLocks/>
          </p:cNvGrpSpPr>
          <p:nvPr/>
        </p:nvGrpSpPr>
        <p:grpSpPr bwMode="auto">
          <a:xfrm>
            <a:off x="1981200" y="4648200"/>
            <a:ext cx="3429000" cy="1981200"/>
            <a:chOff x="1248" y="2928"/>
            <a:chExt cx="2160" cy="1248"/>
          </a:xfrm>
        </p:grpSpPr>
        <p:sp>
          <p:nvSpPr>
            <p:cNvPr id="393269" name="Rectangle 53"/>
            <p:cNvSpPr>
              <a:spLocks noChangeArrowheads="1"/>
            </p:cNvSpPr>
            <p:nvPr/>
          </p:nvSpPr>
          <p:spPr bwMode="auto">
            <a:xfrm>
              <a:off x="1248" y="2928"/>
              <a:ext cx="2160" cy="1248"/>
            </a:xfrm>
            <a:prstGeom prst="rect">
              <a:avLst/>
            </a:prstGeom>
            <a:solidFill>
              <a:srgbClr val="CFCFCF"/>
            </a:solidFill>
            <a:ln w="38100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93270" name="Text Box 54"/>
            <p:cNvSpPr txBox="1">
              <a:spLocks noChangeArrowheads="1"/>
            </p:cNvSpPr>
            <p:nvPr/>
          </p:nvSpPr>
          <p:spPr bwMode="auto">
            <a:xfrm>
              <a:off x="1248" y="2928"/>
              <a:ext cx="2160" cy="212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kumimoji="1" lang="en-US" altLang="zh-CN" sz="1600">
                  <a:solidFill>
                    <a:schemeClr val="bg1"/>
                  </a:solidFill>
                </a:rPr>
                <a:t>Lock Sequence</a:t>
              </a:r>
            </a:p>
          </p:txBody>
        </p:sp>
        <p:grpSp>
          <p:nvGrpSpPr>
            <p:cNvPr id="393271" name="Group 55"/>
            <p:cNvGrpSpPr>
              <a:grpSpLocks/>
            </p:cNvGrpSpPr>
            <p:nvPr/>
          </p:nvGrpSpPr>
          <p:grpSpPr bwMode="auto">
            <a:xfrm>
              <a:off x="3216" y="2961"/>
              <a:ext cx="144" cy="144"/>
              <a:chOff x="888" y="3672"/>
              <a:chExt cx="144" cy="144"/>
            </a:xfrm>
          </p:grpSpPr>
          <p:sp>
            <p:nvSpPr>
              <p:cNvPr id="393272" name="Rectangle 56"/>
              <p:cNvSpPr>
                <a:spLocks noChangeArrowheads="1"/>
              </p:cNvSpPr>
              <p:nvPr/>
            </p:nvSpPr>
            <p:spPr bwMode="auto">
              <a:xfrm>
                <a:off x="888" y="3672"/>
                <a:ext cx="144" cy="144"/>
              </a:xfrm>
              <a:prstGeom prst="rect">
                <a:avLst/>
              </a:prstGeom>
              <a:solidFill>
                <a:srgbClr val="CFCFCF"/>
              </a:solidFill>
              <a:ln w="9525">
                <a:noFill/>
                <a:miter lim="800000"/>
                <a:headEnd/>
                <a:tailEnd/>
              </a:ln>
              <a:effectLst>
                <a:prstShdw prst="shdw17" dist="17961" dir="2700000">
                  <a:srgbClr val="CFCFCF">
                    <a:gamma/>
                    <a:shade val="60000"/>
                    <a:invGamma/>
                  </a:srgbClr>
                </a:prstShdw>
              </a:effec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93273" name="Line 57"/>
              <p:cNvSpPr>
                <a:spLocks noChangeShapeType="1"/>
              </p:cNvSpPr>
              <p:nvPr/>
            </p:nvSpPr>
            <p:spPr bwMode="auto">
              <a:xfrm>
                <a:off x="912" y="3696"/>
                <a:ext cx="96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93274" name="Line 58"/>
              <p:cNvSpPr>
                <a:spLocks noChangeShapeType="1"/>
              </p:cNvSpPr>
              <p:nvPr/>
            </p:nvSpPr>
            <p:spPr bwMode="auto">
              <a:xfrm flipH="1">
                <a:off x="912" y="3696"/>
                <a:ext cx="96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393275" name="Text Box 59"/>
            <p:cNvSpPr txBox="1">
              <a:spLocks noChangeArrowheads="1"/>
            </p:cNvSpPr>
            <p:nvPr/>
          </p:nvSpPr>
          <p:spPr bwMode="auto">
            <a:xfrm>
              <a:off x="1296" y="3168"/>
              <a:ext cx="69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kumimoji="1" lang="en-US" altLang="zh-CN" sz="1600"/>
                <a:t>Locked by:</a:t>
              </a:r>
            </a:p>
          </p:txBody>
        </p:sp>
        <p:sp>
          <p:nvSpPr>
            <p:cNvPr id="393276" name="Text Box 60"/>
            <p:cNvSpPr txBox="1">
              <a:spLocks noChangeArrowheads="1"/>
            </p:cNvSpPr>
            <p:nvPr/>
          </p:nvSpPr>
          <p:spPr bwMode="auto">
            <a:xfrm>
              <a:off x="2355" y="3186"/>
              <a:ext cx="1013" cy="19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tIns="0" bIns="0">
              <a:spAutoFit/>
            </a:bodyPr>
            <a:lstStyle/>
            <a:p>
              <a:r>
                <a:rPr kumimoji="1" lang="en-US" altLang="zh-CN" sz="1600">
                  <a:solidFill>
                    <a:srgbClr val="FF0000"/>
                  </a:solidFill>
                </a:rPr>
                <a:t>Zhao</a:t>
              </a:r>
              <a:r>
                <a:rPr kumimoji="1" lang="en-US" altLang="zh-CN" sz="1600"/>
                <a:t> </a:t>
              </a:r>
              <a:r>
                <a:rPr kumimoji="1" lang="en-US" altLang="zh-CN" sz="2000">
                  <a:latin typeface="Arial" pitchFamily="34" charset="0"/>
                </a:rPr>
                <a:t>l</a:t>
              </a:r>
            </a:p>
          </p:txBody>
        </p:sp>
        <p:sp>
          <p:nvSpPr>
            <p:cNvPr id="393277" name="Text Box 61"/>
            <p:cNvSpPr txBox="1">
              <a:spLocks noChangeArrowheads="1"/>
            </p:cNvSpPr>
            <p:nvPr/>
          </p:nvSpPr>
          <p:spPr bwMode="auto">
            <a:xfrm>
              <a:off x="1296" y="3408"/>
              <a:ext cx="109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kumimoji="1" lang="en-US" altLang="zh-CN" sz="1600"/>
                <a:t>Other Information:</a:t>
              </a:r>
            </a:p>
          </p:txBody>
        </p:sp>
        <p:sp>
          <p:nvSpPr>
            <p:cNvPr id="393278" name="Rectangle 62"/>
            <p:cNvSpPr>
              <a:spLocks noChangeArrowheads="1"/>
            </p:cNvSpPr>
            <p:nvPr/>
          </p:nvSpPr>
          <p:spPr bwMode="auto">
            <a:xfrm>
              <a:off x="2352" y="3456"/>
              <a:ext cx="1013" cy="36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>
              <a:prstShdw prst="shdw18" dist="17961" dir="13500000">
                <a:schemeClr val="bg1">
                  <a:gamma/>
                  <a:shade val="60000"/>
                  <a:invGamma/>
                </a:schemeClr>
              </a:prstShdw>
            </a:effectLst>
          </p:spPr>
          <p:txBody>
            <a:bodyPr wrap="none" tIns="0"/>
            <a:lstStyle/>
            <a:p>
              <a:r>
                <a:rPr kumimoji="1" lang="en-US" altLang="zh-CN" sz="1600">
                  <a:solidFill>
                    <a:srgbClr val="FF0000"/>
                  </a:solidFill>
                </a:rPr>
                <a:t>wait for me back</a:t>
              </a:r>
            </a:p>
          </p:txBody>
        </p:sp>
        <p:sp>
          <p:nvSpPr>
            <p:cNvPr id="393279" name="Rectangle 63"/>
            <p:cNvSpPr>
              <a:spLocks noChangeArrowheads="1"/>
            </p:cNvSpPr>
            <p:nvPr/>
          </p:nvSpPr>
          <p:spPr bwMode="auto">
            <a:xfrm>
              <a:off x="1694" y="3933"/>
              <a:ext cx="480" cy="192"/>
            </a:xfrm>
            <a:prstGeom prst="rect">
              <a:avLst/>
            </a:prstGeom>
            <a:solidFill>
              <a:srgbClr val="CFCFCF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>
              <a:prstShdw prst="shdw17" dist="17961" dir="2700000">
                <a:schemeClr val="bg2">
                  <a:gamma/>
                  <a:shade val="60000"/>
                  <a:invGamma/>
                </a:schemeClr>
              </a:prstShdw>
            </a:effectLst>
          </p:spPr>
          <p:txBody>
            <a:bodyPr wrap="none" tIns="0" bIns="0" anchor="ctr"/>
            <a:lstStyle/>
            <a:p>
              <a:pPr algn="ctr"/>
              <a:r>
                <a:rPr kumimoji="1" lang="en-US" altLang="zh-CN" sz="1600"/>
                <a:t>Lock</a:t>
              </a:r>
            </a:p>
          </p:txBody>
        </p:sp>
        <p:sp>
          <p:nvSpPr>
            <p:cNvPr id="393280" name="Rectangle 64"/>
            <p:cNvSpPr>
              <a:spLocks noChangeArrowheads="1"/>
            </p:cNvSpPr>
            <p:nvPr/>
          </p:nvSpPr>
          <p:spPr bwMode="auto">
            <a:xfrm>
              <a:off x="2499" y="3936"/>
              <a:ext cx="480" cy="192"/>
            </a:xfrm>
            <a:prstGeom prst="rect">
              <a:avLst/>
            </a:prstGeom>
            <a:solidFill>
              <a:srgbClr val="CFCFCF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>
              <a:prstShdw prst="shdw17" dist="17961" dir="2700000">
                <a:schemeClr val="bg2">
                  <a:gamma/>
                  <a:shade val="60000"/>
                  <a:invGamma/>
                </a:schemeClr>
              </a:prstShdw>
            </a:effectLst>
          </p:spPr>
          <p:txBody>
            <a:bodyPr wrap="none" tIns="0" bIns="0" anchor="ctr"/>
            <a:lstStyle/>
            <a:p>
              <a:pPr algn="ctr"/>
              <a:r>
                <a:rPr kumimoji="1" lang="en-US" altLang="zh-CN" sz="1600"/>
                <a:t>Cancel</a:t>
              </a:r>
            </a:p>
          </p:txBody>
        </p:sp>
      </p:grpSp>
      <p:sp>
        <p:nvSpPr>
          <p:cNvPr id="393281" name="AutoShape 65"/>
          <p:cNvSpPr>
            <a:spLocks noChangeArrowheads="1"/>
          </p:cNvSpPr>
          <p:nvPr/>
        </p:nvSpPr>
        <p:spPr bwMode="auto">
          <a:xfrm>
            <a:off x="6172200" y="3200400"/>
            <a:ext cx="2514600" cy="1295400"/>
          </a:xfrm>
          <a:prstGeom prst="wedgeEllipseCallout">
            <a:avLst>
              <a:gd name="adj1" fmla="val -40213"/>
              <a:gd name="adj2" fmla="val 64829"/>
            </a:avLst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kumimoji="1" lang="zh-CN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93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838200"/>
          </a:xfrm>
        </p:spPr>
        <p:txBody>
          <a:bodyPr/>
          <a:lstStyle/>
          <a:p>
            <a:r>
              <a:rPr lang="zh-CN" altLang="en-US"/>
              <a:t>测量程序与数据文件的位置</a:t>
            </a:r>
          </a:p>
        </p:txBody>
      </p:sp>
      <p:sp>
        <p:nvSpPr>
          <p:cNvPr id="394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4495800" cy="4648200"/>
          </a:xfrm>
          <a:solidFill>
            <a:srgbClr val="CFCFCF"/>
          </a:solidFill>
          <a:ln w="50800">
            <a:solidFill>
              <a:schemeClr val="bg2"/>
            </a:solidFill>
          </a:ln>
          <a:effectLst>
            <a:prstShdw prst="shdw18" dist="17961" dir="13500000">
              <a:schemeClr val="bg2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>
              <a:buFontTx/>
              <a:buNone/>
            </a:pPr>
            <a:r>
              <a:rPr lang="en-US" altLang="zh-CN" sz="2400"/>
              <a:t>          C:\</a:t>
            </a:r>
          </a:p>
          <a:p>
            <a:pPr>
              <a:buFontTx/>
              <a:buNone/>
            </a:pPr>
            <a:r>
              <a:rPr lang="en-US" altLang="zh-CN" sz="2400"/>
              <a:t>          </a:t>
            </a:r>
            <a:r>
              <a:rPr lang="en-US" altLang="zh-CN" sz="2400">
                <a:latin typeface="Arial"/>
              </a:rPr>
              <a:t>…</a:t>
            </a:r>
            <a:r>
              <a:rPr lang="en-US" altLang="zh-CN" sz="2400"/>
              <a:t> </a:t>
            </a:r>
            <a:r>
              <a:rPr lang="en-US" altLang="zh-CN" sz="2400">
                <a:latin typeface="Arial"/>
              </a:rPr>
              <a:t>…</a:t>
            </a:r>
            <a:endParaRPr lang="en-US" altLang="zh-CN" sz="2400"/>
          </a:p>
          <a:p>
            <a:pPr>
              <a:buFontTx/>
              <a:buNone/>
            </a:pPr>
            <a:r>
              <a:rPr lang="en-US" altLang="zh-CN" sz="2400"/>
              <a:t>               </a:t>
            </a:r>
            <a:r>
              <a:rPr lang="en-US" altLang="zh-CN" sz="2400">
                <a:solidFill>
                  <a:srgbClr val="FF0000"/>
                </a:solidFill>
              </a:rPr>
              <a:t>My Documents</a:t>
            </a:r>
          </a:p>
          <a:p>
            <a:pPr>
              <a:buFontTx/>
              <a:buNone/>
            </a:pPr>
            <a:r>
              <a:rPr lang="en-US" altLang="zh-CN" sz="2400"/>
              <a:t>                    </a:t>
            </a:r>
            <a:r>
              <a:rPr lang="en-US" altLang="zh-CN" sz="2400">
                <a:solidFill>
                  <a:srgbClr val="FF0000"/>
                </a:solidFill>
              </a:rPr>
              <a:t>Data Files</a:t>
            </a:r>
          </a:p>
          <a:p>
            <a:pPr>
              <a:buFontTx/>
              <a:buNone/>
            </a:pPr>
            <a:r>
              <a:rPr lang="en-US" altLang="zh-CN" sz="2400"/>
              <a:t>                          </a:t>
            </a:r>
            <a:r>
              <a:rPr lang="en-US" altLang="zh-CN" sz="2400">
                <a:solidFill>
                  <a:srgbClr val="0000FF"/>
                </a:solidFill>
              </a:rPr>
              <a:t>Group 201</a:t>
            </a:r>
          </a:p>
          <a:p>
            <a:pPr>
              <a:buFontTx/>
              <a:buNone/>
            </a:pPr>
            <a:r>
              <a:rPr lang="en-US" altLang="zh-CN" sz="2400"/>
              <a:t>                                 </a:t>
            </a:r>
            <a:r>
              <a:rPr lang="en-US" altLang="zh-CN" sz="2400">
                <a:solidFill>
                  <a:srgbClr val="CC00FF"/>
                </a:solidFill>
              </a:rPr>
              <a:t>John Smith</a:t>
            </a:r>
          </a:p>
          <a:p>
            <a:pPr>
              <a:buFontTx/>
              <a:buNone/>
            </a:pPr>
            <a:endParaRPr lang="en-US" altLang="zh-CN" sz="2400"/>
          </a:p>
          <a:p>
            <a:pPr>
              <a:buFontTx/>
              <a:buNone/>
            </a:pPr>
            <a:endParaRPr lang="en-US" altLang="zh-CN" sz="2400"/>
          </a:p>
          <a:p>
            <a:pPr>
              <a:buFontTx/>
              <a:buNone/>
            </a:pPr>
            <a:endParaRPr lang="en-US" altLang="zh-CN" sz="2400"/>
          </a:p>
          <a:p>
            <a:pPr>
              <a:buFontTx/>
              <a:buNone/>
            </a:pPr>
            <a:r>
              <a:rPr lang="en-US" altLang="zh-CN" sz="2400"/>
              <a:t>                     </a:t>
            </a:r>
            <a:r>
              <a:rPr lang="en-US" altLang="zh-CN" sz="2400">
                <a:solidFill>
                  <a:srgbClr val="FF0000"/>
                </a:solidFill>
              </a:rPr>
              <a:t>Sequences</a:t>
            </a:r>
          </a:p>
        </p:txBody>
      </p:sp>
      <p:pic>
        <p:nvPicPr>
          <p:cNvPr id="394244" name="Picture 4" descr="QD lege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" cy="676275"/>
          </a:xfrm>
          <a:prstGeom prst="rect">
            <a:avLst/>
          </a:prstGeom>
          <a:noFill/>
        </p:spPr>
      </p:pic>
      <p:sp>
        <p:nvSpPr>
          <p:cNvPr id="394245" name="Text Box 5"/>
          <p:cNvSpPr txBox="1">
            <a:spLocks noChangeArrowheads="1"/>
          </p:cNvSpPr>
          <p:nvPr/>
        </p:nvSpPr>
        <p:spPr bwMode="auto">
          <a:xfrm>
            <a:off x="0" y="6400800"/>
            <a:ext cx="1814513" cy="457200"/>
          </a:xfrm>
          <a:prstGeom prst="rect">
            <a:avLst/>
          </a:prstGeom>
          <a:solidFill>
            <a:srgbClr val="DDF6A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1" lang="en-US" altLang="zh-CN"/>
              <a:t>File Location</a:t>
            </a:r>
          </a:p>
        </p:txBody>
      </p:sp>
      <p:grpSp>
        <p:nvGrpSpPr>
          <p:cNvPr id="394246" name="Group 6"/>
          <p:cNvGrpSpPr>
            <a:grpSpLocks/>
          </p:cNvGrpSpPr>
          <p:nvPr/>
        </p:nvGrpSpPr>
        <p:grpSpPr bwMode="auto">
          <a:xfrm>
            <a:off x="762000" y="1447800"/>
            <a:ext cx="3398838" cy="4419600"/>
            <a:chOff x="480" y="912"/>
            <a:chExt cx="2141" cy="2784"/>
          </a:xfrm>
        </p:grpSpPr>
        <p:sp>
          <p:nvSpPr>
            <p:cNvPr id="394247" name="Line 7"/>
            <p:cNvSpPr>
              <a:spLocks noChangeShapeType="1"/>
            </p:cNvSpPr>
            <p:nvPr/>
          </p:nvSpPr>
          <p:spPr bwMode="auto">
            <a:xfrm>
              <a:off x="768" y="1104"/>
              <a:ext cx="0" cy="25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394248" name="Group 8"/>
            <p:cNvGrpSpPr>
              <a:grpSpLocks/>
            </p:cNvGrpSpPr>
            <p:nvPr/>
          </p:nvGrpSpPr>
          <p:grpSpPr bwMode="auto">
            <a:xfrm>
              <a:off x="700" y="1527"/>
              <a:ext cx="144" cy="96"/>
              <a:chOff x="1104" y="3072"/>
              <a:chExt cx="144" cy="96"/>
            </a:xfrm>
          </p:grpSpPr>
          <p:sp>
            <p:nvSpPr>
              <p:cNvPr id="394249" name="Rectangle 9"/>
              <p:cNvSpPr>
                <a:spLocks noChangeArrowheads="1"/>
              </p:cNvSpPr>
              <p:nvPr/>
            </p:nvSpPr>
            <p:spPr bwMode="auto">
              <a:xfrm>
                <a:off x="1104" y="3072"/>
                <a:ext cx="144" cy="96"/>
              </a:xfrm>
              <a:prstGeom prst="rect">
                <a:avLst/>
              </a:prstGeom>
              <a:solidFill>
                <a:srgbClr val="CFCFC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94250" name="Line 10"/>
              <p:cNvSpPr>
                <a:spLocks noChangeShapeType="1"/>
              </p:cNvSpPr>
              <p:nvPr/>
            </p:nvSpPr>
            <p:spPr bwMode="auto">
              <a:xfrm>
                <a:off x="1141" y="3120"/>
                <a:ext cx="7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394251" name="Line 11"/>
            <p:cNvSpPr>
              <a:spLocks noChangeShapeType="1"/>
            </p:cNvSpPr>
            <p:nvPr/>
          </p:nvSpPr>
          <p:spPr bwMode="auto">
            <a:xfrm flipH="1">
              <a:off x="1042" y="1712"/>
              <a:ext cx="4" cy="17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394252" name="Group 12"/>
            <p:cNvGrpSpPr>
              <a:grpSpLocks/>
            </p:cNvGrpSpPr>
            <p:nvPr/>
          </p:nvGrpSpPr>
          <p:grpSpPr bwMode="auto">
            <a:xfrm>
              <a:off x="979" y="1796"/>
              <a:ext cx="144" cy="96"/>
              <a:chOff x="1104" y="3072"/>
              <a:chExt cx="144" cy="96"/>
            </a:xfrm>
          </p:grpSpPr>
          <p:sp>
            <p:nvSpPr>
              <p:cNvPr id="394253" name="Rectangle 13"/>
              <p:cNvSpPr>
                <a:spLocks noChangeArrowheads="1"/>
              </p:cNvSpPr>
              <p:nvPr/>
            </p:nvSpPr>
            <p:spPr bwMode="auto">
              <a:xfrm>
                <a:off x="1104" y="3072"/>
                <a:ext cx="144" cy="96"/>
              </a:xfrm>
              <a:prstGeom prst="rect">
                <a:avLst/>
              </a:prstGeom>
              <a:solidFill>
                <a:srgbClr val="CFCFC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94254" name="Line 14"/>
              <p:cNvSpPr>
                <a:spLocks noChangeShapeType="1"/>
              </p:cNvSpPr>
              <p:nvPr/>
            </p:nvSpPr>
            <p:spPr bwMode="auto">
              <a:xfrm>
                <a:off x="1141" y="3120"/>
                <a:ext cx="7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394255" name="AutoShape 15"/>
            <p:cNvSpPr>
              <a:spLocks noChangeArrowheads="1"/>
            </p:cNvSpPr>
            <p:nvPr/>
          </p:nvSpPr>
          <p:spPr bwMode="auto">
            <a:xfrm>
              <a:off x="674" y="982"/>
              <a:ext cx="240" cy="96"/>
            </a:xfrm>
            <a:prstGeom prst="cube">
              <a:avLst>
                <a:gd name="adj" fmla="val 43750"/>
              </a:avLst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394256" name="Group 16"/>
            <p:cNvGrpSpPr>
              <a:grpSpLocks/>
            </p:cNvGrpSpPr>
            <p:nvPr/>
          </p:nvGrpSpPr>
          <p:grpSpPr bwMode="auto">
            <a:xfrm>
              <a:off x="859" y="1483"/>
              <a:ext cx="288" cy="180"/>
              <a:chOff x="3840" y="1584"/>
              <a:chExt cx="288" cy="180"/>
            </a:xfrm>
          </p:grpSpPr>
          <p:sp>
            <p:nvSpPr>
              <p:cNvPr id="394257" name="File"/>
              <p:cNvSpPr>
                <a:spLocks noEditPoints="1" noChangeArrowheads="1"/>
              </p:cNvSpPr>
              <p:nvPr/>
            </p:nvSpPr>
            <p:spPr bwMode="auto">
              <a:xfrm>
                <a:off x="3936" y="1584"/>
                <a:ext cx="192" cy="180"/>
              </a:xfrm>
              <a:custGeom>
                <a:avLst/>
                <a:gdLst>
                  <a:gd name="T0" fmla="*/ 10981 w 21600"/>
                  <a:gd name="T1" fmla="*/ 3240 h 21600"/>
                  <a:gd name="T2" fmla="*/ 0 w 21600"/>
                  <a:gd name="T3" fmla="*/ 10800 h 21600"/>
                  <a:gd name="T4" fmla="*/ 10800 w 21600"/>
                  <a:gd name="T5" fmla="*/ 21600 h 21600"/>
                  <a:gd name="T6" fmla="*/ 21600 w 21600"/>
                  <a:gd name="T7" fmla="*/ 10800 h 21600"/>
                  <a:gd name="T8" fmla="*/ 0 w 21600"/>
                  <a:gd name="T9" fmla="*/ 21600 h 21600"/>
                  <a:gd name="T10" fmla="*/ 21600 w 21600"/>
                  <a:gd name="T11" fmla="*/ 21600 h 21600"/>
                  <a:gd name="T12" fmla="*/ 1086 w 21600"/>
                  <a:gd name="T13" fmla="*/ 4628 h 21600"/>
                  <a:gd name="T14" fmla="*/ 20635 w 21600"/>
                  <a:gd name="T15" fmla="*/ 2028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T12" t="T13" r="T14" b="T15"/>
                <a:pathLst>
                  <a:path w="21600" h="21600">
                    <a:moveTo>
                      <a:pt x="19790" y="3240"/>
                    </a:moveTo>
                    <a:cubicBezTo>
                      <a:pt x="10981" y="3240"/>
                      <a:pt x="9171" y="3240"/>
                      <a:pt x="9050" y="3086"/>
                    </a:cubicBezTo>
                    <a:cubicBezTo>
                      <a:pt x="9050" y="2931"/>
                      <a:pt x="8930" y="2777"/>
                      <a:pt x="8930" y="2469"/>
                    </a:cubicBezTo>
                    <a:cubicBezTo>
                      <a:pt x="8930" y="2160"/>
                      <a:pt x="8809" y="1851"/>
                      <a:pt x="8688" y="1389"/>
                    </a:cubicBezTo>
                    <a:cubicBezTo>
                      <a:pt x="8568" y="1080"/>
                      <a:pt x="8326" y="771"/>
                      <a:pt x="8085" y="463"/>
                    </a:cubicBezTo>
                    <a:cubicBezTo>
                      <a:pt x="7723" y="154"/>
                      <a:pt x="7361" y="0"/>
                      <a:pt x="7361" y="0"/>
                    </a:cubicBezTo>
                    <a:cubicBezTo>
                      <a:pt x="7361" y="0"/>
                      <a:pt x="2293" y="0"/>
                      <a:pt x="2051" y="154"/>
                    </a:cubicBezTo>
                    <a:cubicBezTo>
                      <a:pt x="1689" y="309"/>
                      <a:pt x="1448" y="463"/>
                      <a:pt x="1327" y="771"/>
                    </a:cubicBezTo>
                    <a:cubicBezTo>
                      <a:pt x="1207" y="1080"/>
                      <a:pt x="1086" y="1389"/>
                      <a:pt x="965" y="1697"/>
                    </a:cubicBezTo>
                    <a:cubicBezTo>
                      <a:pt x="845" y="2160"/>
                      <a:pt x="724" y="2314"/>
                      <a:pt x="724" y="2469"/>
                    </a:cubicBezTo>
                    <a:cubicBezTo>
                      <a:pt x="603" y="2623"/>
                      <a:pt x="603" y="2777"/>
                      <a:pt x="483" y="2931"/>
                    </a:cubicBezTo>
                    <a:cubicBezTo>
                      <a:pt x="483" y="3086"/>
                      <a:pt x="362" y="3240"/>
                      <a:pt x="241" y="3240"/>
                    </a:cubicBezTo>
                    <a:lnTo>
                      <a:pt x="0" y="3394"/>
                    </a:lnTo>
                    <a:lnTo>
                      <a:pt x="0" y="3703"/>
                    </a:lnTo>
                    <a:lnTo>
                      <a:pt x="0" y="10800"/>
                    </a:lnTo>
                    <a:lnTo>
                      <a:pt x="0" y="21600"/>
                    </a:lnTo>
                    <a:lnTo>
                      <a:pt x="10981" y="21600"/>
                    </a:lnTo>
                    <a:lnTo>
                      <a:pt x="21600" y="21600"/>
                    </a:lnTo>
                    <a:lnTo>
                      <a:pt x="21600" y="10800"/>
                    </a:lnTo>
                    <a:lnTo>
                      <a:pt x="21600" y="5246"/>
                    </a:lnTo>
                    <a:lnTo>
                      <a:pt x="21600" y="4783"/>
                    </a:lnTo>
                    <a:cubicBezTo>
                      <a:pt x="21479" y="4320"/>
                      <a:pt x="21359" y="4011"/>
                      <a:pt x="21117" y="3703"/>
                    </a:cubicBezTo>
                    <a:cubicBezTo>
                      <a:pt x="20876" y="3549"/>
                      <a:pt x="20514" y="3394"/>
                      <a:pt x="20152" y="3240"/>
                    </a:cubicBez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94258" name="Line 18"/>
              <p:cNvSpPr>
                <a:spLocks noChangeShapeType="1"/>
              </p:cNvSpPr>
              <p:nvPr/>
            </p:nvSpPr>
            <p:spPr bwMode="auto">
              <a:xfrm>
                <a:off x="3840" y="1674"/>
                <a:ext cx="9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94259" name="Group 19"/>
            <p:cNvGrpSpPr>
              <a:grpSpLocks/>
            </p:cNvGrpSpPr>
            <p:nvPr/>
          </p:nvGrpSpPr>
          <p:grpSpPr bwMode="auto">
            <a:xfrm>
              <a:off x="777" y="1259"/>
              <a:ext cx="356" cy="180"/>
              <a:chOff x="777" y="1259"/>
              <a:chExt cx="356" cy="180"/>
            </a:xfrm>
          </p:grpSpPr>
          <p:sp>
            <p:nvSpPr>
              <p:cNvPr id="394260" name="File"/>
              <p:cNvSpPr>
                <a:spLocks noEditPoints="1" noChangeArrowheads="1"/>
              </p:cNvSpPr>
              <p:nvPr/>
            </p:nvSpPr>
            <p:spPr bwMode="auto">
              <a:xfrm>
                <a:off x="941" y="1259"/>
                <a:ext cx="192" cy="180"/>
              </a:xfrm>
              <a:custGeom>
                <a:avLst/>
                <a:gdLst>
                  <a:gd name="T0" fmla="*/ 10981 w 21600"/>
                  <a:gd name="T1" fmla="*/ 3240 h 21600"/>
                  <a:gd name="T2" fmla="*/ 0 w 21600"/>
                  <a:gd name="T3" fmla="*/ 10800 h 21600"/>
                  <a:gd name="T4" fmla="*/ 10800 w 21600"/>
                  <a:gd name="T5" fmla="*/ 21600 h 21600"/>
                  <a:gd name="T6" fmla="*/ 21600 w 21600"/>
                  <a:gd name="T7" fmla="*/ 10800 h 21600"/>
                  <a:gd name="T8" fmla="*/ 0 w 21600"/>
                  <a:gd name="T9" fmla="*/ 21600 h 21600"/>
                  <a:gd name="T10" fmla="*/ 21600 w 21600"/>
                  <a:gd name="T11" fmla="*/ 21600 h 21600"/>
                  <a:gd name="T12" fmla="*/ 1086 w 21600"/>
                  <a:gd name="T13" fmla="*/ 4628 h 21600"/>
                  <a:gd name="T14" fmla="*/ 20635 w 21600"/>
                  <a:gd name="T15" fmla="*/ 2028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T12" t="T13" r="T14" b="T15"/>
                <a:pathLst>
                  <a:path w="21600" h="21600">
                    <a:moveTo>
                      <a:pt x="19790" y="3240"/>
                    </a:moveTo>
                    <a:cubicBezTo>
                      <a:pt x="10981" y="3240"/>
                      <a:pt x="9171" y="3240"/>
                      <a:pt x="9050" y="3086"/>
                    </a:cubicBezTo>
                    <a:cubicBezTo>
                      <a:pt x="9050" y="2931"/>
                      <a:pt x="8930" y="2777"/>
                      <a:pt x="8930" y="2469"/>
                    </a:cubicBezTo>
                    <a:cubicBezTo>
                      <a:pt x="8930" y="2160"/>
                      <a:pt x="8809" y="1851"/>
                      <a:pt x="8688" y="1389"/>
                    </a:cubicBezTo>
                    <a:cubicBezTo>
                      <a:pt x="8568" y="1080"/>
                      <a:pt x="8326" y="771"/>
                      <a:pt x="8085" y="463"/>
                    </a:cubicBezTo>
                    <a:cubicBezTo>
                      <a:pt x="7723" y="154"/>
                      <a:pt x="7361" y="0"/>
                      <a:pt x="7361" y="0"/>
                    </a:cubicBezTo>
                    <a:cubicBezTo>
                      <a:pt x="7361" y="0"/>
                      <a:pt x="2293" y="0"/>
                      <a:pt x="2051" y="154"/>
                    </a:cubicBezTo>
                    <a:cubicBezTo>
                      <a:pt x="1689" y="309"/>
                      <a:pt x="1448" y="463"/>
                      <a:pt x="1327" y="771"/>
                    </a:cubicBezTo>
                    <a:cubicBezTo>
                      <a:pt x="1207" y="1080"/>
                      <a:pt x="1086" y="1389"/>
                      <a:pt x="965" y="1697"/>
                    </a:cubicBezTo>
                    <a:cubicBezTo>
                      <a:pt x="845" y="2160"/>
                      <a:pt x="724" y="2314"/>
                      <a:pt x="724" y="2469"/>
                    </a:cubicBezTo>
                    <a:cubicBezTo>
                      <a:pt x="603" y="2623"/>
                      <a:pt x="603" y="2777"/>
                      <a:pt x="483" y="2931"/>
                    </a:cubicBezTo>
                    <a:cubicBezTo>
                      <a:pt x="483" y="3086"/>
                      <a:pt x="362" y="3240"/>
                      <a:pt x="241" y="3240"/>
                    </a:cubicBezTo>
                    <a:lnTo>
                      <a:pt x="0" y="3394"/>
                    </a:lnTo>
                    <a:lnTo>
                      <a:pt x="0" y="3703"/>
                    </a:lnTo>
                    <a:lnTo>
                      <a:pt x="0" y="10800"/>
                    </a:lnTo>
                    <a:lnTo>
                      <a:pt x="0" y="21600"/>
                    </a:lnTo>
                    <a:lnTo>
                      <a:pt x="10981" y="21600"/>
                    </a:lnTo>
                    <a:lnTo>
                      <a:pt x="21600" y="21600"/>
                    </a:lnTo>
                    <a:lnTo>
                      <a:pt x="21600" y="10800"/>
                    </a:lnTo>
                    <a:lnTo>
                      <a:pt x="21600" y="5246"/>
                    </a:lnTo>
                    <a:lnTo>
                      <a:pt x="21600" y="4783"/>
                    </a:lnTo>
                    <a:cubicBezTo>
                      <a:pt x="21479" y="4320"/>
                      <a:pt x="21359" y="4011"/>
                      <a:pt x="21117" y="3703"/>
                    </a:cubicBezTo>
                    <a:cubicBezTo>
                      <a:pt x="20876" y="3549"/>
                      <a:pt x="20514" y="3394"/>
                      <a:pt x="20152" y="3240"/>
                    </a:cubicBez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94261" name="Line 21"/>
              <p:cNvSpPr>
                <a:spLocks noChangeShapeType="1"/>
              </p:cNvSpPr>
              <p:nvPr/>
            </p:nvSpPr>
            <p:spPr bwMode="auto">
              <a:xfrm>
                <a:off x="777" y="1349"/>
                <a:ext cx="16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94262" name="Group 22"/>
            <p:cNvGrpSpPr>
              <a:grpSpLocks/>
            </p:cNvGrpSpPr>
            <p:nvPr/>
          </p:nvGrpSpPr>
          <p:grpSpPr bwMode="auto">
            <a:xfrm>
              <a:off x="1124" y="1748"/>
              <a:ext cx="288" cy="180"/>
              <a:chOff x="3840" y="1584"/>
              <a:chExt cx="288" cy="180"/>
            </a:xfrm>
          </p:grpSpPr>
          <p:sp>
            <p:nvSpPr>
              <p:cNvPr id="394263" name="File"/>
              <p:cNvSpPr>
                <a:spLocks noEditPoints="1" noChangeArrowheads="1"/>
              </p:cNvSpPr>
              <p:nvPr/>
            </p:nvSpPr>
            <p:spPr bwMode="auto">
              <a:xfrm>
                <a:off x="3936" y="1584"/>
                <a:ext cx="192" cy="180"/>
              </a:xfrm>
              <a:custGeom>
                <a:avLst/>
                <a:gdLst>
                  <a:gd name="T0" fmla="*/ 10981 w 21600"/>
                  <a:gd name="T1" fmla="*/ 3240 h 21600"/>
                  <a:gd name="T2" fmla="*/ 0 w 21600"/>
                  <a:gd name="T3" fmla="*/ 10800 h 21600"/>
                  <a:gd name="T4" fmla="*/ 10800 w 21600"/>
                  <a:gd name="T5" fmla="*/ 21600 h 21600"/>
                  <a:gd name="T6" fmla="*/ 21600 w 21600"/>
                  <a:gd name="T7" fmla="*/ 10800 h 21600"/>
                  <a:gd name="T8" fmla="*/ 0 w 21600"/>
                  <a:gd name="T9" fmla="*/ 21600 h 21600"/>
                  <a:gd name="T10" fmla="*/ 21600 w 21600"/>
                  <a:gd name="T11" fmla="*/ 21600 h 21600"/>
                  <a:gd name="T12" fmla="*/ 1086 w 21600"/>
                  <a:gd name="T13" fmla="*/ 4628 h 21600"/>
                  <a:gd name="T14" fmla="*/ 20635 w 21600"/>
                  <a:gd name="T15" fmla="*/ 2028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T12" t="T13" r="T14" b="T15"/>
                <a:pathLst>
                  <a:path w="21600" h="21600">
                    <a:moveTo>
                      <a:pt x="19790" y="3240"/>
                    </a:moveTo>
                    <a:cubicBezTo>
                      <a:pt x="10981" y="3240"/>
                      <a:pt x="9171" y="3240"/>
                      <a:pt x="9050" y="3086"/>
                    </a:cubicBezTo>
                    <a:cubicBezTo>
                      <a:pt x="9050" y="2931"/>
                      <a:pt x="8930" y="2777"/>
                      <a:pt x="8930" y="2469"/>
                    </a:cubicBezTo>
                    <a:cubicBezTo>
                      <a:pt x="8930" y="2160"/>
                      <a:pt x="8809" y="1851"/>
                      <a:pt x="8688" y="1389"/>
                    </a:cubicBezTo>
                    <a:cubicBezTo>
                      <a:pt x="8568" y="1080"/>
                      <a:pt x="8326" y="771"/>
                      <a:pt x="8085" y="463"/>
                    </a:cubicBezTo>
                    <a:cubicBezTo>
                      <a:pt x="7723" y="154"/>
                      <a:pt x="7361" y="0"/>
                      <a:pt x="7361" y="0"/>
                    </a:cubicBezTo>
                    <a:cubicBezTo>
                      <a:pt x="7361" y="0"/>
                      <a:pt x="2293" y="0"/>
                      <a:pt x="2051" y="154"/>
                    </a:cubicBezTo>
                    <a:cubicBezTo>
                      <a:pt x="1689" y="309"/>
                      <a:pt x="1448" y="463"/>
                      <a:pt x="1327" y="771"/>
                    </a:cubicBezTo>
                    <a:cubicBezTo>
                      <a:pt x="1207" y="1080"/>
                      <a:pt x="1086" y="1389"/>
                      <a:pt x="965" y="1697"/>
                    </a:cubicBezTo>
                    <a:cubicBezTo>
                      <a:pt x="845" y="2160"/>
                      <a:pt x="724" y="2314"/>
                      <a:pt x="724" y="2469"/>
                    </a:cubicBezTo>
                    <a:cubicBezTo>
                      <a:pt x="603" y="2623"/>
                      <a:pt x="603" y="2777"/>
                      <a:pt x="483" y="2931"/>
                    </a:cubicBezTo>
                    <a:cubicBezTo>
                      <a:pt x="483" y="3086"/>
                      <a:pt x="362" y="3240"/>
                      <a:pt x="241" y="3240"/>
                    </a:cubicBezTo>
                    <a:lnTo>
                      <a:pt x="0" y="3394"/>
                    </a:lnTo>
                    <a:lnTo>
                      <a:pt x="0" y="3703"/>
                    </a:lnTo>
                    <a:lnTo>
                      <a:pt x="0" y="10800"/>
                    </a:lnTo>
                    <a:lnTo>
                      <a:pt x="0" y="21600"/>
                    </a:lnTo>
                    <a:lnTo>
                      <a:pt x="10981" y="21600"/>
                    </a:lnTo>
                    <a:lnTo>
                      <a:pt x="21600" y="21600"/>
                    </a:lnTo>
                    <a:lnTo>
                      <a:pt x="21600" y="10800"/>
                    </a:lnTo>
                    <a:lnTo>
                      <a:pt x="21600" y="5246"/>
                    </a:lnTo>
                    <a:lnTo>
                      <a:pt x="21600" y="4783"/>
                    </a:lnTo>
                    <a:cubicBezTo>
                      <a:pt x="21479" y="4320"/>
                      <a:pt x="21359" y="4011"/>
                      <a:pt x="21117" y="3703"/>
                    </a:cubicBezTo>
                    <a:cubicBezTo>
                      <a:pt x="20876" y="3549"/>
                      <a:pt x="20514" y="3394"/>
                      <a:pt x="20152" y="3240"/>
                    </a:cubicBez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94264" name="Line 24"/>
              <p:cNvSpPr>
                <a:spLocks noChangeShapeType="1"/>
              </p:cNvSpPr>
              <p:nvPr/>
            </p:nvSpPr>
            <p:spPr bwMode="auto">
              <a:xfrm>
                <a:off x="3840" y="1674"/>
                <a:ext cx="9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94265" name="Group 25"/>
            <p:cNvGrpSpPr>
              <a:grpSpLocks/>
            </p:cNvGrpSpPr>
            <p:nvPr/>
          </p:nvGrpSpPr>
          <p:grpSpPr bwMode="auto">
            <a:xfrm>
              <a:off x="971" y="1968"/>
              <a:ext cx="1650" cy="1628"/>
              <a:chOff x="971" y="1968"/>
              <a:chExt cx="1650" cy="1628"/>
            </a:xfrm>
          </p:grpSpPr>
          <p:sp>
            <p:nvSpPr>
              <p:cNvPr id="394266" name="Line 26"/>
              <p:cNvSpPr>
                <a:spLocks noChangeShapeType="1"/>
              </p:cNvSpPr>
              <p:nvPr/>
            </p:nvSpPr>
            <p:spPr bwMode="auto">
              <a:xfrm>
                <a:off x="1296" y="1968"/>
                <a:ext cx="0" cy="11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394267" name="Group 27"/>
              <p:cNvGrpSpPr>
                <a:grpSpLocks/>
              </p:cNvGrpSpPr>
              <p:nvPr/>
            </p:nvGrpSpPr>
            <p:grpSpPr bwMode="auto">
              <a:xfrm>
                <a:off x="1221" y="2083"/>
                <a:ext cx="144" cy="96"/>
                <a:chOff x="1104" y="3072"/>
                <a:chExt cx="144" cy="96"/>
              </a:xfrm>
            </p:grpSpPr>
            <p:sp>
              <p:nvSpPr>
                <p:cNvPr id="394268" name="Rectangle 28"/>
                <p:cNvSpPr>
                  <a:spLocks noChangeArrowheads="1"/>
                </p:cNvSpPr>
                <p:nvPr/>
              </p:nvSpPr>
              <p:spPr bwMode="auto">
                <a:xfrm>
                  <a:off x="1104" y="3072"/>
                  <a:ext cx="144" cy="96"/>
                </a:xfrm>
                <a:prstGeom prst="rect">
                  <a:avLst/>
                </a:prstGeom>
                <a:solidFill>
                  <a:srgbClr val="CFCFC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94269" name="Line 29"/>
                <p:cNvSpPr>
                  <a:spLocks noChangeShapeType="1"/>
                </p:cNvSpPr>
                <p:nvPr/>
              </p:nvSpPr>
              <p:spPr bwMode="auto">
                <a:xfrm>
                  <a:off x="1141" y="3120"/>
                  <a:ext cx="70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394270" name="Group 30"/>
              <p:cNvGrpSpPr>
                <a:grpSpLocks/>
              </p:cNvGrpSpPr>
              <p:nvPr/>
            </p:nvGrpSpPr>
            <p:grpSpPr bwMode="auto">
              <a:xfrm>
                <a:off x="1221" y="3024"/>
                <a:ext cx="144" cy="96"/>
                <a:chOff x="1632" y="4037"/>
                <a:chExt cx="144" cy="96"/>
              </a:xfrm>
            </p:grpSpPr>
            <p:grpSp>
              <p:nvGrpSpPr>
                <p:cNvPr id="394271" name="Group 31"/>
                <p:cNvGrpSpPr>
                  <a:grpSpLocks/>
                </p:cNvGrpSpPr>
                <p:nvPr/>
              </p:nvGrpSpPr>
              <p:grpSpPr bwMode="auto">
                <a:xfrm>
                  <a:off x="1632" y="4037"/>
                  <a:ext cx="144" cy="96"/>
                  <a:chOff x="1104" y="3072"/>
                  <a:chExt cx="144" cy="96"/>
                </a:xfrm>
              </p:grpSpPr>
              <p:sp>
                <p:nvSpPr>
                  <p:cNvPr id="394272" name="Rectangle 32"/>
                  <p:cNvSpPr>
                    <a:spLocks noChangeArrowheads="1"/>
                  </p:cNvSpPr>
                  <p:nvPr/>
                </p:nvSpPr>
                <p:spPr bwMode="auto">
                  <a:xfrm>
                    <a:off x="1104" y="3072"/>
                    <a:ext cx="144" cy="96"/>
                  </a:xfrm>
                  <a:prstGeom prst="rect">
                    <a:avLst/>
                  </a:prstGeom>
                  <a:solidFill>
                    <a:srgbClr val="CFCFCF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94273" name="Line 33"/>
                  <p:cNvSpPr>
                    <a:spLocks noChangeShapeType="1"/>
                  </p:cNvSpPr>
                  <p:nvPr/>
                </p:nvSpPr>
                <p:spPr bwMode="auto">
                  <a:xfrm>
                    <a:off x="1141" y="3120"/>
                    <a:ext cx="70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394274" name="Line 34"/>
                <p:cNvSpPr>
                  <a:spLocks noChangeShapeType="1"/>
                </p:cNvSpPr>
                <p:nvPr/>
              </p:nvSpPr>
              <p:spPr bwMode="auto">
                <a:xfrm>
                  <a:off x="1704" y="4056"/>
                  <a:ext cx="0" cy="59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394275" name="Group 35"/>
              <p:cNvGrpSpPr>
                <a:grpSpLocks/>
              </p:cNvGrpSpPr>
              <p:nvPr/>
            </p:nvGrpSpPr>
            <p:grpSpPr bwMode="auto">
              <a:xfrm>
                <a:off x="1221" y="3216"/>
                <a:ext cx="144" cy="96"/>
                <a:chOff x="1632" y="4037"/>
                <a:chExt cx="144" cy="96"/>
              </a:xfrm>
            </p:grpSpPr>
            <p:grpSp>
              <p:nvGrpSpPr>
                <p:cNvPr id="394276" name="Group 36"/>
                <p:cNvGrpSpPr>
                  <a:grpSpLocks/>
                </p:cNvGrpSpPr>
                <p:nvPr/>
              </p:nvGrpSpPr>
              <p:grpSpPr bwMode="auto">
                <a:xfrm>
                  <a:off x="1632" y="4037"/>
                  <a:ext cx="144" cy="96"/>
                  <a:chOff x="1104" y="3072"/>
                  <a:chExt cx="144" cy="96"/>
                </a:xfrm>
              </p:grpSpPr>
              <p:sp>
                <p:nvSpPr>
                  <p:cNvPr id="394277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1104" y="3072"/>
                    <a:ext cx="144" cy="96"/>
                  </a:xfrm>
                  <a:prstGeom prst="rect">
                    <a:avLst/>
                  </a:prstGeom>
                  <a:solidFill>
                    <a:srgbClr val="CFCFCF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94278" name="Line 38"/>
                  <p:cNvSpPr>
                    <a:spLocks noChangeShapeType="1"/>
                  </p:cNvSpPr>
                  <p:nvPr/>
                </p:nvSpPr>
                <p:spPr bwMode="auto">
                  <a:xfrm>
                    <a:off x="1141" y="3120"/>
                    <a:ext cx="70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394279" name="Line 39"/>
                <p:cNvSpPr>
                  <a:spLocks noChangeShapeType="1"/>
                </p:cNvSpPr>
                <p:nvPr/>
              </p:nvSpPr>
              <p:spPr bwMode="auto">
                <a:xfrm>
                  <a:off x="1704" y="4056"/>
                  <a:ext cx="0" cy="59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394280" name="Group 40"/>
              <p:cNvGrpSpPr>
                <a:grpSpLocks/>
              </p:cNvGrpSpPr>
              <p:nvPr/>
            </p:nvGrpSpPr>
            <p:grpSpPr bwMode="auto">
              <a:xfrm>
                <a:off x="1221" y="2621"/>
                <a:ext cx="144" cy="96"/>
                <a:chOff x="1632" y="4037"/>
                <a:chExt cx="144" cy="96"/>
              </a:xfrm>
            </p:grpSpPr>
            <p:grpSp>
              <p:nvGrpSpPr>
                <p:cNvPr id="394281" name="Group 41"/>
                <p:cNvGrpSpPr>
                  <a:grpSpLocks/>
                </p:cNvGrpSpPr>
                <p:nvPr/>
              </p:nvGrpSpPr>
              <p:grpSpPr bwMode="auto">
                <a:xfrm>
                  <a:off x="1632" y="4037"/>
                  <a:ext cx="144" cy="96"/>
                  <a:chOff x="1104" y="3072"/>
                  <a:chExt cx="144" cy="96"/>
                </a:xfrm>
              </p:grpSpPr>
              <p:sp>
                <p:nvSpPr>
                  <p:cNvPr id="394282" name="Rectangle 42"/>
                  <p:cNvSpPr>
                    <a:spLocks noChangeArrowheads="1"/>
                  </p:cNvSpPr>
                  <p:nvPr/>
                </p:nvSpPr>
                <p:spPr bwMode="auto">
                  <a:xfrm>
                    <a:off x="1104" y="3072"/>
                    <a:ext cx="144" cy="96"/>
                  </a:xfrm>
                  <a:prstGeom prst="rect">
                    <a:avLst/>
                  </a:prstGeom>
                  <a:solidFill>
                    <a:srgbClr val="CFCFCF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94283" name="Line 43"/>
                  <p:cNvSpPr>
                    <a:spLocks noChangeShapeType="1"/>
                  </p:cNvSpPr>
                  <p:nvPr/>
                </p:nvSpPr>
                <p:spPr bwMode="auto">
                  <a:xfrm>
                    <a:off x="1141" y="3120"/>
                    <a:ext cx="70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394284" name="Line 44"/>
                <p:cNvSpPr>
                  <a:spLocks noChangeShapeType="1"/>
                </p:cNvSpPr>
                <p:nvPr/>
              </p:nvSpPr>
              <p:spPr bwMode="auto">
                <a:xfrm>
                  <a:off x="1704" y="4056"/>
                  <a:ext cx="0" cy="59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394285" name="Group 45"/>
              <p:cNvGrpSpPr>
                <a:grpSpLocks/>
              </p:cNvGrpSpPr>
              <p:nvPr/>
            </p:nvGrpSpPr>
            <p:grpSpPr bwMode="auto">
              <a:xfrm>
                <a:off x="1221" y="2832"/>
                <a:ext cx="144" cy="96"/>
                <a:chOff x="1632" y="4037"/>
                <a:chExt cx="144" cy="96"/>
              </a:xfrm>
            </p:grpSpPr>
            <p:grpSp>
              <p:nvGrpSpPr>
                <p:cNvPr id="394286" name="Group 46"/>
                <p:cNvGrpSpPr>
                  <a:grpSpLocks/>
                </p:cNvGrpSpPr>
                <p:nvPr/>
              </p:nvGrpSpPr>
              <p:grpSpPr bwMode="auto">
                <a:xfrm>
                  <a:off x="1632" y="4037"/>
                  <a:ext cx="144" cy="96"/>
                  <a:chOff x="1104" y="3072"/>
                  <a:chExt cx="144" cy="96"/>
                </a:xfrm>
              </p:grpSpPr>
              <p:sp>
                <p:nvSpPr>
                  <p:cNvPr id="394287" name="Rectangle 47"/>
                  <p:cNvSpPr>
                    <a:spLocks noChangeArrowheads="1"/>
                  </p:cNvSpPr>
                  <p:nvPr/>
                </p:nvSpPr>
                <p:spPr bwMode="auto">
                  <a:xfrm>
                    <a:off x="1104" y="3072"/>
                    <a:ext cx="144" cy="96"/>
                  </a:xfrm>
                  <a:prstGeom prst="rect">
                    <a:avLst/>
                  </a:prstGeom>
                  <a:solidFill>
                    <a:srgbClr val="CFCFCF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94288" name="Line 48"/>
                  <p:cNvSpPr>
                    <a:spLocks noChangeShapeType="1"/>
                  </p:cNvSpPr>
                  <p:nvPr/>
                </p:nvSpPr>
                <p:spPr bwMode="auto">
                  <a:xfrm>
                    <a:off x="1141" y="3120"/>
                    <a:ext cx="70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394289" name="Line 49"/>
                <p:cNvSpPr>
                  <a:spLocks noChangeShapeType="1"/>
                </p:cNvSpPr>
                <p:nvPr/>
              </p:nvSpPr>
              <p:spPr bwMode="auto">
                <a:xfrm>
                  <a:off x="1704" y="4056"/>
                  <a:ext cx="0" cy="59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394290" name="Group 50"/>
              <p:cNvGrpSpPr>
                <a:grpSpLocks/>
              </p:cNvGrpSpPr>
              <p:nvPr/>
            </p:nvGrpSpPr>
            <p:grpSpPr bwMode="auto">
              <a:xfrm>
                <a:off x="971" y="3456"/>
                <a:ext cx="144" cy="96"/>
                <a:chOff x="1632" y="4037"/>
                <a:chExt cx="144" cy="96"/>
              </a:xfrm>
            </p:grpSpPr>
            <p:grpSp>
              <p:nvGrpSpPr>
                <p:cNvPr id="394291" name="Group 51"/>
                <p:cNvGrpSpPr>
                  <a:grpSpLocks/>
                </p:cNvGrpSpPr>
                <p:nvPr/>
              </p:nvGrpSpPr>
              <p:grpSpPr bwMode="auto">
                <a:xfrm>
                  <a:off x="1632" y="4037"/>
                  <a:ext cx="144" cy="96"/>
                  <a:chOff x="1104" y="3072"/>
                  <a:chExt cx="144" cy="96"/>
                </a:xfrm>
              </p:grpSpPr>
              <p:sp>
                <p:nvSpPr>
                  <p:cNvPr id="394292" name="Rectangle 52"/>
                  <p:cNvSpPr>
                    <a:spLocks noChangeArrowheads="1"/>
                  </p:cNvSpPr>
                  <p:nvPr/>
                </p:nvSpPr>
                <p:spPr bwMode="auto">
                  <a:xfrm>
                    <a:off x="1104" y="3072"/>
                    <a:ext cx="144" cy="96"/>
                  </a:xfrm>
                  <a:prstGeom prst="rect">
                    <a:avLst/>
                  </a:prstGeom>
                  <a:solidFill>
                    <a:srgbClr val="CFCFCF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94293" name="Line 53"/>
                  <p:cNvSpPr>
                    <a:spLocks noChangeShapeType="1"/>
                  </p:cNvSpPr>
                  <p:nvPr/>
                </p:nvSpPr>
                <p:spPr bwMode="auto">
                  <a:xfrm>
                    <a:off x="1141" y="3120"/>
                    <a:ext cx="70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394294" name="Line 54"/>
                <p:cNvSpPr>
                  <a:spLocks noChangeShapeType="1"/>
                </p:cNvSpPr>
                <p:nvPr/>
              </p:nvSpPr>
              <p:spPr bwMode="auto">
                <a:xfrm>
                  <a:off x="1704" y="4056"/>
                  <a:ext cx="0" cy="59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394295" name="Group 55"/>
              <p:cNvGrpSpPr>
                <a:grpSpLocks/>
              </p:cNvGrpSpPr>
              <p:nvPr/>
            </p:nvGrpSpPr>
            <p:grpSpPr bwMode="auto">
              <a:xfrm>
                <a:off x="1536" y="2352"/>
                <a:ext cx="144" cy="96"/>
                <a:chOff x="1632" y="4037"/>
                <a:chExt cx="144" cy="96"/>
              </a:xfrm>
            </p:grpSpPr>
            <p:grpSp>
              <p:nvGrpSpPr>
                <p:cNvPr id="394296" name="Group 56"/>
                <p:cNvGrpSpPr>
                  <a:grpSpLocks/>
                </p:cNvGrpSpPr>
                <p:nvPr/>
              </p:nvGrpSpPr>
              <p:grpSpPr bwMode="auto">
                <a:xfrm>
                  <a:off x="1632" y="4037"/>
                  <a:ext cx="144" cy="96"/>
                  <a:chOff x="1104" y="3072"/>
                  <a:chExt cx="144" cy="96"/>
                </a:xfrm>
              </p:grpSpPr>
              <p:sp>
                <p:nvSpPr>
                  <p:cNvPr id="394297" name="Rectangle 57"/>
                  <p:cNvSpPr>
                    <a:spLocks noChangeArrowheads="1"/>
                  </p:cNvSpPr>
                  <p:nvPr/>
                </p:nvSpPr>
                <p:spPr bwMode="auto">
                  <a:xfrm>
                    <a:off x="1104" y="3072"/>
                    <a:ext cx="144" cy="96"/>
                  </a:xfrm>
                  <a:prstGeom prst="rect">
                    <a:avLst/>
                  </a:prstGeom>
                  <a:solidFill>
                    <a:srgbClr val="CFCFCF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94298" name="Line 58"/>
                  <p:cNvSpPr>
                    <a:spLocks noChangeShapeType="1"/>
                  </p:cNvSpPr>
                  <p:nvPr/>
                </p:nvSpPr>
                <p:spPr bwMode="auto">
                  <a:xfrm>
                    <a:off x="1141" y="3120"/>
                    <a:ext cx="70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394299" name="Line 59"/>
                <p:cNvSpPr>
                  <a:spLocks noChangeShapeType="1"/>
                </p:cNvSpPr>
                <p:nvPr/>
              </p:nvSpPr>
              <p:spPr bwMode="auto">
                <a:xfrm>
                  <a:off x="1704" y="4056"/>
                  <a:ext cx="0" cy="59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394300" name="Line 60"/>
              <p:cNvSpPr>
                <a:spLocks noChangeShapeType="1"/>
              </p:cNvSpPr>
              <p:nvPr/>
            </p:nvSpPr>
            <p:spPr bwMode="auto">
              <a:xfrm flipV="1">
                <a:off x="1608" y="2208"/>
                <a:ext cx="0" cy="19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94301" name="Text Box 61"/>
              <p:cNvSpPr txBox="1">
                <a:spLocks noChangeArrowheads="1"/>
              </p:cNvSpPr>
              <p:nvPr/>
            </p:nvSpPr>
            <p:spPr bwMode="auto">
              <a:xfrm>
                <a:off x="1678" y="2553"/>
                <a:ext cx="943" cy="8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lnSpc>
                    <a:spcPct val="85000"/>
                  </a:lnSpc>
                </a:pPr>
                <a:r>
                  <a:rPr kumimoji="1" lang="en-US" altLang="zh-CN">
                    <a:solidFill>
                      <a:srgbClr val="0000FF"/>
                    </a:solidFill>
                  </a:rPr>
                  <a:t>Group 202</a:t>
                </a:r>
              </a:p>
              <a:p>
                <a:pPr>
                  <a:lnSpc>
                    <a:spcPct val="85000"/>
                  </a:lnSpc>
                </a:pPr>
                <a:r>
                  <a:rPr kumimoji="1" lang="en-US" altLang="zh-CN">
                    <a:solidFill>
                      <a:srgbClr val="0000FF"/>
                    </a:solidFill>
                  </a:rPr>
                  <a:t>Group 203</a:t>
                </a:r>
              </a:p>
              <a:p>
                <a:pPr>
                  <a:lnSpc>
                    <a:spcPct val="85000"/>
                  </a:lnSpc>
                </a:pPr>
                <a:r>
                  <a:rPr kumimoji="1" lang="en-US" altLang="zh-CN">
                    <a:solidFill>
                      <a:srgbClr val="0000FF"/>
                    </a:solidFill>
                  </a:rPr>
                  <a:t>Group 204</a:t>
                </a:r>
              </a:p>
              <a:p>
                <a:pPr>
                  <a:lnSpc>
                    <a:spcPct val="85000"/>
                  </a:lnSpc>
                </a:pPr>
                <a:r>
                  <a:rPr kumimoji="1" lang="en-US" altLang="zh-CN">
                    <a:solidFill>
                      <a:srgbClr val="0000FF"/>
                    </a:solidFill>
                  </a:rPr>
                  <a:t>Group 205</a:t>
                </a:r>
              </a:p>
            </p:txBody>
          </p:sp>
          <p:grpSp>
            <p:nvGrpSpPr>
              <p:cNvPr id="394302" name="Group 62"/>
              <p:cNvGrpSpPr>
                <a:grpSpLocks/>
              </p:cNvGrpSpPr>
              <p:nvPr/>
            </p:nvGrpSpPr>
            <p:grpSpPr bwMode="auto">
              <a:xfrm>
                <a:off x="1375" y="2045"/>
                <a:ext cx="288" cy="180"/>
                <a:chOff x="3840" y="1584"/>
                <a:chExt cx="288" cy="180"/>
              </a:xfrm>
            </p:grpSpPr>
            <p:sp>
              <p:nvSpPr>
                <p:cNvPr id="394303" name="File"/>
                <p:cNvSpPr>
                  <a:spLocks noEditPoints="1" noChangeArrowheads="1"/>
                </p:cNvSpPr>
                <p:nvPr/>
              </p:nvSpPr>
              <p:spPr bwMode="auto">
                <a:xfrm>
                  <a:off x="3936" y="1584"/>
                  <a:ext cx="192" cy="180"/>
                </a:xfrm>
                <a:custGeom>
                  <a:avLst/>
                  <a:gdLst>
                    <a:gd name="T0" fmla="*/ 10981 w 21600"/>
                    <a:gd name="T1" fmla="*/ 3240 h 21600"/>
                    <a:gd name="T2" fmla="*/ 0 w 21600"/>
                    <a:gd name="T3" fmla="*/ 10800 h 21600"/>
                    <a:gd name="T4" fmla="*/ 10800 w 21600"/>
                    <a:gd name="T5" fmla="*/ 21600 h 21600"/>
                    <a:gd name="T6" fmla="*/ 21600 w 21600"/>
                    <a:gd name="T7" fmla="*/ 10800 h 21600"/>
                    <a:gd name="T8" fmla="*/ 0 w 21600"/>
                    <a:gd name="T9" fmla="*/ 21600 h 21600"/>
                    <a:gd name="T10" fmla="*/ 21600 w 21600"/>
                    <a:gd name="T11" fmla="*/ 21600 h 21600"/>
                    <a:gd name="T12" fmla="*/ 1086 w 21600"/>
                    <a:gd name="T13" fmla="*/ 4628 h 21600"/>
                    <a:gd name="T14" fmla="*/ 20635 w 21600"/>
                    <a:gd name="T15" fmla="*/ 20289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T12" t="T13" r="T14" b="T15"/>
                  <a:pathLst>
                    <a:path w="21600" h="21600">
                      <a:moveTo>
                        <a:pt x="19790" y="3240"/>
                      </a:moveTo>
                      <a:cubicBezTo>
                        <a:pt x="10981" y="3240"/>
                        <a:pt x="9171" y="3240"/>
                        <a:pt x="9050" y="3086"/>
                      </a:cubicBezTo>
                      <a:cubicBezTo>
                        <a:pt x="9050" y="2931"/>
                        <a:pt x="8930" y="2777"/>
                        <a:pt x="8930" y="2469"/>
                      </a:cubicBezTo>
                      <a:cubicBezTo>
                        <a:pt x="8930" y="2160"/>
                        <a:pt x="8809" y="1851"/>
                        <a:pt x="8688" y="1389"/>
                      </a:cubicBezTo>
                      <a:cubicBezTo>
                        <a:pt x="8568" y="1080"/>
                        <a:pt x="8326" y="771"/>
                        <a:pt x="8085" y="463"/>
                      </a:cubicBezTo>
                      <a:cubicBezTo>
                        <a:pt x="7723" y="154"/>
                        <a:pt x="7361" y="0"/>
                        <a:pt x="7361" y="0"/>
                      </a:cubicBezTo>
                      <a:cubicBezTo>
                        <a:pt x="7361" y="0"/>
                        <a:pt x="2293" y="0"/>
                        <a:pt x="2051" y="154"/>
                      </a:cubicBezTo>
                      <a:cubicBezTo>
                        <a:pt x="1689" y="309"/>
                        <a:pt x="1448" y="463"/>
                        <a:pt x="1327" y="771"/>
                      </a:cubicBezTo>
                      <a:cubicBezTo>
                        <a:pt x="1207" y="1080"/>
                        <a:pt x="1086" y="1389"/>
                        <a:pt x="965" y="1697"/>
                      </a:cubicBezTo>
                      <a:cubicBezTo>
                        <a:pt x="845" y="2160"/>
                        <a:pt x="724" y="2314"/>
                        <a:pt x="724" y="2469"/>
                      </a:cubicBezTo>
                      <a:cubicBezTo>
                        <a:pt x="603" y="2623"/>
                        <a:pt x="603" y="2777"/>
                        <a:pt x="483" y="2931"/>
                      </a:cubicBezTo>
                      <a:cubicBezTo>
                        <a:pt x="483" y="3086"/>
                        <a:pt x="362" y="3240"/>
                        <a:pt x="241" y="3240"/>
                      </a:cubicBezTo>
                      <a:lnTo>
                        <a:pt x="0" y="3394"/>
                      </a:lnTo>
                      <a:lnTo>
                        <a:pt x="0" y="3703"/>
                      </a:lnTo>
                      <a:lnTo>
                        <a:pt x="0" y="10800"/>
                      </a:lnTo>
                      <a:lnTo>
                        <a:pt x="0" y="21600"/>
                      </a:lnTo>
                      <a:lnTo>
                        <a:pt x="10981" y="21600"/>
                      </a:lnTo>
                      <a:lnTo>
                        <a:pt x="21600" y="21600"/>
                      </a:lnTo>
                      <a:lnTo>
                        <a:pt x="21600" y="10800"/>
                      </a:lnTo>
                      <a:lnTo>
                        <a:pt x="21600" y="5246"/>
                      </a:lnTo>
                      <a:lnTo>
                        <a:pt x="21600" y="4783"/>
                      </a:lnTo>
                      <a:cubicBezTo>
                        <a:pt x="21479" y="4320"/>
                        <a:pt x="21359" y="4011"/>
                        <a:pt x="21117" y="3703"/>
                      </a:cubicBezTo>
                      <a:cubicBezTo>
                        <a:pt x="20876" y="3549"/>
                        <a:pt x="20514" y="3394"/>
                        <a:pt x="20152" y="3240"/>
                      </a:cubicBezTo>
                      <a:close/>
                    </a:path>
                  </a:pathLst>
                </a:custGeom>
                <a:solidFill>
                  <a:srgbClr val="FFFF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94304" name="Line 64"/>
                <p:cNvSpPr>
                  <a:spLocks noChangeShapeType="1"/>
                </p:cNvSpPr>
                <p:nvPr/>
              </p:nvSpPr>
              <p:spPr bwMode="auto">
                <a:xfrm>
                  <a:off x="3840" y="1674"/>
                  <a:ext cx="93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394305" name="Group 65"/>
              <p:cNvGrpSpPr>
                <a:grpSpLocks/>
              </p:cNvGrpSpPr>
              <p:nvPr/>
            </p:nvGrpSpPr>
            <p:grpSpPr bwMode="auto">
              <a:xfrm>
                <a:off x="1700" y="2315"/>
                <a:ext cx="288" cy="180"/>
                <a:chOff x="3840" y="1584"/>
                <a:chExt cx="288" cy="180"/>
              </a:xfrm>
            </p:grpSpPr>
            <p:sp>
              <p:nvSpPr>
                <p:cNvPr id="394306" name="File"/>
                <p:cNvSpPr>
                  <a:spLocks noEditPoints="1" noChangeArrowheads="1"/>
                </p:cNvSpPr>
                <p:nvPr/>
              </p:nvSpPr>
              <p:spPr bwMode="auto">
                <a:xfrm>
                  <a:off x="3936" y="1584"/>
                  <a:ext cx="192" cy="180"/>
                </a:xfrm>
                <a:custGeom>
                  <a:avLst/>
                  <a:gdLst>
                    <a:gd name="T0" fmla="*/ 10981 w 21600"/>
                    <a:gd name="T1" fmla="*/ 3240 h 21600"/>
                    <a:gd name="T2" fmla="*/ 0 w 21600"/>
                    <a:gd name="T3" fmla="*/ 10800 h 21600"/>
                    <a:gd name="T4" fmla="*/ 10800 w 21600"/>
                    <a:gd name="T5" fmla="*/ 21600 h 21600"/>
                    <a:gd name="T6" fmla="*/ 21600 w 21600"/>
                    <a:gd name="T7" fmla="*/ 10800 h 21600"/>
                    <a:gd name="T8" fmla="*/ 0 w 21600"/>
                    <a:gd name="T9" fmla="*/ 21600 h 21600"/>
                    <a:gd name="T10" fmla="*/ 21600 w 21600"/>
                    <a:gd name="T11" fmla="*/ 21600 h 21600"/>
                    <a:gd name="T12" fmla="*/ 1086 w 21600"/>
                    <a:gd name="T13" fmla="*/ 4628 h 21600"/>
                    <a:gd name="T14" fmla="*/ 20635 w 21600"/>
                    <a:gd name="T15" fmla="*/ 20289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T12" t="T13" r="T14" b="T15"/>
                  <a:pathLst>
                    <a:path w="21600" h="21600">
                      <a:moveTo>
                        <a:pt x="19790" y="3240"/>
                      </a:moveTo>
                      <a:cubicBezTo>
                        <a:pt x="10981" y="3240"/>
                        <a:pt x="9171" y="3240"/>
                        <a:pt x="9050" y="3086"/>
                      </a:cubicBezTo>
                      <a:cubicBezTo>
                        <a:pt x="9050" y="2931"/>
                        <a:pt x="8930" y="2777"/>
                        <a:pt x="8930" y="2469"/>
                      </a:cubicBezTo>
                      <a:cubicBezTo>
                        <a:pt x="8930" y="2160"/>
                        <a:pt x="8809" y="1851"/>
                        <a:pt x="8688" y="1389"/>
                      </a:cubicBezTo>
                      <a:cubicBezTo>
                        <a:pt x="8568" y="1080"/>
                        <a:pt x="8326" y="771"/>
                        <a:pt x="8085" y="463"/>
                      </a:cubicBezTo>
                      <a:cubicBezTo>
                        <a:pt x="7723" y="154"/>
                        <a:pt x="7361" y="0"/>
                        <a:pt x="7361" y="0"/>
                      </a:cubicBezTo>
                      <a:cubicBezTo>
                        <a:pt x="7361" y="0"/>
                        <a:pt x="2293" y="0"/>
                        <a:pt x="2051" y="154"/>
                      </a:cubicBezTo>
                      <a:cubicBezTo>
                        <a:pt x="1689" y="309"/>
                        <a:pt x="1448" y="463"/>
                        <a:pt x="1327" y="771"/>
                      </a:cubicBezTo>
                      <a:cubicBezTo>
                        <a:pt x="1207" y="1080"/>
                        <a:pt x="1086" y="1389"/>
                        <a:pt x="965" y="1697"/>
                      </a:cubicBezTo>
                      <a:cubicBezTo>
                        <a:pt x="845" y="2160"/>
                        <a:pt x="724" y="2314"/>
                        <a:pt x="724" y="2469"/>
                      </a:cubicBezTo>
                      <a:cubicBezTo>
                        <a:pt x="603" y="2623"/>
                        <a:pt x="603" y="2777"/>
                        <a:pt x="483" y="2931"/>
                      </a:cubicBezTo>
                      <a:cubicBezTo>
                        <a:pt x="483" y="3086"/>
                        <a:pt x="362" y="3240"/>
                        <a:pt x="241" y="3240"/>
                      </a:cubicBezTo>
                      <a:lnTo>
                        <a:pt x="0" y="3394"/>
                      </a:lnTo>
                      <a:lnTo>
                        <a:pt x="0" y="3703"/>
                      </a:lnTo>
                      <a:lnTo>
                        <a:pt x="0" y="10800"/>
                      </a:lnTo>
                      <a:lnTo>
                        <a:pt x="0" y="21600"/>
                      </a:lnTo>
                      <a:lnTo>
                        <a:pt x="10981" y="21600"/>
                      </a:lnTo>
                      <a:lnTo>
                        <a:pt x="21600" y="21600"/>
                      </a:lnTo>
                      <a:lnTo>
                        <a:pt x="21600" y="10800"/>
                      </a:lnTo>
                      <a:lnTo>
                        <a:pt x="21600" y="5246"/>
                      </a:lnTo>
                      <a:lnTo>
                        <a:pt x="21600" y="4783"/>
                      </a:lnTo>
                      <a:cubicBezTo>
                        <a:pt x="21479" y="4320"/>
                        <a:pt x="21359" y="4011"/>
                        <a:pt x="21117" y="3703"/>
                      </a:cubicBezTo>
                      <a:cubicBezTo>
                        <a:pt x="20876" y="3549"/>
                        <a:pt x="20514" y="3394"/>
                        <a:pt x="20152" y="3240"/>
                      </a:cubicBezTo>
                      <a:close/>
                    </a:path>
                  </a:pathLst>
                </a:custGeom>
                <a:solidFill>
                  <a:srgbClr val="FFFF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94307" name="Line 67"/>
                <p:cNvSpPr>
                  <a:spLocks noChangeShapeType="1"/>
                </p:cNvSpPr>
                <p:nvPr/>
              </p:nvSpPr>
              <p:spPr bwMode="auto">
                <a:xfrm>
                  <a:off x="3840" y="1674"/>
                  <a:ext cx="93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394308" name="Group 68"/>
              <p:cNvGrpSpPr>
                <a:grpSpLocks/>
              </p:cNvGrpSpPr>
              <p:nvPr/>
            </p:nvGrpSpPr>
            <p:grpSpPr bwMode="auto">
              <a:xfrm>
                <a:off x="1366" y="2584"/>
                <a:ext cx="288" cy="180"/>
                <a:chOff x="3840" y="1584"/>
                <a:chExt cx="288" cy="180"/>
              </a:xfrm>
            </p:grpSpPr>
            <p:sp>
              <p:nvSpPr>
                <p:cNvPr id="394309" name="File"/>
                <p:cNvSpPr>
                  <a:spLocks noEditPoints="1" noChangeArrowheads="1"/>
                </p:cNvSpPr>
                <p:nvPr/>
              </p:nvSpPr>
              <p:spPr bwMode="auto">
                <a:xfrm>
                  <a:off x="3936" y="1584"/>
                  <a:ext cx="192" cy="180"/>
                </a:xfrm>
                <a:custGeom>
                  <a:avLst/>
                  <a:gdLst>
                    <a:gd name="T0" fmla="*/ 10981 w 21600"/>
                    <a:gd name="T1" fmla="*/ 3240 h 21600"/>
                    <a:gd name="T2" fmla="*/ 0 w 21600"/>
                    <a:gd name="T3" fmla="*/ 10800 h 21600"/>
                    <a:gd name="T4" fmla="*/ 10800 w 21600"/>
                    <a:gd name="T5" fmla="*/ 21600 h 21600"/>
                    <a:gd name="T6" fmla="*/ 21600 w 21600"/>
                    <a:gd name="T7" fmla="*/ 10800 h 21600"/>
                    <a:gd name="T8" fmla="*/ 0 w 21600"/>
                    <a:gd name="T9" fmla="*/ 21600 h 21600"/>
                    <a:gd name="T10" fmla="*/ 21600 w 21600"/>
                    <a:gd name="T11" fmla="*/ 21600 h 21600"/>
                    <a:gd name="T12" fmla="*/ 1086 w 21600"/>
                    <a:gd name="T13" fmla="*/ 4628 h 21600"/>
                    <a:gd name="T14" fmla="*/ 20635 w 21600"/>
                    <a:gd name="T15" fmla="*/ 20289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T12" t="T13" r="T14" b="T15"/>
                  <a:pathLst>
                    <a:path w="21600" h="21600">
                      <a:moveTo>
                        <a:pt x="19790" y="3240"/>
                      </a:moveTo>
                      <a:cubicBezTo>
                        <a:pt x="10981" y="3240"/>
                        <a:pt x="9171" y="3240"/>
                        <a:pt x="9050" y="3086"/>
                      </a:cubicBezTo>
                      <a:cubicBezTo>
                        <a:pt x="9050" y="2931"/>
                        <a:pt x="8930" y="2777"/>
                        <a:pt x="8930" y="2469"/>
                      </a:cubicBezTo>
                      <a:cubicBezTo>
                        <a:pt x="8930" y="2160"/>
                        <a:pt x="8809" y="1851"/>
                        <a:pt x="8688" y="1389"/>
                      </a:cubicBezTo>
                      <a:cubicBezTo>
                        <a:pt x="8568" y="1080"/>
                        <a:pt x="8326" y="771"/>
                        <a:pt x="8085" y="463"/>
                      </a:cubicBezTo>
                      <a:cubicBezTo>
                        <a:pt x="7723" y="154"/>
                        <a:pt x="7361" y="0"/>
                        <a:pt x="7361" y="0"/>
                      </a:cubicBezTo>
                      <a:cubicBezTo>
                        <a:pt x="7361" y="0"/>
                        <a:pt x="2293" y="0"/>
                        <a:pt x="2051" y="154"/>
                      </a:cubicBezTo>
                      <a:cubicBezTo>
                        <a:pt x="1689" y="309"/>
                        <a:pt x="1448" y="463"/>
                        <a:pt x="1327" y="771"/>
                      </a:cubicBezTo>
                      <a:cubicBezTo>
                        <a:pt x="1207" y="1080"/>
                        <a:pt x="1086" y="1389"/>
                        <a:pt x="965" y="1697"/>
                      </a:cubicBezTo>
                      <a:cubicBezTo>
                        <a:pt x="845" y="2160"/>
                        <a:pt x="724" y="2314"/>
                        <a:pt x="724" y="2469"/>
                      </a:cubicBezTo>
                      <a:cubicBezTo>
                        <a:pt x="603" y="2623"/>
                        <a:pt x="603" y="2777"/>
                        <a:pt x="483" y="2931"/>
                      </a:cubicBezTo>
                      <a:cubicBezTo>
                        <a:pt x="483" y="3086"/>
                        <a:pt x="362" y="3240"/>
                        <a:pt x="241" y="3240"/>
                      </a:cubicBezTo>
                      <a:lnTo>
                        <a:pt x="0" y="3394"/>
                      </a:lnTo>
                      <a:lnTo>
                        <a:pt x="0" y="3703"/>
                      </a:lnTo>
                      <a:lnTo>
                        <a:pt x="0" y="10800"/>
                      </a:lnTo>
                      <a:lnTo>
                        <a:pt x="0" y="21600"/>
                      </a:lnTo>
                      <a:lnTo>
                        <a:pt x="10981" y="21600"/>
                      </a:lnTo>
                      <a:lnTo>
                        <a:pt x="21600" y="21600"/>
                      </a:lnTo>
                      <a:lnTo>
                        <a:pt x="21600" y="10800"/>
                      </a:lnTo>
                      <a:lnTo>
                        <a:pt x="21600" y="5246"/>
                      </a:lnTo>
                      <a:lnTo>
                        <a:pt x="21600" y="4783"/>
                      </a:lnTo>
                      <a:cubicBezTo>
                        <a:pt x="21479" y="4320"/>
                        <a:pt x="21359" y="4011"/>
                        <a:pt x="21117" y="3703"/>
                      </a:cubicBezTo>
                      <a:cubicBezTo>
                        <a:pt x="20876" y="3549"/>
                        <a:pt x="20514" y="3394"/>
                        <a:pt x="20152" y="3240"/>
                      </a:cubicBezTo>
                      <a:close/>
                    </a:path>
                  </a:pathLst>
                </a:custGeom>
                <a:solidFill>
                  <a:srgbClr val="FFFF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94310" name="Line 70"/>
                <p:cNvSpPr>
                  <a:spLocks noChangeShapeType="1"/>
                </p:cNvSpPr>
                <p:nvPr/>
              </p:nvSpPr>
              <p:spPr bwMode="auto">
                <a:xfrm>
                  <a:off x="3840" y="1674"/>
                  <a:ext cx="93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394311" name="Group 71"/>
              <p:cNvGrpSpPr>
                <a:grpSpLocks/>
              </p:cNvGrpSpPr>
              <p:nvPr/>
            </p:nvGrpSpPr>
            <p:grpSpPr bwMode="auto">
              <a:xfrm>
                <a:off x="1371" y="2781"/>
                <a:ext cx="288" cy="180"/>
                <a:chOff x="3840" y="1584"/>
                <a:chExt cx="288" cy="180"/>
              </a:xfrm>
            </p:grpSpPr>
            <p:sp>
              <p:nvSpPr>
                <p:cNvPr id="394312" name="File"/>
                <p:cNvSpPr>
                  <a:spLocks noEditPoints="1" noChangeArrowheads="1"/>
                </p:cNvSpPr>
                <p:nvPr/>
              </p:nvSpPr>
              <p:spPr bwMode="auto">
                <a:xfrm>
                  <a:off x="3936" y="1584"/>
                  <a:ext cx="192" cy="180"/>
                </a:xfrm>
                <a:custGeom>
                  <a:avLst/>
                  <a:gdLst>
                    <a:gd name="T0" fmla="*/ 10981 w 21600"/>
                    <a:gd name="T1" fmla="*/ 3240 h 21600"/>
                    <a:gd name="T2" fmla="*/ 0 w 21600"/>
                    <a:gd name="T3" fmla="*/ 10800 h 21600"/>
                    <a:gd name="T4" fmla="*/ 10800 w 21600"/>
                    <a:gd name="T5" fmla="*/ 21600 h 21600"/>
                    <a:gd name="T6" fmla="*/ 21600 w 21600"/>
                    <a:gd name="T7" fmla="*/ 10800 h 21600"/>
                    <a:gd name="T8" fmla="*/ 0 w 21600"/>
                    <a:gd name="T9" fmla="*/ 21600 h 21600"/>
                    <a:gd name="T10" fmla="*/ 21600 w 21600"/>
                    <a:gd name="T11" fmla="*/ 21600 h 21600"/>
                    <a:gd name="T12" fmla="*/ 1086 w 21600"/>
                    <a:gd name="T13" fmla="*/ 4628 h 21600"/>
                    <a:gd name="T14" fmla="*/ 20635 w 21600"/>
                    <a:gd name="T15" fmla="*/ 20289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T12" t="T13" r="T14" b="T15"/>
                  <a:pathLst>
                    <a:path w="21600" h="21600">
                      <a:moveTo>
                        <a:pt x="19790" y="3240"/>
                      </a:moveTo>
                      <a:cubicBezTo>
                        <a:pt x="10981" y="3240"/>
                        <a:pt x="9171" y="3240"/>
                        <a:pt x="9050" y="3086"/>
                      </a:cubicBezTo>
                      <a:cubicBezTo>
                        <a:pt x="9050" y="2931"/>
                        <a:pt x="8930" y="2777"/>
                        <a:pt x="8930" y="2469"/>
                      </a:cubicBezTo>
                      <a:cubicBezTo>
                        <a:pt x="8930" y="2160"/>
                        <a:pt x="8809" y="1851"/>
                        <a:pt x="8688" y="1389"/>
                      </a:cubicBezTo>
                      <a:cubicBezTo>
                        <a:pt x="8568" y="1080"/>
                        <a:pt x="8326" y="771"/>
                        <a:pt x="8085" y="463"/>
                      </a:cubicBezTo>
                      <a:cubicBezTo>
                        <a:pt x="7723" y="154"/>
                        <a:pt x="7361" y="0"/>
                        <a:pt x="7361" y="0"/>
                      </a:cubicBezTo>
                      <a:cubicBezTo>
                        <a:pt x="7361" y="0"/>
                        <a:pt x="2293" y="0"/>
                        <a:pt x="2051" y="154"/>
                      </a:cubicBezTo>
                      <a:cubicBezTo>
                        <a:pt x="1689" y="309"/>
                        <a:pt x="1448" y="463"/>
                        <a:pt x="1327" y="771"/>
                      </a:cubicBezTo>
                      <a:cubicBezTo>
                        <a:pt x="1207" y="1080"/>
                        <a:pt x="1086" y="1389"/>
                        <a:pt x="965" y="1697"/>
                      </a:cubicBezTo>
                      <a:cubicBezTo>
                        <a:pt x="845" y="2160"/>
                        <a:pt x="724" y="2314"/>
                        <a:pt x="724" y="2469"/>
                      </a:cubicBezTo>
                      <a:cubicBezTo>
                        <a:pt x="603" y="2623"/>
                        <a:pt x="603" y="2777"/>
                        <a:pt x="483" y="2931"/>
                      </a:cubicBezTo>
                      <a:cubicBezTo>
                        <a:pt x="483" y="3086"/>
                        <a:pt x="362" y="3240"/>
                        <a:pt x="241" y="3240"/>
                      </a:cubicBezTo>
                      <a:lnTo>
                        <a:pt x="0" y="3394"/>
                      </a:lnTo>
                      <a:lnTo>
                        <a:pt x="0" y="3703"/>
                      </a:lnTo>
                      <a:lnTo>
                        <a:pt x="0" y="10800"/>
                      </a:lnTo>
                      <a:lnTo>
                        <a:pt x="0" y="21600"/>
                      </a:lnTo>
                      <a:lnTo>
                        <a:pt x="10981" y="21600"/>
                      </a:lnTo>
                      <a:lnTo>
                        <a:pt x="21600" y="21600"/>
                      </a:lnTo>
                      <a:lnTo>
                        <a:pt x="21600" y="10800"/>
                      </a:lnTo>
                      <a:lnTo>
                        <a:pt x="21600" y="5246"/>
                      </a:lnTo>
                      <a:lnTo>
                        <a:pt x="21600" y="4783"/>
                      </a:lnTo>
                      <a:cubicBezTo>
                        <a:pt x="21479" y="4320"/>
                        <a:pt x="21359" y="4011"/>
                        <a:pt x="21117" y="3703"/>
                      </a:cubicBezTo>
                      <a:cubicBezTo>
                        <a:pt x="20876" y="3549"/>
                        <a:pt x="20514" y="3394"/>
                        <a:pt x="20152" y="3240"/>
                      </a:cubicBezTo>
                      <a:close/>
                    </a:path>
                  </a:pathLst>
                </a:custGeom>
                <a:solidFill>
                  <a:srgbClr val="FFFF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94313" name="Line 73"/>
                <p:cNvSpPr>
                  <a:spLocks noChangeShapeType="1"/>
                </p:cNvSpPr>
                <p:nvPr/>
              </p:nvSpPr>
              <p:spPr bwMode="auto">
                <a:xfrm>
                  <a:off x="3840" y="1674"/>
                  <a:ext cx="93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394314" name="Group 74"/>
              <p:cNvGrpSpPr>
                <a:grpSpLocks/>
              </p:cNvGrpSpPr>
              <p:nvPr/>
            </p:nvGrpSpPr>
            <p:grpSpPr bwMode="auto">
              <a:xfrm>
                <a:off x="1367" y="2978"/>
                <a:ext cx="288" cy="180"/>
                <a:chOff x="3840" y="1584"/>
                <a:chExt cx="288" cy="180"/>
              </a:xfrm>
            </p:grpSpPr>
            <p:sp>
              <p:nvSpPr>
                <p:cNvPr id="394315" name="File"/>
                <p:cNvSpPr>
                  <a:spLocks noEditPoints="1" noChangeArrowheads="1"/>
                </p:cNvSpPr>
                <p:nvPr/>
              </p:nvSpPr>
              <p:spPr bwMode="auto">
                <a:xfrm>
                  <a:off x="3936" y="1584"/>
                  <a:ext cx="192" cy="180"/>
                </a:xfrm>
                <a:custGeom>
                  <a:avLst/>
                  <a:gdLst>
                    <a:gd name="T0" fmla="*/ 10981 w 21600"/>
                    <a:gd name="T1" fmla="*/ 3240 h 21600"/>
                    <a:gd name="T2" fmla="*/ 0 w 21600"/>
                    <a:gd name="T3" fmla="*/ 10800 h 21600"/>
                    <a:gd name="T4" fmla="*/ 10800 w 21600"/>
                    <a:gd name="T5" fmla="*/ 21600 h 21600"/>
                    <a:gd name="T6" fmla="*/ 21600 w 21600"/>
                    <a:gd name="T7" fmla="*/ 10800 h 21600"/>
                    <a:gd name="T8" fmla="*/ 0 w 21600"/>
                    <a:gd name="T9" fmla="*/ 21600 h 21600"/>
                    <a:gd name="T10" fmla="*/ 21600 w 21600"/>
                    <a:gd name="T11" fmla="*/ 21600 h 21600"/>
                    <a:gd name="T12" fmla="*/ 1086 w 21600"/>
                    <a:gd name="T13" fmla="*/ 4628 h 21600"/>
                    <a:gd name="T14" fmla="*/ 20635 w 21600"/>
                    <a:gd name="T15" fmla="*/ 20289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T12" t="T13" r="T14" b="T15"/>
                  <a:pathLst>
                    <a:path w="21600" h="21600">
                      <a:moveTo>
                        <a:pt x="19790" y="3240"/>
                      </a:moveTo>
                      <a:cubicBezTo>
                        <a:pt x="10981" y="3240"/>
                        <a:pt x="9171" y="3240"/>
                        <a:pt x="9050" y="3086"/>
                      </a:cubicBezTo>
                      <a:cubicBezTo>
                        <a:pt x="9050" y="2931"/>
                        <a:pt x="8930" y="2777"/>
                        <a:pt x="8930" y="2469"/>
                      </a:cubicBezTo>
                      <a:cubicBezTo>
                        <a:pt x="8930" y="2160"/>
                        <a:pt x="8809" y="1851"/>
                        <a:pt x="8688" y="1389"/>
                      </a:cubicBezTo>
                      <a:cubicBezTo>
                        <a:pt x="8568" y="1080"/>
                        <a:pt x="8326" y="771"/>
                        <a:pt x="8085" y="463"/>
                      </a:cubicBezTo>
                      <a:cubicBezTo>
                        <a:pt x="7723" y="154"/>
                        <a:pt x="7361" y="0"/>
                        <a:pt x="7361" y="0"/>
                      </a:cubicBezTo>
                      <a:cubicBezTo>
                        <a:pt x="7361" y="0"/>
                        <a:pt x="2293" y="0"/>
                        <a:pt x="2051" y="154"/>
                      </a:cubicBezTo>
                      <a:cubicBezTo>
                        <a:pt x="1689" y="309"/>
                        <a:pt x="1448" y="463"/>
                        <a:pt x="1327" y="771"/>
                      </a:cubicBezTo>
                      <a:cubicBezTo>
                        <a:pt x="1207" y="1080"/>
                        <a:pt x="1086" y="1389"/>
                        <a:pt x="965" y="1697"/>
                      </a:cubicBezTo>
                      <a:cubicBezTo>
                        <a:pt x="845" y="2160"/>
                        <a:pt x="724" y="2314"/>
                        <a:pt x="724" y="2469"/>
                      </a:cubicBezTo>
                      <a:cubicBezTo>
                        <a:pt x="603" y="2623"/>
                        <a:pt x="603" y="2777"/>
                        <a:pt x="483" y="2931"/>
                      </a:cubicBezTo>
                      <a:cubicBezTo>
                        <a:pt x="483" y="3086"/>
                        <a:pt x="362" y="3240"/>
                        <a:pt x="241" y="3240"/>
                      </a:cubicBezTo>
                      <a:lnTo>
                        <a:pt x="0" y="3394"/>
                      </a:lnTo>
                      <a:lnTo>
                        <a:pt x="0" y="3703"/>
                      </a:lnTo>
                      <a:lnTo>
                        <a:pt x="0" y="10800"/>
                      </a:lnTo>
                      <a:lnTo>
                        <a:pt x="0" y="21600"/>
                      </a:lnTo>
                      <a:lnTo>
                        <a:pt x="10981" y="21600"/>
                      </a:lnTo>
                      <a:lnTo>
                        <a:pt x="21600" y="21600"/>
                      </a:lnTo>
                      <a:lnTo>
                        <a:pt x="21600" y="10800"/>
                      </a:lnTo>
                      <a:lnTo>
                        <a:pt x="21600" y="5246"/>
                      </a:lnTo>
                      <a:lnTo>
                        <a:pt x="21600" y="4783"/>
                      </a:lnTo>
                      <a:cubicBezTo>
                        <a:pt x="21479" y="4320"/>
                        <a:pt x="21359" y="4011"/>
                        <a:pt x="21117" y="3703"/>
                      </a:cubicBezTo>
                      <a:cubicBezTo>
                        <a:pt x="20876" y="3549"/>
                        <a:pt x="20514" y="3394"/>
                        <a:pt x="20152" y="3240"/>
                      </a:cubicBezTo>
                      <a:close/>
                    </a:path>
                  </a:pathLst>
                </a:custGeom>
                <a:solidFill>
                  <a:srgbClr val="FFFF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94316" name="Line 76"/>
                <p:cNvSpPr>
                  <a:spLocks noChangeShapeType="1"/>
                </p:cNvSpPr>
                <p:nvPr/>
              </p:nvSpPr>
              <p:spPr bwMode="auto">
                <a:xfrm>
                  <a:off x="3840" y="1674"/>
                  <a:ext cx="93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394317" name="Group 77"/>
              <p:cNvGrpSpPr>
                <a:grpSpLocks/>
              </p:cNvGrpSpPr>
              <p:nvPr/>
            </p:nvGrpSpPr>
            <p:grpSpPr bwMode="auto">
              <a:xfrm>
                <a:off x="1371" y="3175"/>
                <a:ext cx="288" cy="180"/>
                <a:chOff x="3840" y="1584"/>
                <a:chExt cx="288" cy="180"/>
              </a:xfrm>
            </p:grpSpPr>
            <p:sp>
              <p:nvSpPr>
                <p:cNvPr id="394318" name="File"/>
                <p:cNvSpPr>
                  <a:spLocks noEditPoints="1" noChangeArrowheads="1"/>
                </p:cNvSpPr>
                <p:nvPr/>
              </p:nvSpPr>
              <p:spPr bwMode="auto">
                <a:xfrm>
                  <a:off x="3936" y="1584"/>
                  <a:ext cx="192" cy="180"/>
                </a:xfrm>
                <a:custGeom>
                  <a:avLst/>
                  <a:gdLst>
                    <a:gd name="T0" fmla="*/ 10981 w 21600"/>
                    <a:gd name="T1" fmla="*/ 3240 h 21600"/>
                    <a:gd name="T2" fmla="*/ 0 w 21600"/>
                    <a:gd name="T3" fmla="*/ 10800 h 21600"/>
                    <a:gd name="T4" fmla="*/ 10800 w 21600"/>
                    <a:gd name="T5" fmla="*/ 21600 h 21600"/>
                    <a:gd name="T6" fmla="*/ 21600 w 21600"/>
                    <a:gd name="T7" fmla="*/ 10800 h 21600"/>
                    <a:gd name="T8" fmla="*/ 0 w 21600"/>
                    <a:gd name="T9" fmla="*/ 21600 h 21600"/>
                    <a:gd name="T10" fmla="*/ 21600 w 21600"/>
                    <a:gd name="T11" fmla="*/ 21600 h 21600"/>
                    <a:gd name="T12" fmla="*/ 1086 w 21600"/>
                    <a:gd name="T13" fmla="*/ 4628 h 21600"/>
                    <a:gd name="T14" fmla="*/ 20635 w 21600"/>
                    <a:gd name="T15" fmla="*/ 20289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T12" t="T13" r="T14" b="T15"/>
                  <a:pathLst>
                    <a:path w="21600" h="21600">
                      <a:moveTo>
                        <a:pt x="19790" y="3240"/>
                      </a:moveTo>
                      <a:cubicBezTo>
                        <a:pt x="10981" y="3240"/>
                        <a:pt x="9171" y="3240"/>
                        <a:pt x="9050" y="3086"/>
                      </a:cubicBezTo>
                      <a:cubicBezTo>
                        <a:pt x="9050" y="2931"/>
                        <a:pt x="8930" y="2777"/>
                        <a:pt x="8930" y="2469"/>
                      </a:cubicBezTo>
                      <a:cubicBezTo>
                        <a:pt x="8930" y="2160"/>
                        <a:pt x="8809" y="1851"/>
                        <a:pt x="8688" y="1389"/>
                      </a:cubicBezTo>
                      <a:cubicBezTo>
                        <a:pt x="8568" y="1080"/>
                        <a:pt x="8326" y="771"/>
                        <a:pt x="8085" y="463"/>
                      </a:cubicBezTo>
                      <a:cubicBezTo>
                        <a:pt x="7723" y="154"/>
                        <a:pt x="7361" y="0"/>
                        <a:pt x="7361" y="0"/>
                      </a:cubicBezTo>
                      <a:cubicBezTo>
                        <a:pt x="7361" y="0"/>
                        <a:pt x="2293" y="0"/>
                        <a:pt x="2051" y="154"/>
                      </a:cubicBezTo>
                      <a:cubicBezTo>
                        <a:pt x="1689" y="309"/>
                        <a:pt x="1448" y="463"/>
                        <a:pt x="1327" y="771"/>
                      </a:cubicBezTo>
                      <a:cubicBezTo>
                        <a:pt x="1207" y="1080"/>
                        <a:pt x="1086" y="1389"/>
                        <a:pt x="965" y="1697"/>
                      </a:cubicBezTo>
                      <a:cubicBezTo>
                        <a:pt x="845" y="2160"/>
                        <a:pt x="724" y="2314"/>
                        <a:pt x="724" y="2469"/>
                      </a:cubicBezTo>
                      <a:cubicBezTo>
                        <a:pt x="603" y="2623"/>
                        <a:pt x="603" y="2777"/>
                        <a:pt x="483" y="2931"/>
                      </a:cubicBezTo>
                      <a:cubicBezTo>
                        <a:pt x="483" y="3086"/>
                        <a:pt x="362" y="3240"/>
                        <a:pt x="241" y="3240"/>
                      </a:cubicBezTo>
                      <a:lnTo>
                        <a:pt x="0" y="3394"/>
                      </a:lnTo>
                      <a:lnTo>
                        <a:pt x="0" y="3703"/>
                      </a:lnTo>
                      <a:lnTo>
                        <a:pt x="0" y="10800"/>
                      </a:lnTo>
                      <a:lnTo>
                        <a:pt x="0" y="21600"/>
                      </a:lnTo>
                      <a:lnTo>
                        <a:pt x="10981" y="21600"/>
                      </a:lnTo>
                      <a:lnTo>
                        <a:pt x="21600" y="21600"/>
                      </a:lnTo>
                      <a:lnTo>
                        <a:pt x="21600" y="10800"/>
                      </a:lnTo>
                      <a:lnTo>
                        <a:pt x="21600" y="5246"/>
                      </a:lnTo>
                      <a:lnTo>
                        <a:pt x="21600" y="4783"/>
                      </a:lnTo>
                      <a:cubicBezTo>
                        <a:pt x="21479" y="4320"/>
                        <a:pt x="21359" y="4011"/>
                        <a:pt x="21117" y="3703"/>
                      </a:cubicBezTo>
                      <a:cubicBezTo>
                        <a:pt x="20876" y="3549"/>
                        <a:pt x="20514" y="3394"/>
                        <a:pt x="20152" y="3240"/>
                      </a:cubicBezTo>
                      <a:close/>
                    </a:path>
                  </a:pathLst>
                </a:custGeom>
                <a:solidFill>
                  <a:srgbClr val="FFFF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94319" name="Line 79"/>
                <p:cNvSpPr>
                  <a:spLocks noChangeShapeType="1"/>
                </p:cNvSpPr>
                <p:nvPr/>
              </p:nvSpPr>
              <p:spPr bwMode="auto">
                <a:xfrm>
                  <a:off x="3840" y="1674"/>
                  <a:ext cx="93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394320" name="Group 80"/>
              <p:cNvGrpSpPr>
                <a:grpSpLocks/>
              </p:cNvGrpSpPr>
              <p:nvPr/>
            </p:nvGrpSpPr>
            <p:grpSpPr bwMode="auto">
              <a:xfrm>
                <a:off x="1129" y="3416"/>
                <a:ext cx="288" cy="180"/>
                <a:chOff x="3840" y="1584"/>
                <a:chExt cx="288" cy="180"/>
              </a:xfrm>
            </p:grpSpPr>
            <p:sp>
              <p:nvSpPr>
                <p:cNvPr id="394321" name="File"/>
                <p:cNvSpPr>
                  <a:spLocks noEditPoints="1" noChangeArrowheads="1"/>
                </p:cNvSpPr>
                <p:nvPr/>
              </p:nvSpPr>
              <p:spPr bwMode="auto">
                <a:xfrm>
                  <a:off x="3936" y="1584"/>
                  <a:ext cx="192" cy="180"/>
                </a:xfrm>
                <a:custGeom>
                  <a:avLst/>
                  <a:gdLst>
                    <a:gd name="T0" fmla="*/ 10981 w 21600"/>
                    <a:gd name="T1" fmla="*/ 3240 h 21600"/>
                    <a:gd name="T2" fmla="*/ 0 w 21600"/>
                    <a:gd name="T3" fmla="*/ 10800 h 21600"/>
                    <a:gd name="T4" fmla="*/ 10800 w 21600"/>
                    <a:gd name="T5" fmla="*/ 21600 h 21600"/>
                    <a:gd name="T6" fmla="*/ 21600 w 21600"/>
                    <a:gd name="T7" fmla="*/ 10800 h 21600"/>
                    <a:gd name="T8" fmla="*/ 0 w 21600"/>
                    <a:gd name="T9" fmla="*/ 21600 h 21600"/>
                    <a:gd name="T10" fmla="*/ 21600 w 21600"/>
                    <a:gd name="T11" fmla="*/ 21600 h 21600"/>
                    <a:gd name="T12" fmla="*/ 1086 w 21600"/>
                    <a:gd name="T13" fmla="*/ 4628 h 21600"/>
                    <a:gd name="T14" fmla="*/ 20635 w 21600"/>
                    <a:gd name="T15" fmla="*/ 20289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T12" t="T13" r="T14" b="T15"/>
                  <a:pathLst>
                    <a:path w="21600" h="21600">
                      <a:moveTo>
                        <a:pt x="19790" y="3240"/>
                      </a:moveTo>
                      <a:cubicBezTo>
                        <a:pt x="10981" y="3240"/>
                        <a:pt x="9171" y="3240"/>
                        <a:pt x="9050" y="3086"/>
                      </a:cubicBezTo>
                      <a:cubicBezTo>
                        <a:pt x="9050" y="2931"/>
                        <a:pt x="8930" y="2777"/>
                        <a:pt x="8930" y="2469"/>
                      </a:cubicBezTo>
                      <a:cubicBezTo>
                        <a:pt x="8930" y="2160"/>
                        <a:pt x="8809" y="1851"/>
                        <a:pt x="8688" y="1389"/>
                      </a:cubicBezTo>
                      <a:cubicBezTo>
                        <a:pt x="8568" y="1080"/>
                        <a:pt x="8326" y="771"/>
                        <a:pt x="8085" y="463"/>
                      </a:cubicBezTo>
                      <a:cubicBezTo>
                        <a:pt x="7723" y="154"/>
                        <a:pt x="7361" y="0"/>
                        <a:pt x="7361" y="0"/>
                      </a:cubicBezTo>
                      <a:cubicBezTo>
                        <a:pt x="7361" y="0"/>
                        <a:pt x="2293" y="0"/>
                        <a:pt x="2051" y="154"/>
                      </a:cubicBezTo>
                      <a:cubicBezTo>
                        <a:pt x="1689" y="309"/>
                        <a:pt x="1448" y="463"/>
                        <a:pt x="1327" y="771"/>
                      </a:cubicBezTo>
                      <a:cubicBezTo>
                        <a:pt x="1207" y="1080"/>
                        <a:pt x="1086" y="1389"/>
                        <a:pt x="965" y="1697"/>
                      </a:cubicBezTo>
                      <a:cubicBezTo>
                        <a:pt x="845" y="2160"/>
                        <a:pt x="724" y="2314"/>
                        <a:pt x="724" y="2469"/>
                      </a:cubicBezTo>
                      <a:cubicBezTo>
                        <a:pt x="603" y="2623"/>
                        <a:pt x="603" y="2777"/>
                        <a:pt x="483" y="2931"/>
                      </a:cubicBezTo>
                      <a:cubicBezTo>
                        <a:pt x="483" y="3086"/>
                        <a:pt x="362" y="3240"/>
                        <a:pt x="241" y="3240"/>
                      </a:cubicBezTo>
                      <a:lnTo>
                        <a:pt x="0" y="3394"/>
                      </a:lnTo>
                      <a:lnTo>
                        <a:pt x="0" y="3703"/>
                      </a:lnTo>
                      <a:lnTo>
                        <a:pt x="0" y="10800"/>
                      </a:lnTo>
                      <a:lnTo>
                        <a:pt x="0" y="21600"/>
                      </a:lnTo>
                      <a:lnTo>
                        <a:pt x="10981" y="21600"/>
                      </a:lnTo>
                      <a:lnTo>
                        <a:pt x="21600" y="21600"/>
                      </a:lnTo>
                      <a:lnTo>
                        <a:pt x="21600" y="10800"/>
                      </a:lnTo>
                      <a:lnTo>
                        <a:pt x="21600" y="5246"/>
                      </a:lnTo>
                      <a:lnTo>
                        <a:pt x="21600" y="4783"/>
                      </a:lnTo>
                      <a:cubicBezTo>
                        <a:pt x="21479" y="4320"/>
                        <a:pt x="21359" y="4011"/>
                        <a:pt x="21117" y="3703"/>
                      </a:cubicBezTo>
                      <a:cubicBezTo>
                        <a:pt x="20876" y="3549"/>
                        <a:pt x="20514" y="3394"/>
                        <a:pt x="20152" y="3240"/>
                      </a:cubicBezTo>
                      <a:close/>
                    </a:path>
                  </a:pathLst>
                </a:custGeom>
                <a:solidFill>
                  <a:srgbClr val="FFFF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94322" name="Line 82"/>
                <p:cNvSpPr>
                  <a:spLocks noChangeShapeType="1"/>
                </p:cNvSpPr>
                <p:nvPr/>
              </p:nvSpPr>
              <p:spPr bwMode="auto">
                <a:xfrm>
                  <a:off x="3840" y="1674"/>
                  <a:ext cx="93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  <p:sp>
          <p:nvSpPr>
            <p:cNvPr id="394323" name="Line 83"/>
            <p:cNvSpPr>
              <a:spLocks noChangeShapeType="1"/>
            </p:cNvSpPr>
            <p:nvPr/>
          </p:nvSpPr>
          <p:spPr bwMode="auto">
            <a:xfrm>
              <a:off x="480" y="912"/>
              <a:ext cx="0" cy="27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94324" name="Line 84"/>
            <p:cNvSpPr>
              <a:spLocks noChangeShapeType="1"/>
            </p:cNvSpPr>
            <p:nvPr/>
          </p:nvSpPr>
          <p:spPr bwMode="auto">
            <a:xfrm>
              <a:off x="480" y="1008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94325" name="Text Box 85"/>
          <p:cNvSpPr txBox="1">
            <a:spLocks noChangeArrowheads="1"/>
          </p:cNvSpPr>
          <p:nvPr/>
        </p:nvSpPr>
        <p:spPr bwMode="auto">
          <a:xfrm>
            <a:off x="5867400" y="2057400"/>
            <a:ext cx="2606675" cy="3387725"/>
          </a:xfrm>
          <a:prstGeom prst="rect">
            <a:avLst/>
          </a:prstGeom>
          <a:solidFill>
            <a:srgbClr val="F3FDCB"/>
          </a:solidFill>
          <a:ln w="9525">
            <a:noFill/>
            <a:miter lim="800000"/>
            <a:headEnd/>
            <a:tailEnd/>
          </a:ln>
          <a:effectLst>
            <a:prstShdw prst="shdw13" dist="197566" dir="18900000">
              <a:srgbClr val="60F05C">
                <a:alpha val="50000"/>
              </a:srgbClr>
            </a:prstShdw>
          </a:effectLst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kumimoji="1" lang="zh-CN" altLang="en-US" sz="3600">
                <a:solidFill>
                  <a:srgbClr val="FF0000"/>
                </a:solidFill>
                <a:ea typeface="华文新魏" pitchFamily="2" charset="-122"/>
              </a:rPr>
              <a:t>把程序文件和数据文件放在自己的子目录中。</a:t>
            </a:r>
          </a:p>
        </p:txBody>
      </p:sp>
      <p:sp>
        <p:nvSpPr>
          <p:cNvPr id="394326" name="Rectangle 86"/>
          <p:cNvSpPr>
            <a:spLocks noChangeArrowheads="1"/>
          </p:cNvSpPr>
          <p:nvPr/>
        </p:nvSpPr>
        <p:spPr bwMode="auto">
          <a:xfrm>
            <a:off x="1828800" y="3200400"/>
            <a:ext cx="3048000" cy="2209800"/>
          </a:xfrm>
          <a:prstGeom prst="rect">
            <a:avLst/>
          </a:prstGeom>
          <a:solidFill>
            <a:srgbClr val="E5FF93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94327" name="Rectangle 87"/>
          <p:cNvSpPr>
            <a:spLocks noChangeArrowheads="1"/>
          </p:cNvSpPr>
          <p:nvPr/>
        </p:nvSpPr>
        <p:spPr bwMode="auto">
          <a:xfrm>
            <a:off x="1828800" y="3200400"/>
            <a:ext cx="30480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4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94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4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4326" grpId="0" animBg="1"/>
      <p:bldP spid="394327" grpId="0" animBg="1"/>
    </p:bld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848600" cy="1371600"/>
          </a:xfrm>
        </p:spPr>
        <p:txBody>
          <a:bodyPr/>
          <a:lstStyle/>
          <a:p>
            <a:r>
              <a:rPr lang="zh-CN" altLang="en-US"/>
              <a:t>关于</a:t>
            </a:r>
            <a:r>
              <a:rPr lang="en-US" altLang="zh-CN"/>
              <a:t>PPMS</a:t>
            </a:r>
            <a:r>
              <a:rPr lang="zh-CN" altLang="en-US"/>
              <a:t>－</a:t>
            </a:r>
            <a:r>
              <a:rPr lang="en-US" altLang="zh-CN"/>
              <a:t>14H</a:t>
            </a:r>
            <a:r>
              <a:rPr lang="zh-CN" altLang="en-US"/>
              <a:t>的选件</a:t>
            </a:r>
            <a:br>
              <a:rPr lang="zh-CN" altLang="en-US"/>
            </a:br>
            <a:r>
              <a:rPr lang="en-US" altLang="zh-CN"/>
              <a:t>PPMS Options</a:t>
            </a:r>
          </a:p>
        </p:txBody>
      </p:sp>
      <p:sp>
        <p:nvSpPr>
          <p:cNvPr id="395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524000"/>
            <a:ext cx="7620000" cy="4648200"/>
          </a:xfrm>
          <a:solidFill>
            <a:srgbClr val="E2B9FB"/>
          </a:solidFill>
          <a:effectLst>
            <a:outerShdw dist="107763" dir="2700000" algn="ctr" rotWithShape="0">
              <a:schemeClr val="bg2"/>
            </a:outerShdw>
          </a:effectLst>
        </p:spPr>
        <p:txBody>
          <a:bodyPr/>
          <a:lstStyle/>
          <a:p>
            <a:pPr marL="533400" indent="-533400">
              <a:lnSpc>
                <a:spcPct val="90000"/>
              </a:lnSpc>
              <a:buFont typeface="Wingdings" pitchFamily="2" charset="2"/>
              <a:buChar char="Ø"/>
            </a:pPr>
            <a:r>
              <a:rPr lang="zh-CN" altLang="en-US">
                <a:solidFill>
                  <a:srgbClr val="0000FF"/>
                </a:solidFill>
                <a:ea typeface="黑体" pitchFamily="49" charset="-122"/>
              </a:rPr>
              <a:t>根据所使用的选件不同完成下列步骤：</a:t>
            </a:r>
          </a:p>
          <a:p>
            <a:pPr marL="533400" indent="-533400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zh-CN" altLang="en-US">
                <a:ea typeface="华文新魏" pitchFamily="2" charset="-122"/>
              </a:rPr>
              <a:t>     </a:t>
            </a:r>
            <a:r>
              <a:rPr lang="en-US" altLang="zh-CN">
                <a:ea typeface="华文新魏" pitchFamily="2" charset="-122"/>
              </a:rPr>
              <a:t>1.  </a:t>
            </a:r>
            <a:r>
              <a:rPr lang="zh-CN" altLang="en-US">
                <a:ea typeface="华文新魏" pitchFamily="2" charset="-122"/>
              </a:rPr>
              <a:t>连接相应的信号采集线</a:t>
            </a:r>
            <a:r>
              <a:rPr lang="zh-CN" altLang="en-US"/>
              <a:t>（</a:t>
            </a:r>
            <a:r>
              <a:rPr lang="en-US" altLang="zh-CN"/>
              <a:t>Cable)</a:t>
            </a:r>
          </a:p>
          <a:p>
            <a:pPr marL="533400" indent="-533400">
              <a:lnSpc>
                <a:spcPct val="90000"/>
              </a:lnSpc>
              <a:buFontTx/>
              <a:buNone/>
            </a:pPr>
            <a:r>
              <a:rPr lang="en-US" altLang="zh-CN">
                <a:solidFill>
                  <a:srgbClr val="FF0000"/>
                </a:solidFill>
              </a:rPr>
              <a:t>                 Connection Diagrams</a:t>
            </a:r>
          </a:p>
          <a:p>
            <a:pPr marL="533400" indent="-533400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n-US" altLang="zh-CN">
                <a:ea typeface="华文新魏" pitchFamily="2" charset="-122"/>
              </a:rPr>
              <a:t>     2.  </a:t>
            </a:r>
            <a:r>
              <a:rPr lang="zh-CN" altLang="en-US">
                <a:ea typeface="华文新魏" pitchFamily="2" charset="-122"/>
              </a:rPr>
              <a:t>启动相应的选件控制软件</a:t>
            </a:r>
          </a:p>
          <a:p>
            <a:pPr marL="533400" indent="-533400">
              <a:lnSpc>
                <a:spcPct val="90000"/>
              </a:lnSpc>
              <a:buFontTx/>
              <a:buNone/>
            </a:pPr>
            <a:r>
              <a:rPr lang="zh-CN" altLang="en-US"/>
              <a:t>                 </a:t>
            </a:r>
            <a:r>
              <a:rPr lang="en-US" altLang="zh-CN">
                <a:solidFill>
                  <a:srgbClr val="FF0000"/>
                </a:solidFill>
              </a:rPr>
              <a:t>Activate Option</a:t>
            </a:r>
          </a:p>
          <a:p>
            <a:pPr marL="533400" indent="-533400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n-US" altLang="zh-CN"/>
              <a:t>     3.  </a:t>
            </a:r>
            <a:r>
              <a:rPr lang="zh-CN" altLang="en-US">
                <a:ea typeface="华文新魏" pitchFamily="2" charset="-122"/>
              </a:rPr>
              <a:t>根据选件安放样品</a:t>
            </a:r>
          </a:p>
          <a:p>
            <a:pPr marL="533400" indent="-533400">
              <a:lnSpc>
                <a:spcPct val="90000"/>
              </a:lnSpc>
              <a:spcBef>
                <a:spcPct val="100000"/>
              </a:spcBef>
              <a:buFont typeface="Wingdings" pitchFamily="2" charset="2"/>
              <a:buChar char="Ø"/>
            </a:pPr>
            <a:r>
              <a:rPr lang="zh-CN" altLang="en-US">
                <a:solidFill>
                  <a:srgbClr val="0000FF"/>
                </a:solidFill>
                <a:ea typeface="黑体" pitchFamily="49" charset="-122"/>
              </a:rPr>
              <a:t>选件及其控制软件见相应单元</a:t>
            </a:r>
          </a:p>
        </p:txBody>
      </p:sp>
      <p:sp>
        <p:nvSpPr>
          <p:cNvPr id="395268" name="Text Box 4"/>
          <p:cNvSpPr txBox="1">
            <a:spLocks noChangeArrowheads="1"/>
          </p:cNvSpPr>
          <p:nvPr/>
        </p:nvSpPr>
        <p:spPr bwMode="auto">
          <a:xfrm>
            <a:off x="0" y="6400800"/>
            <a:ext cx="1030288" cy="457200"/>
          </a:xfrm>
          <a:prstGeom prst="rect">
            <a:avLst/>
          </a:prstGeom>
          <a:solidFill>
            <a:srgbClr val="DDF6A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1" lang="en-US" altLang="zh-CN"/>
              <a:t>Option</a:t>
            </a:r>
          </a:p>
        </p:txBody>
      </p:sp>
      <p:pic>
        <p:nvPicPr>
          <p:cNvPr id="395269" name="Picture 5" descr="QD lege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" cy="6762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0"/>
            <a:ext cx="7467600" cy="914400"/>
          </a:xfrm>
        </p:spPr>
        <p:txBody>
          <a:bodyPr/>
          <a:lstStyle/>
          <a:p>
            <a:r>
              <a:rPr lang="en-US" altLang="zh-CN"/>
              <a:t>Activate Option</a:t>
            </a:r>
          </a:p>
        </p:txBody>
      </p:sp>
      <p:pic>
        <p:nvPicPr>
          <p:cNvPr id="396291" name="Picture 3" descr="QD lege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" cy="676275"/>
          </a:xfrm>
          <a:prstGeom prst="rect">
            <a:avLst/>
          </a:prstGeom>
          <a:noFill/>
        </p:spPr>
      </p:pic>
      <p:pic>
        <p:nvPicPr>
          <p:cNvPr id="396292" name="Picture 4" descr="PPMS MultiVu Interface-men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375" y="990600"/>
            <a:ext cx="8983663" cy="763588"/>
          </a:xfrm>
          <a:prstGeom prst="rect">
            <a:avLst/>
          </a:prstGeom>
          <a:noFill/>
        </p:spPr>
      </p:pic>
      <p:sp>
        <p:nvSpPr>
          <p:cNvPr id="396293" name="AutoShape 5"/>
          <p:cNvSpPr>
            <a:spLocks noChangeArrowheads="1"/>
          </p:cNvSpPr>
          <p:nvPr/>
        </p:nvSpPr>
        <p:spPr bwMode="auto">
          <a:xfrm>
            <a:off x="4572000" y="2057400"/>
            <a:ext cx="3429000" cy="3810000"/>
          </a:xfrm>
          <a:prstGeom prst="wedgeRectCallout">
            <a:avLst>
              <a:gd name="adj1" fmla="val -56389"/>
              <a:gd name="adj2" fmla="val -66875"/>
            </a:avLst>
          </a:prstGeom>
          <a:solidFill>
            <a:srgbClr val="D8DDC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162000"/>
          <a:lstStyle/>
          <a:p>
            <a:pPr algn="just">
              <a:lnSpc>
                <a:spcPct val="110000"/>
              </a:lnSpc>
            </a:pPr>
            <a:r>
              <a:rPr kumimoji="1" lang="en-US" altLang="zh-CN" u="sng"/>
              <a:t>A</a:t>
            </a:r>
            <a:r>
              <a:rPr kumimoji="1" lang="en-US" altLang="zh-CN"/>
              <a:t>ctivate…</a:t>
            </a:r>
          </a:p>
          <a:p>
            <a:pPr algn="just">
              <a:lnSpc>
                <a:spcPct val="110000"/>
              </a:lnSpc>
            </a:pPr>
            <a:r>
              <a:rPr kumimoji="1" lang="en-US" altLang="zh-CN" u="sng">
                <a:solidFill>
                  <a:schemeClr val="bg2"/>
                </a:solidFill>
              </a:rPr>
              <a:t>C</a:t>
            </a:r>
            <a:r>
              <a:rPr kumimoji="1" lang="en-US" altLang="zh-CN">
                <a:solidFill>
                  <a:schemeClr val="bg2"/>
                </a:solidFill>
              </a:rPr>
              <a:t>onfigure Option…</a:t>
            </a:r>
          </a:p>
          <a:p>
            <a:pPr algn="just">
              <a:lnSpc>
                <a:spcPct val="110000"/>
              </a:lnSpc>
            </a:pPr>
            <a:r>
              <a:rPr kumimoji="1" lang="en-US" altLang="zh-CN" u="sng"/>
              <a:t>L</a:t>
            </a:r>
            <a:r>
              <a:rPr kumimoji="1" lang="en-US" altLang="zh-CN"/>
              <a:t>og PPMS Data…</a:t>
            </a:r>
          </a:p>
          <a:p>
            <a:pPr algn="just">
              <a:lnSpc>
                <a:spcPct val="110000"/>
              </a:lnSpc>
            </a:pPr>
            <a:r>
              <a:rPr kumimoji="1" lang="en-US" altLang="zh-CN" u="sng"/>
              <a:t>U</a:t>
            </a:r>
            <a:r>
              <a:rPr kumimoji="1" lang="en-US" altLang="zh-CN"/>
              <a:t>pload…</a:t>
            </a:r>
          </a:p>
          <a:p>
            <a:pPr algn="just">
              <a:lnSpc>
                <a:spcPct val="110000"/>
              </a:lnSpc>
            </a:pPr>
            <a:r>
              <a:rPr kumimoji="1" lang="en-US" altLang="zh-CN" u="sng"/>
              <a:t>S</a:t>
            </a:r>
            <a:r>
              <a:rPr kumimoji="1" lang="en-US" altLang="zh-CN"/>
              <a:t>end GPIB Commands…</a:t>
            </a:r>
          </a:p>
          <a:p>
            <a:pPr algn="just">
              <a:lnSpc>
                <a:spcPct val="110000"/>
              </a:lnSpc>
            </a:pPr>
            <a:r>
              <a:rPr kumimoji="1" lang="en-US" altLang="zh-CN" u="sng"/>
              <a:t>M</a:t>
            </a:r>
            <a:r>
              <a:rPr kumimoji="1" lang="en-US" altLang="zh-CN"/>
              <a:t>agnet                        </a:t>
            </a:r>
            <a:r>
              <a:rPr kumimoji="1" lang="en-US" altLang="zh-CN">
                <a:sym typeface="Wingdings 3" pitchFamily="18" charset="2"/>
              </a:rPr>
              <a:t></a:t>
            </a:r>
            <a:endParaRPr kumimoji="1" lang="en-US" altLang="zh-CN"/>
          </a:p>
          <a:p>
            <a:pPr algn="just">
              <a:lnSpc>
                <a:spcPct val="110000"/>
              </a:lnSpc>
              <a:spcBef>
                <a:spcPct val="20000"/>
              </a:spcBef>
            </a:pPr>
            <a:r>
              <a:rPr kumimoji="1" lang="en-US" altLang="zh-CN" u="sng"/>
              <a:t>E</a:t>
            </a:r>
            <a:r>
              <a:rPr kumimoji="1" lang="en-US" altLang="zh-CN"/>
              <a:t>rror Handling…</a:t>
            </a:r>
          </a:p>
          <a:p>
            <a:pPr algn="just">
              <a:lnSpc>
                <a:spcPct val="110000"/>
              </a:lnSpc>
            </a:pPr>
            <a:r>
              <a:rPr kumimoji="1" lang="en-US" altLang="zh-CN" u="sng"/>
              <a:t>E</a:t>
            </a:r>
            <a:r>
              <a:rPr kumimoji="1" lang="en-US" altLang="zh-CN"/>
              <a:t>vent Log…</a:t>
            </a:r>
          </a:p>
          <a:p>
            <a:pPr algn="just">
              <a:lnSpc>
                <a:spcPct val="110000"/>
              </a:lnSpc>
              <a:spcBef>
                <a:spcPct val="20000"/>
              </a:spcBef>
            </a:pPr>
            <a:r>
              <a:rPr kumimoji="1" lang="en-US" altLang="zh-CN" u="sng"/>
              <a:t>H</a:t>
            </a:r>
            <a:r>
              <a:rPr kumimoji="1" lang="en-US" altLang="zh-CN"/>
              <a:t>elium Fill…</a:t>
            </a:r>
          </a:p>
        </p:txBody>
      </p:sp>
      <p:sp>
        <p:nvSpPr>
          <p:cNvPr id="396294" name="Line 6"/>
          <p:cNvSpPr>
            <a:spLocks noChangeShapeType="1"/>
          </p:cNvSpPr>
          <p:nvPr/>
        </p:nvSpPr>
        <p:spPr bwMode="auto">
          <a:xfrm>
            <a:off x="4572000" y="4572000"/>
            <a:ext cx="33528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396295" name="Line 7"/>
          <p:cNvSpPr>
            <a:spLocks noChangeShapeType="1"/>
          </p:cNvSpPr>
          <p:nvPr/>
        </p:nvSpPr>
        <p:spPr bwMode="auto">
          <a:xfrm>
            <a:off x="4605338" y="5443538"/>
            <a:ext cx="33528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396296" name="Freeform 8"/>
          <p:cNvSpPr>
            <a:spLocks/>
          </p:cNvSpPr>
          <p:nvPr/>
        </p:nvSpPr>
        <p:spPr bwMode="auto">
          <a:xfrm>
            <a:off x="4279900" y="1295400"/>
            <a:ext cx="292100" cy="5715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60"/>
              </a:cxn>
              <a:cxn ang="0">
                <a:pos x="72" y="216"/>
              </a:cxn>
              <a:cxn ang="0">
                <a:pos x="136" y="360"/>
              </a:cxn>
              <a:cxn ang="0">
                <a:pos x="164" y="344"/>
              </a:cxn>
              <a:cxn ang="0">
                <a:pos x="96" y="204"/>
              </a:cxn>
              <a:cxn ang="0">
                <a:pos x="184" y="208"/>
              </a:cxn>
              <a:cxn ang="0">
                <a:pos x="0" y="0"/>
              </a:cxn>
            </a:cxnLst>
            <a:rect l="0" t="0" r="r" b="b"/>
            <a:pathLst>
              <a:path w="184" h="360">
                <a:moveTo>
                  <a:pt x="0" y="0"/>
                </a:moveTo>
                <a:lnTo>
                  <a:pt x="0" y="260"/>
                </a:lnTo>
                <a:lnTo>
                  <a:pt x="72" y="216"/>
                </a:lnTo>
                <a:lnTo>
                  <a:pt x="136" y="360"/>
                </a:lnTo>
                <a:lnTo>
                  <a:pt x="164" y="344"/>
                </a:lnTo>
                <a:lnTo>
                  <a:pt x="96" y="204"/>
                </a:lnTo>
                <a:lnTo>
                  <a:pt x="184" y="208"/>
                </a:lnTo>
                <a:lnTo>
                  <a:pt x="0" y="0"/>
                </a:lnTo>
                <a:close/>
              </a:path>
            </a:pathLst>
          </a:custGeom>
          <a:solidFill>
            <a:srgbClr val="FF6600"/>
          </a:solidFill>
          <a:ln w="9525">
            <a:noFill/>
            <a:round/>
            <a:headEnd/>
            <a:tailEnd/>
          </a:ln>
          <a:effectLst>
            <a:prstShdw prst="shdw17" dist="17961" dir="2700000">
              <a:srgbClr val="FF6600">
                <a:gamma/>
                <a:shade val="60000"/>
                <a:invGamma/>
              </a:srgbClr>
            </a:prstShdw>
          </a:effectLst>
        </p:spPr>
        <p:txBody>
          <a:bodyPr/>
          <a:lstStyle/>
          <a:p>
            <a:endParaRPr lang="zh-CN" altLang="en-US"/>
          </a:p>
        </p:txBody>
      </p:sp>
      <p:sp>
        <p:nvSpPr>
          <p:cNvPr id="396297" name="Freeform 9"/>
          <p:cNvSpPr>
            <a:spLocks/>
          </p:cNvSpPr>
          <p:nvPr/>
        </p:nvSpPr>
        <p:spPr bwMode="auto">
          <a:xfrm>
            <a:off x="5791200" y="2286000"/>
            <a:ext cx="292100" cy="5715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60"/>
              </a:cxn>
              <a:cxn ang="0">
                <a:pos x="72" y="216"/>
              </a:cxn>
              <a:cxn ang="0">
                <a:pos x="136" y="360"/>
              </a:cxn>
              <a:cxn ang="0">
                <a:pos x="164" y="344"/>
              </a:cxn>
              <a:cxn ang="0">
                <a:pos x="96" y="204"/>
              </a:cxn>
              <a:cxn ang="0">
                <a:pos x="184" y="208"/>
              </a:cxn>
              <a:cxn ang="0">
                <a:pos x="0" y="0"/>
              </a:cxn>
            </a:cxnLst>
            <a:rect l="0" t="0" r="r" b="b"/>
            <a:pathLst>
              <a:path w="184" h="360">
                <a:moveTo>
                  <a:pt x="0" y="0"/>
                </a:moveTo>
                <a:lnTo>
                  <a:pt x="0" y="260"/>
                </a:lnTo>
                <a:lnTo>
                  <a:pt x="72" y="216"/>
                </a:lnTo>
                <a:lnTo>
                  <a:pt x="136" y="360"/>
                </a:lnTo>
                <a:lnTo>
                  <a:pt x="164" y="344"/>
                </a:lnTo>
                <a:lnTo>
                  <a:pt x="96" y="204"/>
                </a:lnTo>
                <a:lnTo>
                  <a:pt x="184" y="208"/>
                </a:lnTo>
                <a:lnTo>
                  <a:pt x="0" y="0"/>
                </a:lnTo>
                <a:close/>
              </a:path>
            </a:pathLst>
          </a:custGeom>
          <a:solidFill>
            <a:srgbClr val="FF6600"/>
          </a:solidFill>
          <a:ln w="9525">
            <a:noFill/>
            <a:round/>
            <a:headEnd/>
            <a:tailEnd/>
          </a:ln>
          <a:effectLst>
            <a:prstShdw prst="shdw17" dist="17961" dir="2700000">
              <a:srgbClr val="FF6600">
                <a:gamma/>
                <a:shade val="60000"/>
                <a:invGamma/>
              </a:srgbClr>
            </a:prstShdw>
          </a:effectLst>
        </p:spPr>
        <p:txBody>
          <a:bodyPr/>
          <a:lstStyle/>
          <a:p>
            <a:endParaRPr lang="zh-CN" altLang="en-US"/>
          </a:p>
        </p:txBody>
      </p:sp>
      <p:grpSp>
        <p:nvGrpSpPr>
          <p:cNvPr id="396298" name="Group 10"/>
          <p:cNvGrpSpPr>
            <a:grpSpLocks/>
          </p:cNvGrpSpPr>
          <p:nvPr/>
        </p:nvGrpSpPr>
        <p:grpSpPr bwMode="auto">
          <a:xfrm>
            <a:off x="304800" y="1198563"/>
            <a:ext cx="8534400" cy="5049837"/>
            <a:chOff x="192" y="755"/>
            <a:chExt cx="5376" cy="3181"/>
          </a:xfrm>
        </p:grpSpPr>
        <p:sp>
          <p:nvSpPr>
            <p:cNvPr id="396299" name="Text Box 11"/>
            <p:cNvSpPr txBox="1">
              <a:spLocks noChangeArrowheads="1"/>
            </p:cNvSpPr>
            <p:nvPr/>
          </p:nvSpPr>
          <p:spPr bwMode="auto">
            <a:xfrm>
              <a:off x="192" y="1043"/>
              <a:ext cx="5376" cy="2893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lnSpc>
                  <a:spcPct val="180000"/>
                </a:lnSpc>
                <a:spcBef>
                  <a:spcPct val="85000"/>
                </a:spcBef>
              </a:pPr>
              <a:r>
                <a:rPr kumimoji="1" lang="en-US" altLang="zh-CN"/>
                <a:t>Available Options:                                        Active Options:</a:t>
              </a:r>
            </a:p>
            <a:p>
              <a:pPr>
                <a:spcBef>
                  <a:spcPct val="50000"/>
                </a:spcBef>
              </a:pPr>
              <a:endParaRPr kumimoji="1" lang="en-US" altLang="zh-CN"/>
            </a:p>
            <a:p>
              <a:pPr>
                <a:spcBef>
                  <a:spcPct val="50000"/>
                </a:spcBef>
              </a:pPr>
              <a:endParaRPr kumimoji="1" lang="en-US" altLang="zh-CN"/>
            </a:p>
            <a:p>
              <a:pPr>
                <a:spcBef>
                  <a:spcPct val="50000"/>
                </a:spcBef>
              </a:pPr>
              <a:endParaRPr kumimoji="1" lang="en-US" altLang="zh-CN"/>
            </a:p>
            <a:p>
              <a:pPr>
                <a:spcBef>
                  <a:spcPct val="50000"/>
                </a:spcBef>
              </a:pPr>
              <a:endParaRPr kumimoji="1" lang="en-US" altLang="zh-CN"/>
            </a:p>
            <a:p>
              <a:pPr>
                <a:spcBef>
                  <a:spcPct val="50000"/>
                </a:spcBef>
              </a:pPr>
              <a:endParaRPr kumimoji="1" lang="en-US" altLang="zh-CN"/>
            </a:p>
            <a:p>
              <a:pPr>
                <a:spcBef>
                  <a:spcPct val="50000"/>
                </a:spcBef>
              </a:pPr>
              <a:endParaRPr kumimoji="1" lang="en-US" altLang="zh-CN"/>
            </a:p>
            <a:p>
              <a:pPr>
                <a:spcBef>
                  <a:spcPct val="50000"/>
                </a:spcBef>
              </a:pPr>
              <a:endParaRPr kumimoji="1" lang="en-US" altLang="zh-CN"/>
            </a:p>
          </p:txBody>
        </p:sp>
        <p:sp>
          <p:nvSpPr>
            <p:cNvPr id="396300" name="Text Box 12"/>
            <p:cNvSpPr txBox="1">
              <a:spLocks noChangeArrowheads="1"/>
            </p:cNvSpPr>
            <p:nvPr/>
          </p:nvSpPr>
          <p:spPr bwMode="auto">
            <a:xfrm>
              <a:off x="192" y="755"/>
              <a:ext cx="5376" cy="294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>
                  <a:solidFill>
                    <a:schemeClr val="bg1"/>
                  </a:solidFill>
                </a:rPr>
                <a:t>Option Manager</a:t>
              </a:r>
            </a:p>
          </p:txBody>
        </p:sp>
        <p:sp>
          <p:nvSpPr>
            <p:cNvPr id="396301" name="Text Box 13"/>
            <p:cNvSpPr txBox="1">
              <a:spLocks noChangeArrowheads="1"/>
            </p:cNvSpPr>
            <p:nvPr/>
          </p:nvSpPr>
          <p:spPr bwMode="auto">
            <a:xfrm>
              <a:off x="336" y="1549"/>
              <a:ext cx="1920" cy="213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kumimoji="1" lang="en-US" altLang="zh-CN"/>
                <a:t>AC Transport</a:t>
              </a:r>
            </a:p>
            <a:p>
              <a:r>
                <a:rPr kumimoji="1" lang="en-US" altLang="zh-CN"/>
                <a:t>ACMS</a:t>
              </a:r>
            </a:p>
            <a:p>
              <a:r>
                <a:rPr kumimoji="1" lang="en-US" altLang="zh-CN"/>
                <a:t>Heat Capacity</a:t>
              </a:r>
            </a:p>
            <a:p>
              <a:r>
                <a:rPr kumimoji="1" lang="en-US" altLang="zh-CN"/>
                <a:t>Helium3</a:t>
              </a:r>
            </a:p>
            <a:p>
              <a:r>
                <a:rPr kumimoji="1" lang="en-US" altLang="zh-CN"/>
                <a:t>Low Field</a:t>
              </a:r>
            </a:p>
            <a:p>
              <a:r>
                <a:rPr kumimoji="1" lang="en-US" altLang="zh-CN"/>
                <a:t>Resistivity</a:t>
              </a:r>
            </a:p>
            <a:p>
              <a:r>
                <a:rPr kumimoji="1" lang="en-US" altLang="zh-CN"/>
                <a:t>Thermal Transport</a:t>
              </a:r>
            </a:p>
            <a:p>
              <a:r>
                <a:rPr kumimoji="1" lang="en-US" altLang="zh-CN"/>
                <a:t>Torque Magnetometer</a:t>
              </a:r>
            </a:p>
            <a:p>
              <a:endParaRPr kumimoji="1" lang="en-US" altLang="zh-CN"/>
            </a:p>
          </p:txBody>
        </p:sp>
        <p:sp>
          <p:nvSpPr>
            <p:cNvPr id="396302" name="Text Box 14"/>
            <p:cNvSpPr txBox="1">
              <a:spLocks noChangeArrowheads="1"/>
            </p:cNvSpPr>
            <p:nvPr/>
          </p:nvSpPr>
          <p:spPr bwMode="auto">
            <a:xfrm>
              <a:off x="3696" y="1549"/>
              <a:ext cx="1776" cy="213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kumimoji="1" lang="en-US" altLang="zh-CN"/>
            </a:p>
            <a:p>
              <a:endParaRPr kumimoji="1" lang="en-US" altLang="zh-CN"/>
            </a:p>
            <a:p>
              <a:endParaRPr kumimoji="1" lang="en-US" altLang="zh-CN"/>
            </a:p>
            <a:p>
              <a:endParaRPr kumimoji="1" lang="en-US" altLang="zh-CN"/>
            </a:p>
            <a:p>
              <a:endParaRPr kumimoji="1" lang="en-US" altLang="zh-CN"/>
            </a:p>
            <a:p>
              <a:endParaRPr kumimoji="1" lang="en-US" altLang="zh-CN"/>
            </a:p>
            <a:p>
              <a:endParaRPr kumimoji="1" lang="en-US" altLang="zh-CN"/>
            </a:p>
            <a:p>
              <a:endParaRPr kumimoji="1" lang="en-US" altLang="zh-CN"/>
            </a:p>
            <a:p>
              <a:endParaRPr kumimoji="1" lang="en-US" altLang="zh-CN"/>
            </a:p>
          </p:txBody>
        </p:sp>
        <p:sp>
          <p:nvSpPr>
            <p:cNvPr id="396303" name="Text Box 15"/>
            <p:cNvSpPr txBox="1">
              <a:spLocks noChangeArrowheads="1"/>
            </p:cNvSpPr>
            <p:nvPr/>
          </p:nvSpPr>
          <p:spPr bwMode="auto">
            <a:xfrm>
              <a:off x="2328" y="1667"/>
              <a:ext cx="1248" cy="288"/>
            </a:xfrm>
            <a:prstGeom prst="rect">
              <a:avLst/>
            </a:prstGeom>
            <a:solidFill>
              <a:srgbClr val="D1D1D1"/>
            </a:solidFill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rgbClr val="D1D1D1">
                  <a:gamma/>
                  <a:shade val="60000"/>
                  <a:invGamma/>
                </a:srgbClr>
              </a:prstShdw>
            </a:effectLst>
          </p:spPr>
          <p:txBody>
            <a:bodyPr lIns="0" rIns="0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kumimoji="1" lang="en-US" altLang="zh-CN"/>
                <a:t>Activate </a:t>
              </a:r>
              <a:r>
                <a:rPr kumimoji="1" lang="en-US" altLang="zh-CN">
                  <a:sym typeface="Wingdings" pitchFamily="2" charset="2"/>
                </a:rPr>
                <a:t>--&gt;&gt;</a:t>
              </a:r>
              <a:endParaRPr kumimoji="1" lang="en-US" altLang="zh-CN"/>
            </a:p>
          </p:txBody>
        </p:sp>
        <p:sp>
          <p:nvSpPr>
            <p:cNvPr id="396304" name="Text Box 16"/>
            <p:cNvSpPr txBox="1">
              <a:spLocks noChangeArrowheads="1"/>
            </p:cNvSpPr>
            <p:nvPr/>
          </p:nvSpPr>
          <p:spPr bwMode="auto">
            <a:xfrm>
              <a:off x="2328" y="2147"/>
              <a:ext cx="1248" cy="288"/>
            </a:xfrm>
            <a:prstGeom prst="rect">
              <a:avLst/>
            </a:prstGeom>
            <a:solidFill>
              <a:srgbClr val="D1D1D1"/>
            </a:solidFill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rgbClr val="D1D1D1">
                  <a:gamma/>
                  <a:shade val="60000"/>
                  <a:invGamma/>
                </a:srgbClr>
              </a:prstShdw>
            </a:effectLst>
          </p:spPr>
          <p:txBody>
            <a:bodyPr lIns="0" rIns="0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kumimoji="1" lang="en-US" altLang="zh-CN"/>
                <a:t>&lt;&lt;--Deactivate</a:t>
              </a:r>
            </a:p>
          </p:txBody>
        </p:sp>
        <p:sp>
          <p:nvSpPr>
            <p:cNvPr id="396305" name="Text Box 17"/>
            <p:cNvSpPr txBox="1">
              <a:spLocks noChangeArrowheads="1"/>
            </p:cNvSpPr>
            <p:nvPr/>
          </p:nvSpPr>
          <p:spPr bwMode="auto">
            <a:xfrm>
              <a:off x="2424" y="2633"/>
              <a:ext cx="1056" cy="564"/>
            </a:xfrm>
            <a:prstGeom prst="rect">
              <a:avLst/>
            </a:prstGeom>
            <a:solidFill>
              <a:srgbClr val="D1D1D1"/>
            </a:solidFill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rgbClr val="D1D1D1">
                  <a:gamma/>
                  <a:shade val="60000"/>
                  <a:invGamma/>
                </a:srgbClr>
              </a:prstShdw>
            </a:effectLst>
          </p:spPr>
          <p:txBody>
            <a:bodyPr lIns="0" rIns="0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kumimoji="1" lang="en-US" altLang="zh-CN"/>
                <a:t>Connection</a:t>
              </a:r>
            </a:p>
            <a:p>
              <a:pPr algn="ctr">
                <a:spcBef>
                  <a:spcPct val="20000"/>
                </a:spcBef>
              </a:pPr>
              <a:r>
                <a:rPr kumimoji="1" lang="en-US" altLang="zh-CN"/>
                <a:t>Diagrams</a:t>
              </a:r>
            </a:p>
          </p:txBody>
        </p:sp>
        <p:sp>
          <p:nvSpPr>
            <p:cNvPr id="396306" name="Text Box 18"/>
            <p:cNvSpPr txBox="1">
              <a:spLocks noChangeArrowheads="1"/>
            </p:cNvSpPr>
            <p:nvPr/>
          </p:nvSpPr>
          <p:spPr bwMode="auto">
            <a:xfrm>
              <a:off x="2544" y="3491"/>
              <a:ext cx="816" cy="288"/>
            </a:xfrm>
            <a:prstGeom prst="rect">
              <a:avLst/>
            </a:prstGeom>
            <a:solidFill>
              <a:srgbClr val="D1D1D1"/>
            </a:solidFill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rgbClr val="D1D1D1">
                  <a:gamma/>
                  <a:shade val="60000"/>
                  <a:invGamma/>
                </a:srgbClr>
              </a:prstShdw>
            </a:effectLst>
          </p:spPr>
          <p:txBody>
            <a:bodyPr lIns="0" rIns="0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kumimoji="1" lang="en-US" altLang="zh-CN"/>
                <a:t>Close</a:t>
              </a:r>
            </a:p>
          </p:txBody>
        </p:sp>
        <p:pic>
          <p:nvPicPr>
            <p:cNvPr id="396307" name="Picture 19" descr="WUICON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334" y="825"/>
              <a:ext cx="144" cy="144"/>
            </a:xfrm>
            <a:prstGeom prst="rect">
              <a:avLst/>
            </a:prstGeom>
            <a:noFill/>
          </p:spPr>
        </p:pic>
        <p:sp>
          <p:nvSpPr>
            <p:cNvPr id="396308" name="AutoShape 20"/>
            <p:cNvSpPr>
              <a:spLocks noChangeArrowheads="1"/>
            </p:cNvSpPr>
            <p:nvPr/>
          </p:nvSpPr>
          <p:spPr bwMode="auto">
            <a:xfrm>
              <a:off x="3984" y="2640"/>
              <a:ext cx="1248" cy="720"/>
            </a:xfrm>
            <a:prstGeom prst="cloudCallout">
              <a:avLst>
                <a:gd name="adj1" fmla="val -97037"/>
                <a:gd name="adj2" fmla="val -10694"/>
              </a:avLst>
            </a:prstGeom>
            <a:solidFill>
              <a:srgbClr val="DEEAB8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anchor="ctr"/>
            <a:lstStyle/>
            <a:p>
              <a:pPr algn="ctr"/>
              <a:r>
                <a:rPr kumimoji="1" lang="zh-CN" altLang="en-US"/>
                <a:t>线路连接图</a:t>
              </a:r>
            </a:p>
          </p:txBody>
        </p:sp>
      </p:grpSp>
      <p:sp>
        <p:nvSpPr>
          <p:cNvPr id="396309" name="Rectangle 21"/>
          <p:cNvSpPr>
            <a:spLocks noChangeArrowheads="1"/>
          </p:cNvSpPr>
          <p:nvPr/>
        </p:nvSpPr>
        <p:spPr bwMode="auto">
          <a:xfrm>
            <a:off x="549275" y="3240088"/>
            <a:ext cx="3046413" cy="333375"/>
          </a:xfrm>
          <a:prstGeom prst="rect">
            <a:avLst/>
          </a:prstGeom>
          <a:solidFill>
            <a:srgbClr val="0000FF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96310" name="Freeform 22"/>
          <p:cNvSpPr>
            <a:spLocks/>
          </p:cNvSpPr>
          <p:nvPr/>
        </p:nvSpPr>
        <p:spPr bwMode="auto">
          <a:xfrm>
            <a:off x="5041900" y="2819400"/>
            <a:ext cx="292100" cy="5715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60"/>
              </a:cxn>
              <a:cxn ang="0">
                <a:pos x="72" y="216"/>
              </a:cxn>
              <a:cxn ang="0">
                <a:pos x="136" y="360"/>
              </a:cxn>
              <a:cxn ang="0">
                <a:pos x="164" y="344"/>
              </a:cxn>
              <a:cxn ang="0">
                <a:pos x="96" y="204"/>
              </a:cxn>
              <a:cxn ang="0">
                <a:pos x="184" y="208"/>
              </a:cxn>
              <a:cxn ang="0">
                <a:pos x="0" y="0"/>
              </a:cxn>
            </a:cxnLst>
            <a:rect l="0" t="0" r="r" b="b"/>
            <a:pathLst>
              <a:path w="184" h="360">
                <a:moveTo>
                  <a:pt x="0" y="0"/>
                </a:moveTo>
                <a:lnTo>
                  <a:pt x="0" y="260"/>
                </a:lnTo>
                <a:lnTo>
                  <a:pt x="72" y="216"/>
                </a:lnTo>
                <a:lnTo>
                  <a:pt x="136" y="360"/>
                </a:lnTo>
                <a:lnTo>
                  <a:pt x="164" y="344"/>
                </a:lnTo>
                <a:lnTo>
                  <a:pt x="96" y="204"/>
                </a:lnTo>
                <a:lnTo>
                  <a:pt x="184" y="208"/>
                </a:lnTo>
                <a:lnTo>
                  <a:pt x="0" y="0"/>
                </a:lnTo>
                <a:close/>
              </a:path>
            </a:pathLst>
          </a:custGeom>
          <a:solidFill>
            <a:srgbClr val="FF6600"/>
          </a:solidFill>
          <a:ln w="9525">
            <a:noFill/>
            <a:round/>
            <a:headEnd/>
            <a:tailEnd/>
          </a:ln>
          <a:effectLst>
            <a:prstShdw prst="shdw17" dist="17961" dir="2700000">
              <a:srgbClr val="FF6600">
                <a:gamma/>
                <a:shade val="60000"/>
                <a:invGamma/>
              </a:srgbClr>
            </a:prstShdw>
          </a:effectLst>
        </p:spPr>
        <p:txBody>
          <a:bodyPr/>
          <a:lstStyle/>
          <a:p>
            <a:endParaRPr lang="zh-CN" altLang="en-US"/>
          </a:p>
        </p:txBody>
      </p:sp>
      <p:sp>
        <p:nvSpPr>
          <p:cNvPr id="396311" name="Text Box 23"/>
          <p:cNvSpPr txBox="1">
            <a:spLocks noChangeArrowheads="1"/>
          </p:cNvSpPr>
          <p:nvPr/>
        </p:nvSpPr>
        <p:spPr bwMode="auto">
          <a:xfrm>
            <a:off x="0" y="6400800"/>
            <a:ext cx="1030288" cy="457200"/>
          </a:xfrm>
          <a:prstGeom prst="rect">
            <a:avLst/>
          </a:prstGeom>
          <a:solidFill>
            <a:srgbClr val="DDF6A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1" lang="en-US" altLang="zh-CN"/>
              <a:t>Option</a:t>
            </a:r>
          </a:p>
        </p:txBody>
      </p:sp>
      <p:sp>
        <p:nvSpPr>
          <p:cNvPr id="396312" name="Rectangle 24"/>
          <p:cNvSpPr>
            <a:spLocks noChangeArrowheads="1"/>
          </p:cNvSpPr>
          <p:nvPr/>
        </p:nvSpPr>
        <p:spPr bwMode="auto">
          <a:xfrm>
            <a:off x="533400" y="3595688"/>
            <a:ext cx="3046413" cy="333375"/>
          </a:xfrm>
          <a:prstGeom prst="rect">
            <a:avLst/>
          </a:prstGeom>
          <a:solidFill>
            <a:srgbClr val="0000FF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96313" name="Rectangle 25"/>
          <p:cNvSpPr>
            <a:spLocks noChangeArrowheads="1"/>
          </p:cNvSpPr>
          <p:nvPr/>
        </p:nvSpPr>
        <p:spPr bwMode="auto">
          <a:xfrm>
            <a:off x="533400" y="2881313"/>
            <a:ext cx="3046413" cy="333375"/>
          </a:xfrm>
          <a:prstGeom prst="rect">
            <a:avLst/>
          </a:prstGeom>
          <a:solidFill>
            <a:srgbClr val="0000FF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96314" name="Rectangle 26"/>
          <p:cNvSpPr>
            <a:spLocks noChangeArrowheads="1"/>
          </p:cNvSpPr>
          <p:nvPr/>
        </p:nvSpPr>
        <p:spPr bwMode="auto">
          <a:xfrm>
            <a:off x="533400" y="2514600"/>
            <a:ext cx="3046413" cy="333375"/>
          </a:xfrm>
          <a:prstGeom prst="rect">
            <a:avLst/>
          </a:prstGeom>
          <a:solidFill>
            <a:srgbClr val="0000FF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96315" name="Rectangle 27"/>
          <p:cNvSpPr>
            <a:spLocks noChangeArrowheads="1"/>
          </p:cNvSpPr>
          <p:nvPr/>
        </p:nvSpPr>
        <p:spPr bwMode="auto">
          <a:xfrm>
            <a:off x="519113" y="3976688"/>
            <a:ext cx="3046412" cy="333375"/>
          </a:xfrm>
          <a:prstGeom prst="rect">
            <a:avLst/>
          </a:prstGeom>
          <a:solidFill>
            <a:srgbClr val="0000FF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96316" name="Rectangle 28"/>
          <p:cNvSpPr>
            <a:spLocks noChangeArrowheads="1"/>
          </p:cNvSpPr>
          <p:nvPr/>
        </p:nvSpPr>
        <p:spPr bwMode="auto">
          <a:xfrm>
            <a:off x="533400" y="4357688"/>
            <a:ext cx="3046413" cy="333375"/>
          </a:xfrm>
          <a:prstGeom prst="rect">
            <a:avLst/>
          </a:prstGeom>
          <a:solidFill>
            <a:srgbClr val="0000FF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96317" name="Rectangle 29"/>
          <p:cNvSpPr>
            <a:spLocks noChangeArrowheads="1"/>
          </p:cNvSpPr>
          <p:nvPr/>
        </p:nvSpPr>
        <p:spPr bwMode="auto">
          <a:xfrm>
            <a:off x="533400" y="4724400"/>
            <a:ext cx="3046413" cy="333375"/>
          </a:xfrm>
          <a:prstGeom prst="rect">
            <a:avLst/>
          </a:prstGeom>
          <a:solidFill>
            <a:srgbClr val="0000FF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96318" name="Rectangle 30"/>
          <p:cNvSpPr>
            <a:spLocks noChangeArrowheads="1"/>
          </p:cNvSpPr>
          <p:nvPr/>
        </p:nvSpPr>
        <p:spPr bwMode="auto">
          <a:xfrm>
            <a:off x="533400" y="5105400"/>
            <a:ext cx="3046413" cy="333375"/>
          </a:xfrm>
          <a:prstGeom prst="rect">
            <a:avLst/>
          </a:prstGeom>
          <a:solidFill>
            <a:srgbClr val="0000FF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396319" name="Group 31"/>
          <p:cNvGrpSpPr>
            <a:grpSpLocks/>
          </p:cNvGrpSpPr>
          <p:nvPr/>
        </p:nvGrpSpPr>
        <p:grpSpPr bwMode="auto">
          <a:xfrm>
            <a:off x="304800" y="1219200"/>
            <a:ext cx="8534400" cy="5049838"/>
            <a:chOff x="192" y="947"/>
            <a:chExt cx="5376" cy="3181"/>
          </a:xfrm>
        </p:grpSpPr>
        <p:sp>
          <p:nvSpPr>
            <p:cNvPr id="396320" name="Text Box 32"/>
            <p:cNvSpPr txBox="1">
              <a:spLocks noChangeArrowheads="1"/>
            </p:cNvSpPr>
            <p:nvPr/>
          </p:nvSpPr>
          <p:spPr bwMode="auto">
            <a:xfrm>
              <a:off x="192" y="1235"/>
              <a:ext cx="5376" cy="2893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lnSpc>
                  <a:spcPct val="180000"/>
                </a:lnSpc>
                <a:spcBef>
                  <a:spcPct val="85000"/>
                </a:spcBef>
              </a:pPr>
              <a:r>
                <a:rPr kumimoji="1" lang="en-US" altLang="zh-CN"/>
                <a:t>Available Options:                                        Active Options:</a:t>
              </a:r>
            </a:p>
            <a:p>
              <a:pPr>
                <a:spcBef>
                  <a:spcPct val="50000"/>
                </a:spcBef>
              </a:pPr>
              <a:endParaRPr kumimoji="1" lang="en-US" altLang="zh-CN"/>
            </a:p>
            <a:p>
              <a:pPr>
                <a:spcBef>
                  <a:spcPct val="50000"/>
                </a:spcBef>
              </a:pPr>
              <a:endParaRPr kumimoji="1" lang="en-US" altLang="zh-CN"/>
            </a:p>
            <a:p>
              <a:pPr>
                <a:spcBef>
                  <a:spcPct val="50000"/>
                </a:spcBef>
              </a:pPr>
              <a:endParaRPr kumimoji="1" lang="en-US" altLang="zh-CN"/>
            </a:p>
            <a:p>
              <a:pPr>
                <a:spcBef>
                  <a:spcPct val="50000"/>
                </a:spcBef>
              </a:pPr>
              <a:endParaRPr kumimoji="1" lang="en-US" altLang="zh-CN"/>
            </a:p>
            <a:p>
              <a:pPr>
                <a:spcBef>
                  <a:spcPct val="50000"/>
                </a:spcBef>
              </a:pPr>
              <a:endParaRPr kumimoji="1" lang="en-US" altLang="zh-CN"/>
            </a:p>
            <a:p>
              <a:pPr>
                <a:spcBef>
                  <a:spcPct val="50000"/>
                </a:spcBef>
              </a:pPr>
              <a:endParaRPr kumimoji="1" lang="en-US" altLang="zh-CN"/>
            </a:p>
            <a:p>
              <a:pPr>
                <a:spcBef>
                  <a:spcPct val="50000"/>
                </a:spcBef>
              </a:pPr>
              <a:endParaRPr kumimoji="1" lang="en-US" altLang="zh-CN"/>
            </a:p>
          </p:txBody>
        </p:sp>
        <p:sp>
          <p:nvSpPr>
            <p:cNvPr id="396321" name="Text Box 33"/>
            <p:cNvSpPr txBox="1">
              <a:spLocks noChangeArrowheads="1"/>
            </p:cNvSpPr>
            <p:nvPr/>
          </p:nvSpPr>
          <p:spPr bwMode="auto">
            <a:xfrm>
              <a:off x="192" y="947"/>
              <a:ext cx="5376" cy="294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>
                  <a:solidFill>
                    <a:schemeClr val="bg1"/>
                  </a:solidFill>
                </a:rPr>
                <a:t>Option Manager</a:t>
              </a:r>
            </a:p>
          </p:txBody>
        </p:sp>
        <p:sp>
          <p:nvSpPr>
            <p:cNvPr id="396322" name="Text Box 34"/>
            <p:cNvSpPr txBox="1">
              <a:spLocks noChangeArrowheads="1"/>
            </p:cNvSpPr>
            <p:nvPr/>
          </p:nvSpPr>
          <p:spPr bwMode="auto">
            <a:xfrm>
              <a:off x="336" y="1741"/>
              <a:ext cx="1920" cy="213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kumimoji="1" lang="en-US" altLang="zh-CN"/>
                <a:t>AC Transport</a:t>
              </a:r>
            </a:p>
            <a:p>
              <a:r>
                <a:rPr kumimoji="1" lang="en-US" altLang="zh-CN"/>
                <a:t>ACMS</a:t>
              </a:r>
            </a:p>
            <a:p>
              <a:r>
                <a:rPr kumimoji="1" lang="en-US" altLang="zh-CN"/>
                <a:t>Helium3</a:t>
              </a:r>
            </a:p>
            <a:p>
              <a:r>
                <a:rPr kumimoji="1" lang="en-US" altLang="zh-CN"/>
                <a:t>Low Field</a:t>
              </a:r>
            </a:p>
            <a:p>
              <a:r>
                <a:rPr kumimoji="1" lang="en-US" altLang="zh-CN"/>
                <a:t>Resistivity</a:t>
              </a:r>
            </a:p>
            <a:p>
              <a:r>
                <a:rPr kumimoji="1" lang="en-US" altLang="zh-CN"/>
                <a:t>Thermal Transport</a:t>
              </a:r>
            </a:p>
            <a:p>
              <a:r>
                <a:rPr kumimoji="1" lang="en-US" altLang="zh-CN"/>
                <a:t>Torque Magnetometer</a:t>
              </a:r>
            </a:p>
            <a:p>
              <a:endParaRPr kumimoji="1" lang="en-US" altLang="zh-CN"/>
            </a:p>
            <a:p>
              <a:endParaRPr kumimoji="1" lang="en-US" altLang="zh-CN"/>
            </a:p>
          </p:txBody>
        </p:sp>
        <p:sp>
          <p:nvSpPr>
            <p:cNvPr id="396323" name="Text Box 35"/>
            <p:cNvSpPr txBox="1">
              <a:spLocks noChangeArrowheads="1"/>
            </p:cNvSpPr>
            <p:nvPr/>
          </p:nvSpPr>
          <p:spPr bwMode="auto">
            <a:xfrm>
              <a:off x="3696" y="1741"/>
              <a:ext cx="1776" cy="213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kumimoji="1" lang="en-US" altLang="zh-CN"/>
                <a:t>Heat Capacity</a:t>
              </a:r>
            </a:p>
            <a:p>
              <a:endParaRPr kumimoji="1" lang="en-US" altLang="zh-CN"/>
            </a:p>
            <a:p>
              <a:endParaRPr kumimoji="1" lang="en-US" altLang="zh-CN"/>
            </a:p>
            <a:p>
              <a:endParaRPr kumimoji="1" lang="en-US" altLang="zh-CN"/>
            </a:p>
            <a:p>
              <a:endParaRPr kumimoji="1" lang="en-US" altLang="zh-CN"/>
            </a:p>
            <a:p>
              <a:endParaRPr kumimoji="1" lang="en-US" altLang="zh-CN"/>
            </a:p>
            <a:p>
              <a:endParaRPr kumimoji="1" lang="en-US" altLang="zh-CN"/>
            </a:p>
            <a:p>
              <a:endParaRPr kumimoji="1" lang="en-US" altLang="zh-CN"/>
            </a:p>
            <a:p>
              <a:endParaRPr kumimoji="1" lang="en-US" altLang="zh-CN"/>
            </a:p>
          </p:txBody>
        </p:sp>
        <p:sp>
          <p:nvSpPr>
            <p:cNvPr id="396324" name="Text Box 36"/>
            <p:cNvSpPr txBox="1">
              <a:spLocks noChangeArrowheads="1"/>
            </p:cNvSpPr>
            <p:nvPr/>
          </p:nvSpPr>
          <p:spPr bwMode="auto">
            <a:xfrm>
              <a:off x="2328" y="1859"/>
              <a:ext cx="1248" cy="288"/>
            </a:xfrm>
            <a:prstGeom prst="rect">
              <a:avLst/>
            </a:prstGeom>
            <a:solidFill>
              <a:srgbClr val="D1D1D1"/>
            </a:solidFill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rgbClr val="D1D1D1">
                  <a:gamma/>
                  <a:shade val="60000"/>
                  <a:invGamma/>
                </a:srgbClr>
              </a:prstShdw>
            </a:effectLst>
          </p:spPr>
          <p:txBody>
            <a:bodyPr lIns="0" rIns="0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kumimoji="1" lang="en-US" altLang="zh-CN"/>
                <a:t>Activate </a:t>
              </a:r>
              <a:r>
                <a:rPr kumimoji="1" lang="en-US" altLang="zh-CN">
                  <a:sym typeface="Wingdings" pitchFamily="2" charset="2"/>
                </a:rPr>
                <a:t>--&gt;&gt;</a:t>
              </a:r>
              <a:endParaRPr kumimoji="1" lang="en-US" altLang="zh-CN"/>
            </a:p>
          </p:txBody>
        </p:sp>
        <p:sp>
          <p:nvSpPr>
            <p:cNvPr id="396325" name="Text Box 37"/>
            <p:cNvSpPr txBox="1">
              <a:spLocks noChangeArrowheads="1"/>
            </p:cNvSpPr>
            <p:nvPr/>
          </p:nvSpPr>
          <p:spPr bwMode="auto">
            <a:xfrm>
              <a:off x="2328" y="2339"/>
              <a:ext cx="1248" cy="288"/>
            </a:xfrm>
            <a:prstGeom prst="rect">
              <a:avLst/>
            </a:prstGeom>
            <a:solidFill>
              <a:srgbClr val="D1D1D1"/>
            </a:solidFill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rgbClr val="D1D1D1">
                  <a:gamma/>
                  <a:shade val="60000"/>
                  <a:invGamma/>
                </a:srgbClr>
              </a:prstShdw>
            </a:effectLst>
          </p:spPr>
          <p:txBody>
            <a:bodyPr lIns="0" rIns="0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kumimoji="1" lang="en-US" altLang="zh-CN"/>
                <a:t>&lt;&lt;--Deactivate</a:t>
              </a:r>
            </a:p>
          </p:txBody>
        </p:sp>
        <p:sp>
          <p:nvSpPr>
            <p:cNvPr id="396326" name="Text Box 38"/>
            <p:cNvSpPr txBox="1">
              <a:spLocks noChangeArrowheads="1"/>
            </p:cNvSpPr>
            <p:nvPr/>
          </p:nvSpPr>
          <p:spPr bwMode="auto">
            <a:xfrm>
              <a:off x="2424" y="2825"/>
              <a:ext cx="1056" cy="564"/>
            </a:xfrm>
            <a:prstGeom prst="rect">
              <a:avLst/>
            </a:prstGeom>
            <a:solidFill>
              <a:srgbClr val="D1D1D1"/>
            </a:solidFill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rgbClr val="D1D1D1">
                  <a:gamma/>
                  <a:shade val="60000"/>
                  <a:invGamma/>
                </a:srgbClr>
              </a:prstShdw>
            </a:effectLst>
          </p:spPr>
          <p:txBody>
            <a:bodyPr lIns="0" rIns="0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kumimoji="1" lang="en-US" altLang="zh-CN"/>
                <a:t>Connection</a:t>
              </a:r>
            </a:p>
            <a:p>
              <a:pPr algn="ctr">
                <a:spcBef>
                  <a:spcPct val="20000"/>
                </a:spcBef>
              </a:pPr>
              <a:r>
                <a:rPr kumimoji="1" lang="en-US" altLang="zh-CN"/>
                <a:t>Diagrams</a:t>
              </a:r>
            </a:p>
          </p:txBody>
        </p:sp>
        <p:sp>
          <p:nvSpPr>
            <p:cNvPr id="396327" name="Text Box 39"/>
            <p:cNvSpPr txBox="1">
              <a:spLocks noChangeArrowheads="1"/>
            </p:cNvSpPr>
            <p:nvPr/>
          </p:nvSpPr>
          <p:spPr bwMode="auto">
            <a:xfrm>
              <a:off x="2544" y="3683"/>
              <a:ext cx="816" cy="288"/>
            </a:xfrm>
            <a:prstGeom prst="rect">
              <a:avLst/>
            </a:prstGeom>
            <a:solidFill>
              <a:srgbClr val="D1D1D1"/>
            </a:solidFill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rgbClr val="D1D1D1">
                  <a:gamma/>
                  <a:shade val="60000"/>
                  <a:invGamma/>
                </a:srgbClr>
              </a:prstShdw>
            </a:effectLst>
          </p:spPr>
          <p:txBody>
            <a:bodyPr lIns="0" rIns="0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kumimoji="1" lang="en-US" altLang="zh-CN"/>
                <a:t>Close</a:t>
              </a:r>
            </a:p>
          </p:txBody>
        </p:sp>
        <p:sp>
          <p:nvSpPr>
            <p:cNvPr id="396328" name="Rectangle 40"/>
            <p:cNvSpPr>
              <a:spLocks noChangeArrowheads="1"/>
            </p:cNvSpPr>
            <p:nvPr/>
          </p:nvSpPr>
          <p:spPr bwMode="auto">
            <a:xfrm>
              <a:off x="3697" y="1776"/>
              <a:ext cx="1775" cy="240"/>
            </a:xfrm>
            <a:prstGeom prst="rect">
              <a:avLst/>
            </a:prstGeom>
            <a:solidFill>
              <a:srgbClr val="0000FF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pic>
          <p:nvPicPr>
            <p:cNvPr id="396329" name="Picture 41" descr="WUICON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334" y="1017"/>
              <a:ext cx="144" cy="144"/>
            </a:xfrm>
            <a:prstGeom prst="rect">
              <a:avLst/>
            </a:prstGeom>
            <a:noFill/>
          </p:spPr>
        </p:pic>
        <p:sp>
          <p:nvSpPr>
            <p:cNvPr id="396330" name="Freeform 42"/>
            <p:cNvSpPr>
              <a:spLocks/>
            </p:cNvSpPr>
            <p:nvPr/>
          </p:nvSpPr>
          <p:spPr bwMode="auto">
            <a:xfrm>
              <a:off x="4560" y="2568"/>
              <a:ext cx="184" cy="3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60"/>
                </a:cxn>
                <a:cxn ang="0">
                  <a:pos x="72" y="216"/>
                </a:cxn>
                <a:cxn ang="0">
                  <a:pos x="136" y="360"/>
                </a:cxn>
                <a:cxn ang="0">
                  <a:pos x="164" y="344"/>
                </a:cxn>
                <a:cxn ang="0">
                  <a:pos x="96" y="204"/>
                </a:cxn>
                <a:cxn ang="0">
                  <a:pos x="184" y="208"/>
                </a:cxn>
                <a:cxn ang="0">
                  <a:pos x="0" y="0"/>
                </a:cxn>
              </a:cxnLst>
              <a:rect l="0" t="0" r="r" b="b"/>
              <a:pathLst>
                <a:path w="184" h="360">
                  <a:moveTo>
                    <a:pt x="0" y="0"/>
                  </a:moveTo>
                  <a:lnTo>
                    <a:pt x="0" y="260"/>
                  </a:lnTo>
                  <a:lnTo>
                    <a:pt x="72" y="216"/>
                  </a:lnTo>
                  <a:lnTo>
                    <a:pt x="136" y="360"/>
                  </a:lnTo>
                  <a:lnTo>
                    <a:pt x="164" y="344"/>
                  </a:lnTo>
                  <a:lnTo>
                    <a:pt x="96" y="204"/>
                  </a:lnTo>
                  <a:lnTo>
                    <a:pt x="184" y="2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6600"/>
            </a:solidFill>
            <a:ln w="9525">
              <a:noFill/>
              <a:round/>
              <a:headEnd/>
              <a:tailEnd/>
            </a:ln>
            <a:effectLst>
              <a:prstShdw prst="shdw17" dist="17961" dir="2700000">
                <a:srgbClr val="FF6600">
                  <a:gamma/>
                  <a:shade val="60000"/>
                  <a:invGamma/>
                </a:srgbClr>
              </a:prstShdw>
            </a:effec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96331" name="Rectangle 43"/>
          <p:cNvSpPr>
            <a:spLocks noChangeArrowheads="1"/>
          </p:cNvSpPr>
          <p:nvPr/>
        </p:nvSpPr>
        <p:spPr bwMode="auto">
          <a:xfrm>
            <a:off x="533400" y="3248025"/>
            <a:ext cx="3046413" cy="333375"/>
          </a:xfrm>
          <a:prstGeom prst="rect">
            <a:avLst/>
          </a:prstGeom>
          <a:solidFill>
            <a:srgbClr val="0000FF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96332" name="Text Box 44"/>
          <p:cNvSpPr txBox="1">
            <a:spLocks noChangeArrowheads="1"/>
          </p:cNvSpPr>
          <p:nvPr/>
        </p:nvSpPr>
        <p:spPr bwMode="auto">
          <a:xfrm>
            <a:off x="6019800" y="6400800"/>
            <a:ext cx="262255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1" lang="zh-CN" altLang="en-US">
                <a:solidFill>
                  <a:srgbClr val="FF3300"/>
                </a:solidFill>
                <a:ea typeface="黑体" pitchFamily="49" charset="-122"/>
              </a:rPr>
              <a:t>以热容量选件为例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3962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96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96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6" dur="500"/>
                                        <p:tgtEl>
                                          <p:spTgt spid="3962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96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6" presetClass="entr" presetSubtype="37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396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000"/>
                            </p:stCondLst>
                            <p:childTnLst>
                              <p:par>
                                <p:cTn id="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000"/>
                            </p:stCondLst>
                            <p:childTnLst>
                              <p:par>
                                <p:cTn id="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9000"/>
                            </p:stCondLst>
                            <p:childTnLst>
                              <p:par>
                                <p:cTn id="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6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6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55" dur="500"/>
                                        <p:tgtEl>
                                          <p:spTgt spid="396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00"/>
                            </p:stCondLst>
                            <p:childTnLst>
                              <p:par>
                                <p:cTn id="57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9" dur="500"/>
                                        <p:tgtEl>
                                          <p:spTgt spid="396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6293" grpId="0" animBg="1" autoUpdateAnimBg="0"/>
      <p:bldP spid="396296" grpId="0" animBg="1"/>
      <p:bldP spid="396297" grpId="0" animBg="1"/>
      <p:bldP spid="396309" grpId="0" animBg="1"/>
      <p:bldP spid="396310" grpId="0" animBg="1"/>
      <p:bldP spid="396312" grpId="0" animBg="1"/>
      <p:bldP spid="396313" grpId="0" animBg="1"/>
      <p:bldP spid="396314" grpId="0" animBg="1"/>
      <p:bldP spid="396315" grpId="0" animBg="1"/>
      <p:bldP spid="396316" grpId="0" animBg="1"/>
      <p:bldP spid="396317" grpId="0" animBg="1"/>
      <p:bldP spid="396318" grpId="0" animBg="1"/>
      <p:bldP spid="396331" grpId="0" animBg="1"/>
      <p:bldP spid="396332" grpId="0" animBg="1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5938" name="Group 2"/>
          <p:cNvGrpSpPr>
            <a:grpSpLocks/>
          </p:cNvGrpSpPr>
          <p:nvPr/>
        </p:nvGrpSpPr>
        <p:grpSpPr bwMode="auto">
          <a:xfrm>
            <a:off x="5289550" y="4284663"/>
            <a:ext cx="1219200" cy="2160587"/>
            <a:chOff x="3504" y="2730"/>
            <a:chExt cx="768" cy="1361"/>
          </a:xfrm>
        </p:grpSpPr>
        <p:sp>
          <p:nvSpPr>
            <p:cNvPr id="295939" name="Oval 3"/>
            <p:cNvSpPr>
              <a:spLocks noChangeArrowheads="1"/>
            </p:cNvSpPr>
            <p:nvPr/>
          </p:nvSpPr>
          <p:spPr bwMode="auto">
            <a:xfrm>
              <a:off x="3504" y="2731"/>
              <a:ext cx="768" cy="1360"/>
            </a:xfrm>
            <a:prstGeom prst="ellipse">
              <a:avLst/>
            </a:prstGeom>
            <a:solidFill>
              <a:srgbClr val="DEFA98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95940" name="Line 4"/>
            <p:cNvSpPr>
              <a:spLocks noChangeShapeType="1"/>
            </p:cNvSpPr>
            <p:nvPr/>
          </p:nvSpPr>
          <p:spPr bwMode="auto">
            <a:xfrm>
              <a:off x="3888" y="2730"/>
              <a:ext cx="0" cy="1360"/>
            </a:xfrm>
            <a:prstGeom prst="line">
              <a:avLst/>
            </a:prstGeom>
            <a:noFill/>
            <a:ln w="57150">
              <a:solidFill>
                <a:srgbClr val="CC6600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95941" name="Line 5"/>
          <p:cNvSpPr>
            <a:spLocks noChangeShapeType="1"/>
          </p:cNvSpPr>
          <p:nvPr/>
        </p:nvSpPr>
        <p:spPr bwMode="auto">
          <a:xfrm>
            <a:off x="762000" y="5364163"/>
            <a:ext cx="7058025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Dot"/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295942" name="Rectangle 6"/>
          <p:cNvSpPr>
            <a:spLocks noGrp="1" noChangeArrowheads="1"/>
          </p:cNvSpPr>
          <p:nvPr>
            <p:ph type="title"/>
          </p:nvPr>
        </p:nvSpPr>
        <p:spPr>
          <a:xfrm>
            <a:off x="838200" y="0"/>
            <a:ext cx="8305800" cy="838200"/>
          </a:xfrm>
        </p:spPr>
        <p:txBody>
          <a:bodyPr/>
          <a:lstStyle/>
          <a:p>
            <a:r>
              <a:rPr lang="en-US" altLang="zh-CN"/>
              <a:t>PPMS</a:t>
            </a:r>
            <a:r>
              <a:rPr lang="zh-CN" altLang="en-US"/>
              <a:t>－</a:t>
            </a:r>
            <a:r>
              <a:rPr lang="en-US" altLang="zh-CN"/>
              <a:t>14H</a:t>
            </a:r>
            <a:r>
              <a:rPr lang="zh-CN" altLang="en-US"/>
              <a:t>基本系统的技术指标</a:t>
            </a:r>
          </a:p>
        </p:txBody>
      </p:sp>
      <p:sp>
        <p:nvSpPr>
          <p:cNvPr id="295943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762000" y="914400"/>
            <a:ext cx="2895600" cy="685800"/>
          </a:xfrm>
        </p:spPr>
        <p:txBody>
          <a:bodyPr/>
          <a:lstStyle/>
          <a:p>
            <a:r>
              <a:rPr lang="zh-CN" altLang="en-US" sz="3600">
                <a:ea typeface="华文新魏" pitchFamily="2" charset="-122"/>
              </a:rPr>
              <a:t>样品台方向</a:t>
            </a:r>
          </a:p>
        </p:txBody>
      </p:sp>
      <p:pic>
        <p:nvPicPr>
          <p:cNvPr id="295944" name="Picture 8" descr="QD lege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" cy="676275"/>
          </a:xfrm>
          <a:prstGeom prst="rect">
            <a:avLst/>
          </a:prstGeom>
          <a:noFill/>
        </p:spPr>
      </p:pic>
      <p:sp>
        <p:nvSpPr>
          <p:cNvPr id="295945" name="Text Box 9"/>
          <p:cNvSpPr txBox="1">
            <a:spLocks noChangeArrowheads="1"/>
          </p:cNvSpPr>
          <p:nvPr/>
        </p:nvSpPr>
        <p:spPr bwMode="auto">
          <a:xfrm>
            <a:off x="1181100" y="1855788"/>
            <a:ext cx="6781800" cy="706437"/>
          </a:xfrm>
          <a:prstGeom prst="rect">
            <a:avLst/>
          </a:prstGeom>
          <a:solidFill>
            <a:srgbClr val="EFEFFF"/>
          </a:solidFill>
          <a:ln w="9525">
            <a:solidFill>
              <a:schemeClr val="tx2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anchor="ctr">
            <a:spAutoFit/>
          </a:bodyPr>
          <a:lstStyle/>
          <a:p>
            <a:pPr algn="r">
              <a:lnSpc>
                <a:spcPct val="110000"/>
              </a:lnSpc>
            </a:pPr>
            <a:r>
              <a:rPr kumimoji="1" lang="zh-CN" altLang="en-US" sz="3600">
                <a:solidFill>
                  <a:srgbClr val="0000FF"/>
                </a:solidFill>
              </a:rPr>
              <a:t>磁场方向：纵向（垂直于地面）</a:t>
            </a:r>
          </a:p>
        </p:txBody>
      </p:sp>
      <p:sp>
        <p:nvSpPr>
          <p:cNvPr id="295946" name="Text Box 10"/>
          <p:cNvSpPr txBox="1">
            <a:spLocks noChangeArrowheads="1"/>
          </p:cNvSpPr>
          <p:nvPr/>
        </p:nvSpPr>
        <p:spPr bwMode="auto">
          <a:xfrm>
            <a:off x="990600" y="3048000"/>
            <a:ext cx="7086600" cy="760413"/>
          </a:xfrm>
          <a:prstGeom prst="rect">
            <a:avLst/>
          </a:prstGeom>
          <a:solidFill>
            <a:srgbClr val="CCFF99"/>
          </a:solidFill>
          <a:ln w="9525">
            <a:solidFill>
              <a:schemeClr val="tx2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kumimoji="1" lang="zh-CN" altLang="en-US" sz="3600">
                <a:solidFill>
                  <a:srgbClr val="FF0000"/>
                </a:solidFill>
              </a:rPr>
              <a:t>水平旋转台：－</a:t>
            </a:r>
            <a:r>
              <a:rPr kumimoji="1" lang="en-US" altLang="zh-CN" sz="3600">
                <a:solidFill>
                  <a:srgbClr val="FF0000"/>
                </a:solidFill>
              </a:rPr>
              <a:t>8.512</a:t>
            </a:r>
            <a:r>
              <a:rPr kumimoji="1" lang="en-US" altLang="zh-CN" sz="3600">
                <a:solidFill>
                  <a:srgbClr val="FF0000"/>
                </a:solidFill>
                <a:cs typeface="Times New Roman" pitchFamily="18" charset="0"/>
                <a:sym typeface="Symbol" pitchFamily="18" charset="2"/>
              </a:rPr>
              <a:t></a:t>
            </a:r>
            <a:r>
              <a:rPr kumimoji="1" lang="en-US" altLang="zh-CN" sz="3600">
                <a:solidFill>
                  <a:srgbClr val="FF0000"/>
                </a:solidFill>
              </a:rPr>
              <a:t> </a:t>
            </a:r>
            <a:r>
              <a:rPr kumimoji="1" lang="zh-CN" altLang="en-US" sz="3600">
                <a:solidFill>
                  <a:srgbClr val="FF0000"/>
                </a:solidFill>
              </a:rPr>
              <a:t>～ </a:t>
            </a:r>
            <a:r>
              <a:rPr kumimoji="1" lang="en-US" altLang="zh-CN" sz="3600">
                <a:solidFill>
                  <a:srgbClr val="FF0000"/>
                </a:solidFill>
              </a:rPr>
              <a:t>371.442</a:t>
            </a:r>
            <a:r>
              <a:rPr kumimoji="1" lang="en-US" altLang="zh-CN" sz="3600">
                <a:solidFill>
                  <a:srgbClr val="FF0000"/>
                </a:solidFill>
                <a:cs typeface="Times New Roman" pitchFamily="18" charset="0"/>
                <a:sym typeface="Symbol" pitchFamily="18" charset="2"/>
              </a:rPr>
              <a:t></a:t>
            </a:r>
          </a:p>
        </p:txBody>
      </p:sp>
      <p:grpSp>
        <p:nvGrpSpPr>
          <p:cNvPr id="295947" name="Group 11"/>
          <p:cNvGrpSpPr>
            <a:grpSpLocks/>
          </p:cNvGrpSpPr>
          <p:nvPr/>
        </p:nvGrpSpPr>
        <p:grpSpPr bwMode="auto">
          <a:xfrm>
            <a:off x="7543800" y="2667000"/>
            <a:ext cx="762000" cy="762000"/>
            <a:chOff x="2160" y="1920"/>
            <a:chExt cx="720" cy="720"/>
          </a:xfrm>
        </p:grpSpPr>
        <p:sp>
          <p:nvSpPr>
            <p:cNvPr id="295948" name="Line 12"/>
            <p:cNvSpPr>
              <a:spLocks noChangeShapeType="1"/>
            </p:cNvSpPr>
            <p:nvPr/>
          </p:nvSpPr>
          <p:spPr bwMode="auto">
            <a:xfrm>
              <a:off x="2160" y="2160"/>
              <a:ext cx="384" cy="48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5949" name="Line 13"/>
            <p:cNvSpPr>
              <a:spLocks noChangeShapeType="1"/>
            </p:cNvSpPr>
            <p:nvPr/>
          </p:nvSpPr>
          <p:spPr bwMode="auto">
            <a:xfrm flipV="1">
              <a:off x="2544" y="1920"/>
              <a:ext cx="336" cy="72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95950" name="Group 14"/>
          <p:cNvGrpSpPr>
            <a:grpSpLocks/>
          </p:cNvGrpSpPr>
          <p:nvPr/>
        </p:nvGrpSpPr>
        <p:grpSpPr bwMode="auto">
          <a:xfrm>
            <a:off x="1676400" y="4286250"/>
            <a:ext cx="2165350" cy="2159000"/>
            <a:chOff x="3164" y="2640"/>
            <a:chExt cx="1364" cy="1360"/>
          </a:xfrm>
        </p:grpSpPr>
        <p:sp>
          <p:nvSpPr>
            <p:cNvPr id="295951" name="Oval 15"/>
            <p:cNvSpPr>
              <a:spLocks noChangeArrowheads="1"/>
            </p:cNvSpPr>
            <p:nvPr/>
          </p:nvSpPr>
          <p:spPr bwMode="auto">
            <a:xfrm>
              <a:off x="3168" y="2640"/>
              <a:ext cx="1360" cy="1360"/>
            </a:xfrm>
            <a:prstGeom prst="ellipse">
              <a:avLst/>
            </a:prstGeom>
            <a:solidFill>
              <a:srgbClr val="EFEFFF"/>
            </a:solidFill>
            <a:ln w="38100">
              <a:solidFill>
                <a:srgbClr val="0099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95952" name="Arc 16"/>
            <p:cNvSpPr>
              <a:spLocks/>
            </p:cNvSpPr>
            <p:nvPr/>
          </p:nvSpPr>
          <p:spPr bwMode="auto">
            <a:xfrm flipH="1" flipV="1">
              <a:off x="3164" y="2978"/>
              <a:ext cx="972" cy="648"/>
            </a:xfrm>
            <a:custGeom>
              <a:avLst/>
              <a:gdLst>
                <a:gd name="G0" fmla="+- 9018 0 0"/>
                <a:gd name="G1" fmla="+- 19263 0 0"/>
                <a:gd name="G2" fmla="+- 21600 0 0"/>
                <a:gd name="T0" fmla="*/ 18790 w 30618"/>
                <a:gd name="T1" fmla="*/ 0 h 40863"/>
                <a:gd name="T2" fmla="*/ 0 w 30618"/>
                <a:gd name="T3" fmla="*/ 38891 h 40863"/>
                <a:gd name="T4" fmla="*/ 9018 w 30618"/>
                <a:gd name="T5" fmla="*/ 19263 h 408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618" h="40863" fill="none" extrusionOk="0">
                  <a:moveTo>
                    <a:pt x="18790" y="-1"/>
                  </a:moveTo>
                  <a:cubicBezTo>
                    <a:pt x="26046" y="3680"/>
                    <a:pt x="30618" y="11126"/>
                    <a:pt x="30618" y="19263"/>
                  </a:cubicBezTo>
                  <a:cubicBezTo>
                    <a:pt x="30618" y="31192"/>
                    <a:pt x="20947" y="40863"/>
                    <a:pt x="9018" y="40863"/>
                  </a:cubicBezTo>
                  <a:cubicBezTo>
                    <a:pt x="5905" y="40863"/>
                    <a:pt x="2828" y="40190"/>
                    <a:pt x="0" y="38890"/>
                  </a:cubicBezTo>
                </a:path>
                <a:path w="30618" h="40863" stroke="0" extrusionOk="0">
                  <a:moveTo>
                    <a:pt x="18790" y="-1"/>
                  </a:moveTo>
                  <a:cubicBezTo>
                    <a:pt x="26046" y="3680"/>
                    <a:pt x="30618" y="11126"/>
                    <a:pt x="30618" y="19263"/>
                  </a:cubicBezTo>
                  <a:cubicBezTo>
                    <a:pt x="30618" y="31192"/>
                    <a:pt x="20947" y="40863"/>
                    <a:pt x="9018" y="40863"/>
                  </a:cubicBezTo>
                  <a:cubicBezTo>
                    <a:pt x="5905" y="40863"/>
                    <a:pt x="2828" y="40190"/>
                    <a:pt x="0" y="38890"/>
                  </a:cubicBezTo>
                  <a:lnTo>
                    <a:pt x="9018" y="19263"/>
                  </a:lnTo>
                  <a:close/>
                </a:path>
              </a:pathLst>
            </a:custGeom>
            <a:solidFill>
              <a:srgbClr val="F5BBED"/>
            </a:solidFill>
            <a:ln w="381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95953" name="Oval 17"/>
            <p:cNvSpPr>
              <a:spLocks noChangeArrowheads="1"/>
            </p:cNvSpPr>
            <p:nvPr/>
          </p:nvSpPr>
          <p:spPr bwMode="auto">
            <a:xfrm>
              <a:off x="3504" y="2640"/>
              <a:ext cx="680" cy="1360"/>
            </a:xfrm>
            <a:prstGeom prst="ellipse">
              <a:avLst/>
            </a:prstGeom>
            <a:solidFill>
              <a:srgbClr val="DEFA98"/>
            </a:solidFill>
            <a:ln w="38100">
              <a:solidFill>
                <a:srgbClr val="CC66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95954" name="Line 18"/>
            <p:cNvSpPr>
              <a:spLocks noChangeShapeType="1"/>
            </p:cNvSpPr>
            <p:nvPr/>
          </p:nvSpPr>
          <p:spPr bwMode="auto">
            <a:xfrm>
              <a:off x="3848" y="2640"/>
              <a:ext cx="0" cy="1360"/>
            </a:xfrm>
            <a:prstGeom prst="line">
              <a:avLst/>
            </a:prstGeom>
            <a:noFill/>
            <a:ln w="25400">
              <a:solidFill>
                <a:srgbClr val="CC6600"/>
              </a:solidFill>
              <a:round/>
              <a:headEnd type="triangle" w="med" len="lg"/>
              <a:tailEnd type="triangle" w="med" len="lg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5955" name="Arc 19"/>
            <p:cNvSpPr>
              <a:spLocks/>
            </p:cNvSpPr>
            <p:nvPr/>
          </p:nvSpPr>
          <p:spPr bwMode="auto">
            <a:xfrm>
              <a:off x="3554" y="3011"/>
              <a:ext cx="972" cy="648"/>
            </a:xfrm>
            <a:custGeom>
              <a:avLst/>
              <a:gdLst>
                <a:gd name="G0" fmla="+- 9018 0 0"/>
                <a:gd name="G1" fmla="+- 19263 0 0"/>
                <a:gd name="G2" fmla="+- 21600 0 0"/>
                <a:gd name="T0" fmla="*/ 18790 w 30618"/>
                <a:gd name="T1" fmla="*/ 0 h 40863"/>
                <a:gd name="T2" fmla="*/ 0 w 30618"/>
                <a:gd name="T3" fmla="*/ 38891 h 40863"/>
                <a:gd name="T4" fmla="*/ 9018 w 30618"/>
                <a:gd name="T5" fmla="*/ 19263 h 408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618" h="40863" fill="none" extrusionOk="0">
                  <a:moveTo>
                    <a:pt x="18790" y="-1"/>
                  </a:moveTo>
                  <a:cubicBezTo>
                    <a:pt x="26046" y="3680"/>
                    <a:pt x="30618" y="11126"/>
                    <a:pt x="30618" y="19263"/>
                  </a:cubicBezTo>
                  <a:cubicBezTo>
                    <a:pt x="30618" y="31192"/>
                    <a:pt x="20947" y="40863"/>
                    <a:pt x="9018" y="40863"/>
                  </a:cubicBezTo>
                  <a:cubicBezTo>
                    <a:pt x="5905" y="40863"/>
                    <a:pt x="2828" y="40190"/>
                    <a:pt x="0" y="38890"/>
                  </a:cubicBezTo>
                </a:path>
                <a:path w="30618" h="40863" stroke="0" extrusionOk="0">
                  <a:moveTo>
                    <a:pt x="18790" y="-1"/>
                  </a:moveTo>
                  <a:cubicBezTo>
                    <a:pt x="26046" y="3680"/>
                    <a:pt x="30618" y="11126"/>
                    <a:pt x="30618" y="19263"/>
                  </a:cubicBezTo>
                  <a:cubicBezTo>
                    <a:pt x="30618" y="31192"/>
                    <a:pt x="20947" y="40863"/>
                    <a:pt x="9018" y="40863"/>
                  </a:cubicBezTo>
                  <a:cubicBezTo>
                    <a:pt x="5905" y="40863"/>
                    <a:pt x="2828" y="40190"/>
                    <a:pt x="0" y="38890"/>
                  </a:cubicBezTo>
                  <a:lnTo>
                    <a:pt x="9018" y="19263"/>
                  </a:lnTo>
                  <a:close/>
                </a:path>
              </a:pathLst>
            </a:custGeom>
            <a:solidFill>
              <a:srgbClr val="F5BBED"/>
            </a:solidFill>
            <a:ln w="381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95956" name="Line 20"/>
            <p:cNvSpPr>
              <a:spLocks noChangeShapeType="1"/>
            </p:cNvSpPr>
            <p:nvPr/>
          </p:nvSpPr>
          <p:spPr bwMode="auto">
            <a:xfrm>
              <a:off x="3168" y="3320"/>
              <a:ext cx="136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 type="triangle" w="med" len="lg"/>
              <a:tailEnd type="triangle" w="med" len="lg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5957" name="Line 21"/>
            <p:cNvSpPr>
              <a:spLocks noChangeShapeType="1"/>
            </p:cNvSpPr>
            <p:nvPr/>
          </p:nvSpPr>
          <p:spPr bwMode="auto">
            <a:xfrm flipH="1">
              <a:off x="3546" y="3018"/>
              <a:ext cx="603" cy="603"/>
            </a:xfrm>
            <a:prstGeom prst="line">
              <a:avLst/>
            </a:prstGeom>
            <a:noFill/>
            <a:ln w="25400">
              <a:solidFill>
                <a:srgbClr val="CC6600"/>
              </a:solidFill>
              <a:round/>
              <a:headEnd type="triangle" w="med" len="lg"/>
              <a:tailEnd type="triangle" w="med" len="lg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95958" name="Group 22"/>
          <p:cNvGrpSpPr>
            <a:grpSpLocks/>
          </p:cNvGrpSpPr>
          <p:nvPr/>
        </p:nvGrpSpPr>
        <p:grpSpPr bwMode="auto">
          <a:xfrm>
            <a:off x="7543800" y="4876800"/>
            <a:ext cx="620713" cy="1000125"/>
            <a:chOff x="2747" y="3038"/>
            <a:chExt cx="391" cy="630"/>
          </a:xfrm>
        </p:grpSpPr>
        <p:sp>
          <p:nvSpPr>
            <p:cNvPr id="295959" name="AutoShape 23"/>
            <p:cNvSpPr>
              <a:spLocks noChangeArrowheads="1"/>
            </p:cNvSpPr>
            <p:nvPr/>
          </p:nvSpPr>
          <p:spPr bwMode="auto">
            <a:xfrm flipH="1">
              <a:off x="2747" y="3038"/>
              <a:ext cx="350" cy="315"/>
            </a:xfrm>
            <a:prstGeom prst="curvedDownArrow">
              <a:avLst>
                <a:gd name="adj1" fmla="val 22222"/>
                <a:gd name="adj2" fmla="val 44444"/>
                <a:gd name="adj3" fmla="val 33333"/>
              </a:avLst>
            </a:prstGeom>
            <a:solidFill>
              <a:srgbClr val="99FF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95960" name="AutoShape 24"/>
            <p:cNvSpPr>
              <a:spLocks noChangeArrowheads="1"/>
            </p:cNvSpPr>
            <p:nvPr/>
          </p:nvSpPr>
          <p:spPr bwMode="auto">
            <a:xfrm flipV="1">
              <a:off x="2788" y="3353"/>
              <a:ext cx="350" cy="315"/>
            </a:xfrm>
            <a:prstGeom prst="curvedDownArrow">
              <a:avLst>
                <a:gd name="adj1" fmla="val 22222"/>
                <a:gd name="adj2" fmla="val 44444"/>
                <a:gd name="adj3" fmla="val 33333"/>
              </a:avLst>
            </a:prstGeom>
            <a:solidFill>
              <a:srgbClr val="99FF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31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0"/>
            <a:ext cx="7467600" cy="838200"/>
          </a:xfrm>
        </p:spPr>
        <p:txBody>
          <a:bodyPr/>
          <a:lstStyle/>
          <a:p>
            <a:r>
              <a:rPr lang="en-US" altLang="zh-CN"/>
              <a:t>Activate Option</a:t>
            </a:r>
          </a:p>
        </p:txBody>
      </p:sp>
      <p:pic>
        <p:nvPicPr>
          <p:cNvPr id="397315" name="Picture 3" descr="QD lege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" cy="676275"/>
          </a:xfrm>
          <a:prstGeom prst="rect">
            <a:avLst/>
          </a:prstGeom>
          <a:noFill/>
        </p:spPr>
      </p:pic>
      <p:grpSp>
        <p:nvGrpSpPr>
          <p:cNvPr id="397316" name="Group 4"/>
          <p:cNvGrpSpPr>
            <a:grpSpLocks/>
          </p:cNvGrpSpPr>
          <p:nvPr/>
        </p:nvGrpSpPr>
        <p:grpSpPr bwMode="auto">
          <a:xfrm>
            <a:off x="304800" y="1066800"/>
            <a:ext cx="8534400" cy="5049838"/>
            <a:chOff x="192" y="672"/>
            <a:chExt cx="5376" cy="3181"/>
          </a:xfrm>
        </p:grpSpPr>
        <p:sp>
          <p:nvSpPr>
            <p:cNvPr id="397317" name="Text Box 5"/>
            <p:cNvSpPr txBox="1">
              <a:spLocks noChangeArrowheads="1"/>
            </p:cNvSpPr>
            <p:nvPr/>
          </p:nvSpPr>
          <p:spPr bwMode="auto">
            <a:xfrm>
              <a:off x="192" y="960"/>
              <a:ext cx="5376" cy="2893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lnSpc>
                  <a:spcPct val="180000"/>
                </a:lnSpc>
                <a:spcBef>
                  <a:spcPct val="85000"/>
                </a:spcBef>
              </a:pPr>
              <a:r>
                <a:rPr kumimoji="1" lang="en-US" altLang="zh-CN"/>
                <a:t>Available Options:                                        Active Options:</a:t>
              </a:r>
            </a:p>
            <a:p>
              <a:pPr>
                <a:spcBef>
                  <a:spcPct val="50000"/>
                </a:spcBef>
              </a:pPr>
              <a:endParaRPr kumimoji="1" lang="en-US" altLang="zh-CN"/>
            </a:p>
            <a:p>
              <a:pPr>
                <a:spcBef>
                  <a:spcPct val="50000"/>
                </a:spcBef>
              </a:pPr>
              <a:endParaRPr kumimoji="1" lang="en-US" altLang="zh-CN"/>
            </a:p>
            <a:p>
              <a:pPr>
                <a:spcBef>
                  <a:spcPct val="50000"/>
                </a:spcBef>
              </a:pPr>
              <a:endParaRPr kumimoji="1" lang="en-US" altLang="zh-CN"/>
            </a:p>
            <a:p>
              <a:pPr>
                <a:spcBef>
                  <a:spcPct val="50000"/>
                </a:spcBef>
              </a:pPr>
              <a:endParaRPr kumimoji="1" lang="en-US" altLang="zh-CN"/>
            </a:p>
            <a:p>
              <a:pPr>
                <a:spcBef>
                  <a:spcPct val="50000"/>
                </a:spcBef>
              </a:pPr>
              <a:endParaRPr kumimoji="1" lang="en-US" altLang="zh-CN"/>
            </a:p>
            <a:p>
              <a:pPr>
                <a:spcBef>
                  <a:spcPct val="50000"/>
                </a:spcBef>
              </a:pPr>
              <a:endParaRPr kumimoji="1" lang="en-US" altLang="zh-CN"/>
            </a:p>
            <a:p>
              <a:pPr>
                <a:spcBef>
                  <a:spcPct val="50000"/>
                </a:spcBef>
              </a:pPr>
              <a:endParaRPr kumimoji="1" lang="en-US" altLang="zh-CN"/>
            </a:p>
          </p:txBody>
        </p:sp>
        <p:sp>
          <p:nvSpPr>
            <p:cNvPr id="397318" name="Text Box 6"/>
            <p:cNvSpPr txBox="1">
              <a:spLocks noChangeArrowheads="1"/>
            </p:cNvSpPr>
            <p:nvPr/>
          </p:nvSpPr>
          <p:spPr bwMode="auto">
            <a:xfrm>
              <a:off x="192" y="672"/>
              <a:ext cx="5376" cy="294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>
                  <a:solidFill>
                    <a:schemeClr val="bg1"/>
                  </a:solidFill>
                </a:rPr>
                <a:t>Option Manager</a:t>
              </a:r>
            </a:p>
          </p:txBody>
        </p:sp>
        <p:sp>
          <p:nvSpPr>
            <p:cNvPr id="397319" name="Text Box 7"/>
            <p:cNvSpPr txBox="1">
              <a:spLocks noChangeArrowheads="1"/>
            </p:cNvSpPr>
            <p:nvPr/>
          </p:nvSpPr>
          <p:spPr bwMode="auto">
            <a:xfrm>
              <a:off x="336" y="1466"/>
              <a:ext cx="1920" cy="213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kumimoji="1" lang="en-US" altLang="zh-CN"/>
                <a:t>AC Transport</a:t>
              </a:r>
            </a:p>
            <a:p>
              <a:r>
                <a:rPr kumimoji="1" lang="en-US" altLang="zh-CN"/>
                <a:t>ACMS</a:t>
              </a:r>
            </a:p>
            <a:p>
              <a:r>
                <a:rPr kumimoji="1" lang="en-US" altLang="zh-CN"/>
                <a:t>Helium3</a:t>
              </a:r>
            </a:p>
            <a:p>
              <a:r>
                <a:rPr kumimoji="1" lang="en-US" altLang="zh-CN"/>
                <a:t>Low Field</a:t>
              </a:r>
            </a:p>
            <a:p>
              <a:r>
                <a:rPr kumimoji="1" lang="en-US" altLang="zh-CN"/>
                <a:t>Resistivity</a:t>
              </a:r>
            </a:p>
            <a:p>
              <a:r>
                <a:rPr kumimoji="1" lang="en-US" altLang="zh-CN"/>
                <a:t>Thermal Transport</a:t>
              </a:r>
            </a:p>
            <a:p>
              <a:r>
                <a:rPr kumimoji="1" lang="en-US" altLang="zh-CN"/>
                <a:t>Torque Magnetometer</a:t>
              </a:r>
            </a:p>
            <a:p>
              <a:endParaRPr kumimoji="1" lang="en-US" altLang="zh-CN"/>
            </a:p>
            <a:p>
              <a:endParaRPr kumimoji="1" lang="en-US" altLang="zh-CN"/>
            </a:p>
          </p:txBody>
        </p:sp>
        <p:sp>
          <p:nvSpPr>
            <p:cNvPr id="397320" name="Text Box 8"/>
            <p:cNvSpPr txBox="1">
              <a:spLocks noChangeArrowheads="1"/>
            </p:cNvSpPr>
            <p:nvPr/>
          </p:nvSpPr>
          <p:spPr bwMode="auto">
            <a:xfrm>
              <a:off x="3696" y="1466"/>
              <a:ext cx="1776" cy="213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kumimoji="1" lang="en-US" altLang="zh-CN"/>
                <a:t>Heat Capacity</a:t>
              </a:r>
            </a:p>
            <a:p>
              <a:endParaRPr kumimoji="1" lang="en-US" altLang="zh-CN"/>
            </a:p>
            <a:p>
              <a:endParaRPr kumimoji="1" lang="en-US" altLang="zh-CN"/>
            </a:p>
            <a:p>
              <a:endParaRPr kumimoji="1" lang="en-US" altLang="zh-CN"/>
            </a:p>
            <a:p>
              <a:endParaRPr kumimoji="1" lang="en-US" altLang="zh-CN"/>
            </a:p>
            <a:p>
              <a:endParaRPr kumimoji="1" lang="en-US" altLang="zh-CN"/>
            </a:p>
            <a:p>
              <a:endParaRPr kumimoji="1" lang="en-US" altLang="zh-CN"/>
            </a:p>
            <a:p>
              <a:endParaRPr kumimoji="1" lang="en-US" altLang="zh-CN"/>
            </a:p>
            <a:p>
              <a:endParaRPr kumimoji="1" lang="en-US" altLang="zh-CN"/>
            </a:p>
          </p:txBody>
        </p:sp>
        <p:sp>
          <p:nvSpPr>
            <p:cNvPr id="397321" name="Text Box 9"/>
            <p:cNvSpPr txBox="1">
              <a:spLocks noChangeArrowheads="1"/>
            </p:cNvSpPr>
            <p:nvPr/>
          </p:nvSpPr>
          <p:spPr bwMode="auto">
            <a:xfrm>
              <a:off x="2328" y="1584"/>
              <a:ext cx="1248" cy="288"/>
            </a:xfrm>
            <a:prstGeom prst="rect">
              <a:avLst/>
            </a:prstGeom>
            <a:solidFill>
              <a:srgbClr val="D1D1D1"/>
            </a:solidFill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rgbClr val="D1D1D1">
                  <a:gamma/>
                  <a:shade val="60000"/>
                  <a:invGamma/>
                </a:srgbClr>
              </a:prstShdw>
            </a:effectLst>
          </p:spPr>
          <p:txBody>
            <a:bodyPr lIns="0" rIns="0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kumimoji="1" lang="en-US" altLang="zh-CN"/>
                <a:t>Activate </a:t>
              </a:r>
              <a:r>
                <a:rPr kumimoji="1" lang="en-US" altLang="zh-CN">
                  <a:sym typeface="Wingdings" pitchFamily="2" charset="2"/>
                </a:rPr>
                <a:t>--&gt;&gt;</a:t>
              </a:r>
              <a:endParaRPr kumimoji="1" lang="en-US" altLang="zh-CN"/>
            </a:p>
          </p:txBody>
        </p:sp>
        <p:sp>
          <p:nvSpPr>
            <p:cNvPr id="397322" name="Text Box 10"/>
            <p:cNvSpPr txBox="1">
              <a:spLocks noChangeArrowheads="1"/>
            </p:cNvSpPr>
            <p:nvPr/>
          </p:nvSpPr>
          <p:spPr bwMode="auto">
            <a:xfrm>
              <a:off x="2328" y="2064"/>
              <a:ext cx="1248" cy="288"/>
            </a:xfrm>
            <a:prstGeom prst="rect">
              <a:avLst/>
            </a:prstGeom>
            <a:solidFill>
              <a:srgbClr val="D1D1D1"/>
            </a:solidFill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rgbClr val="D1D1D1">
                  <a:gamma/>
                  <a:shade val="60000"/>
                  <a:invGamma/>
                </a:srgbClr>
              </a:prstShdw>
            </a:effectLst>
          </p:spPr>
          <p:txBody>
            <a:bodyPr lIns="0" rIns="0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kumimoji="1" lang="en-US" altLang="zh-CN"/>
                <a:t>&lt;&lt;--Deactivate</a:t>
              </a:r>
            </a:p>
          </p:txBody>
        </p:sp>
        <p:sp>
          <p:nvSpPr>
            <p:cNvPr id="397323" name="Text Box 11"/>
            <p:cNvSpPr txBox="1">
              <a:spLocks noChangeArrowheads="1"/>
            </p:cNvSpPr>
            <p:nvPr/>
          </p:nvSpPr>
          <p:spPr bwMode="auto">
            <a:xfrm>
              <a:off x="2424" y="2550"/>
              <a:ext cx="1056" cy="564"/>
            </a:xfrm>
            <a:prstGeom prst="rect">
              <a:avLst/>
            </a:prstGeom>
            <a:solidFill>
              <a:srgbClr val="D1D1D1"/>
            </a:solidFill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rgbClr val="D1D1D1">
                  <a:gamma/>
                  <a:shade val="60000"/>
                  <a:invGamma/>
                </a:srgbClr>
              </a:prstShdw>
            </a:effectLst>
          </p:spPr>
          <p:txBody>
            <a:bodyPr lIns="0" rIns="0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kumimoji="1" lang="en-US" altLang="zh-CN"/>
                <a:t>Connection</a:t>
              </a:r>
            </a:p>
            <a:p>
              <a:pPr algn="ctr">
                <a:spcBef>
                  <a:spcPct val="20000"/>
                </a:spcBef>
              </a:pPr>
              <a:r>
                <a:rPr kumimoji="1" lang="en-US" altLang="zh-CN"/>
                <a:t>Diagrams</a:t>
              </a:r>
            </a:p>
          </p:txBody>
        </p:sp>
        <p:sp>
          <p:nvSpPr>
            <p:cNvPr id="397324" name="Text Box 12"/>
            <p:cNvSpPr txBox="1">
              <a:spLocks noChangeArrowheads="1"/>
            </p:cNvSpPr>
            <p:nvPr/>
          </p:nvSpPr>
          <p:spPr bwMode="auto">
            <a:xfrm>
              <a:off x="2544" y="3408"/>
              <a:ext cx="816" cy="288"/>
            </a:xfrm>
            <a:prstGeom prst="rect">
              <a:avLst/>
            </a:prstGeom>
            <a:solidFill>
              <a:srgbClr val="D1D1D1"/>
            </a:solidFill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rgbClr val="D1D1D1">
                  <a:gamma/>
                  <a:shade val="60000"/>
                  <a:invGamma/>
                </a:srgbClr>
              </a:prstShdw>
            </a:effectLst>
          </p:spPr>
          <p:txBody>
            <a:bodyPr lIns="0" rIns="0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kumimoji="1" lang="en-US" altLang="zh-CN"/>
                <a:t>Close</a:t>
              </a:r>
            </a:p>
          </p:txBody>
        </p:sp>
        <p:pic>
          <p:nvPicPr>
            <p:cNvPr id="397325" name="Picture 13" descr="WUICON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334" y="742"/>
              <a:ext cx="144" cy="144"/>
            </a:xfrm>
            <a:prstGeom prst="rect">
              <a:avLst/>
            </a:prstGeom>
            <a:noFill/>
          </p:spPr>
        </p:pic>
      </p:grpSp>
      <p:sp>
        <p:nvSpPr>
          <p:cNvPr id="397326" name="Rectangle 14"/>
          <p:cNvSpPr>
            <a:spLocks noChangeArrowheads="1"/>
          </p:cNvSpPr>
          <p:nvPr/>
        </p:nvSpPr>
        <p:spPr bwMode="auto">
          <a:xfrm>
            <a:off x="5867400" y="2362200"/>
            <a:ext cx="2817813" cy="381000"/>
          </a:xfrm>
          <a:prstGeom prst="rect">
            <a:avLst/>
          </a:prstGeom>
          <a:solidFill>
            <a:srgbClr val="0000FF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97327" name="Freeform 15"/>
          <p:cNvSpPr>
            <a:spLocks/>
          </p:cNvSpPr>
          <p:nvPr/>
        </p:nvSpPr>
        <p:spPr bwMode="auto">
          <a:xfrm>
            <a:off x="5105400" y="2857500"/>
            <a:ext cx="292100" cy="5715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60"/>
              </a:cxn>
              <a:cxn ang="0">
                <a:pos x="72" y="216"/>
              </a:cxn>
              <a:cxn ang="0">
                <a:pos x="136" y="360"/>
              </a:cxn>
              <a:cxn ang="0">
                <a:pos x="164" y="344"/>
              </a:cxn>
              <a:cxn ang="0">
                <a:pos x="96" y="204"/>
              </a:cxn>
              <a:cxn ang="0">
                <a:pos x="184" y="208"/>
              </a:cxn>
              <a:cxn ang="0">
                <a:pos x="0" y="0"/>
              </a:cxn>
            </a:cxnLst>
            <a:rect l="0" t="0" r="r" b="b"/>
            <a:pathLst>
              <a:path w="184" h="360">
                <a:moveTo>
                  <a:pt x="0" y="0"/>
                </a:moveTo>
                <a:lnTo>
                  <a:pt x="0" y="260"/>
                </a:lnTo>
                <a:lnTo>
                  <a:pt x="72" y="216"/>
                </a:lnTo>
                <a:lnTo>
                  <a:pt x="136" y="360"/>
                </a:lnTo>
                <a:lnTo>
                  <a:pt x="164" y="344"/>
                </a:lnTo>
                <a:lnTo>
                  <a:pt x="96" y="204"/>
                </a:lnTo>
                <a:lnTo>
                  <a:pt x="184" y="208"/>
                </a:lnTo>
                <a:lnTo>
                  <a:pt x="0" y="0"/>
                </a:lnTo>
                <a:close/>
              </a:path>
            </a:pathLst>
          </a:custGeom>
          <a:solidFill>
            <a:srgbClr val="FF6600"/>
          </a:solidFill>
          <a:ln w="9525">
            <a:noFill/>
            <a:round/>
            <a:headEnd/>
            <a:tailEnd/>
          </a:ln>
          <a:effectLst>
            <a:prstShdw prst="shdw17" dist="17961" dir="2700000">
              <a:srgbClr val="FF6600">
                <a:gamma/>
                <a:shade val="60000"/>
                <a:invGamma/>
              </a:srgbClr>
            </a:prstShdw>
          </a:effectLst>
        </p:spPr>
        <p:txBody>
          <a:bodyPr/>
          <a:lstStyle/>
          <a:p>
            <a:endParaRPr lang="zh-CN" altLang="en-US"/>
          </a:p>
        </p:txBody>
      </p:sp>
      <p:sp>
        <p:nvSpPr>
          <p:cNvPr id="397328" name="Text Box 16"/>
          <p:cNvSpPr txBox="1">
            <a:spLocks noChangeArrowheads="1"/>
          </p:cNvSpPr>
          <p:nvPr/>
        </p:nvSpPr>
        <p:spPr bwMode="auto">
          <a:xfrm>
            <a:off x="0" y="6400800"/>
            <a:ext cx="1030288" cy="457200"/>
          </a:xfrm>
          <a:prstGeom prst="rect">
            <a:avLst/>
          </a:prstGeom>
          <a:solidFill>
            <a:srgbClr val="DDF6A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1" lang="en-US" altLang="zh-CN"/>
              <a:t>Option</a:t>
            </a:r>
          </a:p>
        </p:txBody>
      </p:sp>
      <p:sp>
        <p:nvSpPr>
          <p:cNvPr id="397329" name="Rectangle 17"/>
          <p:cNvSpPr>
            <a:spLocks noChangeArrowheads="1"/>
          </p:cNvSpPr>
          <p:nvPr/>
        </p:nvSpPr>
        <p:spPr bwMode="auto">
          <a:xfrm>
            <a:off x="547688" y="3132138"/>
            <a:ext cx="3046412" cy="333375"/>
          </a:xfrm>
          <a:prstGeom prst="rect">
            <a:avLst/>
          </a:prstGeom>
          <a:solidFill>
            <a:srgbClr val="0000FF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397330" name="Group 18"/>
          <p:cNvGrpSpPr>
            <a:grpSpLocks/>
          </p:cNvGrpSpPr>
          <p:nvPr/>
        </p:nvGrpSpPr>
        <p:grpSpPr bwMode="auto">
          <a:xfrm>
            <a:off x="304800" y="1066800"/>
            <a:ext cx="8534400" cy="5049838"/>
            <a:chOff x="192" y="672"/>
            <a:chExt cx="5376" cy="3181"/>
          </a:xfrm>
        </p:grpSpPr>
        <p:sp>
          <p:nvSpPr>
            <p:cNvPr id="397331" name="Text Box 19"/>
            <p:cNvSpPr txBox="1">
              <a:spLocks noChangeArrowheads="1"/>
            </p:cNvSpPr>
            <p:nvPr/>
          </p:nvSpPr>
          <p:spPr bwMode="auto">
            <a:xfrm>
              <a:off x="192" y="960"/>
              <a:ext cx="5376" cy="2893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lnSpc>
                  <a:spcPct val="180000"/>
                </a:lnSpc>
                <a:spcBef>
                  <a:spcPct val="85000"/>
                </a:spcBef>
              </a:pPr>
              <a:r>
                <a:rPr kumimoji="1" lang="en-US" altLang="zh-CN"/>
                <a:t>Available Options:                                        Active Options:</a:t>
              </a:r>
            </a:p>
            <a:p>
              <a:pPr>
                <a:spcBef>
                  <a:spcPct val="50000"/>
                </a:spcBef>
              </a:pPr>
              <a:endParaRPr kumimoji="1" lang="en-US" altLang="zh-CN"/>
            </a:p>
            <a:p>
              <a:pPr>
                <a:spcBef>
                  <a:spcPct val="50000"/>
                </a:spcBef>
              </a:pPr>
              <a:endParaRPr kumimoji="1" lang="en-US" altLang="zh-CN"/>
            </a:p>
            <a:p>
              <a:pPr>
                <a:spcBef>
                  <a:spcPct val="50000"/>
                </a:spcBef>
              </a:pPr>
              <a:endParaRPr kumimoji="1" lang="en-US" altLang="zh-CN"/>
            </a:p>
            <a:p>
              <a:pPr>
                <a:spcBef>
                  <a:spcPct val="50000"/>
                </a:spcBef>
              </a:pPr>
              <a:endParaRPr kumimoji="1" lang="en-US" altLang="zh-CN"/>
            </a:p>
            <a:p>
              <a:pPr>
                <a:spcBef>
                  <a:spcPct val="50000"/>
                </a:spcBef>
              </a:pPr>
              <a:endParaRPr kumimoji="1" lang="en-US" altLang="zh-CN"/>
            </a:p>
            <a:p>
              <a:pPr>
                <a:spcBef>
                  <a:spcPct val="50000"/>
                </a:spcBef>
              </a:pPr>
              <a:endParaRPr kumimoji="1" lang="en-US" altLang="zh-CN"/>
            </a:p>
            <a:p>
              <a:pPr>
                <a:spcBef>
                  <a:spcPct val="50000"/>
                </a:spcBef>
              </a:pPr>
              <a:endParaRPr kumimoji="1" lang="en-US" altLang="zh-CN"/>
            </a:p>
          </p:txBody>
        </p:sp>
        <p:sp>
          <p:nvSpPr>
            <p:cNvPr id="397332" name="Text Box 20"/>
            <p:cNvSpPr txBox="1">
              <a:spLocks noChangeArrowheads="1"/>
            </p:cNvSpPr>
            <p:nvPr/>
          </p:nvSpPr>
          <p:spPr bwMode="auto">
            <a:xfrm>
              <a:off x="192" y="672"/>
              <a:ext cx="5376" cy="294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>
                  <a:solidFill>
                    <a:schemeClr val="bg1"/>
                  </a:solidFill>
                </a:rPr>
                <a:t>Option Manager</a:t>
              </a:r>
            </a:p>
          </p:txBody>
        </p:sp>
        <p:sp>
          <p:nvSpPr>
            <p:cNvPr id="397333" name="Text Box 21"/>
            <p:cNvSpPr txBox="1">
              <a:spLocks noChangeArrowheads="1"/>
            </p:cNvSpPr>
            <p:nvPr/>
          </p:nvSpPr>
          <p:spPr bwMode="auto">
            <a:xfrm>
              <a:off x="336" y="1466"/>
              <a:ext cx="1920" cy="213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kumimoji="1" lang="en-US" altLang="zh-CN"/>
                <a:t>AC Transport</a:t>
              </a:r>
            </a:p>
            <a:p>
              <a:r>
                <a:rPr kumimoji="1" lang="en-US" altLang="zh-CN"/>
                <a:t>ACMS</a:t>
              </a:r>
            </a:p>
            <a:p>
              <a:r>
                <a:rPr kumimoji="1" lang="en-US" altLang="zh-CN"/>
                <a:t>Low Field</a:t>
              </a:r>
            </a:p>
            <a:p>
              <a:r>
                <a:rPr kumimoji="1" lang="en-US" altLang="zh-CN"/>
                <a:t>Resistivity</a:t>
              </a:r>
            </a:p>
            <a:p>
              <a:r>
                <a:rPr kumimoji="1" lang="en-US" altLang="zh-CN"/>
                <a:t>Thermal Transport</a:t>
              </a:r>
            </a:p>
            <a:p>
              <a:r>
                <a:rPr kumimoji="1" lang="en-US" altLang="zh-CN"/>
                <a:t>Torque Magnetometer</a:t>
              </a:r>
            </a:p>
            <a:p>
              <a:endParaRPr kumimoji="1" lang="en-US" altLang="zh-CN"/>
            </a:p>
            <a:p>
              <a:endParaRPr kumimoji="1" lang="en-US" altLang="zh-CN"/>
            </a:p>
            <a:p>
              <a:endParaRPr kumimoji="1" lang="en-US" altLang="zh-CN"/>
            </a:p>
          </p:txBody>
        </p:sp>
        <p:sp>
          <p:nvSpPr>
            <p:cNvPr id="397334" name="Text Box 22"/>
            <p:cNvSpPr txBox="1">
              <a:spLocks noChangeArrowheads="1"/>
            </p:cNvSpPr>
            <p:nvPr/>
          </p:nvSpPr>
          <p:spPr bwMode="auto">
            <a:xfrm>
              <a:off x="3696" y="1466"/>
              <a:ext cx="1776" cy="213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kumimoji="1" lang="en-US" altLang="zh-CN"/>
                <a:t>Heat Capacity</a:t>
              </a:r>
            </a:p>
            <a:p>
              <a:r>
                <a:rPr kumimoji="1" lang="en-US" altLang="zh-CN"/>
                <a:t>Helium3</a:t>
              </a:r>
            </a:p>
            <a:p>
              <a:endParaRPr kumimoji="1" lang="en-US" altLang="zh-CN"/>
            </a:p>
            <a:p>
              <a:endParaRPr kumimoji="1" lang="en-US" altLang="zh-CN"/>
            </a:p>
            <a:p>
              <a:endParaRPr kumimoji="1" lang="en-US" altLang="zh-CN"/>
            </a:p>
            <a:p>
              <a:endParaRPr kumimoji="1" lang="en-US" altLang="zh-CN"/>
            </a:p>
            <a:p>
              <a:endParaRPr kumimoji="1" lang="en-US" altLang="zh-CN"/>
            </a:p>
            <a:p>
              <a:endParaRPr kumimoji="1" lang="en-US" altLang="zh-CN"/>
            </a:p>
            <a:p>
              <a:endParaRPr kumimoji="1" lang="en-US" altLang="zh-CN"/>
            </a:p>
          </p:txBody>
        </p:sp>
        <p:sp>
          <p:nvSpPr>
            <p:cNvPr id="397335" name="Text Box 23"/>
            <p:cNvSpPr txBox="1">
              <a:spLocks noChangeArrowheads="1"/>
            </p:cNvSpPr>
            <p:nvPr/>
          </p:nvSpPr>
          <p:spPr bwMode="auto">
            <a:xfrm>
              <a:off x="2328" y="1584"/>
              <a:ext cx="1248" cy="288"/>
            </a:xfrm>
            <a:prstGeom prst="rect">
              <a:avLst/>
            </a:prstGeom>
            <a:solidFill>
              <a:srgbClr val="D1D1D1"/>
            </a:solidFill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rgbClr val="D1D1D1">
                  <a:gamma/>
                  <a:shade val="60000"/>
                  <a:invGamma/>
                </a:srgbClr>
              </a:prstShdw>
            </a:effectLst>
          </p:spPr>
          <p:txBody>
            <a:bodyPr lIns="0" rIns="0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kumimoji="1" lang="en-US" altLang="zh-CN"/>
                <a:t>Activate </a:t>
              </a:r>
              <a:r>
                <a:rPr kumimoji="1" lang="en-US" altLang="zh-CN">
                  <a:sym typeface="Wingdings" pitchFamily="2" charset="2"/>
                </a:rPr>
                <a:t>--&gt;&gt;</a:t>
              </a:r>
              <a:endParaRPr kumimoji="1" lang="en-US" altLang="zh-CN"/>
            </a:p>
          </p:txBody>
        </p:sp>
        <p:sp>
          <p:nvSpPr>
            <p:cNvPr id="397336" name="Text Box 24"/>
            <p:cNvSpPr txBox="1">
              <a:spLocks noChangeArrowheads="1"/>
            </p:cNvSpPr>
            <p:nvPr/>
          </p:nvSpPr>
          <p:spPr bwMode="auto">
            <a:xfrm>
              <a:off x="2328" y="2064"/>
              <a:ext cx="1248" cy="288"/>
            </a:xfrm>
            <a:prstGeom prst="rect">
              <a:avLst/>
            </a:prstGeom>
            <a:solidFill>
              <a:srgbClr val="D1D1D1"/>
            </a:solidFill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rgbClr val="D1D1D1">
                  <a:gamma/>
                  <a:shade val="60000"/>
                  <a:invGamma/>
                </a:srgbClr>
              </a:prstShdw>
            </a:effectLst>
          </p:spPr>
          <p:txBody>
            <a:bodyPr lIns="0" rIns="0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kumimoji="1" lang="en-US" altLang="zh-CN"/>
                <a:t>&lt;&lt;--Deactivate</a:t>
              </a:r>
            </a:p>
          </p:txBody>
        </p:sp>
        <p:sp>
          <p:nvSpPr>
            <p:cNvPr id="397337" name="Text Box 25"/>
            <p:cNvSpPr txBox="1">
              <a:spLocks noChangeArrowheads="1"/>
            </p:cNvSpPr>
            <p:nvPr/>
          </p:nvSpPr>
          <p:spPr bwMode="auto">
            <a:xfrm>
              <a:off x="2424" y="2550"/>
              <a:ext cx="1056" cy="564"/>
            </a:xfrm>
            <a:prstGeom prst="rect">
              <a:avLst/>
            </a:prstGeom>
            <a:solidFill>
              <a:srgbClr val="D1D1D1"/>
            </a:solidFill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rgbClr val="D1D1D1">
                  <a:gamma/>
                  <a:shade val="60000"/>
                  <a:invGamma/>
                </a:srgbClr>
              </a:prstShdw>
            </a:effectLst>
          </p:spPr>
          <p:txBody>
            <a:bodyPr lIns="0" rIns="0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kumimoji="1" lang="en-US" altLang="zh-CN"/>
                <a:t>Connection</a:t>
              </a:r>
            </a:p>
            <a:p>
              <a:pPr algn="ctr">
                <a:spcBef>
                  <a:spcPct val="20000"/>
                </a:spcBef>
              </a:pPr>
              <a:r>
                <a:rPr kumimoji="1" lang="en-US" altLang="zh-CN"/>
                <a:t>Diagrams</a:t>
              </a:r>
            </a:p>
          </p:txBody>
        </p:sp>
        <p:sp>
          <p:nvSpPr>
            <p:cNvPr id="397338" name="Text Box 26"/>
            <p:cNvSpPr txBox="1">
              <a:spLocks noChangeArrowheads="1"/>
            </p:cNvSpPr>
            <p:nvPr/>
          </p:nvSpPr>
          <p:spPr bwMode="auto">
            <a:xfrm>
              <a:off x="2544" y="3408"/>
              <a:ext cx="816" cy="288"/>
            </a:xfrm>
            <a:prstGeom prst="rect">
              <a:avLst/>
            </a:prstGeom>
            <a:solidFill>
              <a:srgbClr val="D1D1D1"/>
            </a:solidFill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rgbClr val="D1D1D1">
                  <a:gamma/>
                  <a:shade val="60000"/>
                  <a:invGamma/>
                </a:srgbClr>
              </a:prstShdw>
            </a:effectLst>
          </p:spPr>
          <p:txBody>
            <a:bodyPr lIns="0" rIns="0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kumimoji="1" lang="en-US" altLang="zh-CN"/>
                <a:t>Close</a:t>
              </a:r>
            </a:p>
          </p:txBody>
        </p:sp>
        <p:pic>
          <p:nvPicPr>
            <p:cNvPr id="397339" name="Picture 27" descr="WUICON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334" y="742"/>
              <a:ext cx="144" cy="144"/>
            </a:xfrm>
            <a:prstGeom prst="rect">
              <a:avLst/>
            </a:prstGeom>
            <a:noFill/>
          </p:spPr>
        </p:pic>
      </p:grpSp>
      <p:sp>
        <p:nvSpPr>
          <p:cNvPr id="397340" name="Rectangle 28"/>
          <p:cNvSpPr>
            <a:spLocks noChangeArrowheads="1"/>
          </p:cNvSpPr>
          <p:nvPr/>
        </p:nvSpPr>
        <p:spPr bwMode="auto">
          <a:xfrm>
            <a:off x="5867400" y="2743200"/>
            <a:ext cx="2817813" cy="381000"/>
          </a:xfrm>
          <a:prstGeom prst="rect">
            <a:avLst/>
          </a:prstGeom>
          <a:solidFill>
            <a:srgbClr val="0000FF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97341" name="Freeform 29"/>
          <p:cNvSpPr>
            <a:spLocks/>
          </p:cNvSpPr>
          <p:nvPr/>
        </p:nvSpPr>
        <p:spPr bwMode="auto">
          <a:xfrm>
            <a:off x="2022475" y="3263900"/>
            <a:ext cx="292100" cy="5715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60"/>
              </a:cxn>
              <a:cxn ang="0">
                <a:pos x="72" y="216"/>
              </a:cxn>
              <a:cxn ang="0">
                <a:pos x="136" y="360"/>
              </a:cxn>
              <a:cxn ang="0">
                <a:pos x="164" y="344"/>
              </a:cxn>
              <a:cxn ang="0">
                <a:pos x="96" y="204"/>
              </a:cxn>
              <a:cxn ang="0">
                <a:pos x="184" y="208"/>
              </a:cxn>
              <a:cxn ang="0">
                <a:pos x="0" y="0"/>
              </a:cxn>
            </a:cxnLst>
            <a:rect l="0" t="0" r="r" b="b"/>
            <a:pathLst>
              <a:path w="184" h="360">
                <a:moveTo>
                  <a:pt x="0" y="0"/>
                </a:moveTo>
                <a:lnTo>
                  <a:pt x="0" y="260"/>
                </a:lnTo>
                <a:lnTo>
                  <a:pt x="72" y="216"/>
                </a:lnTo>
                <a:lnTo>
                  <a:pt x="136" y="360"/>
                </a:lnTo>
                <a:lnTo>
                  <a:pt x="164" y="344"/>
                </a:lnTo>
                <a:lnTo>
                  <a:pt x="96" y="204"/>
                </a:lnTo>
                <a:lnTo>
                  <a:pt x="184" y="208"/>
                </a:lnTo>
                <a:lnTo>
                  <a:pt x="0" y="0"/>
                </a:lnTo>
                <a:close/>
              </a:path>
            </a:pathLst>
          </a:custGeom>
          <a:solidFill>
            <a:srgbClr val="FF6600"/>
          </a:solidFill>
          <a:ln w="9525">
            <a:noFill/>
            <a:round/>
            <a:headEnd/>
            <a:tailEnd/>
          </a:ln>
          <a:effectLst>
            <a:prstShdw prst="shdw17" dist="17961" dir="2700000">
              <a:srgbClr val="FF6600">
                <a:gamma/>
                <a:shade val="60000"/>
                <a:invGamma/>
              </a:srgbClr>
            </a:prstShdw>
          </a:effectLst>
        </p:spPr>
        <p:txBody>
          <a:bodyPr/>
          <a:lstStyle/>
          <a:p>
            <a:endParaRPr lang="zh-CN" altLang="en-US"/>
          </a:p>
        </p:txBody>
      </p:sp>
      <p:grpSp>
        <p:nvGrpSpPr>
          <p:cNvPr id="397342" name="Group 30"/>
          <p:cNvGrpSpPr>
            <a:grpSpLocks/>
          </p:cNvGrpSpPr>
          <p:nvPr/>
        </p:nvGrpSpPr>
        <p:grpSpPr bwMode="auto">
          <a:xfrm>
            <a:off x="304800" y="1066800"/>
            <a:ext cx="8534400" cy="5049838"/>
            <a:chOff x="288" y="768"/>
            <a:chExt cx="5376" cy="3181"/>
          </a:xfrm>
        </p:grpSpPr>
        <p:grpSp>
          <p:nvGrpSpPr>
            <p:cNvPr id="397343" name="Group 31"/>
            <p:cNvGrpSpPr>
              <a:grpSpLocks/>
            </p:cNvGrpSpPr>
            <p:nvPr/>
          </p:nvGrpSpPr>
          <p:grpSpPr bwMode="auto">
            <a:xfrm>
              <a:off x="288" y="768"/>
              <a:ext cx="5376" cy="3181"/>
              <a:chOff x="192" y="672"/>
              <a:chExt cx="5376" cy="3181"/>
            </a:xfrm>
          </p:grpSpPr>
          <p:sp>
            <p:nvSpPr>
              <p:cNvPr id="397344" name="Text Box 32"/>
              <p:cNvSpPr txBox="1">
                <a:spLocks noChangeArrowheads="1"/>
              </p:cNvSpPr>
              <p:nvPr/>
            </p:nvSpPr>
            <p:spPr bwMode="auto">
              <a:xfrm>
                <a:off x="192" y="960"/>
                <a:ext cx="5376" cy="2893"/>
              </a:xfrm>
              <a:prstGeom prst="rect">
                <a:avLst/>
              </a:prstGeom>
              <a:solidFill>
                <a:schemeClr val="folHlink"/>
              </a:solidFill>
              <a:ln w="9525">
                <a:solidFill>
                  <a:schemeClr val="tx2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lnSpc>
                    <a:spcPct val="180000"/>
                  </a:lnSpc>
                  <a:spcBef>
                    <a:spcPct val="85000"/>
                  </a:spcBef>
                </a:pPr>
                <a:r>
                  <a:rPr kumimoji="1" lang="en-US" altLang="zh-CN"/>
                  <a:t>Available Options:                                        Active Options:</a:t>
                </a:r>
              </a:p>
              <a:p>
                <a:pPr>
                  <a:spcBef>
                    <a:spcPct val="50000"/>
                  </a:spcBef>
                </a:pPr>
                <a:endParaRPr kumimoji="1" lang="en-US" altLang="zh-CN"/>
              </a:p>
              <a:p>
                <a:pPr>
                  <a:spcBef>
                    <a:spcPct val="50000"/>
                  </a:spcBef>
                </a:pPr>
                <a:endParaRPr kumimoji="1" lang="en-US" altLang="zh-CN"/>
              </a:p>
              <a:p>
                <a:pPr>
                  <a:spcBef>
                    <a:spcPct val="50000"/>
                  </a:spcBef>
                </a:pPr>
                <a:endParaRPr kumimoji="1" lang="en-US" altLang="zh-CN"/>
              </a:p>
              <a:p>
                <a:pPr>
                  <a:spcBef>
                    <a:spcPct val="50000"/>
                  </a:spcBef>
                </a:pPr>
                <a:endParaRPr kumimoji="1" lang="en-US" altLang="zh-CN"/>
              </a:p>
              <a:p>
                <a:pPr>
                  <a:spcBef>
                    <a:spcPct val="50000"/>
                  </a:spcBef>
                </a:pPr>
                <a:endParaRPr kumimoji="1" lang="en-US" altLang="zh-CN"/>
              </a:p>
              <a:p>
                <a:pPr>
                  <a:spcBef>
                    <a:spcPct val="50000"/>
                  </a:spcBef>
                </a:pPr>
                <a:endParaRPr kumimoji="1" lang="en-US" altLang="zh-CN"/>
              </a:p>
              <a:p>
                <a:pPr>
                  <a:spcBef>
                    <a:spcPct val="50000"/>
                  </a:spcBef>
                </a:pPr>
                <a:endParaRPr kumimoji="1" lang="en-US" altLang="zh-CN"/>
              </a:p>
            </p:txBody>
          </p:sp>
          <p:sp>
            <p:nvSpPr>
              <p:cNvPr id="397345" name="Text Box 33"/>
              <p:cNvSpPr txBox="1">
                <a:spLocks noChangeArrowheads="1"/>
              </p:cNvSpPr>
              <p:nvPr/>
            </p:nvSpPr>
            <p:spPr bwMode="auto">
              <a:xfrm>
                <a:off x="192" y="672"/>
                <a:ext cx="5376" cy="294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2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kumimoji="1" lang="en-US" altLang="zh-CN">
                    <a:solidFill>
                      <a:schemeClr val="bg1"/>
                    </a:solidFill>
                  </a:rPr>
                  <a:t>Option Manager</a:t>
                </a:r>
              </a:p>
            </p:txBody>
          </p:sp>
          <p:sp>
            <p:nvSpPr>
              <p:cNvPr id="397346" name="Text Box 34"/>
              <p:cNvSpPr txBox="1">
                <a:spLocks noChangeArrowheads="1"/>
              </p:cNvSpPr>
              <p:nvPr/>
            </p:nvSpPr>
            <p:spPr bwMode="auto">
              <a:xfrm>
                <a:off x="336" y="1466"/>
                <a:ext cx="1920" cy="2134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2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kumimoji="1" lang="en-US" altLang="zh-CN"/>
                  <a:t>ACMS</a:t>
                </a:r>
              </a:p>
              <a:p>
                <a:r>
                  <a:rPr kumimoji="1" lang="en-US" altLang="zh-CN"/>
                  <a:t>Heat Capacity</a:t>
                </a:r>
              </a:p>
              <a:p>
                <a:r>
                  <a:rPr kumimoji="1" lang="en-US" altLang="zh-CN"/>
                  <a:t>Low Field</a:t>
                </a:r>
              </a:p>
              <a:p>
                <a:r>
                  <a:rPr kumimoji="1" lang="en-US" altLang="zh-CN"/>
                  <a:t>Resistivity</a:t>
                </a:r>
              </a:p>
              <a:p>
                <a:r>
                  <a:rPr kumimoji="1" lang="en-US" altLang="zh-CN"/>
                  <a:t>Thermal Transport</a:t>
                </a:r>
              </a:p>
              <a:p>
                <a:r>
                  <a:rPr kumimoji="1" lang="en-US" altLang="zh-CN"/>
                  <a:t>Torque Magnetometer</a:t>
                </a:r>
              </a:p>
              <a:p>
                <a:endParaRPr kumimoji="1" lang="en-US" altLang="zh-CN"/>
              </a:p>
              <a:p>
                <a:endParaRPr kumimoji="1" lang="en-US" altLang="zh-CN"/>
              </a:p>
              <a:p>
                <a:endParaRPr kumimoji="1" lang="en-US" altLang="zh-CN"/>
              </a:p>
            </p:txBody>
          </p:sp>
          <p:sp>
            <p:nvSpPr>
              <p:cNvPr id="397347" name="Text Box 35"/>
              <p:cNvSpPr txBox="1">
                <a:spLocks noChangeArrowheads="1"/>
              </p:cNvSpPr>
              <p:nvPr/>
            </p:nvSpPr>
            <p:spPr bwMode="auto">
              <a:xfrm>
                <a:off x="3696" y="1466"/>
                <a:ext cx="1776" cy="2134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2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kumimoji="1" lang="en-US" altLang="zh-CN"/>
                  <a:t>AC Transport</a:t>
                </a:r>
              </a:p>
              <a:p>
                <a:r>
                  <a:rPr kumimoji="1" lang="en-US" altLang="zh-CN"/>
                  <a:t>Helium3</a:t>
                </a:r>
              </a:p>
              <a:p>
                <a:endParaRPr kumimoji="1" lang="en-US" altLang="zh-CN"/>
              </a:p>
              <a:p>
                <a:endParaRPr kumimoji="1" lang="en-US" altLang="zh-CN"/>
              </a:p>
              <a:p>
                <a:endParaRPr kumimoji="1" lang="en-US" altLang="zh-CN"/>
              </a:p>
              <a:p>
                <a:endParaRPr kumimoji="1" lang="en-US" altLang="zh-CN"/>
              </a:p>
              <a:p>
                <a:endParaRPr kumimoji="1" lang="en-US" altLang="zh-CN"/>
              </a:p>
              <a:p>
                <a:endParaRPr kumimoji="1" lang="en-US" altLang="zh-CN"/>
              </a:p>
              <a:p>
                <a:endParaRPr kumimoji="1" lang="en-US" altLang="zh-CN"/>
              </a:p>
            </p:txBody>
          </p:sp>
          <p:sp>
            <p:nvSpPr>
              <p:cNvPr id="397348" name="Text Box 36"/>
              <p:cNvSpPr txBox="1">
                <a:spLocks noChangeArrowheads="1"/>
              </p:cNvSpPr>
              <p:nvPr/>
            </p:nvSpPr>
            <p:spPr bwMode="auto">
              <a:xfrm>
                <a:off x="2328" y="1584"/>
                <a:ext cx="1248" cy="288"/>
              </a:xfrm>
              <a:prstGeom prst="rect">
                <a:avLst/>
              </a:prstGeom>
              <a:solidFill>
                <a:srgbClr val="D1D1D1"/>
              </a:solidFill>
              <a:ln w="9525">
                <a:noFill/>
                <a:miter lim="800000"/>
                <a:headEnd/>
                <a:tailEnd/>
              </a:ln>
              <a:effectLst>
                <a:prstShdw prst="shdw17" dist="17961" dir="2700000">
                  <a:srgbClr val="D1D1D1">
                    <a:gamma/>
                    <a:shade val="60000"/>
                    <a:invGamma/>
                  </a:srgbClr>
                </a:prstShdw>
              </a:effectLst>
            </p:spPr>
            <p:txBody>
              <a:bodyPr lIns="0" rIns="0" anchor="ctr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kumimoji="1" lang="en-US" altLang="zh-CN"/>
                  <a:t>Activate </a:t>
                </a:r>
                <a:r>
                  <a:rPr kumimoji="1" lang="en-US" altLang="zh-CN">
                    <a:sym typeface="Wingdings" pitchFamily="2" charset="2"/>
                  </a:rPr>
                  <a:t>--&gt;&gt;</a:t>
                </a:r>
                <a:endParaRPr kumimoji="1" lang="en-US" altLang="zh-CN"/>
              </a:p>
            </p:txBody>
          </p:sp>
          <p:sp>
            <p:nvSpPr>
              <p:cNvPr id="397349" name="Text Box 37"/>
              <p:cNvSpPr txBox="1">
                <a:spLocks noChangeArrowheads="1"/>
              </p:cNvSpPr>
              <p:nvPr/>
            </p:nvSpPr>
            <p:spPr bwMode="auto">
              <a:xfrm>
                <a:off x="2328" y="2064"/>
                <a:ext cx="1248" cy="288"/>
              </a:xfrm>
              <a:prstGeom prst="rect">
                <a:avLst/>
              </a:prstGeom>
              <a:solidFill>
                <a:srgbClr val="D1D1D1"/>
              </a:solidFill>
              <a:ln w="9525">
                <a:noFill/>
                <a:miter lim="800000"/>
                <a:headEnd/>
                <a:tailEnd/>
              </a:ln>
              <a:effectLst>
                <a:prstShdw prst="shdw17" dist="17961" dir="2700000">
                  <a:srgbClr val="D1D1D1">
                    <a:gamma/>
                    <a:shade val="60000"/>
                    <a:invGamma/>
                  </a:srgbClr>
                </a:prstShdw>
              </a:effectLst>
            </p:spPr>
            <p:txBody>
              <a:bodyPr lIns="0" rIns="0" anchor="ctr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kumimoji="1" lang="en-US" altLang="zh-CN"/>
                  <a:t>&lt;&lt;--Deactivate</a:t>
                </a:r>
              </a:p>
            </p:txBody>
          </p:sp>
          <p:sp>
            <p:nvSpPr>
              <p:cNvPr id="397350" name="Text Box 38"/>
              <p:cNvSpPr txBox="1">
                <a:spLocks noChangeArrowheads="1"/>
              </p:cNvSpPr>
              <p:nvPr/>
            </p:nvSpPr>
            <p:spPr bwMode="auto">
              <a:xfrm>
                <a:off x="2424" y="2550"/>
                <a:ext cx="1056" cy="564"/>
              </a:xfrm>
              <a:prstGeom prst="rect">
                <a:avLst/>
              </a:prstGeom>
              <a:solidFill>
                <a:srgbClr val="D1D1D1"/>
              </a:solidFill>
              <a:ln w="9525">
                <a:noFill/>
                <a:miter lim="800000"/>
                <a:headEnd/>
                <a:tailEnd/>
              </a:ln>
              <a:effectLst>
                <a:prstShdw prst="shdw17" dist="17961" dir="2700000">
                  <a:srgbClr val="D1D1D1">
                    <a:gamma/>
                    <a:shade val="60000"/>
                    <a:invGamma/>
                  </a:srgbClr>
                </a:prstShdw>
              </a:effectLst>
            </p:spPr>
            <p:txBody>
              <a:bodyPr lIns="0" rIns="0" anchor="ctr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kumimoji="1" lang="en-US" altLang="zh-CN"/>
                  <a:t>Connection</a:t>
                </a:r>
              </a:p>
              <a:p>
                <a:pPr algn="ctr">
                  <a:spcBef>
                    <a:spcPct val="20000"/>
                  </a:spcBef>
                </a:pPr>
                <a:r>
                  <a:rPr kumimoji="1" lang="en-US" altLang="zh-CN"/>
                  <a:t>Diagrams</a:t>
                </a:r>
              </a:p>
            </p:txBody>
          </p:sp>
          <p:sp>
            <p:nvSpPr>
              <p:cNvPr id="397351" name="Text Box 39"/>
              <p:cNvSpPr txBox="1">
                <a:spLocks noChangeArrowheads="1"/>
              </p:cNvSpPr>
              <p:nvPr/>
            </p:nvSpPr>
            <p:spPr bwMode="auto">
              <a:xfrm>
                <a:off x="2544" y="3408"/>
                <a:ext cx="816" cy="288"/>
              </a:xfrm>
              <a:prstGeom prst="rect">
                <a:avLst/>
              </a:prstGeom>
              <a:solidFill>
                <a:srgbClr val="D1D1D1"/>
              </a:solidFill>
              <a:ln w="9525">
                <a:noFill/>
                <a:miter lim="800000"/>
                <a:headEnd/>
                <a:tailEnd/>
              </a:ln>
              <a:effectLst>
                <a:prstShdw prst="shdw17" dist="17961" dir="2700000">
                  <a:srgbClr val="D1D1D1">
                    <a:gamma/>
                    <a:shade val="60000"/>
                    <a:invGamma/>
                  </a:srgbClr>
                </a:prstShdw>
              </a:effectLst>
            </p:spPr>
            <p:txBody>
              <a:bodyPr lIns="0" rIns="0" anchor="ctr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kumimoji="1" lang="en-US" altLang="zh-CN"/>
                  <a:t>Close</a:t>
                </a:r>
              </a:p>
            </p:txBody>
          </p:sp>
          <p:pic>
            <p:nvPicPr>
              <p:cNvPr id="397352" name="Picture 40" descr="WUICON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5334" y="742"/>
                <a:ext cx="144" cy="144"/>
              </a:xfrm>
              <a:prstGeom prst="rect">
                <a:avLst/>
              </a:prstGeom>
              <a:noFill/>
            </p:spPr>
          </p:pic>
        </p:grpSp>
        <p:sp>
          <p:nvSpPr>
            <p:cNvPr id="397353" name="Rectangle 41"/>
            <p:cNvSpPr>
              <a:spLocks noChangeArrowheads="1"/>
            </p:cNvSpPr>
            <p:nvPr/>
          </p:nvSpPr>
          <p:spPr bwMode="auto">
            <a:xfrm>
              <a:off x="3792" y="1824"/>
              <a:ext cx="1775" cy="240"/>
            </a:xfrm>
            <a:prstGeom prst="rect">
              <a:avLst/>
            </a:prstGeom>
            <a:solidFill>
              <a:srgbClr val="0000FF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397354" name="Group 42"/>
          <p:cNvGrpSpPr>
            <a:grpSpLocks/>
          </p:cNvGrpSpPr>
          <p:nvPr/>
        </p:nvGrpSpPr>
        <p:grpSpPr bwMode="auto">
          <a:xfrm>
            <a:off x="304800" y="1066800"/>
            <a:ext cx="8534400" cy="5049838"/>
            <a:chOff x="288" y="768"/>
            <a:chExt cx="5376" cy="3181"/>
          </a:xfrm>
        </p:grpSpPr>
        <p:grpSp>
          <p:nvGrpSpPr>
            <p:cNvPr id="397355" name="Group 43"/>
            <p:cNvGrpSpPr>
              <a:grpSpLocks/>
            </p:cNvGrpSpPr>
            <p:nvPr/>
          </p:nvGrpSpPr>
          <p:grpSpPr bwMode="auto">
            <a:xfrm>
              <a:off x="288" y="768"/>
              <a:ext cx="5376" cy="3181"/>
              <a:chOff x="192" y="672"/>
              <a:chExt cx="5376" cy="3181"/>
            </a:xfrm>
          </p:grpSpPr>
          <p:sp>
            <p:nvSpPr>
              <p:cNvPr id="397356" name="Text Box 44"/>
              <p:cNvSpPr txBox="1">
                <a:spLocks noChangeArrowheads="1"/>
              </p:cNvSpPr>
              <p:nvPr/>
            </p:nvSpPr>
            <p:spPr bwMode="auto">
              <a:xfrm>
                <a:off x="192" y="960"/>
                <a:ext cx="5376" cy="2893"/>
              </a:xfrm>
              <a:prstGeom prst="rect">
                <a:avLst/>
              </a:prstGeom>
              <a:solidFill>
                <a:schemeClr val="folHlink"/>
              </a:solidFill>
              <a:ln w="9525">
                <a:solidFill>
                  <a:schemeClr val="tx2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lnSpc>
                    <a:spcPct val="180000"/>
                  </a:lnSpc>
                  <a:spcBef>
                    <a:spcPct val="85000"/>
                  </a:spcBef>
                </a:pPr>
                <a:r>
                  <a:rPr kumimoji="1" lang="en-US" altLang="zh-CN"/>
                  <a:t>Available Options:                                        Active Options:</a:t>
                </a:r>
              </a:p>
              <a:p>
                <a:pPr>
                  <a:spcBef>
                    <a:spcPct val="50000"/>
                  </a:spcBef>
                </a:pPr>
                <a:endParaRPr kumimoji="1" lang="en-US" altLang="zh-CN"/>
              </a:p>
              <a:p>
                <a:pPr>
                  <a:spcBef>
                    <a:spcPct val="50000"/>
                  </a:spcBef>
                </a:pPr>
                <a:endParaRPr kumimoji="1" lang="en-US" altLang="zh-CN"/>
              </a:p>
              <a:p>
                <a:pPr>
                  <a:spcBef>
                    <a:spcPct val="50000"/>
                  </a:spcBef>
                </a:pPr>
                <a:endParaRPr kumimoji="1" lang="en-US" altLang="zh-CN"/>
              </a:p>
              <a:p>
                <a:pPr>
                  <a:spcBef>
                    <a:spcPct val="50000"/>
                  </a:spcBef>
                </a:pPr>
                <a:endParaRPr kumimoji="1" lang="en-US" altLang="zh-CN"/>
              </a:p>
              <a:p>
                <a:pPr>
                  <a:spcBef>
                    <a:spcPct val="50000"/>
                  </a:spcBef>
                </a:pPr>
                <a:endParaRPr kumimoji="1" lang="en-US" altLang="zh-CN"/>
              </a:p>
              <a:p>
                <a:pPr>
                  <a:spcBef>
                    <a:spcPct val="50000"/>
                  </a:spcBef>
                </a:pPr>
                <a:endParaRPr kumimoji="1" lang="en-US" altLang="zh-CN"/>
              </a:p>
              <a:p>
                <a:pPr>
                  <a:spcBef>
                    <a:spcPct val="50000"/>
                  </a:spcBef>
                </a:pPr>
                <a:endParaRPr kumimoji="1" lang="en-US" altLang="zh-CN"/>
              </a:p>
            </p:txBody>
          </p:sp>
          <p:sp>
            <p:nvSpPr>
              <p:cNvPr id="397357" name="Text Box 45"/>
              <p:cNvSpPr txBox="1">
                <a:spLocks noChangeArrowheads="1"/>
              </p:cNvSpPr>
              <p:nvPr/>
            </p:nvSpPr>
            <p:spPr bwMode="auto">
              <a:xfrm>
                <a:off x="192" y="672"/>
                <a:ext cx="5376" cy="294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2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kumimoji="1" lang="en-US" altLang="zh-CN">
                    <a:solidFill>
                      <a:schemeClr val="bg1"/>
                    </a:solidFill>
                  </a:rPr>
                  <a:t>Option Manager</a:t>
                </a:r>
              </a:p>
            </p:txBody>
          </p:sp>
          <p:sp>
            <p:nvSpPr>
              <p:cNvPr id="397358" name="Text Box 46"/>
              <p:cNvSpPr txBox="1">
                <a:spLocks noChangeArrowheads="1"/>
              </p:cNvSpPr>
              <p:nvPr/>
            </p:nvSpPr>
            <p:spPr bwMode="auto">
              <a:xfrm>
                <a:off x="336" y="1466"/>
                <a:ext cx="1920" cy="2134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2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kumimoji="1" lang="en-US" altLang="zh-CN"/>
                  <a:t>AC Transport</a:t>
                </a:r>
              </a:p>
              <a:p>
                <a:r>
                  <a:rPr kumimoji="1" lang="en-US" altLang="zh-CN"/>
                  <a:t>ACMS</a:t>
                </a:r>
              </a:p>
              <a:p>
                <a:r>
                  <a:rPr kumimoji="1" lang="en-US" altLang="zh-CN"/>
                  <a:t>Heat Capacity</a:t>
                </a:r>
              </a:p>
              <a:p>
                <a:r>
                  <a:rPr kumimoji="1" lang="en-US" altLang="zh-CN"/>
                  <a:t>Low Field</a:t>
                </a:r>
              </a:p>
              <a:p>
                <a:r>
                  <a:rPr kumimoji="1" lang="en-US" altLang="zh-CN"/>
                  <a:t>Thermal Transport</a:t>
                </a:r>
              </a:p>
              <a:p>
                <a:r>
                  <a:rPr kumimoji="1" lang="en-US" altLang="zh-CN"/>
                  <a:t>Torque Magnetometer</a:t>
                </a:r>
              </a:p>
              <a:p>
                <a:endParaRPr kumimoji="1" lang="en-US" altLang="zh-CN"/>
              </a:p>
              <a:p>
                <a:endParaRPr kumimoji="1" lang="en-US" altLang="zh-CN"/>
              </a:p>
              <a:p>
                <a:endParaRPr kumimoji="1" lang="en-US" altLang="zh-CN"/>
              </a:p>
            </p:txBody>
          </p:sp>
          <p:sp>
            <p:nvSpPr>
              <p:cNvPr id="397359" name="Text Box 47"/>
              <p:cNvSpPr txBox="1">
                <a:spLocks noChangeArrowheads="1"/>
              </p:cNvSpPr>
              <p:nvPr/>
            </p:nvSpPr>
            <p:spPr bwMode="auto">
              <a:xfrm>
                <a:off x="3696" y="1466"/>
                <a:ext cx="1776" cy="2134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2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kumimoji="1" lang="en-US" altLang="zh-CN"/>
                  <a:t>Resistivity</a:t>
                </a:r>
              </a:p>
              <a:p>
                <a:r>
                  <a:rPr kumimoji="1" lang="en-US" altLang="zh-CN"/>
                  <a:t>Helium3</a:t>
                </a:r>
              </a:p>
              <a:p>
                <a:endParaRPr kumimoji="1" lang="en-US" altLang="zh-CN"/>
              </a:p>
              <a:p>
                <a:endParaRPr kumimoji="1" lang="en-US" altLang="zh-CN"/>
              </a:p>
              <a:p>
                <a:endParaRPr kumimoji="1" lang="en-US" altLang="zh-CN"/>
              </a:p>
              <a:p>
                <a:endParaRPr kumimoji="1" lang="en-US" altLang="zh-CN"/>
              </a:p>
              <a:p>
                <a:endParaRPr kumimoji="1" lang="en-US" altLang="zh-CN"/>
              </a:p>
              <a:p>
                <a:endParaRPr kumimoji="1" lang="en-US" altLang="zh-CN"/>
              </a:p>
              <a:p>
                <a:endParaRPr kumimoji="1" lang="en-US" altLang="zh-CN"/>
              </a:p>
            </p:txBody>
          </p:sp>
          <p:sp>
            <p:nvSpPr>
              <p:cNvPr id="397360" name="Text Box 48"/>
              <p:cNvSpPr txBox="1">
                <a:spLocks noChangeArrowheads="1"/>
              </p:cNvSpPr>
              <p:nvPr/>
            </p:nvSpPr>
            <p:spPr bwMode="auto">
              <a:xfrm>
                <a:off x="2328" y="1584"/>
                <a:ext cx="1248" cy="288"/>
              </a:xfrm>
              <a:prstGeom prst="rect">
                <a:avLst/>
              </a:prstGeom>
              <a:solidFill>
                <a:srgbClr val="D1D1D1"/>
              </a:solidFill>
              <a:ln w="9525">
                <a:noFill/>
                <a:miter lim="800000"/>
                <a:headEnd/>
                <a:tailEnd/>
              </a:ln>
              <a:effectLst>
                <a:prstShdw prst="shdw17" dist="17961" dir="2700000">
                  <a:srgbClr val="D1D1D1">
                    <a:gamma/>
                    <a:shade val="60000"/>
                    <a:invGamma/>
                  </a:srgbClr>
                </a:prstShdw>
              </a:effectLst>
            </p:spPr>
            <p:txBody>
              <a:bodyPr lIns="0" rIns="0" anchor="ctr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kumimoji="1" lang="en-US" altLang="zh-CN"/>
                  <a:t>Activate </a:t>
                </a:r>
                <a:r>
                  <a:rPr kumimoji="1" lang="en-US" altLang="zh-CN">
                    <a:sym typeface="Wingdings" pitchFamily="2" charset="2"/>
                  </a:rPr>
                  <a:t>--&gt;&gt;</a:t>
                </a:r>
                <a:endParaRPr kumimoji="1" lang="en-US" altLang="zh-CN"/>
              </a:p>
            </p:txBody>
          </p:sp>
          <p:sp>
            <p:nvSpPr>
              <p:cNvPr id="397361" name="Text Box 49"/>
              <p:cNvSpPr txBox="1">
                <a:spLocks noChangeArrowheads="1"/>
              </p:cNvSpPr>
              <p:nvPr/>
            </p:nvSpPr>
            <p:spPr bwMode="auto">
              <a:xfrm>
                <a:off x="2328" y="2064"/>
                <a:ext cx="1248" cy="288"/>
              </a:xfrm>
              <a:prstGeom prst="rect">
                <a:avLst/>
              </a:prstGeom>
              <a:solidFill>
                <a:srgbClr val="D1D1D1"/>
              </a:solidFill>
              <a:ln w="9525">
                <a:noFill/>
                <a:miter lim="800000"/>
                <a:headEnd/>
                <a:tailEnd/>
              </a:ln>
              <a:effectLst>
                <a:prstShdw prst="shdw17" dist="17961" dir="2700000">
                  <a:srgbClr val="D1D1D1">
                    <a:gamma/>
                    <a:shade val="60000"/>
                    <a:invGamma/>
                  </a:srgbClr>
                </a:prstShdw>
              </a:effectLst>
            </p:spPr>
            <p:txBody>
              <a:bodyPr lIns="0" rIns="0" anchor="ctr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kumimoji="1" lang="en-US" altLang="zh-CN"/>
                  <a:t>&lt;&lt;--Deactivate</a:t>
                </a:r>
              </a:p>
            </p:txBody>
          </p:sp>
          <p:sp>
            <p:nvSpPr>
              <p:cNvPr id="397362" name="Text Box 50"/>
              <p:cNvSpPr txBox="1">
                <a:spLocks noChangeArrowheads="1"/>
              </p:cNvSpPr>
              <p:nvPr/>
            </p:nvSpPr>
            <p:spPr bwMode="auto">
              <a:xfrm>
                <a:off x="2424" y="2550"/>
                <a:ext cx="1056" cy="564"/>
              </a:xfrm>
              <a:prstGeom prst="rect">
                <a:avLst/>
              </a:prstGeom>
              <a:solidFill>
                <a:srgbClr val="D1D1D1"/>
              </a:solidFill>
              <a:ln w="9525">
                <a:noFill/>
                <a:miter lim="800000"/>
                <a:headEnd/>
                <a:tailEnd/>
              </a:ln>
              <a:effectLst>
                <a:prstShdw prst="shdw17" dist="17961" dir="2700000">
                  <a:srgbClr val="D1D1D1">
                    <a:gamma/>
                    <a:shade val="60000"/>
                    <a:invGamma/>
                  </a:srgbClr>
                </a:prstShdw>
              </a:effectLst>
            </p:spPr>
            <p:txBody>
              <a:bodyPr lIns="0" rIns="0" anchor="ctr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kumimoji="1" lang="en-US" altLang="zh-CN"/>
                  <a:t>Connection</a:t>
                </a:r>
              </a:p>
              <a:p>
                <a:pPr algn="ctr">
                  <a:spcBef>
                    <a:spcPct val="20000"/>
                  </a:spcBef>
                </a:pPr>
                <a:r>
                  <a:rPr kumimoji="1" lang="en-US" altLang="zh-CN"/>
                  <a:t>Diagrams</a:t>
                </a:r>
              </a:p>
            </p:txBody>
          </p:sp>
          <p:sp>
            <p:nvSpPr>
              <p:cNvPr id="397363" name="Text Box 51"/>
              <p:cNvSpPr txBox="1">
                <a:spLocks noChangeArrowheads="1"/>
              </p:cNvSpPr>
              <p:nvPr/>
            </p:nvSpPr>
            <p:spPr bwMode="auto">
              <a:xfrm>
                <a:off x="2544" y="3408"/>
                <a:ext cx="816" cy="288"/>
              </a:xfrm>
              <a:prstGeom prst="rect">
                <a:avLst/>
              </a:prstGeom>
              <a:solidFill>
                <a:srgbClr val="D1D1D1"/>
              </a:solidFill>
              <a:ln w="9525">
                <a:noFill/>
                <a:miter lim="800000"/>
                <a:headEnd/>
                <a:tailEnd/>
              </a:ln>
              <a:effectLst>
                <a:prstShdw prst="shdw17" dist="17961" dir="2700000">
                  <a:srgbClr val="D1D1D1">
                    <a:gamma/>
                    <a:shade val="60000"/>
                    <a:invGamma/>
                  </a:srgbClr>
                </a:prstShdw>
              </a:effectLst>
            </p:spPr>
            <p:txBody>
              <a:bodyPr lIns="0" rIns="0" anchor="ctr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kumimoji="1" lang="en-US" altLang="zh-CN"/>
                  <a:t>Close</a:t>
                </a:r>
              </a:p>
            </p:txBody>
          </p:sp>
          <p:pic>
            <p:nvPicPr>
              <p:cNvPr id="397364" name="Picture 52" descr="WUICON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5334" y="742"/>
                <a:ext cx="144" cy="144"/>
              </a:xfrm>
              <a:prstGeom prst="rect">
                <a:avLst/>
              </a:prstGeom>
              <a:noFill/>
            </p:spPr>
          </p:pic>
        </p:grpSp>
        <p:sp>
          <p:nvSpPr>
            <p:cNvPr id="397365" name="Rectangle 53"/>
            <p:cNvSpPr>
              <a:spLocks noChangeArrowheads="1"/>
            </p:cNvSpPr>
            <p:nvPr/>
          </p:nvSpPr>
          <p:spPr bwMode="auto">
            <a:xfrm>
              <a:off x="3792" y="1824"/>
              <a:ext cx="1775" cy="240"/>
            </a:xfrm>
            <a:prstGeom prst="rect">
              <a:avLst/>
            </a:prstGeom>
            <a:solidFill>
              <a:srgbClr val="0000FF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397366" name="Text Box 54"/>
          <p:cNvSpPr txBox="1">
            <a:spLocks noChangeArrowheads="1"/>
          </p:cNvSpPr>
          <p:nvPr/>
        </p:nvSpPr>
        <p:spPr bwMode="auto">
          <a:xfrm>
            <a:off x="4297363" y="6286500"/>
            <a:ext cx="2835275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kumimoji="1" lang="zh-CN" altLang="en-US">
                <a:solidFill>
                  <a:srgbClr val="FF3300"/>
                </a:solidFill>
                <a:latin typeface="Arial" pitchFamily="34" charset="0"/>
              </a:rPr>
              <a:t>热容量 </a:t>
            </a:r>
            <a:r>
              <a:rPr kumimoji="1" lang="en-US" altLang="zh-CN">
                <a:solidFill>
                  <a:srgbClr val="FF3300"/>
                </a:solidFill>
                <a:latin typeface="Arial" pitchFamily="34" charset="0"/>
              </a:rPr>
              <a:t>+ He</a:t>
            </a:r>
            <a:r>
              <a:rPr kumimoji="1" lang="zh-CN" altLang="en-US">
                <a:solidFill>
                  <a:srgbClr val="FF3300"/>
                </a:solidFill>
                <a:latin typeface="Arial" pitchFamily="34" charset="0"/>
              </a:rPr>
              <a:t>－</a:t>
            </a:r>
            <a:r>
              <a:rPr kumimoji="1" lang="en-US" altLang="zh-CN">
                <a:solidFill>
                  <a:srgbClr val="FF3300"/>
                </a:solidFill>
                <a:latin typeface="Arial" pitchFamily="34" charset="0"/>
              </a:rPr>
              <a:t>3</a:t>
            </a:r>
          </a:p>
        </p:txBody>
      </p:sp>
      <p:sp>
        <p:nvSpPr>
          <p:cNvPr id="397367" name="Text Box 55"/>
          <p:cNvSpPr txBox="1">
            <a:spLocks noChangeArrowheads="1"/>
          </p:cNvSpPr>
          <p:nvPr/>
        </p:nvSpPr>
        <p:spPr bwMode="auto">
          <a:xfrm>
            <a:off x="4297363" y="6286500"/>
            <a:ext cx="2835275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kumimoji="1" lang="en-US" altLang="zh-CN">
                <a:solidFill>
                  <a:srgbClr val="FF3300"/>
                </a:solidFill>
                <a:latin typeface="Arial" pitchFamily="34" charset="0"/>
              </a:rPr>
              <a:t>ACT + He</a:t>
            </a:r>
            <a:r>
              <a:rPr kumimoji="1" lang="zh-CN" altLang="en-US">
                <a:solidFill>
                  <a:srgbClr val="FF3300"/>
                </a:solidFill>
                <a:latin typeface="Arial" pitchFamily="34" charset="0"/>
              </a:rPr>
              <a:t>－</a:t>
            </a:r>
            <a:r>
              <a:rPr kumimoji="1" lang="en-US" altLang="zh-CN">
                <a:solidFill>
                  <a:srgbClr val="FF3300"/>
                </a:solidFill>
                <a:latin typeface="Arial" pitchFamily="34" charset="0"/>
              </a:rPr>
              <a:t>3</a:t>
            </a:r>
          </a:p>
        </p:txBody>
      </p:sp>
      <p:sp>
        <p:nvSpPr>
          <p:cNvPr id="397368" name="Text Box 56"/>
          <p:cNvSpPr txBox="1">
            <a:spLocks noChangeArrowheads="1"/>
          </p:cNvSpPr>
          <p:nvPr/>
        </p:nvSpPr>
        <p:spPr bwMode="auto">
          <a:xfrm>
            <a:off x="4297363" y="6286500"/>
            <a:ext cx="2835275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kumimoji="1" lang="en-US" altLang="zh-CN">
                <a:solidFill>
                  <a:srgbClr val="FF3300"/>
                </a:solidFill>
                <a:latin typeface="Arial" pitchFamily="34" charset="0"/>
              </a:rPr>
              <a:t>DC_R + He</a:t>
            </a:r>
            <a:r>
              <a:rPr kumimoji="1" lang="zh-CN" altLang="en-US">
                <a:solidFill>
                  <a:srgbClr val="FF3300"/>
                </a:solidFill>
                <a:latin typeface="Arial" pitchFamily="34" charset="0"/>
              </a:rPr>
              <a:t>－</a:t>
            </a:r>
            <a:r>
              <a:rPr kumimoji="1" lang="en-US" altLang="zh-CN">
                <a:solidFill>
                  <a:srgbClr val="FF3300"/>
                </a:solidFill>
                <a:latin typeface="Arial" pitchFamily="34" charset="0"/>
              </a:rPr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7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7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97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7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1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97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7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7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5" dur="500"/>
                                        <p:tgtEl>
                                          <p:spTgt spid="397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7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97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7326" grpId="0" animBg="1"/>
      <p:bldP spid="397327" grpId="0" animBg="1"/>
      <p:bldP spid="397329" grpId="0" animBg="1"/>
      <p:bldP spid="397340" grpId="0" animBg="1"/>
      <p:bldP spid="397341" grpId="0" animBg="1"/>
      <p:bldP spid="397366" grpId="0" animBg="1" autoUpdateAnimBg="0"/>
      <p:bldP spid="397367" grpId="0" animBg="1" autoUpdateAnimBg="0"/>
      <p:bldP spid="397368" grpId="0" animBg="1" autoUpdateAnimBg="0"/>
    </p:bld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8338" name="Group 2"/>
          <p:cNvGrpSpPr>
            <a:grpSpLocks/>
          </p:cNvGrpSpPr>
          <p:nvPr/>
        </p:nvGrpSpPr>
        <p:grpSpPr bwMode="auto">
          <a:xfrm>
            <a:off x="304800" y="1122363"/>
            <a:ext cx="8534400" cy="5049837"/>
            <a:chOff x="192" y="569"/>
            <a:chExt cx="5376" cy="3181"/>
          </a:xfrm>
        </p:grpSpPr>
        <p:sp>
          <p:nvSpPr>
            <p:cNvPr id="398339" name="Text Box 3"/>
            <p:cNvSpPr txBox="1">
              <a:spLocks noChangeArrowheads="1"/>
            </p:cNvSpPr>
            <p:nvPr/>
          </p:nvSpPr>
          <p:spPr bwMode="auto">
            <a:xfrm>
              <a:off x="192" y="857"/>
              <a:ext cx="5376" cy="2893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lnSpc>
                  <a:spcPct val="180000"/>
                </a:lnSpc>
                <a:spcBef>
                  <a:spcPct val="85000"/>
                </a:spcBef>
              </a:pPr>
              <a:r>
                <a:rPr kumimoji="1" lang="en-US" altLang="zh-CN"/>
                <a:t>Available Options:                                        Active Options:</a:t>
              </a:r>
            </a:p>
            <a:p>
              <a:pPr>
                <a:spcBef>
                  <a:spcPct val="50000"/>
                </a:spcBef>
              </a:pPr>
              <a:endParaRPr kumimoji="1" lang="en-US" altLang="zh-CN"/>
            </a:p>
            <a:p>
              <a:pPr>
                <a:spcBef>
                  <a:spcPct val="50000"/>
                </a:spcBef>
              </a:pPr>
              <a:endParaRPr kumimoji="1" lang="en-US" altLang="zh-CN"/>
            </a:p>
            <a:p>
              <a:pPr>
                <a:spcBef>
                  <a:spcPct val="50000"/>
                </a:spcBef>
              </a:pPr>
              <a:endParaRPr kumimoji="1" lang="en-US" altLang="zh-CN"/>
            </a:p>
            <a:p>
              <a:pPr>
                <a:spcBef>
                  <a:spcPct val="50000"/>
                </a:spcBef>
              </a:pPr>
              <a:endParaRPr kumimoji="1" lang="en-US" altLang="zh-CN"/>
            </a:p>
            <a:p>
              <a:pPr>
                <a:spcBef>
                  <a:spcPct val="50000"/>
                </a:spcBef>
              </a:pPr>
              <a:endParaRPr kumimoji="1" lang="en-US" altLang="zh-CN"/>
            </a:p>
            <a:p>
              <a:pPr>
                <a:spcBef>
                  <a:spcPct val="50000"/>
                </a:spcBef>
              </a:pPr>
              <a:endParaRPr kumimoji="1" lang="en-US" altLang="zh-CN"/>
            </a:p>
            <a:p>
              <a:pPr>
                <a:spcBef>
                  <a:spcPct val="50000"/>
                </a:spcBef>
              </a:pPr>
              <a:endParaRPr kumimoji="1" lang="en-US" altLang="zh-CN"/>
            </a:p>
          </p:txBody>
        </p:sp>
        <p:sp>
          <p:nvSpPr>
            <p:cNvPr id="398340" name="Text Box 4"/>
            <p:cNvSpPr txBox="1">
              <a:spLocks noChangeArrowheads="1"/>
            </p:cNvSpPr>
            <p:nvPr/>
          </p:nvSpPr>
          <p:spPr bwMode="auto">
            <a:xfrm>
              <a:off x="192" y="569"/>
              <a:ext cx="5376" cy="294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>
                  <a:solidFill>
                    <a:schemeClr val="bg1"/>
                  </a:solidFill>
                </a:rPr>
                <a:t>Option Manager</a:t>
              </a:r>
            </a:p>
          </p:txBody>
        </p:sp>
        <p:sp>
          <p:nvSpPr>
            <p:cNvPr id="398341" name="Text Box 5"/>
            <p:cNvSpPr txBox="1">
              <a:spLocks noChangeArrowheads="1"/>
            </p:cNvSpPr>
            <p:nvPr/>
          </p:nvSpPr>
          <p:spPr bwMode="auto">
            <a:xfrm>
              <a:off x="336" y="1363"/>
              <a:ext cx="1920" cy="213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kumimoji="1" lang="en-US" altLang="zh-CN"/>
                <a:t>AC Transport</a:t>
              </a:r>
            </a:p>
            <a:p>
              <a:r>
                <a:rPr kumimoji="1" lang="en-US" altLang="zh-CN"/>
                <a:t>ACMS</a:t>
              </a:r>
            </a:p>
            <a:p>
              <a:r>
                <a:rPr kumimoji="1" lang="en-US" altLang="zh-CN"/>
                <a:t>Heat Capacity</a:t>
              </a:r>
            </a:p>
            <a:p>
              <a:r>
                <a:rPr kumimoji="1" lang="en-US" altLang="zh-CN"/>
                <a:t>Helium3</a:t>
              </a:r>
            </a:p>
            <a:p>
              <a:r>
                <a:rPr kumimoji="1" lang="en-US" altLang="zh-CN"/>
                <a:t>Low Field</a:t>
              </a:r>
            </a:p>
            <a:p>
              <a:r>
                <a:rPr kumimoji="1" lang="en-US" altLang="zh-CN"/>
                <a:t>Resistivity</a:t>
              </a:r>
            </a:p>
            <a:p>
              <a:r>
                <a:rPr kumimoji="1" lang="en-US" altLang="zh-CN"/>
                <a:t>Thermal Transport</a:t>
              </a:r>
            </a:p>
            <a:p>
              <a:r>
                <a:rPr kumimoji="1" lang="en-US" altLang="zh-CN"/>
                <a:t>Torque Magnetometer</a:t>
              </a:r>
            </a:p>
            <a:p>
              <a:endParaRPr kumimoji="1" lang="en-US" altLang="zh-CN"/>
            </a:p>
          </p:txBody>
        </p:sp>
        <p:sp>
          <p:nvSpPr>
            <p:cNvPr id="398342" name="Text Box 6"/>
            <p:cNvSpPr txBox="1">
              <a:spLocks noChangeArrowheads="1"/>
            </p:cNvSpPr>
            <p:nvPr/>
          </p:nvSpPr>
          <p:spPr bwMode="auto">
            <a:xfrm>
              <a:off x="3696" y="1363"/>
              <a:ext cx="1776" cy="213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kumimoji="1" lang="en-US" altLang="zh-CN"/>
            </a:p>
            <a:p>
              <a:endParaRPr kumimoji="1" lang="en-US" altLang="zh-CN"/>
            </a:p>
            <a:p>
              <a:endParaRPr kumimoji="1" lang="en-US" altLang="zh-CN"/>
            </a:p>
            <a:p>
              <a:endParaRPr kumimoji="1" lang="en-US" altLang="zh-CN"/>
            </a:p>
            <a:p>
              <a:endParaRPr kumimoji="1" lang="en-US" altLang="zh-CN"/>
            </a:p>
            <a:p>
              <a:endParaRPr kumimoji="1" lang="en-US" altLang="zh-CN"/>
            </a:p>
            <a:p>
              <a:endParaRPr kumimoji="1" lang="en-US" altLang="zh-CN"/>
            </a:p>
            <a:p>
              <a:endParaRPr kumimoji="1" lang="en-US" altLang="zh-CN"/>
            </a:p>
            <a:p>
              <a:endParaRPr kumimoji="1" lang="en-US" altLang="zh-CN"/>
            </a:p>
          </p:txBody>
        </p:sp>
        <p:sp>
          <p:nvSpPr>
            <p:cNvPr id="398343" name="Text Box 7"/>
            <p:cNvSpPr txBox="1">
              <a:spLocks noChangeArrowheads="1"/>
            </p:cNvSpPr>
            <p:nvPr/>
          </p:nvSpPr>
          <p:spPr bwMode="auto">
            <a:xfrm>
              <a:off x="2328" y="1481"/>
              <a:ext cx="1248" cy="288"/>
            </a:xfrm>
            <a:prstGeom prst="rect">
              <a:avLst/>
            </a:prstGeom>
            <a:solidFill>
              <a:srgbClr val="D1D1D1"/>
            </a:solidFill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rgbClr val="D1D1D1">
                  <a:gamma/>
                  <a:shade val="60000"/>
                  <a:invGamma/>
                </a:srgbClr>
              </a:prstShdw>
            </a:effectLst>
          </p:spPr>
          <p:txBody>
            <a:bodyPr lIns="0" rIns="0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kumimoji="1" lang="en-US" altLang="zh-CN"/>
                <a:t>Activate </a:t>
              </a:r>
              <a:r>
                <a:rPr kumimoji="1" lang="en-US" altLang="zh-CN">
                  <a:sym typeface="Wingdings" pitchFamily="2" charset="2"/>
                </a:rPr>
                <a:t>--&gt;&gt;</a:t>
              </a:r>
              <a:endParaRPr kumimoji="1" lang="en-US" altLang="zh-CN"/>
            </a:p>
          </p:txBody>
        </p:sp>
        <p:sp>
          <p:nvSpPr>
            <p:cNvPr id="398344" name="Text Box 8"/>
            <p:cNvSpPr txBox="1">
              <a:spLocks noChangeArrowheads="1"/>
            </p:cNvSpPr>
            <p:nvPr/>
          </p:nvSpPr>
          <p:spPr bwMode="auto">
            <a:xfrm>
              <a:off x="2328" y="1961"/>
              <a:ext cx="1248" cy="288"/>
            </a:xfrm>
            <a:prstGeom prst="rect">
              <a:avLst/>
            </a:prstGeom>
            <a:solidFill>
              <a:srgbClr val="D1D1D1"/>
            </a:solidFill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rgbClr val="D1D1D1">
                  <a:gamma/>
                  <a:shade val="60000"/>
                  <a:invGamma/>
                </a:srgbClr>
              </a:prstShdw>
            </a:effectLst>
          </p:spPr>
          <p:txBody>
            <a:bodyPr lIns="0" rIns="0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kumimoji="1" lang="en-US" altLang="zh-CN"/>
                <a:t>&lt;&lt;--Deactivate</a:t>
              </a:r>
            </a:p>
          </p:txBody>
        </p:sp>
        <p:sp>
          <p:nvSpPr>
            <p:cNvPr id="398345" name="Text Box 9"/>
            <p:cNvSpPr txBox="1">
              <a:spLocks noChangeArrowheads="1"/>
            </p:cNvSpPr>
            <p:nvPr/>
          </p:nvSpPr>
          <p:spPr bwMode="auto">
            <a:xfrm>
              <a:off x="2424" y="2447"/>
              <a:ext cx="1056" cy="564"/>
            </a:xfrm>
            <a:prstGeom prst="rect">
              <a:avLst/>
            </a:prstGeom>
            <a:solidFill>
              <a:srgbClr val="D1D1D1"/>
            </a:solidFill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rgbClr val="D1D1D1">
                  <a:gamma/>
                  <a:shade val="60000"/>
                  <a:invGamma/>
                </a:srgbClr>
              </a:prstShdw>
            </a:effectLst>
          </p:spPr>
          <p:txBody>
            <a:bodyPr lIns="0" rIns="0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kumimoji="1" lang="en-US" altLang="zh-CN"/>
                <a:t>Connection</a:t>
              </a:r>
            </a:p>
            <a:p>
              <a:pPr algn="ctr">
                <a:spcBef>
                  <a:spcPct val="20000"/>
                </a:spcBef>
              </a:pPr>
              <a:r>
                <a:rPr kumimoji="1" lang="en-US" altLang="zh-CN"/>
                <a:t>Diagrams</a:t>
              </a:r>
            </a:p>
          </p:txBody>
        </p:sp>
        <p:sp>
          <p:nvSpPr>
            <p:cNvPr id="398346" name="Text Box 10"/>
            <p:cNvSpPr txBox="1">
              <a:spLocks noChangeArrowheads="1"/>
            </p:cNvSpPr>
            <p:nvPr/>
          </p:nvSpPr>
          <p:spPr bwMode="auto">
            <a:xfrm>
              <a:off x="2544" y="3305"/>
              <a:ext cx="816" cy="288"/>
            </a:xfrm>
            <a:prstGeom prst="rect">
              <a:avLst/>
            </a:prstGeom>
            <a:solidFill>
              <a:srgbClr val="D1D1D1"/>
            </a:solidFill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rgbClr val="D1D1D1">
                  <a:gamma/>
                  <a:shade val="60000"/>
                  <a:invGamma/>
                </a:srgbClr>
              </a:prstShdw>
            </a:effectLst>
          </p:spPr>
          <p:txBody>
            <a:bodyPr lIns="0" rIns="0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kumimoji="1" lang="en-US" altLang="zh-CN"/>
                <a:t>Close</a:t>
              </a:r>
            </a:p>
          </p:txBody>
        </p:sp>
        <p:pic>
          <p:nvPicPr>
            <p:cNvPr id="398347" name="Picture 11" descr="WUICON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334" y="639"/>
              <a:ext cx="144" cy="144"/>
            </a:xfrm>
            <a:prstGeom prst="rect">
              <a:avLst/>
            </a:prstGeom>
            <a:noFill/>
          </p:spPr>
        </p:pic>
      </p:grpSp>
      <p:sp>
        <p:nvSpPr>
          <p:cNvPr id="398348" name="Rectangle 12"/>
          <p:cNvSpPr>
            <a:spLocks noGrp="1" noChangeArrowheads="1"/>
          </p:cNvSpPr>
          <p:nvPr>
            <p:ph type="title"/>
          </p:nvPr>
        </p:nvSpPr>
        <p:spPr>
          <a:xfrm>
            <a:off x="1066800" y="152400"/>
            <a:ext cx="7467600" cy="609600"/>
          </a:xfrm>
        </p:spPr>
        <p:txBody>
          <a:bodyPr/>
          <a:lstStyle/>
          <a:p>
            <a:r>
              <a:rPr lang="en-US" altLang="zh-CN"/>
              <a:t>Activate Option</a:t>
            </a:r>
          </a:p>
        </p:txBody>
      </p:sp>
      <p:pic>
        <p:nvPicPr>
          <p:cNvPr id="398349" name="Picture 13" descr="QD lege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85800" cy="676275"/>
          </a:xfrm>
          <a:prstGeom prst="rect">
            <a:avLst/>
          </a:prstGeom>
          <a:noFill/>
        </p:spPr>
      </p:pic>
      <p:sp>
        <p:nvSpPr>
          <p:cNvPr id="398350" name="Rectangle 14"/>
          <p:cNvSpPr>
            <a:spLocks noChangeArrowheads="1"/>
          </p:cNvSpPr>
          <p:nvPr/>
        </p:nvSpPr>
        <p:spPr bwMode="auto">
          <a:xfrm>
            <a:off x="533400" y="4638675"/>
            <a:ext cx="3046413" cy="333375"/>
          </a:xfrm>
          <a:prstGeom prst="rect">
            <a:avLst/>
          </a:prstGeom>
          <a:solidFill>
            <a:srgbClr val="0000FF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98351" name="Freeform 15"/>
          <p:cNvSpPr>
            <a:spLocks/>
          </p:cNvSpPr>
          <p:nvPr/>
        </p:nvSpPr>
        <p:spPr bwMode="auto">
          <a:xfrm>
            <a:off x="5041900" y="2743200"/>
            <a:ext cx="292100" cy="5715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60"/>
              </a:cxn>
              <a:cxn ang="0">
                <a:pos x="72" y="216"/>
              </a:cxn>
              <a:cxn ang="0">
                <a:pos x="136" y="360"/>
              </a:cxn>
              <a:cxn ang="0">
                <a:pos x="164" y="344"/>
              </a:cxn>
              <a:cxn ang="0">
                <a:pos x="96" y="204"/>
              </a:cxn>
              <a:cxn ang="0">
                <a:pos x="184" y="208"/>
              </a:cxn>
              <a:cxn ang="0">
                <a:pos x="0" y="0"/>
              </a:cxn>
            </a:cxnLst>
            <a:rect l="0" t="0" r="r" b="b"/>
            <a:pathLst>
              <a:path w="184" h="360">
                <a:moveTo>
                  <a:pt x="0" y="0"/>
                </a:moveTo>
                <a:lnTo>
                  <a:pt x="0" y="260"/>
                </a:lnTo>
                <a:lnTo>
                  <a:pt x="72" y="216"/>
                </a:lnTo>
                <a:lnTo>
                  <a:pt x="136" y="360"/>
                </a:lnTo>
                <a:lnTo>
                  <a:pt x="164" y="344"/>
                </a:lnTo>
                <a:lnTo>
                  <a:pt x="96" y="204"/>
                </a:lnTo>
                <a:lnTo>
                  <a:pt x="184" y="208"/>
                </a:lnTo>
                <a:lnTo>
                  <a:pt x="0" y="0"/>
                </a:lnTo>
                <a:close/>
              </a:path>
            </a:pathLst>
          </a:custGeom>
          <a:solidFill>
            <a:srgbClr val="FF6600"/>
          </a:solidFill>
          <a:ln w="9525">
            <a:noFill/>
            <a:round/>
            <a:headEnd/>
            <a:tailEnd/>
          </a:ln>
          <a:effectLst>
            <a:prstShdw prst="shdw17" dist="17961" dir="2700000">
              <a:srgbClr val="FF6600">
                <a:gamma/>
                <a:shade val="60000"/>
                <a:invGamma/>
              </a:srgbClr>
            </a:prstShdw>
          </a:effectLst>
        </p:spPr>
        <p:txBody>
          <a:bodyPr/>
          <a:lstStyle/>
          <a:p>
            <a:endParaRPr lang="zh-CN" altLang="en-US"/>
          </a:p>
        </p:txBody>
      </p:sp>
      <p:sp>
        <p:nvSpPr>
          <p:cNvPr id="398352" name="Text Box 16"/>
          <p:cNvSpPr txBox="1">
            <a:spLocks noChangeArrowheads="1"/>
          </p:cNvSpPr>
          <p:nvPr/>
        </p:nvSpPr>
        <p:spPr bwMode="auto">
          <a:xfrm>
            <a:off x="0" y="6400800"/>
            <a:ext cx="1030288" cy="457200"/>
          </a:xfrm>
          <a:prstGeom prst="rect">
            <a:avLst/>
          </a:prstGeom>
          <a:solidFill>
            <a:srgbClr val="DDF6A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1" lang="en-US" altLang="zh-CN"/>
              <a:t>Option</a:t>
            </a:r>
          </a:p>
        </p:txBody>
      </p:sp>
      <p:sp>
        <p:nvSpPr>
          <p:cNvPr id="398353" name="Rectangle 17"/>
          <p:cNvSpPr>
            <a:spLocks noChangeArrowheads="1"/>
          </p:cNvSpPr>
          <p:nvPr/>
        </p:nvSpPr>
        <p:spPr bwMode="auto">
          <a:xfrm>
            <a:off x="533400" y="5019675"/>
            <a:ext cx="3046413" cy="333375"/>
          </a:xfrm>
          <a:prstGeom prst="rect">
            <a:avLst/>
          </a:prstGeom>
          <a:solidFill>
            <a:srgbClr val="0000FF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98354" name="Rectangle 18"/>
          <p:cNvSpPr>
            <a:spLocks noChangeArrowheads="1"/>
          </p:cNvSpPr>
          <p:nvPr/>
        </p:nvSpPr>
        <p:spPr bwMode="auto">
          <a:xfrm>
            <a:off x="533400" y="2809875"/>
            <a:ext cx="3046413" cy="333375"/>
          </a:xfrm>
          <a:prstGeom prst="rect">
            <a:avLst/>
          </a:prstGeom>
          <a:solidFill>
            <a:srgbClr val="0000FF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398355" name="Group 19"/>
          <p:cNvGrpSpPr>
            <a:grpSpLocks/>
          </p:cNvGrpSpPr>
          <p:nvPr/>
        </p:nvGrpSpPr>
        <p:grpSpPr bwMode="auto">
          <a:xfrm>
            <a:off x="304800" y="1143000"/>
            <a:ext cx="8534400" cy="5049838"/>
            <a:chOff x="192" y="947"/>
            <a:chExt cx="5376" cy="3181"/>
          </a:xfrm>
        </p:grpSpPr>
        <p:sp>
          <p:nvSpPr>
            <p:cNvPr id="398356" name="Text Box 20"/>
            <p:cNvSpPr txBox="1">
              <a:spLocks noChangeArrowheads="1"/>
            </p:cNvSpPr>
            <p:nvPr/>
          </p:nvSpPr>
          <p:spPr bwMode="auto">
            <a:xfrm>
              <a:off x="192" y="1235"/>
              <a:ext cx="5376" cy="2893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lnSpc>
                  <a:spcPct val="180000"/>
                </a:lnSpc>
                <a:spcBef>
                  <a:spcPct val="85000"/>
                </a:spcBef>
              </a:pPr>
              <a:r>
                <a:rPr kumimoji="1" lang="en-US" altLang="zh-CN"/>
                <a:t>Available Options:                                        Active Options:</a:t>
              </a:r>
            </a:p>
            <a:p>
              <a:pPr>
                <a:spcBef>
                  <a:spcPct val="50000"/>
                </a:spcBef>
              </a:pPr>
              <a:endParaRPr kumimoji="1" lang="en-US" altLang="zh-CN"/>
            </a:p>
            <a:p>
              <a:pPr>
                <a:spcBef>
                  <a:spcPct val="50000"/>
                </a:spcBef>
              </a:pPr>
              <a:endParaRPr kumimoji="1" lang="en-US" altLang="zh-CN"/>
            </a:p>
            <a:p>
              <a:pPr>
                <a:spcBef>
                  <a:spcPct val="50000"/>
                </a:spcBef>
              </a:pPr>
              <a:endParaRPr kumimoji="1" lang="en-US" altLang="zh-CN"/>
            </a:p>
            <a:p>
              <a:pPr>
                <a:spcBef>
                  <a:spcPct val="50000"/>
                </a:spcBef>
              </a:pPr>
              <a:endParaRPr kumimoji="1" lang="en-US" altLang="zh-CN"/>
            </a:p>
            <a:p>
              <a:pPr>
                <a:spcBef>
                  <a:spcPct val="50000"/>
                </a:spcBef>
              </a:pPr>
              <a:endParaRPr kumimoji="1" lang="en-US" altLang="zh-CN"/>
            </a:p>
            <a:p>
              <a:pPr>
                <a:spcBef>
                  <a:spcPct val="50000"/>
                </a:spcBef>
              </a:pPr>
              <a:endParaRPr kumimoji="1" lang="en-US" altLang="zh-CN"/>
            </a:p>
            <a:p>
              <a:pPr>
                <a:spcBef>
                  <a:spcPct val="50000"/>
                </a:spcBef>
              </a:pPr>
              <a:endParaRPr kumimoji="1" lang="en-US" altLang="zh-CN"/>
            </a:p>
          </p:txBody>
        </p:sp>
        <p:sp>
          <p:nvSpPr>
            <p:cNvPr id="398357" name="Text Box 21"/>
            <p:cNvSpPr txBox="1">
              <a:spLocks noChangeArrowheads="1"/>
            </p:cNvSpPr>
            <p:nvPr/>
          </p:nvSpPr>
          <p:spPr bwMode="auto">
            <a:xfrm>
              <a:off x="192" y="947"/>
              <a:ext cx="5376" cy="294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>
                  <a:solidFill>
                    <a:schemeClr val="bg1"/>
                  </a:solidFill>
                </a:rPr>
                <a:t>Option Manager</a:t>
              </a:r>
            </a:p>
          </p:txBody>
        </p:sp>
        <p:sp>
          <p:nvSpPr>
            <p:cNvPr id="398358" name="Text Box 22"/>
            <p:cNvSpPr txBox="1">
              <a:spLocks noChangeArrowheads="1"/>
            </p:cNvSpPr>
            <p:nvPr/>
          </p:nvSpPr>
          <p:spPr bwMode="auto">
            <a:xfrm>
              <a:off x="336" y="1741"/>
              <a:ext cx="1920" cy="236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kumimoji="1" lang="en-US" altLang="zh-CN"/>
                <a:t>AC Transport</a:t>
              </a:r>
            </a:p>
            <a:p>
              <a:r>
                <a:rPr kumimoji="1" lang="en-US" altLang="zh-CN"/>
                <a:t>ACMS</a:t>
              </a:r>
            </a:p>
            <a:p>
              <a:r>
                <a:rPr kumimoji="1" lang="en-US" altLang="zh-CN"/>
                <a:t>Heat Capacity</a:t>
              </a:r>
            </a:p>
            <a:p>
              <a:r>
                <a:rPr kumimoji="1" lang="en-US" altLang="zh-CN"/>
                <a:t>Helium3</a:t>
              </a:r>
            </a:p>
            <a:p>
              <a:r>
                <a:rPr kumimoji="1" lang="en-US" altLang="zh-CN"/>
                <a:t>Low Field</a:t>
              </a:r>
            </a:p>
            <a:p>
              <a:r>
                <a:rPr kumimoji="1" lang="en-US" altLang="zh-CN"/>
                <a:t>Resistivity</a:t>
              </a:r>
            </a:p>
            <a:p>
              <a:r>
                <a:rPr kumimoji="1" lang="en-US" altLang="zh-CN"/>
                <a:t>Thermal Transport</a:t>
              </a:r>
            </a:p>
            <a:p>
              <a:endParaRPr kumimoji="1" lang="en-US" altLang="zh-CN"/>
            </a:p>
            <a:p>
              <a:endParaRPr kumimoji="1" lang="en-US" altLang="zh-CN"/>
            </a:p>
            <a:p>
              <a:endParaRPr kumimoji="1" lang="en-US" altLang="zh-CN"/>
            </a:p>
          </p:txBody>
        </p:sp>
        <p:sp>
          <p:nvSpPr>
            <p:cNvPr id="398359" name="Text Box 23"/>
            <p:cNvSpPr txBox="1">
              <a:spLocks noChangeArrowheads="1"/>
            </p:cNvSpPr>
            <p:nvPr/>
          </p:nvSpPr>
          <p:spPr bwMode="auto">
            <a:xfrm>
              <a:off x="3696" y="1741"/>
              <a:ext cx="1776" cy="186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kumimoji="1" lang="en-US" altLang="zh-CN" sz="2000"/>
                <a:t>Torque Magnetometer</a:t>
              </a:r>
            </a:p>
            <a:p>
              <a:endParaRPr kumimoji="1" lang="en-US" altLang="zh-CN"/>
            </a:p>
            <a:p>
              <a:endParaRPr kumimoji="1" lang="en-US" altLang="zh-CN"/>
            </a:p>
            <a:p>
              <a:endParaRPr kumimoji="1" lang="en-US" altLang="zh-CN"/>
            </a:p>
            <a:p>
              <a:endParaRPr kumimoji="1" lang="en-US" altLang="zh-CN"/>
            </a:p>
            <a:p>
              <a:endParaRPr kumimoji="1" lang="en-US" altLang="zh-CN"/>
            </a:p>
            <a:p>
              <a:endParaRPr kumimoji="1" lang="en-US" altLang="zh-CN"/>
            </a:p>
            <a:p>
              <a:endParaRPr kumimoji="1" lang="en-US" altLang="zh-CN"/>
            </a:p>
          </p:txBody>
        </p:sp>
        <p:sp>
          <p:nvSpPr>
            <p:cNvPr id="398360" name="Text Box 24"/>
            <p:cNvSpPr txBox="1">
              <a:spLocks noChangeArrowheads="1"/>
            </p:cNvSpPr>
            <p:nvPr/>
          </p:nvSpPr>
          <p:spPr bwMode="auto">
            <a:xfrm>
              <a:off x="2328" y="1859"/>
              <a:ext cx="1248" cy="288"/>
            </a:xfrm>
            <a:prstGeom prst="rect">
              <a:avLst/>
            </a:prstGeom>
            <a:solidFill>
              <a:srgbClr val="D1D1D1"/>
            </a:solidFill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rgbClr val="D1D1D1">
                  <a:gamma/>
                  <a:shade val="60000"/>
                  <a:invGamma/>
                </a:srgbClr>
              </a:prstShdw>
            </a:effectLst>
          </p:spPr>
          <p:txBody>
            <a:bodyPr lIns="0" rIns="0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kumimoji="1" lang="en-US" altLang="zh-CN"/>
                <a:t>Activate </a:t>
              </a:r>
              <a:r>
                <a:rPr kumimoji="1" lang="en-US" altLang="zh-CN">
                  <a:sym typeface="Wingdings" pitchFamily="2" charset="2"/>
                </a:rPr>
                <a:t>--&gt;&gt;</a:t>
              </a:r>
              <a:endParaRPr kumimoji="1" lang="en-US" altLang="zh-CN"/>
            </a:p>
          </p:txBody>
        </p:sp>
        <p:sp>
          <p:nvSpPr>
            <p:cNvPr id="398361" name="Text Box 25"/>
            <p:cNvSpPr txBox="1">
              <a:spLocks noChangeArrowheads="1"/>
            </p:cNvSpPr>
            <p:nvPr/>
          </p:nvSpPr>
          <p:spPr bwMode="auto">
            <a:xfrm>
              <a:off x="2328" y="2339"/>
              <a:ext cx="1248" cy="288"/>
            </a:xfrm>
            <a:prstGeom prst="rect">
              <a:avLst/>
            </a:prstGeom>
            <a:solidFill>
              <a:srgbClr val="D1D1D1"/>
            </a:solidFill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rgbClr val="D1D1D1">
                  <a:gamma/>
                  <a:shade val="60000"/>
                  <a:invGamma/>
                </a:srgbClr>
              </a:prstShdw>
            </a:effectLst>
          </p:spPr>
          <p:txBody>
            <a:bodyPr lIns="0" rIns="0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kumimoji="1" lang="en-US" altLang="zh-CN"/>
                <a:t>&lt;&lt;--Deactivate</a:t>
              </a:r>
            </a:p>
          </p:txBody>
        </p:sp>
        <p:sp>
          <p:nvSpPr>
            <p:cNvPr id="398362" name="Text Box 26"/>
            <p:cNvSpPr txBox="1">
              <a:spLocks noChangeArrowheads="1"/>
            </p:cNvSpPr>
            <p:nvPr/>
          </p:nvSpPr>
          <p:spPr bwMode="auto">
            <a:xfrm>
              <a:off x="2424" y="2825"/>
              <a:ext cx="1056" cy="564"/>
            </a:xfrm>
            <a:prstGeom prst="rect">
              <a:avLst/>
            </a:prstGeom>
            <a:solidFill>
              <a:srgbClr val="D1D1D1"/>
            </a:solidFill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rgbClr val="D1D1D1">
                  <a:gamma/>
                  <a:shade val="60000"/>
                  <a:invGamma/>
                </a:srgbClr>
              </a:prstShdw>
            </a:effectLst>
          </p:spPr>
          <p:txBody>
            <a:bodyPr lIns="0" rIns="0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kumimoji="1" lang="en-US" altLang="zh-CN"/>
                <a:t>Connection</a:t>
              </a:r>
            </a:p>
            <a:p>
              <a:pPr algn="ctr">
                <a:spcBef>
                  <a:spcPct val="20000"/>
                </a:spcBef>
              </a:pPr>
              <a:r>
                <a:rPr kumimoji="1" lang="en-US" altLang="zh-CN"/>
                <a:t>Diagrams</a:t>
              </a:r>
            </a:p>
          </p:txBody>
        </p:sp>
        <p:sp>
          <p:nvSpPr>
            <p:cNvPr id="398363" name="Text Box 27"/>
            <p:cNvSpPr txBox="1">
              <a:spLocks noChangeArrowheads="1"/>
            </p:cNvSpPr>
            <p:nvPr/>
          </p:nvSpPr>
          <p:spPr bwMode="auto">
            <a:xfrm>
              <a:off x="2544" y="3683"/>
              <a:ext cx="816" cy="288"/>
            </a:xfrm>
            <a:prstGeom prst="rect">
              <a:avLst/>
            </a:prstGeom>
            <a:solidFill>
              <a:srgbClr val="D1D1D1"/>
            </a:solidFill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rgbClr val="D1D1D1">
                  <a:gamma/>
                  <a:shade val="60000"/>
                  <a:invGamma/>
                </a:srgbClr>
              </a:prstShdw>
            </a:effectLst>
          </p:spPr>
          <p:txBody>
            <a:bodyPr lIns="0" rIns="0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kumimoji="1" lang="en-US" altLang="zh-CN"/>
                <a:t>Close</a:t>
              </a:r>
            </a:p>
          </p:txBody>
        </p:sp>
        <p:sp>
          <p:nvSpPr>
            <p:cNvPr id="398364" name="Rectangle 28"/>
            <p:cNvSpPr>
              <a:spLocks noChangeArrowheads="1"/>
            </p:cNvSpPr>
            <p:nvPr/>
          </p:nvSpPr>
          <p:spPr bwMode="auto">
            <a:xfrm>
              <a:off x="3697" y="1776"/>
              <a:ext cx="1775" cy="240"/>
            </a:xfrm>
            <a:prstGeom prst="rect">
              <a:avLst/>
            </a:prstGeom>
            <a:solidFill>
              <a:srgbClr val="0000FF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pic>
          <p:nvPicPr>
            <p:cNvPr id="398365" name="Picture 29" descr="WUICON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334" y="1017"/>
              <a:ext cx="144" cy="144"/>
            </a:xfrm>
            <a:prstGeom prst="rect">
              <a:avLst/>
            </a:prstGeom>
            <a:noFill/>
          </p:spPr>
        </p:pic>
        <p:sp>
          <p:nvSpPr>
            <p:cNvPr id="398366" name="Freeform 30"/>
            <p:cNvSpPr>
              <a:spLocks/>
            </p:cNvSpPr>
            <p:nvPr/>
          </p:nvSpPr>
          <p:spPr bwMode="auto">
            <a:xfrm>
              <a:off x="4560" y="2568"/>
              <a:ext cx="184" cy="3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60"/>
                </a:cxn>
                <a:cxn ang="0">
                  <a:pos x="72" y="216"/>
                </a:cxn>
                <a:cxn ang="0">
                  <a:pos x="136" y="360"/>
                </a:cxn>
                <a:cxn ang="0">
                  <a:pos x="164" y="344"/>
                </a:cxn>
                <a:cxn ang="0">
                  <a:pos x="96" y="204"/>
                </a:cxn>
                <a:cxn ang="0">
                  <a:pos x="184" y="208"/>
                </a:cxn>
                <a:cxn ang="0">
                  <a:pos x="0" y="0"/>
                </a:cxn>
              </a:cxnLst>
              <a:rect l="0" t="0" r="r" b="b"/>
              <a:pathLst>
                <a:path w="184" h="360">
                  <a:moveTo>
                    <a:pt x="0" y="0"/>
                  </a:moveTo>
                  <a:lnTo>
                    <a:pt x="0" y="260"/>
                  </a:lnTo>
                  <a:lnTo>
                    <a:pt x="72" y="216"/>
                  </a:lnTo>
                  <a:lnTo>
                    <a:pt x="136" y="360"/>
                  </a:lnTo>
                  <a:lnTo>
                    <a:pt x="164" y="344"/>
                  </a:lnTo>
                  <a:lnTo>
                    <a:pt x="96" y="204"/>
                  </a:lnTo>
                  <a:lnTo>
                    <a:pt x="184" y="2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6600"/>
            </a:solidFill>
            <a:ln w="9525">
              <a:noFill/>
              <a:round/>
              <a:headEnd/>
              <a:tailEnd/>
            </a:ln>
            <a:effectLst>
              <a:prstShdw prst="shdw17" dist="17961" dir="2700000">
                <a:srgbClr val="FF6600">
                  <a:gamma/>
                  <a:shade val="60000"/>
                  <a:invGamma/>
                </a:srgbClr>
              </a:prstShdw>
            </a:effec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98367" name="Group 31"/>
          <p:cNvGrpSpPr>
            <a:grpSpLocks/>
          </p:cNvGrpSpPr>
          <p:nvPr/>
        </p:nvGrpSpPr>
        <p:grpSpPr bwMode="auto">
          <a:xfrm>
            <a:off x="304800" y="1143000"/>
            <a:ext cx="8534400" cy="5049838"/>
            <a:chOff x="192" y="947"/>
            <a:chExt cx="5376" cy="3181"/>
          </a:xfrm>
        </p:grpSpPr>
        <p:sp>
          <p:nvSpPr>
            <p:cNvPr id="398368" name="Text Box 32"/>
            <p:cNvSpPr txBox="1">
              <a:spLocks noChangeArrowheads="1"/>
            </p:cNvSpPr>
            <p:nvPr/>
          </p:nvSpPr>
          <p:spPr bwMode="auto">
            <a:xfrm>
              <a:off x="192" y="1235"/>
              <a:ext cx="5376" cy="2893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lnSpc>
                  <a:spcPct val="180000"/>
                </a:lnSpc>
                <a:spcBef>
                  <a:spcPct val="85000"/>
                </a:spcBef>
              </a:pPr>
              <a:r>
                <a:rPr kumimoji="1" lang="en-US" altLang="zh-CN"/>
                <a:t>Available Options:                                        Active Options:</a:t>
              </a:r>
            </a:p>
            <a:p>
              <a:pPr>
                <a:spcBef>
                  <a:spcPct val="50000"/>
                </a:spcBef>
              </a:pPr>
              <a:endParaRPr kumimoji="1" lang="en-US" altLang="zh-CN"/>
            </a:p>
            <a:p>
              <a:pPr>
                <a:spcBef>
                  <a:spcPct val="50000"/>
                </a:spcBef>
              </a:pPr>
              <a:endParaRPr kumimoji="1" lang="en-US" altLang="zh-CN"/>
            </a:p>
            <a:p>
              <a:pPr>
                <a:spcBef>
                  <a:spcPct val="50000"/>
                </a:spcBef>
              </a:pPr>
              <a:endParaRPr kumimoji="1" lang="en-US" altLang="zh-CN"/>
            </a:p>
            <a:p>
              <a:pPr>
                <a:spcBef>
                  <a:spcPct val="50000"/>
                </a:spcBef>
              </a:pPr>
              <a:endParaRPr kumimoji="1" lang="en-US" altLang="zh-CN"/>
            </a:p>
            <a:p>
              <a:pPr>
                <a:spcBef>
                  <a:spcPct val="50000"/>
                </a:spcBef>
              </a:pPr>
              <a:endParaRPr kumimoji="1" lang="en-US" altLang="zh-CN"/>
            </a:p>
            <a:p>
              <a:pPr>
                <a:spcBef>
                  <a:spcPct val="50000"/>
                </a:spcBef>
              </a:pPr>
              <a:endParaRPr kumimoji="1" lang="en-US" altLang="zh-CN"/>
            </a:p>
            <a:p>
              <a:pPr>
                <a:spcBef>
                  <a:spcPct val="50000"/>
                </a:spcBef>
              </a:pPr>
              <a:endParaRPr kumimoji="1" lang="en-US" altLang="zh-CN"/>
            </a:p>
          </p:txBody>
        </p:sp>
        <p:sp>
          <p:nvSpPr>
            <p:cNvPr id="398369" name="Text Box 33"/>
            <p:cNvSpPr txBox="1">
              <a:spLocks noChangeArrowheads="1"/>
            </p:cNvSpPr>
            <p:nvPr/>
          </p:nvSpPr>
          <p:spPr bwMode="auto">
            <a:xfrm>
              <a:off x="192" y="947"/>
              <a:ext cx="5376" cy="294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>
                  <a:solidFill>
                    <a:schemeClr val="bg1"/>
                  </a:solidFill>
                </a:rPr>
                <a:t>Option Manager</a:t>
              </a:r>
            </a:p>
          </p:txBody>
        </p:sp>
        <p:sp>
          <p:nvSpPr>
            <p:cNvPr id="398370" name="Text Box 34"/>
            <p:cNvSpPr txBox="1">
              <a:spLocks noChangeArrowheads="1"/>
            </p:cNvSpPr>
            <p:nvPr/>
          </p:nvSpPr>
          <p:spPr bwMode="auto">
            <a:xfrm>
              <a:off x="336" y="1741"/>
              <a:ext cx="1920" cy="213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kumimoji="1" lang="en-US" altLang="zh-CN"/>
                <a:t>AC Transport</a:t>
              </a:r>
            </a:p>
            <a:p>
              <a:r>
                <a:rPr kumimoji="1" lang="en-US" altLang="zh-CN"/>
                <a:t>ACMS</a:t>
              </a:r>
            </a:p>
            <a:p>
              <a:r>
                <a:rPr kumimoji="1" lang="en-US" altLang="zh-CN"/>
                <a:t>Heat Capacity</a:t>
              </a:r>
            </a:p>
            <a:p>
              <a:r>
                <a:rPr kumimoji="1" lang="en-US" altLang="zh-CN"/>
                <a:t>Helium3</a:t>
              </a:r>
            </a:p>
            <a:p>
              <a:r>
                <a:rPr kumimoji="1" lang="en-US" altLang="zh-CN"/>
                <a:t>Low Field</a:t>
              </a:r>
            </a:p>
            <a:p>
              <a:r>
                <a:rPr kumimoji="1" lang="en-US" altLang="zh-CN"/>
                <a:t>Resistivity</a:t>
              </a:r>
            </a:p>
            <a:p>
              <a:r>
                <a:rPr kumimoji="1" lang="en-US" altLang="zh-CN"/>
                <a:t>Torque Magnetometer</a:t>
              </a:r>
            </a:p>
            <a:p>
              <a:endParaRPr kumimoji="1" lang="en-US" altLang="zh-CN"/>
            </a:p>
            <a:p>
              <a:endParaRPr kumimoji="1" lang="en-US" altLang="zh-CN"/>
            </a:p>
          </p:txBody>
        </p:sp>
        <p:sp>
          <p:nvSpPr>
            <p:cNvPr id="398371" name="Text Box 35"/>
            <p:cNvSpPr txBox="1">
              <a:spLocks noChangeArrowheads="1"/>
            </p:cNvSpPr>
            <p:nvPr/>
          </p:nvSpPr>
          <p:spPr bwMode="auto">
            <a:xfrm>
              <a:off x="3696" y="1741"/>
              <a:ext cx="1776" cy="213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kumimoji="1" lang="en-US" altLang="zh-CN"/>
                <a:t>Thermal Transport</a:t>
              </a:r>
            </a:p>
            <a:p>
              <a:endParaRPr kumimoji="1" lang="en-US" altLang="zh-CN"/>
            </a:p>
            <a:p>
              <a:endParaRPr kumimoji="1" lang="en-US" altLang="zh-CN"/>
            </a:p>
            <a:p>
              <a:endParaRPr kumimoji="1" lang="en-US" altLang="zh-CN"/>
            </a:p>
            <a:p>
              <a:endParaRPr kumimoji="1" lang="en-US" altLang="zh-CN"/>
            </a:p>
            <a:p>
              <a:endParaRPr kumimoji="1" lang="en-US" altLang="zh-CN"/>
            </a:p>
            <a:p>
              <a:endParaRPr kumimoji="1" lang="en-US" altLang="zh-CN"/>
            </a:p>
            <a:p>
              <a:endParaRPr kumimoji="1" lang="en-US" altLang="zh-CN"/>
            </a:p>
            <a:p>
              <a:endParaRPr kumimoji="1" lang="en-US" altLang="zh-CN"/>
            </a:p>
          </p:txBody>
        </p:sp>
        <p:sp>
          <p:nvSpPr>
            <p:cNvPr id="398372" name="Text Box 36"/>
            <p:cNvSpPr txBox="1">
              <a:spLocks noChangeArrowheads="1"/>
            </p:cNvSpPr>
            <p:nvPr/>
          </p:nvSpPr>
          <p:spPr bwMode="auto">
            <a:xfrm>
              <a:off x="2328" y="1859"/>
              <a:ext cx="1248" cy="288"/>
            </a:xfrm>
            <a:prstGeom prst="rect">
              <a:avLst/>
            </a:prstGeom>
            <a:solidFill>
              <a:srgbClr val="D1D1D1"/>
            </a:solidFill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rgbClr val="D1D1D1">
                  <a:gamma/>
                  <a:shade val="60000"/>
                  <a:invGamma/>
                </a:srgbClr>
              </a:prstShdw>
            </a:effectLst>
          </p:spPr>
          <p:txBody>
            <a:bodyPr lIns="0" rIns="0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kumimoji="1" lang="en-US" altLang="zh-CN"/>
                <a:t>Activate </a:t>
              </a:r>
              <a:r>
                <a:rPr kumimoji="1" lang="en-US" altLang="zh-CN">
                  <a:sym typeface="Wingdings" pitchFamily="2" charset="2"/>
                </a:rPr>
                <a:t>--&gt;&gt;</a:t>
              </a:r>
              <a:endParaRPr kumimoji="1" lang="en-US" altLang="zh-CN"/>
            </a:p>
          </p:txBody>
        </p:sp>
        <p:sp>
          <p:nvSpPr>
            <p:cNvPr id="398373" name="Text Box 37"/>
            <p:cNvSpPr txBox="1">
              <a:spLocks noChangeArrowheads="1"/>
            </p:cNvSpPr>
            <p:nvPr/>
          </p:nvSpPr>
          <p:spPr bwMode="auto">
            <a:xfrm>
              <a:off x="2328" y="2339"/>
              <a:ext cx="1248" cy="288"/>
            </a:xfrm>
            <a:prstGeom prst="rect">
              <a:avLst/>
            </a:prstGeom>
            <a:solidFill>
              <a:srgbClr val="D1D1D1"/>
            </a:solidFill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rgbClr val="D1D1D1">
                  <a:gamma/>
                  <a:shade val="60000"/>
                  <a:invGamma/>
                </a:srgbClr>
              </a:prstShdw>
            </a:effectLst>
          </p:spPr>
          <p:txBody>
            <a:bodyPr lIns="0" rIns="0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kumimoji="1" lang="en-US" altLang="zh-CN"/>
                <a:t>&lt;&lt;--Deactivate</a:t>
              </a:r>
            </a:p>
          </p:txBody>
        </p:sp>
        <p:sp>
          <p:nvSpPr>
            <p:cNvPr id="398374" name="Text Box 38"/>
            <p:cNvSpPr txBox="1">
              <a:spLocks noChangeArrowheads="1"/>
            </p:cNvSpPr>
            <p:nvPr/>
          </p:nvSpPr>
          <p:spPr bwMode="auto">
            <a:xfrm>
              <a:off x="2424" y="2825"/>
              <a:ext cx="1056" cy="564"/>
            </a:xfrm>
            <a:prstGeom prst="rect">
              <a:avLst/>
            </a:prstGeom>
            <a:solidFill>
              <a:srgbClr val="D1D1D1"/>
            </a:solidFill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rgbClr val="D1D1D1">
                  <a:gamma/>
                  <a:shade val="60000"/>
                  <a:invGamma/>
                </a:srgbClr>
              </a:prstShdw>
            </a:effectLst>
          </p:spPr>
          <p:txBody>
            <a:bodyPr lIns="0" rIns="0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kumimoji="1" lang="en-US" altLang="zh-CN"/>
                <a:t>Connection</a:t>
              </a:r>
            </a:p>
            <a:p>
              <a:pPr algn="ctr">
                <a:spcBef>
                  <a:spcPct val="20000"/>
                </a:spcBef>
              </a:pPr>
              <a:r>
                <a:rPr kumimoji="1" lang="en-US" altLang="zh-CN"/>
                <a:t>Diagrams</a:t>
              </a:r>
            </a:p>
          </p:txBody>
        </p:sp>
        <p:sp>
          <p:nvSpPr>
            <p:cNvPr id="398375" name="Text Box 39"/>
            <p:cNvSpPr txBox="1">
              <a:spLocks noChangeArrowheads="1"/>
            </p:cNvSpPr>
            <p:nvPr/>
          </p:nvSpPr>
          <p:spPr bwMode="auto">
            <a:xfrm>
              <a:off x="2544" y="3683"/>
              <a:ext cx="816" cy="288"/>
            </a:xfrm>
            <a:prstGeom prst="rect">
              <a:avLst/>
            </a:prstGeom>
            <a:solidFill>
              <a:srgbClr val="D1D1D1"/>
            </a:solidFill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rgbClr val="D1D1D1">
                  <a:gamma/>
                  <a:shade val="60000"/>
                  <a:invGamma/>
                </a:srgbClr>
              </a:prstShdw>
            </a:effectLst>
          </p:spPr>
          <p:txBody>
            <a:bodyPr lIns="0" rIns="0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kumimoji="1" lang="en-US" altLang="zh-CN"/>
                <a:t>Close</a:t>
              </a:r>
            </a:p>
          </p:txBody>
        </p:sp>
        <p:sp>
          <p:nvSpPr>
            <p:cNvPr id="398376" name="Rectangle 40"/>
            <p:cNvSpPr>
              <a:spLocks noChangeArrowheads="1"/>
            </p:cNvSpPr>
            <p:nvPr/>
          </p:nvSpPr>
          <p:spPr bwMode="auto">
            <a:xfrm>
              <a:off x="3697" y="1776"/>
              <a:ext cx="1775" cy="240"/>
            </a:xfrm>
            <a:prstGeom prst="rect">
              <a:avLst/>
            </a:prstGeom>
            <a:solidFill>
              <a:srgbClr val="0000FF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pic>
          <p:nvPicPr>
            <p:cNvPr id="398377" name="Picture 41" descr="WUICON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334" y="1017"/>
              <a:ext cx="144" cy="144"/>
            </a:xfrm>
            <a:prstGeom prst="rect">
              <a:avLst/>
            </a:prstGeom>
            <a:noFill/>
          </p:spPr>
        </p:pic>
        <p:sp>
          <p:nvSpPr>
            <p:cNvPr id="398378" name="Freeform 42"/>
            <p:cNvSpPr>
              <a:spLocks/>
            </p:cNvSpPr>
            <p:nvPr/>
          </p:nvSpPr>
          <p:spPr bwMode="auto">
            <a:xfrm>
              <a:off x="4560" y="2568"/>
              <a:ext cx="184" cy="3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60"/>
                </a:cxn>
                <a:cxn ang="0">
                  <a:pos x="72" y="216"/>
                </a:cxn>
                <a:cxn ang="0">
                  <a:pos x="136" y="360"/>
                </a:cxn>
                <a:cxn ang="0">
                  <a:pos x="164" y="344"/>
                </a:cxn>
                <a:cxn ang="0">
                  <a:pos x="96" y="204"/>
                </a:cxn>
                <a:cxn ang="0">
                  <a:pos x="184" y="208"/>
                </a:cxn>
                <a:cxn ang="0">
                  <a:pos x="0" y="0"/>
                </a:cxn>
              </a:cxnLst>
              <a:rect l="0" t="0" r="r" b="b"/>
              <a:pathLst>
                <a:path w="184" h="360">
                  <a:moveTo>
                    <a:pt x="0" y="0"/>
                  </a:moveTo>
                  <a:lnTo>
                    <a:pt x="0" y="260"/>
                  </a:lnTo>
                  <a:lnTo>
                    <a:pt x="72" y="216"/>
                  </a:lnTo>
                  <a:lnTo>
                    <a:pt x="136" y="360"/>
                  </a:lnTo>
                  <a:lnTo>
                    <a:pt x="164" y="344"/>
                  </a:lnTo>
                  <a:lnTo>
                    <a:pt x="96" y="204"/>
                  </a:lnTo>
                  <a:lnTo>
                    <a:pt x="184" y="2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6600"/>
            </a:solidFill>
            <a:ln w="9525">
              <a:noFill/>
              <a:round/>
              <a:headEnd/>
              <a:tailEnd/>
            </a:ln>
            <a:effectLst>
              <a:prstShdw prst="shdw17" dist="17961" dir="2700000">
                <a:srgbClr val="FF6600">
                  <a:gamma/>
                  <a:shade val="60000"/>
                  <a:invGamma/>
                </a:srgbClr>
              </a:prstShdw>
            </a:effec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98379" name="Group 43"/>
          <p:cNvGrpSpPr>
            <a:grpSpLocks/>
          </p:cNvGrpSpPr>
          <p:nvPr/>
        </p:nvGrpSpPr>
        <p:grpSpPr bwMode="auto">
          <a:xfrm>
            <a:off x="304800" y="1143000"/>
            <a:ext cx="8534400" cy="5049838"/>
            <a:chOff x="192" y="720"/>
            <a:chExt cx="5376" cy="3181"/>
          </a:xfrm>
        </p:grpSpPr>
        <p:sp>
          <p:nvSpPr>
            <p:cNvPr id="398380" name="Text Box 44"/>
            <p:cNvSpPr txBox="1">
              <a:spLocks noChangeArrowheads="1"/>
            </p:cNvSpPr>
            <p:nvPr/>
          </p:nvSpPr>
          <p:spPr bwMode="auto">
            <a:xfrm>
              <a:off x="192" y="1008"/>
              <a:ext cx="5376" cy="2893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lnSpc>
                  <a:spcPct val="180000"/>
                </a:lnSpc>
                <a:spcBef>
                  <a:spcPct val="85000"/>
                </a:spcBef>
              </a:pPr>
              <a:r>
                <a:rPr kumimoji="1" lang="en-US" altLang="zh-CN"/>
                <a:t>Available Options:                                        Active Options:</a:t>
              </a:r>
            </a:p>
            <a:p>
              <a:pPr>
                <a:spcBef>
                  <a:spcPct val="50000"/>
                </a:spcBef>
              </a:pPr>
              <a:endParaRPr kumimoji="1" lang="en-US" altLang="zh-CN"/>
            </a:p>
            <a:p>
              <a:pPr>
                <a:spcBef>
                  <a:spcPct val="50000"/>
                </a:spcBef>
              </a:pPr>
              <a:endParaRPr kumimoji="1" lang="en-US" altLang="zh-CN"/>
            </a:p>
            <a:p>
              <a:pPr>
                <a:spcBef>
                  <a:spcPct val="50000"/>
                </a:spcBef>
              </a:pPr>
              <a:endParaRPr kumimoji="1" lang="en-US" altLang="zh-CN"/>
            </a:p>
            <a:p>
              <a:pPr>
                <a:spcBef>
                  <a:spcPct val="50000"/>
                </a:spcBef>
              </a:pPr>
              <a:endParaRPr kumimoji="1" lang="en-US" altLang="zh-CN"/>
            </a:p>
            <a:p>
              <a:pPr>
                <a:spcBef>
                  <a:spcPct val="50000"/>
                </a:spcBef>
              </a:pPr>
              <a:endParaRPr kumimoji="1" lang="en-US" altLang="zh-CN"/>
            </a:p>
            <a:p>
              <a:pPr>
                <a:spcBef>
                  <a:spcPct val="50000"/>
                </a:spcBef>
              </a:pPr>
              <a:endParaRPr kumimoji="1" lang="en-US" altLang="zh-CN"/>
            </a:p>
            <a:p>
              <a:pPr>
                <a:spcBef>
                  <a:spcPct val="50000"/>
                </a:spcBef>
              </a:pPr>
              <a:endParaRPr kumimoji="1" lang="en-US" altLang="zh-CN"/>
            </a:p>
          </p:txBody>
        </p:sp>
        <p:sp>
          <p:nvSpPr>
            <p:cNvPr id="398381" name="Text Box 45"/>
            <p:cNvSpPr txBox="1">
              <a:spLocks noChangeArrowheads="1"/>
            </p:cNvSpPr>
            <p:nvPr/>
          </p:nvSpPr>
          <p:spPr bwMode="auto">
            <a:xfrm>
              <a:off x="192" y="720"/>
              <a:ext cx="5376" cy="294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>
                  <a:solidFill>
                    <a:schemeClr val="bg1"/>
                  </a:solidFill>
                </a:rPr>
                <a:t>Option Manager</a:t>
              </a:r>
            </a:p>
          </p:txBody>
        </p:sp>
        <p:sp>
          <p:nvSpPr>
            <p:cNvPr id="398382" name="Text Box 46"/>
            <p:cNvSpPr txBox="1">
              <a:spLocks noChangeArrowheads="1"/>
            </p:cNvSpPr>
            <p:nvPr/>
          </p:nvSpPr>
          <p:spPr bwMode="auto">
            <a:xfrm>
              <a:off x="336" y="1514"/>
              <a:ext cx="1920" cy="213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kumimoji="1" lang="en-US" altLang="zh-CN"/>
                <a:t>AC Transport</a:t>
              </a:r>
            </a:p>
            <a:p>
              <a:r>
                <a:rPr kumimoji="1" lang="en-US" altLang="zh-CN"/>
                <a:t>Heat Capacity</a:t>
              </a:r>
            </a:p>
            <a:p>
              <a:r>
                <a:rPr kumimoji="1" lang="en-US" altLang="zh-CN"/>
                <a:t>Helium3</a:t>
              </a:r>
            </a:p>
            <a:p>
              <a:r>
                <a:rPr kumimoji="1" lang="en-US" altLang="zh-CN"/>
                <a:t>Low Field</a:t>
              </a:r>
            </a:p>
            <a:p>
              <a:r>
                <a:rPr kumimoji="1" lang="en-US" altLang="zh-CN"/>
                <a:t>Resistivity</a:t>
              </a:r>
            </a:p>
            <a:p>
              <a:r>
                <a:rPr kumimoji="1" lang="en-US" altLang="zh-CN"/>
                <a:t>Thermal Transport</a:t>
              </a:r>
            </a:p>
            <a:p>
              <a:r>
                <a:rPr kumimoji="1" lang="en-US" altLang="zh-CN"/>
                <a:t>Torque Magnetometer</a:t>
              </a:r>
            </a:p>
            <a:p>
              <a:endParaRPr kumimoji="1" lang="en-US" altLang="zh-CN"/>
            </a:p>
            <a:p>
              <a:endParaRPr kumimoji="1" lang="en-US" altLang="zh-CN"/>
            </a:p>
          </p:txBody>
        </p:sp>
        <p:sp>
          <p:nvSpPr>
            <p:cNvPr id="398383" name="Text Box 47"/>
            <p:cNvSpPr txBox="1">
              <a:spLocks noChangeArrowheads="1"/>
            </p:cNvSpPr>
            <p:nvPr/>
          </p:nvSpPr>
          <p:spPr bwMode="auto">
            <a:xfrm>
              <a:off x="3696" y="1514"/>
              <a:ext cx="1776" cy="213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kumimoji="1" lang="en-US" altLang="zh-CN"/>
                <a:t>ACMS</a:t>
              </a:r>
            </a:p>
            <a:p>
              <a:endParaRPr kumimoji="1" lang="en-US" altLang="zh-CN"/>
            </a:p>
            <a:p>
              <a:endParaRPr kumimoji="1" lang="en-US" altLang="zh-CN"/>
            </a:p>
            <a:p>
              <a:endParaRPr kumimoji="1" lang="en-US" altLang="zh-CN"/>
            </a:p>
            <a:p>
              <a:endParaRPr kumimoji="1" lang="en-US" altLang="zh-CN"/>
            </a:p>
            <a:p>
              <a:endParaRPr kumimoji="1" lang="en-US" altLang="zh-CN"/>
            </a:p>
            <a:p>
              <a:endParaRPr kumimoji="1" lang="en-US" altLang="zh-CN"/>
            </a:p>
            <a:p>
              <a:endParaRPr kumimoji="1" lang="en-US" altLang="zh-CN"/>
            </a:p>
            <a:p>
              <a:endParaRPr kumimoji="1" lang="en-US" altLang="zh-CN"/>
            </a:p>
          </p:txBody>
        </p:sp>
        <p:sp>
          <p:nvSpPr>
            <p:cNvPr id="398384" name="Text Box 48"/>
            <p:cNvSpPr txBox="1">
              <a:spLocks noChangeArrowheads="1"/>
            </p:cNvSpPr>
            <p:nvPr/>
          </p:nvSpPr>
          <p:spPr bwMode="auto">
            <a:xfrm>
              <a:off x="2328" y="1632"/>
              <a:ext cx="1248" cy="288"/>
            </a:xfrm>
            <a:prstGeom prst="rect">
              <a:avLst/>
            </a:prstGeom>
            <a:solidFill>
              <a:srgbClr val="D1D1D1"/>
            </a:solidFill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rgbClr val="D1D1D1">
                  <a:gamma/>
                  <a:shade val="60000"/>
                  <a:invGamma/>
                </a:srgbClr>
              </a:prstShdw>
            </a:effectLst>
          </p:spPr>
          <p:txBody>
            <a:bodyPr lIns="0" rIns="0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kumimoji="1" lang="en-US" altLang="zh-CN"/>
                <a:t>Activate </a:t>
              </a:r>
              <a:r>
                <a:rPr kumimoji="1" lang="en-US" altLang="zh-CN">
                  <a:sym typeface="Wingdings" pitchFamily="2" charset="2"/>
                </a:rPr>
                <a:t>--&gt;&gt;</a:t>
              </a:r>
              <a:endParaRPr kumimoji="1" lang="en-US" altLang="zh-CN"/>
            </a:p>
          </p:txBody>
        </p:sp>
        <p:sp>
          <p:nvSpPr>
            <p:cNvPr id="398385" name="Text Box 49"/>
            <p:cNvSpPr txBox="1">
              <a:spLocks noChangeArrowheads="1"/>
            </p:cNvSpPr>
            <p:nvPr/>
          </p:nvSpPr>
          <p:spPr bwMode="auto">
            <a:xfrm>
              <a:off x="2328" y="2112"/>
              <a:ext cx="1248" cy="288"/>
            </a:xfrm>
            <a:prstGeom prst="rect">
              <a:avLst/>
            </a:prstGeom>
            <a:solidFill>
              <a:srgbClr val="D1D1D1"/>
            </a:solidFill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rgbClr val="D1D1D1">
                  <a:gamma/>
                  <a:shade val="60000"/>
                  <a:invGamma/>
                </a:srgbClr>
              </a:prstShdw>
            </a:effectLst>
          </p:spPr>
          <p:txBody>
            <a:bodyPr lIns="0" rIns="0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kumimoji="1" lang="en-US" altLang="zh-CN"/>
                <a:t>&lt;&lt;--Deactivate</a:t>
              </a:r>
            </a:p>
          </p:txBody>
        </p:sp>
        <p:sp>
          <p:nvSpPr>
            <p:cNvPr id="398386" name="Text Box 50"/>
            <p:cNvSpPr txBox="1">
              <a:spLocks noChangeArrowheads="1"/>
            </p:cNvSpPr>
            <p:nvPr/>
          </p:nvSpPr>
          <p:spPr bwMode="auto">
            <a:xfrm>
              <a:off x="2424" y="2598"/>
              <a:ext cx="1056" cy="564"/>
            </a:xfrm>
            <a:prstGeom prst="rect">
              <a:avLst/>
            </a:prstGeom>
            <a:solidFill>
              <a:srgbClr val="D1D1D1"/>
            </a:solidFill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rgbClr val="D1D1D1">
                  <a:gamma/>
                  <a:shade val="60000"/>
                  <a:invGamma/>
                </a:srgbClr>
              </a:prstShdw>
            </a:effectLst>
          </p:spPr>
          <p:txBody>
            <a:bodyPr lIns="0" rIns="0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kumimoji="1" lang="en-US" altLang="zh-CN"/>
                <a:t>Connection</a:t>
              </a:r>
            </a:p>
            <a:p>
              <a:pPr algn="ctr">
                <a:spcBef>
                  <a:spcPct val="20000"/>
                </a:spcBef>
              </a:pPr>
              <a:r>
                <a:rPr kumimoji="1" lang="en-US" altLang="zh-CN"/>
                <a:t>Diagrams</a:t>
              </a:r>
            </a:p>
          </p:txBody>
        </p:sp>
        <p:sp>
          <p:nvSpPr>
            <p:cNvPr id="398387" name="Text Box 51"/>
            <p:cNvSpPr txBox="1">
              <a:spLocks noChangeArrowheads="1"/>
            </p:cNvSpPr>
            <p:nvPr/>
          </p:nvSpPr>
          <p:spPr bwMode="auto">
            <a:xfrm>
              <a:off x="2544" y="3456"/>
              <a:ext cx="816" cy="288"/>
            </a:xfrm>
            <a:prstGeom prst="rect">
              <a:avLst/>
            </a:prstGeom>
            <a:solidFill>
              <a:srgbClr val="D1D1D1"/>
            </a:solidFill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rgbClr val="D1D1D1">
                  <a:gamma/>
                  <a:shade val="60000"/>
                  <a:invGamma/>
                </a:srgbClr>
              </a:prstShdw>
            </a:effectLst>
          </p:spPr>
          <p:txBody>
            <a:bodyPr lIns="0" rIns="0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kumimoji="1" lang="en-US" altLang="zh-CN"/>
                <a:t>Close</a:t>
              </a:r>
            </a:p>
          </p:txBody>
        </p:sp>
        <p:sp>
          <p:nvSpPr>
            <p:cNvPr id="398388" name="Rectangle 52"/>
            <p:cNvSpPr>
              <a:spLocks noChangeArrowheads="1"/>
            </p:cNvSpPr>
            <p:nvPr/>
          </p:nvSpPr>
          <p:spPr bwMode="auto">
            <a:xfrm>
              <a:off x="3697" y="1549"/>
              <a:ext cx="1775" cy="240"/>
            </a:xfrm>
            <a:prstGeom prst="rect">
              <a:avLst/>
            </a:prstGeom>
            <a:solidFill>
              <a:srgbClr val="0000FF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pic>
          <p:nvPicPr>
            <p:cNvPr id="398389" name="Picture 53" descr="WUICON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334" y="790"/>
              <a:ext cx="144" cy="144"/>
            </a:xfrm>
            <a:prstGeom prst="rect">
              <a:avLst/>
            </a:prstGeom>
            <a:noFill/>
          </p:spPr>
        </p:pic>
      </p:grpSp>
      <p:sp>
        <p:nvSpPr>
          <p:cNvPr id="398390" name="Rectangle 54"/>
          <p:cNvSpPr>
            <a:spLocks noChangeArrowheads="1"/>
          </p:cNvSpPr>
          <p:nvPr/>
        </p:nvSpPr>
        <p:spPr bwMode="auto">
          <a:xfrm>
            <a:off x="533400" y="3581400"/>
            <a:ext cx="3046413" cy="333375"/>
          </a:xfrm>
          <a:prstGeom prst="rect">
            <a:avLst/>
          </a:prstGeom>
          <a:solidFill>
            <a:srgbClr val="0000FF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98391" name="Freeform 55"/>
          <p:cNvSpPr>
            <a:spLocks/>
          </p:cNvSpPr>
          <p:nvPr/>
        </p:nvSpPr>
        <p:spPr bwMode="auto">
          <a:xfrm>
            <a:off x="4953000" y="2857500"/>
            <a:ext cx="292100" cy="5715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60"/>
              </a:cxn>
              <a:cxn ang="0">
                <a:pos x="72" y="216"/>
              </a:cxn>
              <a:cxn ang="0">
                <a:pos x="136" y="360"/>
              </a:cxn>
              <a:cxn ang="0">
                <a:pos x="164" y="344"/>
              </a:cxn>
              <a:cxn ang="0">
                <a:pos x="96" y="204"/>
              </a:cxn>
              <a:cxn ang="0">
                <a:pos x="184" y="208"/>
              </a:cxn>
              <a:cxn ang="0">
                <a:pos x="0" y="0"/>
              </a:cxn>
            </a:cxnLst>
            <a:rect l="0" t="0" r="r" b="b"/>
            <a:pathLst>
              <a:path w="184" h="360">
                <a:moveTo>
                  <a:pt x="0" y="0"/>
                </a:moveTo>
                <a:lnTo>
                  <a:pt x="0" y="260"/>
                </a:lnTo>
                <a:lnTo>
                  <a:pt x="72" y="216"/>
                </a:lnTo>
                <a:lnTo>
                  <a:pt x="136" y="360"/>
                </a:lnTo>
                <a:lnTo>
                  <a:pt x="164" y="344"/>
                </a:lnTo>
                <a:lnTo>
                  <a:pt x="96" y="204"/>
                </a:lnTo>
                <a:lnTo>
                  <a:pt x="184" y="208"/>
                </a:lnTo>
                <a:lnTo>
                  <a:pt x="0" y="0"/>
                </a:lnTo>
                <a:close/>
              </a:path>
            </a:pathLst>
          </a:custGeom>
          <a:solidFill>
            <a:srgbClr val="FF6600"/>
          </a:solidFill>
          <a:ln w="9525">
            <a:noFill/>
            <a:round/>
            <a:headEnd/>
            <a:tailEnd/>
          </a:ln>
          <a:effectLst>
            <a:prstShdw prst="shdw17" dist="17961" dir="2700000">
              <a:srgbClr val="FF6600">
                <a:gamma/>
                <a:shade val="60000"/>
                <a:invGamma/>
              </a:srgbClr>
            </a:prstShdw>
          </a:effectLst>
        </p:spPr>
        <p:txBody>
          <a:bodyPr/>
          <a:lstStyle/>
          <a:p>
            <a:endParaRPr lang="zh-CN" altLang="en-US"/>
          </a:p>
        </p:txBody>
      </p:sp>
      <p:grpSp>
        <p:nvGrpSpPr>
          <p:cNvPr id="398392" name="Group 56"/>
          <p:cNvGrpSpPr>
            <a:grpSpLocks/>
          </p:cNvGrpSpPr>
          <p:nvPr/>
        </p:nvGrpSpPr>
        <p:grpSpPr bwMode="auto">
          <a:xfrm>
            <a:off x="304800" y="1143000"/>
            <a:ext cx="8534400" cy="5049838"/>
            <a:chOff x="192" y="720"/>
            <a:chExt cx="5376" cy="3181"/>
          </a:xfrm>
        </p:grpSpPr>
        <p:grpSp>
          <p:nvGrpSpPr>
            <p:cNvPr id="398393" name="Group 57"/>
            <p:cNvGrpSpPr>
              <a:grpSpLocks/>
            </p:cNvGrpSpPr>
            <p:nvPr/>
          </p:nvGrpSpPr>
          <p:grpSpPr bwMode="auto">
            <a:xfrm>
              <a:off x="192" y="720"/>
              <a:ext cx="5376" cy="3181"/>
              <a:chOff x="192" y="720"/>
              <a:chExt cx="5376" cy="3181"/>
            </a:xfrm>
          </p:grpSpPr>
          <p:sp>
            <p:nvSpPr>
              <p:cNvPr id="398394" name="Text Box 58"/>
              <p:cNvSpPr txBox="1">
                <a:spLocks noChangeArrowheads="1"/>
              </p:cNvSpPr>
              <p:nvPr/>
            </p:nvSpPr>
            <p:spPr bwMode="auto">
              <a:xfrm>
                <a:off x="192" y="1008"/>
                <a:ext cx="5376" cy="2893"/>
              </a:xfrm>
              <a:prstGeom prst="rect">
                <a:avLst/>
              </a:prstGeom>
              <a:solidFill>
                <a:schemeClr val="folHlink"/>
              </a:solidFill>
              <a:ln w="9525">
                <a:solidFill>
                  <a:schemeClr val="tx2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lnSpc>
                    <a:spcPct val="180000"/>
                  </a:lnSpc>
                  <a:spcBef>
                    <a:spcPct val="85000"/>
                  </a:spcBef>
                </a:pPr>
                <a:r>
                  <a:rPr kumimoji="1" lang="en-US" altLang="zh-CN"/>
                  <a:t>Available Options:                                        Active Options:</a:t>
                </a:r>
              </a:p>
              <a:p>
                <a:pPr>
                  <a:spcBef>
                    <a:spcPct val="50000"/>
                  </a:spcBef>
                </a:pPr>
                <a:endParaRPr kumimoji="1" lang="en-US" altLang="zh-CN"/>
              </a:p>
              <a:p>
                <a:pPr>
                  <a:spcBef>
                    <a:spcPct val="50000"/>
                  </a:spcBef>
                </a:pPr>
                <a:endParaRPr kumimoji="1" lang="en-US" altLang="zh-CN"/>
              </a:p>
              <a:p>
                <a:pPr>
                  <a:spcBef>
                    <a:spcPct val="50000"/>
                  </a:spcBef>
                </a:pPr>
                <a:endParaRPr kumimoji="1" lang="en-US" altLang="zh-CN"/>
              </a:p>
              <a:p>
                <a:pPr>
                  <a:spcBef>
                    <a:spcPct val="50000"/>
                  </a:spcBef>
                </a:pPr>
                <a:endParaRPr kumimoji="1" lang="en-US" altLang="zh-CN"/>
              </a:p>
              <a:p>
                <a:pPr>
                  <a:spcBef>
                    <a:spcPct val="50000"/>
                  </a:spcBef>
                </a:pPr>
                <a:endParaRPr kumimoji="1" lang="en-US" altLang="zh-CN"/>
              </a:p>
              <a:p>
                <a:pPr>
                  <a:spcBef>
                    <a:spcPct val="50000"/>
                  </a:spcBef>
                </a:pPr>
                <a:endParaRPr kumimoji="1" lang="en-US" altLang="zh-CN"/>
              </a:p>
              <a:p>
                <a:pPr>
                  <a:spcBef>
                    <a:spcPct val="50000"/>
                  </a:spcBef>
                </a:pPr>
                <a:endParaRPr kumimoji="1" lang="en-US" altLang="zh-CN"/>
              </a:p>
            </p:txBody>
          </p:sp>
          <p:sp>
            <p:nvSpPr>
              <p:cNvPr id="398395" name="Text Box 59"/>
              <p:cNvSpPr txBox="1">
                <a:spLocks noChangeArrowheads="1"/>
              </p:cNvSpPr>
              <p:nvPr/>
            </p:nvSpPr>
            <p:spPr bwMode="auto">
              <a:xfrm>
                <a:off x="192" y="720"/>
                <a:ext cx="5376" cy="294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2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kumimoji="1" lang="en-US" altLang="zh-CN">
                    <a:solidFill>
                      <a:schemeClr val="bg1"/>
                    </a:solidFill>
                  </a:rPr>
                  <a:t>Option Manager</a:t>
                </a:r>
              </a:p>
            </p:txBody>
          </p:sp>
          <p:sp>
            <p:nvSpPr>
              <p:cNvPr id="398396" name="Text Box 60"/>
              <p:cNvSpPr txBox="1">
                <a:spLocks noChangeArrowheads="1"/>
              </p:cNvSpPr>
              <p:nvPr/>
            </p:nvSpPr>
            <p:spPr bwMode="auto">
              <a:xfrm>
                <a:off x="336" y="1514"/>
                <a:ext cx="1920" cy="2134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2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kumimoji="1" lang="en-US" altLang="zh-CN"/>
                  <a:t>AC Transport</a:t>
                </a:r>
              </a:p>
              <a:p>
                <a:r>
                  <a:rPr kumimoji="1" lang="en-US" altLang="zh-CN"/>
                  <a:t>Heat Capacity Helium3</a:t>
                </a:r>
              </a:p>
              <a:p>
                <a:r>
                  <a:rPr kumimoji="1" lang="en-US" altLang="zh-CN"/>
                  <a:t>Resistivity</a:t>
                </a:r>
              </a:p>
              <a:p>
                <a:r>
                  <a:rPr kumimoji="1" lang="en-US" altLang="zh-CN"/>
                  <a:t>Thermal Transport</a:t>
                </a:r>
              </a:p>
              <a:p>
                <a:r>
                  <a:rPr kumimoji="1" lang="en-US" altLang="zh-CN"/>
                  <a:t>Torque Magnetometer</a:t>
                </a:r>
              </a:p>
              <a:p>
                <a:endParaRPr kumimoji="1" lang="en-US" altLang="zh-CN"/>
              </a:p>
              <a:p>
                <a:endParaRPr kumimoji="1" lang="en-US" altLang="zh-CN"/>
              </a:p>
              <a:p>
                <a:endParaRPr kumimoji="1" lang="en-US" altLang="zh-CN"/>
              </a:p>
            </p:txBody>
          </p:sp>
          <p:sp>
            <p:nvSpPr>
              <p:cNvPr id="398397" name="Text Box 61"/>
              <p:cNvSpPr txBox="1">
                <a:spLocks noChangeArrowheads="1"/>
              </p:cNvSpPr>
              <p:nvPr/>
            </p:nvSpPr>
            <p:spPr bwMode="auto">
              <a:xfrm>
                <a:off x="3696" y="1514"/>
                <a:ext cx="1776" cy="2134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2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kumimoji="1" lang="en-US" altLang="zh-CN"/>
                  <a:t>ACMS</a:t>
                </a:r>
              </a:p>
              <a:p>
                <a:r>
                  <a:rPr kumimoji="1" lang="en-US" altLang="zh-CN"/>
                  <a:t>Low Field</a:t>
                </a:r>
              </a:p>
              <a:p>
                <a:endParaRPr kumimoji="1" lang="en-US" altLang="zh-CN"/>
              </a:p>
              <a:p>
                <a:endParaRPr kumimoji="1" lang="en-US" altLang="zh-CN"/>
              </a:p>
              <a:p>
                <a:endParaRPr kumimoji="1" lang="en-US" altLang="zh-CN"/>
              </a:p>
              <a:p>
                <a:endParaRPr kumimoji="1" lang="en-US" altLang="zh-CN"/>
              </a:p>
              <a:p>
                <a:endParaRPr kumimoji="1" lang="en-US" altLang="zh-CN"/>
              </a:p>
              <a:p>
                <a:endParaRPr kumimoji="1" lang="en-US" altLang="zh-CN"/>
              </a:p>
              <a:p>
                <a:endParaRPr kumimoji="1" lang="en-US" altLang="zh-CN"/>
              </a:p>
            </p:txBody>
          </p:sp>
          <p:sp>
            <p:nvSpPr>
              <p:cNvPr id="398398" name="Text Box 62"/>
              <p:cNvSpPr txBox="1">
                <a:spLocks noChangeArrowheads="1"/>
              </p:cNvSpPr>
              <p:nvPr/>
            </p:nvSpPr>
            <p:spPr bwMode="auto">
              <a:xfrm>
                <a:off x="2328" y="1632"/>
                <a:ext cx="1248" cy="288"/>
              </a:xfrm>
              <a:prstGeom prst="rect">
                <a:avLst/>
              </a:prstGeom>
              <a:solidFill>
                <a:srgbClr val="D1D1D1"/>
              </a:solidFill>
              <a:ln w="9525">
                <a:noFill/>
                <a:miter lim="800000"/>
                <a:headEnd/>
                <a:tailEnd/>
              </a:ln>
              <a:effectLst>
                <a:prstShdw prst="shdw17" dist="17961" dir="2700000">
                  <a:srgbClr val="D1D1D1">
                    <a:gamma/>
                    <a:shade val="60000"/>
                    <a:invGamma/>
                  </a:srgbClr>
                </a:prstShdw>
              </a:effectLst>
            </p:spPr>
            <p:txBody>
              <a:bodyPr lIns="0" rIns="0" anchor="ctr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kumimoji="1" lang="en-US" altLang="zh-CN"/>
                  <a:t>Activate </a:t>
                </a:r>
                <a:r>
                  <a:rPr kumimoji="1" lang="en-US" altLang="zh-CN">
                    <a:sym typeface="Wingdings" pitchFamily="2" charset="2"/>
                  </a:rPr>
                  <a:t>--&gt;&gt;</a:t>
                </a:r>
                <a:endParaRPr kumimoji="1" lang="en-US" altLang="zh-CN"/>
              </a:p>
            </p:txBody>
          </p:sp>
          <p:sp>
            <p:nvSpPr>
              <p:cNvPr id="398399" name="Text Box 63"/>
              <p:cNvSpPr txBox="1">
                <a:spLocks noChangeArrowheads="1"/>
              </p:cNvSpPr>
              <p:nvPr/>
            </p:nvSpPr>
            <p:spPr bwMode="auto">
              <a:xfrm>
                <a:off x="2328" y="2112"/>
                <a:ext cx="1248" cy="288"/>
              </a:xfrm>
              <a:prstGeom prst="rect">
                <a:avLst/>
              </a:prstGeom>
              <a:solidFill>
                <a:srgbClr val="D1D1D1"/>
              </a:solidFill>
              <a:ln w="9525">
                <a:noFill/>
                <a:miter lim="800000"/>
                <a:headEnd/>
                <a:tailEnd/>
              </a:ln>
              <a:effectLst>
                <a:prstShdw prst="shdw17" dist="17961" dir="2700000">
                  <a:srgbClr val="D1D1D1">
                    <a:gamma/>
                    <a:shade val="60000"/>
                    <a:invGamma/>
                  </a:srgbClr>
                </a:prstShdw>
              </a:effectLst>
            </p:spPr>
            <p:txBody>
              <a:bodyPr lIns="0" rIns="0" anchor="ctr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kumimoji="1" lang="en-US" altLang="zh-CN"/>
                  <a:t>&lt;&lt;--Deactivate</a:t>
                </a:r>
              </a:p>
            </p:txBody>
          </p:sp>
          <p:sp>
            <p:nvSpPr>
              <p:cNvPr id="398400" name="Text Box 64"/>
              <p:cNvSpPr txBox="1">
                <a:spLocks noChangeArrowheads="1"/>
              </p:cNvSpPr>
              <p:nvPr/>
            </p:nvSpPr>
            <p:spPr bwMode="auto">
              <a:xfrm>
                <a:off x="2424" y="2598"/>
                <a:ext cx="1056" cy="564"/>
              </a:xfrm>
              <a:prstGeom prst="rect">
                <a:avLst/>
              </a:prstGeom>
              <a:solidFill>
                <a:srgbClr val="D1D1D1"/>
              </a:solidFill>
              <a:ln w="9525">
                <a:noFill/>
                <a:miter lim="800000"/>
                <a:headEnd/>
                <a:tailEnd/>
              </a:ln>
              <a:effectLst>
                <a:prstShdw prst="shdw17" dist="17961" dir="2700000">
                  <a:srgbClr val="D1D1D1">
                    <a:gamma/>
                    <a:shade val="60000"/>
                    <a:invGamma/>
                  </a:srgbClr>
                </a:prstShdw>
              </a:effectLst>
            </p:spPr>
            <p:txBody>
              <a:bodyPr lIns="0" rIns="0" anchor="ctr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kumimoji="1" lang="en-US" altLang="zh-CN"/>
                  <a:t>Connection</a:t>
                </a:r>
              </a:p>
              <a:p>
                <a:pPr algn="ctr">
                  <a:spcBef>
                    <a:spcPct val="20000"/>
                  </a:spcBef>
                </a:pPr>
                <a:r>
                  <a:rPr kumimoji="1" lang="en-US" altLang="zh-CN"/>
                  <a:t>Diagrams</a:t>
                </a:r>
              </a:p>
            </p:txBody>
          </p:sp>
          <p:sp>
            <p:nvSpPr>
              <p:cNvPr id="398401" name="Text Box 65"/>
              <p:cNvSpPr txBox="1">
                <a:spLocks noChangeArrowheads="1"/>
              </p:cNvSpPr>
              <p:nvPr/>
            </p:nvSpPr>
            <p:spPr bwMode="auto">
              <a:xfrm>
                <a:off x="2544" y="3456"/>
                <a:ext cx="816" cy="288"/>
              </a:xfrm>
              <a:prstGeom prst="rect">
                <a:avLst/>
              </a:prstGeom>
              <a:solidFill>
                <a:srgbClr val="D1D1D1"/>
              </a:solidFill>
              <a:ln w="9525">
                <a:noFill/>
                <a:miter lim="800000"/>
                <a:headEnd/>
                <a:tailEnd/>
              </a:ln>
              <a:effectLst>
                <a:prstShdw prst="shdw17" dist="17961" dir="2700000">
                  <a:srgbClr val="D1D1D1">
                    <a:gamma/>
                    <a:shade val="60000"/>
                    <a:invGamma/>
                  </a:srgbClr>
                </a:prstShdw>
              </a:effectLst>
            </p:spPr>
            <p:txBody>
              <a:bodyPr lIns="0" rIns="0" anchor="ctr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kumimoji="1" lang="en-US" altLang="zh-CN"/>
                  <a:t>Close</a:t>
                </a:r>
              </a:p>
            </p:txBody>
          </p:sp>
          <p:pic>
            <p:nvPicPr>
              <p:cNvPr id="398402" name="Picture 66" descr="WUICON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5334" y="790"/>
                <a:ext cx="144" cy="144"/>
              </a:xfrm>
              <a:prstGeom prst="rect">
                <a:avLst/>
              </a:prstGeom>
              <a:noFill/>
            </p:spPr>
          </p:pic>
          <p:sp>
            <p:nvSpPr>
              <p:cNvPr id="398403" name="Freeform 67"/>
              <p:cNvSpPr>
                <a:spLocks/>
              </p:cNvSpPr>
              <p:nvPr/>
            </p:nvSpPr>
            <p:spPr bwMode="auto">
              <a:xfrm>
                <a:off x="4560" y="2341"/>
                <a:ext cx="184" cy="36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60"/>
                  </a:cxn>
                  <a:cxn ang="0">
                    <a:pos x="72" y="216"/>
                  </a:cxn>
                  <a:cxn ang="0">
                    <a:pos x="136" y="360"/>
                  </a:cxn>
                  <a:cxn ang="0">
                    <a:pos x="164" y="344"/>
                  </a:cxn>
                  <a:cxn ang="0">
                    <a:pos x="96" y="204"/>
                  </a:cxn>
                  <a:cxn ang="0">
                    <a:pos x="184" y="208"/>
                  </a:cxn>
                  <a:cxn ang="0">
                    <a:pos x="0" y="0"/>
                  </a:cxn>
                </a:cxnLst>
                <a:rect l="0" t="0" r="r" b="b"/>
                <a:pathLst>
                  <a:path w="184" h="360">
                    <a:moveTo>
                      <a:pt x="0" y="0"/>
                    </a:moveTo>
                    <a:lnTo>
                      <a:pt x="0" y="260"/>
                    </a:lnTo>
                    <a:lnTo>
                      <a:pt x="72" y="216"/>
                    </a:lnTo>
                    <a:lnTo>
                      <a:pt x="136" y="360"/>
                    </a:lnTo>
                    <a:lnTo>
                      <a:pt x="164" y="344"/>
                    </a:lnTo>
                    <a:lnTo>
                      <a:pt x="96" y="204"/>
                    </a:lnTo>
                    <a:lnTo>
                      <a:pt x="184" y="20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6600"/>
              </a:solidFill>
              <a:ln w="9525">
                <a:noFill/>
                <a:round/>
                <a:headEnd/>
                <a:tailEnd/>
              </a:ln>
              <a:effectLst>
                <a:prstShdw prst="shdw17" dist="17961" dir="2700000">
                  <a:srgbClr val="FF6600">
                    <a:gamma/>
                    <a:shade val="60000"/>
                    <a:invGamma/>
                  </a:srgbClr>
                </a:prstShdw>
              </a:effec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398404" name="Rectangle 68"/>
            <p:cNvSpPr>
              <a:spLocks noChangeArrowheads="1"/>
            </p:cNvSpPr>
            <p:nvPr/>
          </p:nvSpPr>
          <p:spPr bwMode="auto">
            <a:xfrm>
              <a:off x="3697" y="1776"/>
              <a:ext cx="1775" cy="240"/>
            </a:xfrm>
            <a:prstGeom prst="rect">
              <a:avLst/>
            </a:prstGeom>
            <a:solidFill>
              <a:srgbClr val="0000FF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398405" name="Freeform 69"/>
          <p:cNvSpPr>
            <a:spLocks/>
          </p:cNvSpPr>
          <p:nvPr/>
        </p:nvSpPr>
        <p:spPr bwMode="auto">
          <a:xfrm>
            <a:off x="7162800" y="4267200"/>
            <a:ext cx="292100" cy="5715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60"/>
              </a:cxn>
              <a:cxn ang="0">
                <a:pos x="72" y="216"/>
              </a:cxn>
              <a:cxn ang="0">
                <a:pos x="136" y="360"/>
              </a:cxn>
              <a:cxn ang="0">
                <a:pos x="164" y="344"/>
              </a:cxn>
              <a:cxn ang="0">
                <a:pos x="96" y="204"/>
              </a:cxn>
              <a:cxn ang="0">
                <a:pos x="184" y="208"/>
              </a:cxn>
              <a:cxn ang="0">
                <a:pos x="0" y="0"/>
              </a:cxn>
            </a:cxnLst>
            <a:rect l="0" t="0" r="r" b="b"/>
            <a:pathLst>
              <a:path w="184" h="360">
                <a:moveTo>
                  <a:pt x="0" y="0"/>
                </a:moveTo>
                <a:lnTo>
                  <a:pt x="0" y="260"/>
                </a:lnTo>
                <a:lnTo>
                  <a:pt x="72" y="216"/>
                </a:lnTo>
                <a:lnTo>
                  <a:pt x="136" y="360"/>
                </a:lnTo>
                <a:lnTo>
                  <a:pt x="164" y="344"/>
                </a:lnTo>
                <a:lnTo>
                  <a:pt x="96" y="204"/>
                </a:lnTo>
                <a:lnTo>
                  <a:pt x="184" y="208"/>
                </a:lnTo>
                <a:lnTo>
                  <a:pt x="0" y="0"/>
                </a:lnTo>
                <a:close/>
              </a:path>
            </a:pathLst>
          </a:custGeom>
          <a:solidFill>
            <a:srgbClr val="FF6600"/>
          </a:solidFill>
          <a:ln w="9525">
            <a:noFill/>
            <a:round/>
            <a:headEnd/>
            <a:tailEnd/>
          </a:ln>
          <a:effectLst>
            <a:prstShdw prst="shdw17" dist="17961" dir="2700000">
              <a:srgbClr val="FF6600">
                <a:gamma/>
                <a:shade val="60000"/>
                <a:invGamma/>
              </a:srgbClr>
            </a:prstShdw>
          </a:effectLst>
        </p:spPr>
        <p:txBody>
          <a:bodyPr/>
          <a:lstStyle/>
          <a:p>
            <a:endParaRPr lang="zh-CN" altLang="en-US"/>
          </a:p>
        </p:txBody>
      </p:sp>
      <p:sp>
        <p:nvSpPr>
          <p:cNvPr id="398406" name="Text Box 70"/>
          <p:cNvSpPr txBox="1">
            <a:spLocks noChangeArrowheads="1"/>
          </p:cNvSpPr>
          <p:nvPr/>
        </p:nvSpPr>
        <p:spPr bwMode="auto">
          <a:xfrm>
            <a:off x="4289425" y="6297613"/>
            <a:ext cx="3406775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kumimoji="1" lang="en-US" altLang="zh-CN">
                <a:solidFill>
                  <a:srgbClr val="FF3300"/>
                </a:solidFill>
                <a:latin typeface="Arial" pitchFamily="34" charset="0"/>
              </a:rPr>
              <a:t>Torque Magnetometer</a:t>
            </a:r>
          </a:p>
        </p:txBody>
      </p:sp>
      <p:sp>
        <p:nvSpPr>
          <p:cNvPr id="398407" name="Text Box 71"/>
          <p:cNvSpPr txBox="1">
            <a:spLocks noChangeArrowheads="1"/>
          </p:cNvSpPr>
          <p:nvPr/>
        </p:nvSpPr>
        <p:spPr bwMode="auto">
          <a:xfrm>
            <a:off x="4289425" y="6297613"/>
            <a:ext cx="3406775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kumimoji="1" lang="en-US" altLang="zh-CN">
                <a:solidFill>
                  <a:srgbClr val="FF3300"/>
                </a:solidFill>
                <a:latin typeface="Arial" pitchFamily="34" charset="0"/>
              </a:rPr>
              <a:t>Thermal Transport</a:t>
            </a:r>
          </a:p>
        </p:txBody>
      </p:sp>
      <p:sp>
        <p:nvSpPr>
          <p:cNvPr id="398408" name="Text Box 72"/>
          <p:cNvSpPr txBox="1">
            <a:spLocks noChangeArrowheads="1"/>
          </p:cNvSpPr>
          <p:nvPr/>
        </p:nvSpPr>
        <p:spPr bwMode="auto">
          <a:xfrm>
            <a:off x="4289425" y="6297613"/>
            <a:ext cx="3406775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kumimoji="1" lang="en-US" altLang="zh-CN">
                <a:solidFill>
                  <a:srgbClr val="FF3300"/>
                </a:solidFill>
                <a:latin typeface="Arial" pitchFamily="34" charset="0"/>
              </a:rPr>
              <a:t>ACMS</a:t>
            </a:r>
          </a:p>
        </p:txBody>
      </p:sp>
      <p:sp>
        <p:nvSpPr>
          <p:cNvPr id="398409" name="Text Box 73"/>
          <p:cNvSpPr txBox="1">
            <a:spLocks noChangeArrowheads="1"/>
          </p:cNvSpPr>
          <p:nvPr/>
        </p:nvSpPr>
        <p:spPr bwMode="auto">
          <a:xfrm>
            <a:off x="4289425" y="6296025"/>
            <a:ext cx="3406775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kumimoji="1" lang="en-US" altLang="zh-CN">
                <a:solidFill>
                  <a:srgbClr val="FF3300"/>
                </a:solidFill>
                <a:latin typeface="Arial" pitchFamily="34" charset="0"/>
              </a:rPr>
              <a:t>ACMS + Low Field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8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8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0" dur="500"/>
                                        <p:tgtEl>
                                          <p:spTgt spid="398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8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8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8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8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8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8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98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8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8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1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1" dur="500"/>
                                        <p:tgtEl>
                                          <p:spTgt spid="3983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98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500"/>
                            </p:stCondLst>
                            <p:childTnLst>
                              <p:par>
                                <p:cTn id="53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5" dur="500"/>
                                        <p:tgtEl>
                                          <p:spTgt spid="398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8350" grpId="0" animBg="1"/>
      <p:bldP spid="398351" grpId="0" animBg="1"/>
      <p:bldP spid="398353" grpId="0" animBg="1"/>
      <p:bldP spid="398354" grpId="0" animBg="1"/>
      <p:bldP spid="398390" grpId="0" animBg="1"/>
      <p:bldP spid="398391" grpId="0" animBg="1"/>
      <p:bldP spid="398405" grpId="0" animBg="1"/>
      <p:bldP spid="398406" grpId="0" animBg="1" autoUpdateAnimBg="0"/>
      <p:bldP spid="398407" grpId="0" animBg="1" autoUpdateAnimBg="0"/>
      <p:bldP spid="398408" grpId="0" animBg="1" autoUpdateAnimBg="0"/>
      <p:bldP spid="398409" grpId="0" animBg="1" autoUpdateAnimBg="0"/>
    </p:bld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9362" name="Group 2"/>
          <p:cNvGrpSpPr>
            <a:grpSpLocks/>
          </p:cNvGrpSpPr>
          <p:nvPr/>
        </p:nvGrpSpPr>
        <p:grpSpPr bwMode="auto">
          <a:xfrm>
            <a:off x="304800" y="1143000"/>
            <a:ext cx="8534400" cy="5049838"/>
            <a:chOff x="192" y="720"/>
            <a:chExt cx="5376" cy="3181"/>
          </a:xfrm>
        </p:grpSpPr>
        <p:sp>
          <p:nvSpPr>
            <p:cNvPr id="399363" name="Text Box 3"/>
            <p:cNvSpPr txBox="1">
              <a:spLocks noChangeArrowheads="1"/>
            </p:cNvSpPr>
            <p:nvPr/>
          </p:nvSpPr>
          <p:spPr bwMode="auto">
            <a:xfrm>
              <a:off x="192" y="1008"/>
              <a:ext cx="5376" cy="2893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lnSpc>
                  <a:spcPct val="180000"/>
                </a:lnSpc>
                <a:spcBef>
                  <a:spcPct val="85000"/>
                </a:spcBef>
              </a:pPr>
              <a:r>
                <a:rPr kumimoji="1" lang="en-US" altLang="zh-CN"/>
                <a:t>Available Options:                                        Active Options:</a:t>
              </a:r>
            </a:p>
            <a:p>
              <a:pPr>
                <a:spcBef>
                  <a:spcPct val="50000"/>
                </a:spcBef>
              </a:pPr>
              <a:endParaRPr kumimoji="1" lang="en-US" altLang="zh-CN"/>
            </a:p>
            <a:p>
              <a:pPr>
                <a:spcBef>
                  <a:spcPct val="50000"/>
                </a:spcBef>
              </a:pPr>
              <a:endParaRPr kumimoji="1" lang="en-US" altLang="zh-CN"/>
            </a:p>
            <a:p>
              <a:pPr>
                <a:spcBef>
                  <a:spcPct val="50000"/>
                </a:spcBef>
              </a:pPr>
              <a:endParaRPr kumimoji="1" lang="en-US" altLang="zh-CN"/>
            </a:p>
            <a:p>
              <a:pPr>
                <a:spcBef>
                  <a:spcPct val="50000"/>
                </a:spcBef>
              </a:pPr>
              <a:endParaRPr kumimoji="1" lang="en-US" altLang="zh-CN"/>
            </a:p>
            <a:p>
              <a:pPr>
                <a:spcBef>
                  <a:spcPct val="50000"/>
                </a:spcBef>
              </a:pPr>
              <a:endParaRPr kumimoji="1" lang="en-US" altLang="zh-CN"/>
            </a:p>
            <a:p>
              <a:pPr>
                <a:spcBef>
                  <a:spcPct val="50000"/>
                </a:spcBef>
              </a:pPr>
              <a:endParaRPr kumimoji="1" lang="en-US" altLang="zh-CN"/>
            </a:p>
            <a:p>
              <a:pPr>
                <a:spcBef>
                  <a:spcPct val="50000"/>
                </a:spcBef>
              </a:pPr>
              <a:endParaRPr kumimoji="1" lang="en-US" altLang="zh-CN"/>
            </a:p>
          </p:txBody>
        </p:sp>
        <p:sp>
          <p:nvSpPr>
            <p:cNvPr id="399364" name="Text Box 4"/>
            <p:cNvSpPr txBox="1">
              <a:spLocks noChangeArrowheads="1"/>
            </p:cNvSpPr>
            <p:nvPr/>
          </p:nvSpPr>
          <p:spPr bwMode="auto">
            <a:xfrm>
              <a:off x="192" y="720"/>
              <a:ext cx="5376" cy="294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>
                  <a:solidFill>
                    <a:schemeClr val="bg1"/>
                  </a:solidFill>
                </a:rPr>
                <a:t>Option Manager</a:t>
              </a:r>
            </a:p>
          </p:txBody>
        </p:sp>
        <p:sp>
          <p:nvSpPr>
            <p:cNvPr id="399365" name="Text Box 5"/>
            <p:cNvSpPr txBox="1">
              <a:spLocks noChangeArrowheads="1"/>
            </p:cNvSpPr>
            <p:nvPr/>
          </p:nvSpPr>
          <p:spPr bwMode="auto">
            <a:xfrm>
              <a:off x="336" y="1514"/>
              <a:ext cx="1920" cy="213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kumimoji="1" lang="en-US" altLang="zh-CN"/>
                <a:t>AC Transport</a:t>
              </a:r>
            </a:p>
            <a:p>
              <a:r>
                <a:rPr kumimoji="1" lang="en-US" altLang="zh-CN"/>
                <a:t>Heat Capacity</a:t>
              </a:r>
            </a:p>
            <a:p>
              <a:r>
                <a:rPr kumimoji="1" lang="en-US" altLang="zh-CN"/>
                <a:t>Helium3</a:t>
              </a:r>
            </a:p>
            <a:p>
              <a:r>
                <a:rPr kumimoji="1" lang="en-US" altLang="zh-CN"/>
                <a:t>Low Field</a:t>
              </a:r>
            </a:p>
            <a:p>
              <a:r>
                <a:rPr kumimoji="1" lang="en-US" altLang="zh-CN"/>
                <a:t>Resistivity</a:t>
              </a:r>
            </a:p>
            <a:p>
              <a:r>
                <a:rPr kumimoji="1" lang="en-US" altLang="zh-CN"/>
                <a:t>Thermal Transport</a:t>
              </a:r>
            </a:p>
            <a:p>
              <a:r>
                <a:rPr kumimoji="1" lang="en-US" altLang="zh-CN"/>
                <a:t>Torque Magnetometer</a:t>
              </a:r>
            </a:p>
            <a:p>
              <a:endParaRPr kumimoji="1" lang="en-US" altLang="zh-CN"/>
            </a:p>
            <a:p>
              <a:endParaRPr kumimoji="1" lang="en-US" altLang="zh-CN"/>
            </a:p>
          </p:txBody>
        </p:sp>
        <p:sp>
          <p:nvSpPr>
            <p:cNvPr id="399366" name="Text Box 6"/>
            <p:cNvSpPr txBox="1">
              <a:spLocks noChangeArrowheads="1"/>
            </p:cNvSpPr>
            <p:nvPr/>
          </p:nvSpPr>
          <p:spPr bwMode="auto">
            <a:xfrm>
              <a:off x="3696" y="1514"/>
              <a:ext cx="1776" cy="213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kumimoji="1" lang="en-US" altLang="zh-CN"/>
                <a:t>ACMS</a:t>
              </a:r>
            </a:p>
            <a:p>
              <a:endParaRPr kumimoji="1" lang="en-US" altLang="zh-CN"/>
            </a:p>
            <a:p>
              <a:endParaRPr kumimoji="1" lang="en-US" altLang="zh-CN"/>
            </a:p>
            <a:p>
              <a:endParaRPr kumimoji="1" lang="en-US" altLang="zh-CN"/>
            </a:p>
            <a:p>
              <a:endParaRPr kumimoji="1" lang="en-US" altLang="zh-CN"/>
            </a:p>
            <a:p>
              <a:endParaRPr kumimoji="1" lang="en-US" altLang="zh-CN"/>
            </a:p>
            <a:p>
              <a:endParaRPr kumimoji="1" lang="en-US" altLang="zh-CN"/>
            </a:p>
            <a:p>
              <a:endParaRPr kumimoji="1" lang="en-US" altLang="zh-CN"/>
            </a:p>
            <a:p>
              <a:endParaRPr kumimoji="1" lang="en-US" altLang="zh-CN"/>
            </a:p>
          </p:txBody>
        </p:sp>
        <p:sp>
          <p:nvSpPr>
            <p:cNvPr id="399367" name="Text Box 7"/>
            <p:cNvSpPr txBox="1">
              <a:spLocks noChangeArrowheads="1"/>
            </p:cNvSpPr>
            <p:nvPr/>
          </p:nvSpPr>
          <p:spPr bwMode="auto">
            <a:xfrm>
              <a:off x="2328" y="1632"/>
              <a:ext cx="1248" cy="288"/>
            </a:xfrm>
            <a:prstGeom prst="rect">
              <a:avLst/>
            </a:prstGeom>
            <a:solidFill>
              <a:srgbClr val="D1D1D1"/>
            </a:solidFill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rgbClr val="D1D1D1">
                  <a:gamma/>
                  <a:shade val="60000"/>
                  <a:invGamma/>
                </a:srgbClr>
              </a:prstShdw>
            </a:effectLst>
          </p:spPr>
          <p:txBody>
            <a:bodyPr lIns="0" rIns="0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kumimoji="1" lang="en-US" altLang="zh-CN"/>
                <a:t>Activate </a:t>
              </a:r>
              <a:r>
                <a:rPr kumimoji="1" lang="en-US" altLang="zh-CN">
                  <a:sym typeface="Wingdings" pitchFamily="2" charset="2"/>
                </a:rPr>
                <a:t>--&gt;&gt;</a:t>
              </a:r>
              <a:endParaRPr kumimoji="1" lang="en-US" altLang="zh-CN"/>
            </a:p>
          </p:txBody>
        </p:sp>
        <p:sp>
          <p:nvSpPr>
            <p:cNvPr id="399368" name="Text Box 8"/>
            <p:cNvSpPr txBox="1">
              <a:spLocks noChangeArrowheads="1"/>
            </p:cNvSpPr>
            <p:nvPr/>
          </p:nvSpPr>
          <p:spPr bwMode="auto">
            <a:xfrm>
              <a:off x="2328" y="2112"/>
              <a:ext cx="1248" cy="288"/>
            </a:xfrm>
            <a:prstGeom prst="rect">
              <a:avLst/>
            </a:prstGeom>
            <a:solidFill>
              <a:srgbClr val="D1D1D1"/>
            </a:solidFill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rgbClr val="D1D1D1">
                  <a:gamma/>
                  <a:shade val="60000"/>
                  <a:invGamma/>
                </a:srgbClr>
              </a:prstShdw>
            </a:effectLst>
          </p:spPr>
          <p:txBody>
            <a:bodyPr lIns="0" rIns="0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kumimoji="1" lang="en-US" altLang="zh-CN"/>
                <a:t>&lt;&lt;--Deactivate</a:t>
              </a:r>
            </a:p>
          </p:txBody>
        </p:sp>
        <p:sp>
          <p:nvSpPr>
            <p:cNvPr id="399369" name="Text Box 9"/>
            <p:cNvSpPr txBox="1">
              <a:spLocks noChangeArrowheads="1"/>
            </p:cNvSpPr>
            <p:nvPr/>
          </p:nvSpPr>
          <p:spPr bwMode="auto">
            <a:xfrm>
              <a:off x="2424" y="2598"/>
              <a:ext cx="1056" cy="564"/>
            </a:xfrm>
            <a:prstGeom prst="rect">
              <a:avLst/>
            </a:prstGeom>
            <a:solidFill>
              <a:srgbClr val="D1D1D1"/>
            </a:solidFill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rgbClr val="D1D1D1">
                  <a:gamma/>
                  <a:shade val="60000"/>
                  <a:invGamma/>
                </a:srgbClr>
              </a:prstShdw>
            </a:effectLst>
          </p:spPr>
          <p:txBody>
            <a:bodyPr lIns="0" rIns="0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kumimoji="1" lang="en-US" altLang="zh-CN"/>
                <a:t>Connection</a:t>
              </a:r>
            </a:p>
            <a:p>
              <a:pPr algn="ctr">
                <a:spcBef>
                  <a:spcPct val="20000"/>
                </a:spcBef>
              </a:pPr>
              <a:r>
                <a:rPr kumimoji="1" lang="en-US" altLang="zh-CN"/>
                <a:t>Diagrams</a:t>
              </a:r>
            </a:p>
          </p:txBody>
        </p:sp>
        <p:sp>
          <p:nvSpPr>
            <p:cNvPr id="399370" name="Text Box 10"/>
            <p:cNvSpPr txBox="1">
              <a:spLocks noChangeArrowheads="1"/>
            </p:cNvSpPr>
            <p:nvPr/>
          </p:nvSpPr>
          <p:spPr bwMode="auto">
            <a:xfrm>
              <a:off x="2544" y="3456"/>
              <a:ext cx="816" cy="288"/>
            </a:xfrm>
            <a:prstGeom prst="rect">
              <a:avLst/>
            </a:prstGeom>
            <a:solidFill>
              <a:srgbClr val="D1D1D1"/>
            </a:solidFill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rgbClr val="D1D1D1">
                  <a:gamma/>
                  <a:shade val="60000"/>
                  <a:invGamma/>
                </a:srgbClr>
              </a:prstShdw>
            </a:effectLst>
          </p:spPr>
          <p:txBody>
            <a:bodyPr lIns="0" rIns="0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kumimoji="1" lang="en-US" altLang="zh-CN"/>
                <a:t>Close</a:t>
              </a:r>
            </a:p>
          </p:txBody>
        </p:sp>
        <p:sp>
          <p:nvSpPr>
            <p:cNvPr id="399371" name="Rectangle 11"/>
            <p:cNvSpPr>
              <a:spLocks noChangeArrowheads="1"/>
            </p:cNvSpPr>
            <p:nvPr/>
          </p:nvSpPr>
          <p:spPr bwMode="auto">
            <a:xfrm>
              <a:off x="3697" y="1549"/>
              <a:ext cx="1775" cy="240"/>
            </a:xfrm>
            <a:prstGeom prst="rect">
              <a:avLst/>
            </a:prstGeom>
            <a:solidFill>
              <a:srgbClr val="0000FF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pic>
          <p:nvPicPr>
            <p:cNvPr id="399372" name="Picture 12" descr="WUICON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334" y="790"/>
              <a:ext cx="144" cy="144"/>
            </a:xfrm>
            <a:prstGeom prst="rect">
              <a:avLst/>
            </a:prstGeom>
            <a:noFill/>
          </p:spPr>
        </p:pic>
      </p:grpSp>
      <p:grpSp>
        <p:nvGrpSpPr>
          <p:cNvPr id="399373" name="Group 13"/>
          <p:cNvGrpSpPr>
            <a:grpSpLocks/>
          </p:cNvGrpSpPr>
          <p:nvPr/>
        </p:nvGrpSpPr>
        <p:grpSpPr bwMode="auto">
          <a:xfrm>
            <a:off x="304800" y="1143000"/>
            <a:ext cx="8534400" cy="5049838"/>
            <a:chOff x="192" y="569"/>
            <a:chExt cx="5376" cy="3181"/>
          </a:xfrm>
        </p:grpSpPr>
        <p:sp>
          <p:nvSpPr>
            <p:cNvPr id="399374" name="Text Box 14"/>
            <p:cNvSpPr txBox="1">
              <a:spLocks noChangeArrowheads="1"/>
            </p:cNvSpPr>
            <p:nvPr/>
          </p:nvSpPr>
          <p:spPr bwMode="auto">
            <a:xfrm>
              <a:off x="192" y="857"/>
              <a:ext cx="5376" cy="2893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lnSpc>
                  <a:spcPct val="180000"/>
                </a:lnSpc>
                <a:spcBef>
                  <a:spcPct val="85000"/>
                </a:spcBef>
              </a:pPr>
              <a:r>
                <a:rPr kumimoji="1" lang="en-US" altLang="zh-CN"/>
                <a:t>Available Options:                                        Active Options:</a:t>
              </a:r>
            </a:p>
            <a:p>
              <a:pPr>
                <a:spcBef>
                  <a:spcPct val="50000"/>
                </a:spcBef>
              </a:pPr>
              <a:endParaRPr kumimoji="1" lang="en-US" altLang="zh-CN"/>
            </a:p>
            <a:p>
              <a:pPr>
                <a:spcBef>
                  <a:spcPct val="50000"/>
                </a:spcBef>
              </a:pPr>
              <a:endParaRPr kumimoji="1" lang="en-US" altLang="zh-CN"/>
            </a:p>
            <a:p>
              <a:pPr>
                <a:spcBef>
                  <a:spcPct val="50000"/>
                </a:spcBef>
              </a:pPr>
              <a:endParaRPr kumimoji="1" lang="en-US" altLang="zh-CN"/>
            </a:p>
            <a:p>
              <a:pPr>
                <a:spcBef>
                  <a:spcPct val="50000"/>
                </a:spcBef>
              </a:pPr>
              <a:endParaRPr kumimoji="1" lang="en-US" altLang="zh-CN"/>
            </a:p>
            <a:p>
              <a:pPr>
                <a:spcBef>
                  <a:spcPct val="50000"/>
                </a:spcBef>
              </a:pPr>
              <a:endParaRPr kumimoji="1" lang="en-US" altLang="zh-CN"/>
            </a:p>
            <a:p>
              <a:pPr>
                <a:spcBef>
                  <a:spcPct val="50000"/>
                </a:spcBef>
              </a:pPr>
              <a:endParaRPr kumimoji="1" lang="en-US" altLang="zh-CN"/>
            </a:p>
            <a:p>
              <a:pPr>
                <a:spcBef>
                  <a:spcPct val="50000"/>
                </a:spcBef>
              </a:pPr>
              <a:endParaRPr kumimoji="1" lang="en-US" altLang="zh-CN"/>
            </a:p>
          </p:txBody>
        </p:sp>
        <p:sp>
          <p:nvSpPr>
            <p:cNvPr id="399375" name="Text Box 15"/>
            <p:cNvSpPr txBox="1">
              <a:spLocks noChangeArrowheads="1"/>
            </p:cNvSpPr>
            <p:nvPr/>
          </p:nvSpPr>
          <p:spPr bwMode="auto">
            <a:xfrm>
              <a:off x="192" y="569"/>
              <a:ext cx="5376" cy="294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>
                  <a:solidFill>
                    <a:schemeClr val="bg1"/>
                  </a:solidFill>
                </a:rPr>
                <a:t>Option Manager</a:t>
              </a:r>
            </a:p>
          </p:txBody>
        </p:sp>
        <p:sp>
          <p:nvSpPr>
            <p:cNvPr id="399376" name="Text Box 16"/>
            <p:cNvSpPr txBox="1">
              <a:spLocks noChangeArrowheads="1"/>
            </p:cNvSpPr>
            <p:nvPr/>
          </p:nvSpPr>
          <p:spPr bwMode="auto">
            <a:xfrm>
              <a:off x="336" y="1363"/>
              <a:ext cx="1920" cy="213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kumimoji="1" lang="en-US" altLang="zh-CN"/>
                <a:t>AC Transport</a:t>
              </a:r>
            </a:p>
            <a:p>
              <a:r>
                <a:rPr kumimoji="1" lang="en-US" altLang="zh-CN"/>
                <a:t>ACMS</a:t>
              </a:r>
            </a:p>
            <a:p>
              <a:r>
                <a:rPr kumimoji="1" lang="en-US" altLang="zh-CN"/>
                <a:t>Heat Capacity</a:t>
              </a:r>
            </a:p>
            <a:p>
              <a:r>
                <a:rPr kumimoji="1" lang="en-US" altLang="zh-CN"/>
                <a:t>Helium3</a:t>
              </a:r>
            </a:p>
            <a:p>
              <a:r>
                <a:rPr kumimoji="1" lang="en-US" altLang="zh-CN"/>
                <a:t>Low Field</a:t>
              </a:r>
            </a:p>
            <a:p>
              <a:r>
                <a:rPr kumimoji="1" lang="en-US" altLang="zh-CN"/>
                <a:t>Resistivity</a:t>
              </a:r>
            </a:p>
            <a:p>
              <a:r>
                <a:rPr kumimoji="1" lang="en-US" altLang="zh-CN"/>
                <a:t>Thermal Transport</a:t>
              </a:r>
            </a:p>
            <a:p>
              <a:r>
                <a:rPr kumimoji="1" lang="en-US" altLang="zh-CN"/>
                <a:t>Torque Magnetometer</a:t>
              </a:r>
            </a:p>
            <a:p>
              <a:endParaRPr kumimoji="1" lang="en-US" altLang="zh-CN"/>
            </a:p>
          </p:txBody>
        </p:sp>
        <p:sp>
          <p:nvSpPr>
            <p:cNvPr id="399377" name="Text Box 17"/>
            <p:cNvSpPr txBox="1">
              <a:spLocks noChangeArrowheads="1"/>
            </p:cNvSpPr>
            <p:nvPr/>
          </p:nvSpPr>
          <p:spPr bwMode="auto">
            <a:xfrm>
              <a:off x="3696" y="1363"/>
              <a:ext cx="1776" cy="213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kumimoji="1" lang="en-US" altLang="zh-CN"/>
            </a:p>
            <a:p>
              <a:endParaRPr kumimoji="1" lang="en-US" altLang="zh-CN"/>
            </a:p>
            <a:p>
              <a:endParaRPr kumimoji="1" lang="en-US" altLang="zh-CN"/>
            </a:p>
            <a:p>
              <a:endParaRPr kumimoji="1" lang="en-US" altLang="zh-CN"/>
            </a:p>
            <a:p>
              <a:endParaRPr kumimoji="1" lang="en-US" altLang="zh-CN"/>
            </a:p>
            <a:p>
              <a:endParaRPr kumimoji="1" lang="en-US" altLang="zh-CN"/>
            </a:p>
            <a:p>
              <a:endParaRPr kumimoji="1" lang="en-US" altLang="zh-CN"/>
            </a:p>
            <a:p>
              <a:endParaRPr kumimoji="1" lang="en-US" altLang="zh-CN"/>
            </a:p>
            <a:p>
              <a:endParaRPr kumimoji="1" lang="en-US" altLang="zh-CN"/>
            </a:p>
          </p:txBody>
        </p:sp>
        <p:sp>
          <p:nvSpPr>
            <p:cNvPr id="399378" name="Text Box 18"/>
            <p:cNvSpPr txBox="1">
              <a:spLocks noChangeArrowheads="1"/>
            </p:cNvSpPr>
            <p:nvPr/>
          </p:nvSpPr>
          <p:spPr bwMode="auto">
            <a:xfrm>
              <a:off x="2328" y="1481"/>
              <a:ext cx="1248" cy="288"/>
            </a:xfrm>
            <a:prstGeom prst="rect">
              <a:avLst/>
            </a:prstGeom>
            <a:solidFill>
              <a:srgbClr val="D1D1D1"/>
            </a:solidFill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rgbClr val="D1D1D1">
                  <a:gamma/>
                  <a:shade val="60000"/>
                  <a:invGamma/>
                </a:srgbClr>
              </a:prstShdw>
            </a:effectLst>
          </p:spPr>
          <p:txBody>
            <a:bodyPr lIns="0" rIns="0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kumimoji="1" lang="en-US" altLang="zh-CN"/>
                <a:t>Activate </a:t>
              </a:r>
              <a:r>
                <a:rPr kumimoji="1" lang="en-US" altLang="zh-CN">
                  <a:sym typeface="Wingdings" pitchFamily="2" charset="2"/>
                </a:rPr>
                <a:t>--&gt;&gt;</a:t>
              </a:r>
              <a:endParaRPr kumimoji="1" lang="en-US" altLang="zh-CN"/>
            </a:p>
          </p:txBody>
        </p:sp>
        <p:sp>
          <p:nvSpPr>
            <p:cNvPr id="399379" name="Text Box 19"/>
            <p:cNvSpPr txBox="1">
              <a:spLocks noChangeArrowheads="1"/>
            </p:cNvSpPr>
            <p:nvPr/>
          </p:nvSpPr>
          <p:spPr bwMode="auto">
            <a:xfrm>
              <a:off x="2328" y="1961"/>
              <a:ext cx="1248" cy="288"/>
            </a:xfrm>
            <a:prstGeom prst="rect">
              <a:avLst/>
            </a:prstGeom>
            <a:solidFill>
              <a:srgbClr val="D1D1D1"/>
            </a:solidFill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rgbClr val="D1D1D1">
                  <a:gamma/>
                  <a:shade val="60000"/>
                  <a:invGamma/>
                </a:srgbClr>
              </a:prstShdw>
            </a:effectLst>
          </p:spPr>
          <p:txBody>
            <a:bodyPr lIns="0" rIns="0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kumimoji="1" lang="en-US" altLang="zh-CN"/>
                <a:t>&lt;&lt;--Deactivate</a:t>
              </a:r>
            </a:p>
          </p:txBody>
        </p:sp>
        <p:sp>
          <p:nvSpPr>
            <p:cNvPr id="399380" name="Text Box 20"/>
            <p:cNvSpPr txBox="1">
              <a:spLocks noChangeArrowheads="1"/>
            </p:cNvSpPr>
            <p:nvPr/>
          </p:nvSpPr>
          <p:spPr bwMode="auto">
            <a:xfrm>
              <a:off x="2424" y="2447"/>
              <a:ext cx="1056" cy="564"/>
            </a:xfrm>
            <a:prstGeom prst="rect">
              <a:avLst/>
            </a:prstGeom>
            <a:solidFill>
              <a:srgbClr val="D1D1D1"/>
            </a:solidFill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rgbClr val="D1D1D1">
                  <a:gamma/>
                  <a:shade val="60000"/>
                  <a:invGamma/>
                </a:srgbClr>
              </a:prstShdw>
            </a:effectLst>
          </p:spPr>
          <p:txBody>
            <a:bodyPr lIns="0" rIns="0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kumimoji="1" lang="en-US" altLang="zh-CN"/>
                <a:t>Connection</a:t>
              </a:r>
            </a:p>
            <a:p>
              <a:pPr algn="ctr">
                <a:spcBef>
                  <a:spcPct val="20000"/>
                </a:spcBef>
              </a:pPr>
              <a:r>
                <a:rPr kumimoji="1" lang="en-US" altLang="zh-CN"/>
                <a:t>Diagrams</a:t>
              </a:r>
            </a:p>
          </p:txBody>
        </p:sp>
        <p:sp>
          <p:nvSpPr>
            <p:cNvPr id="399381" name="Text Box 21"/>
            <p:cNvSpPr txBox="1">
              <a:spLocks noChangeArrowheads="1"/>
            </p:cNvSpPr>
            <p:nvPr/>
          </p:nvSpPr>
          <p:spPr bwMode="auto">
            <a:xfrm>
              <a:off x="2544" y="3305"/>
              <a:ext cx="816" cy="288"/>
            </a:xfrm>
            <a:prstGeom prst="rect">
              <a:avLst/>
            </a:prstGeom>
            <a:solidFill>
              <a:srgbClr val="D1D1D1"/>
            </a:solidFill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rgbClr val="D1D1D1">
                  <a:gamma/>
                  <a:shade val="60000"/>
                  <a:invGamma/>
                </a:srgbClr>
              </a:prstShdw>
            </a:effectLst>
          </p:spPr>
          <p:txBody>
            <a:bodyPr lIns="0" rIns="0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kumimoji="1" lang="en-US" altLang="zh-CN"/>
                <a:t>Close</a:t>
              </a:r>
            </a:p>
          </p:txBody>
        </p:sp>
        <p:pic>
          <p:nvPicPr>
            <p:cNvPr id="399382" name="Picture 22" descr="WUICON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334" y="639"/>
              <a:ext cx="144" cy="144"/>
            </a:xfrm>
            <a:prstGeom prst="rect">
              <a:avLst/>
            </a:prstGeom>
            <a:noFill/>
          </p:spPr>
        </p:pic>
      </p:grpSp>
      <p:grpSp>
        <p:nvGrpSpPr>
          <p:cNvPr id="399383" name="Group 23"/>
          <p:cNvGrpSpPr>
            <a:grpSpLocks/>
          </p:cNvGrpSpPr>
          <p:nvPr/>
        </p:nvGrpSpPr>
        <p:grpSpPr bwMode="auto">
          <a:xfrm>
            <a:off x="304800" y="1143000"/>
            <a:ext cx="8534400" cy="5049838"/>
            <a:chOff x="192" y="947"/>
            <a:chExt cx="5376" cy="3181"/>
          </a:xfrm>
        </p:grpSpPr>
        <p:sp>
          <p:nvSpPr>
            <p:cNvPr id="399384" name="Text Box 24"/>
            <p:cNvSpPr txBox="1">
              <a:spLocks noChangeArrowheads="1"/>
            </p:cNvSpPr>
            <p:nvPr/>
          </p:nvSpPr>
          <p:spPr bwMode="auto">
            <a:xfrm>
              <a:off x="192" y="1235"/>
              <a:ext cx="5376" cy="2893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lnSpc>
                  <a:spcPct val="180000"/>
                </a:lnSpc>
                <a:spcBef>
                  <a:spcPct val="85000"/>
                </a:spcBef>
              </a:pPr>
              <a:r>
                <a:rPr kumimoji="1" lang="en-US" altLang="zh-CN"/>
                <a:t>Available Options:                                        Active Options:</a:t>
              </a:r>
            </a:p>
            <a:p>
              <a:pPr>
                <a:spcBef>
                  <a:spcPct val="50000"/>
                </a:spcBef>
              </a:pPr>
              <a:endParaRPr kumimoji="1" lang="en-US" altLang="zh-CN"/>
            </a:p>
            <a:p>
              <a:pPr>
                <a:spcBef>
                  <a:spcPct val="50000"/>
                </a:spcBef>
              </a:pPr>
              <a:endParaRPr kumimoji="1" lang="en-US" altLang="zh-CN"/>
            </a:p>
            <a:p>
              <a:pPr>
                <a:spcBef>
                  <a:spcPct val="50000"/>
                </a:spcBef>
              </a:pPr>
              <a:endParaRPr kumimoji="1" lang="en-US" altLang="zh-CN"/>
            </a:p>
            <a:p>
              <a:pPr>
                <a:spcBef>
                  <a:spcPct val="50000"/>
                </a:spcBef>
              </a:pPr>
              <a:endParaRPr kumimoji="1" lang="en-US" altLang="zh-CN"/>
            </a:p>
            <a:p>
              <a:pPr>
                <a:spcBef>
                  <a:spcPct val="50000"/>
                </a:spcBef>
              </a:pPr>
              <a:endParaRPr kumimoji="1" lang="en-US" altLang="zh-CN"/>
            </a:p>
            <a:p>
              <a:pPr>
                <a:spcBef>
                  <a:spcPct val="50000"/>
                </a:spcBef>
              </a:pPr>
              <a:endParaRPr kumimoji="1" lang="en-US" altLang="zh-CN"/>
            </a:p>
            <a:p>
              <a:pPr>
                <a:spcBef>
                  <a:spcPct val="50000"/>
                </a:spcBef>
              </a:pPr>
              <a:endParaRPr kumimoji="1" lang="en-US" altLang="zh-CN"/>
            </a:p>
          </p:txBody>
        </p:sp>
        <p:sp>
          <p:nvSpPr>
            <p:cNvPr id="399385" name="Text Box 25"/>
            <p:cNvSpPr txBox="1">
              <a:spLocks noChangeArrowheads="1"/>
            </p:cNvSpPr>
            <p:nvPr/>
          </p:nvSpPr>
          <p:spPr bwMode="auto">
            <a:xfrm>
              <a:off x="192" y="947"/>
              <a:ext cx="5376" cy="294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>
                  <a:solidFill>
                    <a:schemeClr val="bg1"/>
                  </a:solidFill>
                </a:rPr>
                <a:t>Option Manager</a:t>
              </a:r>
            </a:p>
          </p:txBody>
        </p:sp>
        <p:sp>
          <p:nvSpPr>
            <p:cNvPr id="399386" name="Text Box 26"/>
            <p:cNvSpPr txBox="1">
              <a:spLocks noChangeArrowheads="1"/>
            </p:cNvSpPr>
            <p:nvPr/>
          </p:nvSpPr>
          <p:spPr bwMode="auto">
            <a:xfrm>
              <a:off x="336" y="1741"/>
              <a:ext cx="1920" cy="213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kumimoji="1" lang="en-US" altLang="zh-CN"/>
                <a:t>AC Transport</a:t>
              </a:r>
            </a:p>
            <a:p>
              <a:r>
                <a:rPr kumimoji="1" lang="en-US" altLang="zh-CN"/>
                <a:t>ACMS</a:t>
              </a:r>
            </a:p>
            <a:p>
              <a:r>
                <a:rPr kumimoji="1" lang="en-US" altLang="zh-CN"/>
                <a:t>Heat Capacity</a:t>
              </a:r>
            </a:p>
            <a:p>
              <a:r>
                <a:rPr kumimoji="1" lang="en-US" altLang="zh-CN"/>
                <a:t>Helium3</a:t>
              </a:r>
            </a:p>
            <a:p>
              <a:r>
                <a:rPr kumimoji="1" lang="en-US" altLang="zh-CN"/>
                <a:t>Low Field</a:t>
              </a:r>
            </a:p>
            <a:p>
              <a:r>
                <a:rPr kumimoji="1" lang="en-US" altLang="zh-CN"/>
                <a:t>Resistivity</a:t>
              </a:r>
            </a:p>
            <a:p>
              <a:r>
                <a:rPr kumimoji="1" lang="en-US" altLang="zh-CN"/>
                <a:t>Torque Magnetometer</a:t>
              </a:r>
            </a:p>
            <a:p>
              <a:endParaRPr kumimoji="1" lang="en-US" altLang="zh-CN"/>
            </a:p>
            <a:p>
              <a:endParaRPr kumimoji="1" lang="en-US" altLang="zh-CN"/>
            </a:p>
          </p:txBody>
        </p:sp>
        <p:sp>
          <p:nvSpPr>
            <p:cNvPr id="399387" name="Text Box 27"/>
            <p:cNvSpPr txBox="1">
              <a:spLocks noChangeArrowheads="1"/>
            </p:cNvSpPr>
            <p:nvPr/>
          </p:nvSpPr>
          <p:spPr bwMode="auto">
            <a:xfrm>
              <a:off x="3696" y="1741"/>
              <a:ext cx="1776" cy="213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kumimoji="1" lang="en-US" altLang="zh-CN"/>
                <a:t>Thermal Transport</a:t>
              </a:r>
            </a:p>
            <a:p>
              <a:endParaRPr kumimoji="1" lang="en-US" altLang="zh-CN"/>
            </a:p>
            <a:p>
              <a:endParaRPr kumimoji="1" lang="en-US" altLang="zh-CN"/>
            </a:p>
            <a:p>
              <a:endParaRPr kumimoji="1" lang="en-US" altLang="zh-CN"/>
            </a:p>
            <a:p>
              <a:endParaRPr kumimoji="1" lang="en-US" altLang="zh-CN"/>
            </a:p>
            <a:p>
              <a:endParaRPr kumimoji="1" lang="en-US" altLang="zh-CN"/>
            </a:p>
            <a:p>
              <a:endParaRPr kumimoji="1" lang="en-US" altLang="zh-CN"/>
            </a:p>
            <a:p>
              <a:endParaRPr kumimoji="1" lang="en-US" altLang="zh-CN"/>
            </a:p>
            <a:p>
              <a:endParaRPr kumimoji="1" lang="en-US" altLang="zh-CN"/>
            </a:p>
          </p:txBody>
        </p:sp>
        <p:sp>
          <p:nvSpPr>
            <p:cNvPr id="399388" name="Text Box 28"/>
            <p:cNvSpPr txBox="1">
              <a:spLocks noChangeArrowheads="1"/>
            </p:cNvSpPr>
            <p:nvPr/>
          </p:nvSpPr>
          <p:spPr bwMode="auto">
            <a:xfrm>
              <a:off x="2328" y="1859"/>
              <a:ext cx="1248" cy="288"/>
            </a:xfrm>
            <a:prstGeom prst="rect">
              <a:avLst/>
            </a:prstGeom>
            <a:solidFill>
              <a:srgbClr val="D1D1D1"/>
            </a:solidFill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rgbClr val="D1D1D1">
                  <a:gamma/>
                  <a:shade val="60000"/>
                  <a:invGamma/>
                </a:srgbClr>
              </a:prstShdw>
            </a:effectLst>
          </p:spPr>
          <p:txBody>
            <a:bodyPr lIns="0" rIns="0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kumimoji="1" lang="en-US" altLang="zh-CN"/>
                <a:t>Activate </a:t>
              </a:r>
              <a:r>
                <a:rPr kumimoji="1" lang="en-US" altLang="zh-CN">
                  <a:sym typeface="Wingdings" pitchFamily="2" charset="2"/>
                </a:rPr>
                <a:t>--&gt;&gt;</a:t>
              </a:r>
              <a:endParaRPr kumimoji="1" lang="en-US" altLang="zh-CN"/>
            </a:p>
          </p:txBody>
        </p:sp>
        <p:sp>
          <p:nvSpPr>
            <p:cNvPr id="399389" name="Text Box 29"/>
            <p:cNvSpPr txBox="1">
              <a:spLocks noChangeArrowheads="1"/>
            </p:cNvSpPr>
            <p:nvPr/>
          </p:nvSpPr>
          <p:spPr bwMode="auto">
            <a:xfrm>
              <a:off x="2328" y="2339"/>
              <a:ext cx="1248" cy="288"/>
            </a:xfrm>
            <a:prstGeom prst="rect">
              <a:avLst/>
            </a:prstGeom>
            <a:solidFill>
              <a:srgbClr val="D1D1D1"/>
            </a:solidFill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rgbClr val="D1D1D1">
                  <a:gamma/>
                  <a:shade val="60000"/>
                  <a:invGamma/>
                </a:srgbClr>
              </a:prstShdw>
            </a:effectLst>
          </p:spPr>
          <p:txBody>
            <a:bodyPr lIns="0" rIns="0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kumimoji="1" lang="en-US" altLang="zh-CN"/>
                <a:t>&lt;&lt;--Deactivate</a:t>
              </a:r>
            </a:p>
          </p:txBody>
        </p:sp>
        <p:sp>
          <p:nvSpPr>
            <p:cNvPr id="399390" name="Text Box 30"/>
            <p:cNvSpPr txBox="1">
              <a:spLocks noChangeArrowheads="1"/>
            </p:cNvSpPr>
            <p:nvPr/>
          </p:nvSpPr>
          <p:spPr bwMode="auto">
            <a:xfrm>
              <a:off x="2424" y="2825"/>
              <a:ext cx="1056" cy="564"/>
            </a:xfrm>
            <a:prstGeom prst="rect">
              <a:avLst/>
            </a:prstGeom>
            <a:solidFill>
              <a:srgbClr val="D1D1D1"/>
            </a:solidFill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rgbClr val="D1D1D1">
                  <a:gamma/>
                  <a:shade val="60000"/>
                  <a:invGamma/>
                </a:srgbClr>
              </a:prstShdw>
            </a:effectLst>
          </p:spPr>
          <p:txBody>
            <a:bodyPr lIns="0" rIns="0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kumimoji="1" lang="en-US" altLang="zh-CN"/>
                <a:t>Connection</a:t>
              </a:r>
            </a:p>
            <a:p>
              <a:pPr algn="ctr">
                <a:spcBef>
                  <a:spcPct val="20000"/>
                </a:spcBef>
              </a:pPr>
              <a:r>
                <a:rPr kumimoji="1" lang="en-US" altLang="zh-CN"/>
                <a:t>Diagrams</a:t>
              </a:r>
            </a:p>
          </p:txBody>
        </p:sp>
        <p:sp>
          <p:nvSpPr>
            <p:cNvPr id="399391" name="Text Box 31"/>
            <p:cNvSpPr txBox="1">
              <a:spLocks noChangeArrowheads="1"/>
            </p:cNvSpPr>
            <p:nvPr/>
          </p:nvSpPr>
          <p:spPr bwMode="auto">
            <a:xfrm>
              <a:off x="2544" y="3683"/>
              <a:ext cx="816" cy="288"/>
            </a:xfrm>
            <a:prstGeom prst="rect">
              <a:avLst/>
            </a:prstGeom>
            <a:solidFill>
              <a:srgbClr val="D1D1D1"/>
            </a:solidFill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rgbClr val="D1D1D1">
                  <a:gamma/>
                  <a:shade val="60000"/>
                  <a:invGamma/>
                </a:srgbClr>
              </a:prstShdw>
            </a:effectLst>
          </p:spPr>
          <p:txBody>
            <a:bodyPr lIns="0" rIns="0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kumimoji="1" lang="en-US" altLang="zh-CN"/>
                <a:t>Close</a:t>
              </a:r>
            </a:p>
          </p:txBody>
        </p:sp>
        <p:sp>
          <p:nvSpPr>
            <p:cNvPr id="399392" name="Rectangle 32"/>
            <p:cNvSpPr>
              <a:spLocks noChangeArrowheads="1"/>
            </p:cNvSpPr>
            <p:nvPr/>
          </p:nvSpPr>
          <p:spPr bwMode="auto">
            <a:xfrm>
              <a:off x="3697" y="1776"/>
              <a:ext cx="1775" cy="240"/>
            </a:xfrm>
            <a:prstGeom prst="rect">
              <a:avLst/>
            </a:prstGeom>
            <a:solidFill>
              <a:srgbClr val="0000FF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pic>
          <p:nvPicPr>
            <p:cNvPr id="399393" name="Picture 33" descr="WUICON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334" y="1017"/>
              <a:ext cx="144" cy="144"/>
            </a:xfrm>
            <a:prstGeom prst="rect">
              <a:avLst/>
            </a:prstGeom>
            <a:noFill/>
          </p:spPr>
        </p:pic>
        <p:sp>
          <p:nvSpPr>
            <p:cNvPr id="399394" name="Freeform 34"/>
            <p:cNvSpPr>
              <a:spLocks/>
            </p:cNvSpPr>
            <p:nvPr/>
          </p:nvSpPr>
          <p:spPr bwMode="auto">
            <a:xfrm>
              <a:off x="4560" y="2568"/>
              <a:ext cx="184" cy="3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60"/>
                </a:cxn>
                <a:cxn ang="0">
                  <a:pos x="72" y="216"/>
                </a:cxn>
                <a:cxn ang="0">
                  <a:pos x="136" y="360"/>
                </a:cxn>
                <a:cxn ang="0">
                  <a:pos x="164" y="344"/>
                </a:cxn>
                <a:cxn ang="0">
                  <a:pos x="96" y="204"/>
                </a:cxn>
                <a:cxn ang="0">
                  <a:pos x="184" y="208"/>
                </a:cxn>
                <a:cxn ang="0">
                  <a:pos x="0" y="0"/>
                </a:cxn>
              </a:cxnLst>
              <a:rect l="0" t="0" r="r" b="b"/>
              <a:pathLst>
                <a:path w="184" h="360">
                  <a:moveTo>
                    <a:pt x="0" y="0"/>
                  </a:moveTo>
                  <a:lnTo>
                    <a:pt x="0" y="260"/>
                  </a:lnTo>
                  <a:lnTo>
                    <a:pt x="72" y="216"/>
                  </a:lnTo>
                  <a:lnTo>
                    <a:pt x="136" y="360"/>
                  </a:lnTo>
                  <a:lnTo>
                    <a:pt x="164" y="344"/>
                  </a:lnTo>
                  <a:lnTo>
                    <a:pt x="96" y="204"/>
                  </a:lnTo>
                  <a:lnTo>
                    <a:pt x="184" y="2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6600"/>
            </a:solidFill>
            <a:ln w="9525">
              <a:noFill/>
              <a:round/>
              <a:headEnd/>
              <a:tailEnd/>
            </a:ln>
            <a:effectLst>
              <a:prstShdw prst="shdw17" dist="17961" dir="2700000">
                <a:srgbClr val="FF6600">
                  <a:gamma/>
                  <a:shade val="60000"/>
                  <a:invGamma/>
                </a:srgbClr>
              </a:prstShdw>
            </a:effec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99395" name="Rectangle 35"/>
          <p:cNvSpPr>
            <a:spLocks noGrp="1" noChangeArrowheads="1"/>
          </p:cNvSpPr>
          <p:nvPr>
            <p:ph type="title"/>
          </p:nvPr>
        </p:nvSpPr>
        <p:spPr>
          <a:xfrm>
            <a:off x="1066800" y="152400"/>
            <a:ext cx="7467600" cy="609600"/>
          </a:xfrm>
        </p:spPr>
        <p:txBody>
          <a:bodyPr/>
          <a:lstStyle/>
          <a:p>
            <a:r>
              <a:rPr lang="en-US" altLang="zh-CN"/>
              <a:t>Deactivate Option</a:t>
            </a:r>
          </a:p>
        </p:txBody>
      </p:sp>
      <p:pic>
        <p:nvPicPr>
          <p:cNvPr id="399396" name="Picture 36" descr="QD lege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85800" cy="676275"/>
          </a:xfrm>
          <a:prstGeom prst="rect">
            <a:avLst/>
          </a:prstGeom>
          <a:noFill/>
        </p:spPr>
      </p:pic>
      <p:sp>
        <p:nvSpPr>
          <p:cNvPr id="399397" name="Rectangle 37"/>
          <p:cNvSpPr>
            <a:spLocks noChangeArrowheads="1"/>
          </p:cNvSpPr>
          <p:nvPr/>
        </p:nvSpPr>
        <p:spPr bwMode="auto">
          <a:xfrm>
            <a:off x="533400" y="4638675"/>
            <a:ext cx="3046413" cy="333375"/>
          </a:xfrm>
          <a:prstGeom prst="rect">
            <a:avLst/>
          </a:prstGeom>
          <a:solidFill>
            <a:srgbClr val="0000FF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99398" name="Freeform 38"/>
          <p:cNvSpPr>
            <a:spLocks/>
          </p:cNvSpPr>
          <p:nvPr/>
        </p:nvSpPr>
        <p:spPr bwMode="auto">
          <a:xfrm>
            <a:off x="5041900" y="2743200"/>
            <a:ext cx="292100" cy="5715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60"/>
              </a:cxn>
              <a:cxn ang="0">
                <a:pos x="72" y="216"/>
              </a:cxn>
              <a:cxn ang="0">
                <a:pos x="136" y="360"/>
              </a:cxn>
              <a:cxn ang="0">
                <a:pos x="164" y="344"/>
              </a:cxn>
              <a:cxn ang="0">
                <a:pos x="96" y="204"/>
              </a:cxn>
              <a:cxn ang="0">
                <a:pos x="184" y="208"/>
              </a:cxn>
              <a:cxn ang="0">
                <a:pos x="0" y="0"/>
              </a:cxn>
            </a:cxnLst>
            <a:rect l="0" t="0" r="r" b="b"/>
            <a:pathLst>
              <a:path w="184" h="360">
                <a:moveTo>
                  <a:pt x="0" y="0"/>
                </a:moveTo>
                <a:lnTo>
                  <a:pt x="0" y="260"/>
                </a:lnTo>
                <a:lnTo>
                  <a:pt x="72" y="216"/>
                </a:lnTo>
                <a:lnTo>
                  <a:pt x="136" y="360"/>
                </a:lnTo>
                <a:lnTo>
                  <a:pt x="164" y="344"/>
                </a:lnTo>
                <a:lnTo>
                  <a:pt x="96" y="204"/>
                </a:lnTo>
                <a:lnTo>
                  <a:pt x="184" y="208"/>
                </a:lnTo>
                <a:lnTo>
                  <a:pt x="0" y="0"/>
                </a:lnTo>
                <a:close/>
              </a:path>
            </a:pathLst>
          </a:custGeom>
          <a:solidFill>
            <a:srgbClr val="FF6600"/>
          </a:solidFill>
          <a:ln w="9525">
            <a:noFill/>
            <a:round/>
            <a:headEnd/>
            <a:tailEnd/>
          </a:ln>
          <a:effectLst>
            <a:prstShdw prst="shdw17" dist="17961" dir="2700000">
              <a:srgbClr val="FF6600">
                <a:gamma/>
                <a:shade val="60000"/>
                <a:invGamma/>
              </a:srgbClr>
            </a:prstShdw>
          </a:effectLst>
        </p:spPr>
        <p:txBody>
          <a:bodyPr/>
          <a:lstStyle/>
          <a:p>
            <a:endParaRPr lang="zh-CN" altLang="en-US"/>
          </a:p>
        </p:txBody>
      </p:sp>
      <p:sp>
        <p:nvSpPr>
          <p:cNvPr id="399399" name="Text Box 39"/>
          <p:cNvSpPr txBox="1">
            <a:spLocks noChangeArrowheads="1"/>
          </p:cNvSpPr>
          <p:nvPr/>
        </p:nvSpPr>
        <p:spPr bwMode="auto">
          <a:xfrm>
            <a:off x="0" y="6400800"/>
            <a:ext cx="1030288" cy="457200"/>
          </a:xfrm>
          <a:prstGeom prst="rect">
            <a:avLst/>
          </a:prstGeom>
          <a:solidFill>
            <a:srgbClr val="DDF6A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1" lang="en-US" altLang="zh-CN"/>
              <a:t>Option</a:t>
            </a:r>
          </a:p>
        </p:txBody>
      </p:sp>
      <p:sp>
        <p:nvSpPr>
          <p:cNvPr id="399400" name="Rectangle 40"/>
          <p:cNvSpPr>
            <a:spLocks noChangeArrowheads="1"/>
          </p:cNvSpPr>
          <p:nvPr/>
        </p:nvSpPr>
        <p:spPr bwMode="auto">
          <a:xfrm>
            <a:off x="533400" y="2809875"/>
            <a:ext cx="3046413" cy="333375"/>
          </a:xfrm>
          <a:prstGeom prst="rect">
            <a:avLst/>
          </a:prstGeom>
          <a:solidFill>
            <a:srgbClr val="0000FF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99401" name="Freeform 41"/>
          <p:cNvSpPr>
            <a:spLocks/>
          </p:cNvSpPr>
          <p:nvPr/>
        </p:nvSpPr>
        <p:spPr bwMode="auto">
          <a:xfrm>
            <a:off x="4800600" y="3657600"/>
            <a:ext cx="292100" cy="5715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60"/>
              </a:cxn>
              <a:cxn ang="0">
                <a:pos x="72" y="216"/>
              </a:cxn>
              <a:cxn ang="0">
                <a:pos x="136" y="360"/>
              </a:cxn>
              <a:cxn ang="0">
                <a:pos x="164" y="344"/>
              </a:cxn>
              <a:cxn ang="0">
                <a:pos x="96" y="204"/>
              </a:cxn>
              <a:cxn ang="0">
                <a:pos x="184" y="208"/>
              </a:cxn>
              <a:cxn ang="0">
                <a:pos x="0" y="0"/>
              </a:cxn>
            </a:cxnLst>
            <a:rect l="0" t="0" r="r" b="b"/>
            <a:pathLst>
              <a:path w="184" h="360">
                <a:moveTo>
                  <a:pt x="0" y="0"/>
                </a:moveTo>
                <a:lnTo>
                  <a:pt x="0" y="260"/>
                </a:lnTo>
                <a:lnTo>
                  <a:pt x="72" y="216"/>
                </a:lnTo>
                <a:lnTo>
                  <a:pt x="136" y="360"/>
                </a:lnTo>
                <a:lnTo>
                  <a:pt x="164" y="344"/>
                </a:lnTo>
                <a:lnTo>
                  <a:pt x="96" y="204"/>
                </a:lnTo>
                <a:lnTo>
                  <a:pt x="184" y="208"/>
                </a:lnTo>
                <a:lnTo>
                  <a:pt x="0" y="0"/>
                </a:lnTo>
                <a:close/>
              </a:path>
            </a:pathLst>
          </a:custGeom>
          <a:solidFill>
            <a:srgbClr val="FF6600"/>
          </a:solidFill>
          <a:ln w="9525">
            <a:noFill/>
            <a:round/>
            <a:headEnd/>
            <a:tailEnd/>
          </a:ln>
          <a:effectLst>
            <a:prstShdw prst="shdw17" dist="17961" dir="2700000">
              <a:srgbClr val="FF6600">
                <a:gamma/>
                <a:shade val="60000"/>
                <a:invGamma/>
              </a:srgbClr>
            </a:prstShdw>
          </a:effectLst>
        </p:spPr>
        <p:txBody>
          <a:bodyPr/>
          <a:lstStyle/>
          <a:p>
            <a:endParaRPr lang="zh-CN" altLang="en-US"/>
          </a:p>
        </p:txBody>
      </p:sp>
      <p:sp>
        <p:nvSpPr>
          <p:cNvPr id="399402" name="Text Box 42"/>
          <p:cNvSpPr txBox="1">
            <a:spLocks noChangeArrowheads="1"/>
          </p:cNvSpPr>
          <p:nvPr/>
        </p:nvSpPr>
        <p:spPr bwMode="auto">
          <a:xfrm>
            <a:off x="5508625" y="6297613"/>
            <a:ext cx="2720975" cy="457200"/>
          </a:xfrm>
          <a:prstGeom prst="rect">
            <a:avLst/>
          </a:prstGeom>
          <a:solidFill>
            <a:srgbClr val="D0FCF7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anchor="ctr">
            <a:spAutoFit/>
          </a:bodyPr>
          <a:lstStyle/>
          <a:p>
            <a:pPr algn="ctr"/>
            <a:r>
              <a:rPr kumimoji="1" lang="en-US" altLang="zh-CN"/>
              <a:t>Thermal Transport</a:t>
            </a:r>
          </a:p>
        </p:txBody>
      </p:sp>
      <p:sp>
        <p:nvSpPr>
          <p:cNvPr id="399403" name="Text Box 43"/>
          <p:cNvSpPr txBox="1">
            <a:spLocks noChangeArrowheads="1"/>
          </p:cNvSpPr>
          <p:nvPr/>
        </p:nvSpPr>
        <p:spPr bwMode="auto">
          <a:xfrm>
            <a:off x="2819400" y="6324600"/>
            <a:ext cx="1349375" cy="457200"/>
          </a:xfrm>
          <a:prstGeom prst="rect">
            <a:avLst/>
          </a:prstGeom>
          <a:solidFill>
            <a:srgbClr val="D0FCF7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anchor="ctr">
            <a:spAutoFit/>
          </a:bodyPr>
          <a:lstStyle/>
          <a:p>
            <a:pPr algn="ctr"/>
            <a:r>
              <a:rPr kumimoji="1" lang="en-US" altLang="zh-CN"/>
              <a:t>ACMS</a:t>
            </a:r>
          </a:p>
        </p:txBody>
      </p:sp>
      <p:sp>
        <p:nvSpPr>
          <p:cNvPr id="399404" name="AutoShape 44"/>
          <p:cNvSpPr>
            <a:spLocks noChangeArrowheads="1"/>
          </p:cNvSpPr>
          <p:nvPr/>
        </p:nvSpPr>
        <p:spPr bwMode="auto">
          <a:xfrm>
            <a:off x="4572000" y="6400800"/>
            <a:ext cx="533400" cy="381000"/>
          </a:xfrm>
          <a:prstGeom prst="rightArrow">
            <a:avLst>
              <a:gd name="adj1" fmla="val 50000"/>
              <a:gd name="adj2" fmla="val 350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99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99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99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" presetClass="entr" presetSubtype="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994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994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99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500"/>
                            </p:stCondLst>
                            <p:childTnLst>
                              <p:par>
                                <p:cTn id="32" presetID="1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5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99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80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7" grpId="0" animBg="1"/>
      <p:bldP spid="399398" grpId="0" animBg="1"/>
      <p:bldP spid="399400" grpId="0" animBg="1"/>
      <p:bldP spid="399401" grpId="0" animBg="1"/>
      <p:bldP spid="399402" grpId="0" animBg="1" autoUpdateAnimBg="0"/>
      <p:bldP spid="399403" grpId="0" animBg="1" autoUpdateAnimBg="0"/>
      <p:bldP spid="399404" grpId="0" animBg="1"/>
    </p:bld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5175"/>
            <a:ext cx="8229600" cy="1143000"/>
          </a:xfrm>
        </p:spPr>
        <p:txBody>
          <a:bodyPr/>
          <a:lstStyle/>
          <a:p>
            <a:r>
              <a:rPr lang="en-US" altLang="zh-CN">
                <a:ea typeface="黑体" pitchFamily="49" charset="-122"/>
              </a:rPr>
              <a:t>2010</a:t>
            </a:r>
            <a:r>
              <a:rPr lang="zh-CN" altLang="en-US">
                <a:ea typeface="黑体" pitchFamily="49" charset="-122"/>
              </a:rPr>
              <a:t>年：课程四 </a:t>
            </a:r>
            <a:r>
              <a:rPr lang="en-US" altLang="zh-CN">
                <a:ea typeface="黑体" pitchFamily="49" charset="-122"/>
              </a:rPr>
              <a:t>(2)</a:t>
            </a:r>
          </a:p>
        </p:txBody>
      </p:sp>
      <p:sp>
        <p:nvSpPr>
          <p:cNvPr id="179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52563" y="2089150"/>
            <a:ext cx="6240462" cy="2916238"/>
          </a:xfrm>
          <a:noFill/>
          <a:ln/>
        </p:spPr>
        <p:txBody>
          <a:bodyPr wrap="none">
            <a:spAutoFit/>
          </a:bodyPr>
          <a:lstStyle/>
          <a:p>
            <a:pPr algn="ctr"/>
            <a:r>
              <a:rPr lang="zh-CN" altLang="en-US"/>
              <a:t>提拉样品磁强计</a:t>
            </a:r>
          </a:p>
          <a:p>
            <a:pPr algn="ctr"/>
            <a:r>
              <a:rPr lang="zh-CN" altLang="en-US"/>
              <a:t>步进提拉方式（</a:t>
            </a:r>
            <a:r>
              <a:rPr lang="en-US" altLang="zh-CN"/>
              <a:t>MPMS</a:t>
            </a:r>
            <a:r>
              <a:rPr lang="zh-CN" altLang="en-US"/>
              <a:t>）</a:t>
            </a:r>
          </a:p>
          <a:p>
            <a:pPr algn="ctr"/>
            <a:r>
              <a:rPr lang="zh-CN" altLang="en-US">
                <a:solidFill>
                  <a:srgbClr val="FF0000"/>
                </a:solidFill>
              </a:rPr>
              <a:t>匀速提拉方式（</a:t>
            </a:r>
            <a:r>
              <a:rPr lang="en-US" altLang="zh-CN">
                <a:solidFill>
                  <a:srgbClr val="FF0000"/>
                </a:solidFill>
              </a:rPr>
              <a:t>ESM</a:t>
            </a:r>
            <a:r>
              <a:rPr lang="zh-CN" altLang="en-US">
                <a:solidFill>
                  <a:srgbClr val="FF0000"/>
                </a:solidFill>
              </a:rPr>
              <a:t>、</a:t>
            </a:r>
            <a:r>
              <a:rPr lang="en-US" altLang="zh-CN">
                <a:solidFill>
                  <a:srgbClr val="FF0000"/>
                </a:solidFill>
              </a:rPr>
              <a:t>ACMS</a:t>
            </a:r>
            <a:r>
              <a:rPr lang="zh-CN" altLang="en-US">
                <a:solidFill>
                  <a:srgbClr val="FF0000"/>
                </a:solidFill>
              </a:rPr>
              <a:t>）</a:t>
            </a:r>
          </a:p>
          <a:p>
            <a:pPr algn="ctr"/>
            <a:r>
              <a:rPr lang="zh-CN" altLang="en-US"/>
              <a:t>往复提拉方式（</a:t>
            </a:r>
            <a:r>
              <a:rPr lang="en-US" altLang="zh-CN"/>
              <a:t>RSO</a:t>
            </a:r>
            <a:r>
              <a:rPr lang="zh-CN" altLang="en-US"/>
              <a:t>）</a:t>
            </a:r>
          </a:p>
          <a:p>
            <a:pPr algn="ctr"/>
            <a:r>
              <a:rPr lang="zh-CN" altLang="en-US"/>
              <a:t>灵敏度</a:t>
            </a:r>
          </a:p>
        </p:txBody>
      </p:sp>
      <p:sp>
        <p:nvSpPr>
          <p:cNvPr id="179204" name="Text Box 4"/>
          <p:cNvSpPr txBox="1">
            <a:spLocks noChangeArrowheads="1"/>
          </p:cNvSpPr>
          <p:nvPr/>
        </p:nvSpPr>
        <p:spPr bwMode="auto">
          <a:xfrm>
            <a:off x="0" y="0"/>
            <a:ext cx="4051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sz="2000">
                <a:latin typeface="Arial" pitchFamily="34" charset="0"/>
              </a:rPr>
              <a:t>物理所磁学室公共测试讲座</a:t>
            </a:r>
            <a:r>
              <a:rPr lang="en-US" altLang="zh-CN" sz="2000">
                <a:latin typeface="Arial" pitchFamily="34" charset="0"/>
              </a:rPr>
              <a:t>2010</a:t>
            </a:r>
            <a:r>
              <a:rPr lang="zh-CN" altLang="en-US" sz="2000">
                <a:latin typeface="Arial" pitchFamily="34" charset="0"/>
              </a:rPr>
              <a:t>年</a:t>
            </a:r>
          </a:p>
        </p:txBody>
      </p:sp>
      <p:sp>
        <p:nvSpPr>
          <p:cNvPr id="179205" name="Text Box 5"/>
          <p:cNvSpPr txBox="1">
            <a:spLocks noChangeArrowheads="1"/>
          </p:cNvSpPr>
          <p:nvPr/>
        </p:nvSpPr>
        <p:spPr bwMode="auto">
          <a:xfrm>
            <a:off x="8248650" y="6491288"/>
            <a:ext cx="895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zh-CN" altLang="en-US" sz="1800">
                <a:latin typeface="Arial" pitchFamily="34" charset="0"/>
              </a:rPr>
              <a:t>共</a:t>
            </a:r>
            <a:r>
              <a:rPr lang="en-US" altLang="zh-CN" sz="1800">
                <a:latin typeface="Arial" pitchFamily="34" charset="0"/>
              </a:rPr>
              <a:t>61</a:t>
            </a:r>
            <a:r>
              <a:rPr lang="zh-CN" altLang="en-US" sz="1800">
                <a:latin typeface="Arial" pitchFamily="34" charset="0"/>
              </a:rPr>
              <a:t>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0F896"/>
            </a:gs>
            <a:gs pos="50000">
              <a:srgbClr val="FFFFCC"/>
            </a:gs>
            <a:gs pos="100000">
              <a:srgbClr val="C0F896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196975"/>
            <a:ext cx="7772400" cy="838200"/>
          </a:xfrm>
          <a:noFill/>
          <a:ln/>
        </p:spPr>
        <p:txBody>
          <a:bodyPr/>
          <a:lstStyle/>
          <a:p>
            <a:r>
              <a:rPr lang="zh-CN" altLang="en-US" sz="600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几种</a:t>
            </a:r>
            <a:r>
              <a:rPr lang="en-US" altLang="zh-CN" sz="6000">
                <a:solidFill>
                  <a:schemeClr val="tx1"/>
                </a:solidFill>
                <a:ea typeface="黑体" pitchFamily="49" charset="-122"/>
              </a:rPr>
              <a:t>ESM</a:t>
            </a:r>
            <a:r>
              <a:rPr lang="zh-CN" altLang="en-US" sz="600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的介绍</a:t>
            </a:r>
          </a:p>
        </p:txBody>
      </p:sp>
      <p:sp>
        <p:nvSpPr>
          <p:cNvPr id="181251" name="Text Box 3"/>
          <p:cNvSpPr txBox="1">
            <a:spLocks noChangeArrowheads="1"/>
          </p:cNvSpPr>
          <p:nvPr/>
        </p:nvSpPr>
        <p:spPr bwMode="auto">
          <a:xfrm>
            <a:off x="641350" y="2698750"/>
            <a:ext cx="7862888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  <a:buFont typeface="Wingdings" pitchFamily="2" charset="2"/>
              <a:buChar char="ü"/>
            </a:pPr>
            <a:r>
              <a:rPr lang="en-US" altLang="zh-CN" sz="4000">
                <a:solidFill>
                  <a:schemeClr val="folHlink"/>
                </a:solidFill>
                <a:latin typeface="Arial" pitchFamily="34" charset="0"/>
              </a:rPr>
              <a:t> </a:t>
            </a:r>
            <a:r>
              <a:rPr lang="zh-CN" altLang="en-US" sz="4000">
                <a:solidFill>
                  <a:schemeClr val="folHlink"/>
                </a:solidFill>
                <a:latin typeface="Arial" pitchFamily="34" charset="0"/>
              </a:rPr>
              <a:t>步进提拉方式（</a:t>
            </a:r>
            <a:r>
              <a:rPr lang="en-US" altLang="zh-CN" sz="4000">
                <a:solidFill>
                  <a:schemeClr val="folHlink"/>
                </a:solidFill>
                <a:latin typeface="Arial" pitchFamily="34" charset="0"/>
              </a:rPr>
              <a:t>MPMS</a:t>
            </a:r>
            <a:r>
              <a:rPr lang="zh-CN" altLang="en-US" sz="4000">
                <a:solidFill>
                  <a:schemeClr val="folHlink"/>
                </a:solidFill>
                <a:latin typeface="Arial" pitchFamily="34" charset="0"/>
              </a:rPr>
              <a:t>）</a:t>
            </a:r>
          </a:p>
          <a:p>
            <a:pPr algn="ctr">
              <a:spcBef>
                <a:spcPct val="50000"/>
              </a:spcBef>
              <a:buFont typeface="Wingdings" pitchFamily="2" charset="2"/>
              <a:buChar char="ü"/>
            </a:pPr>
            <a:r>
              <a:rPr lang="zh-CN" altLang="en-US" sz="4000">
                <a:solidFill>
                  <a:srgbClr val="FF0000"/>
                </a:solidFill>
                <a:latin typeface="Arial" pitchFamily="34" charset="0"/>
              </a:rPr>
              <a:t> 匀速提拉方式（</a:t>
            </a:r>
            <a:r>
              <a:rPr lang="en-US" altLang="zh-CN" sz="4000">
                <a:solidFill>
                  <a:srgbClr val="FF0000"/>
                </a:solidFill>
                <a:latin typeface="Arial" pitchFamily="34" charset="0"/>
              </a:rPr>
              <a:t>ESM</a:t>
            </a:r>
            <a:r>
              <a:rPr lang="zh-CN" altLang="en-US" sz="4000">
                <a:solidFill>
                  <a:srgbClr val="FF0000"/>
                </a:solidFill>
                <a:latin typeface="Arial" pitchFamily="34" charset="0"/>
              </a:rPr>
              <a:t>、</a:t>
            </a:r>
            <a:r>
              <a:rPr lang="en-US" altLang="zh-CN" sz="4000">
                <a:solidFill>
                  <a:srgbClr val="FF0000"/>
                </a:solidFill>
                <a:latin typeface="Arial" pitchFamily="34" charset="0"/>
              </a:rPr>
              <a:t>ACMS</a:t>
            </a:r>
            <a:r>
              <a:rPr lang="zh-CN" altLang="en-US" sz="4000">
                <a:solidFill>
                  <a:srgbClr val="FF0000"/>
                </a:solidFill>
                <a:latin typeface="Arial" pitchFamily="34" charset="0"/>
              </a:rPr>
              <a:t>）</a:t>
            </a:r>
          </a:p>
          <a:p>
            <a:pPr algn="ctr">
              <a:spcBef>
                <a:spcPct val="50000"/>
              </a:spcBef>
              <a:buFont typeface="Wingdings" pitchFamily="2" charset="2"/>
              <a:buChar char="ü"/>
            </a:pPr>
            <a:r>
              <a:rPr lang="zh-CN" altLang="en-US" sz="4000">
                <a:solidFill>
                  <a:schemeClr val="folHlink"/>
                </a:solidFill>
                <a:latin typeface="Arial" pitchFamily="34" charset="0"/>
              </a:rPr>
              <a:t> 往复提拉方式（</a:t>
            </a:r>
            <a:r>
              <a:rPr lang="en-US" altLang="zh-CN" sz="4000">
                <a:solidFill>
                  <a:schemeClr val="folHlink"/>
                </a:solidFill>
                <a:latin typeface="Arial" pitchFamily="34" charset="0"/>
              </a:rPr>
              <a:t>MPMS_RSO</a:t>
            </a:r>
            <a:r>
              <a:rPr lang="zh-CN" altLang="en-US" sz="4000">
                <a:solidFill>
                  <a:schemeClr val="folHlink"/>
                </a:solidFill>
                <a:latin typeface="Arial" pitchFamily="34" charset="0"/>
              </a:rPr>
              <a:t>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Oval 2"/>
          <p:cNvSpPr>
            <a:spLocks noChangeArrowheads="1"/>
          </p:cNvSpPr>
          <p:nvPr/>
        </p:nvSpPr>
        <p:spPr bwMode="auto">
          <a:xfrm>
            <a:off x="7337425" y="3146425"/>
            <a:ext cx="73025" cy="71438"/>
          </a:xfrm>
          <a:prstGeom prst="ellipse">
            <a:avLst/>
          </a:prstGeom>
          <a:solidFill>
            <a:schemeClr val="accent2"/>
          </a:soli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82275" name="Freeform 3"/>
          <p:cNvSpPr>
            <a:spLocks/>
          </p:cNvSpPr>
          <p:nvPr/>
        </p:nvSpPr>
        <p:spPr bwMode="auto">
          <a:xfrm rot="5400000">
            <a:off x="5691981" y="3034507"/>
            <a:ext cx="3313113" cy="1079500"/>
          </a:xfrm>
          <a:custGeom>
            <a:avLst/>
            <a:gdLst/>
            <a:ahLst/>
            <a:cxnLst>
              <a:cxn ang="0">
                <a:pos x="0" y="1633"/>
              </a:cxn>
              <a:cxn ang="0">
                <a:pos x="279" y="1759"/>
              </a:cxn>
              <a:cxn ang="0">
                <a:pos x="474" y="1879"/>
              </a:cxn>
              <a:cxn ang="0">
                <a:pos x="948" y="2185"/>
              </a:cxn>
              <a:cxn ang="0">
                <a:pos x="1299" y="1756"/>
              </a:cxn>
              <a:cxn ang="0">
                <a:pos x="1797" y="385"/>
              </a:cxn>
              <a:cxn ang="0">
                <a:pos x="2052" y="9"/>
              </a:cxn>
              <a:cxn ang="0">
                <a:pos x="2319" y="439"/>
              </a:cxn>
              <a:cxn ang="0">
                <a:pos x="2868" y="1914"/>
              </a:cxn>
              <a:cxn ang="0">
                <a:pos x="3201" y="2182"/>
              </a:cxn>
              <a:cxn ang="0">
                <a:pos x="3600" y="1885"/>
              </a:cxn>
              <a:cxn ang="0">
                <a:pos x="3828" y="1744"/>
              </a:cxn>
              <a:cxn ang="0">
                <a:pos x="4086" y="1663"/>
              </a:cxn>
            </a:cxnLst>
            <a:rect l="0" t="0" r="r" b="b"/>
            <a:pathLst>
              <a:path w="4086" h="2205">
                <a:moveTo>
                  <a:pt x="0" y="1633"/>
                </a:moveTo>
                <a:cubicBezTo>
                  <a:pt x="47" y="1654"/>
                  <a:pt x="200" y="1718"/>
                  <a:pt x="279" y="1759"/>
                </a:cubicBezTo>
                <a:cubicBezTo>
                  <a:pt x="358" y="1800"/>
                  <a:pt x="363" y="1808"/>
                  <a:pt x="474" y="1879"/>
                </a:cubicBezTo>
                <a:cubicBezTo>
                  <a:pt x="585" y="1950"/>
                  <a:pt x="811" y="2205"/>
                  <a:pt x="948" y="2185"/>
                </a:cubicBezTo>
                <a:cubicBezTo>
                  <a:pt x="1085" y="2165"/>
                  <a:pt x="1158" y="2056"/>
                  <a:pt x="1299" y="1756"/>
                </a:cubicBezTo>
                <a:cubicBezTo>
                  <a:pt x="1440" y="1456"/>
                  <a:pt x="1672" y="676"/>
                  <a:pt x="1797" y="385"/>
                </a:cubicBezTo>
                <a:cubicBezTo>
                  <a:pt x="1922" y="94"/>
                  <a:pt x="1965" y="0"/>
                  <a:pt x="2052" y="9"/>
                </a:cubicBezTo>
                <a:cubicBezTo>
                  <a:pt x="2139" y="18"/>
                  <a:pt x="2183" y="121"/>
                  <a:pt x="2319" y="439"/>
                </a:cubicBezTo>
                <a:cubicBezTo>
                  <a:pt x="2455" y="757"/>
                  <a:pt x="2721" y="1623"/>
                  <a:pt x="2868" y="1914"/>
                </a:cubicBezTo>
                <a:cubicBezTo>
                  <a:pt x="3015" y="2205"/>
                  <a:pt x="3079" y="2187"/>
                  <a:pt x="3201" y="2182"/>
                </a:cubicBezTo>
                <a:cubicBezTo>
                  <a:pt x="3323" y="2177"/>
                  <a:pt x="3496" y="1958"/>
                  <a:pt x="3600" y="1885"/>
                </a:cubicBezTo>
                <a:cubicBezTo>
                  <a:pt x="3704" y="1812"/>
                  <a:pt x="3747" y="1781"/>
                  <a:pt x="3828" y="1744"/>
                </a:cubicBezTo>
                <a:cubicBezTo>
                  <a:pt x="3909" y="1707"/>
                  <a:pt x="4032" y="1680"/>
                  <a:pt x="4086" y="1663"/>
                </a:cubicBezTo>
              </a:path>
            </a:pathLst>
          </a:custGeom>
          <a:noFill/>
          <a:ln w="38100" cmpd="sng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182276" name="Oval 4"/>
          <p:cNvSpPr>
            <a:spLocks noChangeArrowheads="1"/>
          </p:cNvSpPr>
          <p:nvPr/>
        </p:nvSpPr>
        <p:spPr bwMode="auto">
          <a:xfrm>
            <a:off x="7240588" y="3284538"/>
            <a:ext cx="288925" cy="4318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82277" name="Oval 5"/>
          <p:cNvSpPr>
            <a:spLocks noChangeArrowheads="1"/>
          </p:cNvSpPr>
          <p:nvPr/>
        </p:nvSpPr>
        <p:spPr bwMode="auto">
          <a:xfrm>
            <a:off x="4211638" y="3213100"/>
            <a:ext cx="288925" cy="4318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82278" name="Oval 6"/>
          <p:cNvSpPr>
            <a:spLocks noChangeArrowheads="1"/>
          </p:cNvSpPr>
          <p:nvPr/>
        </p:nvSpPr>
        <p:spPr bwMode="auto">
          <a:xfrm>
            <a:off x="1187450" y="3213100"/>
            <a:ext cx="288925" cy="4318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82279" name="Rectangle 7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zh-CN" altLang="en-US"/>
              <a:t>步进、匀速、往复</a:t>
            </a:r>
          </a:p>
        </p:txBody>
      </p:sp>
      <p:grpSp>
        <p:nvGrpSpPr>
          <p:cNvPr id="182320" name="Group 48"/>
          <p:cNvGrpSpPr>
            <a:grpSpLocks/>
          </p:cNvGrpSpPr>
          <p:nvPr/>
        </p:nvGrpSpPr>
        <p:grpSpPr bwMode="auto">
          <a:xfrm>
            <a:off x="3132138" y="1701800"/>
            <a:ext cx="2803525" cy="4057650"/>
            <a:chOff x="113" y="1389"/>
            <a:chExt cx="1766" cy="2556"/>
          </a:xfrm>
        </p:grpSpPr>
        <p:sp>
          <p:nvSpPr>
            <p:cNvPr id="182321" name="Text Box 49"/>
            <p:cNvSpPr txBox="1">
              <a:spLocks noChangeArrowheads="1"/>
            </p:cNvSpPr>
            <p:nvPr/>
          </p:nvSpPr>
          <p:spPr bwMode="auto">
            <a:xfrm>
              <a:off x="339" y="3657"/>
              <a:ext cx="126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zh-CN" altLang="en-US"/>
                <a:t>一级梯度线圈</a:t>
              </a:r>
            </a:p>
          </p:txBody>
        </p:sp>
        <p:grpSp>
          <p:nvGrpSpPr>
            <p:cNvPr id="182322" name="Group 50"/>
            <p:cNvGrpSpPr>
              <a:grpSpLocks/>
            </p:cNvGrpSpPr>
            <p:nvPr/>
          </p:nvGrpSpPr>
          <p:grpSpPr bwMode="auto">
            <a:xfrm>
              <a:off x="113" y="1389"/>
              <a:ext cx="1766" cy="2138"/>
              <a:chOff x="1704" y="1616"/>
              <a:chExt cx="1766" cy="2138"/>
            </a:xfrm>
          </p:grpSpPr>
          <p:grpSp>
            <p:nvGrpSpPr>
              <p:cNvPr id="182323" name="Group 51"/>
              <p:cNvGrpSpPr>
                <a:grpSpLocks/>
              </p:cNvGrpSpPr>
              <p:nvPr/>
            </p:nvGrpSpPr>
            <p:grpSpPr bwMode="auto">
              <a:xfrm>
                <a:off x="1926" y="1713"/>
                <a:ext cx="1544" cy="2041"/>
                <a:chOff x="1926" y="1570"/>
                <a:chExt cx="1544" cy="2041"/>
              </a:xfrm>
            </p:grpSpPr>
            <p:grpSp>
              <p:nvGrpSpPr>
                <p:cNvPr id="182324" name="Group 52"/>
                <p:cNvGrpSpPr>
                  <a:grpSpLocks/>
                </p:cNvGrpSpPr>
                <p:nvPr/>
              </p:nvGrpSpPr>
              <p:grpSpPr bwMode="auto">
                <a:xfrm>
                  <a:off x="1950" y="1570"/>
                  <a:ext cx="1520" cy="2041"/>
                  <a:chOff x="1950" y="1570"/>
                  <a:chExt cx="1520" cy="2041"/>
                </a:xfrm>
              </p:grpSpPr>
              <p:sp>
                <p:nvSpPr>
                  <p:cNvPr id="182325" name="Oval 53"/>
                  <p:cNvSpPr>
                    <a:spLocks noChangeArrowheads="1"/>
                  </p:cNvSpPr>
                  <p:nvPr/>
                </p:nvSpPr>
                <p:spPr bwMode="auto">
                  <a:xfrm>
                    <a:off x="1950" y="2023"/>
                    <a:ext cx="1043" cy="182"/>
                  </a:xfrm>
                  <a:prstGeom prst="ellipse">
                    <a:avLst/>
                  </a:prstGeom>
                  <a:noFill/>
                  <a:ln w="57150">
                    <a:solidFill>
                      <a:srgbClr val="FF99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/>
                    <a:endParaRPr lang="zh-CN" altLang="zh-CN" sz="1800"/>
                  </a:p>
                </p:txBody>
              </p:sp>
              <p:sp>
                <p:nvSpPr>
                  <p:cNvPr id="182326" name="Oval 54"/>
                  <p:cNvSpPr>
                    <a:spLocks noChangeArrowheads="1"/>
                  </p:cNvSpPr>
                  <p:nvPr/>
                </p:nvSpPr>
                <p:spPr bwMode="auto">
                  <a:xfrm>
                    <a:off x="1950" y="2976"/>
                    <a:ext cx="1043" cy="182"/>
                  </a:xfrm>
                  <a:prstGeom prst="ellipse">
                    <a:avLst/>
                  </a:prstGeom>
                  <a:noFill/>
                  <a:ln w="57150">
                    <a:solidFill>
                      <a:srgbClr val="FF99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82327" name="Line 55"/>
                  <p:cNvSpPr>
                    <a:spLocks noChangeShapeType="1"/>
                  </p:cNvSpPr>
                  <p:nvPr/>
                </p:nvSpPr>
                <p:spPr bwMode="auto">
                  <a:xfrm>
                    <a:off x="2471" y="1570"/>
                    <a:ext cx="0" cy="2041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prstDash val="lgDashDot"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82328" name="Line 56"/>
                  <p:cNvSpPr>
                    <a:spLocks noChangeShapeType="1"/>
                  </p:cNvSpPr>
                  <p:nvPr/>
                </p:nvSpPr>
                <p:spPr bwMode="auto">
                  <a:xfrm>
                    <a:off x="3017" y="2115"/>
                    <a:ext cx="453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82329" name="Line 57"/>
                  <p:cNvSpPr>
                    <a:spLocks noChangeShapeType="1"/>
                  </p:cNvSpPr>
                  <p:nvPr/>
                </p:nvSpPr>
                <p:spPr bwMode="auto">
                  <a:xfrm>
                    <a:off x="3244" y="2115"/>
                    <a:ext cx="0" cy="95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 type="triangle" w="med" len="med"/>
                    <a:tailEnd type="triangle" w="med" len="med"/>
                  </a:ln>
                  <a:effectLst/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82330" name="Line 58"/>
                  <p:cNvSpPr>
                    <a:spLocks noChangeShapeType="1"/>
                  </p:cNvSpPr>
                  <p:nvPr/>
                </p:nvSpPr>
                <p:spPr bwMode="auto">
                  <a:xfrm>
                    <a:off x="3017" y="3067"/>
                    <a:ext cx="453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82331" name="Text Box 5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113" y="2435"/>
                    <a:ext cx="248" cy="288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altLang="zh-CN" i="1">
                        <a:sym typeface="Symbol" pitchFamily="18" charset="2"/>
                      </a:rPr>
                      <a:t></a:t>
                    </a:r>
                  </a:p>
                </p:txBody>
              </p:sp>
            </p:grpSp>
            <p:grpSp>
              <p:nvGrpSpPr>
                <p:cNvPr id="182332" name="Group 60"/>
                <p:cNvGrpSpPr>
                  <a:grpSpLocks/>
                </p:cNvGrpSpPr>
                <p:nvPr/>
              </p:nvGrpSpPr>
              <p:grpSpPr bwMode="auto">
                <a:xfrm>
                  <a:off x="1926" y="1635"/>
                  <a:ext cx="591" cy="1361"/>
                  <a:chOff x="1926" y="1635"/>
                  <a:chExt cx="591" cy="1361"/>
                </a:xfrm>
              </p:grpSpPr>
              <p:sp>
                <p:nvSpPr>
                  <p:cNvPr id="182333" name="Rectangle 61"/>
                  <p:cNvSpPr>
                    <a:spLocks noChangeArrowheads="1"/>
                  </p:cNvSpPr>
                  <p:nvPr/>
                </p:nvSpPr>
                <p:spPr bwMode="auto">
                  <a:xfrm>
                    <a:off x="2435" y="2004"/>
                    <a:ext cx="68" cy="39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/>
                    <a:endParaRPr lang="zh-CN" altLang="zh-CN" sz="1800"/>
                  </a:p>
                </p:txBody>
              </p:sp>
              <p:sp>
                <p:nvSpPr>
                  <p:cNvPr id="182334" name="Freeform 62"/>
                  <p:cNvSpPr>
                    <a:spLocks/>
                  </p:cNvSpPr>
                  <p:nvPr/>
                </p:nvSpPr>
                <p:spPr bwMode="auto">
                  <a:xfrm>
                    <a:off x="1926" y="1635"/>
                    <a:ext cx="499" cy="408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317" y="0"/>
                      </a:cxn>
                      <a:cxn ang="0">
                        <a:pos x="317" y="408"/>
                      </a:cxn>
                    </a:cxnLst>
                    <a:rect l="0" t="0" r="r" b="b"/>
                    <a:pathLst>
                      <a:path w="317" h="408">
                        <a:moveTo>
                          <a:pt x="0" y="0"/>
                        </a:moveTo>
                        <a:lnTo>
                          <a:pt x="317" y="0"/>
                        </a:lnTo>
                        <a:lnTo>
                          <a:pt x="317" y="408"/>
                        </a:lnTo>
                      </a:path>
                    </a:pathLst>
                  </a:custGeom>
                  <a:noFill/>
                  <a:ln w="57150" cmpd="sng">
                    <a:solidFill>
                      <a:srgbClr val="FF99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82335" name="Rectangle 63"/>
                  <p:cNvSpPr>
                    <a:spLocks noChangeArrowheads="1"/>
                  </p:cNvSpPr>
                  <p:nvPr/>
                </p:nvSpPr>
                <p:spPr bwMode="auto">
                  <a:xfrm>
                    <a:off x="2435" y="2957"/>
                    <a:ext cx="68" cy="39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/>
                    <a:endParaRPr lang="zh-CN" altLang="zh-CN" sz="1800"/>
                  </a:p>
                </p:txBody>
              </p:sp>
              <p:sp>
                <p:nvSpPr>
                  <p:cNvPr id="182336" name="Freeform 64"/>
                  <p:cNvSpPr>
                    <a:spLocks/>
                  </p:cNvSpPr>
                  <p:nvPr/>
                </p:nvSpPr>
                <p:spPr bwMode="auto">
                  <a:xfrm>
                    <a:off x="1927" y="2588"/>
                    <a:ext cx="499" cy="408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317" y="0"/>
                      </a:cxn>
                      <a:cxn ang="0">
                        <a:pos x="317" y="408"/>
                      </a:cxn>
                    </a:cxnLst>
                    <a:rect l="0" t="0" r="r" b="b"/>
                    <a:pathLst>
                      <a:path w="317" h="408">
                        <a:moveTo>
                          <a:pt x="0" y="0"/>
                        </a:moveTo>
                        <a:lnTo>
                          <a:pt x="317" y="0"/>
                        </a:lnTo>
                        <a:lnTo>
                          <a:pt x="317" y="408"/>
                        </a:lnTo>
                      </a:path>
                    </a:pathLst>
                  </a:custGeom>
                  <a:noFill/>
                  <a:ln w="57150" cmpd="sng">
                    <a:solidFill>
                      <a:srgbClr val="FF99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82337" name="Line 65"/>
                  <p:cNvSpPr>
                    <a:spLocks noChangeShapeType="1"/>
                  </p:cNvSpPr>
                  <p:nvPr/>
                </p:nvSpPr>
                <p:spPr bwMode="auto">
                  <a:xfrm>
                    <a:off x="2517" y="2006"/>
                    <a:ext cx="0" cy="984"/>
                  </a:xfrm>
                  <a:prstGeom prst="line">
                    <a:avLst/>
                  </a:prstGeom>
                  <a:noFill/>
                  <a:ln w="57150">
                    <a:solidFill>
                      <a:srgbClr val="FF99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</p:grpSp>
          <p:sp>
            <p:nvSpPr>
              <p:cNvPr id="182338" name="Text Box 66"/>
              <p:cNvSpPr txBox="1">
                <a:spLocks noChangeArrowheads="1"/>
              </p:cNvSpPr>
              <p:nvPr/>
            </p:nvSpPr>
            <p:spPr bwMode="auto">
              <a:xfrm>
                <a:off x="1704" y="2582"/>
                <a:ext cx="224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zh-CN"/>
                  <a:t>+</a:t>
                </a:r>
              </a:p>
            </p:txBody>
          </p:sp>
          <p:sp>
            <p:nvSpPr>
              <p:cNvPr id="182339" name="Text Box 67"/>
              <p:cNvSpPr txBox="1">
                <a:spLocks noChangeArrowheads="1"/>
              </p:cNvSpPr>
              <p:nvPr/>
            </p:nvSpPr>
            <p:spPr bwMode="auto">
              <a:xfrm>
                <a:off x="1705" y="1616"/>
                <a:ext cx="221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zh-CN">
                    <a:sym typeface="Symbol" pitchFamily="18" charset="2"/>
                  </a:rPr>
                  <a:t></a:t>
                </a:r>
              </a:p>
            </p:txBody>
          </p:sp>
        </p:grpSp>
      </p:grpSp>
      <p:grpSp>
        <p:nvGrpSpPr>
          <p:cNvPr id="182356" name="Group 84"/>
          <p:cNvGrpSpPr>
            <a:grpSpLocks/>
          </p:cNvGrpSpPr>
          <p:nvPr/>
        </p:nvGrpSpPr>
        <p:grpSpPr bwMode="auto">
          <a:xfrm>
            <a:off x="-22225" y="1727200"/>
            <a:ext cx="3175000" cy="4221163"/>
            <a:chOff x="1969" y="935"/>
            <a:chExt cx="2000" cy="2858"/>
          </a:xfrm>
        </p:grpSpPr>
        <p:sp>
          <p:nvSpPr>
            <p:cNvPr id="182357" name="Rectangle 85"/>
            <p:cNvSpPr>
              <a:spLocks noChangeArrowheads="1"/>
            </p:cNvSpPr>
            <p:nvPr/>
          </p:nvSpPr>
          <p:spPr bwMode="auto">
            <a:xfrm>
              <a:off x="1973" y="935"/>
              <a:ext cx="1950" cy="28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82358" name="Text Box 86"/>
            <p:cNvSpPr txBox="1">
              <a:spLocks noChangeArrowheads="1"/>
            </p:cNvSpPr>
            <p:nvPr/>
          </p:nvSpPr>
          <p:spPr bwMode="auto">
            <a:xfrm>
              <a:off x="1969" y="3339"/>
              <a:ext cx="2000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/>
                <a:t>二级梯度线圈 </a:t>
              </a:r>
              <a:r>
                <a:rPr lang="en-US" altLang="zh-CN"/>
                <a:t>(MPMS)</a:t>
              </a:r>
            </a:p>
          </p:txBody>
        </p:sp>
        <p:grpSp>
          <p:nvGrpSpPr>
            <p:cNvPr id="182359" name="Group 87"/>
            <p:cNvGrpSpPr>
              <a:grpSpLocks/>
            </p:cNvGrpSpPr>
            <p:nvPr/>
          </p:nvGrpSpPr>
          <p:grpSpPr bwMode="auto">
            <a:xfrm>
              <a:off x="2018" y="1036"/>
              <a:ext cx="1826" cy="2167"/>
              <a:chOff x="3615" y="1588"/>
              <a:chExt cx="1826" cy="2167"/>
            </a:xfrm>
          </p:grpSpPr>
          <p:grpSp>
            <p:nvGrpSpPr>
              <p:cNvPr id="182360" name="Group 88"/>
              <p:cNvGrpSpPr>
                <a:grpSpLocks/>
              </p:cNvGrpSpPr>
              <p:nvPr/>
            </p:nvGrpSpPr>
            <p:grpSpPr bwMode="auto">
              <a:xfrm>
                <a:off x="3833" y="1714"/>
                <a:ext cx="1608" cy="2041"/>
                <a:chOff x="3833" y="1714"/>
                <a:chExt cx="1608" cy="2041"/>
              </a:xfrm>
            </p:grpSpPr>
            <p:grpSp>
              <p:nvGrpSpPr>
                <p:cNvPr id="182361" name="Group 89"/>
                <p:cNvGrpSpPr>
                  <a:grpSpLocks/>
                </p:cNvGrpSpPr>
                <p:nvPr/>
              </p:nvGrpSpPr>
              <p:grpSpPr bwMode="auto">
                <a:xfrm>
                  <a:off x="3899" y="1714"/>
                  <a:ext cx="1542" cy="2041"/>
                  <a:chOff x="3899" y="1571"/>
                  <a:chExt cx="1542" cy="2041"/>
                </a:xfrm>
              </p:grpSpPr>
              <p:sp>
                <p:nvSpPr>
                  <p:cNvPr id="182362" name="Oval 90"/>
                  <p:cNvSpPr>
                    <a:spLocks noChangeArrowheads="1"/>
                  </p:cNvSpPr>
                  <p:nvPr/>
                </p:nvSpPr>
                <p:spPr bwMode="auto">
                  <a:xfrm>
                    <a:off x="3899" y="1820"/>
                    <a:ext cx="1043" cy="182"/>
                  </a:xfrm>
                  <a:prstGeom prst="ellipse">
                    <a:avLst/>
                  </a:prstGeom>
                  <a:noFill/>
                  <a:ln w="57150">
                    <a:solidFill>
                      <a:srgbClr val="FF99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grpSp>
                <p:nvGrpSpPr>
                  <p:cNvPr id="182363" name="Group 91"/>
                  <p:cNvGrpSpPr>
                    <a:grpSpLocks/>
                  </p:cNvGrpSpPr>
                  <p:nvPr/>
                </p:nvGrpSpPr>
                <p:grpSpPr bwMode="auto">
                  <a:xfrm>
                    <a:off x="3899" y="2455"/>
                    <a:ext cx="1043" cy="273"/>
                    <a:chOff x="453" y="2432"/>
                    <a:chExt cx="1043" cy="273"/>
                  </a:xfrm>
                </p:grpSpPr>
                <p:sp>
                  <p:nvSpPr>
                    <p:cNvPr id="182364" name="Oval 9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53" y="2432"/>
                      <a:ext cx="1043" cy="182"/>
                    </a:xfrm>
                    <a:prstGeom prst="ellipse">
                      <a:avLst/>
                    </a:prstGeom>
                    <a:noFill/>
                    <a:ln w="57150">
                      <a:solidFill>
                        <a:srgbClr val="FF99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82365" name="Oval 9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53" y="2523"/>
                      <a:ext cx="1043" cy="182"/>
                    </a:xfrm>
                    <a:prstGeom prst="ellipse">
                      <a:avLst/>
                    </a:prstGeom>
                    <a:noFill/>
                    <a:ln w="57150">
                      <a:solidFill>
                        <a:srgbClr val="FF99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</p:grpSp>
              <p:sp>
                <p:nvSpPr>
                  <p:cNvPr id="182366" name="Oval 94"/>
                  <p:cNvSpPr>
                    <a:spLocks noChangeArrowheads="1"/>
                  </p:cNvSpPr>
                  <p:nvPr/>
                </p:nvSpPr>
                <p:spPr bwMode="auto">
                  <a:xfrm>
                    <a:off x="3899" y="3181"/>
                    <a:ext cx="1043" cy="182"/>
                  </a:xfrm>
                  <a:prstGeom prst="ellipse">
                    <a:avLst/>
                  </a:prstGeom>
                  <a:noFill/>
                  <a:ln w="57150">
                    <a:solidFill>
                      <a:srgbClr val="FF99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82367" name="Line 95"/>
                  <p:cNvSpPr>
                    <a:spLocks noChangeShapeType="1"/>
                  </p:cNvSpPr>
                  <p:nvPr/>
                </p:nvSpPr>
                <p:spPr bwMode="auto">
                  <a:xfrm>
                    <a:off x="4421" y="1571"/>
                    <a:ext cx="0" cy="2041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prstDash val="lgDashDot"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82368" name="Line 96"/>
                  <p:cNvSpPr>
                    <a:spLocks noChangeShapeType="1"/>
                  </p:cNvSpPr>
                  <p:nvPr/>
                </p:nvSpPr>
                <p:spPr bwMode="auto">
                  <a:xfrm>
                    <a:off x="4988" y="1912"/>
                    <a:ext cx="453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82369" name="Line 97"/>
                  <p:cNvSpPr>
                    <a:spLocks noChangeShapeType="1"/>
                  </p:cNvSpPr>
                  <p:nvPr/>
                </p:nvSpPr>
                <p:spPr bwMode="auto">
                  <a:xfrm>
                    <a:off x="4988" y="2540"/>
                    <a:ext cx="453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82370" name="Line 98"/>
                  <p:cNvSpPr>
                    <a:spLocks noChangeShapeType="1"/>
                  </p:cNvSpPr>
                  <p:nvPr/>
                </p:nvSpPr>
                <p:spPr bwMode="auto">
                  <a:xfrm>
                    <a:off x="4988" y="2640"/>
                    <a:ext cx="453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82371" name="Line 99"/>
                  <p:cNvSpPr>
                    <a:spLocks noChangeShapeType="1"/>
                  </p:cNvSpPr>
                  <p:nvPr/>
                </p:nvSpPr>
                <p:spPr bwMode="auto">
                  <a:xfrm>
                    <a:off x="4988" y="3268"/>
                    <a:ext cx="453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82372" name="Line 10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215" y="1900"/>
                    <a:ext cx="0" cy="635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 type="triangle" w="med" len="med"/>
                    <a:tailEnd type="triangle" w="med" len="med"/>
                  </a:ln>
                  <a:effectLst/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82373" name="Line 10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215" y="2638"/>
                    <a:ext cx="0" cy="635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 type="triangle" w="med" len="med"/>
                    <a:tailEnd type="triangle" w="med" len="med"/>
                  </a:ln>
                  <a:effectLst/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82374" name="Text Box 10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080" y="2075"/>
                    <a:ext cx="248" cy="31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altLang="zh-CN" i="1">
                        <a:sym typeface="Symbol" pitchFamily="18" charset="2"/>
                      </a:rPr>
                      <a:t></a:t>
                    </a:r>
                  </a:p>
                </p:txBody>
              </p:sp>
              <p:sp>
                <p:nvSpPr>
                  <p:cNvPr id="182375" name="Text Box 10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080" y="2807"/>
                    <a:ext cx="248" cy="31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altLang="zh-CN" i="1">
                        <a:sym typeface="Symbol" pitchFamily="18" charset="2"/>
                      </a:rPr>
                      <a:t></a:t>
                    </a:r>
                  </a:p>
                </p:txBody>
              </p:sp>
            </p:grpSp>
            <p:grpSp>
              <p:nvGrpSpPr>
                <p:cNvPr id="182376" name="Group 104"/>
                <p:cNvGrpSpPr>
                  <a:grpSpLocks/>
                </p:cNvGrpSpPr>
                <p:nvPr/>
              </p:nvGrpSpPr>
              <p:grpSpPr bwMode="auto">
                <a:xfrm>
                  <a:off x="3833" y="1754"/>
                  <a:ext cx="638" cy="1590"/>
                  <a:chOff x="3833" y="1754"/>
                  <a:chExt cx="638" cy="1590"/>
                </a:xfrm>
              </p:grpSpPr>
              <p:sp>
                <p:nvSpPr>
                  <p:cNvPr id="182377" name="Rectangle 105"/>
                  <p:cNvSpPr>
                    <a:spLocks noChangeArrowheads="1"/>
                  </p:cNvSpPr>
                  <p:nvPr/>
                </p:nvSpPr>
                <p:spPr bwMode="auto">
                  <a:xfrm>
                    <a:off x="4387" y="1944"/>
                    <a:ext cx="68" cy="39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82378" name="Freeform 106"/>
                  <p:cNvSpPr>
                    <a:spLocks/>
                  </p:cNvSpPr>
                  <p:nvPr/>
                </p:nvSpPr>
                <p:spPr bwMode="auto">
                  <a:xfrm>
                    <a:off x="3833" y="1754"/>
                    <a:ext cx="544" cy="227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273" y="0"/>
                      </a:cxn>
                      <a:cxn ang="0">
                        <a:pos x="273" y="227"/>
                      </a:cxn>
                    </a:cxnLst>
                    <a:rect l="0" t="0" r="r" b="b"/>
                    <a:pathLst>
                      <a:path w="273" h="227">
                        <a:moveTo>
                          <a:pt x="0" y="0"/>
                        </a:moveTo>
                        <a:lnTo>
                          <a:pt x="273" y="0"/>
                        </a:lnTo>
                        <a:lnTo>
                          <a:pt x="273" y="227"/>
                        </a:lnTo>
                      </a:path>
                    </a:pathLst>
                  </a:custGeom>
                  <a:noFill/>
                  <a:ln w="57150" cmpd="sng">
                    <a:solidFill>
                      <a:srgbClr val="FF99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82379" name="Rectangle 107"/>
                  <p:cNvSpPr>
                    <a:spLocks noChangeArrowheads="1"/>
                  </p:cNvSpPr>
                  <p:nvPr/>
                </p:nvSpPr>
                <p:spPr bwMode="auto">
                  <a:xfrm>
                    <a:off x="4385" y="2578"/>
                    <a:ext cx="68" cy="39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82380" name="Rectangle 108"/>
                  <p:cNvSpPr>
                    <a:spLocks noChangeArrowheads="1"/>
                  </p:cNvSpPr>
                  <p:nvPr/>
                </p:nvSpPr>
                <p:spPr bwMode="auto">
                  <a:xfrm>
                    <a:off x="4388" y="2670"/>
                    <a:ext cx="68" cy="39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82381" name="Rectangle 109"/>
                  <p:cNvSpPr>
                    <a:spLocks noChangeArrowheads="1"/>
                  </p:cNvSpPr>
                  <p:nvPr/>
                </p:nvSpPr>
                <p:spPr bwMode="auto">
                  <a:xfrm>
                    <a:off x="4386" y="3305"/>
                    <a:ext cx="68" cy="39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82382" name="Line 110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370" y="2592"/>
                    <a:ext cx="101" cy="103"/>
                  </a:xfrm>
                  <a:prstGeom prst="line">
                    <a:avLst/>
                  </a:prstGeom>
                  <a:noFill/>
                  <a:ln w="57150">
                    <a:solidFill>
                      <a:srgbClr val="FF99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82383" name="Line 111"/>
                  <p:cNvSpPr>
                    <a:spLocks noChangeShapeType="1"/>
                  </p:cNvSpPr>
                  <p:nvPr/>
                </p:nvSpPr>
                <p:spPr bwMode="auto">
                  <a:xfrm>
                    <a:off x="4377" y="2672"/>
                    <a:ext cx="0" cy="671"/>
                  </a:xfrm>
                  <a:prstGeom prst="line">
                    <a:avLst/>
                  </a:prstGeom>
                  <a:noFill/>
                  <a:ln w="57150">
                    <a:solidFill>
                      <a:srgbClr val="FF99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82384" name="Freeform 112"/>
                  <p:cNvSpPr>
                    <a:spLocks/>
                  </p:cNvSpPr>
                  <p:nvPr/>
                </p:nvSpPr>
                <p:spPr bwMode="auto">
                  <a:xfrm>
                    <a:off x="3833" y="3117"/>
                    <a:ext cx="635" cy="227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273" y="0"/>
                      </a:cxn>
                      <a:cxn ang="0">
                        <a:pos x="273" y="227"/>
                      </a:cxn>
                    </a:cxnLst>
                    <a:rect l="0" t="0" r="r" b="b"/>
                    <a:pathLst>
                      <a:path w="273" h="227">
                        <a:moveTo>
                          <a:pt x="0" y="0"/>
                        </a:moveTo>
                        <a:lnTo>
                          <a:pt x="273" y="0"/>
                        </a:lnTo>
                        <a:lnTo>
                          <a:pt x="273" y="227"/>
                        </a:lnTo>
                      </a:path>
                    </a:pathLst>
                  </a:custGeom>
                  <a:noFill/>
                  <a:ln w="57150" cmpd="sng">
                    <a:solidFill>
                      <a:srgbClr val="FF99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82385" name="Line 113"/>
                  <p:cNvSpPr>
                    <a:spLocks noChangeShapeType="1"/>
                  </p:cNvSpPr>
                  <p:nvPr/>
                </p:nvSpPr>
                <p:spPr bwMode="auto">
                  <a:xfrm>
                    <a:off x="4468" y="1945"/>
                    <a:ext cx="0" cy="671"/>
                  </a:xfrm>
                  <a:prstGeom prst="line">
                    <a:avLst/>
                  </a:prstGeom>
                  <a:noFill/>
                  <a:ln w="57150">
                    <a:solidFill>
                      <a:srgbClr val="FF99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</p:grpSp>
          <p:sp>
            <p:nvSpPr>
              <p:cNvPr id="182386" name="Text Box 114"/>
              <p:cNvSpPr txBox="1">
                <a:spLocks noChangeArrowheads="1"/>
              </p:cNvSpPr>
              <p:nvPr/>
            </p:nvSpPr>
            <p:spPr bwMode="auto">
              <a:xfrm>
                <a:off x="3615" y="2971"/>
                <a:ext cx="224" cy="3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zh-CN"/>
                  <a:t>+</a:t>
                </a:r>
              </a:p>
            </p:txBody>
          </p:sp>
          <p:sp>
            <p:nvSpPr>
              <p:cNvPr id="182387" name="Text Box 115"/>
              <p:cNvSpPr txBox="1">
                <a:spLocks noChangeArrowheads="1"/>
              </p:cNvSpPr>
              <p:nvPr/>
            </p:nvSpPr>
            <p:spPr bwMode="auto">
              <a:xfrm>
                <a:off x="3624" y="1588"/>
                <a:ext cx="221" cy="3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zh-CN">
                    <a:sym typeface="Symbol" pitchFamily="18" charset="2"/>
                  </a:rPr>
                  <a:t></a:t>
                </a:r>
              </a:p>
            </p:txBody>
          </p:sp>
        </p:grpSp>
      </p:grpSp>
      <p:grpSp>
        <p:nvGrpSpPr>
          <p:cNvPr id="182340" name="Group 68"/>
          <p:cNvGrpSpPr>
            <a:grpSpLocks/>
          </p:cNvGrpSpPr>
          <p:nvPr/>
        </p:nvGrpSpPr>
        <p:grpSpPr bwMode="auto">
          <a:xfrm>
            <a:off x="1851025" y="1828800"/>
            <a:ext cx="1136650" cy="3459163"/>
            <a:chOff x="1166" y="1152"/>
            <a:chExt cx="716" cy="2179"/>
          </a:xfrm>
        </p:grpSpPr>
        <p:sp>
          <p:nvSpPr>
            <p:cNvPr id="182341" name="Freeform 69"/>
            <p:cNvSpPr>
              <a:spLocks/>
            </p:cNvSpPr>
            <p:nvPr/>
          </p:nvSpPr>
          <p:spPr bwMode="auto">
            <a:xfrm rot="5400000">
              <a:off x="498" y="1912"/>
              <a:ext cx="2087" cy="680"/>
            </a:xfrm>
            <a:custGeom>
              <a:avLst/>
              <a:gdLst/>
              <a:ahLst/>
              <a:cxnLst>
                <a:cxn ang="0">
                  <a:pos x="0" y="1633"/>
                </a:cxn>
                <a:cxn ang="0">
                  <a:pos x="279" y="1759"/>
                </a:cxn>
                <a:cxn ang="0">
                  <a:pos x="474" y="1879"/>
                </a:cxn>
                <a:cxn ang="0">
                  <a:pos x="948" y="2185"/>
                </a:cxn>
                <a:cxn ang="0">
                  <a:pos x="1299" y="1756"/>
                </a:cxn>
                <a:cxn ang="0">
                  <a:pos x="1797" y="385"/>
                </a:cxn>
                <a:cxn ang="0">
                  <a:pos x="2052" y="9"/>
                </a:cxn>
                <a:cxn ang="0">
                  <a:pos x="2319" y="439"/>
                </a:cxn>
                <a:cxn ang="0">
                  <a:pos x="2868" y="1914"/>
                </a:cxn>
                <a:cxn ang="0">
                  <a:pos x="3201" y="2182"/>
                </a:cxn>
                <a:cxn ang="0">
                  <a:pos x="3600" y="1885"/>
                </a:cxn>
                <a:cxn ang="0">
                  <a:pos x="3828" y="1744"/>
                </a:cxn>
                <a:cxn ang="0">
                  <a:pos x="4086" y="1663"/>
                </a:cxn>
              </a:cxnLst>
              <a:rect l="0" t="0" r="r" b="b"/>
              <a:pathLst>
                <a:path w="4086" h="2205">
                  <a:moveTo>
                    <a:pt x="0" y="1633"/>
                  </a:moveTo>
                  <a:cubicBezTo>
                    <a:pt x="47" y="1654"/>
                    <a:pt x="200" y="1718"/>
                    <a:pt x="279" y="1759"/>
                  </a:cubicBezTo>
                  <a:cubicBezTo>
                    <a:pt x="358" y="1800"/>
                    <a:pt x="363" y="1808"/>
                    <a:pt x="474" y="1879"/>
                  </a:cubicBezTo>
                  <a:cubicBezTo>
                    <a:pt x="585" y="1950"/>
                    <a:pt x="811" y="2205"/>
                    <a:pt x="948" y="2185"/>
                  </a:cubicBezTo>
                  <a:cubicBezTo>
                    <a:pt x="1085" y="2165"/>
                    <a:pt x="1158" y="2056"/>
                    <a:pt x="1299" y="1756"/>
                  </a:cubicBezTo>
                  <a:cubicBezTo>
                    <a:pt x="1440" y="1456"/>
                    <a:pt x="1672" y="676"/>
                    <a:pt x="1797" y="385"/>
                  </a:cubicBezTo>
                  <a:cubicBezTo>
                    <a:pt x="1922" y="94"/>
                    <a:pt x="1965" y="0"/>
                    <a:pt x="2052" y="9"/>
                  </a:cubicBezTo>
                  <a:cubicBezTo>
                    <a:pt x="2139" y="18"/>
                    <a:pt x="2183" y="121"/>
                    <a:pt x="2319" y="439"/>
                  </a:cubicBezTo>
                  <a:cubicBezTo>
                    <a:pt x="2455" y="757"/>
                    <a:pt x="2721" y="1623"/>
                    <a:pt x="2868" y="1914"/>
                  </a:cubicBezTo>
                  <a:cubicBezTo>
                    <a:pt x="3015" y="2205"/>
                    <a:pt x="3079" y="2187"/>
                    <a:pt x="3201" y="2182"/>
                  </a:cubicBezTo>
                  <a:cubicBezTo>
                    <a:pt x="3323" y="2177"/>
                    <a:pt x="3496" y="1958"/>
                    <a:pt x="3600" y="1885"/>
                  </a:cubicBezTo>
                  <a:cubicBezTo>
                    <a:pt x="3704" y="1812"/>
                    <a:pt x="3747" y="1781"/>
                    <a:pt x="3828" y="1744"/>
                  </a:cubicBezTo>
                  <a:cubicBezTo>
                    <a:pt x="3909" y="1707"/>
                    <a:pt x="4032" y="1680"/>
                    <a:pt x="4086" y="1663"/>
                  </a:cubicBezTo>
                </a:path>
              </a:pathLst>
            </a:custGeom>
            <a:noFill/>
            <a:ln w="38100" cmpd="sng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2342" name="Oval 70"/>
            <p:cNvSpPr>
              <a:spLocks noChangeArrowheads="1"/>
            </p:cNvSpPr>
            <p:nvPr/>
          </p:nvSpPr>
          <p:spPr bwMode="auto">
            <a:xfrm>
              <a:off x="1322" y="3240"/>
              <a:ext cx="91" cy="9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82343" name="Oval 71"/>
            <p:cNvSpPr>
              <a:spLocks noChangeArrowheads="1"/>
            </p:cNvSpPr>
            <p:nvPr/>
          </p:nvSpPr>
          <p:spPr bwMode="auto">
            <a:xfrm>
              <a:off x="1268" y="3028"/>
              <a:ext cx="91" cy="9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82344" name="Oval 72"/>
            <p:cNvSpPr>
              <a:spLocks noChangeArrowheads="1"/>
            </p:cNvSpPr>
            <p:nvPr/>
          </p:nvSpPr>
          <p:spPr bwMode="auto">
            <a:xfrm>
              <a:off x="1166" y="2825"/>
              <a:ext cx="91" cy="9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82345" name="Oval 73"/>
            <p:cNvSpPr>
              <a:spLocks noChangeArrowheads="1"/>
            </p:cNvSpPr>
            <p:nvPr/>
          </p:nvSpPr>
          <p:spPr bwMode="auto">
            <a:xfrm>
              <a:off x="1224" y="2646"/>
              <a:ext cx="91" cy="9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82346" name="Oval 74"/>
            <p:cNvSpPr>
              <a:spLocks noChangeArrowheads="1"/>
            </p:cNvSpPr>
            <p:nvPr/>
          </p:nvSpPr>
          <p:spPr bwMode="auto">
            <a:xfrm>
              <a:off x="1452" y="2493"/>
              <a:ext cx="91" cy="9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82347" name="Oval 75"/>
            <p:cNvSpPr>
              <a:spLocks noChangeArrowheads="1"/>
            </p:cNvSpPr>
            <p:nvPr/>
          </p:nvSpPr>
          <p:spPr bwMode="auto">
            <a:xfrm>
              <a:off x="1731" y="2322"/>
              <a:ext cx="91" cy="9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82348" name="Oval 76"/>
            <p:cNvSpPr>
              <a:spLocks noChangeArrowheads="1"/>
            </p:cNvSpPr>
            <p:nvPr/>
          </p:nvSpPr>
          <p:spPr bwMode="auto">
            <a:xfrm>
              <a:off x="1737" y="2100"/>
              <a:ext cx="91" cy="9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82349" name="Oval 77"/>
            <p:cNvSpPr>
              <a:spLocks noChangeArrowheads="1"/>
            </p:cNvSpPr>
            <p:nvPr/>
          </p:nvSpPr>
          <p:spPr bwMode="auto">
            <a:xfrm>
              <a:off x="1452" y="1923"/>
              <a:ext cx="91" cy="9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82350" name="Oval 78"/>
            <p:cNvSpPr>
              <a:spLocks noChangeArrowheads="1"/>
            </p:cNvSpPr>
            <p:nvPr/>
          </p:nvSpPr>
          <p:spPr bwMode="auto">
            <a:xfrm>
              <a:off x="1230" y="1770"/>
              <a:ext cx="91" cy="9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82351" name="Oval 79"/>
            <p:cNvSpPr>
              <a:spLocks noChangeArrowheads="1"/>
            </p:cNvSpPr>
            <p:nvPr/>
          </p:nvSpPr>
          <p:spPr bwMode="auto">
            <a:xfrm>
              <a:off x="1179" y="1554"/>
              <a:ext cx="91" cy="9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82352" name="Oval 80"/>
            <p:cNvSpPr>
              <a:spLocks noChangeArrowheads="1"/>
            </p:cNvSpPr>
            <p:nvPr/>
          </p:nvSpPr>
          <p:spPr bwMode="auto">
            <a:xfrm>
              <a:off x="1269" y="1365"/>
              <a:ext cx="91" cy="9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82353" name="Oval 81"/>
            <p:cNvSpPr>
              <a:spLocks noChangeArrowheads="1"/>
            </p:cNvSpPr>
            <p:nvPr/>
          </p:nvSpPr>
          <p:spPr bwMode="auto">
            <a:xfrm>
              <a:off x="1332" y="1152"/>
              <a:ext cx="91" cy="9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182452" name="Group 180"/>
          <p:cNvGrpSpPr>
            <a:grpSpLocks/>
          </p:cNvGrpSpPr>
          <p:nvPr/>
        </p:nvGrpSpPr>
        <p:grpSpPr bwMode="auto">
          <a:xfrm>
            <a:off x="6011863" y="1755775"/>
            <a:ext cx="3175000" cy="4221163"/>
            <a:chOff x="1969" y="935"/>
            <a:chExt cx="2000" cy="2858"/>
          </a:xfrm>
        </p:grpSpPr>
        <p:sp>
          <p:nvSpPr>
            <p:cNvPr id="182453" name="Rectangle 181"/>
            <p:cNvSpPr>
              <a:spLocks noChangeArrowheads="1"/>
            </p:cNvSpPr>
            <p:nvPr/>
          </p:nvSpPr>
          <p:spPr bwMode="auto">
            <a:xfrm>
              <a:off x="1973" y="935"/>
              <a:ext cx="1950" cy="28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82454" name="Text Box 182"/>
            <p:cNvSpPr txBox="1">
              <a:spLocks noChangeArrowheads="1"/>
            </p:cNvSpPr>
            <p:nvPr/>
          </p:nvSpPr>
          <p:spPr bwMode="auto">
            <a:xfrm>
              <a:off x="1969" y="3339"/>
              <a:ext cx="2000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/>
                <a:t>二级梯度线圈 </a:t>
              </a:r>
              <a:r>
                <a:rPr lang="en-US" altLang="zh-CN"/>
                <a:t>(MPMS)</a:t>
              </a:r>
            </a:p>
          </p:txBody>
        </p:sp>
        <p:grpSp>
          <p:nvGrpSpPr>
            <p:cNvPr id="182455" name="Group 183"/>
            <p:cNvGrpSpPr>
              <a:grpSpLocks/>
            </p:cNvGrpSpPr>
            <p:nvPr/>
          </p:nvGrpSpPr>
          <p:grpSpPr bwMode="auto">
            <a:xfrm>
              <a:off x="2018" y="1036"/>
              <a:ext cx="1826" cy="2167"/>
              <a:chOff x="3615" y="1588"/>
              <a:chExt cx="1826" cy="2167"/>
            </a:xfrm>
          </p:grpSpPr>
          <p:grpSp>
            <p:nvGrpSpPr>
              <p:cNvPr id="182456" name="Group 184"/>
              <p:cNvGrpSpPr>
                <a:grpSpLocks/>
              </p:cNvGrpSpPr>
              <p:nvPr/>
            </p:nvGrpSpPr>
            <p:grpSpPr bwMode="auto">
              <a:xfrm>
                <a:off x="3833" y="1714"/>
                <a:ext cx="1608" cy="2041"/>
                <a:chOff x="3833" y="1714"/>
                <a:chExt cx="1608" cy="2041"/>
              </a:xfrm>
            </p:grpSpPr>
            <p:grpSp>
              <p:nvGrpSpPr>
                <p:cNvPr id="182457" name="Group 185"/>
                <p:cNvGrpSpPr>
                  <a:grpSpLocks/>
                </p:cNvGrpSpPr>
                <p:nvPr/>
              </p:nvGrpSpPr>
              <p:grpSpPr bwMode="auto">
                <a:xfrm>
                  <a:off x="3899" y="1714"/>
                  <a:ext cx="1542" cy="2041"/>
                  <a:chOff x="3899" y="1571"/>
                  <a:chExt cx="1542" cy="2041"/>
                </a:xfrm>
              </p:grpSpPr>
              <p:sp>
                <p:nvSpPr>
                  <p:cNvPr id="182458" name="Oval 186"/>
                  <p:cNvSpPr>
                    <a:spLocks noChangeArrowheads="1"/>
                  </p:cNvSpPr>
                  <p:nvPr/>
                </p:nvSpPr>
                <p:spPr bwMode="auto">
                  <a:xfrm>
                    <a:off x="3899" y="1820"/>
                    <a:ext cx="1043" cy="182"/>
                  </a:xfrm>
                  <a:prstGeom prst="ellipse">
                    <a:avLst/>
                  </a:prstGeom>
                  <a:noFill/>
                  <a:ln w="57150">
                    <a:solidFill>
                      <a:srgbClr val="FF99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grpSp>
                <p:nvGrpSpPr>
                  <p:cNvPr id="182459" name="Group 187"/>
                  <p:cNvGrpSpPr>
                    <a:grpSpLocks/>
                  </p:cNvGrpSpPr>
                  <p:nvPr/>
                </p:nvGrpSpPr>
                <p:grpSpPr bwMode="auto">
                  <a:xfrm>
                    <a:off x="3899" y="2455"/>
                    <a:ext cx="1043" cy="273"/>
                    <a:chOff x="453" y="2432"/>
                    <a:chExt cx="1043" cy="273"/>
                  </a:xfrm>
                </p:grpSpPr>
                <p:sp>
                  <p:nvSpPr>
                    <p:cNvPr id="182460" name="Oval 1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53" y="2432"/>
                      <a:ext cx="1043" cy="182"/>
                    </a:xfrm>
                    <a:prstGeom prst="ellipse">
                      <a:avLst/>
                    </a:prstGeom>
                    <a:noFill/>
                    <a:ln w="57150">
                      <a:solidFill>
                        <a:srgbClr val="FF99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82461" name="Oval 1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53" y="2523"/>
                      <a:ext cx="1043" cy="182"/>
                    </a:xfrm>
                    <a:prstGeom prst="ellipse">
                      <a:avLst/>
                    </a:prstGeom>
                    <a:noFill/>
                    <a:ln w="57150">
                      <a:solidFill>
                        <a:srgbClr val="FF99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</p:grpSp>
              <p:sp>
                <p:nvSpPr>
                  <p:cNvPr id="182462" name="Oval 190"/>
                  <p:cNvSpPr>
                    <a:spLocks noChangeArrowheads="1"/>
                  </p:cNvSpPr>
                  <p:nvPr/>
                </p:nvSpPr>
                <p:spPr bwMode="auto">
                  <a:xfrm>
                    <a:off x="3899" y="3181"/>
                    <a:ext cx="1043" cy="182"/>
                  </a:xfrm>
                  <a:prstGeom prst="ellipse">
                    <a:avLst/>
                  </a:prstGeom>
                  <a:noFill/>
                  <a:ln w="57150">
                    <a:solidFill>
                      <a:srgbClr val="FF99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82463" name="Line 191"/>
                  <p:cNvSpPr>
                    <a:spLocks noChangeShapeType="1"/>
                  </p:cNvSpPr>
                  <p:nvPr/>
                </p:nvSpPr>
                <p:spPr bwMode="auto">
                  <a:xfrm>
                    <a:off x="4421" y="1571"/>
                    <a:ext cx="0" cy="2041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prstDash val="lgDashDot"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82464" name="Line 192"/>
                  <p:cNvSpPr>
                    <a:spLocks noChangeShapeType="1"/>
                  </p:cNvSpPr>
                  <p:nvPr/>
                </p:nvSpPr>
                <p:spPr bwMode="auto">
                  <a:xfrm>
                    <a:off x="4988" y="1912"/>
                    <a:ext cx="453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82465" name="Line 193"/>
                  <p:cNvSpPr>
                    <a:spLocks noChangeShapeType="1"/>
                  </p:cNvSpPr>
                  <p:nvPr/>
                </p:nvSpPr>
                <p:spPr bwMode="auto">
                  <a:xfrm>
                    <a:off x="4988" y="2540"/>
                    <a:ext cx="453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82466" name="Line 194"/>
                  <p:cNvSpPr>
                    <a:spLocks noChangeShapeType="1"/>
                  </p:cNvSpPr>
                  <p:nvPr/>
                </p:nvSpPr>
                <p:spPr bwMode="auto">
                  <a:xfrm>
                    <a:off x="4988" y="2640"/>
                    <a:ext cx="453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82467" name="Line 195"/>
                  <p:cNvSpPr>
                    <a:spLocks noChangeShapeType="1"/>
                  </p:cNvSpPr>
                  <p:nvPr/>
                </p:nvSpPr>
                <p:spPr bwMode="auto">
                  <a:xfrm>
                    <a:off x="4988" y="3268"/>
                    <a:ext cx="453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82468" name="Line 19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215" y="1900"/>
                    <a:ext cx="0" cy="635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 type="triangle" w="med" len="med"/>
                    <a:tailEnd type="triangle" w="med" len="med"/>
                  </a:ln>
                  <a:effectLst/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82469" name="Line 19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215" y="2638"/>
                    <a:ext cx="0" cy="635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 type="triangle" w="med" len="med"/>
                    <a:tailEnd type="triangle" w="med" len="med"/>
                  </a:ln>
                  <a:effectLst/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82470" name="Text Box 19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080" y="2075"/>
                    <a:ext cx="248" cy="31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altLang="zh-CN" i="1">
                        <a:sym typeface="Symbol" pitchFamily="18" charset="2"/>
                      </a:rPr>
                      <a:t></a:t>
                    </a:r>
                  </a:p>
                </p:txBody>
              </p:sp>
              <p:sp>
                <p:nvSpPr>
                  <p:cNvPr id="182471" name="Text Box 19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080" y="2807"/>
                    <a:ext cx="248" cy="31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altLang="zh-CN" i="1">
                        <a:sym typeface="Symbol" pitchFamily="18" charset="2"/>
                      </a:rPr>
                      <a:t></a:t>
                    </a:r>
                  </a:p>
                </p:txBody>
              </p:sp>
            </p:grpSp>
            <p:grpSp>
              <p:nvGrpSpPr>
                <p:cNvPr id="182472" name="Group 200"/>
                <p:cNvGrpSpPr>
                  <a:grpSpLocks/>
                </p:cNvGrpSpPr>
                <p:nvPr/>
              </p:nvGrpSpPr>
              <p:grpSpPr bwMode="auto">
                <a:xfrm>
                  <a:off x="3833" y="1754"/>
                  <a:ext cx="638" cy="1590"/>
                  <a:chOff x="3833" y="1754"/>
                  <a:chExt cx="638" cy="1590"/>
                </a:xfrm>
              </p:grpSpPr>
              <p:sp>
                <p:nvSpPr>
                  <p:cNvPr id="182473" name="Rectangle 201"/>
                  <p:cNvSpPr>
                    <a:spLocks noChangeArrowheads="1"/>
                  </p:cNvSpPr>
                  <p:nvPr/>
                </p:nvSpPr>
                <p:spPr bwMode="auto">
                  <a:xfrm>
                    <a:off x="4387" y="1944"/>
                    <a:ext cx="68" cy="39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82474" name="Freeform 202"/>
                  <p:cNvSpPr>
                    <a:spLocks/>
                  </p:cNvSpPr>
                  <p:nvPr/>
                </p:nvSpPr>
                <p:spPr bwMode="auto">
                  <a:xfrm>
                    <a:off x="3833" y="1754"/>
                    <a:ext cx="544" cy="227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273" y="0"/>
                      </a:cxn>
                      <a:cxn ang="0">
                        <a:pos x="273" y="227"/>
                      </a:cxn>
                    </a:cxnLst>
                    <a:rect l="0" t="0" r="r" b="b"/>
                    <a:pathLst>
                      <a:path w="273" h="227">
                        <a:moveTo>
                          <a:pt x="0" y="0"/>
                        </a:moveTo>
                        <a:lnTo>
                          <a:pt x="273" y="0"/>
                        </a:lnTo>
                        <a:lnTo>
                          <a:pt x="273" y="227"/>
                        </a:lnTo>
                      </a:path>
                    </a:pathLst>
                  </a:custGeom>
                  <a:noFill/>
                  <a:ln w="57150" cmpd="sng">
                    <a:solidFill>
                      <a:srgbClr val="FF99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82475" name="Rectangle 203"/>
                  <p:cNvSpPr>
                    <a:spLocks noChangeArrowheads="1"/>
                  </p:cNvSpPr>
                  <p:nvPr/>
                </p:nvSpPr>
                <p:spPr bwMode="auto">
                  <a:xfrm>
                    <a:off x="4385" y="2578"/>
                    <a:ext cx="68" cy="39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82476" name="Rectangle 204"/>
                  <p:cNvSpPr>
                    <a:spLocks noChangeArrowheads="1"/>
                  </p:cNvSpPr>
                  <p:nvPr/>
                </p:nvSpPr>
                <p:spPr bwMode="auto">
                  <a:xfrm>
                    <a:off x="4388" y="2670"/>
                    <a:ext cx="68" cy="39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82477" name="Rectangle 205"/>
                  <p:cNvSpPr>
                    <a:spLocks noChangeArrowheads="1"/>
                  </p:cNvSpPr>
                  <p:nvPr/>
                </p:nvSpPr>
                <p:spPr bwMode="auto">
                  <a:xfrm>
                    <a:off x="4386" y="3305"/>
                    <a:ext cx="68" cy="39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82478" name="Line 206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370" y="2592"/>
                    <a:ext cx="101" cy="103"/>
                  </a:xfrm>
                  <a:prstGeom prst="line">
                    <a:avLst/>
                  </a:prstGeom>
                  <a:noFill/>
                  <a:ln w="57150">
                    <a:solidFill>
                      <a:srgbClr val="FF99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82479" name="Line 207"/>
                  <p:cNvSpPr>
                    <a:spLocks noChangeShapeType="1"/>
                  </p:cNvSpPr>
                  <p:nvPr/>
                </p:nvSpPr>
                <p:spPr bwMode="auto">
                  <a:xfrm>
                    <a:off x="4377" y="2672"/>
                    <a:ext cx="0" cy="671"/>
                  </a:xfrm>
                  <a:prstGeom prst="line">
                    <a:avLst/>
                  </a:prstGeom>
                  <a:noFill/>
                  <a:ln w="57150">
                    <a:solidFill>
                      <a:srgbClr val="FF99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82480" name="Freeform 208"/>
                  <p:cNvSpPr>
                    <a:spLocks/>
                  </p:cNvSpPr>
                  <p:nvPr/>
                </p:nvSpPr>
                <p:spPr bwMode="auto">
                  <a:xfrm>
                    <a:off x="3833" y="3117"/>
                    <a:ext cx="635" cy="227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273" y="0"/>
                      </a:cxn>
                      <a:cxn ang="0">
                        <a:pos x="273" y="227"/>
                      </a:cxn>
                    </a:cxnLst>
                    <a:rect l="0" t="0" r="r" b="b"/>
                    <a:pathLst>
                      <a:path w="273" h="227">
                        <a:moveTo>
                          <a:pt x="0" y="0"/>
                        </a:moveTo>
                        <a:lnTo>
                          <a:pt x="273" y="0"/>
                        </a:lnTo>
                        <a:lnTo>
                          <a:pt x="273" y="227"/>
                        </a:lnTo>
                      </a:path>
                    </a:pathLst>
                  </a:custGeom>
                  <a:noFill/>
                  <a:ln w="57150" cmpd="sng">
                    <a:solidFill>
                      <a:srgbClr val="FF99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82481" name="Line 209"/>
                  <p:cNvSpPr>
                    <a:spLocks noChangeShapeType="1"/>
                  </p:cNvSpPr>
                  <p:nvPr/>
                </p:nvSpPr>
                <p:spPr bwMode="auto">
                  <a:xfrm>
                    <a:off x="4468" y="1945"/>
                    <a:ext cx="0" cy="671"/>
                  </a:xfrm>
                  <a:prstGeom prst="line">
                    <a:avLst/>
                  </a:prstGeom>
                  <a:noFill/>
                  <a:ln w="57150">
                    <a:solidFill>
                      <a:srgbClr val="FF99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</p:grpSp>
          <p:sp>
            <p:nvSpPr>
              <p:cNvPr id="182482" name="Text Box 210"/>
              <p:cNvSpPr txBox="1">
                <a:spLocks noChangeArrowheads="1"/>
              </p:cNvSpPr>
              <p:nvPr/>
            </p:nvSpPr>
            <p:spPr bwMode="auto">
              <a:xfrm>
                <a:off x="3615" y="2971"/>
                <a:ext cx="224" cy="3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zh-CN"/>
                  <a:t>+</a:t>
                </a:r>
              </a:p>
            </p:txBody>
          </p:sp>
          <p:sp>
            <p:nvSpPr>
              <p:cNvPr id="182483" name="Text Box 211"/>
              <p:cNvSpPr txBox="1">
                <a:spLocks noChangeArrowheads="1"/>
              </p:cNvSpPr>
              <p:nvPr/>
            </p:nvSpPr>
            <p:spPr bwMode="auto">
              <a:xfrm>
                <a:off x="3624" y="1588"/>
                <a:ext cx="221" cy="3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zh-CN">
                    <a:sym typeface="Symbol" pitchFamily="18" charset="2"/>
                  </a:rPr>
                  <a:t></a:t>
                </a:r>
              </a:p>
            </p:txBody>
          </p:sp>
        </p:grpSp>
      </p:grpSp>
      <p:sp>
        <p:nvSpPr>
          <p:cNvPr id="182355" name="Rectangle 83"/>
          <p:cNvSpPr>
            <a:spLocks noChangeArrowheads="1"/>
          </p:cNvSpPr>
          <p:nvPr/>
        </p:nvSpPr>
        <p:spPr bwMode="auto">
          <a:xfrm>
            <a:off x="6108700" y="1457325"/>
            <a:ext cx="2981325" cy="4897438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82354" name="Rectangle 82"/>
          <p:cNvSpPr>
            <a:spLocks noChangeArrowheads="1"/>
          </p:cNvSpPr>
          <p:nvPr/>
        </p:nvSpPr>
        <p:spPr bwMode="auto">
          <a:xfrm>
            <a:off x="3059113" y="1268413"/>
            <a:ext cx="3168650" cy="4897437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0.27292 L -2.22222E-6 0.23102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1822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12000"/>
                                        <p:tgtEl>
                                          <p:spTgt spid="182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4" presetClass="path" presetSubtype="0" accel="50000" decel="5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2.22222E-6 0.23102 L -2.22222E-6 0.18912 " pathEditMode="relative" rAng="0" ptsTypes="AA">
                                      <p:cBhvr>
                                        <p:cTn id="11" dur="500" fill="hold"/>
                                        <p:tgtEl>
                                          <p:spTgt spid="1822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1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64" presetClass="path" presetSubtype="0" accel="50000" decel="50000" fill="hold" grpId="2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2.22222E-6 0.18912 L -2.22222E-6 0.14699 " pathEditMode="relative" rAng="0" ptsTypes="AA">
                                      <p:cBhvr>
                                        <p:cTn id="13" dur="500" fill="hold"/>
                                        <p:tgtEl>
                                          <p:spTgt spid="1822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1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64" presetClass="path" presetSubtype="0" accel="50000" decel="50000" fill="hold" grpId="3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2.22222E-6 0.14722 L -2.22222E-6 0.10509 " pathEditMode="relative" rAng="0" ptsTypes="AA">
                                      <p:cBhvr>
                                        <p:cTn id="15" dur="500" fill="hold"/>
                                        <p:tgtEl>
                                          <p:spTgt spid="1822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1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64" presetClass="path" presetSubtype="0" accel="50000" decel="50000" fill="hold" grpId="4" nodeType="with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-2.22222E-6 0.10509 L -2.22222E-6 0.06319 " pathEditMode="relative" rAng="0" ptsTypes="AA">
                                      <p:cBhvr>
                                        <p:cTn id="17" dur="500" fill="hold"/>
                                        <p:tgtEl>
                                          <p:spTgt spid="1822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1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64" presetClass="path" presetSubtype="0" accel="50000" decel="50000" fill="hold" grpId="5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-2.22222E-6 0.06296 L -2.22222E-6 0.02106 " pathEditMode="relative" rAng="0" ptsTypes="AA">
                                      <p:cBhvr>
                                        <p:cTn id="19" dur="500" fill="hold"/>
                                        <p:tgtEl>
                                          <p:spTgt spid="1822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1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64" presetClass="path" presetSubtype="0" accel="50000" decel="50000" fill="hold" grpId="6" nodeType="withEffect">
                                  <p:stCondLst>
                                    <p:cond delay="6000"/>
                                  </p:stCondLst>
                                  <p:childTnLst>
                                    <p:animMotion origin="layout" path="M -2.22222E-6 0.02106 L -2.22222E-6 -0.02083 " pathEditMode="relative" rAng="0" ptsTypes="AA">
                                      <p:cBhvr>
                                        <p:cTn id="21" dur="500" fill="hold"/>
                                        <p:tgtEl>
                                          <p:spTgt spid="1822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1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64" presetClass="path" presetSubtype="0" accel="50000" decel="50000" fill="hold" grpId="7" nodeType="withEffect">
                                  <p:stCondLst>
                                    <p:cond delay="7000"/>
                                  </p:stCondLst>
                                  <p:childTnLst>
                                    <p:animMotion origin="layout" path="M -2.22222E-6 -0.02107 L -2.22222E-6 -0.06296 " pathEditMode="relative" rAng="0" ptsTypes="AA">
                                      <p:cBhvr>
                                        <p:cTn id="23" dur="500" fill="hold"/>
                                        <p:tgtEl>
                                          <p:spTgt spid="1822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1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64" presetClass="path" presetSubtype="0" accel="50000" decel="50000" fill="hold" grpId="8" nodeType="withEffect">
                                  <p:stCondLst>
                                    <p:cond delay="8000"/>
                                  </p:stCondLst>
                                  <p:childTnLst>
                                    <p:animMotion origin="layout" path="M -2.22222E-6 -0.06273 L -2.22222E-6 -0.10486 " pathEditMode="relative" rAng="0" ptsTypes="AA">
                                      <p:cBhvr>
                                        <p:cTn id="25" dur="500" fill="hold"/>
                                        <p:tgtEl>
                                          <p:spTgt spid="1822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1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64" presetClass="path" presetSubtype="0" accel="50000" decel="50000" fill="hold" grpId="9" nodeType="withEffect">
                                  <p:stCondLst>
                                    <p:cond delay="9000"/>
                                  </p:stCondLst>
                                  <p:childTnLst>
                                    <p:animMotion origin="layout" path="M -2.22222E-6 -0.10486 L -2.22222E-6 -0.14699 " pathEditMode="relative" rAng="0" ptsTypes="AA">
                                      <p:cBhvr>
                                        <p:cTn id="27" dur="500" fill="hold"/>
                                        <p:tgtEl>
                                          <p:spTgt spid="1822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1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64" presetClass="path" presetSubtype="0" accel="50000" decel="50000" fill="hold" grpId="10" nodeType="withEffect">
                                  <p:stCondLst>
                                    <p:cond delay="10000"/>
                                  </p:stCondLst>
                                  <p:childTnLst>
                                    <p:animMotion origin="layout" path="M -2.22222E-6 -0.14699 L -2.22222E-6 -0.18889 " pathEditMode="relative" rAng="0" ptsTypes="AA">
                                      <p:cBhvr>
                                        <p:cTn id="29" dur="500" fill="hold"/>
                                        <p:tgtEl>
                                          <p:spTgt spid="1822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1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64" presetClass="path" presetSubtype="0" accel="50000" decel="50000" fill="hold" grpId="11" nodeType="withEffect">
                                  <p:stCondLst>
                                    <p:cond delay="11000"/>
                                  </p:stCondLst>
                                  <p:childTnLst>
                                    <p:animMotion origin="layout" path="M -2.22222E-6 -0.18889 L -2.22222E-6 -0.23079 " pathEditMode="relative" rAng="0" ptsTypes="AA">
                                      <p:cBhvr>
                                        <p:cTn id="31" dur="500" fill="hold"/>
                                        <p:tgtEl>
                                          <p:spTgt spid="1822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1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42" presetClass="path" presetSubtype="0" accel="50000" decel="50000" fill="hold" grpId="12" nodeType="withEffect">
                                  <p:stCondLst>
                                    <p:cond delay="12000"/>
                                  </p:stCondLst>
                                  <p:childTnLst>
                                    <p:animMotion origin="layout" path="M -2.22222E-6 -0.23079 L -2.22222E-6 0.27315 " pathEditMode="relative" rAng="0" ptsTypes="AA">
                                      <p:cBhvr>
                                        <p:cTn id="33" dur="500" fill="hold"/>
                                        <p:tgtEl>
                                          <p:spTgt spid="1822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500"/>
                            </p:stCondLst>
                            <p:childTnLst>
                              <p:par>
                                <p:cTn id="35" presetID="35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6763E-6 L -0.33854 -1.6763E-6 " pathEditMode="relative" rAng="0" ptsTypes="AA">
                                      <p:cBhvr>
                                        <p:cTn id="36" dur="1000" fill="hold"/>
                                        <p:tgtEl>
                                          <p:spTgt spid="1823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3500"/>
                            </p:stCondLst>
                            <p:childTnLst>
                              <p:par>
                                <p:cTn id="38" presetID="0" presetClass="pat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0052 -0.05811 L -0.00052 -0.03496 L -0.00052 -0.05811 Z " pathEditMode="relative" rAng="0" ptsTypes="AAA">
                                      <p:cBhvr>
                                        <p:cTn id="39" dur="500" fill="hold"/>
                                        <p:tgtEl>
                                          <p:spTgt spid="1822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3524 -0.02732 L 0.03767 0.03102 L -0.03524 -0.02732 Z " pathEditMode="relative" rAng="0" ptsTypes="AAA">
                                      <p:cBhvr>
                                        <p:cTn id="41" dur="500" fill="hold"/>
                                        <p:tgtEl>
                                          <p:spTgt spid="1822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" y="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5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94798E-6 L -0.34635 2.94798E-6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1823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" y="0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6763E-6 L -0.33854 -1.6763E-6 " pathEditMode="relative" rAng="0" ptsTypes="AA">
                                      <p:cBhvr>
                                        <p:cTn id="47" dur="2000" spd="-100000" fill="hold"/>
                                        <p:tgtEl>
                                          <p:spTgt spid="1823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64" presetClass="pat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0.27283 L -2.22222E-6 -0.30405 " pathEditMode="relative" rAng="0" ptsTypes="AA">
                                      <p:cBhvr>
                                        <p:cTn id="50" dur="500" fill="hold"/>
                                        <p:tgtEl>
                                          <p:spTgt spid="1822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274" grpId="0" animBg="1"/>
      <p:bldP spid="182276" grpId="0" animBg="1"/>
      <p:bldP spid="182277" grpId="0" animBg="1"/>
      <p:bldP spid="182278" grpId="0" animBg="1"/>
      <p:bldP spid="182278" grpId="1" animBg="1"/>
      <p:bldP spid="182278" grpId="2" animBg="1"/>
      <p:bldP spid="182278" grpId="3" animBg="1"/>
      <p:bldP spid="182278" grpId="4" animBg="1"/>
      <p:bldP spid="182278" grpId="5" animBg="1"/>
      <p:bldP spid="182278" grpId="6" animBg="1"/>
      <p:bldP spid="182278" grpId="7" animBg="1"/>
      <p:bldP spid="182278" grpId="8" animBg="1"/>
      <p:bldP spid="182278" grpId="9" animBg="1"/>
      <p:bldP spid="182278" grpId="10" animBg="1"/>
      <p:bldP spid="182278" grpId="11" animBg="1"/>
      <p:bldP spid="182278" grpId="12" animBg="1"/>
      <p:bldP spid="182355" grpId="0" animBg="1"/>
      <p:bldP spid="182355" grpId="1" animBg="1"/>
      <p:bldP spid="182354" grpId="0" animBg="1"/>
    </p:bld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609600"/>
            <a:ext cx="8382000" cy="3505200"/>
          </a:xfrm>
        </p:spPr>
        <p:txBody>
          <a:bodyPr/>
          <a:lstStyle/>
          <a:p>
            <a:pPr>
              <a:spcBef>
                <a:spcPct val="100000"/>
              </a:spcBef>
            </a:pPr>
            <a:r>
              <a:rPr lang="zh-CN" altLang="en-US" sz="3600">
                <a:ea typeface="黑体" pitchFamily="49" charset="-122"/>
              </a:rPr>
              <a:t>多功能物性测量系统介绍</a:t>
            </a:r>
            <a:r>
              <a:rPr lang="zh-CN" altLang="en-US" sz="5400"/>
              <a:t/>
            </a:r>
            <a:br>
              <a:rPr lang="zh-CN" altLang="en-US" sz="5400"/>
            </a:br>
            <a:r>
              <a:rPr lang="zh-CN" altLang="en-US" sz="3600">
                <a:ea typeface="黑体" pitchFamily="49" charset="-122"/>
              </a:rPr>
              <a:t/>
            </a:r>
            <a:br>
              <a:rPr lang="zh-CN" altLang="en-US" sz="3600">
                <a:ea typeface="黑体" pitchFamily="49" charset="-122"/>
              </a:rPr>
            </a:br>
            <a:r>
              <a:rPr lang="zh-CN" altLang="en-US" sz="3600"/>
              <a:t>第 </a:t>
            </a:r>
            <a:r>
              <a:rPr lang="en-US" altLang="zh-CN" sz="3600">
                <a:ea typeface="黑体" pitchFamily="49" charset="-122"/>
              </a:rPr>
              <a:t>7 </a:t>
            </a:r>
            <a:r>
              <a:rPr lang="zh-CN" altLang="en-US" sz="3600"/>
              <a:t>单元</a:t>
            </a:r>
            <a:r>
              <a:rPr lang="zh-CN" altLang="en-US" sz="5400"/>
              <a:t/>
            </a:r>
            <a:br>
              <a:rPr lang="zh-CN" altLang="en-US" sz="5400"/>
            </a:br>
            <a:r>
              <a:rPr lang="zh-CN" altLang="en-US" sz="5400"/>
              <a:t/>
            </a:r>
            <a:br>
              <a:rPr lang="zh-CN" altLang="en-US" sz="5400"/>
            </a:br>
            <a:r>
              <a:rPr lang="zh-CN" altLang="en-US" sz="5400"/>
              <a:t> </a:t>
            </a:r>
            <a:r>
              <a:rPr lang="en-US" altLang="zh-CN" sz="5400">
                <a:ea typeface="华文新魏" pitchFamily="2" charset="-122"/>
              </a:rPr>
              <a:t>PPMS</a:t>
            </a:r>
            <a:r>
              <a:rPr lang="zh-CN" altLang="en-US" sz="5400">
                <a:ea typeface="黑体" pitchFamily="49" charset="-122"/>
              </a:rPr>
              <a:t>选件－交直流磁性</a:t>
            </a:r>
          </a:p>
        </p:txBody>
      </p:sp>
      <p:sp>
        <p:nvSpPr>
          <p:cNvPr id="183299" name="Text Box 3"/>
          <p:cNvSpPr txBox="1">
            <a:spLocks noChangeArrowheads="1"/>
          </p:cNvSpPr>
          <p:nvPr/>
        </p:nvSpPr>
        <p:spPr bwMode="auto">
          <a:xfrm>
            <a:off x="369888" y="4495800"/>
            <a:ext cx="84042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1" lang="en-US" altLang="zh-CN" sz="3200">
                <a:solidFill>
                  <a:srgbClr val="FF0000"/>
                </a:solidFill>
                <a:latin typeface="Arial Black" pitchFamily="34" charset="0"/>
              </a:rPr>
              <a:t>ACMS</a:t>
            </a:r>
            <a:r>
              <a:rPr kumimoji="1" lang="zh-CN" altLang="en-US" sz="3200">
                <a:solidFill>
                  <a:srgbClr val="0000FF"/>
                </a:solidFill>
                <a:latin typeface="Arial Black" pitchFamily="34" charset="0"/>
              </a:rPr>
              <a:t>：</a:t>
            </a:r>
            <a:r>
              <a:rPr kumimoji="1" lang="en-US" altLang="zh-CN" sz="3200">
                <a:solidFill>
                  <a:srgbClr val="FF0000"/>
                </a:solidFill>
                <a:latin typeface="Arial Black" pitchFamily="34" charset="0"/>
              </a:rPr>
              <a:t>AC</a:t>
            </a:r>
            <a:r>
              <a:rPr kumimoji="1" lang="en-US" altLang="zh-CN" sz="3200">
                <a:solidFill>
                  <a:srgbClr val="0000FF"/>
                </a:solidFill>
                <a:latin typeface="Arial Black" pitchFamily="34" charset="0"/>
              </a:rPr>
              <a:t>/DC </a:t>
            </a:r>
            <a:r>
              <a:rPr kumimoji="1" lang="en-US" altLang="zh-CN" sz="3200">
                <a:solidFill>
                  <a:srgbClr val="FF0000"/>
                </a:solidFill>
                <a:latin typeface="Arial Black" pitchFamily="34" charset="0"/>
              </a:rPr>
              <a:t>M</a:t>
            </a:r>
            <a:r>
              <a:rPr kumimoji="1" lang="en-US" altLang="zh-CN" sz="3200">
                <a:solidFill>
                  <a:srgbClr val="0000FF"/>
                </a:solidFill>
                <a:latin typeface="Arial Black" pitchFamily="34" charset="0"/>
              </a:rPr>
              <a:t>agnetometry </a:t>
            </a:r>
            <a:r>
              <a:rPr kumimoji="1" lang="en-US" altLang="zh-CN" sz="3200">
                <a:solidFill>
                  <a:srgbClr val="FF0000"/>
                </a:solidFill>
                <a:latin typeface="Arial Black" pitchFamily="34" charset="0"/>
              </a:rPr>
              <a:t>S</a:t>
            </a:r>
            <a:r>
              <a:rPr kumimoji="1" lang="en-US" altLang="zh-CN" sz="3200">
                <a:solidFill>
                  <a:srgbClr val="0000FF"/>
                </a:solidFill>
                <a:latin typeface="Arial Black" pitchFamily="34" charset="0"/>
              </a:rPr>
              <a:t>ystem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8200"/>
            </a:gs>
            <a:gs pos="10001">
              <a:srgbClr val="FF0000"/>
            </a:gs>
            <a:gs pos="35001">
              <a:srgbClr val="BA0066"/>
            </a:gs>
            <a:gs pos="70000">
              <a:srgbClr val="66008F"/>
            </a:gs>
            <a:gs pos="100000">
              <a:srgbClr val="000082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zh-CN" altLang="en-US" sz="6000">
                <a:solidFill>
                  <a:schemeClr val="bg1"/>
                </a:solidFill>
                <a:ea typeface="黑体" pitchFamily="49" charset="-122"/>
              </a:rPr>
              <a:t>特别关注</a:t>
            </a:r>
          </a:p>
        </p:txBody>
      </p:sp>
      <p:sp>
        <p:nvSpPr>
          <p:cNvPr id="184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95400" y="1485900"/>
            <a:ext cx="6553200" cy="4076700"/>
          </a:xfrm>
          <a:solidFill>
            <a:schemeClr val="bg1"/>
          </a:solidFill>
          <a:ln w="57150">
            <a:solidFill>
              <a:srgbClr val="003300"/>
            </a:solidFill>
          </a:ln>
        </p:spPr>
        <p:txBody>
          <a:bodyPr anchor="ctr"/>
          <a:lstStyle/>
          <a:p>
            <a:pPr algn="ctr">
              <a:spcBef>
                <a:spcPct val="70000"/>
              </a:spcBef>
            </a:pPr>
            <a:r>
              <a:rPr lang="en-US" altLang="zh-CN" sz="3600">
                <a:ea typeface="华文新魏" pitchFamily="2" charset="-122"/>
              </a:rPr>
              <a:t>PPMS</a:t>
            </a:r>
            <a:r>
              <a:rPr lang="zh-CN" altLang="en-US" sz="3600">
                <a:ea typeface="华文新魏" pitchFamily="2" charset="-122"/>
              </a:rPr>
              <a:t>磁性测量选件的原理</a:t>
            </a:r>
          </a:p>
          <a:p>
            <a:pPr algn="ctr">
              <a:spcBef>
                <a:spcPct val="70000"/>
              </a:spcBef>
            </a:pPr>
            <a:r>
              <a:rPr lang="zh-CN" altLang="en-US" sz="3600">
                <a:ea typeface="华文新魏" pitchFamily="2" charset="-122"/>
              </a:rPr>
              <a:t>样品中心位置的含义</a:t>
            </a:r>
          </a:p>
          <a:p>
            <a:pPr algn="ctr">
              <a:spcBef>
                <a:spcPct val="70000"/>
              </a:spcBef>
            </a:pPr>
            <a:r>
              <a:rPr lang="zh-CN" altLang="en-US" sz="3600">
                <a:ea typeface="华文新魏" pitchFamily="2" charset="-122"/>
              </a:rPr>
              <a:t>交流磁化率的测量</a:t>
            </a:r>
          </a:p>
          <a:p>
            <a:pPr algn="ctr">
              <a:spcBef>
                <a:spcPct val="70000"/>
              </a:spcBef>
            </a:pPr>
            <a:r>
              <a:rPr lang="en-US" altLang="zh-CN" sz="3600">
                <a:ea typeface="华文新魏" pitchFamily="2" charset="-122"/>
              </a:rPr>
              <a:t>ZFC</a:t>
            </a:r>
            <a:r>
              <a:rPr lang="zh-CN" altLang="en-US" sz="3600">
                <a:ea typeface="华文新魏" pitchFamily="2" charset="-122"/>
              </a:rPr>
              <a:t>的实现及注意事项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838200"/>
          </a:xfrm>
        </p:spPr>
        <p:txBody>
          <a:bodyPr/>
          <a:lstStyle/>
          <a:p>
            <a:r>
              <a:rPr lang="zh-CN" altLang="en-US"/>
              <a:t>本单元的内容</a:t>
            </a:r>
          </a:p>
        </p:txBody>
      </p:sp>
      <p:sp>
        <p:nvSpPr>
          <p:cNvPr id="185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295400"/>
            <a:ext cx="7543800" cy="4838700"/>
          </a:xfrm>
        </p:spPr>
        <p:txBody>
          <a:bodyPr/>
          <a:lstStyle/>
          <a:p>
            <a:pPr>
              <a:spcBef>
                <a:spcPct val="30000"/>
              </a:spcBef>
            </a:pPr>
            <a:r>
              <a:rPr lang="en-US" altLang="zh-CN" sz="4000">
                <a:ea typeface="华文新魏" pitchFamily="2" charset="-122"/>
              </a:rPr>
              <a:t>PPMS</a:t>
            </a:r>
            <a:r>
              <a:rPr lang="zh-CN" altLang="en-US" sz="4000">
                <a:ea typeface="华文新魏" pitchFamily="2" charset="-122"/>
              </a:rPr>
              <a:t>交直流磁性测量的</a:t>
            </a:r>
            <a:r>
              <a:rPr lang="zh-CN" altLang="en-US" sz="4000">
                <a:solidFill>
                  <a:srgbClr val="FF0000"/>
                </a:solidFill>
                <a:ea typeface="华文新魏" pitchFamily="2" charset="-122"/>
              </a:rPr>
              <a:t>原理</a:t>
            </a:r>
          </a:p>
          <a:p>
            <a:pPr>
              <a:spcBef>
                <a:spcPct val="30000"/>
              </a:spcBef>
            </a:pPr>
            <a:r>
              <a:rPr lang="en-US" altLang="zh-CN" sz="4000">
                <a:ea typeface="华文新魏" pitchFamily="2" charset="-122"/>
              </a:rPr>
              <a:t>ACMS</a:t>
            </a:r>
            <a:r>
              <a:rPr lang="zh-CN" altLang="en-US" sz="4000">
                <a:ea typeface="华文新魏" pitchFamily="2" charset="-122"/>
              </a:rPr>
              <a:t>的</a:t>
            </a:r>
            <a:r>
              <a:rPr lang="zh-CN" altLang="en-US" sz="4000">
                <a:solidFill>
                  <a:srgbClr val="FF0000"/>
                </a:solidFill>
                <a:ea typeface="华文新魏" pitchFamily="2" charset="-122"/>
              </a:rPr>
              <a:t>硬件和软件</a:t>
            </a:r>
          </a:p>
          <a:p>
            <a:pPr>
              <a:spcBef>
                <a:spcPct val="30000"/>
              </a:spcBef>
            </a:pPr>
            <a:r>
              <a:rPr lang="zh-CN" altLang="en-US" sz="4000">
                <a:solidFill>
                  <a:srgbClr val="0000FF"/>
                </a:solidFill>
                <a:ea typeface="华文新魏" pitchFamily="2" charset="-122"/>
              </a:rPr>
              <a:t>确定样品的中心位置</a:t>
            </a:r>
          </a:p>
          <a:p>
            <a:pPr>
              <a:spcBef>
                <a:spcPct val="30000"/>
              </a:spcBef>
            </a:pPr>
            <a:r>
              <a:rPr lang="en-US" altLang="zh-CN" sz="4000">
                <a:ea typeface="华文新魏" pitchFamily="2" charset="-122"/>
              </a:rPr>
              <a:t>Ultra Low Field</a:t>
            </a:r>
            <a:r>
              <a:rPr lang="zh-CN" altLang="en-US" sz="4000">
                <a:ea typeface="华文新魏" pitchFamily="2" charset="-122"/>
              </a:rPr>
              <a:t>的使用</a:t>
            </a:r>
          </a:p>
          <a:p>
            <a:pPr>
              <a:spcBef>
                <a:spcPct val="30000"/>
              </a:spcBef>
            </a:pPr>
            <a:r>
              <a:rPr lang="en-US" altLang="zh-CN" sz="4000">
                <a:solidFill>
                  <a:srgbClr val="0000FF"/>
                </a:solidFill>
                <a:ea typeface="华文新魏" pitchFamily="2" charset="-122"/>
              </a:rPr>
              <a:t>ZFC</a:t>
            </a:r>
            <a:r>
              <a:rPr lang="zh-CN" altLang="en-US" sz="4000">
                <a:solidFill>
                  <a:srgbClr val="0000FF"/>
                </a:solidFill>
                <a:ea typeface="华文新魏" pitchFamily="2" charset="-122"/>
              </a:rPr>
              <a:t>的实现</a:t>
            </a:r>
          </a:p>
          <a:p>
            <a:pPr>
              <a:spcBef>
                <a:spcPct val="30000"/>
              </a:spcBef>
            </a:pPr>
            <a:r>
              <a:rPr lang="zh-CN" altLang="en-US" sz="4000">
                <a:solidFill>
                  <a:srgbClr val="FF00FF"/>
                </a:solidFill>
                <a:ea typeface="华文新魏" pitchFamily="2" charset="-122"/>
              </a:rPr>
              <a:t>问题与注意事项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5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85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85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85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85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5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347" grpId="0" build="p" autoUpdateAnimBg="0" advAuto="0"/>
    </p:bld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762000"/>
          </a:xfrm>
        </p:spPr>
        <p:txBody>
          <a:bodyPr/>
          <a:lstStyle/>
          <a:p>
            <a:r>
              <a:rPr lang="en-US" altLang="zh-CN"/>
              <a:t>ACMS</a:t>
            </a:r>
            <a:r>
              <a:rPr lang="zh-CN" altLang="en-US"/>
              <a:t>原理</a:t>
            </a:r>
          </a:p>
        </p:txBody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5029200" cy="1981200"/>
          </a:xfrm>
        </p:spPr>
        <p:txBody>
          <a:bodyPr/>
          <a:lstStyle/>
          <a:p>
            <a:r>
              <a:rPr lang="zh-CN" altLang="en-US"/>
              <a:t>直流磁性测量－</a:t>
            </a:r>
            <a:r>
              <a:rPr lang="zh-CN" altLang="en-US">
                <a:solidFill>
                  <a:srgbClr val="0000FF"/>
                </a:solidFill>
              </a:rPr>
              <a:t>提拉法</a:t>
            </a:r>
          </a:p>
          <a:p>
            <a:pPr>
              <a:spcBef>
                <a:spcPct val="150000"/>
              </a:spcBef>
            </a:pPr>
            <a:r>
              <a:rPr lang="zh-CN" altLang="en-US"/>
              <a:t>交流磁化率的测量</a:t>
            </a:r>
          </a:p>
        </p:txBody>
      </p:sp>
      <p:pic>
        <p:nvPicPr>
          <p:cNvPr id="186372" name="Picture 4" descr="QD lege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85800" cy="676275"/>
          </a:xfrm>
          <a:prstGeom prst="rect">
            <a:avLst/>
          </a:prstGeom>
          <a:noFill/>
        </p:spPr>
      </p:pic>
      <p:sp>
        <p:nvSpPr>
          <p:cNvPr id="186373" name="Text Box 5"/>
          <p:cNvSpPr txBox="1">
            <a:spLocks noChangeArrowheads="1"/>
          </p:cNvSpPr>
          <p:nvPr/>
        </p:nvSpPr>
        <p:spPr bwMode="auto">
          <a:xfrm>
            <a:off x="0" y="6392863"/>
            <a:ext cx="1658938" cy="457200"/>
          </a:xfrm>
          <a:prstGeom prst="rect">
            <a:avLst/>
          </a:prstGeom>
          <a:solidFill>
            <a:srgbClr val="DDF6A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1" lang="en-US" altLang="zh-CN"/>
              <a:t>ACMS</a:t>
            </a:r>
            <a:r>
              <a:rPr kumimoji="1" lang="zh-CN" altLang="en-US"/>
              <a:t>原理</a:t>
            </a:r>
          </a:p>
        </p:txBody>
      </p:sp>
      <p:grpSp>
        <p:nvGrpSpPr>
          <p:cNvPr id="186374" name="Group 6"/>
          <p:cNvGrpSpPr>
            <a:grpSpLocks/>
          </p:cNvGrpSpPr>
          <p:nvPr/>
        </p:nvGrpSpPr>
        <p:grpSpPr bwMode="auto">
          <a:xfrm>
            <a:off x="5867400" y="914400"/>
            <a:ext cx="3048000" cy="2408238"/>
            <a:chOff x="3696" y="1123"/>
            <a:chExt cx="1920" cy="1517"/>
          </a:xfrm>
        </p:grpSpPr>
        <p:sp>
          <p:nvSpPr>
            <p:cNvPr id="186375" name="Rectangle 7"/>
            <p:cNvSpPr>
              <a:spLocks noChangeArrowheads="1"/>
            </p:cNvSpPr>
            <p:nvPr/>
          </p:nvSpPr>
          <p:spPr bwMode="auto">
            <a:xfrm>
              <a:off x="3696" y="1248"/>
              <a:ext cx="1920" cy="1392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86376" name="Freeform 8"/>
            <p:cNvSpPr>
              <a:spLocks/>
            </p:cNvSpPr>
            <p:nvPr/>
          </p:nvSpPr>
          <p:spPr bwMode="auto">
            <a:xfrm>
              <a:off x="3706" y="1307"/>
              <a:ext cx="1872" cy="1304"/>
            </a:xfrm>
            <a:custGeom>
              <a:avLst/>
              <a:gdLst/>
              <a:ahLst/>
              <a:cxnLst>
                <a:cxn ang="0">
                  <a:pos x="0" y="1304"/>
                </a:cxn>
                <a:cxn ang="0">
                  <a:pos x="240" y="1208"/>
                </a:cxn>
                <a:cxn ang="0">
                  <a:pos x="384" y="872"/>
                </a:cxn>
                <a:cxn ang="0">
                  <a:pos x="528" y="296"/>
                </a:cxn>
                <a:cxn ang="0">
                  <a:pos x="768" y="56"/>
                </a:cxn>
                <a:cxn ang="0">
                  <a:pos x="1488" y="8"/>
                </a:cxn>
                <a:cxn ang="0">
                  <a:pos x="1872" y="8"/>
                </a:cxn>
              </a:cxnLst>
              <a:rect l="0" t="0" r="r" b="b"/>
              <a:pathLst>
                <a:path w="1872" h="1304">
                  <a:moveTo>
                    <a:pt x="0" y="1304"/>
                  </a:moveTo>
                  <a:cubicBezTo>
                    <a:pt x="88" y="1292"/>
                    <a:pt x="176" y="1280"/>
                    <a:pt x="240" y="1208"/>
                  </a:cubicBezTo>
                  <a:cubicBezTo>
                    <a:pt x="304" y="1136"/>
                    <a:pt x="336" y="1024"/>
                    <a:pt x="384" y="872"/>
                  </a:cubicBezTo>
                  <a:cubicBezTo>
                    <a:pt x="432" y="720"/>
                    <a:pt x="464" y="432"/>
                    <a:pt x="528" y="296"/>
                  </a:cubicBezTo>
                  <a:cubicBezTo>
                    <a:pt x="592" y="160"/>
                    <a:pt x="608" y="104"/>
                    <a:pt x="768" y="56"/>
                  </a:cubicBezTo>
                  <a:cubicBezTo>
                    <a:pt x="928" y="8"/>
                    <a:pt x="1304" y="16"/>
                    <a:pt x="1488" y="8"/>
                  </a:cubicBezTo>
                  <a:cubicBezTo>
                    <a:pt x="1672" y="0"/>
                    <a:pt x="1772" y="4"/>
                    <a:pt x="1872" y="8"/>
                  </a:cubicBezTo>
                </a:path>
              </a:pathLst>
            </a:custGeom>
            <a:noFill/>
            <a:ln w="38100" cmpd="sng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6377" name="Text Box 9"/>
            <p:cNvSpPr txBox="1">
              <a:spLocks noChangeArrowheads="1"/>
            </p:cNvSpPr>
            <p:nvPr/>
          </p:nvSpPr>
          <p:spPr bwMode="auto">
            <a:xfrm>
              <a:off x="3706" y="1267"/>
              <a:ext cx="287" cy="28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kumimoji="1" lang="en-US" altLang="zh-CN"/>
                <a:t>M</a:t>
              </a:r>
            </a:p>
          </p:txBody>
        </p:sp>
        <p:sp>
          <p:nvSpPr>
            <p:cNvPr id="186378" name="Text Box 10"/>
            <p:cNvSpPr txBox="1">
              <a:spLocks noChangeArrowheads="1"/>
            </p:cNvSpPr>
            <p:nvPr/>
          </p:nvSpPr>
          <p:spPr bwMode="auto">
            <a:xfrm>
              <a:off x="5338" y="2323"/>
              <a:ext cx="255" cy="28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kumimoji="1" lang="en-US" altLang="zh-CN"/>
                <a:t>H</a:t>
              </a:r>
            </a:p>
          </p:txBody>
        </p:sp>
        <p:sp>
          <p:nvSpPr>
            <p:cNvPr id="186379" name="Line 11"/>
            <p:cNvSpPr>
              <a:spLocks noChangeShapeType="1"/>
            </p:cNvSpPr>
            <p:nvPr/>
          </p:nvSpPr>
          <p:spPr bwMode="auto">
            <a:xfrm flipH="1">
              <a:off x="3946" y="1123"/>
              <a:ext cx="672" cy="7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graphicFrame>
          <p:nvGraphicFramePr>
            <p:cNvPr id="186380" name="Object 12"/>
            <p:cNvGraphicFramePr>
              <a:graphicFrameLocks noChangeAspect="1"/>
            </p:cNvGraphicFramePr>
            <p:nvPr/>
          </p:nvGraphicFramePr>
          <p:xfrm>
            <a:off x="4330" y="1699"/>
            <a:ext cx="1212" cy="500"/>
          </p:xfrm>
          <a:graphic>
            <a:graphicData uri="http://schemas.openxmlformats.org/presentationml/2006/ole">
              <p:oleObj spid="_x0000_s186380" name="Equation" r:id="rId4" imgW="952200" imgH="393480" progId="Equation.3">
                <p:embed/>
              </p:oleObj>
            </a:graphicData>
          </a:graphic>
        </p:graphicFrame>
        <p:sp>
          <p:nvSpPr>
            <p:cNvPr id="186381" name="Line 13"/>
            <p:cNvSpPr>
              <a:spLocks noChangeShapeType="1"/>
            </p:cNvSpPr>
            <p:nvPr/>
          </p:nvSpPr>
          <p:spPr bwMode="auto">
            <a:xfrm flipH="1" flipV="1">
              <a:off x="4330" y="1459"/>
              <a:ext cx="96" cy="384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</p:grpSp>
      <p:graphicFrame>
        <p:nvGraphicFramePr>
          <p:cNvPr id="186382" name="Object 14"/>
          <p:cNvGraphicFramePr>
            <a:graphicFrameLocks noChangeAspect="1"/>
          </p:cNvGraphicFramePr>
          <p:nvPr/>
        </p:nvGraphicFramePr>
        <p:xfrm>
          <a:off x="914400" y="3429000"/>
          <a:ext cx="6122988" cy="568325"/>
        </p:xfrm>
        <a:graphic>
          <a:graphicData uri="http://schemas.openxmlformats.org/presentationml/2006/ole">
            <p:oleObj spid="_x0000_s186382" name="Equation" r:id="rId5" imgW="2450880" imgH="228600" progId="Equation.3">
              <p:embed/>
            </p:oleObj>
          </a:graphicData>
        </a:graphic>
      </p:graphicFrame>
      <p:graphicFrame>
        <p:nvGraphicFramePr>
          <p:cNvPr id="186383" name="Object 15"/>
          <p:cNvGraphicFramePr>
            <a:graphicFrameLocks noChangeAspect="1"/>
          </p:cNvGraphicFramePr>
          <p:nvPr/>
        </p:nvGraphicFramePr>
        <p:xfrm>
          <a:off x="2590800" y="4267200"/>
          <a:ext cx="5257800" cy="1249363"/>
        </p:xfrm>
        <a:graphic>
          <a:graphicData uri="http://schemas.openxmlformats.org/presentationml/2006/ole">
            <p:oleObj spid="_x0000_s186383" name="Equation" r:id="rId6" imgW="2247840" imgH="533160" progId="Equation.3">
              <p:embed/>
            </p:oleObj>
          </a:graphicData>
        </a:graphic>
      </p:graphicFrame>
      <p:graphicFrame>
        <p:nvGraphicFramePr>
          <p:cNvPr id="186384" name="Object 16"/>
          <p:cNvGraphicFramePr>
            <a:graphicFrameLocks noChangeAspect="1"/>
          </p:cNvGraphicFramePr>
          <p:nvPr/>
        </p:nvGraphicFramePr>
        <p:xfrm>
          <a:off x="914400" y="4572000"/>
          <a:ext cx="1295400" cy="604838"/>
        </p:xfrm>
        <a:graphic>
          <a:graphicData uri="http://schemas.openxmlformats.org/presentationml/2006/ole">
            <p:oleObj spid="_x0000_s186384" name="Equation" r:id="rId7" imgW="380880" imgH="177480" progId="Equation.3">
              <p:embed/>
            </p:oleObj>
          </a:graphicData>
        </a:graphic>
      </p:graphicFrame>
      <p:graphicFrame>
        <p:nvGraphicFramePr>
          <p:cNvPr id="186385" name="Object 17"/>
          <p:cNvGraphicFramePr>
            <a:graphicFrameLocks noChangeAspect="1"/>
          </p:cNvGraphicFramePr>
          <p:nvPr/>
        </p:nvGraphicFramePr>
        <p:xfrm>
          <a:off x="990600" y="5562600"/>
          <a:ext cx="1295400" cy="604838"/>
        </p:xfrm>
        <a:graphic>
          <a:graphicData uri="http://schemas.openxmlformats.org/presentationml/2006/ole">
            <p:oleObj spid="_x0000_s186385" name="Equation" r:id="rId8" imgW="380880" imgH="177480" progId="Equation.3">
              <p:embed/>
            </p:oleObj>
          </a:graphicData>
        </a:graphic>
      </p:graphicFrame>
      <p:graphicFrame>
        <p:nvGraphicFramePr>
          <p:cNvPr id="186386" name="Object 18"/>
          <p:cNvGraphicFramePr>
            <a:graphicFrameLocks noChangeAspect="1"/>
          </p:cNvGraphicFramePr>
          <p:nvPr/>
        </p:nvGraphicFramePr>
        <p:xfrm>
          <a:off x="2667000" y="5638800"/>
          <a:ext cx="1247775" cy="534988"/>
        </p:xfrm>
        <a:graphic>
          <a:graphicData uri="http://schemas.openxmlformats.org/presentationml/2006/ole">
            <p:oleObj spid="_x0000_s186386" name="Equation" r:id="rId9" imgW="533160" imgH="2286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2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0"/>
            <a:ext cx="8305800" cy="838200"/>
          </a:xfrm>
        </p:spPr>
        <p:txBody>
          <a:bodyPr/>
          <a:lstStyle/>
          <a:p>
            <a:r>
              <a:rPr lang="en-US" altLang="zh-CN"/>
              <a:t>PPMS</a:t>
            </a:r>
            <a:r>
              <a:rPr lang="zh-CN" altLang="en-US"/>
              <a:t>－</a:t>
            </a:r>
            <a:r>
              <a:rPr lang="en-US" altLang="zh-CN"/>
              <a:t>14H</a:t>
            </a:r>
            <a:r>
              <a:rPr lang="zh-CN" altLang="en-US"/>
              <a:t>基本系统的技术指标</a:t>
            </a:r>
          </a:p>
        </p:txBody>
      </p:sp>
      <p:sp>
        <p:nvSpPr>
          <p:cNvPr id="296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914400"/>
            <a:ext cx="2895600" cy="685800"/>
          </a:xfrm>
        </p:spPr>
        <p:txBody>
          <a:bodyPr/>
          <a:lstStyle/>
          <a:p>
            <a:r>
              <a:rPr lang="zh-CN" altLang="en-US" sz="3600">
                <a:ea typeface="华文新魏" pitchFamily="2" charset="-122"/>
              </a:rPr>
              <a:t>运行成本</a:t>
            </a:r>
          </a:p>
        </p:txBody>
      </p:sp>
      <p:pic>
        <p:nvPicPr>
          <p:cNvPr id="296964" name="Picture 4" descr="QD lege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" cy="676275"/>
          </a:xfrm>
          <a:prstGeom prst="rect">
            <a:avLst/>
          </a:prstGeom>
          <a:noFill/>
        </p:spPr>
      </p:pic>
      <p:sp>
        <p:nvSpPr>
          <p:cNvPr id="296965" name="Text Box 5"/>
          <p:cNvSpPr txBox="1">
            <a:spLocks noChangeArrowheads="1"/>
          </p:cNvSpPr>
          <p:nvPr/>
        </p:nvSpPr>
        <p:spPr bwMode="auto">
          <a:xfrm>
            <a:off x="1390650" y="1855788"/>
            <a:ext cx="6362700" cy="706437"/>
          </a:xfrm>
          <a:prstGeom prst="rect">
            <a:avLst/>
          </a:prstGeom>
          <a:solidFill>
            <a:srgbClr val="EFEFFF"/>
          </a:solidFill>
          <a:ln w="9525">
            <a:solidFill>
              <a:schemeClr val="tx2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anchor="ctr">
            <a:spAutoFit/>
          </a:bodyPr>
          <a:lstStyle/>
          <a:p>
            <a:pPr algn="ctr">
              <a:lnSpc>
                <a:spcPct val="110000"/>
              </a:lnSpc>
            </a:pPr>
            <a:r>
              <a:rPr kumimoji="1" lang="zh-CN" altLang="en-US" sz="3600">
                <a:solidFill>
                  <a:srgbClr val="0000FF"/>
                </a:solidFill>
              </a:rPr>
              <a:t>液氦：</a:t>
            </a:r>
            <a:r>
              <a:rPr kumimoji="1" lang="en-US" altLang="zh-CN" sz="3600">
                <a:solidFill>
                  <a:srgbClr val="0000FF"/>
                </a:solidFill>
              </a:rPr>
              <a:t>68 </a:t>
            </a:r>
            <a:r>
              <a:rPr kumimoji="1" lang="zh-CN" altLang="en-US" sz="3600">
                <a:solidFill>
                  <a:srgbClr val="0000FF"/>
                </a:solidFill>
              </a:rPr>
              <a:t>升（每周～</a:t>
            </a:r>
            <a:r>
              <a:rPr kumimoji="1" lang="en-US" altLang="zh-CN" sz="3600">
                <a:solidFill>
                  <a:srgbClr val="0000FF"/>
                </a:solidFill>
              </a:rPr>
              <a:t>80</a:t>
            </a:r>
            <a:r>
              <a:rPr kumimoji="1" lang="zh-CN" altLang="en-US" sz="3600">
                <a:solidFill>
                  <a:srgbClr val="0000FF"/>
                </a:solidFill>
              </a:rPr>
              <a:t>升）</a:t>
            </a:r>
          </a:p>
        </p:txBody>
      </p:sp>
      <p:sp>
        <p:nvSpPr>
          <p:cNvPr id="296966" name="Text Box 6"/>
          <p:cNvSpPr txBox="1">
            <a:spLocks noChangeArrowheads="1"/>
          </p:cNvSpPr>
          <p:nvPr/>
        </p:nvSpPr>
        <p:spPr bwMode="auto">
          <a:xfrm>
            <a:off x="1562100" y="3048000"/>
            <a:ext cx="6019800" cy="760413"/>
          </a:xfrm>
          <a:prstGeom prst="rect">
            <a:avLst/>
          </a:prstGeom>
          <a:solidFill>
            <a:srgbClr val="CCFF99"/>
          </a:solidFill>
          <a:ln w="9525">
            <a:solidFill>
              <a:schemeClr val="tx2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kumimoji="1" lang="zh-CN" altLang="en-US" sz="3600">
                <a:solidFill>
                  <a:srgbClr val="FF0000"/>
                </a:solidFill>
              </a:rPr>
              <a:t>液氮：</a:t>
            </a:r>
            <a:r>
              <a:rPr kumimoji="1" lang="en-US" altLang="zh-CN" sz="3600">
                <a:solidFill>
                  <a:srgbClr val="FF0000"/>
                </a:solidFill>
              </a:rPr>
              <a:t>48</a:t>
            </a:r>
            <a:r>
              <a:rPr kumimoji="1" lang="zh-CN" altLang="en-US" sz="3600">
                <a:solidFill>
                  <a:srgbClr val="FF0000"/>
                </a:solidFill>
              </a:rPr>
              <a:t>升（每周</a:t>
            </a:r>
            <a:r>
              <a:rPr kumimoji="1" lang="en-US" altLang="zh-CN" sz="3600">
                <a:solidFill>
                  <a:srgbClr val="FF0000"/>
                </a:solidFill>
              </a:rPr>
              <a:t>100</a:t>
            </a:r>
            <a:r>
              <a:rPr kumimoji="1" lang="zh-CN" altLang="en-US" sz="3600">
                <a:solidFill>
                  <a:srgbClr val="FF0000"/>
                </a:solidFill>
              </a:rPr>
              <a:t>升）</a:t>
            </a:r>
            <a:endParaRPr kumimoji="1" lang="zh-CN" altLang="en-US" sz="3600">
              <a:solidFill>
                <a:srgbClr val="FF0000"/>
              </a:solidFill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296967" name="Text Box 7"/>
          <p:cNvSpPr txBox="1">
            <a:spLocks noChangeArrowheads="1"/>
          </p:cNvSpPr>
          <p:nvPr/>
        </p:nvSpPr>
        <p:spPr bwMode="auto">
          <a:xfrm>
            <a:off x="1162050" y="4343400"/>
            <a:ext cx="6819900" cy="706438"/>
          </a:xfrm>
          <a:prstGeom prst="rect">
            <a:avLst/>
          </a:prstGeom>
          <a:solidFill>
            <a:srgbClr val="FAB2F8"/>
          </a:solidFill>
          <a:ln w="9525">
            <a:solidFill>
              <a:schemeClr val="tx2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anchor="ctr">
            <a:spAutoFit/>
          </a:bodyPr>
          <a:lstStyle/>
          <a:p>
            <a:pPr algn="ctr">
              <a:lnSpc>
                <a:spcPct val="110000"/>
              </a:lnSpc>
            </a:pPr>
            <a:r>
              <a:rPr kumimoji="1" lang="zh-CN" altLang="en-US" sz="3600"/>
              <a:t>电力：～ </a:t>
            </a:r>
            <a:r>
              <a:rPr kumimoji="1" lang="en-US" altLang="zh-CN" sz="3600"/>
              <a:t>3 kVA</a:t>
            </a:r>
            <a:r>
              <a:rPr kumimoji="1" lang="zh-CN" altLang="en-US" sz="3600"/>
              <a:t>，</a:t>
            </a:r>
            <a:r>
              <a:rPr kumimoji="1" lang="en-US" altLang="zh-CN" sz="3600"/>
              <a:t>220 V</a:t>
            </a:r>
            <a:r>
              <a:rPr kumimoji="1" lang="zh-CN" altLang="en-US" sz="3600"/>
              <a:t>，</a:t>
            </a:r>
            <a:r>
              <a:rPr kumimoji="1" lang="en-US" altLang="zh-CN" sz="3600"/>
              <a:t>50 Hz</a:t>
            </a:r>
          </a:p>
        </p:txBody>
      </p:sp>
      <p:sp>
        <p:nvSpPr>
          <p:cNvPr id="296968" name="Text Box 8"/>
          <p:cNvSpPr txBox="1">
            <a:spLocks noChangeArrowheads="1"/>
          </p:cNvSpPr>
          <p:nvPr/>
        </p:nvSpPr>
        <p:spPr bwMode="auto">
          <a:xfrm>
            <a:off x="1304925" y="5562600"/>
            <a:ext cx="6534150" cy="706438"/>
          </a:xfrm>
          <a:prstGeom prst="rect">
            <a:avLst/>
          </a:prstGeom>
          <a:solidFill>
            <a:srgbClr val="FAF4CA"/>
          </a:solidFill>
          <a:ln w="9525">
            <a:solidFill>
              <a:schemeClr val="tx2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anchor="ctr">
            <a:spAutoFit/>
          </a:bodyPr>
          <a:lstStyle/>
          <a:p>
            <a:pPr algn="ctr">
              <a:lnSpc>
                <a:spcPct val="110000"/>
              </a:lnSpc>
            </a:pPr>
            <a:r>
              <a:rPr kumimoji="1" lang="zh-CN" altLang="en-US" sz="3600">
                <a:solidFill>
                  <a:srgbClr val="0000FF"/>
                </a:solidFill>
              </a:rPr>
              <a:t>其它：油脂</a:t>
            </a:r>
            <a:r>
              <a:rPr kumimoji="1" lang="en-US" altLang="zh-CN" sz="3600">
                <a:solidFill>
                  <a:srgbClr val="0000FF"/>
                </a:solidFill>
              </a:rPr>
              <a:t>, </a:t>
            </a:r>
            <a:r>
              <a:rPr kumimoji="1" lang="zh-CN" altLang="en-US" sz="3600">
                <a:solidFill>
                  <a:srgbClr val="0000FF"/>
                </a:solidFill>
              </a:rPr>
              <a:t>吸管</a:t>
            </a:r>
            <a:r>
              <a:rPr kumimoji="1" lang="en-US" altLang="zh-CN" sz="3600">
                <a:solidFill>
                  <a:srgbClr val="0000FF"/>
                </a:solidFill>
              </a:rPr>
              <a:t>, </a:t>
            </a:r>
            <a:r>
              <a:rPr kumimoji="1" lang="zh-CN" altLang="en-US" sz="3600">
                <a:solidFill>
                  <a:srgbClr val="0000FF"/>
                </a:solidFill>
              </a:rPr>
              <a:t>焊料，</a:t>
            </a:r>
            <a:r>
              <a:rPr kumimoji="1" lang="en-US" altLang="zh-CN" sz="3600">
                <a:solidFill>
                  <a:srgbClr val="0000FF"/>
                </a:solidFill>
              </a:rPr>
              <a:t>… 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838200"/>
          </a:xfrm>
        </p:spPr>
        <p:txBody>
          <a:bodyPr/>
          <a:lstStyle/>
          <a:p>
            <a:r>
              <a:rPr lang="zh-CN" altLang="en-US"/>
              <a:t>交流磁化率的应用</a:t>
            </a:r>
          </a:p>
        </p:txBody>
      </p:sp>
      <p:pic>
        <p:nvPicPr>
          <p:cNvPr id="1873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931863"/>
            <a:ext cx="8229600" cy="4992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7396" name="Text Box 4"/>
          <p:cNvSpPr txBox="1">
            <a:spLocks noChangeArrowheads="1"/>
          </p:cNvSpPr>
          <p:nvPr/>
        </p:nvSpPr>
        <p:spPr bwMode="auto">
          <a:xfrm>
            <a:off x="5867400" y="3657600"/>
            <a:ext cx="1490663" cy="579438"/>
          </a:xfrm>
          <a:prstGeom prst="rect">
            <a:avLst/>
          </a:prstGeom>
          <a:solidFill>
            <a:srgbClr val="B1DF3F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r>
              <a:rPr kumimoji="1" lang="en-US" altLang="zh-CN" sz="3200"/>
              <a:t>Cu</a:t>
            </a:r>
            <a:r>
              <a:rPr kumimoji="1" lang="en-US" altLang="zh-CN" sz="3200" baseline="-25000"/>
              <a:t>99</a:t>
            </a:r>
            <a:r>
              <a:rPr kumimoji="1" lang="en-US" altLang="zh-CN" sz="3200"/>
              <a:t>Mn</a:t>
            </a:r>
          </a:p>
        </p:txBody>
      </p:sp>
      <p:sp>
        <p:nvSpPr>
          <p:cNvPr id="187397" name="Text Box 5"/>
          <p:cNvSpPr txBox="1">
            <a:spLocks noChangeArrowheads="1"/>
          </p:cNvSpPr>
          <p:nvPr/>
        </p:nvSpPr>
        <p:spPr bwMode="auto">
          <a:xfrm>
            <a:off x="76200" y="6172200"/>
            <a:ext cx="8991600" cy="396875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kumimoji="1" lang="en-US" altLang="zh-CN" sz="2000"/>
              <a:t>C.A.M. Mulder, A.J. van Duyneveldt, and J.A. Mydosh, Phys. Rev. B 23, 1384 (1981)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762000"/>
          </a:xfrm>
        </p:spPr>
        <p:txBody>
          <a:bodyPr/>
          <a:lstStyle/>
          <a:p>
            <a:r>
              <a:rPr lang="en-US" altLang="zh-CN"/>
              <a:t>ACMS</a:t>
            </a:r>
            <a:r>
              <a:rPr lang="zh-CN" altLang="en-US"/>
              <a:t>硬件</a:t>
            </a:r>
          </a:p>
        </p:txBody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7772400" cy="533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zh-CN" altLang="en-US"/>
              <a:t>专用样品室－</a:t>
            </a:r>
            <a:r>
              <a:rPr lang="en-US" altLang="zh-CN"/>
              <a:t>ACMS Insert</a:t>
            </a:r>
          </a:p>
        </p:txBody>
      </p:sp>
      <p:pic>
        <p:nvPicPr>
          <p:cNvPr id="188420" name="Picture 4" descr="QD lege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" cy="676275"/>
          </a:xfrm>
          <a:prstGeom prst="rect">
            <a:avLst/>
          </a:prstGeom>
          <a:noFill/>
        </p:spPr>
      </p:pic>
      <p:sp>
        <p:nvSpPr>
          <p:cNvPr id="188421" name="Text Box 5"/>
          <p:cNvSpPr txBox="1">
            <a:spLocks noChangeArrowheads="1"/>
          </p:cNvSpPr>
          <p:nvPr/>
        </p:nvSpPr>
        <p:spPr bwMode="auto">
          <a:xfrm>
            <a:off x="0" y="6392863"/>
            <a:ext cx="1658938" cy="457200"/>
          </a:xfrm>
          <a:prstGeom prst="rect">
            <a:avLst/>
          </a:prstGeom>
          <a:solidFill>
            <a:srgbClr val="DDF6A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1" lang="en-US" altLang="zh-CN"/>
              <a:t>ACMS</a:t>
            </a:r>
            <a:r>
              <a:rPr kumimoji="1" lang="zh-CN" altLang="en-US"/>
              <a:t>硬件</a:t>
            </a:r>
          </a:p>
        </p:txBody>
      </p:sp>
      <p:pic>
        <p:nvPicPr>
          <p:cNvPr id="188422" name="Picture 6" descr="ACMS Insert and Coil Set"/>
          <p:cNvPicPr>
            <a:picLocks noChangeAspect="1" noChangeArrowheads="1"/>
          </p:cNvPicPr>
          <p:nvPr/>
        </p:nvPicPr>
        <p:blipFill>
          <a:blip r:embed="rId3" cstate="print"/>
          <a:srcRect l="3166" t="790" r="2904" b="1065"/>
          <a:stretch>
            <a:fillRect/>
          </a:stretch>
        </p:blipFill>
        <p:spPr bwMode="auto">
          <a:xfrm>
            <a:off x="1752600" y="1524000"/>
            <a:ext cx="6781800" cy="5122863"/>
          </a:xfrm>
          <a:prstGeom prst="rect">
            <a:avLst/>
          </a:prstGeom>
          <a:noFill/>
        </p:spPr>
      </p:pic>
      <p:sp>
        <p:nvSpPr>
          <p:cNvPr id="188423" name="AutoShape 7"/>
          <p:cNvSpPr>
            <a:spLocks noChangeArrowheads="1"/>
          </p:cNvSpPr>
          <p:nvPr/>
        </p:nvSpPr>
        <p:spPr bwMode="auto">
          <a:xfrm>
            <a:off x="7543800" y="5257800"/>
            <a:ext cx="1219200" cy="838200"/>
          </a:xfrm>
          <a:prstGeom prst="wedgeRoundRectCallout">
            <a:avLst>
              <a:gd name="adj1" fmla="val -93750"/>
              <a:gd name="adj2" fmla="val -122917"/>
              <a:gd name="adj3" fmla="val 16667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kumimoji="1" lang="en-US" altLang="zh-CN"/>
              <a:t>ACMS CoilSet</a:t>
            </a:r>
          </a:p>
        </p:txBody>
      </p:sp>
      <p:sp>
        <p:nvSpPr>
          <p:cNvPr id="188424" name="AutoShape 8"/>
          <p:cNvSpPr>
            <a:spLocks noChangeArrowheads="1"/>
          </p:cNvSpPr>
          <p:nvPr/>
        </p:nvSpPr>
        <p:spPr bwMode="auto">
          <a:xfrm>
            <a:off x="7696200" y="2971800"/>
            <a:ext cx="1295400" cy="1143000"/>
          </a:xfrm>
          <a:prstGeom prst="wedgeRectCallout">
            <a:avLst>
              <a:gd name="adj1" fmla="val -98653"/>
              <a:gd name="adj2" fmla="val 92361"/>
            </a:avLst>
          </a:prstGeom>
          <a:solidFill>
            <a:srgbClr val="F0EBB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kumimoji="1" lang="zh-CN" altLang="en-US"/>
              <a:t>温度计</a:t>
            </a:r>
          </a:p>
          <a:p>
            <a:pPr algn="ctr"/>
            <a:r>
              <a:rPr kumimoji="1" lang="en-US" altLang="zh-CN"/>
              <a:t>Map 25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914400"/>
          </a:xfrm>
        </p:spPr>
        <p:txBody>
          <a:bodyPr/>
          <a:lstStyle/>
          <a:p>
            <a:r>
              <a:rPr lang="en-US" altLang="zh-CN"/>
              <a:t>ACMS Insert</a:t>
            </a:r>
          </a:p>
        </p:txBody>
      </p:sp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1828800"/>
            <a:ext cx="5334000" cy="1066800"/>
          </a:xfrm>
        </p:spPr>
        <p:txBody>
          <a:bodyPr/>
          <a:lstStyle/>
          <a:p>
            <a:endParaRPr lang="zh-CN" altLang="zh-CN"/>
          </a:p>
        </p:txBody>
      </p:sp>
      <p:pic>
        <p:nvPicPr>
          <p:cNvPr id="189444" name="Picture 4" descr="QD lege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" cy="676275"/>
          </a:xfrm>
          <a:prstGeom prst="rect">
            <a:avLst/>
          </a:prstGeom>
          <a:noFill/>
        </p:spPr>
      </p:pic>
      <p:pic>
        <p:nvPicPr>
          <p:cNvPr id="189445" name="Picture 5" descr="ACMS Insert and Coil Set"/>
          <p:cNvPicPr>
            <a:picLocks noChangeAspect="1" noChangeArrowheads="1"/>
          </p:cNvPicPr>
          <p:nvPr/>
        </p:nvPicPr>
        <p:blipFill>
          <a:blip r:embed="rId3" cstate="print"/>
          <a:srcRect l="3166" r="2902" b="729"/>
          <a:stretch>
            <a:fillRect/>
          </a:stretch>
        </p:blipFill>
        <p:spPr bwMode="auto">
          <a:xfrm>
            <a:off x="381000" y="1333500"/>
            <a:ext cx="5486400" cy="4191000"/>
          </a:xfrm>
          <a:prstGeom prst="rect">
            <a:avLst/>
          </a:prstGeom>
          <a:noFill/>
        </p:spPr>
      </p:pic>
      <p:sp>
        <p:nvSpPr>
          <p:cNvPr id="189446" name="Text Box 6"/>
          <p:cNvSpPr txBox="1">
            <a:spLocks noChangeArrowheads="1"/>
          </p:cNvSpPr>
          <p:nvPr/>
        </p:nvSpPr>
        <p:spPr bwMode="auto">
          <a:xfrm>
            <a:off x="0" y="6392863"/>
            <a:ext cx="793750" cy="457200"/>
          </a:xfrm>
          <a:prstGeom prst="rect">
            <a:avLst/>
          </a:prstGeom>
          <a:solidFill>
            <a:srgbClr val="B3FFB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1" lang="zh-CN" altLang="en-US"/>
              <a:t>硬件</a:t>
            </a:r>
          </a:p>
        </p:txBody>
      </p:sp>
      <p:pic>
        <p:nvPicPr>
          <p:cNvPr id="189447" name="Picture 7" descr="ACMS Insert installatio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99150" y="1362075"/>
            <a:ext cx="3244850" cy="5495925"/>
          </a:xfrm>
          <a:prstGeom prst="rect">
            <a:avLst/>
          </a:prstGeom>
          <a:noFill/>
        </p:spPr>
      </p:pic>
      <p:sp>
        <p:nvSpPr>
          <p:cNvPr id="189448" name="Line 8"/>
          <p:cNvSpPr>
            <a:spLocks noChangeShapeType="1"/>
          </p:cNvSpPr>
          <p:nvPr/>
        </p:nvSpPr>
        <p:spPr bwMode="auto">
          <a:xfrm>
            <a:off x="5257800" y="2971800"/>
            <a:ext cx="10668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189449" name="AutoShape 9"/>
          <p:cNvSpPr>
            <a:spLocks/>
          </p:cNvSpPr>
          <p:nvPr/>
        </p:nvSpPr>
        <p:spPr bwMode="auto">
          <a:xfrm>
            <a:off x="4800600" y="1600200"/>
            <a:ext cx="381000" cy="2819400"/>
          </a:xfrm>
          <a:prstGeom prst="rightBrace">
            <a:avLst>
              <a:gd name="adj1" fmla="val 61667"/>
              <a:gd name="adj2" fmla="val 47917"/>
            </a:avLst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89450" name="AutoShape 10"/>
          <p:cNvSpPr>
            <a:spLocks/>
          </p:cNvSpPr>
          <p:nvPr/>
        </p:nvSpPr>
        <p:spPr bwMode="auto">
          <a:xfrm flipH="1">
            <a:off x="6400800" y="1600200"/>
            <a:ext cx="381000" cy="2743200"/>
          </a:xfrm>
          <a:prstGeom prst="rightBrace">
            <a:avLst>
              <a:gd name="adj1" fmla="val 60000"/>
              <a:gd name="adj2" fmla="val 50000"/>
            </a:avLst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89451" name="Text Box 11"/>
          <p:cNvSpPr txBox="1">
            <a:spLocks noChangeArrowheads="1"/>
          </p:cNvSpPr>
          <p:nvPr/>
        </p:nvSpPr>
        <p:spPr bwMode="auto">
          <a:xfrm>
            <a:off x="1828800" y="5500688"/>
            <a:ext cx="3902075" cy="1200150"/>
          </a:xfrm>
          <a:prstGeom prst="rect">
            <a:avLst/>
          </a:prstGeom>
          <a:solidFill>
            <a:srgbClr val="FCDBFD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kumimoji="1" lang="en-US" altLang="zh-CN" sz="3600">
                <a:solidFill>
                  <a:srgbClr val="FF0000"/>
                </a:solidFill>
                <a:latin typeface="Arial" pitchFamily="34" charset="0"/>
              </a:rPr>
              <a:t>300 K, 0.0 Oe</a:t>
            </a:r>
          </a:p>
          <a:p>
            <a:pPr algn="ctr"/>
            <a:r>
              <a:rPr kumimoji="1" lang="en-US" altLang="zh-CN" sz="3600">
                <a:solidFill>
                  <a:srgbClr val="FF0000"/>
                </a:solidFill>
                <a:latin typeface="Arial" pitchFamily="34" charset="0"/>
              </a:rPr>
              <a:t>Vent Continuously</a:t>
            </a:r>
          </a:p>
        </p:txBody>
      </p:sp>
      <p:sp>
        <p:nvSpPr>
          <p:cNvPr id="189452" name="Freeform 12"/>
          <p:cNvSpPr>
            <a:spLocks/>
          </p:cNvSpPr>
          <p:nvPr/>
        </p:nvSpPr>
        <p:spPr bwMode="auto">
          <a:xfrm>
            <a:off x="4267200" y="2971800"/>
            <a:ext cx="1638300" cy="2667000"/>
          </a:xfrm>
          <a:custGeom>
            <a:avLst/>
            <a:gdLst/>
            <a:ahLst/>
            <a:cxnLst>
              <a:cxn ang="0">
                <a:pos x="912" y="0"/>
              </a:cxn>
              <a:cxn ang="0">
                <a:pos x="1008" y="384"/>
              </a:cxn>
              <a:cxn ang="0">
                <a:pos x="768" y="768"/>
              </a:cxn>
              <a:cxn ang="0">
                <a:pos x="864" y="1104"/>
              </a:cxn>
              <a:cxn ang="0">
                <a:pos x="480" y="1392"/>
              </a:cxn>
              <a:cxn ang="0">
                <a:pos x="0" y="1392"/>
              </a:cxn>
              <a:cxn ang="0">
                <a:pos x="480" y="1776"/>
              </a:cxn>
            </a:cxnLst>
            <a:rect l="0" t="0" r="r" b="b"/>
            <a:pathLst>
              <a:path w="1032" h="1776">
                <a:moveTo>
                  <a:pt x="912" y="0"/>
                </a:moveTo>
                <a:cubicBezTo>
                  <a:pt x="972" y="128"/>
                  <a:pt x="1032" y="256"/>
                  <a:pt x="1008" y="384"/>
                </a:cubicBezTo>
                <a:cubicBezTo>
                  <a:pt x="984" y="512"/>
                  <a:pt x="792" y="648"/>
                  <a:pt x="768" y="768"/>
                </a:cubicBezTo>
                <a:cubicBezTo>
                  <a:pt x="744" y="888"/>
                  <a:pt x="912" y="1000"/>
                  <a:pt x="864" y="1104"/>
                </a:cubicBezTo>
                <a:cubicBezTo>
                  <a:pt x="816" y="1208"/>
                  <a:pt x="624" y="1344"/>
                  <a:pt x="480" y="1392"/>
                </a:cubicBezTo>
                <a:cubicBezTo>
                  <a:pt x="336" y="1440"/>
                  <a:pt x="0" y="1328"/>
                  <a:pt x="0" y="1392"/>
                </a:cubicBezTo>
                <a:cubicBezTo>
                  <a:pt x="0" y="1456"/>
                  <a:pt x="400" y="1712"/>
                  <a:pt x="480" y="1776"/>
                </a:cubicBezTo>
              </a:path>
            </a:pathLst>
          </a:custGeom>
          <a:noFill/>
          <a:ln w="28575" cap="flat" cmpd="sng">
            <a:solidFill>
              <a:srgbClr val="0000FF"/>
            </a:solidFill>
            <a:prstDash val="lgDash"/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762000"/>
          </a:xfrm>
        </p:spPr>
        <p:txBody>
          <a:bodyPr/>
          <a:lstStyle/>
          <a:p>
            <a:r>
              <a:rPr lang="en-US" altLang="zh-CN"/>
              <a:t>ACMS</a:t>
            </a:r>
            <a:r>
              <a:rPr lang="zh-CN" altLang="en-US"/>
              <a:t>硬件</a:t>
            </a:r>
          </a:p>
        </p:txBody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066800"/>
            <a:ext cx="7772400" cy="609600"/>
          </a:xfrm>
        </p:spPr>
        <p:txBody>
          <a:bodyPr/>
          <a:lstStyle/>
          <a:p>
            <a:r>
              <a:rPr lang="zh-CN" altLang="en-US"/>
              <a:t>样品腔的安装</a:t>
            </a:r>
          </a:p>
        </p:txBody>
      </p:sp>
      <p:pic>
        <p:nvPicPr>
          <p:cNvPr id="190468" name="Picture 4" descr="QD lege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" cy="676275"/>
          </a:xfrm>
          <a:prstGeom prst="rect">
            <a:avLst/>
          </a:prstGeom>
          <a:noFill/>
        </p:spPr>
      </p:pic>
      <p:sp>
        <p:nvSpPr>
          <p:cNvPr id="190469" name="Text Box 5"/>
          <p:cNvSpPr txBox="1">
            <a:spLocks noChangeArrowheads="1"/>
          </p:cNvSpPr>
          <p:nvPr/>
        </p:nvSpPr>
        <p:spPr bwMode="auto">
          <a:xfrm>
            <a:off x="0" y="6392863"/>
            <a:ext cx="1658938" cy="457200"/>
          </a:xfrm>
          <a:prstGeom prst="rect">
            <a:avLst/>
          </a:prstGeom>
          <a:solidFill>
            <a:srgbClr val="DDF6A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1" lang="en-US" altLang="zh-CN"/>
              <a:t>ACMS</a:t>
            </a:r>
            <a:r>
              <a:rPr kumimoji="1" lang="zh-CN" altLang="en-US"/>
              <a:t>硬件</a:t>
            </a:r>
          </a:p>
        </p:txBody>
      </p:sp>
      <p:pic>
        <p:nvPicPr>
          <p:cNvPr id="190470" name="Picture 6" descr="Installing the Sample"/>
          <p:cNvPicPr>
            <a:picLocks noChangeAspect="1" noChangeArrowheads="1"/>
          </p:cNvPicPr>
          <p:nvPr/>
        </p:nvPicPr>
        <p:blipFill>
          <a:blip r:embed="rId3" cstate="print"/>
          <a:srcRect t="1825" r="3650" b="1825"/>
          <a:stretch>
            <a:fillRect/>
          </a:stretch>
        </p:blipFill>
        <p:spPr bwMode="auto">
          <a:xfrm>
            <a:off x="5257800" y="1371600"/>
            <a:ext cx="3478213" cy="5029200"/>
          </a:xfrm>
          <a:prstGeom prst="rect">
            <a:avLst/>
          </a:prstGeom>
          <a:noFill/>
        </p:spPr>
      </p:pic>
      <p:pic>
        <p:nvPicPr>
          <p:cNvPr id="190471" name="Picture 7" descr="Probe Head Ports"/>
          <p:cNvPicPr>
            <a:picLocks noChangeAspect="1" noChangeArrowheads="1"/>
          </p:cNvPicPr>
          <p:nvPr/>
        </p:nvPicPr>
        <p:blipFill>
          <a:blip r:embed="rId4" cstate="print"/>
          <a:srcRect l="33774" t="14679" r="32454"/>
          <a:stretch>
            <a:fillRect/>
          </a:stretch>
        </p:blipFill>
        <p:spPr bwMode="auto">
          <a:xfrm>
            <a:off x="2362200" y="3657600"/>
            <a:ext cx="2438400" cy="2657475"/>
          </a:xfrm>
          <a:prstGeom prst="rect">
            <a:avLst/>
          </a:prstGeom>
          <a:noFill/>
        </p:spPr>
      </p:pic>
      <p:pic>
        <p:nvPicPr>
          <p:cNvPr id="190472" name="Picture 8" descr="servo motor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90600" y="1828800"/>
            <a:ext cx="2538413" cy="1822450"/>
          </a:xfrm>
          <a:prstGeom prst="rect">
            <a:avLst/>
          </a:prstGeom>
          <a:solidFill>
            <a:srgbClr val="CCFF99"/>
          </a:solidFill>
          <a:ln w="3810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190473" name="Line 9"/>
          <p:cNvSpPr>
            <a:spLocks noChangeShapeType="1"/>
          </p:cNvSpPr>
          <p:nvPr/>
        </p:nvSpPr>
        <p:spPr bwMode="auto">
          <a:xfrm>
            <a:off x="2895600" y="3657600"/>
            <a:ext cx="762000" cy="762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490" name="Picture 2" descr="ACMS Transport installa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1104900"/>
            <a:ext cx="5867400" cy="5524500"/>
          </a:xfrm>
          <a:prstGeom prst="rect">
            <a:avLst/>
          </a:prstGeom>
          <a:noFill/>
        </p:spPr>
      </p:pic>
      <p:sp>
        <p:nvSpPr>
          <p:cNvPr id="191491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914400"/>
          </a:xfrm>
        </p:spPr>
        <p:txBody>
          <a:bodyPr/>
          <a:lstStyle/>
          <a:p>
            <a:r>
              <a:rPr lang="zh-CN" altLang="en-US"/>
              <a:t>安装</a:t>
            </a:r>
            <a:r>
              <a:rPr lang="en-US" altLang="zh-CN"/>
              <a:t>Sample Transport</a:t>
            </a:r>
          </a:p>
        </p:txBody>
      </p:sp>
      <p:pic>
        <p:nvPicPr>
          <p:cNvPr id="191492" name="Picture 4" descr="QD lege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85800" cy="676275"/>
          </a:xfrm>
          <a:prstGeom prst="rect">
            <a:avLst/>
          </a:prstGeom>
          <a:noFill/>
        </p:spPr>
      </p:pic>
      <p:sp>
        <p:nvSpPr>
          <p:cNvPr id="191493" name="Text Box 5"/>
          <p:cNvSpPr txBox="1">
            <a:spLocks noChangeArrowheads="1"/>
          </p:cNvSpPr>
          <p:nvPr/>
        </p:nvSpPr>
        <p:spPr bwMode="auto">
          <a:xfrm>
            <a:off x="0" y="6392863"/>
            <a:ext cx="1403350" cy="457200"/>
          </a:xfrm>
          <a:prstGeom prst="rect">
            <a:avLst/>
          </a:prstGeom>
          <a:solidFill>
            <a:srgbClr val="B3FFB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1" lang="zh-CN" altLang="en-US"/>
              <a:t>安装硬件</a:t>
            </a:r>
          </a:p>
        </p:txBody>
      </p:sp>
      <p:pic>
        <p:nvPicPr>
          <p:cNvPr id="191494" name="Picture 6" descr="servo motor"/>
          <p:cNvPicPr>
            <a:picLocks noChangeAspect="1" noChangeArrowheads="1"/>
          </p:cNvPicPr>
          <p:nvPr/>
        </p:nvPicPr>
        <p:blipFill>
          <a:blip r:embed="rId4" cstate="print"/>
          <a:srcRect l="3496" t="3448" r="5608" b="5579"/>
          <a:stretch>
            <a:fillRect/>
          </a:stretch>
        </p:blipFill>
        <p:spPr bwMode="auto">
          <a:xfrm>
            <a:off x="6400800" y="1143000"/>
            <a:ext cx="2362200" cy="1698625"/>
          </a:xfrm>
          <a:prstGeom prst="rect">
            <a:avLst/>
          </a:prstGeom>
          <a:noFill/>
        </p:spPr>
      </p:pic>
      <p:sp>
        <p:nvSpPr>
          <p:cNvPr id="191495" name="Line 7"/>
          <p:cNvSpPr>
            <a:spLocks noChangeShapeType="1"/>
          </p:cNvSpPr>
          <p:nvPr/>
        </p:nvSpPr>
        <p:spPr bwMode="auto">
          <a:xfrm flipH="1">
            <a:off x="6781800" y="2743200"/>
            <a:ext cx="1447800" cy="1981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191496" name="Line 8"/>
          <p:cNvSpPr>
            <a:spLocks noChangeShapeType="1"/>
          </p:cNvSpPr>
          <p:nvPr/>
        </p:nvSpPr>
        <p:spPr bwMode="auto">
          <a:xfrm flipH="1" flipV="1">
            <a:off x="3886200" y="2743200"/>
            <a:ext cx="2362200" cy="1981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191497" name="Text Box 9"/>
          <p:cNvSpPr txBox="1">
            <a:spLocks noChangeArrowheads="1"/>
          </p:cNvSpPr>
          <p:nvPr/>
        </p:nvSpPr>
        <p:spPr bwMode="auto">
          <a:xfrm>
            <a:off x="5105400" y="4724400"/>
            <a:ext cx="3038475" cy="588963"/>
          </a:xfrm>
          <a:prstGeom prst="rect">
            <a:avLst/>
          </a:prstGeom>
          <a:solidFill>
            <a:srgbClr val="FCDBFD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1" lang="zh-CN" altLang="en-US" sz="3200">
                <a:ea typeface="华文新魏" pitchFamily="2" charset="-122"/>
              </a:rPr>
              <a:t>固定样品传动室</a:t>
            </a:r>
          </a:p>
        </p:txBody>
      </p:sp>
      <p:sp>
        <p:nvSpPr>
          <p:cNvPr id="191498" name="Arc 10"/>
          <p:cNvSpPr>
            <a:spLocks/>
          </p:cNvSpPr>
          <p:nvPr/>
        </p:nvSpPr>
        <p:spPr bwMode="auto">
          <a:xfrm>
            <a:off x="4038600" y="2514600"/>
            <a:ext cx="338138" cy="338138"/>
          </a:xfrm>
          <a:custGeom>
            <a:avLst/>
            <a:gdLst>
              <a:gd name="G0" fmla="+- 0 0 0"/>
              <a:gd name="G1" fmla="+- 19009 0 0"/>
              <a:gd name="G2" fmla="+- 21600 0 0"/>
              <a:gd name="T0" fmla="*/ 10257 w 21600"/>
              <a:gd name="T1" fmla="*/ 0 h 31583"/>
              <a:gd name="T2" fmla="*/ 17563 w 21600"/>
              <a:gd name="T3" fmla="*/ 31583 h 31583"/>
              <a:gd name="T4" fmla="*/ 0 w 21600"/>
              <a:gd name="T5" fmla="*/ 19009 h 315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31583" fill="none" extrusionOk="0">
                <a:moveTo>
                  <a:pt x="10257" y="-1"/>
                </a:moveTo>
                <a:cubicBezTo>
                  <a:pt x="17244" y="3769"/>
                  <a:pt x="21600" y="11069"/>
                  <a:pt x="21600" y="19009"/>
                </a:cubicBezTo>
                <a:cubicBezTo>
                  <a:pt x="21600" y="23518"/>
                  <a:pt x="20188" y="27915"/>
                  <a:pt x="17562" y="31582"/>
                </a:cubicBezTo>
              </a:path>
              <a:path w="21600" h="31583" stroke="0" extrusionOk="0">
                <a:moveTo>
                  <a:pt x="10257" y="-1"/>
                </a:moveTo>
                <a:cubicBezTo>
                  <a:pt x="17244" y="3769"/>
                  <a:pt x="21600" y="11069"/>
                  <a:pt x="21600" y="19009"/>
                </a:cubicBezTo>
                <a:cubicBezTo>
                  <a:pt x="21600" y="23518"/>
                  <a:pt x="20188" y="27915"/>
                  <a:pt x="17562" y="31582"/>
                </a:cubicBezTo>
                <a:lnTo>
                  <a:pt x="0" y="19009"/>
                </a:lnTo>
                <a:close/>
              </a:path>
            </a:pathLst>
          </a:cu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914400"/>
          </a:xfrm>
        </p:spPr>
        <p:txBody>
          <a:bodyPr/>
          <a:lstStyle/>
          <a:p>
            <a:r>
              <a:rPr lang="zh-CN" altLang="en-US"/>
              <a:t>安装</a:t>
            </a:r>
            <a:r>
              <a:rPr lang="en-US" altLang="zh-CN"/>
              <a:t>ACMS Insert</a:t>
            </a:r>
          </a:p>
        </p:txBody>
      </p:sp>
      <p:pic>
        <p:nvPicPr>
          <p:cNvPr id="192515" name="Picture 3" descr="QD lege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" cy="676275"/>
          </a:xfrm>
          <a:prstGeom prst="rect">
            <a:avLst/>
          </a:prstGeom>
          <a:noFill/>
        </p:spPr>
      </p:pic>
      <p:sp>
        <p:nvSpPr>
          <p:cNvPr id="192516" name="Text Box 4"/>
          <p:cNvSpPr txBox="1">
            <a:spLocks noChangeArrowheads="1"/>
          </p:cNvSpPr>
          <p:nvPr/>
        </p:nvSpPr>
        <p:spPr bwMode="auto">
          <a:xfrm>
            <a:off x="0" y="6392863"/>
            <a:ext cx="1403350" cy="457200"/>
          </a:xfrm>
          <a:prstGeom prst="rect">
            <a:avLst/>
          </a:prstGeom>
          <a:solidFill>
            <a:srgbClr val="B3FFB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1" lang="zh-CN" altLang="en-US"/>
              <a:t>安装硬件</a:t>
            </a:r>
          </a:p>
        </p:txBody>
      </p:sp>
      <p:sp>
        <p:nvSpPr>
          <p:cNvPr id="19251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057400" y="1981200"/>
            <a:ext cx="5029200" cy="762000"/>
          </a:xfrm>
        </p:spPr>
        <p:txBody>
          <a:bodyPr/>
          <a:lstStyle/>
          <a:p>
            <a:endParaRPr lang="zh-CN" altLang="zh-CN"/>
          </a:p>
        </p:txBody>
      </p:sp>
      <p:pic>
        <p:nvPicPr>
          <p:cNvPr id="192518" name="Picture 6" descr="ACMS topview installed"/>
          <p:cNvPicPr>
            <a:picLocks noChangeAspect="1" noChangeArrowheads="1"/>
          </p:cNvPicPr>
          <p:nvPr/>
        </p:nvPicPr>
        <p:blipFill>
          <a:blip r:embed="rId3" cstate="print">
            <a:lum bright="18000" contrast="42000"/>
          </a:blip>
          <a:srcRect/>
          <a:stretch>
            <a:fillRect/>
          </a:stretch>
        </p:blipFill>
        <p:spPr bwMode="auto">
          <a:xfrm>
            <a:off x="1587500" y="1143000"/>
            <a:ext cx="7251700" cy="5448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92519" name="Text Box 7"/>
          <p:cNvSpPr txBox="1">
            <a:spLocks noChangeArrowheads="1"/>
          </p:cNvSpPr>
          <p:nvPr/>
        </p:nvSpPr>
        <p:spPr bwMode="auto">
          <a:xfrm>
            <a:off x="304800" y="1524000"/>
            <a:ext cx="2960688" cy="771525"/>
          </a:xfrm>
          <a:prstGeom prst="rect">
            <a:avLst/>
          </a:prstGeom>
          <a:solidFill>
            <a:srgbClr val="FCDBFD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r>
              <a:rPr kumimoji="1" lang="en-US" altLang="zh-CN" sz="4400">
                <a:solidFill>
                  <a:srgbClr val="FF0000"/>
                </a:solidFill>
                <a:latin typeface="Arial" pitchFamily="34" charset="0"/>
              </a:rPr>
              <a:t>Purge/Seal</a:t>
            </a:r>
          </a:p>
        </p:txBody>
      </p:sp>
      <p:sp>
        <p:nvSpPr>
          <p:cNvPr id="192520" name="Freeform 8"/>
          <p:cNvSpPr>
            <a:spLocks/>
          </p:cNvSpPr>
          <p:nvPr/>
        </p:nvSpPr>
        <p:spPr bwMode="auto">
          <a:xfrm>
            <a:off x="2514600" y="977900"/>
            <a:ext cx="2438400" cy="698500"/>
          </a:xfrm>
          <a:custGeom>
            <a:avLst/>
            <a:gdLst/>
            <a:ahLst/>
            <a:cxnLst>
              <a:cxn ang="0">
                <a:pos x="0" y="440"/>
              </a:cxn>
              <a:cxn ang="0">
                <a:pos x="336" y="104"/>
              </a:cxn>
              <a:cxn ang="0">
                <a:pos x="912" y="8"/>
              </a:cxn>
              <a:cxn ang="0">
                <a:pos x="1248" y="152"/>
              </a:cxn>
              <a:cxn ang="0">
                <a:pos x="1536" y="440"/>
              </a:cxn>
            </a:cxnLst>
            <a:rect l="0" t="0" r="r" b="b"/>
            <a:pathLst>
              <a:path w="1536" h="440">
                <a:moveTo>
                  <a:pt x="0" y="440"/>
                </a:moveTo>
                <a:cubicBezTo>
                  <a:pt x="92" y="308"/>
                  <a:pt x="184" y="176"/>
                  <a:pt x="336" y="104"/>
                </a:cubicBezTo>
                <a:cubicBezTo>
                  <a:pt x="488" y="32"/>
                  <a:pt x="760" y="0"/>
                  <a:pt x="912" y="8"/>
                </a:cubicBezTo>
                <a:cubicBezTo>
                  <a:pt x="1064" y="16"/>
                  <a:pt x="1144" y="80"/>
                  <a:pt x="1248" y="152"/>
                </a:cubicBezTo>
                <a:cubicBezTo>
                  <a:pt x="1352" y="224"/>
                  <a:pt x="1444" y="332"/>
                  <a:pt x="1536" y="440"/>
                </a:cubicBezTo>
              </a:path>
            </a:pathLst>
          </a:custGeom>
          <a:noFill/>
          <a:ln w="38100" cmpd="sng">
            <a:solidFill>
              <a:srgbClr val="0000FF"/>
            </a:solidFill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762000"/>
          </a:xfrm>
        </p:spPr>
        <p:txBody>
          <a:bodyPr/>
          <a:lstStyle/>
          <a:p>
            <a:r>
              <a:rPr lang="en-US" altLang="zh-CN"/>
              <a:t>ACMS</a:t>
            </a:r>
            <a:r>
              <a:rPr lang="zh-CN" altLang="en-US"/>
              <a:t>硬件</a:t>
            </a:r>
          </a:p>
        </p:txBody>
      </p:sp>
      <p:sp>
        <p:nvSpPr>
          <p:cNvPr id="193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7772400" cy="609600"/>
          </a:xfrm>
        </p:spPr>
        <p:txBody>
          <a:bodyPr/>
          <a:lstStyle/>
          <a:p>
            <a:r>
              <a:rPr lang="zh-CN" altLang="en-US"/>
              <a:t>数据采集及测量控制线</a:t>
            </a:r>
          </a:p>
        </p:txBody>
      </p:sp>
      <p:pic>
        <p:nvPicPr>
          <p:cNvPr id="193540" name="Picture 4" descr="QD lege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" cy="676275"/>
          </a:xfrm>
          <a:prstGeom prst="rect">
            <a:avLst/>
          </a:prstGeom>
          <a:noFill/>
        </p:spPr>
      </p:pic>
      <p:sp>
        <p:nvSpPr>
          <p:cNvPr id="193541" name="Text Box 5"/>
          <p:cNvSpPr txBox="1">
            <a:spLocks noChangeArrowheads="1"/>
          </p:cNvSpPr>
          <p:nvPr/>
        </p:nvSpPr>
        <p:spPr bwMode="auto">
          <a:xfrm>
            <a:off x="0" y="6392863"/>
            <a:ext cx="1658938" cy="457200"/>
          </a:xfrm>
          <a:prstGeom prst="rect">
            <a:avLst/>
          </a:prstGeom>
          <a:solidFill>
            <a:srgbClr val="DDF6A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1" lang="en-US" altLang="zh-CN"/>
              <a:t>ACMS</a:t>
            </a:r>
            <a:r>
              <a:rPr kumimoji="1" lang="zh-CN" altLang="en-US"/>
              <a:t>硬件</a:t>
            </a:r>
          </a:p>
        </p:txBody>
      </p:sp>
      <p:pic>
        <p:nvPicPr>
          <p:cNvPr id="193542" name="Picture 6" descr="Sample Transport_Servo Controller Cab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62025" y="1752600"/>
            <a:ext cx="7219950" cy="1495425"/>
          </a:xfrm>
          <a:prstGeom prst="rect">
            <a:avLst/>
          </a:prstGeom>
          <a:noFill/>
        </p:spPr>
      </p:pic>
      <p:pic>
        <p:nvPicPr>
          <p:cNvPr id="193543" name="Picture 7" descr="ACMS Preamp Cabl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62025" y="3505200"/>
            <a:ext cx="7219950" cy="1343025"/>
          </a:xfrm>
          <a:prstGeom prst="rect">
            <a:avLst/>
          </a:prstGeom>
          <a:noFill/>
        </p:spPr>
      </p:pic>
      <p:pic>
        <p:nvPicPr>
          <p:cNvPr id="193544" name="Picture 8" descr="Model 6000_Servo Controller Cabl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62025" y="5257800"/>
            <a:ext cx="7219950" cy="828675"/>
          </a:xfrm>
          <a:prstGeom prst="rect">
            <a:avLst/>
          </a:prstGeom>
          <a:noFill/>
        </p:spPr>
      </p:pic>
      <p:sp>
        <p:nvSpPr>
          <p:cNvPr id="193545" name="Text Box 9"/>
          <p:cNvSpPr txBox="1">
            <a:spLocks noChangeArrowheads="1"/>
          </p:cNvSpPr>
          <p:nvPr/>
        </p:nvSpPr>
        <p:spPr bwMode="auto">
          <a:xfrm>
            <a:off x="2619375" y="2181225"/>
            <a:ext cx="1952625" cy="457200"/>
          </a:xfrm>
          <a:prstGeom prst="rect">
            <a:avLst/>
          </a:prstGeom>
          <a:solidFill>
            <a:srgbClr val="CCFF99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r>
              <a:rPr kumimoji="1" lang="en-US" altLang="zh-CN"/>
              <a:t>Motor Control</a:t>
            </a:r>
          </a:p>
        </p:txBody>
      </p:sp>
      <p:sp>
        <p:nvSpPr>
          <p:cNvPr id="193546" name="Text Box 10"/>
          <p:cNvSpPr txBox="1">
            <a:spLocks noChangeArrowheads="1"/>
          </p:cNvSpPr>
          <p:nvPr/>
        </p:nvSpPr>
        <p:spPr bwMode="auto">
          <a:xfrm>
            <a:off x="3505200" y="3581400"/>
            <a:ext cx="1704975" cy="457200"/>
          </a:xfrm>
          <a:prstGeom prst="rect">
            <a:avLst/>
          </a:prstGeom>
          <a:solidFill>
            <a:srgbClr val="CCFF99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r>
              <a:rPr kumimoji="1" lang="en-US" altLang="zh-CN"/>
              <a:t>Preamplifier</a:t>
            </a:r>
          </a:p>
        </p:txBody>
      </p:sp>
      <p:sp>
        <p:nvSpPr>
          <p:cNvPr id="193547" name="Text Box 11"/>
          <p:cNvSpPr txBox="1">
            <a:spLocks noChangeArrowheads="1"/>
          </p:cNvSpPr>
          <p:nvPr/>
        </p:nvSpPr>
        <p:spPr bwMode="auto">
          <a:xfrm>
            <a:off x="2971800" y="5257800"/>
            <a:ext cx="2816225" cy="457200"/>
          </a:xfrm>
          <a:prstGeom prst="rect">
            <a:avLst/>
          </a:prstGeom>
          <a:solidFill>
            <a:srgbClr val="CCFF99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r>
              <a:rPr kumimoji="1" lang="en-US" altLang="zh-CN"/>
              <a:t>Motor to Model 6000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066800"/>
            <a:ext cx="7924800" cy="516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4563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762000"/>
          </a:xfrm>
        </p:spPr>
        <p:txBody>
          <a:bodyPr/>
          <a:lstStyle/>
          <a:p>
            <a:r>
              <a:rPr lang="en-US" altLang="zh-CN"/>
              <a:t>ACMS</a:t>
            </a:r>
            <a:r>
              <a:rPr lang="zh-CN" altLang="en-US"/>
              <a:t>硬件</a:t>
            </a:r>
          </a:p>
        </p:txBody>
      </p:sp>
      <p:sp>
        <p:nvSpPr>
          <p:cNvPr id="19456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7772400" cy="685800"/>
          </a:xfrm>
        </p:spPr>
        <p:txBody>
          <a:bodyPr/>
          <a:lstStyle/>
          <a:p>
            <a:r>
              <a:rPr lang="en-US" altLang="zh-CN"/>
              <a:t>ACMS</a:t>
            </a:r>
            <a:r>
              <a:rPr lang="zh-CN" altLang="en-US"/>
              <a:t>接线框图</a:t>
            </a:r>
          </a:p>
        </p:txBody>
      </p:sp>
      <p:pic>
        <p:nvPicPr>
          <p:cNvPr id="194565" name="Picture 5" descr="QD lege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85800" cy="676275"/>
          </a:xfrm>
          <a:prstGeom prst="rect">
            <a:avLst/>
          </a:prstGeom>
          <a:noFill/>
        </p:spPr>
      </p:pic>
      <p:sp>
        <p:nvSpPr>
          <p:cNvPr id="194566" name="Text Box 6"/>
          <p:cNvSpPr txBox="1">
            <a:spLocks noChangeArrowheads="1"/>
          </p:cNvSpPr>
          <p:nvPr/>
        </p:nvSpPr>
        <p:spPr bwMode="auto">
          <a:xfrm>
            <a:off x="0" y="6392863"/>
            <a:ext cx="1658938" cy="457200"/>
          </a:xfrm>
          <a:prstGeom prst="rect">
            <a:avLst/>
          </a:prstGeom>
          <a:solidFill>
            <a:srgbClr val="DDF6A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1" lang="en-US" altLang="zh-CN"/>
              <a:t>ACMS</a:t>
            </a:r>
            <a:r>
              <a:rPr kumimoji="1" lang="zh-CN" altLang="en-US"/>
              <a:t>硬件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914400"/>
          </a:xfrm>
        </p:spPr>
        <p:txBody>
          <a:bodyPr/>
          <a:lstStyle/>
          <a:p>
            <a:r>
              <a:rPr lang="zh-CN" altLang="en-US"/>
              <a:t>连接检测、控制引线</a:t>
            </a:r>
          </a:p>
        </p:txBody>
      </p:sp>
      <p:pic>
        <p:nvPicPr>
          <p:cNvPr id="195587" name="Picture 3" descr="QD lege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" cy="676275"/>
          </a:xfrm>
          <a:prstGeom prst="rect">
            <a:avLst/>
          </a:prstGeom>
          <a:noFill/>
        </p:spPr>
      </p:pic>
      <p:sp>
        <p:nvSpPr>
          <p:cNvPr id="195588" name="Text Box 4"/>
          <p:cNvSpPr txBox="1">
            <a:spLocks noChangeArrowheads="1"/>
          </p:cNvSpPr>
          <p:nvPr/>
        </p:nvSpPr>
        <p:spPr bwMode="auto">
          <a:xfrm>
            <a:off x="0" y="6392863"/>
            <a:ext cx="1098550" cy="457200"/>
          </a:xfrm>
          <a:prstGeom prst="rect">
            <a:avLst/>
          </a:prstGeom>
          <a:solidFill>
            <a:srgbClr val="B3FFB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1" lang="zh-CN" altLang="en-US"/>
              <a:t>连线图</a:t>
            </a:r>
          </a:p>
        </p:txBody>
      </p:sp>
      <p:sp>
        <p:nvSpPr>
          <p:cNvPr id="19558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524000" y="2133600"/>
            <a:ext cx="5029200" cy="762000"/>
          </a:xfrm>
        </p:spPr>
        <p:txBody>
          <a:bodyPr/>
          <a:lstStyle/>
          <a:p>
            <a:endParaRPr lang="zh-CN" altLang="zh-CN"/>
          </a:p>
        </p:txBody>
      </p:sp>
      <p:pic>
        <p:nvPicPr>
          <p:cNvPr id="195590" name="Picture 6" descr="preamplifier pluged in"/>
          <p:cNvPicPr>
            <a:picLocks noChangeAspect="1" noChangeArrowheads="1"/>
          </p:cNvPicPr>
          <p:nvPr/>
        </p:nvPicPr>
        <p:blipFill>
          <a:blip r:embed="rId3" cstate="print">
            <a:lum bright="18000" contrast="48000"/>
          </a:blip>
          <a:srcRect/>
          <a:stretch>
            <a:fillRect/>
          </a:stretch>
        </p:blipFill>
        <p:spPr bwMode="auto">
          <a:xfrm>
            <a:off x="1524000" y="1676400"/>
            <a:ext cx="5638800" cy="42291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95591" name="Rectangle 7"/>
          <p:cNvSpPr>
            <a:spLocks noChangeArrowheads="1"/>
          </p:cNvSpPr>
          <p:nvPr/>
        </p:nvSpPr>
        <p:spPr bwMode="auto">
          <a:xfrm>
            <a:off x="5715000" y="5334000"/>
            <a:ext cx="1295400" cy="228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95592" name="AutoShape 8"/>
          <p:cNvSpPr>
            <a:spLocks noChangeArrowheads="1"/>
          </p:cNvSpPr>
          <p:nvPr/>
        </p:nvSpPr>
        <p:spPr bwMode="auto">
          <a:xfrm rot="6410149">
            <a:off x="2628900" y="4533900"/>
            <a:ext cx="762000" cy="685800"/>
          </a:xfrm>
          <a:prstGeom prst="leftArrow">
            <a:avLst>
              <a:gd name="adj1" fmla="val 32870"/>
              <a:gd name="adj2" fmla="val 55093"/>
            </a:avLst>
          </a:prstGeom>
          <a:solidFill>
            <a:srgbClr val="FF3300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95593" name="Oval 9"/>
          <p:cNvSpPr>
            <a:spLocks noChangeArrowheads="1"/>
          </p:cNvSpPr>
          <p:nvPr/>
        </p:nvSpPr>
        <p:spPr bwMode="auto">
          <a:xfrm rot="-588665">
            <a:off x="2347913" y="3530600"/>
            <a:ext cx="2819400" cy="1219200"/>
          </a:xfrm>
          <a:prstGeom prst="ellips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95594" name="AutoShape 10"/>
          <p:cNvSpPr>
            <a:spLocks noChangeArrowheads="1"/>
          </p:cNvSpPr>
          <p:nvPr/>
        </p:nvSpPr>
        <p:spPr bwMode="auto">
          <a:xfrm>
            <a:off x="5334000" y="5791200"/>
            <a:ext cx="3352800" cy="685800"/>
          </a:xfrm>
          <a:prstGeom prst="wedgeRoundRectCallout">
            <a:avLst>
              <a:gd name="adj1" fmla="val -97634"/>
              <a:gd name="adj2" fmla="val -259028"/>
              <a:gd name="adj3" fmla="val 16667"/>
            </a:avLst>
          </a:prstGeom>
          <a:solidFill>
            <a:srgbClr val="EBCCF8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anchor="ctr"/>
          <a:lstStyle/>
          <a:p>
            <a:pPr algn="ctr"/>
            <a:r>
              <a:rPr kumimoji="1" lang="en-US" altLang="zh-CN" sz="2800"/>
              <a:t>ACMS Preamplifier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762000"/>
          </a:xfrm>
        </p:spPr>
        <p:txBody>
          <a:bodyPr/>
          <a:lstStyle/>
          <a:p>
            <a:r>
              <a:rPr lang="en-US" altLang="zh-CN"/>
              <a:t>ACMS</a:t>
            </a:r>
            <a:r>
              <a:rPr lang="zh-CN" altLang="en-US"/>
              <a:t>硬件</a:t>
            </a:r>
          </a:p>
        </p:txBody>
      </p:sp>
      <p:sp>
        <p:nvSpPr>
          <p:cNvPr id="196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90600"/>
            <a:ext cx="7772400" cy="609600"/>
          </a:xfrm>
        </p:spPr>
        <p:txBody>
          <a:bodyPr/>
          <a:lstStyle/>
          <a:p>
            <a:r>
              <a:rPr lang="en-US" altLang="zh-CN"/>
              <a:t>ACMS</a:t>
            </a:r>
            <a:r>
              <a:rPr lang="zh-CN" altLang="en-US"/>
              <a:t>样品杆</a:t>
            </a:r>
          </a:p>
        </p:txBody>
      </p:sp>
      <p:pic>
        <p:nvPicPr>
          <p:cNvPr id="196612" name="Picture 4" descr="QD lege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" cy="676275"/>
          </a:xfrm>
          <a:prstGeom prst="rect">
            <a:avLst/>
          </a:prstGeom>
          <a:noFill/>
        </p:spPr>
      </p:pic>
      <p:sp>
        <p:nvSpPr>
          <p:cNvPr id="196613" name="Text Box 5"/>
          <p:cNvSpPr txBox="1">
            <a:spLocks noChangeArrowheads="1"/>
          </p:cNvSpPr>
          <p:nvPr/>
        </p:nvSpPr>
        <p:spPr bwMode="auto">
          <a:xfrm>
            <a:off x="0" y="6392863"/>
            <a:ext cx="1658938" cy="457200"/>
          </a:xfrm>
          <a:prstGeom prst="rect">
            <a:avLst/>
          </a:prstGeom>
          <a:solidFill>
            <a:srgbClr val="DDF6A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1" lang="en-US" altLang="zh-CN"/>
              <a:t>ACMS</a:t>
            </a:r>
            <a:r>
              <a:rPr kumimoji="1" lang="zh-CN" altLang="en-US"/>
              <a:t>硬件</a:t>
            </a:r>
          </a:p>
        </p:txBody>
      </p:sp>
      <p:pic>
        <p:nvPicPr>
          <p:cNvPr id="196614" name="Picture 6" descr="Mount Sample_1 on ACMS Sample Hold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6713" y="1905000"/>
            <a:ext cx="8410575" cy="1763713"/>
          </a:xfrm>
          <a:prstGeom prst="rect">
            <a:avLst/>
          </a:prstGeom>
          <a:noFill/>
        </p:spPr>
      </p:pic>
      <p:grpSp>
        <p:nvGrpSpPr>
          <p:cNvPr id="196615" name="Group 7"/>
          <p:cNvGrpSpPr>
            <a:grpSpLocks/>
          </p:cNvGrpSpPr>
          <p:nvPr/>
        </p:nvGrpSpPr>
        <p:grpSpPr bwMode="auto">
          <a:xfrm>
            <a:off x="1028700" y="4495800"/>
            <a:ext cx="7086600" cy="1600200"/>
            <a:chOff x="648" y="2832"/>
            <a:chExt cx="4464" cy="1008"/>
          </a:xfrm>
        </p:grpSpPr>
        <p:sp>
          <p:nvSpPr>
            <p:cNvPr id="196616" name="Line 8"/>
            <p:cNvSpPr>
              <a:spLocks noChangeShapeType="1"/>
            </p:cNvSpPr>
            <p:nvPr/>
          </p:nvSpPr>
          <p:spPr bwMode="auto">
            <a:xfrm>
              <a:off x="720" y="3216"/>
              <a:ext cx="0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6617" name="Line 9"/>
            <p:cNvSpPr>
              <a:spLocks noChangeShapeType="1"/>
            </p:cNvSpPr>
            <p:nvPr/>
          </p:nvSpPr>
          <p:spPr bwMode="auto">
            <a:xfrm>
              <a:off x="4944" y="3168"/>
              <a:ext cx="0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6618" name="Line 10"/>
            <p:cNvSpPr>
              <a:spLocks noChangeShapeType="1"/>
            </p:cNvSpPr>
            <p:nvPr/>
          </p:nvSpPr>
          <p:spPr bwMode="auto">
            <a:xfrm>
              <a:off x="720" y="3648"/>
              <a:ext cx="42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6619" name="Text Box 11"/>
            <p:cNvSpPr txBox="1">
              <a:spLocks noChangeArrowheads="1"/>
            </p:cNvSpPr>
            <p:nvPr/>
          </p:nvSpPr>
          <p:spPr bwMode="auto">
            <a:xfrm>
              <a:off x="2465" y="3360"/>
              <a:ext cx="73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kumimoji="1" lang="en-US" altLang="zh-CN"/>
                <a:t>94.7 cm</a:t>
              </a:r>
            </a:p>
          </p:txBody>
        </p:sp>
        <p:grpSp>
          <p:nvGrpSpPr>
            <p:cNvPr id="196620" name="Group 12"/>
            <p:cNvGrpSpPr>
              <a:grpSpLocks/>
            </p:cNvGrpSpPr>
            <p:nvPr/>
          </p:nvGrpSpPr>
          <p:grpSpPr bwMode="auto">
            <a:xfrm>
              <a:off x="648" y="2832"/>
              <a:ext cx="4464" cy="336"/>
              <a:chOff x="648" y="2832"/>
              <a:chExt cx="4464" cy="336"/>
            </a:xfrm>
          </p:grpSpPr>
          <p:grpSp>
            <p:nvGrpSpPr>
              <p:cNvPr id="196621" name="Group 13"/>
              <p:cNvGrpSpPr>
                <a:grpSpLocks/>
              </p:cNvGrpSpPr>
              <p:nvPr/>
            </p:nvGrpSpPr>
            <p:grpSpPr bwMode="auto">
              <a:xfrm>
                <a:off x="648" y="2832"/>
                <a:ext cx="4464" cy="336"/>
                <a:chOff x="720" y="2832"/>
                <a:chExt cx="4464" cy="336"/>
              </a:xfrm>
            </p:grpSpPr>
            <p:sp>
              <p:nvSpPr>
                <p:cNvPr id="196622" name="AutoShape 14"/>
                <p:cNvSpPr>
                  <a:spLocks noChangeArrowheads="1"/>
                </p:cNvSpPr>
                <p:nvPr/>
              </p:nvSpPr>
              <p:spPr bwMode="auto">
                <a:xfrm rot="-5400000">
                  <a:off x="4872" y="2808"/>
                  <a:ext cx="240" cy="384"/>
                </a:xfrm>
                <a:prstGeom prst="can">
                  <a:avLst>
                    <a:gd name="adj" fmla="val 40000"/>
                  </a:avLst>
                </a:prstGeom>
                <a:gradFill rotWithShape="0">
                  <a:gsLst>
                    <a:gs pos="0">
                      <a:schemeClr val="hlink">
                        <a:gamma/>
                        <a:tint val="0"/>
                        <a:invGamma/>
                      </a:schemeClr>
                    </a:gs>
                    <a:gs pos="100000">
                      <a:schemeClr val="hlink"/>
                    </a:gs>
                  </a:gsLst>
                  <a:lin ang="540000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96623" name="Rectangle 15"/>
                <p:cNvSpPr>
                  <a:spLocks noChangeArrowheads="1"/>
                </p:cNvSpPr>
                <p:nvPr/>
              </p:nvSpPr>
              <p:spPr bwMode="auto">
                <a:xfrm>
                  <a:off x="912" y="2952"/>
                  <a:ext cx="3936" cy="96"/>
                </a:xfrm>
                <a:prstGeom prst="rect">
                  <a:avLst/>
                </a:prstGeom>
                <a:gradFill rotWithShape="0">
                  <a:gsLst>
                    <a:gs pos="0">
                      <a:schemeClr val="tx2">
                        <a:gamma/>
                        <a:tint val="0"/>
                        <a:invGamma/>
                      </a:schemeClr>
                    </a:gs>
                    <a:gs pos="100000">
                      <a:schemeClr val="tx2"/>
                    </a:gs>
                  </a:gsLst>
                  <a:lin ang="54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96624" name="AutoShape 16"/>
                <p:cNvSpPr>
                  <a:spLocks noChangeArrowheads="1"/>
                </p:cNvSpPr>
                <p:nvPr/>
              </p:nvSpPr>
              <p:spPr bwMode="auto">
                <a:xfrm rot="-5400000">
                  <a:off x="840" y="2880"/>
                  <a:ext cx="288" cy="240"/>
                </a:xfrm>
                <a:prstGeom prst="can">
                  <a:avLst>
                    <a:gd name="adj" fmla="val 50000"/>
                  </a:avLst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hlink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96625" name="AutoShape 17"/>
                <p:cNvSpPr>
                  <a:spLocks noChangeArrowheads="1"/>
                </p:cNvSpPr>
                <p:nvPr/>
              </p:nvSpPr>
              <p:spPr bwMode="auto">
                <a:xfrm rot="-5400000">
                  <a:off x="696" y="2856"/>
                  <a:ext cx="336" cy="288"/>
                </a:xfrm>
                <a:prstGeom prst="can">
                  <a:avLst>
                    <a:gd name="adj" fmla="val 50000"/>
                  </a:avLst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hlink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grpSp>
              <p:nvGrpSpPr>
                <p:cNvPr id="196626" name="Group 18"/>
                <p:cNvGrpSpPr>
                  <a:grpSpLocks/>
                </p:cNvGrpSpPr>
                <p:nvPr/>
              </p:nvGrpSpPr>
              <p:grpSpPr bwMode="auto">
                <a:xfrm>
                  <a:off x="744" y="2952"/>
                  <a:ext cx="96" cy="96"/>
                  <a:chOff x="1632" y="3504"/>
                  <a:chExt cx="96" cy="96"/>
                </a:xfrm>
              </p:grpSpPr>
              <p:sp>
                <p:nvSpPr>
                  <p:cNvPr id="196627" name="Oval 19"/>
                  <p:cNvSpPr>
                    <a:spLocks noChangeArrowheads="1"/>
                  </p:cNvSpPr>
                  <p:nvPr/>
                </p:nvSpPr>
                <p:spPr bwMode="auto">
                  <a:xfrm>
                    <a:off x="1632" y="3504"/>
                    <a:ext cx="48" cy="48"/>
                  </a:xfrm>
                  <a:prstGeom prst="ellipse">
                    <a:avLst/>
                  </a:prstGeom>
                  <a:solidFill>
                    <a:schemeClr val="tx2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96628" name="Oval 20"/>
                  <p:cNvSpPr>
                    <a:spLocks noChangeArrowheads="1"/>
                  </p:cNvSpPr>
                  <p:nvPr/>
                </p:nvSpPr>
                <p:spPr bwMode="auto">
                  <a:xfrm>
                    <a:off x="1680" y="3504"/>
                    <a:ext cx="48" cy="48"/>
                  </a:xfrm>
                  <a:prstGeom prst="ellipse">
                    <a:avLst/>
                  </a:prstGeom>
                  <a:solidFill>
                    <a:schemeClr val="tx2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96629" name="Oval 21"/>
                  <p:cNvSpPr>
                    <a:spLocks noChangeArrowheads="1"/>
                  </p:cNvSpPr>
                  <p:nvPr/>
                </p:nvSpPr>
                <p:spPr bwMode="auto">
                  <a:xfrm>
                    <a:off x="1632" y="3552"/>
                    <a:ext cx="48" cy="48"/>
                  </a:xfrm>
                  <a:prstGeom prst="ellipse">
                    <a:avLst/>
                  </a:prstGeom>
                  <a:solidFill>
                    <a:schemeClr val="tx2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96630" name="Oval 22"/>
                  <p:cNvSpPr>
                    <a:spLocks noChangeArrowheads="1"/>
                  </p:cNvSpPr>
                  <p:nvPr/>
                </p:nvSpPr>
                <p:spPr bwMode="auto">
                  <a:xfrm>
                    <a:off x="1680" y="3552"/>
                    <a:ext cx="48" cy="48"/>
                  </a:xfrm>
                  <a:prstGeom prst="ellipse">
                    <a:avLst/>
                  </a:prstGeom>
                  <a:solidFill>
                    <a:schemeClr val="tx2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196631" name="Rectangle 23"/>
                <p:cNvSpPr>
                  <a:spLocks noChangeArrowheads="1"/>
                </p:cNvSpPr>
                <p:nvPr/>
              </p:nvSpPr>
              <p:spPr bwMode="auto">
                <a:xfrm>
                  <a:off x="4992" y="2952"/>
                  <a:ext cx="96" cy="96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196632" name="AutoShape 24"/>
              <p:cNvSpPr>
                <a:spLocks noChangeArrowheads="1"/>
              </p:cNvSpPr>
              <p:nvPr/>
            </p:nvSpPr>
            <p:spPr bwMode="auto">
              <a:xfrm rot="-5400000">
                <a:off x="2592" y="2952"/>
                <a:ext cx="168" cy="120"/>
              </a:xfrm>
              <a:prstGeom prst="flowChartPunchedTape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986" name="Picture 2" descr="PPMS System Components"/>
          <p:cNvPicPr>
            <a:picLocks noChangeAspect="1" noChangeArrowheads="1"/>
          </p:cNvPicPr>
          <p:nvPr/>
        </p:nvPicPr>
        <p:blipFill>
          <a:blip r:embed="rId2" cstate="print"/>
          <a:srcRect l="4071" r="2368" b="3334"/>
          <a:stretch>
            <a:fillRect/>
          </a:stretch>
        </p:blipFill>
        <p:spPr bwMode="auto">
          <a:xfrm>
            <a:off x="1524000" y="0"/>
            <a:ext cx="6227763" cy="6858000"/>
          </a:xfrm>
          <a:prstGeom prst="rect">
            <a:avLst/>
          </a:prstGeom>
          <a:noFill/>
        </p:spPr>
      </p:pic>
      <p:sp>
        <p:nvSpPr>
          <p:cNvPr id="297987" name="Rectangle 3"/>
          <p:cNvSpPr>
            <a:spLocks noGrp="1" noChangeArrowheads="1"/>
          </p:cNvSpPr>
          <p:nvPr>
            <p:ph type="title"/>
          </p:nvPr>
        </p:nvSpPr>
        <p:spPr>
          <a:xfrm>
            <a:off x="5791200" y="152400"/>
            <a:ext cx="3124200" cy="838200"/>
          </a:xfrm>
        </p:spPr>
        <p:txBody>
          <a:bodyPr/>
          <a:lstStyle/>
          <a:p>
            <a:r>
              <a:rPr lang="zh-CN" altLang="en-US"/>
              <a:t>总体结构图</a:t>
            </a:r>
          </a:p>
        </p:txBody>
      </p:sp>
      <p:pic>
        <p:nvPicPr>
          <p:cNvPr id="297988" name="Picture 4" descr="QD lege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85800" cy="676275"/>
          </a:xfrm>
          <a:prstGeom prst="rect">
            <a:avLst/>
          </a:prstGeom>
          <a:noFill/>
        </p:spPr>
      </p:pic>
      <p:sp>
        <p:nvSpPr>
          <p:cNvPr id="297989" name="AutoShape 5"/>
          <p:cNvSpPr>
            <a:spLocks/>
          </p:cNvSpPr>
          <p:nvPr/>
        </p:nvSpPr>
        <p:spPr bwMode="auto">
          <a:xfrm>
            <a:off x="501650" y="4935538"/>
            <a:ext cx="914400" cy="609600"/>
          </a:xfrm>
          <a:prstGeom prst="borderCallout2">
            <a:avLst>
              <a:gd name="adj1" fmla="val 18750"/>
              <a:gd name="adj2" fmla="val 108333"/>
              <a:gd name="adj3" fmla="val 18750"/>
              <a:gd name="adj4" fmla="val 164583"/>
              <a:gd name="adj5" fmla="val -119273"/>
              <a:gd name="adj6" fmla="val 278472"/>
            </a:avLst>
          </a:prstGeom>
          <a:solidFill>
            <a:srgbClr val="8CDE7E"/>
          </a:solidFill>
          <a:ln w="38100">
            <a:solidFill>
              <a:srgbClr val="FF0000"/>
            </a:solidFill>
            <a:miter lim="800000"/>
            <a:headEnd/>
            <a:tailEnd type="triangle" w="med" len="med"/>
          </a:ln>
          <a:effectLst/>
        </p:spPr>
        <p:txBody>
          <a:bodyPr anchor="ctr"/>
          <a:lstStyle/>
          <a:p>
            <a:pPr algn="ctr"/>
            <a:r>
              <a:rPr kumimoji="1" lang="zh-CN" altLang="en-US"/>
              <a:t>杜瓦</a:t>
            </a:r>
          </a:p>
        </p:txBody>
      </p:sp>
      <p:sp>
        <p:nvSpPr>
          <p:cNvPr id="297990" name="AutoShape 6"/>
          <p:cNvSpPr>
            <a:spLocks/>
          </p:cNvSpPr>
          <p:nvPr/>
        </p:nvSpPr>
        <p:spPr bwMode="auto">
          <a:xfrm>
            <a:off x="228600" y="1535113"/>
            <a:ext cx="1524000" cy="903287"/>
          </a:xfrm>
          <a:prstGeom prst="borderCallout2">
            <a:avLst>
              <a:gd name="adj1" fmla="val 12653"/>
              <a:gd name="adj2" fmla="val 105000"/>
              <a:gd name="adj3" fmla="val 12653"/>
              <a:gd name="adj4" fmla="val 162398"/>
              <a:gd name="adj5" fmla="val -56417"/>
              <a:gd name="adj6" fmla="val 192083"/>
            </a:avLst>
          </a:prstGeom>
          <a:solidFill>
            <a:srgbClr val="8CDE7E"/>
          </a:solidFill>
          <a:ln w="38100">
            <a:solidFill>
              <a:srgbClr val="FF0000"/>
            </a:solidFill>
            <a:miter lim="800000"/>
            <a:headEnd/>
            <a:tailEnd type="triangle" w="med" len="med"/>
          </a:ln>
          <a:effectLst/>
        </p:spPr>
        <p:txBody>
          <a:bodyPr anchor="ctr"/>
          <a:lstStyle/>
          <a:p>
            <a:pPr algn="ctr"/>
            <a:r>
              <a:rPr kumimoji="1" lang="en-US" altLang="zh-CN"/>
              <a:t>PPMS Probe</a:t>
            </a:r>
          </a:p>
        </p:txBody>
      </p:sp>
      <p:sp>
        <p:nvSpPr>
          <p:cNvPr id="297991" name="AutoShape 7"/>
          <p:cNvSpPr>
            <a:spLocks/>
          </p:cNvSpPr>
          <p:nvPr/>
        </p:nvSpPr>
        <p:spPr bwMode="auto">
          <a:xfrm>
            <a:off x="7162800" y="2325688"/>
            <a:ext cx="1371600" cy="569912"/>
          </a:xfrm>
          <a:prstGeom prst="borderCallout2">
            <a:avLst>
              <a:gd name="adj1" fmla="val 20056"/>
              <a:gd name="adj2" fmla="val -5556"/>
              <a:gd name="adj3" fmla="val 20056"/>
              <a:gd name="adj4" fmla="val -46528"/>
              <a:gd name="adj5" fmla="val 216157"/>
              <a:gd name="adj6" fmla="val -107755"/>
            </a:avLst>
          </a:prstGeom>
          <a:solidFill>
            <a:srgbClr val="8CDE7E"/>
          </a:solidFill>
          <a:ln w="38100">
            <a:solidFill>
              <a:srgbClr val="FF0000"/>
            </a:solidFill>
            <a:miter lim="800000"/>
            <a:headEnd/>
            <a:tailEnd type="triangle" w="med" len="med"/>
          </a:ln>
          <a:effectLst/>
        </p:spPr>
        <p:txBody>
          <a:bodyPr anchor="ctr"/>
          <a:lstStyle/>
          <a:p>
            <a:pPr algn="ctr"/>
            <a:r>
              <a:rPr kumimoji="1" lang="zh-CN" altLang="en-US"/>
              <a:t>计算机</a:t>
            </a:r>
          </a:p>
        </p:txBody>
      </p:sp>
      <p:sp>
        <p:nvSpPr>
          <p:cNvPr id="297992" name="AutoShape 8"/>
          <p:cNvSpPr>
            <a:spLocks/>
          </p:cNvSpPr>
          <p:nvPr/>
        </p:nvSpPr>
        <p:spPr bwMode="auto">
          <a:xfrm>
            <a:off x="7315200" y="4114800"/>
            <a:ext cx="1371600" cy="569913"/>
          </a:xfrm>
          <a:prstGeom prst="borderCallout2">
            <a:avLst>
              <a:gd name="adj1" fmla="val 20056"/>
              <a:gd name="adj2" fmla="val -5556"/>
              <a:gd name="adj3" fmla="val 20056"/>
              <a:gd name="adj4" fmla="val -46528"/>
              <a:gd name="adj5" fmla="val 216157"/>
              <a:gd name="adj6" fmla="val -107755"/>
            </a:avLst>
          </a:prstGeom>
          <a:solidFill>
            <a:srgbClr val="8CDE7E"/>
          </a:solidFill>
          <a:ln w="38100">
            <a:solidFill>
              <a:srgbClr val="FF0000"/>
            </a:solidFill>
            <a:miter lim="800000"/>
            <a:headEnd/>
            <a:tailEnd type="triangle" w="med" len="med"/>
          </a:ln>
          <a:effectLst/>
        </p:spPr>
        <p:txBody>
          <a:bodyPr anchor="ctr"/>
          <a:lstStyle/>
          <a:p>
            <a:pPr algn="ctr"/>
            <a:r>
              <a:rPr kumimoji="1" lang="zh-CN" altLang="en-US"/>
              <a:t>控制柜</a:t>
            </a:r>
          </a:p>
        </p:txBody>
      </p:sp>
    </p:spTree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762000"/>
          </a:xfrm>
        </p:spPr>
        <p:txBody>
          <a:bodyPr/>
          <a:lstStyle/>
          <a:p>
            <a:r>
              <a:rPr lang="en-US" altLang="zh-CN"/>
              <a:t>ACMS</a:t>
            </a:r>
            <a:r>
              <a:rPr lang="zh-CN" altLang="en-US"/>
              <a:t>硬件－附件</a:t>
            </a:r>
          </a:p>
        </p:txBody>
      </p:sp>
      <p:sp>
        <p:nvSpPr>
          <p:cNvPr id="197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7772400" cy="685800"/>
          </a:xfrm>
        </p:spPr>
        <p:txBody>
          <a:bodyPr/>
          <a:lstStyle/>
          <a:p>
            <a:r>
              <a:rPr lang="zh-CN" altLang="en-US"/>
              <a:t>残余磁场校正－</a:t>
            </a:r>
            <a:r>
              <a:rPr lang="en-US" altLang="zh-CN"/>
              <a:t>Ultra Low Field</a:t>
            </a:r>
          </a:p>
        </p:txBody>
      </p:sp>
      <p:pic>
        <p:nvPicPr>
          <p:cNvPr id="197636" name="Picture 4" descr="QD lege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" cy="676275"/>
          </a:xfrm>
          <a:prstGeom prst="rect">
            <a:avLst/>
          </a:prstGeom>
          <a:noFill/>
        </p:spPr>
      </p:pic>
      <p:sp>
        <p:nvSpPr>
          <p:cNvPr id="197637" name="Text Box 5"/>
          <p:cNvSpPr txBox="1">
            <a:spLocks noChangeArrowheads="1"/>
          </p:cNvSpPr>
          <p:nvPr/>
        </p:nvSpPr>
        <p:spPr bwMode="auto">
          <a:xfrm>
            <a:off x="0" y="6392863"/>
            <a:ext cx="1658938" cy="457200"/>
          </a:xfrm>
          <a:prstGeom prst="rect">
            <a:avLst/>
          </a:prstGeom>
          <a:solidFill>
            <a:srgbClr val="DDF6A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1" lang="en-US" altLang="zh-CN"/>
              <a:t>ACMS</a:t>
            </a:r>
            <a:r>
              <a:rPr kumimoji="1" lang="zh-CN" altLang="en-US"/>
              <a:t>硬件</a:t>
            </a:r>
          </a:p>
        </p:txBody>
      </p:sp>
      <p:pic>
        <p:nvPicPr>
          <p:cNvPr id="197638" name="Picture 6" descr="Ultra Low Field Option Interface Cable"/>
          <p:cNvPicPr>
            <a:picLocks noChangeAspect="1" noChangeArrowheads="1"/>
          </p:cNvPicPr>
          <p:nvPr/>
        </p:nvPicPr>
        <p:blipFill>
          <a:blip r:embed="rId3" cstate="print"/>
          <a:srcRect l="6572" t="4305" r="4286" b="8295"/>
          <a:stretch>
            <a:fillRect/>
          </a:stretch>
        </p:blipFill>
        <p:spPr bwMode="auto">
          <a:xfrm>
            <a:off x="4572000" y="4038600"/>
            <a:ext cx="4419600" cy="2613025"/>
          </a:xfrm>
          <a:prstGeom prst="rect">
            <a:avLst/>
          </a:prstGeom>
          <a:noFill/>
        </p:spPr>
      </p:pic>
      <p:pic>
        <p:nvPicPr>
          <p:cNvPr id="197639" name="Picture 7" descr="Rear Panel of Electronics Control Box"/>
          <p:cNvPicPr>
            <a:picLocks noChangeAspect="1" noChangeArrowheads="1"/>
          </p:cNvPicPr>
          <p:nvPr/>
        </p:nvPicPr>
        <p:blipFill>
          <a:blip r:embed="rId4" cstate="print"/>
          <a:srcRect l="1198" t="1770" r="2940" b="1180"/>
          <a:stretch>
            <a:fillRect/>
          </a:stretch>
        </p:blipFill>
        <p:spPr bwMode="auto">
          <a:xfrm>
            <a:off x="4038600" y="1600200"/>
            <a:ext cx="4876800" cy="2430463"/>
          </a:xfrm>
          <a:prstGeom prst="rect">
            <a:avLst/>
          </a:prstGeom>
          <a:noFill/>
        </p:spPr>
      </p:pic>
      <p:pic>
        <p:nvPicPr>
          <p:cNvPr id="197640" name="Picture 8" descr="Graphy View_Low Field Profil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1905000"/>
            <a:ext cx="3600450" cy="4133850"/>
          </a:xfrm>
          <a:prstGeom prst="rect">
            <a:avLst/>
          </a:prstGeom>
          <a:noFill/>
        </p:spPr>
      </p:pic>
      <p:sp>
        <p:nvSpPr>
          <p:cNvPr id="197641" name="AutoShape 9"/>
          <p:cNvSpPr>
            <a:spLocks noChangeArrowheads="1"/>
          </p:cNvSpPr>
          <p:nvPr/>
        </p:nvSpPr>
        <p:spPr bwMode="auto">
          <a:xfrm>
            <a:off x="3505200" y="5867400"/>
            <a:ext cx="1676400" cy="533400"/>
          </a:xfrm>
          <a:prstGeom prst="wedgeRoundRectCallout">
            <a:avLst>
              <a:gd name="adj1" fmla="val -70551"/>
              <a:gd name="adj2" fmla="val -166667"/>
              <a:gd name="adj3" fmla="val 16667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kumimoji="1" lang="en-US" altLang="zh-CN"/>
              <a:t>PPMS-9T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762000"/>
          </a:xfrm>
        </p:spPr>
        <p:txBody>
          <a:bodyPr/>
          <a:lstStyle/>
          <a:p>
            <a:r>
              <a:rPr lang="en-US" altLang="zh-CN"/>
              <a:t>ACMS</a:t>
            </a:r>
            <a:r>
              <a:rPr lang="zh-CN" altLang="en-US"/>
              <a:t>硬件－附件</a:t>
            </a:r>
          </a:p>
        </p:txBody>
      </p:sp>
      <p:sp>
        <p:nvSpPr>
          <p:cNvPr id="198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066800"/>
            <a:ext cx="7772400" cy="685800"/>
          </a:xfrm>
        </p:spPr>
        <p:txBody>
          <a:bodyPr/>
          <a:lstStyle/>
          <a:p>
            <a:r>
              <a:rPr lang="zh-CN" altLang="en-US"/>
              <a:t>残余磁场校正－接线框图</a:t>
            </a:r>
          </a:p>
        </p:txBody>
      </p:sp>
      <p:pic>
        <p:nvPicPr>
          <p:cNvPr id="19866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828800"/>
            <a:ext cx="7910513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8661" name="Picture 5" descr="QD lege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85800" cy="676275"/>
          </a:xfrm>
          <a:prstGeom prst="rect">
            <a:avLst/>
          </a:prstGeom>
          <a:noFill/>
        </p:spPr>
      </p:pic>
      <p:sp>
        <p:nvSpPr>
          <p:cNvPr id="198662" name="Text Box 6"/>
          <p:cNvSpPr txBox="1">
            <a:spLocks noChangeArrowheads="1"/>
          </p:cNvSpPr>
          <p:nvPr/>
        </p:nvSpPr>
        <p:spPr bwMode="auto">
          <a:xfrm>
            <a:off x="0" y="6392863"/>
            <a:ext cx="1658938" cy="457200"/>
          </a:xfrm>
          <a:prstGeom prst="rect">
            <a:avLst/>
          </a:prstGeom>
          <a:solidFill>
            <a:srgbClr val="DDF6A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1" lang="en-US" altLang="zh-CN"/>
              <a:t>ACMS</a:t>
            </a:r>
            <a:r>
              <a:rPr kumimoji="1" lang="zh-CN" altLang="en-US"/>
              <a:t>硬件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57200"/>
            <a:ext cx="8077200" cy="1143000"/>
          </a:xfrm>
        </p:spPr>
        <p:txBody>
          <a:bodyPr/>
          <a:lstStyle/>
          <a:p>
            <a:r>
              <a:rPr lang="en-US" altLang="zh-CN"/>
              <a:t>PPMS </a:t>
            </a:r>
            <a:r>
              <a:rPr lang="en-US" altLang="zh-CN">
                <a:solidFill>
                  <a:srgbClr val="FF3300"/>
                </a:solidFill>
              </a:rPr>
              <a:t>ACMS</a:t>
            </a:r>
            <a:r>
              <a:rPr lang="en-US" altLang="zh-CN"/>
              <a:t> Software Version</a:t>
            </a:r>
          </a:p>
        </p:txBody>
      </p:sp>
      <p:sp>
        <p:nvSpPr>
          <p:cNvPr id="199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47800" y="1905000"/>
            <a:ext cx="6248400" cy="685800"/>
          </a:xfrm>
          <a:solidFill>
            <a:srgbClr val="D8D8D8"/>
          </a:solidFill>
        </p:spPr>
        <p:txBody>
          <a:bodyPr anchor="ctr"/>
          <a:lstStyle/>
          <a:p>
            <a:pPr algn="ctr">
              <a:buFontTx/>
              <a:buNone/>
            </a:pPr>
            <a:r>
              <a:rPr lang="en-US" altLang="zh-CN"/>
              <a:t>PPMS ACMS </a:t>
            </a:r>
            <a:r>
              <a:rPr lang="en-US" altLang="zh-CN">
                <a:solidFill>
                  <a:srgbClr val="FF0000"/>
                </a:solidFill>
              </a:rPr>
              <a:t>1.0.9 Build 14</a:t>
            </a:r>
          </a:p>
        </p:txBody>
      </p:sp>
      <p:sp>
        <p:nvSpPr>
          <p:cNvPr id="199684" name="Text Box 4"/>
          <p:cNvSpPr txBox="1">
            <a:spLocks noChangeArrowheads="1"/>
          </p:cNvSpPr>
          <p:nvPr/>
        </p:nvSpPr>
        <p:spPr bwMode="auto">
          <a:xfrm>
            <a:off x="1600200" y="3429000"/>
            <a:ext cx="4300538" cy="2109788"/>
          </a:xfrm>
          <a:prstGeom prst="rect">
            <a:avLst/>
          </a:prstGeom>
          <a:solidFill>
            <a:srgbClr val="DEFF9B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r>
              <a:rPr kumimoji="1" lang="en-US" altLang="zh-CN"/>
              <a:t>ACMS Board Serial No. </a:t>
            </a:r>
            <a:r>
              <a:rPr kumimoji="1" lang="en-US" altLang="zh-CN" u="sng"/>
              <a:t>270</a:t>
            </a:r>
          </a:p>
          <a:p>
            <a:pPr>
              <a:spcBef>
                <a:spcPct val="50000"/>
              </a:spcBef>
            </a:pPr>
            <a:r>
              <a:rPr kumimoji="1" lang="en-US" altLang="zh-CN"/>
              <a:t>ACMS Preamp Serial No. </a:t>
            </a:r>
            <a:r>
              <a:rPr kumimoji="1" lang="en-US" altLang="zh-CN" u="sng"/>
              <a:t>HF024</a:t>
            </a:r>
          </a:p>
          <a:p>
            <a:pPr>
              <a:spcBef>
                <a:spcPct val="50000"/>
              </a:spcBef>
            </a:pPr>
            <a:r>
              <a:rPr kumimoji="1" lang="en-US" altLang="zh-CN"/>
              <a:t>ACMS Coilset Serial No. </a:t>
            </a:r>
            <a:r>
              <a:rPr kumimoji="1" lang="en-US" altLang="zh-CN" u="sng">
                <a:solidFill>
                  <a:srgbClr val="FF0000"/>
                </a:solidFill>
              </a:rPr>
              <a:t>197</a:t>
            </a:r>
          </a:p>
          <a:p>
            <a:pPr>
              <a:spcBef>
                <a:spcPct val="50000"/>
              </a:spcBef>
            </a:pPr>
            <a:r>
              <a:rPr kumimoji="1" lang="en-US" altLang="zh-CN"/>
              <a:t>ACMS Transport Type: </a:t>
            </a:r>
            <a:r>
              <a:rPr kumimoji="1" lang="en-US" altLang="zh-CN" u="sng"/>
              <a:t>b</a:t>
            </a:r>
          </a:p>
        </p:txBody>
      </p:sp>
      <p:sp>
        <p:nvSpPr>
          <p:cNvPr id="199685" name="AutoShape 5"/>
          <p:cNvSpPr>
            <a:spLocks noChangeArrowheads="1"/>
          </p:cNvSpPr>
          <p:nvPr/>
        </p:nvSpPr>
        <p:spPr bwMode="auto">
          <a:xfrm>
            <a:off x="6858000" y="5181600"/>
            <a:ext cx="914400" cy="533400"/>
          </a:xfrm>
          <a:prstGeom prst="wedgeRoundRectCallout">
            <a:avLst>
              <a:gd name="adj1" fmla="val -209898"/>
              <a:gd name="adj2" fmla="val -125894"/>
              <a:gd name="adj3" fmla="val 16667"/>
            </a:avLst>
          </a:prstGeom>
          <a:solidFill>
            <a:srgbClr val="D8D8D8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kumimoji="1" lang="en-US" altLang="zh-CN" u="sng">
                <a:solidFill>
                  <a:srgbClr val="FF0000"/>
                </a:solidFill>
              </a:rPr>
              <a:t>179</a:t>
            </a:r>
          </a:p>
        </p:txBody>
      </p:sp>
      <p:sp>
        <p:nvSpPr>
          <p:cNvPr id="199686" name="AutoShape 6"/>
          <p:cNvSpPr>
            <a:spLocks noChangeArrowheads="1"/>
          </p:cNvSpPr>
          <p:nvPr/>
        </p:nvSpPr>
        <p:spPr bwMode="auto">
          <a:xfrm>
            <a:off x="7239000" y="2895600"/>
            <a:ext cx="1143000" cy="762000"/>
          </a:xfrm>
          <a:prstGeom prst="wedgeRoundRectCallout">
            <a:avLst>
              <a:gd name="adj1" fmla="val -147500"/>
              <a:gd name="adj2" fmla="val -95833"/>
              <a:gd name="adj3" fmla="val 16667"/>
            </a:avLst>
          </a:prstGeom>
          <a:solidFill>
            <a:srgbClr val="93EA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kumimoji="1" lang="en-US" altLang="zh-CN"/>
              <a:t>Latest</a:t>
            </a: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066800"/>
            <a:ext cx="5029200" cy="609600"/>
          </a:xfrm>
          <a:solidFill>
            <a:srgbClr val="B0F8F6"/>
          </a:solidFill>
        </p:spPr>
        <p:txBody>
          <a:bodyPr anchor="ctr"/>
          <a:lstStyle/>
          <a:p>
            <a:pPr>
              <a:buFontTx/>
              <a:buNone/>
            </a:pPr>
            <a:r>
              <a:rPr lang="en-US" altLang="zh-CN"/>
              <a:t>Utilities </a:t>
            </a:r>
            <a:r>
              <a:rPr lang="en-US" altLang="zh-CN">
                <a:sym typeface="Symbol" pitchFamily="18" charset="2"/>
              </a:rPr>
              <a:t></a:t>
            </a:r>
            <a:r>
              <a:rPr lang="en-US" altLang="zh-CN"/>
              <a:t> Activate Options</a:t>
            </a:r>
          </a:p>
        </p:txBody>
      </p:sp>
      <p:pic>
        <p:nvPicPr>
          <p:cNvPr id="200707" name="Picture 3" descr="PPMS MultiVu Interface-men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375" y="1752600"/>
            <a:ext cx="8983663" cy="763588"/>
          </a:xfrm>
          <a:prstGeom prst="rect">
            <a:avLst/>
          </a:prstGeom>
          <a:noFill/>
        </p:spPr>
      </p:pic>
      <p:sp>
        <p:nvSpPr>
          <p:cNvPr id="200708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914400"/>
          </a:xfrm>
        </p:spPr>
        <p:txBody>
          <a:bodyPr/>
          <a:lstStyle/>
          <a:p>
            <a:r>
              <a:rPr lang="zh-CN" altLang="en-US"/>
              <a:t>启动</a:t>
            </a:r>
            <a:r>
              <a:rPr lang="en-US" altLang="zh-CN"/>
              <a:t>ACMS</a:t>
            </a:r>
            <a:r>
              <a:rPr lang="zh-CN" altLang="en-US"/>
              <a:t>控制软件</a:t>
            </a:r>
          </a:p>
        </p:txBody>
      </p:sp>
      <p:pic>
        <p:nvPicPr>
          <p:cNvPr id="200709" name="Picture 5" descr="QD lege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85800" cy="676275"/>
          </a:xfrm>
          <a:prstGeom prst="rect">
            <a:avLst/>
          </a:prstGeom>
          <a:noFill/>
        </p:spPr>
      </p:pic>
      <p:sp>
        <p:nvSpPr>
          <p:cNvPr id="200710" name="Text Box 6"/>
          <p:cNvSpPr txBox="1">
            <a:spLocks noChangeArrowheads="1"/>
          </p:cNvSpPr>
          <p:nvPr/>
        </p:nvSpPr>
        <p:spPr bwMode="auto">
          <a:xfrm>
            <a:off x="0" y="6392863"/>
            <a:ext cx="793750" cy="457200"/>
          </a:xfrm>
          <a:prstGeom prst="rect">
            <a:avLst/>
          </a:prstGeom>
          <a:solidFill>
            <a:srgbClr val="B3FFB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1" lang="zh-CN" altLang="en-US"/>
              <a:t>软件</a:t>
            </a:r>
          </a:p>
        </p:txBody>
      </p:sp>
      <p:sp>
        <p:nvSpPr>
          <p:cNvPr id="200711" name="AutoShape 7"/>
          <p:cNvSpPr>
            <a:spLocks noChangeArrowheads="1"/>
          </p:cNvSpPr>
          <p:nvPr/>
        </p:nvSpPr>
        <p:spPr bwMode="auto">
          <a:xfrm>
            <a:off x="4572000" y="2743200"/>
            <a:ext cx="3429000" cy="3810000"/>
          </a:xfrm>
          <a:prstGeom prst="wedgeRectCallout">
            <a:avLst>
              <a:gd name="adj1" fmla="val -56389"/>
              <a:gd name="adj2" fmla="val -66875"/>
            </a:avLst>
          </a:prstGeom>
          <a:solidFill>
            <a:srgbClr val="D8DDC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162000"/>
          <a:lstStyle/>
          <a:p>
            <a:pPr algn="just">
              <a:lnSpc>
                <a:spcPct val="110000"/>
              </a:lnSpc>
            </a:pPr>
            <a:r>
              <a:rPr kumimoji="1" lang="en-US" altLang="zh-CN" u="sng"/>
              <a:t>A</a:t>
            </a:r>
            <a:r>
              <a:rPr kumimoji="1" lang="en-US" altLang="zh-CN"/>
              <a:t>ctivate…</a:t>
            </a:r>
          </a:p>
          <a:p>
            <a:pPr algn="just">
              <a:lnSpc>
                <a:spcPct val="110000"/>
              </a:lnSpc>
            </a:pPr>
            <a:r>
              <a:rPr kumimoji="1" lang="en-US" altLang="zh-CN" u="sng">
                <a:solidFill>
                  <a:schemeClr val="bg2"/>
                </a:solidFill>
              </a:rPr>
              <a:t>C</a:t>
            </a:r>
            <a:r>
              <a:rPr kumimoji="1" lang="en-US" altLang="zh-CN">
                <a:solidFill>
                  <a:schemeClr val="bg2"/>
                </a:solidFill>
              </a:rPr>
              <a:t>onfigure Option…</a:t>
            </a:r>
          </a:p>
          <a:p>
            <a:pPr algn="just">
              <a:lnSpc>
                <a:spcPct val="110000"/>
              </a:lnSpc>
            </a:pPr>
            <a:r>
              <a:rPr kumimoji="1" lang="en-US" altLang="zh-CN" u="sng"/>
              <a:t>L</a:t>
            </a:r>
            <a:r>
              <a:rPr kumimoji="1" lang="en-US" altLang="zh-CN"/>
              <a:t>og PPMS Data…</a:t>
            </a:r>
          </a:p>
          <a:p>
            <a:pPr algn="just">
              <a:lnSpc>
                <a:spcPct val="110000"/>
              </a:lnSpc>
            </a:pPr>
            <a:r>
              <a:rPr kumimoji="1" lang="en-US" altLang="zh-CN" u="sng"/>
              <a:t>U</a:t>
            </a:r>
            <a:r>
              <a:rPr kumimoji="1" lang="en-US" altLang="zh-CN"/>
              <a:t>pload…</a:t>
            </a:r>
          </a:p>
          <a:p>
            <a:pPr algn="just">
              <a:lnSpc>
                <a:spcPct val="110000"/>
              </a:lnSpc>
            </a:pPr>
            <a:r>
              <a:rPr kumimoji="1" lang="en-US" altLang="zh-CN" u="sng"/>
              <a:t>S</a:t>
            </a:r>
            <a:r>
              <a:rPr kumimoji="1" lang="en-US" altLang="zh-CN"/>
              <a:t>end GPIB Commands…</a:t>
            </a:r>
          </a:p>
          <a:p>
            <a:pPr algn="just">
              <a:lnSpc>
                <a:spcPct val="110000"/>
              </a:lnSpc>
            </a:pPr>
            <a:r>
              <a:rPr kumimoji="1" lang="en-US" altLang="zh-CN" u="sng"/>
              <a:t>M</a:t>
            </a:r>
            <a:r>
              <a:rPr kumimoji="1" lang="en-US" altLang="zh-CN"/>
              <a:t>agnet                        </a:t>
            </a:r>
            <a:r>
              <a:rPr kumimoji="1" lang="en-US" altLang="zh-CN">
                <a:sym typeface="Wingdings 3" pitchFamily="18" charset="2"/>
              </a:rPr>
              <a:t></a:t>
            </a:r>
            <a:endParaRPr kumimoji="1" lang="en-US" altLang="zh-CN"/>
          </a:p>
          <a:p>
            <a:pPr algn="just">
              <a:lnSpc>
                <a:spcPct val="110000"/>
              </a:lnSpc>
              <a:spcBef>
                <a:spcPct val="20000"/>
              </a:spcBef>
            </a:pPr>
            <a:r>
              <a:rPr kumimoji="1" lang="en-US" altLang="zh-CN" u="sng"/>
              <a:t>E</a:t>
            </a:r>
            <a:r>
              <a:rPr kumimoji="1" lang="en-US" altLang="zh-CN"/>
              <a:t>rror Handling…</a:t>
            </a:r>
          </a:p>
          <a:p>
            <a:pPr algn="just">
              <a:lnSpc>
                <a:spcPct val="110000"/>
              </a:lnSpc>
            </a:pPr>
            <a:r>
              <a:rPr kumimoji="1" lang="en-US" altLang="zh-CN" u="sng"/>
              <a:t>E</a:t>
            </a:r>
            <a:r>
              <a:rPr kumimoji="1" lang="en-US" altLang="zh-CN"/>
              <a:t>vent Log…</a:t>
            </a:r>
          </a:p>
          <a:p>
            <a:pPr algn="just">
              <a:lnSpc>
                <a:spcPct val="110000"/>
              </a:lnSpc>
              <a:spcBef>
                <a:spcPct val="20000"/>
              </a:spcBef>
            </a:pPr>
            <a:r>
              <a:rPr kumimoji="1" lang="en-US" altLang="zh-CN" u="sng"/>
              <a:t>H</a:t>
            </a:r>
            <a:r>
              <a:rPr kumimoji="1" lang="en-US" altLang="zh-CN"/>
              <a:t>elium Fill…</a:t>
            </a:r>
          </a:p>
        </p:txBody>
      </p:sp>
      <p:sp>
        <p:nvSpPr>
          <p:cNvPr id="200712" name="Freeform 8"/>
          <p:cNvSpPr>
            <a:spLocks/>
          </p:cNvSpPr>
          <p:nvPr/>
        </p:nvSpPr>
        <p:spPr bwMode="auto">
          <a:xfrm>
            <a:off x="5410200" y="3048000"/>
            <a:ext cx="292100" cy="5715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60"/>
              </a:cxn>
              <a:cxn ang="0">
                <a:pos x="72" y="216"/>
              </a:cxn>
              <a:cxn ang="0">
                <a:pos x="136" y="360"/>
              </a:cxn>
              <a:cxn ang="0">
                <a:pos x="164" y="344"/>
              </a:cxn>
              <a:cxn ang="0">
                <a:pos x="96" y="204"/>
              </a:cxn>
              <a:cxn ang="0">
                <a:pos x="184" y="208"/>
              </a:cxn>
              <a:cxn ang="0">
                <a:pos x="0" y="0"/>
              </a:cxn>
            </a:cxnLst>
            <a:rect l="0" t="0" r="r" b="b"/>
            <a:pathLst>
              <a:path w="184" h="360">
                <a:moveTo>
                  <a:pt x="0" y="0"/>
                </a:moveTo>
                <a:lnTo>
                  <a:pt x="0" y="260"/>
                </a:lnTo>
                <a:lnTo>
                  <a:pt x="72" y="216"/>
                </a:lnTo>
                <a:lnTo>
                  <a:pt x="136" y="360"/>
                </a:lnTo>
                <a:lnTo>
                  <a:pt x="164" y="344"/>
                </a:lnTo>
                <a:lnTo>
                  <a:pt x="96" y="204"/>
                </a:lnTo>
                <a:lnTo>
                  <a:pt x="184" y="208"/>
                </a:lnTo>
                <a:lnTo>
                  <a:pt x="0" y="0"/>
                </a:lnTo>
                <a:close/>
              </a:path>
            </a:pathLst>
          </a:custGeom>
          <a:solidFill>
            <a:srgbClr val="FF6600"/>
          </a:solidFill>
          <a:ln w="9525">
            <a:noFill/>
            <a:round/>
            <a:headEnd/>
            <a:tailEnd/>
          </a:ln>
          <a:effectLst>
            <a:prstShdw prst="shdw17" dist="17961" dir="2700000">
              <a:srgbClr val="FF6600">
                <a:gamma/>
                <a:shade val="60000"/>
                <a:invGamma/>
              </a:srgbClr>
            </a:prstShdw>
          </a:effectLst>
        </p:spPr>
        <p:txBody>
          <a:bodyPr/>
          <a:lstStyle/>
          <a:p>
            <a:endParaRPr lang="zh-CN" altLang="en-US"/>
          </a:p>
        </p:txBody>
      </p:sp>
      <p:grpSp>
        <p:nvGrpSpPr>
          <p:cNvPr id="200713" name="Group 9"/>
          <p:cNvGrpSpPr>
            <a:grpSpLocks/>
          </p:cNvGrpSpPr>
          <p:nvPr/>
        </p:nvGrpSpPr>
        <p:grpSpPr bwMode="auto">
          <a:xfrm>
            <a:off x="1109663" y="2595563"/>
            <a:ext cx="7653337" cy="4110037"/>
            <a:chOff x="480" y="1344"/>
            <a:chExt cx="4821" cy="2589"/>
          </a:xfrm>
        </p:grpSpPr>
        <p:grpSp>
          <p:nvGrpSpPr>
            <p:cNvPr id="200714" name="Group 10"/>
            <p:cNvGrpSpPr>
              <a:grpSpLocks/>
            </p:cNvGrpSpPr>
            <p:nvPr/>
          </p:nvGrpSpPr>
          <p:grpSpPr bwMode="auto">
            <a:xfrm>
              <a:off x="480" y="1344"/>
              <a:ext cx="4821" cy="2589"/>
              <a:chOff x="480" y="1344"/>
              <a:chExt cx="4821" cy="2589"/>
            </a:xfrm>
          </p:grpSpPr>
          <p:sp>
            <p:nvSpPr>
              <p:cNvPr id="200715" name="Line 11"/>
              <p:cNvSpPr>
                <a:spLocks noChangeShapeType="1"/>
              </p:cNvSpPr>
              <p:nvPr/>
            </p:nvSpPr>
            <p:spPr bwMode="auto">
              <a:xfrm>
                <a:off x="3168" y="2880"/>
                <a:ext cx="2112" cy="0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0716" name="Line 12"/>
              <p:cNvSpPr>
                <a:spLocks noChangeShapeType="1"/>
              </p:cNvSpPr>
              <p:nvPr/>
            </p:nvSpPr>
            <p:spPr bwMode="auto">
              <a:xfrm>
                <a:off x="3189" y="3429"/>
                <a:ext cx="2112" cy="0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0717" name="Freeform 13"/>
              <p:cNvSpPr>
                <a:spLocks/>
              </p:cNvSpPr>
              <p:nvPr/>
            </p:nvSpPr>
            <p:spPr bwMode="auto">
              <a:xfrm>
                <a:off x="3936" y="1440"/>
                <a:ext cx="184" cy="36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60"/>
                  </a:cxn>
                  <a:cxn ang="0">
                    <a:pos x="72" y="216"/>
                  </a:cxn>
                  <a:cxn ang="0">
                    <a:pos x="136" y="360"/>
                  </a:cxn>
                  <a:cxn ang="0">
                    <a:pos x="164" y="344"/>
                  </a:cxn>
                  <a:cxn ang="0">
                    <a:pos x="96" y="204"/>
                  </a:cxn>
                  <a:cxn ang="0">
                    <a:pos x="184" y="208"/>
                  </a:cxn>
                  <a:cxn ang="0">
                    <a:pos x="0" y="0"/>
                  </a:cxn>
                </a:cxnLst>
                <a:rect l="0" t="0" r="r" b="b"/>
                <a:pathLst>
                  <a:path w="184" h="360">
                    <a:moveTo>
                      <a:pt x="0" y="0"/>
                    </a:moveTo>
                    <a:lnTo>
                      <a:pt x="0" y="260"/>
                    </a:lnTo>
                    <a:lnTo>
                      <a:pt x="72" y="216"/>
                    </a:lnTo>
                    <a:lnTo>
                      <a:pt x="136" y="360"/>
                    </a:lnTo>
                    <a:lnTo>
                      <a:pt x="164" y="344"/>
                    </a:lnTo>
                    <a:lnTo>
                      <a:pt x="96" y="204"/>
                    </a:lnTo>
                    <a:lnTo>
                      <a:pt x="184" y="20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6600"/>
              </a:solidFill>
              <a:ln w="9525">
                <a:noFill/>
                <a:round/>
                <a:headEnd/>
                <a:tailEnd/>
              </a:ln>
              <a:effectLst>
                <a:prstShdw prst="shdw17" dist="17961" dir="2700000">
                  <a:srgbClr val="FF6600">
                    <a:gamma/>
                    <a:shade val="60000"/>
                    <a:invGamma/>
                  </a:srgbClr>
                </a:prstShdw>
              </a:effec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0718" name="Text Box 14"/>
              <p:cNvSpPr txBox="1">
                <a:spLocks noChangeArrowheads="1"/>
              </p:cNvSpPr>
              <p:nvPr/>
            </p:nvSpPr>
            <p:spPr bwMode="auto">
              <a:xfrm>
                <a:off x="480" y="1507"/>
                <a:ext cx="4752" cy="2426"/>
              </a:xfrm>
              <a:prstGeom prst="rect">
                <a:avLst/>
              </a:prstGeom>
              <a:solidFill>
                <a:schemeClr val="folHlink"/>
              </a:solidFill>
              <a:ln w="9525">
                <a:solidFill>
                  <a:schemeClr val="tx2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lnSpc>
                    <a:spcPct val="180000"/>
                  </a:lnSpc>
                  <a:spcBef>
                    <a:spcPct val="85000"/>
                  </a:spcBef>
                </a:pPr>
                <a:r>
                  <a:rPr kumimoji="1" lang="en-US" altLang="zh-CN" sz="2000"/>
                  <a:t>Available Options:                                            Active Options:</a:t>
                </a:r>
              </a:p>
              <a:p>
                <a:pPr>
                  <a:spcBef>
                    <a:spcPct val="50000"/>
                  </a:spcBef>
                </a:pPr>
                <a:endParaRPr kumimoji="1" lang="en-US" altLang="zh-CN" sz="2000"/>
              </a:p>
              <a:p>
                <a:pPr>
                  <a:spcBef>
                    <a:spcPct val="50000"/>
                  </a:spcBef>
                </a:pPr>
                <a:endParaRPr kumimoji="1" lang="en-US" altLang="zh-CN" sz="2000"/>
              </a:p>
              <a:p>
                <a:pPr>
                  <a:spcBef>
                    <a:spcPct val="50000"/>
                  </a:spcBef>
                </a:pPr>
                <a:endParaRPr kumimoji="1" lang="en-US" altLang="zh-CN" sz="2000"/>
              </a:p>
              <a:p>
                <a:pPr>
                  <a:spcBef>
                    <a:spcPct val="50000"/>
                  </a:spcBef>
                </a:pPr>
                <a:endParaRPr kumimoji="1" lang="en-US" altLang="zh-CN" sz="2000"/>
              </a:p>
              <a:p>
                <a:pPr>
                  <a:spcBef>
                    <a:spcPct val="50000"/>
                  </a:spcBef>
                </a:pPr>
                <a:endParaRPr kumimoji="1" lang="en-US" altLang="zh-CN" sz="2000"/>
              </a:p>
              <a:p>
                <a:pPr>
                  <a:spcBef>
                    <a:spcPct val="50000"/>
                  </a:spcBef>
                </a:pPr>
                <a:endParaRPr kumimoji="1" lang="en-US" altLang="zh-CN" sz="2000"/>
              </a:p>
              <a:p>
                <a:pPr>
                  <a:spcBef>
                    <a:spcPct val="50000"/>
                  </a:spcBef>
                </a:pPr>
                <a:endParaRPr kumimoji="1" lang="en-US" altLang="zh-CN" sz="2000"/>
              </a:p>
            </p:txBody>
          </p:sp>
          <p:sp>
            <p:nvSpPr>
              <p:cNvPr id="200719" name="Text Box 15"/>
              <p:cNvSpPr txBox="1">
                <a:spLocks noChangeArrowheads="1"/>
              </p:cNvSpPr>
              <p:nvPr/>
            </p:nvSpPr>
            <p:spPr bwMode="auto">
              <a:xfrm>
                <a:off x="480" y="1344"/>
                <a:ext cx="4752" cy="294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2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kumimoji="1" lang="en-US" altLang="zh-CN">
                    <a:solidFill>
                      <a:schemeClr val="bg1"/>
                    </a:solidFill>
                  </a:rPr>
                  <a:t>Option Manager</a:t>
                </a:r>
              </a:p>
            </p:txBody>
          </p:sp>
          <p:sp>
            <p:nvSpPr>
              <p:cNvPr id="200720" name="Text Box 16"/>
              <p:cNvSpPr txBox="1">
                <a:spLocks noChangeArrowheads="1"/>
              </p:cNvSpPr>
              <p:nvPr/>
            </p:nvSpPr>
            <p:spPr bwMode="auto">
              <a:xfrm>
                <a:off x="624" y="2013"/>
                <a:ext cx="1680" cy="179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2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kumimoji="1" lang="en-US" altLang="zh-CN" sz="2000"/>
                  <a:t>AC Transport</a:t>
                </a:r>
              </a:p>
              <a:p>
                <a:r>
                  <a:rPr kumimoji="1" lang="en-US" altLang="zh-CN" sz="2000"/>
                  <a:t>ACMS</a:t>
                </a:r>
              </a:p>
              <a:p>
                <a:r>
                  <a:rPr kumimoji="1" lang="en-US" altLang="zh-CN" sz="2000"/>
                  <a:t>Heat Capacity</a:t>
                </a:r>
              </a:p>
              <a:p>
                <a:r>
                  <a:rPr kumimoji="1" lang="en-US" altLang="zh-CN" sz="2000"/>
                  <a:t>Helium3</a:t>
                </a:r>
              </a:p>
              <a:p>
                <a:r>
                  <a:rPr kumimoji="1" lang="en-US" altLang="zh-CN" sz="2000"/>
                  <a:t>Low Field</a:t>
                </a:r>
              </a:p>
              <a:p>
                <a:r>
                  <a:rPr kumimoji="1" lang="en-US" altLang="zh-CN" sz="2000"/>
                  <a:t>Resistivity</a:t>
                </a:r>
              </a:p>
              <a:p>
                <a:r>
                  <a:rPr kumimoji="1" lang="en-US" altLang="zh-CN" sz="2000"/>
                  <a:t>Thermal Transport</a:t>
                </a:r>
              </a:p>
              <a:p>
                <a:r>
                  <a:rPr kumimoji="1" lang="en-US" altLang="zh-CN" sz="2000"/>
                  <a:t>Torque Magnetometer</a:t>
                </a:r>
              </a:p>
              <a:p>
                <a:endParaRPr kumimoji="1" lang="en-US" altLang="zh-CN" sz="2000"/>
              </a:p>
            </p:txBody>
          </p:sp>
          <p:sp>
            <p:nvSpPr>
              <p:cNvPr id="200721" name="Text Box 17"/>
              <p:cNvSpPr txBox="1">
                <a:spLocks noChangeArrowheads="1"/>
              </p:cNvSpPr>
              <p:nvPr/>
            </p:nvSpPr>
            <p:spPr bwMode="auto">
              <a:xfrm>
                <a:off x="3696" y="2013"/>
                <a:ext cx="1440" cy="179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2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endParaRPr kumimoji="1" lang="en-US" altLang="zh-CN" sz="2000"/>
              </a:p>
              <a:p>
                <a:endParaRPr kumimoji="1" lang="en-US" altLang="zh-CN" sz="2000"/>
              </a:p>
              <a:p>
                <a:endParaRPr kumimoji="1" lang="en-US" altLang="zh-CN" sz="2000"/>
              </a:p>
              <a:p>
                <a:endParaRPr kumimoji="1" lang="en-US" altLang="zh-CN" sz="2000"/>
              </a:p>
              <a:p>
                <a:endParaRPr kumimoji="1" lang="en-US" altLang="zh-CN" sz="2000"/>
              </a:p>
              <a:p>
                <a:endParaRPr kumimoji="1" lang="en-US" altLang="zh-CN" sz="2000"/>
              </a:p>
              <a:p>
                <a:endParaRPr kumimoji="1" lang="en-US" altLang="zh-CN" sz="2000"/>
              </a:p>
              <a:p>
                <a:endParaRPr kumimoji="1" lang="en-US" altLang="zh-CN" sz="2000"/>
              </a:p>
              <a:p>
                <a:endParaRPr kumimoji="1" lang="en-US" altLang="zh-CN" sz="2000"/>
              </a:p>
            </p:txBody>
          </p:sp>
          <p:sp>
            <p:nvSpPr>
              <p:cNvPr id="200722" name="Text Box 18"/>
              <p:cNvSpPr txBox="1">
                <a:spLocks noChangeArrowheads="1"/>
              </p:cNvSpPr>
              <p:nvPr/>
            </p:nvSpPr>
            <p:spPr bwMode="auto">
              <a:xfrm>
                <a:off x="2400" y="2064"/>
                <a:ext cx="1104" cy="250"/>
              </a:xfrm>
              <a:prstGeom prst="rect">
                <a:avLst/>
              </a:prstGeom>
              <a:solidFill>
                <a:srgbClr val="D1D1D1"/>
              </a:solidFill>
              <a:ln w="9525">
                <a:noFill/>
                <a:miter lim="800000"/>
                <a:headEnd/>
                <a:tailEnd/>
              </a:ln>
              <a:effectLst>
                <a:prstShdw prst="shdw17" dist="17961" dir="2700000">
                  <a:srgbClr val="D1D1D1">
                    <a:gamma/>
                    <a:shade val="60000"/>
                    <a:invGamma/>
                  </a:srgbClr>
                </a:prstShdw>
              </a:effectLst>
            </p:spPr>
            <p:txBody>
              <a:bodyPr lIns="0" rIns="0" anchor="ctr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kumimoji="1" lang="en-US" altLang="zh-CN" sz="2000"/>
                  <a:t>Activate </a:t>
                </a:r>
                <a:r>
                  <a:rPr kumimoji="1" lang="en-US" altLang="zh-CN" sz="2000">
                    <a:sym typeface="Wingdings" pitchFamily="2" charset="2"/>
                  </a:rPr>
                  <a:t>--&gt;&gt;</a:t>
                </a:r>
                <a:endParaRPr kumimoji="1" lang="en-US" altLang="zh-CN" sz="2000"/>
              </a:p>
            </p:txBody>
          </p:sp>
          <p:sp>
            <p:nvSpPr>
              <p:cNvPr id="200723" name="Text Box 19"/>
              <p:cNvSpPr txBox="1">
                <a:spLocks noChangeArrowheads="1"/>
              </p:cNvSpPr>
              <p:nvPr/>
            </p:nvSpPr>
            <p:spPr bwMode="auto">
              <a:xfrm>
                <a:off x="2400" y="2458"/>
                <a:ext cx="1104" cy="250"/>
              </a:xfrm>
              <a:prstGeom prst="rect">
                <a:avLst/>
              </a:prstGeom>
              <a:solidFill>
                <a:srgbClr val="D1D1D1"/>
              </a:solidFill>
              <a:ln w="9525">
                <a:noFill/>
                <a:miter lim="800000"/>
                <a:headEnd/>
                <a:tailEnd/>
              </a:ln>
              <a:effectLst>
                <a:prstShdw prst="shdw17" dist="17961" dir="2700000">
                  <a:srgbClr val="D1D1D1">
                    <a:gamma/>
                    <a:shade val="60000"/>
                    <a:invGamma/>
                  </a:srgbClr>
                </a:prstShdw>
              </a:effectLst>
            </p:spPr>
            <p:txBody>
              <a:bodyPr lIns="0" rIns="0" anchor="ctr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kumimoji="1" lang="en-US" altLang="zh-CN" sz="2000"/>
                  <a:t>&lt;&lt;--Deactivate</a:t>
                </a:r>
              </a:p>
            </p:txBody>
          </p:sp>
          <p:sp>
            <p:nvSpPr>
              <p:cNvPr id="200724" name="Text Box 20"/>
              <p:cNvSpPr txBox="1">
                <a:spLocks noChangeArrowheads="1"/>
              </p:cNvSpPr>
              <p:nvPr/>
            </p:nvSpPr>
            <p:spPr bwMode="auto">
              <a:xfrm>
                <a:off x="2496" y="2890"/>
                <a:ext cx="912" cy="480"/>
              </a:xfrm>
              <a:prstGeom prst="rect">
                <a:avLst/>
              </a:prstGeom>
              <a:solidFill>
                <a:srgbClr val="D1D1D1"/>
              </a:solidFill>
              <a:ln w="9525">
                <a:noFill/>
                <a:miter lim="800000"/>
                <a:headEnd/>
                <a:tailEnd/>
              </a:ln>
              <a:effectLst>
                <a:prstShdw prst="shdw17" dist="17961" dir="2700000">
                  <a:srgbClr val="D1D1D1">
                    <a:gamma/>
                    <a:shade val="60000"/>
                    <a:invGamma/>
                  </a:srgbClr>
                </a:prstShdw>
              </a:effectLst>
            </p:spPr>
            <p:txBody>
              <a:bodyPr lIns="0" rIns="0" anchor="ctr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kumimoji="1" lang="en-US" altLang="zh-CN" sz="2000"/>
                  <a:t>Connection</a:t>
                </a:r>
              </a:p>
              <a:p>
                <a:pPr algn="ctr">
                  <a:spcBef>
                    <a:spcPct val="20000"/>
                  </a:spcBef>
                </a:pPr>
                <a:r>
                  <a:rPr kumimoji="1" lang="en-US" altLang="zh-CN" sz="2000"/>
                  <a:t>Diagrams</a:t>
                </a:r>
              </a:p>
            </p:txBody>
          </p:sp>
          <p:sp>
            <p:nvSpPr>
              <p:cNvPr id="200725" name="Text Box 21"/>
              <p:cNvSpPr txBox="1">
                <a:spLocks noChangeArrowheads="1"/>
              </p:cNvSpPr>
              <p:nvPr/>
            </p:nvSpPr>
            <p:spPr bwMode="auto">
              <a:xfrm>
                <a:off x="2628" y="3466"/>
                <a:ext cx="648" cy="250"/>
              </a:xfrm>
              <a:prstGeom prst="rect">
                <a:avLst/>
              </a:prstGeom>
              <a:solidFill>
                <a:srgbClr val="D1D1D1"/>
              </a:solidFill>
              <a:ln w="9525">
                <a:noFill/>
                <a:miter lim="800000"/>
                <a:headEnd/>
                <a:tailEnd/>
              </a:ln>
              <a:effectLst>
                <a:prstShdw prst="shdw17" dist="17961" dir="2700000">
                  <a:srgbClr val="D1D1D1">
                    <a:gamma/>
                    <a:shade val="60000"/>
                    <a:invGamma/>
                  </a:srgbClr>
                </a:prstShdw>
              </a:effectLst>
            </p:spPr>
            <p:txBody>
              <a:bodyPr lIns="0" rIns="0" anchor="ctr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kumimoji="1" lang="en-US" altLang="zh-CN" sz="2000"/>
                  <a:t>Close</a:t>
                </a:r>
              </a:p>
            </p:txBody>
          </p:sp>
          <p:sp>
            <p:nvSpPr>
              <p:cNvPr id="200726" name="Rectangle 22"/>
              <p:cNvSpPr>
                <a:spLocks noChangeArrowheads="1"/>
              </p:cNvSpPr>
              <p:nvPr/>
            </p:nvSpPr>
            <p:spPr bwMode="auto">
              <a:xfrm>
                <a:off x="624" y="2253"/>
                <a:ext cx="1680" cy="210"/>
              </a:xfrm>
              <a:prstGeom prst="rect">
                <a:avLst/>
              </a:prstGeom>
              <a:solidFill>
                <a:srgbClr val="0000FF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pic>
            <p:nvPicPr>
              <p:cNvPr id="200727" name="Picture 23" descr="WUICON2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5040" y="1440"/>
                <a:ext cx="144" cy="144"/>
              </a:xfrm>
              <a:prstGeom prst="rect">
                <a:avLst/>
              </a:prstGeom>
              <a:noFill/>
            </p:spPr>
          </p:pic>
        </p:grpSp>
        <p:sp>
          <p:nvSpPr>
            <p:cNvPr id="200728" name="Freeform 24"/>
            <p:cNvSpPr>
              <a:spLocks/>
            </p:cNvSpPr>
            <p:nvPr/>
          </p:nvSpPr>
          <p:spPr bwMode="auto">
            <a:xfrm>
              <a:off x="2928" y="2160"/>
              <a:ext cx="192" cy="3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60"/>
                </a:cxn>
                <a:cxn ang="0">
                  <a:pos x="72" y="216"/>
                </a:cxn>
                <a:cxn ang="0">
                  <a:pos x="136" y="360"/>
                </a:cxn>
                <a:cxn ang="0">
                  <a:pos x="164" y="344"/>
                </a:cxn>
                <a:cxn ang="0">
                  <a:pos x="96" y="204"/>
                </a:cxn>
                <a:cxn ang="0">
                  <a:pos x="184" y="208"/>
                </a:cxn>
                <a:cxn ang="0">
                  <a:pos x="0" y="0"/>
                </a:cxn>
              </a:cxnLst>
              <a:rect l="0" t="0" r="r" b="b"/>
              <a:pathLst>
                <a:path w="184" h="360">
                  <a:moveTo>
                    <a:pt x="0" y="0"/>
                  </a:moveTo>
                  <a:lnTo>
                    <a:pt x="0" y="260"/>
                  </a:lnTo>
                  <a:lnTo>
                    <a:pt x="72" y="216"/>
                  </a:lnTo>
                  <a:lnTo>
                    <a:pt x="136" y="360"/>
                  </a:lnTo>
                  <a:lnTo>
                    <a:pt x="164" y="344"/>
                  </a:lnTo>
                  <a:lnTo>
                    <a:pt x="96" y="204"/>
                  </a:lnTo>
                  <a:lnTo>
                    <a:pt x="184" y="2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6600"/>
            </a:solidFill>
            <a:ln w="9525">
              <a:noFill/>
              <a:round/>
              <a:headEnd/>
              <a:tailEnd/>
            </a:ln>
            <a:effectLst>
              <a:prstShdw prst="shdw17" dist="17961" dir="2700000">
                <a:srgbClr val="FF6600">
                  <a:gamma/>
                  <a:shade val="60000"/>
                  <a:invGamma/>
                </a:srgbClr>
              </a:prstShdw>
            </a:effec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00729" name="Freeform 25"/>
          <p:cNvSpPr>
            <a:spLocks/>
          </p:cNvSpPr>
          <p:nvPr/>
        </p:nvSpPr>
        <p:spPr bwMode="auto">
          <a:xfrm>
            <a:off x="4279900" y="2133600"/>
            <a:ext cx="292100" cy="5715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60"/>
              </a:cxn>
              <a:cxn ang="0">
                <a:pos x="72" y="216"/>
              </a:cxn>
              <a:cxn ang="0">
                <a:pos x="136" y="360"/>
              </a:cxn>
              <a:cxn ang="0">
                <a:pos x="164" y="344"/>
              </a:cxn>
              <a:cxn ang="0">
                <a:pos x="96" y="204"/>
              </a:cxn>
              <a:cxn ang="0">
                <a:pos x="184" y="208"/>
              </a:cxn>
              <a:cxn ang="0">
                <a:pos x="0" y="0"/>
              </a:cxn>
            </a:cxnLst>
            <a:rect l="0" t="0" r="r" b="b"/>
            <a:pathLst>
              <a:path w="184" h="360">
                <a:moveTo>
                  <a:pt x="0" y="0"/>
                </a:moveTo>
                <a:lnTo>
                  <a:pt x="0" y="260"/>
                </a:lnTo>
                <a:lnTo>
                  <a:pt x="72" y="216"/>
                </a:lnTo>
                <a:lnTo>
                  <a:pt x="136" y="360"/>
                </a:lnTo>
                <a:lnTo>
                  <a:pt x="164" y="344"/>
                </a:lnTo>
                <a:lnTo>
                  <a:pt x="96" y="204"/>
                </a:lnTo>
                <a:lnTo>
                  <a:pt x="184" y="208"/>
                </a:lnTo>
                <a:lnTo>
                  <a:pt x="0" y="0"/>
                </a:lnTo>
                <a:close/>
              </a:path>
            </a:pathLst>
          </a:custGeom>
          <a:solidFill>
            <a:srgbClr val="FF6600"/>
          </a:solidFill>
          <a:ln w="9525">
            <a:noFill/>
            <a:round/>
            <a:headEnd/>
            <a:tailEnd/>
          </a:ln>
          <a:effectLst>
            <a:prstShdw prst="shdw17" dist="17961" dir="2700000">
              <a:srgbClr val="FF6600">
                <a:gamma/>
                <a:shade val="60000"/>
                <a:invGamma/>
              </a:srgbClr>
            </a:prstShdw>
          </a:effectLst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07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07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07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07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00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0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0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0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0711" grpId="0" animBg="1" autoUpdateAnimBg="0"/>
      <p:bldP spid="200712" grpId="0" animBg="1"/>
      <p:bldP spid="200729" grpId="0" animBg="1"/>
    </p:bld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730" name="Picture 2" descr="ACMS Status Lo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886200"/>
            <a:ext cx="3409950" cy="1743075"/>
          </a:xfrm>
          <a:prstGeom prst="rect">
            <a:avLst/>
          </a:prstGeom>
          <a:noFill/>
        </p:spPr>
      </p:pic>
      <p:sp>
        <p:nvSpPr>
          <p:cNvPr id="201731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762000"/>
          </a:xfrm>
        </p:spPr>
        <p:txBody>
          <a:bodyPr/>
          <a:lstStyle/>
          <a:p>
            <a:r>
              <a:rPr lang="en-US" altLang="zh-CN"/>
              <a:t>ACMS</a:t>
            </a:r>
            <a:r>
              <a:rPr lang="zh-CN" altLang="en-US"/>
              <a:t>软件</a:t>
            </a:r>
          </a:p>
        </p:txBody>
      </p:sp>
      <p:sp>
        <p:nvSpPr>
          <p:cNvPr id="20173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5800" y="838200"/>
            <a:ext cx="7772400" cy="685800"/>
          </a:xfrm>
        </p:spPr>
        <p:txBody>
          <a:bodyPr/>
          <a:lstStyle/>
          <a:p>
            <a:r>
              <a:rPr lang="zh-CN" altLang="en-US"/>
              <a:t>先安装硬件，再启动</a:t>
            </a:r>
            <a:r>
              <a:rPr lang="en-US" altLang="zh-CN"/>
              <a:t>ACMS</a:t>
            </a:r>
            <a:r>
              <a:rPr lang="zh-CN" altLang="en-US"/>
              <a:t>软件</a:t>
            </a:r>
          </a:p>
        </p:txBody>
      </p:sp>
      <p:pic>
        <p:nvPicPr>
          <p:cNvPr id="201733" name="Picture 5" descr="QD lege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85800" cy="676275"/>
          </a:xfrm>
          <a:prstGeom prst="rect">
            <a:avLst/>
          </a:prstGeom>
          <a:noFill/>
        </p:spPr>
      </p:pic>
      <p:sp>
        <p:nvSpPr>
          <p:cNvPr id="201734" name="Text Box 6"/>
          <p:cNvSpPr txBox="1">
            <a:spLocks noChangeArrowheads="1"/>
          </p:cNvSpPr>
          <p:nvPr/>
        </p:nvSpPr>
        <p:spPr bwMode="auto">
          <a:xfrm>
            <a:off x="0" y="6392863"/>
            <a:ext cx="1658938" cy="457200"/>
          </a:xfrm>
          <a:prstGeom prst="rect">
            <a:avLst/>
          </a:prstGeom>
          <a:solidFill>
            <a:srgbClr val="DDF6A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1" lang="en-US" altLang="zh-CN"/>
              <a:t>ACMS</a:t>
            </a:r>
            <a:r>
              <a:rPr kumimoji="1" lang="zh-CN" altLang="en-US"/>
              <a:t>软件</a:t>
            </a:r>
          </a:p>
        </p:txBody>
      </p:sp>
      <p:pic>
        <p:nvPicPr>
          <p:cNvPr id="201735" name="Picture 7" descr="Sample Tab in ACMS Control Cent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49513" y="1643063"/>
            <a:ext cx="6183312" cy="4681537"/>
          </a:xfrm>
          <a:prstGeom prst="rect">
            <a:avLst/>
          </a:prstGeom>
          <a:noFill/>
        </p:spPr>
      </p:pic>
      <p:pic>
        <p:nvPicPr>
          <p:cNvPr id="201736" name="Picture 8" descr="DataFile Tab in ACMS Control Cente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49513" y="1643063"/>
            <a:ext cx="6197600" cy="4681537"/>
          </a:xfrm>
          <a:prstGeom prst="rect">
            <a:avLst/>
          </a:prstGeom>
          <a:noFill/>
        </p:spPr>
      </p:pic>
      <p:pic>
        <p:nvPicPr>
          <p:cNvPr id="201737" name="Picture 9" descr="AC Measurements in Waveforms Tab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49513" y="1643063"/>
            <a:ext cx="6237287" cy="4678362"/>
          </a:xfrm>
          <a:prstGeom prst="rect">
            <a:avLst/>
          </a:prstGeom>
          <a:noFill/>
        </p:spPr>
      </p:pic>
      <p:pic>
        <p:nvPicPr>
          <p:cNvPr id="201738" name="Picture 10" descr="Advanced Tab in ACMS Control Center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49513" y="1643063"/>
            <a:ext cx="6197600" cy="4681537"/>
          </a:xfrm>
          <a:prstGeom prst="rect">
            <a:avLst/>
          </a:prstGeom>
          <a:noFill/>
        </p:spPr>
      </p:pic>
      <p:pic>
        <p:nvPicPr>
          <p:cNvPr id="201739" name="Picture 11" descr="Configure Tab in ACMS Control Center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449513" y="1643063"/>
            <a:ext cx="6197600" cy="4681537"/>
          </a:xfrm>
          <a:prstGeom prst="rect">
            <a:avLst/>
          </a:prstGeom>
          <a:noFill/>
        </p:spPr>
      </p:pic>
      <p:sp>
        <p:nvSpPr>
          <p:cNvPr id="201740" name="AutoShape 12"/>
          <p:cNvSpPr>
            <a:spLocks noChangeArrowheads="1"/>
          </p:cNvSpPr>
          <p:nvPr/>
        </p:nvSpPr>
        <p:spPr bwMode="auto">
          <a:xfrm>
            <a:off x="304800" y="2057400"/>
            <a:ext cx="1828800" cy="1524000"/>
          </a:xfrm>
          <a:prstGeom prst="wedgeRectCallout">
            <a:avLst>
              <a:gd name="adj1" fmla="val 62847"/>
              <a:gd name="adj2" fmla="val -94898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lnSpc>
                <a:spcPct val="120000"/>
              </a:lnSpc>
            </a:pPr>
            <a:r>
              <a:rPr kumimoji="1" lang="zh-CN" altLang="en-US"/>
              <a:t>软件需要检测</a:t>
            </a:r>
            <a:r>
              <a:rPr kumimoji="1" lang="en-US" altLang="zh-CN"/>
              <a:t>ACMS</a:t>
            </a:r>
            <a:r>
              <a:rPr kumimoji="1" lang="zh-CN" altLang="en-US"/>
              <a:t>的温度计</a:t>
            </a:r>
          </a:p>
        </p:txBody>
      </p:sp>
      <p:sp>
        <p:nvSpPr>
          <p:cNvPr id="201741" name="Oval 13"/>
          <p:cNvSpPr>
            <a:spLocks noChangeArrowheads="1"/>
          </p:cNvSpPr>
          <p:nvPr/>
        </p:nvSpPr>
        <p:spPr bwMode="auto">
          <a:xfrm>
            <a:off x="381000" y="4572000"/>
            <a:ext cx="1828800" cy="2286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17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1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2017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1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17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1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2017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1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017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1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0"/>
            <a:ext cx="5943600" cy="990600"/>
          </a:xfrm>
        </p:spPr>
        <p:txBody>
          <a:bodyPr/>
          <a:lstStyle/>
          <a:p>
            <a:r>
              <a:rPr lang="zh-CN" altLang="en-US"/>
              <a:t>使用</a:t>
            </a:r>
            <a:r>
              <a:rPr lang="en-US" altLang="zh-CN"/>
              <a:t>ACMS</a:t>
            </a:r>
            <a:r>
              <a:rPr lang="zh-CN" altLang="en-US"/>
              <a:t>的测量过程</a:t>
            </a:r>
          </a:p>
        </p:txBody>
      </p:sp>
      <p:pic>
        <p:nvPicPr>
          <p:cNvPr id="202755" name="Picture 3" descr="QD lege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" cy="676275"/>
          </a:xfrm>
          <a:prstGeom prst="rect">
            <a:avLst/>
          </a:prstGeom>
          <a:noFill/>
        </p:spPr>
      </p:pic>
      <p:sp>
        <p:nvSpPr>
          <p:cNvPr id="202756" name="Text Box 4"/>
          <p:cNvSpPr txBox="1">
            <a:spLocks noChangeArrowheads="1"/>
          </p:cNvSpPr>
          <p:nvPr/>
        </p:nvSpPr>
        <p:spPr bwMode="auto">
          <a:xfrm>
            <a:off x="2455863" y="1066800"/>
            <a:ext cx="4230687" cy="519113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kumimoji="1" lang="en-US" altLang="zh-CN" sz="2800">
                <a:ea typeface="黑体" pitchFamily="49" charset="-122"/>
              </a:rPr>
              <a:t>   </a:t>
            </a:r>
            <a:r>
              <a:rPr kumimoji="1" lang="zh-CN" altLang="en-US" sz="2800">
                <a:ea typeface="黑体" pitchFamily="49" charset="-122"/>
              </a:rPr>
              <a:t>安装</a:t>
            </a:r>
            <a:r>
              <a:rPr kumimoji="1" lang="en-US" altLang="zh-CN" sz="2800">
                <a:ea typeface="黑体" pitchFamily="49" charset="-122"/>
              </a:rPr>
              <a:t>ACMS</a:t>
            </a:r>
            <a:r>
              <a:rPr kumimoji="1" lang="zh-CN" altLang="en-US" sz="2800">
                <a:ea typeface="黑体" pitchFamily="49" charset="-122"/>
              </a:rPr>
              <a:t>硬件并连线</a:t>
            </a:r>
          </a:p>
        </p:txBody>
      </p:sp>
      <p:grpSp>
        <p:nvGrpSpPr>
          <p:cNvPr id="202757" name="Group 5"/>
          <p:cNvGrpSpPr>
            <a:grpSpLocks/>
          </p:cNvGrpSpPr>
          <p:nvPr/>
        </p:nvGrpSpPr>
        <p:grpSpPr bwMode="auto">
          <a:xfrm>
            <a:off x="1219200" y="2128838"/>
            <a:ext cx="6705600" cy="2286000"/>
            <a:chOff x="768" y="1440"/>
            <a:chExt cx="4224" cy="1440"/>
          </a:xfrm>
        </p:grpSpPr>
        <p:sp>
          <p:nvSpPr>
            <p:cNvPr id="202758" name="AutoShape 6"/>
            <p:cNvSpPr>
              <a:spLocks noChangeArrowheads="1"/>
            </p:cNvSpPr>
            <p:nvPr/>
          </p:nvSpPr>
          <p:spPr bwMode="auto">
            <a:xfrm>
              <a:off x="768" y="1440"/>
              <a:ext cx="4224" cy="1440"/>
            </a:xfrm>
            <a:prstGeom prst="roundRect">
              <a:avLst>
                <a:gd name="adj" fmla="val 22569"/>
              </a:avLst>
            </a:prstGeom>
            <a:noFill/>
            <a:ln w="28575">
              <a:solidFill>
                <a:srgbClr val="CC3300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02759" name="Text Box 7"/>
            <p:cNvSpPr txBox="1">
              <a:spLocks noChangeArrowheads="1"/>
            </p:cNvSpPr>
            <p:nvPr/>
          </p:nvSpPr>
          <p:spPr bwMode="auto">
            <a:xfrm>
              <a:off x="1323" y="1545"/>
              <a:ext cx="3113" cy="327"/>
            </a:xfrm>
            <a:prstGeom prst="rect">
              <a:avLst/>
            </a:prstGeom>
            <a:solidFill>
              <a:srgbClr val="B1DF3F"/>
            </a:solidFill>
            <a:ln w="9525">
              <a:noFill/>
              <a:miter lim="800000"/>
              <a:headEnd/>
              <a:tailEnd/>
            </a:ln>
            <a:effectLst>
              <a:outerShdw dist="71842" dir="18900000" algn="ctr" rotWithShape="0">
                <a:schemeClr val="bg2"/>
              </a:outerShdw>
            </a:effectLst>
          </p:spPr>
          <p:txBody>
            <a:bodyPr wrap="none">
              <a:spAutoFit/>
            </a:bodyPr>
            <a:lstStyle/>
            <a:p>
              <a:pPr>
                <a:buFont typeface="Wingdings" pitchFamily="2" charset="2"/>
                <a:buChar char="Ø"/>
              </a:pPr>
              <a:r>
                <a:rPr kumimoji="1" lang="en-US" altLang="zh-CN" sz="2800">
                  <a:ea typeface="黑体" pitchFamily="49" charset="-122"/>
                </a:rPr>
                <a:t>   </a:t>
              </a:r>
              <a:r>
                <a:rPr kumimoji="1" lang="zh-CN" altLang="en-US" sz="2800">
                  <a:ea typeface="黑体" pitchFamily="49" charset="-122"/>
                </a:rPr>
                <a:t>启动</a:t>
              </a:r>
              <a:r>
                <a:rPr kumimoji="1" lang="en-US" altLang="zh-CN" sz="2800">
                  <a:ea typeface="黑体" pitchFamily="49" charset="-122"/>
                </a:rPr>
                <a:t>ACMS</a:t>
              </a:r>
              <a:r>
                <a:rPr kumimoji="1" lang="zh-CN" altLang="en-US" sz="2800">
                  <a:ea typeface="黑体" pitchFamily="49" charset="-122"/>
                </a:rPr>
                <a:t>软件，检测硬件</a:t>
              </a:r>
            </a:p>
          </p:txBody>
        </p:sp>
        <p:sp>
          <p:nvSpPr>
            <p:cNvPr id="202760" name="Text Box 8"/>
            <p:cNvSpPr txBox="1">
              <a:spLocks noChangeArrowheads="1"/>
            </p:cNvSpPr>
            <p:nvPr/>
          </p:nvSpPr>
          <p:spPr bwMode="auto">
            <a:xfrm>
              <a:off x="875" y="2448"/>
              <a:ext cx="4009" cy="327"/>
            </a:xfrm>
            <a:prstGeom prst="rect">
              <a:avLst/>
            </a:prstGeom>
            <a:solidFill>
              <a:srgbClr val="EAF6B0"/>
            </a:solidFill>
            <a:ln w="9525">
              <a:noFill/>
              <a:miter lim="800000"/>
              <a:headEnd/>
              <a:tailEnd/>
            </a:ln>
            <a:effectLst>
              <a:outerShdw dist="71842" dir="18900000" algn="ctr" rotWithShape="0">
                <a:schemeClr val="bg2"/>
              </a:outerShdw>
            </a:effectLst>
          </p:spPr>
          <p:txBody>
            <a:bodyPr wrap="none">
              <a:spAutoFit/>
            </a:bodyPr>
            <a:lstStyle/>
            <a:p>
              <a:pPr>
                <a:buFont typeface="Wingdings" pitchFamily="2" charset="2"/>
                <a:buChar char="Ø"/>
              </a:pPr>
              <a:r>
                <a:rPr kumimoji="1" lang="en-US" altLang="zh-CN" sz="2800">
                  <a:ea typeface="黑体" pitchFamily="49" charset="-122"/>
                </a:rPr>
                <a:t>   </a:t>
              </a:r>
              <a:r>
                <a:rPr kumimoji="1" lang="zh-CN" altLang="en-US" sz="2800">
                  <a:ea typeface="黑体" pitchFamily="49" charset="-122"/>
                </a:rPr>
                <a:t>按照</a:t>
              </a:r>
              <a:r>
                <a:rPr kumimoji="1" lang="en-US" altLang="zh-CN" sz="2800">
                  <a:ea typeface="黑体" pitchFamily="49" charset="-122"/>
                </a:rPr>
                <a:t>ACMS</a:t>
              </a:r>
              <a:r>
                <a:rPr kumimoji="1" lang="zh-CN" altLang="en-US" sz="2800">
                  <a:ea typeface="黑体" pitchFamily="49" charset="-122"/>
                </a:rPr>
                <a:t>软件提示放入和取出样品</a:t>
              </a:r>
            </a:p>
          </p:txBody>
        </p:sp>
        <p:sp>
          <p:nvSpPr>
            <p:cNvPr id="202761" name="Text Box 9"/>
            <p:cNvSpPr txBox="1">
              <a:spLocks noChangeArrowheads="1"/>
            </p:cNvSpPr>
            <p:nvPr/>
          </p:nvSpPr>
          <p:spPr bwMode="auto">
            <a:xfrm>
              <a:off x="1529" y="1996"/>
              <a:ext cx="2702" cy="327"/>
            </a:xfrm>
            <a:prstGeom prst="rect">
              <a:avLst/>
            </a:prstGeom>
            <a:solidFill>
              <a:srgbClr val="F6A6FC"/>
            </a:solidFill>
            <a:ln w="9525">
              <a:noFill/>
              <a:miter lim="800000"/>
              <a:headEnd/>
              <a:tailEnd/>
            </a:ln>
            <a:effectLst>
              <a:outerShdw dist="71842" dir="18900000" algn="ctr" rotWithShape="0">
                <a:schemeClr val="bg2"/>
              </a:outerShdw>
            </a:effectLst>
          </p:spPr>
          <p:txBody>
            <a:bodyPr wrap="none">
              <a:spAutoFit/>
            </a:bodyPr>
            <a:lstStyle/>
            <a:p>
              <a:pPr>
                <a:buFont typeface="Wingdings" pitchFamily="2" charset="2"/>
                <a:buChar char="Ø"/>
              </a:pPr>
              <a:r>
                <a:rPr kumimoji="1" lang="en-US" altLang="zh-CN" sz="2800">
                  <a:ea typeface="黑体" pitchFamily="49" charset="-122"/>
                </a:rPr>
                <a:t>   </a:t>
              </a:r>
              <a:r>
                <a:rPr kumimoji="1" lang="zh-CN" altLang="en-US" sz="2800">
                  <a:ea typeface="黑体" pitchFamily="49" charset="-122"/>
                </a:rPr>
                <a:t>将样品安装到样品杆上</a:t>
              </a:r>
            </a:p>
          </p:txBody>
        </p:sp>
      </p:grpSp>
      <p:sp>
        <p:nvSpPr>
          <p:cNvPr id="202762" name="Text Box 10"/>
          <p:cNvSpPr txBox="1">
            <a:spLocks noChangeArrowheads="1"/>
          </p:cNvSpPr>
          <p:nvPr/>
        </p:nvSpPr>
        <p:spPr bwMode="auto">
          <a:xfrm>
            <a:off x="1538288" y="6096000"/>
            <a:ext cx="6067425" cy="519113"/>
          </a:xfrm>
          <a:prstGeom prst="rect">
            <a:avLst/>
          </a:prstGeom>
          <a:solidFill>
            <a:srgbClr val="FFCC66"/>
          </a:solidFill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kumimoji="1" lang="en-US" altLang="zh-CN" sz="2800">
                <a:ea typeface="黑体" pitchFamily="49" charset="-122"/>
              </a:rPr>
              <a:t>   </a:t>
            </a:r>
            <a:r>
              <a:rPr kumimoji="1" lang="zh-CN" altLang="en-US" sz="2800">
                <a:ea typeface="黑体" pitchFamily="49" charset="-122"/>
              </a:rPr>
              <a:t>根据所测内容选择相应的测量方式</a:t>
            </a:r>
          </a:p>
        </p:txBody>
      </p:sp>
      <p:sp>
        <p:nvSpPr>
          <p:cNvPr id="202763" name="AutoShape 11"/>
          <p:cNvSpPr>
            <a:spLocks noChangeArrowheads="1"/>
          </p:cNvSpPr>
          <p:nvPr/>
        </p:nvSpPr>
        <p:spPr bwMode="auto">
          <a:xfrm rot="5400000">
            <a:off x="4381500" y="1476375"/>
            <a:ext cx="381000" cy="762000"/>
          </a:xfrm>
          <a:custGeom>
            <a:avLst/>
            <a:gdLst>
              <a:gd name="G0" fmla="+- 16109 0 0"/>
              <a:gd name="G1" fmla="+- 5445 0 0"/>
              <a:gd name="G2" fmla="+- 21600 0 5445"/>
              <a:gd name="G3" fmla="+- 10800 0 5445"/>
              <a:gd name="G4" fmla="+- 21600 0 16109"/>
              <a:gd name="G5" fmla="*/ G4 G3 10800"/>
              <a:gd name="G6" fmla="+- 21600 0 G5"/>
              <a:gd name="T0" fmla="*/ 16109 w 21600"/>
              <a:gd name="T1" fmla="*/ 0 h 21600"/>
              <a:gd name="T2" fmla="*/ 0 w 21600"/>
              <a:gd name="T3" fmla="*/ 10800 h 21600"/>
              <a:gd name="T4" fmla="*/ 16109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109" y="0"/>
                </a:moveTo>
                <a:lnTo>
                  <a:pt x="16109" y="5445"/>
                </a:lnTo>
                <a:lnTo>
                  <a:pt x="3375" y="5445"/>
                </a:lnTo>
                <a:lnTo>
                  <a:pt x="3375" y="16155"/>
                </a:lnTo>
                <a:lnTo>
                  <a:pt x="16109" y="16155"/>
                </a:lnTo>
                <a:lnTo>
                  <a:pt x="16109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45"/>
                </a:moveTo>
                <a:lnTo>
                  <a:pt x="1350" y="16155"/>
                </a:lnTo>
                <a:lnTo>
                  <a:pt x="2700" y="16155"/>
                </a:lnTo>
                <a:lnTo>
                  <a:pt x="2700" y="5445"/>
                </a:lnTo>
                <a:close/>
              </a:path>
              <a:path w="21600" h="21600">
                <a:moveTo>
                  <a:pt x="0" y="5445"/>
                </a:moveTo>
                <a:lnTo>
                  <a:pt x="0" y="16155"/>
                </a:lnTo>
                <a:lnTo>
                  <a:pt x="675" y="16155"/>
                </a:lnTo>
                <a:lnTo>
                  <a:pt x="675" y="5445"/>
                </a:lnTo>
                <a:close/>
              </a:path>
            </a:pathLst>
          </a:custGeom>
          <a:gradFill rotWithShape="0">
            <a:gsLst>
              <a:gs pos="0">
                <a:schemeClr val="hlink"/>
              </a:gs>
              <a:gs pos="100000">
                <a:srgbClr val="00CC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02764" name="AutoShape 12"/>
          <p:cNvSpPr>
            <a:spLocks noChangeArrowheads="1"/>
          </p:cNvSpPr>
          <p:nvPr/>
        </p:nvSpPr>
        <p:spPr bwMode="auto">
          <a:xfrm rot="5400000">
            <a:off x="4343400" y="4381500"/>
            <a:ext cx="457200" cy="6858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0">
            <a:gsLst>
              <a:gs pos="0">
                <a:srgbClr val="EAF6B0"/>
              </a:gs>
              <a:gs pos="100000">
                <a:srgbClr val="A2F8D3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02765" name="AutoShape 13"/>
          <p:cNvSpPr>
            <a:spLocks noChangeArrowheads="1"/>
          </p:cNvSpPr>
          <p:nvPr/>
        </p:nvSpPr>
        <p:spPr bwMode="auto">
          <a:xfrm rot="5400000">
            <a:off x="4381500" y="5462588"/>
            <a:ext cx="381000" cy="7239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0">
            <a:gsLst>
              <a:gs pos="0">
                <a:srgbClr val="A2F8D3"/>
              </a:gs>
              <a:gs pos="100000">
                <a:srgbClr val="FFCC66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02766" name="Text Box 14"/>
          <p:cNvSpPr txBox="1">
            <a:spLocks noChangeArrowheads="1"/>
          </p:cNvSpPr>
          <p:nvPr/>
        </p:nvSpPr>
        <p:spPr bwMode="auto">
          <a:xfrm>
            <a:off x="2057400" y="5033963"/>
            <a:ext cx="5000625" cy="519112"/>
          </a:xfrm>
          <a:prstGeom prst="rect">
            <a:avLst/>
          </a:prstGeom>
          <a:solidFill>
            <a:srgbClr val="A2F8D3"/>
          </a:solidFill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kumimoji="1" lang="en-US" altLang="zh-CN" sz="2800">
                <a:ea typeface="黑体" pitchFamily="49" charset="-122"/>
              </a:rPr>
              <a:t>   </a:t>
            </a:r>
            <a:r>
              <a:rPr kumimoji="1" lang="zh-CN" altLang="en-US" sz="2800">
                <a:ea typeface="黑体" pitchFamily="49" charset="-122"/>
              </a:rPr>
              <a:t>确定样品中心位置是否适当</a:t>
            </a:r>
          </a:p>
        </p:txBody>
      </p:sp>
      <p:sp>
        <p:nvSpPr>
          <p:cNvPr id="202767" name="Text Box 15"/>
          <p:cNvSpPr txBox="1">
            <a:spLocks noChangeArrowheads="1"/>
          </p:cNvSpPr>
          <p:nvPr/>
        </p:nvSpPr>
        <p:spPr bwMode="auto">
          <a:xfrm>
            <a:off x="0" y="6400800"/>
            <a:ext cx="1403350" cy="457200"/>
          </a:xfrm>
          <a:prstGeom prst="rect">
            <a:avLst/>
          </a:prstGeom>
          <a:solidFill>
            <a:srgbClr val="B3FFB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1" lang="zh-CN" altLang="en-US"/>
              <a:t>测量过程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02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02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02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02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500"/>
                                        <p:tgtEl>
                                          <p:spTgt spid="202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02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4" dur="500"/>
                                        <p:tgtEl>
                                          <p:spTgt spid="202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2756" grpId="0" animBg="1" autoUpdateAnimBg="0"/>
      <p:bldP spid="202762" grpId="0" animBg="1" autoUpdateAnimBg="0"/>
      <p:bldP spid="202763" grpId="0" animBg="1"/>
      <p:bldP spid="202764" grpId="0" animBg="1"/>
      <p:bldP spid="202765" grpId="0" animBg="1"/>
      <p:bldP spid="202766" grpId="0" animBg="1" autoUpdateAnimBg="0"/>
    </p:bld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AutoShape 2"/>
          <p:cNvSpPr>
            <a:spLocks noChangeArrowheads="1"/>
          </p:cNvSpPr>
          <p:nvPr/>
        </p:nvSpPr>
        <p:spPr bwMode="auto">
          <a:xfrm flipV="1">
            <a:off x="4878388" y="2079625"/>
            <a:ext cx="4113212" cy="4252913"/>
          </a:xfrm>
          <a:custGeom>
            <a:avLst/>
            <a:gdLst>
              <a:gd name="G0" fmla="+- 5869 0 0"/>
              <a:gd name="G1" fmla="+- 21600 0 5869"/>
              <a:gd name="G2" fmla="*/ 5869 1 2"/>
              <a:gd name="G3" fmla="+- 21600 0 G2"/>
              <a:gd name="G4" fmla="+/ 5869 21600 2"/>
              <a:gd name="G5" fmla="+/ G1 0 2"/>
              <a:gd name="G6" fmla="*/ 21600 21600 5869"/>
              <a:gd name="G7" fmla="*/ G6 1 2"/>
              <a:gd name="G8" fmla="+- 21600 0 G7"/>
              <a:gd name="G9" fmla="*/ 21600 1 2"/>
              <a:gd name="G10" fmla="+- 5869 0 G9"/>
              <a:gd name="G11" fmla="?: G10 G8 0"/>
              <a:gd name="G12" fmla="?: G10 G7 21600"/>
              <a:gd name="T0" fmla="*/ 18665 w 21600"/>
              <a:gd name="T1" fmla="*/ 10800 h 21600"/>
              <a:gd name="T2" fmla="*/ 10800 w 21600"/>
              <a:gd name="T3" fmla="*/ 21600 h 21600"/>
              <a:gd name="T4" fmla="*/ 2935 w 21600"/>
              <a:gd name="T5" fmla="*/ 10800 h 21600"/>
              <a:gd name="T6" fmla="*/ 10800 w 21600"/>
              <a:gd name="T7" fmla="*/ 0 h 21600"/>
              <a:gd name="T8" fmla="*/ 4735 w 21600"/>
              <a:gd name="T9" fmla="*/ 4735 h 21600"/>
              <a:gd name="T10" fmla="*/ 16865 w 21600"/>
              <a:gd name="T11" fmla="*/ 16865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869" y="21600"/>
                </a:lnTo>
                <a:lnTo>
                  <a:pt x="15731" y="21600"/>
                </a:lnTo>
                <a:lnTo>
                  <a:pt x="21600" y="0"/>
                </a:lnTo>
                <a:close/>
              </a:path>
            </a:pathLst>
          </a:custGeom>
          <a:noFill/>
          <a:ln w="38100">
            <a:solidFill>
              <a:srgbClr val="E4E4E4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03779" name="AutoShape 3"/>
          <p:cNvSpPr>
            <a:spLocks noChangeArrowheads="1"/>
          </p:cNvSpPr>
          <p:nvPr/>
        </p:nvSpPr>
        <p:spPr bwMode="auto">
          <a:xfrm flipV="1">
            <a:off x="114300" y="2057400"/>
            <a:ext cx="3790950" cy="4238625"/>
          </a:xfrm>
          <a:custGeom>
            <a:avLst/>
            <a:gdLst>
              <a:gd name="G0" fmla="+- 6394 0 0"/>
              <a:gd name="G1" fmla="+- 21600 0 6394"/>
              <a:gd name="G2" fmla="*/ 6394 1 2"/>
              <a:gd name="G3" fmla="+- 21600 0 G2"/>
              <a:gd name="G4" fmla="+/ 6394 21600 2"/>
              <a:gd name="G5" fmla="+/ G1 0 2"/>
              <a:gd name="G6" fmla="*/ 21600 21600 6394"/>
              <a:gd name="G7" fmla="*/ G6 1 2"/>
              <a:gd name="G8" fmla="+- 21600 0 G7"/>
              <a:gd name="G9" fmla="*/ 21600 1 2"/>
              <a:gd name="G10" fmla="+- 6394 0 G9"/>
              <a:gd name="G11" fmla="?: G10 G8 0"/>
              <a:gd name="G12" fmla="?: G10 G7 21600"/>
              <a:gd name="T0" fmla="*/ 18403 w 21600"/>
              <a:gd name="T1" fmla="*/ 10800 h 21600"/>
              <a:gd name="T2" fmla="*/ 10800 w 21600"/>
              <a:gd name="T3" fmla="*/ 21600 h 21600"/>
              <a:gd name="T4" fmla="*/ 3197 w 21600"/>
              <a:gd name="T5" fmla="*/ 10800 h 21600"/>
              <a:gd name="T6" fmla="*/ 10800 w 21600"/>
              <a:gd name="T7" fmla="*/ 0 h 21600"/>
              <a:gd name="T8" fmla="*/ 4997 w 21600"/>
              <a:gd name="T9" fmla="*/ 4997 h 21600"/>
              <a:gd name="T10" fmla="*/ 16603 w 21600"/>
              <a:gd name="T11" fmla="*/ 1660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6394" y="21600"/>
                </a:lnTo>
                <a:lnTo>
                  <a:pt x="15206" y="21600"/>
                </a:lnTo>
                <a:lnTo>
                  <a:pt x="21600" y="0"/>
                </a:lnTo>
                <a:close/>
              </a:path>
            </a:pathLst>
          </a:custGeom>
          <a:noFill/>
          <a:ln w="38100">
            <a:solidFill>
              <a:srgbClr val="E4E4E4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03780" name="Oval 4"/>
          <p:cNvSpPr>
            <a:spLocks noChangeArrowheads="1"/>
          </p:cNvSpPr>
          <p:nvPr/>
        </p:nvSpPr>
        <p:spPr bwMode="auto">
          <a:xfrm>
            <a:off x="5276850" y="5410200"/>
            <a:ext cx="3352800" cy="841375"/>
          </a:xfrm>
          <a:prstGeom prst="ellipse">
            <a:avLst/>
          </a:prstGeom>
          <a:solidFill>
            <a:srgbClr val="E4E4E4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03781" name="Oval 5"/>
          <p:cNvSpPr>
            <a:spLocks noChangeArrowheads="1"/>
          </p:cNvSpPr>
          <p:nvPr/>
        </p:nvSpPr>
        <p:spPr bwMode="auto">
          <a:xfrm>
            <a:off x="323850" y="5410200"/>
            <a:ext cx="3352800" cy="830263"/>
          </a:xfrm>
          <a:prstGeom prst="ellipse">
            <a:avLst/>
          </a:prstGeom>
          <a:solidFill>
            <a:srgbClr val="E4E4E4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03782" name="Rectangle 6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762000"/>
          </a:xfrm>
        </p:spPr>
        <p:txBody>
          <a:bodyPr/>
          <a:lstStyle/>
          <a:p>
            <a:r>
              <a:rPr lang="en-US" altLang="zh-CN"/>
              <a:t>ACMS</a:t>
            </a:r>
            <a:r>
              <a:rPr lang="zh-CN" altLang="en-US"/>
              <a:t>的测量过程</a:t>
            </a:r>
          </a:p>
        </p:txBody>
      </p:sp>
      <p:sp>
        <p:nvSpPr>
          <p:cNvPr id="203783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352550" y="990600"/>
            <a:ext cx="6324600" cy="685800"/>
          </a:xfrm>
          <a:solidFill>
            <a:srgbClr val="F0FCB4"/>
          </a:solidFill>
        </p:spPr>
        <p:txBody>
          <a:bodyPr anchor="ctr"/>
          <a:lstStyle/>
          <a:p>
            <a:pPr algn="ctr">
              <a:buFontTx/>
              <a:buNone/>
            </a:pPr>
            <a:r>
              <a:rPr lang="zh-CN" altLang="en-US"/>
              <a:t>安        装        样        品</a:t>
            </a:r>
          </a:p>
        </p:txBody>
      </p:sp>
      <p:pic>
        <p:nvPicPr>
          <p:cNvPr id="203784" name="Picture 8" descr="QD lege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" cy="676275"/>
          </a:xfrm>
          <a:prstGeom prst="rect">
            <a:avLst/>
          </a:prstGeom>
          <a:noFill/>
        </p:spPr>
      </p:pic>
      <p:sp>
        <p:nvSpPr>
          <p:cNvPr id="203785" name="Text Box 9"/>
          <p:cNvSpPr txBox="1">
            <a:spLocks noChangeArrowheads="1"/>
          </p:cNvSpPr>
          <p:nvPr/>
        </p:nvSpPr>
        <p:spPr bwMode="auto">
          <a:xfrm>
            <a:off x="0" y="6392863"/>
            <a:ext cx="1658938" cy="457200"/>
          </a:xfrm>
          <a:prstGeom prst="rect">
            <a:avLst/>
          </a:prstGeom>
          <a:solidFill>
            <a:srgbClr val="DDF6A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1" lang="en-US" altLang="zh-CN"/>
              <a:t>ACMS</a:t>
            </a:r>
            <a:r>
              <a:rPr kumimoji="1" lang="zh-CN" altLang="en-US"/>
              <a:t>软件</a:t>
            </a:r>
          </a:p>
        </p:txBody>
      </p:sp>
      <p:sp>
        <p:nvSpPr>
          <p:cNvPr id="203786" name="Text Box 10"/>
          <p:cNvSpPr txBox="1">
            <a:spLocks noChangeArrowheads="1"/>
          </p:cNvSpPr>
          <p:nvPr/>
        </p:nvSpPr>
        <p:spPr bwMode="auto">
          <a:xfrm>
            <a:off x="1298575" y="2133600"/>
            <a:ext cx="1403350" cy="457200"/>
          </a:xfrm>
          <a:prstGeom prst="rect">
            <a:avLst/>
          </a:prstGeom>
          <a:solidFill>
            <a:srgbClr val="F3BCF4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1" lang="zh-CN" altLang="en-US"/>
              <a:t>标准样品</a:t>
            </a:r>
          </a:p>
        </p:txBody>
      </p:sp>
      <p:sp>
        <p:nvSpPr>
          <p:cNvPr id="203787" name="Text Box 11"/>
          <p:cNvSpPr txBox="1">
            <a:spLocks noChangeArrowheads="1"/>
          </p:cNvSpPr>
          <p:nvPr/>
        </p:nvSpPr>
        <p:spPr bwMode="auto">
          <a:xfrm>
            <a:off x="6230938" y="2133600"/>
            <a:ext cx="1403350" cy="457200"/>
          </a:xfrm>
          <a:prstGeom prst="rect">
            <a:avLst/>
          </a:prstGeom>
          <a:solidFill>
            <a:srgbClr val="CCFF99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1" lang="zh-CN" altLang="en-US"/>
              <a:t>待测样品</a:t>
            </a:r>
          </a:p>
        </p:txBody>
      </p:sp>
      <p:sp>
        <p:nvSpPr>
          <p:cNvPr id="203788" name="Text Box 12"/>
          <p:cNvSpPr txBox="1">
            <a:spLocks noChangeArrowheads="1"/>
          </p:cNvSpPr>
          <p:nvPr/>
        </p:nvSpPr>
        <p:spPr bwMode="auto">
          <a:xfrm>
            <a:off x="552450" y="4724400"/>
            <a:ext cx="2895600" cy="579438"/>
          </a:xfrm>
          <a:prstGeom prst="rect">
            <a:avLst/>
          </a:prstGeom>
          <a:solidFill>
            <a:srgbClr val="F3BCF4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kumimoji="1" lang="zh-CN" altLang="en-US" sz="3200"/>
              <a:t>磁  矩  定  标</a:t>
            </a:r>
          </a:p>
        </p:txBody>
      </p:sp>
      <p:sp>
        <p:nvSpPr>
          <p:cNvPr id="203789" name="Text Box 13"/>
          <p:cNvSpPr txBox="1">
            <a:spLocks noChangeArrowheads="1"/>
          </p:cNvSpPr>
          <p:nvPr/>
        </p:nvSpPr>
        <p:spPr bwMode="auto">
          <a:xfrm>
            <a:off x="2533650" y="3043238"/>
            <a:ext cx="3962400" cy="617537"/>
          </a:xfrm>
          <a:prstGeom prst="rect">
            <a:avLst/>
          </a:prstGeom>
          <a:solidFill>
            <a:srgbClr val="EAEAEA"/>
          </a:solidFill>
          <a:ln w="38100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kumimoji="1" lang="zh-CN" altLang="en-US" sz="3200">
                <a:solidFill>
                  <a:srgbClr val="FF0000"/>
                </a:solidFill>
              </a:rPr>
              <a:t>确定样品中心位置</a:t>
            </a:r>
          </a:p>
        </p:txBody>
      </p:sp>
      <p:sp>
        <p:nvSpPr>
          <p:cNvPr id="203790" name="Text Box 14"/>
          <p:cNvSpPr txBox="1">
            <a:spLocks noChangeArrowheads="1"/>
          </p:cNvSpPr>
          <p:nvPr/>
        </p:nvSpPr>
        <p:spPr bwMode="auto">
          <a:xfrm>
            <a:off x="5338763" y="4738688"/>
            <a:ext cx="3200400" cy="579437"/>
          </a:xfrm>
          <a:prstGeom prst="rect">
            <a:avLst/>
          </a:prstGeom>
          <a:solidFill>
            <a:srgbClr val="CCFF99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kumimoji="1" lang="zh-CN" altLang="en-US" sz="3200"/>
              <a:t>测量 </a:t>
            </a:r>
            <a:r>
              <a:rPr kumimoji="1" lang="en-US" altLang="zh-CN" sz="3200" i="1"/>
              <a:t>M</a:t>
            </a:r>
            <a:r>
              <a:rPr kumimoji="1" lang="en-US" altLang="zh-CN" sz="3200"/>
              <a:t>(</a:t>
            </a:r>
            <a:r>
              <a:rPr kumimoji="1" lang="en-US" altLang="zh-CN" sz="3200" i="1"/>
              <a:t>H</a:t>
            </a:r>
            <a:r>
              <a:rPr kumimoji="1" lang="en-US" altLang="zh-CN" sz="3200"/>
              <a:t>, </a:t>
            </a:r>
            <a:r>
              <a:rPr kumimoji="1" lang="en-US" altLang="zh-CN" sz="3200" i="1"/>
              <a:t>T</a:t>
            </a:r>
            <a:r>
              <a:rPr kumimoji="1" lang="en-US" altLang="zh-CN" sz="3200"/>
              <a:t>, </a:t>
            </a:r>
            <a:r>
              <a:rPr kumimoji="1" lang="en-US" altLang="zh-CN" sz="3200" i="1"/>
              <a:t>f</a:t>
            </a:r>
            <a:r>
              <a:rPr kumimoji="1" lang="en-US" altLang="zh-CN" sz="3200"/>
              <a:t>, </a:t>
            </a:r>
            <a:r>
              <a:rPr kumimoji="1" lang="en-US" altLang="zh-CN" sz="3200" i="1"/>
              <a:t>t</a:t>
            </a:r>
            <a:r>
              <a:rPr kumimoji="1" lang="en-US" altLang="zh-CN" sz="3200"/>
              <a:t>)</a:t>
            </a:r>
          </a:p>
        </p:txBody>
      </p:sp>
      <p:sp>
        <p:nvSpPr>
          <p:cNvPr id="203791" name="Text Box 15"/>
          <p:cNvSpPr txBox="1">
            <a:spLocks noChangeArrowheads="1"/>
          </p:cNvSpPr>
          <p:nvPr/>
        </p:nvSpPr>
        <p:spPr bwMode="auto">
          <a:xfrm>
            <a:off x="5810250" y="5600700"/>
            <a:ext cx="608013" cy="457200"/>
          </a:xfrm>
          <a:prstGeom prst="rect">
            <a:avLst/>
          </a:prstGeom>
          <a:solidFill>
            <a:srgbClr val="CCFF99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r>
              <a:rPr kumimoji="1" lang="en-US" altLang="zh-CN"/>
              <a:t>AC</a:t>
            </a:r>
          </a:p>
        </p:txBody>
      </p:sp>
      <p:sp>
        <p:nvSpPr>
          <p:cNvPr id="203792" name="Text Box 16"/>
          <p:cNvSpPr txBox="1">
            <a:spLocks noChangeArrowheads="1"/>
          </p:cNvSpPr>
          <p:nvPr/>
        </p:nvSpPr>
        <p:spPr bwMode="auto">
          <a:xfrm>
            <a:off x="7486650" y="5600700"/>
            <a:ext cx="608013" cy="457200"/>
          </a:xfrm>
          <a:prstGeom prst="rect">
            <a:avLst/>
          </a:prstGeom>
          <a:solidFill>
            <a:srgbClr val="CCFF99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r>
              <a:rPr kumimoji="1" lang="en-US" altLang="zh-CN"/>
              <a:t>DC</a:t>
            </a:r>
          </a:p>
        </p:txBody>
      </p:sp>
      <p:sp>
        <p:nvSpPr>
          <p:cNvPr id="203793" name="Text Box 17"/>
          <p:cNvSpPr txBox="1">
            <a:spLocks noChangeArrowheads="1"/>
          </p:cNvSpPr>
          <p:nvPr/>
        </p:nvSpPr>
        <p:spPr bwMode="auto">
          <a:xfrm>
            <a:off x="933450" y="5600700"/>
            <a:ext cx="608013" cy="457200"/>
          </a:xfrm>
          <a:prstGeom prst="rect">
            <a:avLst/>
          </a:prstGeom>
          <a:solidFill>
            <a:srgbClr val="F3BCF4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r>
              <a:rPr kumimoji="1" lang="en-US" altLang="zh-CN"/>
              <a:t>AC</a:t>
            </a:r>
          </a:p>
        </p:txBody>
      </p:sp>
      <p:sp>
        <p:nvSpPr>
          <p:cNvPr id="203794" name="Text Box 18"/>
          <p:cNvSpPr txBox="1">
            <a:spLocks noChangeArrowheads="1"/>
          </p:cNvSpPr>
          <p:nvPr/>
        </p:nvSpPr>
        <p:spPr bwMode="auto">
          <a:xfrm>
            <a:off x="2457450" y="5600700"/>
            <a:ext cx="608013" cy="457200"/>
          </a:xfrm>
          <a:prstGeom prst="rect">
            <a:avLst/>
          </a:prstGeom>
          <a:solidFill>
            <a:srgbClr val="F3BCF4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r>
              <a:rPr kumimoji="1" lang="en-US" altLang="zh-CN"/>
              <a:t>DC</a:t>
            </a:r>
          </a:p>
        </p:txBody>
      </p:sp>
      <p:sp>
        <p:nvSpPr>
          <p:cNvPr id="203795" name="Freeform 19"/>
          <p:cNvSpPr>
            <a:spLocks/>
          </p:cNvSpPr>
          <p:nvPr/>
        </p:nvSpPr>
        <p:spPr bwMode="auto">
          <a:xfrm>
            <a:off x="2730500" y="1708150"/>
            <a:ext cx="3438525" cy="658813"/>
          </a:xfrm>
          <a:custGeom>
            <a:avLst/>
            <a:gdLst/>
            <a:ahLst/>
            <a:cxnLst>
              <a:cxn ang="0">
                <a:pos x="2166" y="414"/>
              </a:cxn>
              <a:cxn ang="0">
                <a:pos x="1114" y="0"/>
              </a:cxn>
              <a:cxn ang="0">
                <a:pos x="0" y="415"/>
              </a:cxn>
              <a:cxn ang="0">
                <a:pos x="2166" y="414"/>
              </a:cxn>
            </a:cxnLst>
            <a:rect l="0" t="0" r="r" b="b"/>
            <a:pathLst>
              <a:path w="2166" h="415">
                <a:moveTo>
                  <a:pt x="2166" y="414"/>
                </a:moveTo>
                <a:lnTo>
                  <a:pt x="1114" y="0"/>
                </a:lnTo>
                <a:lnTo>
                  <a:pt x="0" y="415"/>
                </a:lnTo>
                <a:lnTo>
                  <a:pt x="2166" y="414"/>
                </a:lnTo>
              </a:path>
            </a:pathLst>
          </a:custGeom>
          <a:solidFill>
            <a:srgbClr val="8AA8F4"/>
          </a:solidFill>
          <a:ln w="38100" cmpd="sng">
            <a:solidFill>
              <a:srgbClr val="0000FF"/>
            </a:solidFill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203796" name="Line 20"/>
          <p:cNvSpPr>
            <a:spLocks noChangeShapeType="1"/>
          </p:cNvSpPr>
          <p:nvPr/>
        </p:nvSpPr>
        <p:spPr bwMode="auto">
          <a:xfrm>
            <a:off x="4514850" y="2362200"/>
            <a:ext cx="0" cy="6858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203797" name="Line 21"/>
          <p:cNvSpPr>
            <a:spLocks noChangeShapeType="1"/>
          </p:cNvSpPr>
          <p:nvPr/>
        </p:nvSpPr>
        <p:spPr bwMode="auto">
          <a:xfrm>
            <a:off x="4514850" y="3657600"/>
            <a:ext cx="0" cy="6096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203798" name="Freeform 22"/>
          <p:cNvSpPr>
            <a:spLocks/>
          </p:cNvSpPr>
          <p:nvPr/>
        </p:nvSpPr>
        <p:spPr bwMode="auto">
          <a:xfrm>
            <a:off x="2343150" y="4267200"/>
            <a:ext cx="4343400" cy="457200"/>
          </a:xfrm>
          <a:custGeom>
            <a:avLst/>
            <a:gdLst/>
            <a:ahLst/>
            <a:cxnLst>
              <a:cxn ang="0">
                <a:pos x="0" y="240"/>
              </a:cxn>
              <a:cxn ang="0">
                <a:pos x="0" y="0"/>
              </a:cxn>
              <a:cxn ang="0">
                <a:pos x="2736" y="0"/>
              </a:cxn>
              <a:cxn ang="0">
                <a:pos x="2736" y="240"/>
              </a:cxn>
            </a:cxnLst>
            <a:rect l="0" t="0" r="r" b="b"/>
            <a:pathLst>
              <a:path w="2736" h="240">
                <a:moveTo>
                  <a:pt x="0" y="240"/>
                </a:moveTo>
                <a:lnTo>
                  <a:pt x="0" y="0"/>
                </a:lnTo>
                <a:lnTo>
                  <a:pt x="2736" y="0"/>
                </a:lnTo>
                <a:lnTo>
                  <a:pt x="2736" y="240"/>
                </a:lnTo>
              </a:path>
            </a:pathLst>
          </a:custGeom>
          <a:noFill/>
          <a:ln w="38100" cmpd="sng">
            <a:solidFill>
              <a:srgbClr val="0000FF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203799" name="Line 23"/>
          <p:cNvSpPr>
            <a:spLocks noChangeShapeType="1"/>
          </p:cNvSpPr>
          <p:nvPr/>
        </p:nvSpPr>
        <p:spPr bwMode="auto">
          <a:xfrm>
            <a:off x="2000250" y="2590800"/>
            <a:ext cx="0" cy="2133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203800" name="Line 24"/>
          <p:cNvSpPr>
            <a:spLocks noChangeShapeType="1"/>
          </p:cNvSpPr>
          <p:nvPr/>
        </p:nvSpPr>
        <p:spPr bwMode="auto">
          <a:xfrm>
            <a:off x="7029450" y="2590800"/>
            <a:ext cx="0" cy="2133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203801" name="AutoShape 25"/>
          <p:cNvSpPr>
            <a:spLocks noChangeArrowheads="1"/>
          </p:cNvSpPr>
          <p:nvPr/>
        </p:nvSpPr>
        <p:spPr bwMode="auto">
          <a:xfrm>
            <a:off x="3557588" y="4754563"/>
            <a:ext cx="1676400" cy="5334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0">
            <a:gsLst>
              <a:gs pos="0">
                <a:srgbClr val="F8B049"/>
              </a:gs>
              <a:gs pos="17999">
                <a:srgbClr val="B43E85"/>
              </a:gs>
              <a:gs pos="31000">
                <a:srgbClr val="C50849"/>
              </a:gs>
              <a:gs pos="33000">
                <a:srgbClr val="F952A0"/>
              </a:gs>
              <a:gs pos="37000">
                <a:srgbClr val="FEE7F2"/>
              </a:gs>
              <a:gs pos="78999">
                <a:srgbClr val="F8B049"/>
              </a:gs>
              <a:gs pos="87000">
                <a:srgbClr val="F8B049"/>
              </a:gs>
              <a:gs pos="100000">
                <a:srgbClr val="FC9FCB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762000"/>
          </a:xfrm>
        </p:spPr>
        <p:txBody>
          <a:bodyPr/>
          <a:lstStyle/>
          <a:p>
            <a:r>
              <a:rPr lang="en-US" altLang="zh-CN"/>
              <a:t>Sample Tab</a:t>
            </a:r>
          </a:p>
        </p:txBody>
      </p:sp>
      <p:sp>
        <p:nvSpPr>
          <p:cNvPr id="204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066800"/>
            <a:ext cx="7772400" cy="762000"/>
          </a:xfrm>
        </p:spPr>
        <p:txBody>
          <a:bodyPr/>
          <a:lstStyle/>
          <a:p>
            <a:r>
              <a:rPr lang="zh-CN" altLang="en-US"/>
              <a:t>按照</a:t>
            </a:r>
            <a:r>
              <a:rPr lang="en-US" altLang="zh-CN"/>
              <a:t>Sample</a:t>
            </a:r>
            <a:r>
              <a:rPr lang="zh-CN" altLang="en-US"/>
              <a:t>的</a:t>
            </a:r>
            <a:r>
              <a:rPr lang="en-US" altLang="zh-CN">
                <a:solidFill>
                  <a:srgbClr val="FF0000"/>
                </a:solidFill>
              </a:rPr>
              <a:t>Change</a:t>
            </a:r>
            <a:r>
              <a:rPr lang="zh-CN" altLang="en-US"/>
              <a:t>取放样品</a:t>
            </a:r>
          </a:p>
        </p:txBody>
      </p:sp>
      <p:pic>
        <p:nvPicPr>
          <p:cNvPr id="204804" name="Picture 4" descr="QD lege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" cy="676275"/>
          </a:xfrm>
          <a:prstGeom prst="rect">
            <a:avLst/>
          </a:prstGeom>
          <a:noFill/>
        </p:spPr>
      </p:pic>
      <p:sp>
        <p:nvSpPr>
          <p:cNvPr id="204805" name="Text Box 5"/>
          <p:cNvSpPr txBox="1">
            <a:spLocks noChangeArrowheads="1"/>
          </p:cNvSpPr>
          <p:nvPr/>
        </p:nvSpPr>
        <p:spPr bwMode="auto">
          <a:xfrm>
            <a:off x="0" y="6392863"/>
            <a:ext cx="1658938" cy="457200"/>
          </a:xfrm>
          <a:prstGeom prst="rect">
            <a:avLst/>
          </a:prstGeom>
          <a:solidFill>
            <a:srgbClr val="DDF6A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1" lang="en-US" altLang="zh-CN"/>
              <a:t>ACMS</a:t>
            </a:r>
            <a:r>
              <a:rPr kumimoji="1" lang="zh-CN" altLang="en-US"/>
              <a:t>软件</a:t>
            </a:r>
          </a:p>
        </p:txBody>
      </p:sp>
      <p:pic>
        <p:nvPicPr>
          <p:cNvPr id="204806" name="Picture 6" descr="Sample Tab in ACMS Control Cent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1981200"/>
            <a:ext cx="5791200" cy="4383088"/>
          </a:xfrm>
          <a:prstGeom prst="rect">
            <a:avLst/>
          </a:prstGeom>
          <a:noFill/>
        </p:spPr>
      </p:pic>
      <p:sp>
        <p:nvSpPr>
          <p:cNvPr id="204807" name="Text Box 7"/>
          <p:cNvSpPr txBox="1">
            <a:spLocks noChangeArrowheads="1"/>
          </p:cNvSpPr>
          <p:nvPr/>
        </p:nvSpPr>
        <p:spPr bwMode="auto">
          <a:xfrm>
            <a:off x="4800600" y="3657600"/>
            <a:ext cx="1604963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1" lang="en-US" altLang="zh-CN">
                <a:solidFill>
                  <a:srgbClr val="0000FF"/>
                </a:solidFill>
              </a:rPr>
              <a:t>Description</a:t>
            </a:r>
          </a:p>
        </p:txBody>
      </p:sp>
      <p:sp>
        <p:nvSpPr>
          <p:cNvPr id="204808" name="Oval 8"/>
          <p:cNvSpPr>
            <a:spLocks noChangeArrowheads="1"/>
          </p:cNvSpPr>
          <p:nvPr/>
        </p:nvSpPr>
        <p:spPr bwMode="auto">
          <a:xfrm>
            <a:off x="5241925" y="4770438"/>
            <a:ext cx="1676400" cy="6858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04809" name="AutoShape 9"/>
          <p:cNvSpPr>
            <a:spLocks noChangeArrowheads="1"/>
          </p:cNvSpPr>
          <p:nvPr/>
        </p:nvSpPr>
        <p:spPr bwMode="auto">
          <a:xfrm>
            <a:off x="457200" y="2743200"/>
            <a:ext cx="2133600" cy="457200"/>
          </a:xfrm>
          <a:prstGeom prst="wedgeRectCallout">
            <a:avLst>
              <a:gd name="adj1" fmla="val 157815"/>
              <a:gd name="adj2" fmla="val 329167"/>
            </a:avLst>
          </a:prstGeom>
          <a:solidFill>
            <a:srgbClr val="F3BCF4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kumimoji="1" lang="zh-CN" altLang="en-US"/>
              <a:t>样品中心位置</a:t>
            </a:r>
          </a:p>
        </p:txBody>
      </p:sp>
      <p:sp>
        <p:nvSpPr>
          <p:cNvPr id="204810" name="AutoShape 10"/>
          <p:cNvSpPr>
            <a:spLocks noChangeArrowheads="1"/>
          </p:cNvSpPr>
          <p:nvPr/>
        </p:nvSpPr>
        <p:spPr bwMode="auto">
          <a:xfrm>
            <a:off x="457200" y="4495800"/>
            <a:ext cx="2209800" cy="457200"/>
          </a:xfrm>
          <a:prstGeom prst="wedgeRoundRectCallout">
            <a:avLst>
              <a:gd name="adj1" fmla="val 102370"/>
              <a:gd name="adj2" fmla="val 185069"/>
              <a:gd name="adj3" fmla="val 16667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kumimoji="1" lang="zh-CN" altLang="en-US"/>
              <a:t>伺服马达位置</a:t>
            </a:r>
          </a:p>
        </p:txBody>
      </p:sp>
      <p:sp>
        <p:nvSpPr>
          <p:cNvPr id="204811" name="Oval 11"/>
          <p:cNvSpPr>
            <a:spLocks noChangeArrowheads="1"/>
          </p:cNvSpPr>
          <p:nvPr/>
        </p:nvSpPr>
        <p:spPr bwMode="auto">
          <a:xfrm>
            <a:off x="7162800" y="4114800"/>
            <a:ext cx="914400" cy="762000"/>
          </a:xfrm>
          <a:prstGeom prst="ellips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762000"/>
          </a:xfrm>
        </p:spPr>
        <p:txBody>
          <a:bodyPr/>
          <a:lstStyle/>
          <a:p>
            <a:r>
              <a:rPr lang="en-US" altLang="zh-CN"/>
              <a:t>ACMS</a:t>
            </a:r>
            <a:r>
              <a:rPr lang="zh-CN" altLang="en-US"/>
              <a:t>的样品安装</a:t>
            </a:r>
          </a:p>
        </p:txBody>
      </p:sp>
      <p:sp>
        <p:nvSpPr>
          <p:cNvPr id="205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447800"/>
            <a:ext cx="6400800" cy="1219200"/>
          </a:xfrm>
        </p:spPr>
        <p:txBody>
          <a:bodyPr/>
          <a:lstStyle/>
          <a:p>
            <a:r>
              <a:rPr lang="zh-CN" altLang="en-US"/>
              <a:t>原则：与</a:t>
            </a:r>
            <a:r>
              <a:rPr lang="en-US" altLang="zh-CN">
                <a:solidFill>
                  <a:srgbClr val="FF0000"/>
                </a:solidFill>
              </a:rPr>
              <a:t>MPMS</a:t>
            </a:r>
            <a:r>
              <a:rPr lang="zh-CN" altLang="en-US"/>
              <a:t>相同</a:t>
            </a:r>
          </a:p>
          <a:p>
            <a:r>
              <a:rPr lang="zh-CN" altLang="en-US"/>
              <a:t>夹具：吸管、专用样品盒，等等</a:t>
            </a:r>
          </a:p>
        </p:txBody>
      </p:sp>
      <p:pic>
        <p:nvPicPr>
          <p:cNvPr id="205828" name="Picture 4" descr="QD lege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" cy="676275"/>
          </a:xfrm>
          <a:prstGeom prst="rect">
            <a:avLst/>
          </a:prstGeom>
          <a:noFill/>
        </p:spPr>
      </p:pic>
      <p:sp>
        <p:nvSpPr>
          <p:cNvPr id="205829" name="Text Box 5"/>
          <p:cNvSpPr txBox="1">
            <a:spLocks noChangeArrowheads="1"/>
          </p:cNvSpPr>
          <p:nvPr/>
        </p:nvSpPr>
        <p:spPr bwMode="auto">
          <a:xfrm>
            <a:off x="0" y="6372225"/>
            <a:ext cx="1403350" cy="457200"/>
          </a:xfrm>
          <a:prstGeom prst="rect">
            <a:avLst/>
          </a:prstGeom>
          <a:solidFill>
            <a:srgbClr val="DDF6A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1" lang="zh-CN" altLang="en-US"/>
              <a:t>样品安装</a:t>
            </a:r>
          </a:p>
        </p:txBody>
      </p:sp>
      <p:pic>
        <p:nvPicPr>
          <p:cNvPr id="205830" name="Picture 6" descr="Mount Sample_1 on ACMS Sample Hold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563" y="3429000"/>
            <a:ext cx="8777287" cy="18399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914400"/>
          </a:xfrm>
        </p:spPr>
        <p:txBody>
          <a:bodyPr/>
          <a:lstStyle/>
          <a:p>
            <a:r>
              <a:rPr lang="zh-CN" altLang="en-US"/>
              <a:t>样品安装</a:t>
            </a:r>
          </a:p>
        </p:txBody>
      </p:sp>
      <p:pic>
        <p:nvPicPr>
          <p:cNvPr id="206851" name="Picture 3" descr="QD lege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" cy="676275"/>
          </a:xfrm>
          <a:prstGeom prst="rect">
            <a:avLst/>
          </a:prstGeom>
          <a:noFill/>
        </p:spPr>
      </p:pic>
      <p:sp>
        <p:nvSpPr>
          <p:cNvPr id="206852" name="Text Box 4"/>
          <p:cNvSpPr txBox="1">
            <a:spLocks noChangeArrowheads="1"/>
          </p:cNvSpPr>
          <p:nvPr/>
        </p:nvSpPr>
        <p:spPr bwMode="auto">
          <a:xfrm>
            <a:off x="0" y="6392863"/>
            <a:ext cx="1098550" cy="457200"/>
          </a:xfrm>
          <a:prstGeom prst="rect">
            <a:avLst/>
          </a:prstGeom>
          <a:solidFill>
            <a:srgbClr val="B3FFB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1" lang="zh-CN" altLang="en-US"/>
              <a:t>样品杆</a:t>
            </a:r>
          </a:p>
        </p:txBody>
      </p:sp>
      <p:sp>
        <p:nvSpPr>
          <p:cNvPr id="20685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85800" y="1066800"/>
            <a:ext cx="5029200" cy="609600"/>
          </a:xfrm>
        </p:spPr>
        <p:txBody>
          <a:bodyPr/>
          <a:lstStyle/>
          <a:p>
            <a:pPr marL="609600" indent="-609600">
              <a:buFontTx/>
              <a:buAutoNum type="arabicPeriod"/>
            </a:pPr>
            <a:r>
              <a:rPr lang="zh-CN" altLang="en-US"/>
              <a:t>样品杆</a:t>
            </a:r>
          </a:p>
        </p:txBody>
      </p:sp>
      <p:pic>
        <p:nvPicPr>
          <p:cNvPr id="206854" name="Picture 6" descr="Mount Sample_1 on ACMS Sample Hold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98550" y="1990725"/>
            <a:ext cx="7219950" cy="1514475"/>
          </a:xfrm>
          <a:prstGeom prst="rect">
            <a:avLst/>
          </a:prstGeom>
          <a:noFill/>
        </p:spPr>
      </p:pic>
      <p:sp>
        <p:nvSpPr>
          <p:cNvPr id="206855" name="Text Box 7"/>
          <p:cNvSpPr txBox="1">
            <a:spLocks noChangeArrowheads="1"/>
          </p:cNvSpPr>
          <p:nvPr/>
        </p:nvSpPr>
        <p:spPr bwMode="auto">
          <a:xfrm>
            <a:off x="6934200" y="609600"/>
            <a:ext cx="2012950" cy="457200"/>
          </a:xfrm>
          <a:prstGeom prst="rect">
            <a:avLst/>
          </a:prstGeom>
          <a:solidFill>
            <a:srgbClr val="FCDBFD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r>
              <a:rPr kumimoji="1" lang="zh-CN" altLang="en-US"/>
              <a:t>假设系统正常</a:t>
            </a:r>
          </a:p>
        </p:txBody>
      </p:sp>
      <p:pic>
        <p:nvPicPr>
          <p:cNvPr id="206856" name="Picture 8" descr="sample rod leftward"/>
          <p:cNvPicPr>
            <a:picLocks noChangeAspect="1" noChangeArrowheads="1"/>
          </p:cNvPicPr>
          <p:nvPr/>
        </p:nvPicPr>
        <p:blipFill>
          <a:blip r:embed="rId4" cstate="print">
            <a:lum bright="12000" contrast="72000"/>
          </a:blip>
          <a:srcRect t="9695" r="55135"/>
          <a:stretch>
            <a:fillRect/>
          </a:stretch>
        </p:blipFill>
        <p:spPr bwMode="auto">
          <a:xfrm>
            <a:off x="228600" y="4014788"/>
            <a:ext cx="2133600" cy="2005012"/>
          </a:xfrm>
          <a:prstGeom prst="rect">
            <a:avLst/>
          </a:prstGeom>
          <a:noFill/>
        </p:spPr>
      </p:pic>
      <p:sp>
        <p:nvSpPr>
          <p:cNvPr id="206857" name="Line 9"/>
          <p:cNvSpPr>
            <a:spLocks noChangeShapeType="1"/>
          </p:cNvSpPr>
          <p:nvPr/>
        </p:nvSpPr>
        <p:spPr bwMode="auto">
          <a:xfrm flipH="1">
            <a:off x="1219200" y="2514600"/>
            <a:ext cx="457200" cy="18288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zh-CN" altLang="en-US"/>
          </a:p>
        </p:txBody>
      </p:sp>
      <p:grpSp>
        <p:nvGrpSpPr>
          <p:cNvPr id="206858" name="Group 10"/>
          <p:cNvGrpSpPr>
            <a:grpSpLocks/>
          </p:cNvGrpSpPr>
          <p:nvPr/>
        </p:nvGrpSpPr>
        <p:grpSpPr bwMode="auto">
          <a:xfrm>
            <a:off x="2622550" y="3733800"/>
            <a:ext cx="6292850" cy="2514600"/>
            <a:chOff x="1652" y="2352"/>
            <a:chExt cx="3964" cy="1584"/>
          </a:xfrm>
        </p:grpSpPr>
        <p:pic>
          <p:nvPicPr>
            <p:cNvPr id="206859" name="Picture 11" descr="sample mounting"/>
            <p:cNvPicPr>
              <a:picLocks noChangeAspect="1" noChangeArrowheads="1"/>
            </p:cNvPicPr>
            <p:nvPr/>
          </p:nvPicPr>
          <p:blipFill>
            <a:blip r:embed="rId5" cstate="print"/>
            <a:srcRect t="25641" r="1196" b="15384"/>
            <a:stretch>
              <a:fillRect/>
            </a:stretch>
          </p:blipFill>
          <p:spPr bwMode="auto">
            <a:xfrm>
              <a:off x="1652" y="2352"/>
              <a:ext cx="3964" cy="1584"/>
            </a:xfrm>
            <a:prstGeom prst="rect">
              <a:avLst/>
            </a:prstGeom>
            <a:noFill/>
          </p:spPr>
        </p:pic>
        <p:sp>
          <p:nvSpPr>
            <p:cNvPr id="206860" name="Text Box 12"/>
            <p:cNvSpPr txBox="1">
              <a:spLocks noChangeArrowheads="1"/>
            </p:cNvSpPr>
            <p:nvPr/>
          </p:nvSpPr>
          <p:spPr bwMode="auto">
            <a:xfrm>
              <a:off x="3860" y="3456"/>
              <a:ext cx="628" cy="365"/>
            </a:xfrm>
            <a:prstGeom prst="rect">
              <a:avLst/>
            </a:prstGeom>
            <a:solidFill>
              <a:srgbClr val="A2F8D3"/>
            </a:solidFill>
            <a:ln w="9525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1"/>
              </a:outerShdw>
            </a:effectLst>
          </p:spPr>
          <p:txBody>
            <a:bodyPr wrap="none">
              <a:spAutoFit/>
            </a:bodyPr>
            <a:lstStyle/>
            <a:p>
              <a:r>
                <a:rPr kumimoji="1" lang="zh-CN" altLang="en-US" sz="3200">
                  <a:ea typeface="华文新魏" pitchFamily="2" charset="-122"/>
                </a:rPr>
                <a:t>吸管</a:t>
              </a:r>
            </a:p>
          </p:txBody>
        </p:sp>
        <p:sp>
          <p:nvSpPr>
            <p:cNvPr id="206861" name="Text Box 13"/>
            <p:cNvSpPr txBox="1">
              <a:spLocks noChangeArrowheads="1"/>
            </p:cNvSpPr>
            <p:nvPr/>
          </p:nvSpPr>
          <p:spPr bwMode="auto">
            <a:xfrm>
              <a:off x="3380" y="2448"/>
              <a:ext cx="900" cy="288"/>
            </a:xfrm>
            <a:prstGeom prst="rect">
              <a:avLst/>
            </a:prstGeom>
            <a:solidFill>
              <a:srgbClr val="A2F8D3"/>
            </a:solidFill>
            <a:ln w="9525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1"/>
              </a:outerShdw>
            </a:effectLst>
          </p:spPr>
          <p:txBody>
            <a:bodyPr wrap="none">
              <a:spAutoFit/>
            </a:bodyPr>
            <a:lstStyle/>
            <a:p>
              <a:r>
                <a:rPr kumimoji="1" lang="en-US" altLang="zh-CN">
                  <a:ea typeface="华文新魏" pitchFamily="2" charset="-122"/>
                </a:rPr>
                <a:t>Short Rod</a:t>
              </a:r>
            </a:p>
          </p:txBody>
        </p:sp>
        <p:sp>
          <p:nvSpPr>
            <p:cNvPr id="206862" name="Text Box 14"/>
            <p:cNvSpPr txBox="1">
              <a:spLocks noChangeArrowheads="1"/>
            </p:cNvSpPr>
            <p:nvPr/>
          </p:nvSpPr>
          <p:spPr bwMode="auto">
            <a:xfrm>
              <a:off x="1700" y="2736"/>
              <a:ext cx="889" cy="288"/>
            </a:xfrm>
            <a:prstGeom prst="rect">
              <a:avLst/>
            </a:prstGeom>
            <a:solidFill>
              <a:srgbClr val="A2F8D3"/>
            </a:solidFill>
            <a:ln w="9525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1"/>
              </a:outerShdw>
            </a:effectLst>
          </p:spPr>
          <p:txBody>
            <a:bodyPr wrap="none">
              <a:spAutoFit/>
            </a:bodyPr>
            <a:lstStyle/>
            <a:p>
              <a:r>
                <a:rPr kumimoji="1" lang="en-US" altLang="zh-CN">
                  <a:ea typeface="华文新魏" pitchFamily="2" charset="-122"/>
                </a:rPr>
                <a:t>Long Rod</a:t>
              </a:r>
            </a:p>
          </p:txBody>
        </p:sp>
        <p:sp>
          <p:nvSpPr>
            <p:cNvPr id="206863" name="AutoShape 15"/>
            <p:cNvSpPr>
              <a:spLocks noChangeArrowheads="1"/>
            </p:cNvSpPr>
            <p:nvPr/>
          </p:nvSpPr>
          <p:spPr bwMode="auto">
            <a:xfrm>
              <a:off x="3504" y="2976"/>
              <a:ext cx="1344" cy="288"/>
            </a:xfrm>
            <a:prstGeom prst="wedgeRoundRectCallout">
              <a:avLst>
                <a:gd name="adj1" fmla="val -80731"/>
                <a:gd name="adj2" fmla="val 73264"/>
                <a:gd name="adj3" fmla="val 16667"/>
              </a:avLst>
            </a:prstGeom>
            <a:solidFill>
              <a:srgbClr val="EBCCF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1"/>
              </a:outerShdw>
            </a:effectLst>
          </p:spPr>
          <p:txBody>
            <a:bodyPr anchor="ctr"/>
            <a:lstStyle/>
            <a:p>
              <a:pPr algn="ctr"/>
              <a:r>
                <a:rPr kumimoji="1" lang="en-US" altLang="zh-CN"/>
                <a:t>Straw Adapter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38200" y="1981200"/>
            <a:ext cx="7772400" cy="4114800"/>
          </a:xfrm>
        </p:spPr>
        <p:txBody>
          <a:bodyPr/>
          <a:lstStyle/>
          <a:p>
            <a:endParaRPr lang="zh-CN" altLang="zh-CN"/>
          </a:p>
        </p:txBody>
      </p:sp>
      <p:pic>
        <p:nvPicPr>
          <p:cNvPr id="299011" name="Picture 3" descr="PPMS Computer Hardware Setup"/>
          <p:cNvPicPr>
            <a:picLocks noChangeAspect="1" noChangeArrowheads="1"/>
          </p:cNvPicPr>
          <p:nvPr/>
        </p:nvPicPr>
        <p:blipFill>
          <a:blip r:embed="rId2" cstate="print"/>
          <a:srcRect l="11932" t="8131" r="18832" b="12688"/>
          <a:stretch>
            <a:fillRect/>
          </a:stretch>
        </p:blipFill>
        <p:spPr bwMode="auto">
          <a:xfrm>
            <a:off x="304800" y="633413"/>
            <a:ext cx="8610600" cy="5691187"/>
          </a:xfrm>
          <a:prstGeom prst="rect">
            <a:avLst/>
          </a:prstGeom>
          <a:noFill/>
        </p:spPr>
      </p:pic>
      <p:pic>
        <p:nvPicPr>
          <p:cNvPr id="299012" name="Picture 4" descr="QD lege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85800" cy="676275"/>
          </a:xfrm>
          <a:prstGeom prst="rect">
            <a:avLst/>
          </a:prstGeom>
          <a:noFill/>
        </p:spPr>
      </p:pic>
      <p:sp>
        <p:nvSpPr>
          <p:cNvPr id="299013" name="Oval 5"/>
          <p:cNvSpPr>
            <a:spLocks noChangeArrowheads="1"/>
          </p:cNvSpPr>
          <p:nvPr/>
        </p:nvSpPr>
        <p:spPr bwMode="auto">
          <a:xfrm>
            <a:off x="5867400" y="2590800"/>
            <a:ext cx="1219200" cy="8001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99014" name="Oval 6"/>
          <p:cNvSpPr>
            <a:spLocks noChangeArrowheads="1"/>
          </p:cNvSpPr>
          <p:nvPr/>
        </p:nvSpPr>
        <p:spPr bwMode="auto">
          <a:xfrm>
            <a:off x="6324600" y="4191000"/>
            <a:ext cx="1219200" cy="762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99015" name="Oval 7"/>
          <p:cNvSpPr>
            <a:spLocks noChangeArrowheads="1"/>
          </p:cNvSpPr>
          <p:nvPr/>
        </p:nvSpPr>
        <p:spPr bwMode="auto">
          <a:xfrm>
            <a:off x="5791200" y="5029200"/>
            <a:ext cx="1219200" cy="800100"/>
          </a:xfrm>
          <a:prstGeom prst="ellips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99016" name="AutoShape 8"/>
          <p:cNvSpPr>
            <a:spLocks noChangeArrowheads="1"/>
          </p:cNvSpPr>
          <p:nvPr/>
        </p:nvSpPr>
        <p:spPr bwMode="auto">
          <a:xfrm>
            <a:off x="990600" y="1066800"/>
            <a:ext cx="3048000" cy="533400"/>
          </a:xfrm>
          <a:prstGeom prst="wedgeRectCallout">
            <a:avLst>
              <a:gd name="adj1" fmla="val 111718"/>
              <a:gd name="adj2" fmla="val 246727"/>
            </a:avLst>
          </a:prstGeom>
          <a:solidFill>
            <a:schemeClr val="hlink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kumimoji="1" lang="en-US" altLang="zh-CN"/>
              <a:t>6000</a:t>
            </a:r>
            <a:r>
              <a:rPr kumimoji="1" lang="zh-CN" altLang="en-US"/>
              <a:t>：信号控制中心</a:t>
            </a:r>
          </a:p>
        </p:txBody>
      </p:sp>
      <p:sp>
        <p:nvSpPr>
          <p:cNvPr id="299017" name="AutoShape 9"/>
          <p:cNvSpPr>
            <a:spLocks noChangeArrowheads="1"/>
          </p:cNvSpPr>
          <p:nvPr/>
        </p:nvSpPr>
        <p:spPr bwMode="auto">
          <a:xfrm>
            <a:off x="1143000" y="4267200"/>
            <a:ext cx="2743200" cy="533400"/>
          </a:xfrm>
          <a:prstGeom prst="wedgeRectCallout">
            <a:avLst>
              <a:gd name="adj1" fmla="val 138773"/>
              <a:gd name="adj2" fmla="val 28870"/>
            </a:avLst>
          </a:prstGeom>
          <a:solidFill>
            <a:schemeClr val="hlink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kumimoji="1" lang="en-US" altLang="zh-CN"/>
              <a:t>6700</a:t>
            </a:r>
            <a:r>
              <a:rPr kumimoji="1" lang="zh-CN" altLang="en-US"/>
              <a:t>：磁体电源</a:t>
            </a:r>
          </a:p>
        </p:txBody>
      </p:sp>
      <p:sp>
        <p:nvSpPr>
          <p:cNvPr id="299018" name="AutoShape 10"/>
          <p:cNvSpPr>
            <a:spLocks noChangeArrowheads="1"/>
          </p:cNvSpPr>
          <p:nvPr/>
        </p:nvSpPr>
        <p:spPr bwMode="auto">
          <a:xfrm>
            <a:off x="457200" y="5029200"/>
            <a:ext cx="3733800" cy="533400"/>
          </a:xfrm>
          <a:prstGeom prst="wedgeRectCallout">
            <a:avLst>
              <a:gd name="adj1" fmla="val 92644"/>
              <a:gd name="adj2" fmla="val 39880"/>
            </a:avLst>
          </a:prstGeom>
          <a:solidFill>
            <a:srgbClr val="C9FFC9"/>
          </a:solidFill>
          <a:ln w="38100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kumimoji="1" lang="en-US" altLang="zh-CN"/>
              <a:t>6500</a:t>
            </a:r>
            <a:r>
              <a:rPr kumimoji="1" lang="zh-CN" altLang="en-US"/>
              <a:t>：比热、循环制冷机</a:t>
            </a:r>
          </a:p>
        </p:txBody>
      </p:sp>
      <p:sp>
        <p:nvSpPr>
          <p:cNvPr id="299019" name="AutoShape 11"/>
          <p:cNvSpPr>
            <a:spLocks noChangeArrowheads="1"/>
          </p:cNvSpPr>
          <p:nvPr/>
        </p:nvSpPr>
        <p:spPr bwMode="auto">
          <a:xfrm>
            <a:off x="914400" y="5867400"/>
            <a:ext cx="3124200" cy="838200"/>
          </a:xfrm>
          <a:prstGeom prst="wedgeRectCallout">
            <a:avLst>
              <a:gd name="adj1" fmla="val 75102"/>
              <a:gd name="adj2" fmla="val -21023"/>
            </a:avLst>
          </a:prstGeom>
          <a:solidFill>
            <a:srgbClr val="EFEF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kumimoji="1" lang="en-US" altLang="zh-CN"/>
              <a:t>7100</a:t>
            </a:r>
            <a:r>
              <a:rPr kumimoji="1" lang="zh-CN" altLang="en-US"/>
              <a:t>：交流电源</a:t>
            </a:r>
          </a:p>
          <a:p>
            <a:pPr algn="ctr"/>
            <a:r>
              <a:rPr kumimoji="1" lang="zh-CN" altLang="en-US"/>
              <a:t>旋转马达、伺服马达</a:t>
            </a:r>
          </a:p>
        </p:txBody>
      </p:sp>
      <p:sp>
        <p:nvSpPr>
          <p:cNvPr id="299020" name="Rectangle 1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85800"/>
          </a:xfrm>
        </p:spPr>
        <p:txBody>
          <a:bodyPr/>
          <a:lstStyle/>
          <a:p>
            <a:r>
              <a:rPr lang="en-US" altLang="zh-CN"/>
              <a:t>PPMS</a:t>
            </a:r>
            <a:r>
              <a:rPr lang="zh-CN" altLang="en-US"/>
              <a:t>控制框图</a:t>
            </a:r>
          </a:p>
        </p:txBody>
      </p:sp>
    </p:spTree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914400"/>
          </a:xfrm>
        </p:spPr>
        <p:txBody>
          <a:bodyPr/>
          <a:lstStyle/>
          <a:p>
            <a:r>
              <a:rPr lang="zh-CN" altLang="en-US"/>
              <a:t>样品安装</a:t>
            </a:r>
          </a:p>
        </p:txBody>
      </p:sp>
      <p:pic>
        <p:nvPicPr>
          <p:cNvPr id="207875" name="Picture 3" descr="QD lege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" cy="676275"/>
          </a:xfrm>
          <a:prstGeom prst="rect">
            <a:avLst/>
          </a:prstGeom>
          <a:noFill/>
        </p:spPr>
      </p:pic>
      <p:sp>
        <p:nvSpPr>
          <p:cNvPr id="207876" name="Text Box 4"/>
          <p:cNvSpPr txBox="1">
            <a:spLocks noChangeArrowheads="1"/>
          </p:cNvSpPr>
          <p:nvPr/>
        </p:nvSpPr>
        <p:spPr bwMode="auto">
          <a:xfrm>
            <a:off x="0" y="6392863"/>
            <a:ext cx="1403350" cy="457200"/>
          </a:xfrm>
          <a:prstGeom prst="rect">
            <a:avLst/>
          </a:prstGeom>
          <a:solidFill>
            <a:srgbClr val="B3FFB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1" lang="zh-CN" altLang="en-US"/>
              <a:t>样品安装</a:t>
            </a:r>
          </a:p>
        </p:txBody>
      </p:sp>
      <p:sp>
        <p:nvSpPr>
          <p:cNvPr id="20787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85800" y="1066800"/>
            <a:ext cx="5029200" cy="609600"/>
          </a:xfrm>
        </p:spPr>
        <p:txBody>
          <a:bodyPr/>
          <a:lstStyle/>
          <a:p>
            <a:pPr marL="609600" indent="-609600">
              <a:buFontTx/>
              <a:buAutoNum type="arabicPeriod" startAt="2"/>
            </a:pPr>
            <a:r>
              <a:rPr lang="zh-CN" altLang="en-US" sz="2800"/>
              <a:t>样品与样品杆的相对位置</a:t>
            </a:r>
          </a:p>
        </p:txBody>
      </p:sp>
      <p:sp>
        <p:nvSpPr>
          <p:cNvPr id="207878" name="Line 6"/>
          <p:cNvSpPr>
            <a:spLocks noChangeShapeType="1"/>
          </p:cNvSpPr>
          <p:nvPr/>
        </p:nvSpPr>
        <p:spPr bwMode="auto">
          <a:xfrm>
            <a:off x="952500" y="2438400"/>
            <a:ext cx="0" cy="990600"/>
          </a:xfrm>
          <a:prstGeom prst="line">
            <a:avLst/>
          </a:prstGeom>
          <a:noFill/>
          <a:ln w="38100">
            <a:solidFill>
              <a:srgbClr val="CC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207879" name="Line 7"/>
          <p:cNvSpPr>
            <a:spLocks noChangeShapeType="1"/>
          </p:cNvSpPr>
          <p:nvPr/>
        </p:nvSpPr>
        <p:spPr bwMode="auto">
          <a:xfrm>
            <a:off x="7658100" y="2362200"/>
            <a:ext cx="0" cy="990600"/>
          </a:xfrm>
          <a:prstGeom prst="line">
            <a:avLst/>
          </a:prstGeom>
          <a:noFill/>
          <a:ln w="38100">
            <a:solidFill>
              <a:srgbClr val="CC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207880" name="Line 8"/>
          <p:cNvSpPr>
            <a:spLocks noChangeShapeType="1"/>
          </p:cNvSpPr>
          <p:nvPr/>
        </p:nvSpPr>
        <p:spPr bwMode="auto">
          <a:xfrm>
            <a:off x="952500" y="3124200"/>
            <a:ext cx="6705600" cy="0"/>
          </a:xfrm>
          <a:prstGeom prst="line">
            <a:avLst/>
          </a:prstGeom>
          <a:noFill/>
          <a:ln w="38100">
            <a:solidFill>
              <a:srgbClr val="CC3300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207881" name="Text Box 9"/>
          <p:cNvSpPr txBox="1">
            <a:spLocks noChangeArrowheads="1"/>
          </p:cNvSpPr>
          <p:nvPr/>
        </p:nvSpPr>
        <p:spPr bwMode="auto">
          <a:xfrm>
            <a:off x="2057400" y="2568575"/>
            <a:ext cx="149383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1" lang="en-US" altLang="zh-CN" sz="3200">
                <a:solidFill>
                  <a:srgbClr val="0000FF"/>
                </a:solidFill>
              </a:rPr>
              <a:t>94.7 cm</a:t>
            </a:r>
          </a:p>
        </p:txBody>
      </p:sp>
      <p:grpSp>
        <p:nvGrpSpPr>
          <p:cNvPr id="207882" name="Group 10"/>
          <p:cNvGrpSpPr>
            <a:grpSpLocks/>
          </p:cNvGrpSpPr>
          <p:nvPr/>
        </p:nvGrpSpPr>
        <p:grpSpPr bwMode="auto">
          <a:xfrm>
            <a:off x="838200" y="1828800"/>
            <a:ext cx="7086600" cy="533400"/>
            <a:chOff x="648" y="2832"/>
            <a:chExt cx="4464" cy="336"/>
          </a:xfrm>
        </p:grpSpPr>
        <p:grpSp>
          <p:nvGrpSpPr>
            <p:cNvPr id="207883" name="Group 11"/>
            <p:cNvGrpSpPr>
              <a:grpSpLocks/>
            </p:cNvGrpSpPr>
            <p:nvPr/>
          </p:nvGrpSpPr>
          <p:grpSpPr bwMode="auto">
            <a:xfrm>
              <a:off x="648" y="2832"/>
              <a:ext cx="4464" cy="336"/>
              <a:chOff x="720" y="2832"/>
              <a:chExt cx="4464" cy="336"/>
            </a:xfrm>
          </p:grpSpPr>
          <p:sp>
            <p:nvSpPr>
              <p:cNvPr id="207884" name="AutoShape 12"/>
              <p:cNvSpPr>
                <a:spLocks noChangeArrowheads="1"/>
              </p:cNvSpPr>
              <p:nvPr/>
            </p:nvSpPr>
            <p:spPr bwMode="auto">
              <a:xfrm rot="-5400000">
                <a:off x="4872" y="2808"/>
                <a:ext cx="240" cy="384"/>
              </a:xfrm>
              <a:prstGeom prst="can">
                <a:avLst>
                  <a:gd name="adj" fmla="val 40000"/>
                </a:avLst>
              </a:prstGeom>
              <a:gradFill rotWithShape="0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100000">
                    <a:schemeClr val="hlink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07885" name="Rectangle 13"/>
              <p:cNvSpPr>
                <a:spLocks noChangeArrowheads="1"/>
              </p:cNvSpPr>
              <p:nvPr/>
            </p:nvSpPr>
            <p:spPr bwMode="auto">
              <a:xfrm>
                <a:off x="912" y="2952"/>
                <a:ext cx="3936" cy="96"/>
              </a:xfrm>
              <a:prstGeom prst="rect">
                <a:avLst/>
              </a:prstGeom>
              <a:gradFill rotWithShape="0">
                <a:gsLst>
                  <a:gs pos="0">
                    <a:schemeClr val="tx2">
                      <a:gamma/>
                      <a:tint val="0"/>
                      <a:invGamma/>
                    </a:schemeClr>
                  </a:gs>
                  <a:gs pos="100000">
                    <a:schemeClr val="tx2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07886" name="AutoShape 14"/>
              <p:cNvSpPr>
                <a:spLocks noChangeArrowheads="1"/>
              </p:cNvSpPr>
              <p:nvPr/>
            </p:nvSpPr>
            <p:spPr bwMode="auto">
              <a:xfrm rot="-5400000">
                <a:off x="840" y="2880"/>
                <a:ext cx="288" cy="240"/>
              </a:xfrm>
              <a:prstGeom prst="can">
                <a:avLst>
                  <a:gd name="adj" fmla="val 50000"/>
                </a:avLst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hlink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07887" name="AutoShape 15"/>
              <p:cNvSpPr>
                <a:spLocks noChangeArrowheads="1"/>
              </p:cNvSpPr>
              <p:nvPr/>
            </p:nvSpPr>
            <p:spPr bwMode="auto">
              <a:xfrm rot="-5400000">
                <a:off x="696" y="2856"/>
                <a:ext cx="336" cy="288"/>
              </a:xfrm>
              <a:prstGeom prst="can">
                <a:avLst>
                  <a:gd name="adj" fmla="val 50000"/>
                </a:avLst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hlink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grpSp>
            <p:nvGrpSpPr>
              <p:cNvPr id="207888" name="Group 16"/>
              <p:cNvGrpSpPr>
                <a:grpSpLocks/>
              </p:cNvGrpSpPr>
              <p:nvPr/>
            </p:nvGrpSpPr>
            <p:grpSpPr bwMode="auto">
              <a:xfrm>
                <a:off x="744" y="2952"/>
                <a:ext cx="96" cy="96"/>
                <a:chOff x="1632" y="3504"/>
                <a:chExt cx="96" cy="96"/>
              </a:xfrm>
            </p:grpSpPr>
            <p:sp>
              <p:nvSpPr>
                <p:cNvPr id="207889" name="Oval 17"/>
                <p:cNvSpPr>
                  <a:spLocks noChangeArrowheads="1"/>
                </p:cNvSpPr>
                <p:nvPr/>
              </p:nvSpPr>
              <p:spPr bwMode="auto">
                <a:xfrm>
                  <a:off x="1632" y="3504"/>
                  <a:ext cx="48" cy="48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07890" name="Oval 18"/>
                <p:cNvSpPr>
                  <a:spLocks noChangeArrowheads="1"/>
                </p:cNvSpPr>
                <p:nvPr/>
              </p:nvSpPr>
              <p:spPr bwMode="auto">
                <a:xfrm>
                  <a:off x="1680" y="3504"/>
                  <a:ext cx="48" cy="48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07891" name="Oval 19"/>
                <p:cNvSpPr>
                  <a:spLocks noChangeArrowheads="1"/>
                </p:cNvSpPr>
                <p:nvPr/>
              </p:nvSpPr>
              <p:spPr bwMode="auto">
                <a:xfrm>
                  <a:off x="1632" y="3552"/>
                  <a:ext cx="48" cy="48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07892" name="Oval 20"/>
                <p:cNvSpPr>
                  <a:spLocks noChangeArrowheads="1"/>
                </p:cNvSpPr>
                <p:nvPr/>
              </p:nvSpPr>
              <p:spPr bwMode="auto">
                <a:xfrm>
                  <a:off x="1680" y="3552"/>
                  <a:ext cx="48" cy="48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207893" name="Rectangle 21"/>
              <p:cNvSpPr>
                <a:spLocks noChangeArrowheads="1"/>
              </p:cNvSpPr>
              <p:nvPr/>
            </p:nvSpPr>
            <p:spPr bwMode="auto">
              <a:xfrm>
                <a:off x="4992" y="2952"/>
                <a:ext cx="96" cy="9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207894" name="AutoShape 22"/>
            <p:cNvSpPr>
              <a:spLocks noChangeArrowheads="1"/>
            </p:cNvSpPr>
            <p:nvPr/>
          </p:nvSpPr>
          <p:spPr bwMode="auto">
            <a:xfrm rot="-5400000">
              <a:off x="2592" y="2952"/>
              <a:ext cx="168" cy="120"/>
            </a:xfrm>
            <a:prstGeom prst="flowChartPunchedTap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pic>
        <p:nvPicPr>
          <p:cNvPr id="207895" name="Picture 23" descr="Mount Sample_1 on ACMS Sample Holder"/>
          <p:cNvPicPr>
            <a:picLocks noChangeAspect="1" noChangeArrowheads="1"/>
          </p:cNvPicPr>
          <p:nvPr/>
        </p:nvPicPr>
        <p:blipFill>
          <a:blip r:embed="rId3" cstate="print"/>
          <a:srcRect l="395" t="5031" r="395" b="4402"/>
          <a:stretch>
            <a:fillRect/>
          </a:stretch>
        </p:blipFill>
        <p:spPr bwMode="auto">
          <a:xfrm>
            <a:off x="935038" y="3581400"/>
            <a:ext cx="7751762" cy="1371600"/>
          </a:xfrm>
          <a:prstGeom prst="rect">
            <a:avLst/>
          </a:prstGeom>
          <a:noFill/>
        </p:spPr>
      </p:pic>
      <p:sp>
        <p:nvSpPr>
          <p:cNvPr id="207896" name="Line 24"/>
          <p:cNvSpPr>
            <a:spLocks noChangeShapeType="1"/>
          </p:cNvSpPr>
          <p:nvPr/>
        </p:nvSpPr>
        <p:spPr bwMode="auto">
          <a:xfrm>
            <a:off x="4745038" y="1792288"/>
            <a:ext cx="0" cy="3352800"/>
          </a:xfrm>
          <a:prstGeom prst="line">
            <a:avLst/>
          </a:prstGeom>
          <a:noFill/>
          <a:ln w="19050">
            <a:solidFill>
              <a:srgbClr val="FF0000"/>
            </a:solidFill>
            <a:prstDash val="lgDash"/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207897" name="Text Box 25"/>
          <p:cNvSpPr txBox="1">
            <a:spLocks noChangeArrowheads="1"/>
          </p:cNvSpPr>
          <p:nvPr/>
        </p:nvSpPr>
        <p:spPr bwMode="auto">
          <a:xfrm>
            <a:off x="5562600" y="2286000"/>
            <a:ext cx="1174750" cy="466725"/>
          </a:xfrm>
          <a:prstGeom prst="rect">
            <a:avLst/>
          </a:prstGeom>
          <a:solidFill>
            <a:srgbClr val="F8F7E0"/>
          </a:solidFill>
          <a:ln w="9525">
            <a:solidFill>
              <a:srgbClr val="FF0000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r>
              <a:rPr kumimoji="1" lang="en-US" altLang="zh-CN">
                <a:solidFill>
                  <a:srgbClr val="FF0000"/>
                </a:solidFill>
              </a:rPr>
              <a:t>10.5 cm</a:t>
            </a:r>
          </a:p>
        </p:txBody>
      </p:sp>
      <p:sp>
        <p:nvSpPr>
          <p:cNvPr id="207898" name="Line 26"/>
          <p:cNvSpPr>
            <a:spLocks noChangeShapeType="1"/>
          </p:cNvSpPr>
          <p:nvPr/>
        </p:nvSpPr>
        <p:spPr bwMode="auto">
          <a:xfrm>
            <a:off x="4786313" y="2514600"/>
            <a:ext cx="7620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207899" name="Line 27"/>
          <p:cNvSpPr>
            <a:spLocks noChangeShapeType="1"/>
          </p:cNvSpPr>
          <p:nvPr/>
        </p:nvSpPr>
        <p:spPr bwMode="auto">
          <a:xfrm>
            <a:off x="6751638" y="2530475"/>
            <a:ext cx="9144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207900" name="Text Box 28"/>
          <p:cNvSpPr txBox="1">
            <a:spLocks noChangeArrowheads="1"/>
          </p:cNvSpPr>
          <p:nvPr/>
        </p:nvSpPr>
        <p:spPr bwMode="auto">
          <a:xfrm>
            <a:off x="2286000" y="5715000"/>
            <a:ext cx="6076950" cy="831850"/>
          </a:xfrm>
          <a:prstGeom prst="rect">
            <a:avLst/>
          </a:prstGeom>
          <a:solidFill>
            <a:srgbClr val="F8F7E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1" lang="en-US" altLang="zh-CN"/>
              <a:t>PPMS User’s Manual: </a:t>
            </a:r>
          </a:p>
          <a:p>
            <a:r>
              <a:rPr kumimoji="1" lang="en-US" altLang="zh-CN"/>
              <a:t>AC Measurement System (ACMS) Option 3.2.2</a:t>
            </a:r>
          </a:p>
        </p:txBody>
      </p:sp>
      <p:sp>
        <p:nvSpPr>
          <p:cNvPr id="207901" name="Freeform 29"/>
          <p:cNvSpPr>
            <a:spLocks/>
          </p:cNvSpPr>
          <p:nvPr/>
        </p:nvSpPr>
        <p:spPr bwMode="auto">
          <a:xfrm>
            <a:off x="5378450" y="2667000"/>
            <a:ext cx="3575050" cy="3028950"/>
          </a:xfrm>
          <a:custGeom>
            <a:avLst/>
            <a:gdLst/>
            <a:ahLst/>
            <a:cxnLst>
              <a:cxn ang="0">
                <a:pos x="481" y="0"/>
              </a:cxn>
              <a:cxn ang="0">
                <a:pos x="682" y="221"/>
              </a:cxn>
              <a:cxn ang="0">
                <a:pos x="1623" y="106"/>
              </a:cxn>
              <a:cxn ang="0">
                <a:pos x="2170" y="490"/>
              </a:cxn>
              <a:cxn ang="0">
                <a:pos x="2103" y="1286"/>
              </a:cxn>
              <a:cxn ang="0">
                <a:pos x="1278" y="1651"/>
              </a:cxn>
              <a:cxn ang="0">
                <a:pos x="635" y="1682"/>
              </a:cxn>
              <a:cxn ang="0">
                <a:pos x="106" y="1700"/>
              </a:cxn>
              <a:cxn ang="0">
                <a:pos x="2" y="1908"/>
              </a:cxn>
            </a:cxnLst>
            <a:rect l="0" t="0" r="r" b="b"/>
            <a:pathLst>
              <a:path w="2252" h="1908">
                <a:moveTo>
                  <a:pt x="481" y="0"/>
                </a:moveTo>
                <a:cubicBezTo>
                  <a:pt x="514" y="37"/>
                  <a:pt x="492" y="203"/>
                  <a:pt x="682" y="221"/>
                </a:cubicBezTo>
                <a:cubicBezTo>
                  <a:pt x="872" y="239"/>
                  <a:pt x="1375" y="61"/>
                  <a:pt x="1623" y="106"/>
                </a:cubicBezTo>
                <a:cubicBezTo>
                  <a:pt x="1871" y="151"/>
                  <a:pt x="2090" y="293"/>
                  <a:pt x="2170" y="490"/>
                </a:cubicBezTo>
                <a:cubicBezTo>
                  <a:pt x="2250" y="687"/>
                  <a:pt x="2252" y="1092"/>
                  <a:pt x="2103" y="1286"/>
                </a:cubicBezTo>
                <a:cubicBezTo>
                  <a:pt x="1954" y="1480"/>
                  <a:pt x="1523" y="1585"/>
                  <a:pt x="1278" y="1651"/>
                </a:cubicBezTo>
                <a:cubicBezTo>
                  <a:pt x="1033" y="1717"/>
                  <a:pt x="830" y="1674"/>
                  <a:pt x="635" y="1682"/>
                </a:cubicBezTo>
                <a:cubicBezTo>
                  <a:pt x="440" y="1690"/>
                  <a:pt x="212" y="1662"/>
                  <a:pt x="106" y="1700"/>
                </a:cubicBezTo>
                <a:cubicBezTo>
                  <a:pt x="0" y="1738"/>
                  <a:pt x="24" y="1865"/>
                  <a:pt x="2" y="1908"/>
                </a:cubicBezTo>
              </a:path>
            </a:pathLst>
          </a:custGeom>
          <a:noFill/>
          <a:ln w="28575" cmpd="sng">
            <a:solidFill>
              <a:srgbClr val="0000FF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207902" name="AutoShape 30"/>
          <p:cNvSpPr>
            <a:spLocks noChangeArrowheads="1"/>
          </p:cNvSpPr>
          <p:nvPr/>
        </p:nvSpPr>
        <p:spPr bwMode="auto">
          <a:xfrm>
            <a:off x="381000" y="5334000"/>
            <a:ext cx="1295400" cy="381000"/>
          </a:xfrm>
          <a:prstGeom prst="wedgeRoundRectCallout">
            <a:avLst>
              <a:gd name="adj1" fmla="val 113236"/>
              <a:gd name="adj2" fmla="val -150833"/>
              <a:gd name="adj3" fmla="val 16667"/>
            </a:avLst>
          </a:prstGeom>
          <a:solidFill>
            <a:srgbClr val="EBCCF8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kumimoji="1" lang="en-US" altLang="zh-CN"/>
              <a:t>80.8 cm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914400"/>
          </a:xfrm>
        </p:spPr>
        <p:txBody>
          <a:bodyPr/>
          <a:lstStyle/>
          <a:p>
            <a:r>
              <a:rPr lang="zh-CN" altLang="en-US"/>
              <a:t>样品安装</a:t>
            </a:r>
          </a:p>
        </p:txBody>
      </p:sp>
      <p:pic>
        <p:nvPicPr>
          <p:cNvPr id="208899" name="Picture 3" descr="QD lege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" cy="676275"/>
          </a:xfrm>
          <a:prstGeom prst="rect">
            <a:avLst/>
          </a:prstGeom>
          <a:noFill/>
        </p:spPr>
      </p:pic>
      <p:sp>
        <p:nvSpPr>
          <p:cNvPr id="208900" name="Text Box 4"/>
          <p:cNvSpPr txBox="1">
            <a:spLocks noChangeArrowheads="1"/>
          </p:cNvSpPr>
          <p:nvPr/>
        </p:nvSpPr>
        <p:spPr bwMode="auto">
          <a:xfrm>
            <a:off x="0" y="6392863"/>
            <a:ext cx="2317750" cy="457200"/>
          </a:xfrm>
          <a:prstGeom prst="rect">
            <a:avLst/>
          </a:prstGeom>
          <a:solidFill>
            <a:srgbClr val="B3FFB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1" lang="zh-CN" altLang="en-US"/>
              <a:t>样品安装－吸管</a:t>
            </a:r>
          </a:p>
        </p:txBody>
      </p:sp>
      <p:sp>
        <p:nvSpPr>
          <p:cNvPr id="20890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85800" y="1066800"/>
            <a:ext cx="5029200" cy="609600"/>
          </a:xfrm>
        </p:spPr>
        <p:txBody>
          <a:bodyPr/>
          <a:lstStyle/>
          <a:p>
            <a:pPr marL="609600" indent="-609600">
              <a:buFontTx/>
              <a:buAutoNum type="arabicPeriod" startAt="2"/>
            </a:pPr>
            <a:r>
              <a:rPr lang="zh-CN" altLang="en-US" sz="2800"/>
              <a:t>样品与样品杆的相对位置</a:t>
            </a:r>
          </a:p>
        </p:txBody>
      </p:sp>
      <p:pic>
        <p:nvPicPr>
          <p:cNvPr id="208902" name="Picture 6" descr="Straw adapter and short rod"/>
          <p:cNvPicPr>
            <a:picLocks noChangeAspect="1" noChangeArrowheads="1"/>
          </p:cNvPicPr>
          <p:nvPr/>
        </p:nvPicPr>
        <p:blipFill>
          <a:blip r:embed="rId3" cstate="print">
            <a:lum bright="18000" contrast="36000"/>
          </a:blip>
          <a:srcRect/>
          <a:stretch>
            <a:fillRect/>
          </a:stretch>
        </p:blipFill>
        <p:spPr bwMode="auto">
          <a:xfrm>
            <a:off x="1963738" y="3438525"/>
            <a:ext cx="3619500" cy="1511300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208903" name="Line 7"/>
          <p:cNvSpPr>
            <a:spLocks noChangeShapeType="1"/>
          </p:cNvSpPr>
          <p:nvPr/>
        </p:nvSpPr>
        <p:spPr bwMode="auto">
          <a:xfrm flipV="1">
            <a:off x="2573338" y="2676525"/>
            <a:ext cx="0" cy="8382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208904" name="Line 8"/>
          <p:cNvSpPr>
            <a:spLocks noChangeShapeType="1"/>
          </p:cNvSpPr>
          <p:nvPr/>
        </p:nvSpPr>
        <p:spPr bwMode="auto">
          <a:xfrm flipV="1">
            <a:off x="5164138" y="3057525"/>
            <a:ext cx="0" cy="4572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208905" name="Line 9"/>
          <p:cNvSpPr>
            <a:spLocks noChangeShapeType="1"/>
          </p:cNvSpPr>
          <p:nvPr/>
        </p:nvSpPr>
        <p:spPr bwMode="auto">
          <a:xfrm flipV="1">
            <a:off x="5468938" y="2676525"/>
            <a:ext cx="0" cy="8382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208906" name="Line 10"/>
          <p:cNvSpPr>
            <a:spLocks noChangeShapeType="1"/>
          </p:cNvSpPr>
          <p:nvPr/>
        </p:nvSpPr>
        <p:spPr bwMode="auto">
          <a:xfrm flipV="1">
            <a:off x="2416175" y="4824413"/>
            <a:ext cx="0" cy="8382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208907" name="Line 11"/>
          <p:cNvSpPr>
            <a:spLocks noChangeShapeType="1"/>
          </p:cNvSpPr>
          <p:nvPr/>
        </p:nvSpPr>
        <p:spPr bwMode="auto">
          <a:xfrm flipV="1">
            <a:off x="5438775" y="4773613"/>
            <a:ext cx="0" cy="8382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208908" name="Line 12"/>
          <p:cNvSpPr>
            <a:spLocks noChangeShapeType="1"/>
          </p:cNvSpPr>
          <p:nvPr/>
        </p:nvSpPr>
        <p:spPr bwMode="auto">
          <a:xfrm>
            <a:off x="2573338" y="2905125"/>
            <a:ext cx="2895600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208909" name="Line 13"/>
          <p:cNvSpPr>
            <a:spLocks noChangeShapeType="1"/>
          </p:cNvSpPr>
          <p:nvPr/>
        </p:nvSpPr>
        <p:spPr bwMode="auto">
          <a:xfrm>
            <a:off x="2420938" y="5495925"/>
            <a:ext cx="3011487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208910" name="Text Box 14"/>
          <p:cNvSpPr txBox="1">
            <a:spLocks noChangeArrowheads="1"/>
          </p:cNvSpPr>
          <p:nvPr/>
        </p:nvSpPr>
        <p:spPr bwMode="auto">
          <a:xfrm>
            <a:off x="2959100" y="2438400"/>
            <a:ext cx="21288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kumimoji="1" lang="zh-CN" altLang="en-US" sz="2800">
                <a:solidFill>
                  <a:srgbClr val="CC3300"/>
                </a:solidFill>
              </a:rPr>
              <a:t>吸管长</a:t>
            </a:r>
            <a:r>
              <a:rPr kumimoji="1" lang="en-US" altLang="zh-CN" sz="2800">
                <a:solidFill>
                  <a:srgbClr val="CC3300"/>
                </a:solidFill>
              </a:rPr>
              <a:t>13 cm</a:t>
            </a:r>
          </a:p>
        </p:txBody>
      </p:sp>
      <p:sp>
        <p:nvSpPr>
          <p:cNvPr id="208911" name="Line 15"/>
          <p:cNvSpPr>
            <a:spLocks noChangeShapeType="1"/>
          </p:cNvSpPr>
          <p:nvPr/>
        </p:nvSpPr>
        <p:spPr bwMode="auto">
          <a:xfrm>
            <a:off x="5164138" y="3284538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208912" name="Line 16"/>
          <p:cNvSpPr>
            <a:spLocks noChangeShapeType="1"/>
          </p:cNvSpPr>
          <p:nvPr/>
        </p:nvSpPr>
        <p:spPr bwMode="auto">
          <a:xfrm flipH="1">
            <a:off x="5468938" y="328295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208913" name="Line 17"/>
          <p:cNvSpPr>
            <a:spLocks noChangeShapeType="1"/>
          </p:cNvSpPr>
          <p:nvPr/>
        </p:nvSpPr>
        <p:spPr bwMode="auto">
          <a:xfrm>
            <a:off x="4859338" y="328295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208914" name="AutoShape 18"/>
          <p:cNvSpPr>
            <a:spLocks/>
          </p:cNvSpPr>
          <p:nvPr/>
        </p:nvSpPr>
        <p:spPr bwMode="auto">
          <a:xfrm>
            <a:off x="6992938" y="2435225"/>
            <a:ext cx="1143000" cy="609600"/>
          </a:xfrm>
          <a:prstGeom prst="borderCallout2">
            <a:avLst>
              <a:gd name="adj1" fmla="val 18750"/>
              <a:gd name="adj2" fmla="val -6667"/>
              <a:gd name="adj3" fmla="val 18750"/>
              <a:gd name="adj4" fmla="val -78472"/>
              <a:gd name="adj5" fmla="val 131509"/>
              <a:gd name="adj6" fmla="val -153194"/>
            </a:avLst>
          </a:prstGeom>
          <a:solidFill>
            <a:srgbClr val="EBCCF8"/>
          </a:solidFill>
          <a:ln w="9525">
            <a:solidFill>
              <a:srgbClr val="FF3300"/>
            </a:solidFill>
            <a:miter lim="800000"/>
            <a:headEnd/>
            <a:tailEnd type="triangle" w="med" len="med"/>
          </a:ln>
          <a:effectLst/>
        </p:spPr>
        <p:txBody>
          <a:bodyPr anchor="ctr"/>
          <a:lstStyle/>
          <a:p>
            <a:pPr algn="ctr"/>
            <a:r>
              <a:rPr kumimoji="1" lang="en-US" altLang="zh-CN"/>
              <a:t>0.7 cm</a:t>
            </a:r>
          </a:p>
        </p:txBody>
      </p:sp>
      <p:sp>
        <p:nvSpPr>
          <p:cNvPr id="208915" name="Text Box 19"/>
          <p:cNvSpPr txBox="1">
            <a:spLocks noChangeArrowheads="1"/>
          </p:cNvSpPr>
          <p:nvPr/>
        </p:nvSpPr>
        <p:spPr bwMode="auto">
          <a:xfrm>
            <a:off x="3243263" y="5029200"/>
            <a:ext cx="132873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1" lang="en-US" altLang="zh-CN" sz="2800"/>
              <a:t>13.5 cm</a:t>
            </a:r>
          </a:p>
        </p:txBody>
      </p:sp>
      <p:sp>
        <p:nvSpPr>
          <p:cNvPr id="208916" name="Line 20"/>
          <p:cNvSpPr>
            <a:spLocks noChangeShapeType="1"/>
          </p:cNvSpPr>
          <p:nvPr/>
        </p:nvSpPr>
        <p:spPr bwMode="auto">
          <a:xfrm flipV="1">
            <a:off x="5164138" y="3743325"/>
            <a:ext cx="0" cy="3810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208917" name="Line 21"/>
          <p:cNvSpPr>
            <a:spLocks noChangeShapeType="1"/>
          </p:cNvSpPr>
          <p:nvPr/>
        </p:nvSpPr>
        <p:spPr bwMode="auto">
          <a:xfrm>
            <a:off x="5448300" y="4276725"/>
            <a:ext cx="0" cy="3810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208918" name="Freeform 22"/>
          <p:cNvSpPr>
            <a:spLocks/>
          </p:cNvSpPr>
          <p:nvPr/>
        </p:nvSpPr>
        <p:spPr bwMode="auto">
          <a:xfrm>
            <a:off x="5181600" y="4013200"/>
            <a:ext cx="2171700" cy="520700"/>
          </a:xfrm>
          <a:custGeom>
            <a:avLst/>
            <a:gdLst/>
            <a:ahLst/>
            <a:cxnLst>
              <a:cxn ang="0">
                <a:pos x="144" y="256"/>
              </a:cxn>
              <a:cxn ang="0">
                <a:pos x="960" y="304"/>
              </a:cxn>
              <a:cxn ang="0">
                <a:pos x="1296" y="112"/>
              </a:cxn>
              <a:cxn ang="0">
                <a:pos x="528" y="16"/>
              </a:cxn>
              <a:cxn ang="0">
                <a:pos x="0" y="16"/>
              </a:cxn>
            </a:cxnLst>
            <a:rect l="0" t="0" r="r" b="b"/>
            <a:pathLst>
              <a:path w="1368" h="328">
                <a:moveTo>
                  <a:pt x="144" y="256"/>
                </a:moveTo>
                <a:cubicBezTo>
                  <a:pt x="456" y="292"/>
                  <a:pt x="768" y="328"/>
                  <a:pt x="960" y="304"/>
                </a:cubicBezTo>
                <a:cubicBezTo>
                  <a:pt x="1152" y="280"/>
                  <a:pt x="1368" y="160"/>
                  <a:pt x="1296" y="112"/>
                </a:cubicBezTo>
                <a:cubicBezTo>
                  <a:pt x="1224" y="64"/>
                  <a:pt x="744" y="32"/>
                  <a:pt x="528" y="16"/>
                </a:cubicBezTo>
                <a:cubicBezTo>
                  <a:pt x="312" y="0"/>
                  <a:pt x="156" y="8"/>
                  <a:pt x="0" y="1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208919" name="Text Box 23"/>
          <p:cNvSpPr txBox="1">
            <a:spLocks noChangeArrowheads="1"/>
          </p:cNvSpPr>
          <p:nvPr/>
        </p:nvSpPr>
        <p:spPr bwMode="auto">
          <a:xfrm>
            <a:off x="6934200" y="3962400"/>
            <a:ext cx="1616075" cy="528638"/>
          </a:xfrm>
          <a:prstGeom prst="rect">
            <a:avLst/>
          </a:prstGeom>
          <a:solidFill>
            <a:srgbClr val="EFFAC2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r>
              <a:rPr kumimoji="1" lang="zh-CN" altLang="en-US" sz="2800"/>
              <a:t>样品位置</a:t>
            </a:r>
          </a:p>
        </p:txBody>
      </p:sp>
      <p:sp>
        <p:nvSpPr>
          <p:cNvPr id="208920" name="AutoShape 24"/>
          <p:cNvSpPr>
            <a:spLocks noChangeArrowheads="1"/>
          </p:cNvSpPr>
          <p:nvPr/>
        </p:nvSpPr>
        <p:spPr bwMode="auto">
          <a:xfrm>
            <a:off x="5410200" y="5943600"/>
            <a:ext cx="2362200" cy="609600"/>
          </a:xfrm>
          <a:prstGeom prst="wedgeRoundRectCallout">
            <a:avLst>
              <a:gd name="adj1" fmla="val -109944"/>
              <a:gd name="adj2" fmla="val -116667"/>
              <a:gd name="adj3" fmla="val 16667"/>
            </a:avLst>
          </a:prstGeom>
          <a:solidFill>
            <a:srgbClr val="82F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kumimoji="1" lang="zh-CN" altLang="en-US" sz="2800">
                <a:ea typeface="华文新魏" pitchFamily="2" charset="-122"/>
              </a:rPr>
              <a:t>基本不可调</a:t>
            </a:r>
          </a:p>
        </p:txBody>
      </p:sp>
      <p:sp>
        <p:nvSpPr>
          <p:cNvPr id="208921" name="AutoShape 25"/>
          <p:cNvSpPr>
            <a:spLocks noChangeArrowheads="1"/>
          </p:cNvSpPr>
          <p:nvPr/>
        </p:nvSpPr>
        <p:spPr bwMode="auto">
          <a:xfrm>
            <a:off x="762000" y="2057400"/>
            <a:ext cx="1219200" cy="609600"/>
          </a:xfrm>
          <a:prstGeom prst="wedgeRoundRectCallout">
            <a:avLst>
              <a:gd name="adj1" fmla="val 129167"/>
              <a:gd name="adj2" fmla="val 45315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kumimoji="1" lang="zh-CN" altLang="en-US" sz="2800">
                <a:ea typeface="华文新魏" pitchFamily="2" charset="-122"/>
              </a:rPr>
              <a:t>可调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914400"/>
          </a:xfrm>
        </p:spPr>
        <p:txBody>
          <a:bodyPr/>
          <a:lstStyle/>
          <a:p>
            <a:r>
              <a:rPr lang="zh-CN" altLang="en-US"/>
              <a:t>样品安装</a:t>
            </a:r>
          </a:p>
        </p:txBody>
      </p:sp>
      <p:pic>
        <p:nvPicPr>
          <p:cNvPr id="209923" name="Picture 3" descr="QD lege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" cy="676275"/>
          </a:xfrm>
          <a:prstGeom prst="rect">
            <a:avLst/>
          </a:prstGeom>
          <a:noFill/>
        </p:spPr>
      </p:pic>
      <p:sp>
        <p:nvSpPr>
          <p:cNvPr id="209924" name="Text Box 4"/>
          <p:cNvSpPr txBox="1">
            <a:spLocks noChangeArrowheads="1"/>
          </p:cNvSpPr>
          <p:nvPr/>
        </p:nvSpPr>
        <p:spPr bwMode="auto">
          <a:xfrm>
            <a:off x="0" y="6413500"/>
            <a:ext cx="3562350" cy="457200"/>
          </a:xfrm>
          <a:prstGeom prst="rect">
            <a:avLst/>
          </a:prstGeom>
          <a:solidFill>
            <a:srgbClr val="B3FFB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1" lang="zh-CN" altLang="en-US"/>
              <a:t>样品安装－</a:t>
            </a:r>
            <a:r>
              <a:rPr kumimoji="1" lang="en-US" altLang="zh-CN"/>
              <a:t>Advance Users</a:t>
            </a:r>
          </a:p>
        </p:txBody>
      </p:sp>
      <p:sp>
        <p:nvSpPr>
          <p:cNvPr id="20992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85800" y="1066800"/>
            <a:ext cx="5029200" cy="609600"/>
          </a:xfrm>
        </p:spPr>
        <p:txBody>
          <a:bodyPr/>
          <a:lstStyle/>
          <a:p>
            <a:pPr marL="609600" indent="-609600">
              <a:buFontTx/>
              <a:buAutoNum type="arabicPeriod" startAt="3"/>
            </a:pPr>
            <a:r>
              <a:rPr lang="zh-CN" altLang="en-US"/>
              <a:t>将样品放入样品室</a:t>
            </a:r>
          </a:p>
        </p:txBody>
      </p:sp>
      <p:sp>
        <p:nvSpPr>
          <p:cNvPr id="209926" name="Text Box 6"/>
          <p:cNvSpPr txBox="1">
            <a:spLocks noChangeArrowheads="1"/>
          </p:cNvSpPr>
          <p:nvPr/>
        </p:nvSpPr>
        <p:spPr bwMode="auto">
          <a:xfrm>
            <a:off x="1524000" y="5715000"/>
            <a:ext cx="2286000" cy="588963"/>
          </a:xfrm>
          <a:prstGeom prst="rect">
            <a:avLst/>
          </a:prstGeom>
          <a:solidFill>
            <a:srgbClr val="FCDBFD"/>
          </a:solidFill>
          <a:ln w="9525">
            <a:solidFill>
              <a:srgbClr val="FF0000"/>
            </a:solidFill>
            <a:miter lim="800000"/>
            <a:headEnd/>
            <a:tailEnd/>
          </a:ln>
          <a:effectLst>
            <a:outerShdw dist="71842" dir="189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r>
              <a:rPr kumimoji="1" lang="en-US" altLang="zh-CN" sz="3200">
                <a:latin typeface="Arial" pitchFamily="34" charset="0"/>
              </a:rPr>
              <a:t>Purge/Seal</a:t>
            </a:r>
          </a:p>
        </p:txBody>
      </p:sp>
      <p:pic>
        <p:nvPicPr>
          <p:cNvPr id="209927" name="Picture 7" descr="Installing the Sample"/>
          <p:cNvPicPr>
            <a:picLocks noChangeAspect="1" noChangeArrowheads="1"/>
          </p:cNvPicPr>
          <p:nvPr/>
        </p:nvPicPr>
        <p:blipFill>
          <a:blip r:embed="rId3" cstate="print"/>
          <a:srcRect l="2110" t="1460" r="3650" b="2190"/>
          <a:stretch>
            <a:fillRect/>
          </a:stretch>
        </p:blipFill>
        <p:spPr bwMode="auto">
          <a:xfrm>
            <a:off x="5208588" y="1676400"/>
            <a:ext cx="3402012" cy="5029200"/>
          </a:xfrm>
          <a:prstGeom prst="rect">
            <a:avLst/>
          </a:prstGeom>
          <a:noFill/>
        </p:spPr>
      </p:pic>
      <p:sp>
        <p:nvSpPr>
          <p:cNvPr id="209928" name="Freeform 8"/>
          <p:cNvSpPr>
            <a:spLocks/>
          </p:cNvSpPr>
          <p:nvPr/>
        </p:nvSpPr>
        <p:spPr bwMode="auto">
          <a:xfrm>
            <a:off x="6727825" y="3643313"/>
            <a:ext cx="1019175" cy="1462087"/>
          </a:xfrm>
          <a:custGeom>
            <a:avLst/>
            <a:gdLst/>
            <a:ahLst/>
            <a:cxnLst>
              <a:cxn ang="0">
                <a:pos x="642" y="107"/>
              </a:cxn>
              <a:cxn ang="0">
                <a:pos x="255" y="13"/>
              </a:cxn>
              <a:cxn ang="0">
                <a:pos x="28" y="183"/>
              </a:cxn>
              <a:cxn ang="0">
                <a:pos x="85" y="542"/>
              </a:cxn>
              <a:cxn ang="0">
                <a:pos x="291" y="921"/>
              </a:cxn>
            </a:cxnLst>
            <a:rect l="0" t="0" r="r" b="b"/>
            <a:pathLst>
              <a:path w="642" h="921">
                <a:moveTo>
                  <a:pt x="642" y="107"/>
                </a:moveTo>
                <a:cubicBezTo>
                  <a:pt x="578" y="91"/>
                  <a:pt x="357" y="0"/>
                  <a:pt x="255" y="13"/>
                </a:cubicBezTo>
                <a:cubicBezTo>
                  <a:pt x="153" y="26"/>
                  <a:pt x="56" y="95"/>
                  <a:pt x="28" y="183"/>
                </a:cubicBezTo>
                <a:cubicBezTo>
                  <a:pt x="0" y="271"/>
                  <a:pt x="41" y="419"/>
                  <a:pt x="85" y="542"/>
                </a:cubicBezTo>
                <a:cubicBezTo>
                  <a:pt x="129" y="665"/>
                  <a:pt x="248" y="842"/>
                  <a:pt x="291" y="921"/>
                </a:cubicBezTo>
              </a:path>
            </a:pathLst>
          </a:custGeom>
          <a:noFill/>
          <a:ln w="38100" cmpd="sng">
            <a:solidFill>
              <a:srgbClr val="FF0000"/>
            </a:solidFill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209929" name="Text Box 9"/>
          <p:cNvSpPr txBox="1">
            <a:spLocks noChangeArrowheads="1"/>
          </p:cNvSpPr>
          <p:nvPr/>
        </p:nvSpPr>
        <p:spPr bwMode="auto">
          <a:xfrm>
            <a:off x="1524000" y="1828800"/>
            <a:ext cx="2814638" cy="1066800"/>
          </a:xfrm>
          <a:prstGeom prst="rect">
            <a:avLst/>
          </a:prstGeom>
          <a:solidFill>
            <a:srgbClr val="A2F8D3"/>
          </a:solidFill>
          <a:ln w="9525">
            <a:noFill/>
            <a:miter lim="800000"/>
            <a:headEnd/>
            <a:tailEnd/>
          </a:ln>
          <a:effectLst>
            <a:outerShdw dist="71842" dir="189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r>
              <a:rPr kumimoji="1" lang="zh-CN" altLang="en-US" sz="3200"/>
              <a:t>温度：</a:t>
            </a:r>
            <a:r>
              <a:rPr kumimoji="1" lang="en-US" altLang="zh-CN" sz="3200"/>
              <a:t>300 K</a:t>
            </a:r>
            <a:r>
              <a:rPr kumimoji="1" lang="zh-CN" altLang="en-US" sz="3200"/>
              <a:t>，</a:t>
            </a:r>
          </a:p>
          <a:p>
            <a:r>
              <a:rPr kumimoji="1" lang="zh-CN" altLang="en-US" sz="3200"/>
              <a:t>磁场：</a:t>
            </a:r>
            <a:r>
              <a:rPr kumimoji="1" lang="en-US" altLang="zh-CN" sz="3200"/>
              <a:t>0.0 Oe</a:t>
            </a:r>
          </a:p>
        </p:txBody>
      </p:sp>
      <p:sp>
        <p:nvSpPr>
          <p:cNvPr id="209930" name="Text Box 10"/>
          <p:cNvSpPr txBox="1">
            <a:spLocks noChangeArrowheads="1"/>
          </p:cNvSpPr>
          <p:nvPr/>
        </p:nvSpPr>
        <p:spPr bwMode="auto">
          <a:xfrm>
            <a:off x="1524000" y="3124200"/>
            <a:ext cx="3581400" cy="588963"/>
          </a:xfrm>
          <a:prstGeom prst="rect">
            <a:avLst/>
          </a:prstGeom>
          <a:solidFill>
            <a:srgbClr val="F8F7E0"/>
          </a:solidFill>
          <a:ln w="9525">
            <a:solidFill>
              <a:srgbClr val="FF0000"/>
            </a:solidFill>
            <a:miter lim="800000"/>
            <a:headEnd/>
            <a:tailEnd/>
          </a:ln>
          <a:effectLst>
            <a:outerShdw dist="71842" dir="189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r>
              <a:rPr kumimoji="1" lang="en-US" altLang="zh-CN" sz="3200">
                <a:latin typeface="Arial" pitchFamily="34" charset="0"/>
              </a:rPr>
              <a:t>Vent Continuously</a:t>
            </a:r>
          </a:p>
        </p:txBody>
      </p:sp>
      <p:sp>
        <p:nvSpPr>
          <p:cNvPr id="209931" name="Text Box 11"/>
          <p:cNvSpPr txBox="1">
            <a:spLocks noChangeArrowheads="1"/>
          </p:cNvSpPr>
          <p:nvPr/>
        </p:nvSpPr>
        <p:spPr bwMode="auto">
          <a:xfrm>
            <a:off x="1524000" y="4008438"/>
            <a:ext cx="2622550" cy="1554162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>
            <a:outerShdw dist="71842" dir="189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r>
              <a:rPr kumimoji="1" lang="zh-CN" altLang="en-US" sz="3200"/>
              <a:t>取下黑色封盖</a:t>
            </a:r>
          </a:p>
          <a:p>
            <a:r>
              <a:rPr kumimoji="1" lang="zh-CN" altLang="en-US" sz="3200"/>
              <a:t>放入样品</a:t>
            </a:r>
          </a:p>
          <a:p>
            <a:r>
              <a:rPr kumimoji="1" lang="zh-CN" altLang="en-US" sz="3200"/>
              <a:t>盖上黑色封盖</a:t>
            </a:r>
          </a:p>
        </p:txBody>
      </p:sp>
      <p:pic>
        <p:nvPicPr>
          <p:cNvPr id="209932" name="Picture 12" descr="sample rod upward"/>
          <p:cNvPicPr>
            <a:picLocks noChangeAspect="1" noChangeArrowheads="1"/>
          </p:cNvPicPr>
          <p:nvPr/>
        </p:nvPicPr>
        <p:blipFill>
          <a:blip r:embed="rId4" cstate="print">
            <a:lum bright="18000"/>
          </a:blip>
          <a:srcRect/>
          <a:stretch>
            <a:fillRect/>
          </a:stretch>
        </p:blipFill>
        <p:spPr bwMode="auto">
          <a:xfrm>
            <a:off x="6994525" y="490538"/>
            <a:ext cx="1601788" cy="1733550"/>
          </a:xfrm>
          <a:prstGeom prst="rect">
            <a:avLst/>
          </a:prstGeom>
          <a:noFill/>
        </p:spPr>
      </p:pic>
      <p:sp>
        <p:nvSpPr>
          <p:cNvPr id="209933" name="AutoShape 13"/>
          <p:cNvSpPr>
            <a:spLocks noChangeArrowheads="1"/>
          </p:cNvSpPr>
          <p:nvPr/>
        </p:nvSpPr>
        <p:spPr bwMode="auto">
          <a:xfrm>
            <a:off x="838200" y="2209800"/>
            <a:ext cx="457200" cy="990600"/>
          </a:xfrm>
          <a:prstGeom prst="curvedRightArrow">
            <a:avLst>
              <a:gd name="adj1" fmla="val 43333"/>
              <a:gd name="adj2" fmla="val 86667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09934" name="AutoShape 14"/>
          <p:cNvSpPr>
            <a:spLocks noChangeArrowheads="1"/>
          </p:cNvSpPr>
          <p:nvPr/>
        </p:nvSpPr>
        <p:spPr bwMode="auto">
          <a:xfrm>
            <a:off x="838200" y="3429000"/>
            <a:ext cx="381000" cy="1143000"/>
          </a:xfrm>
          <a:prstGeom prst="curvedRightArrow">
            <a:avLst>
              <a:gd name="adj1" fmla="val 60000"/>
              <a:gd name="adj2" fmla="val 120000"/>
              <a:gd name="adj3" fmla="val 33333"/>
            </a:avLst>
          </a:prstGeom>
          <a:solidFill>
            <a:srgbClr val="FDF9DB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09935" name="AutoShape 15"/>
          <p:cNvSpPr>
            <a:spLocks noChangeArrowheads="1"/>
          </p:cNvSpPr>
          <p:nvPr/>
        </p:nvSpPr>
        <p:spPr bwMode="auto">
          <a:xfrm>
            <a:off x="838200" y="4953000"/>
            <a:ext cx="381000" cy="1066800"/>
          </a:xfrm>
          <a:prstGeom prst="curvedRightArrow">
            <a:avLst>
              <a:gd name="adj1" fmla="val 56000"/>
              <a:gd name="adj2" fmla="val 112000"/>
              <a:gd name="adj3" fmla="val 33333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209936" name="Picture 16" descr="ACMS topview installed"/>
          <p:cNvPicPr>
            <a:picLocks noChangeAspect="1" noChangeArrowheads="1"/>
          </p:cNvPicPr>
          <p:nvPr/>
        </p:nvPicPr>
        <p:blipFill>
          <a:blip r:embed="rId5" cstate="print">
            <a:lum bright="18000" contrast="42000"/>
          </a:blip>
          <a:srcRect l="28874" t="6294" r="35727" b="32866"/>
          <a:stretch>
            <a:fillRect/>
          </a:stretch>
        </p:blipFill>
        <p:spPr bwMode="auto">
          <a:xfrm>
            <a:off x="4572000" y="4114800"/>
            <a:ext cx="1858963" cy="2400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09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09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09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2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99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99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09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9926" grpId="0" animBg="1" autoUpdateAnimBg="0"/>
      <p:bldP spid="209929" grpId="0" animBg="1" autoUpdateAnimBg="0"/>
      <p:bldP spid="209930" grpId="0" animBg="1" autoUpdateAnimBg="0"/>
      <p:bldP spid="209931" grpId="0" animBg="1" autoUpdateAnimBg="0"/>
    </p:bld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76200"/>
            <a:ext cx="6324600" cy="914400"/>
          </a:xfrm>
        </p:spPr>
        <p:txBody>
          <a:bodyPr/>
          <a:lstStyle/>
          <a:p>
            <a:r>
              <a:rPr lang="en-US" altLang="zh-CN"/>
              <a:t>ACMS</a:t>
            </a:r>
            <a:r>
              <a:rPr lang="zh-CN" altLang="en-US"/>
              <a:t>的</a:t>
            </a:r>
            <a:r>
              <a:rPr lang="en-US" altLang="zh-CN">
                <a:solidFill>
                  <a:srgbClr val="0000FF"/>
                </a:solidFill>
              </a:rPr>
              <a:t>Sample</a:t>
            </a:r>
          </a:p>
        </p:txBody>
      </p:sp>
      <p:pic>
        <p:nvPicPr>
          <p:cNvPr id="210947" name="Picture 3" descr="QD lege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" cy="676275"/>
          </a:xfrm>
          <a:prstGeom prst="rect">
            <a:avLst/>
          </a:prstGeom>
          <a:noFill/>
        </p:spPr>
      </p:pic>
      <p:sp>
        <p:nvSpPr>
          <p:cNvPr id="210948" name="Text Box 4"/>
          <p:cNvSpPr txBox="1">
            <a:spLocks noChangeArrowheads="1"/>
          </p:cNvSpPr>
          <p:nvPr/>
        </p:nvSpPr>
        <p:spPr bwMode="auto">
          <a:xfrm>
            <a:off x="0" y="6392863"/>
            <a:ext cx="1403350" cy="457200"/>
          </a:xfrm>
          <a:prstGeom prst="rect">
            <a:avLst/>
          </a:prstGeom>
          <a:solidFill>
            <a:srgbClr val="B3FFB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1" lang="zh-CN" altLang="en-US"/>
              <a:t>样品安装</a:t>
            </a:r>
          </a:p>
        </p:txBody>
      </p:sp>
      <p:sp>
        <p:nvSpPr>
          <p:cNvPr id="21094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85800" y="1066800"/>
            <a:ext cx="5029200" cy="609600"/>
          </a:xfrm>
        </p:spPr>
        <p:txBody>
          <a:bodyPr/>
          <a:lstStyle/>
          <a:p>
            <a:r>
              <a:rPr lang="en-US" altLang="zh-CN"/>
              <a:t>Sample Installation Wizard</a:t>
            </a:r>
          </a:p>
        </p:txBody>
      </p:sp>
      <p:sp>
        <p:nvSpPr>
          <p:cNvPr id="210950" name="Text Box 6"/>
          <p:cNvSpPr txBox="1">
            <a:spLocks noChangeArrowheads="1"/>
          </p:cNvSpPr>
          <p:nvPr/>
        </p:nvSpPr>
        <p:spPr bwMode="auto">
          <a:xfrm>
            <a:off x="8137525" y="173038"/>
            <a:ext cx="79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1" lang="zh-CN" altLang="en-US">
                <a:solidFill>
                  <a:srgbClr val="FF0000"/>
                </a:solidFill>
              </a:rPr>
              <a:t>补充</a:t>
            </a:r>
          </a:p>
        </p:txBody>
      </p:sp>
      <p:pic>
        <p:nvPicPr>
          <p:cNvPr id="210951" name="Picture 7" descr="Sample Tab in ACMS Control Cent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2057400"/>
            <a:ext cx="5181600" cy="3921125"/>
          </a:xfrm>
          <a:prstGeom prst="rect">
            <a:avLst/>
          </a:prstGeom>
          <a:noFill/>
        </p:spPr>
      </p:pic>
      <p:sp>
        <p:nvSpPr>
          <p:cNvPr id="210952" name="Oval 8"/>
          <p:cNvSpPr>
            <a:spLocks noChangeArrowheads="1"/>
          </p:cNvSpPr>
          <p:nvPr/>
        </p:nvSpPr>
        <p:spPr bwMode="auto">
          <a:xfrm>
            <a:off x="2590800" y="4495800"/>
            <a:ext cx="1447800" cy="762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10953" name="AutoShape 9"/>
          <p:cNvSpPr>
            <a:spLocks noChangeArrowheads="1"/>
          </p:cNvSpPr>
          <p:nvPr/>
        </p:nvSpPr>
        <p:spPr bwMode="auto">
          <a:xfrm>
            <a:off x="6324600" y="5562600"/>
            <a:ext cx="1524000" cy="685800"/>
          </a:xfrm>
          <a:prstGeom prst="wedgeRoundRectCallout">
            <a:avLst>
              <a:gd name="adj1" fmla="val -221356"/>
              <a:gd name="adj2" fmla="val -142130"/>
              <a:gd name="adj3" fmla="val 16667"/>
            </a:avLst>
          </a:prstGeom>
          <a:solidFill>
            <a:srgbClr val="FCDBF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kumimoji="1" lang="zh-CN" altLang="en-US"/>
              <a:t>建议使用</a:t>
            </a:r>
          </a:p>
        </p:txBody>
      </p:sp>
      <p:sp>
        <p:nvSpPr>
          <p:cNvPr id="210954" name="Rectangle 10"/>
          <p:cNvSpPr>
            <a:spLocks noChangeArrowheads="1"/>
          </p:cNvSpPr>
          <p:nvPr/>
        </p:nvSpPr>
        <p:spPr bwMode="auto">
          <a:xfrm>
            <a:off x="1295400" y="2362200"/>
            <a:ext cx="762000" cy="381000"/>
          </a:xfrm>
          <a:prstGeom prst="rect">
            <a:avLst/>
          </a:prstGeom>
          <a:noFill/>
          <a:ln w="57150">
            <a:solidFill>
              <a:srgbClr val="B3FFB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10955" name="AutoShape 11"/>
          <p:cNvSpPr>
            <a:spLocks noChangeArrowheads="1"/>
          </p:cNvSpPr>
          <p:nvPr/>
        </p:nvSpPr>
        <p:spPr bwMode="auto">
          <a:xfrm>
            <a:off x="4572000" y="3581400"/>
            <a:ext cx="2895600" cy="609600"/>
          </a:xfrm>
          <a:prstGeom prst="wedgeRoundRectCallout">
            <a:avLst>
              <a:gd name="adj1" fmla="val -141227"/>
              <a:gd name="adj2" fmla="val -185940"/>
              <a:gd name="adj3" fmla="val 16667"/>
            </a:avLst>
          </a:prstGeom>
          <a:solidFill>
            <a:srgbClr val="A2F8D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kumimoji="1" lang="en-US" altLang="zh-CN">
                <a:solidFill>
                  <a:srgbClr val="FF0000"/>
                </a:solidFill>
              </a:rPr>
              <a:t>Sample</a:t>
            </a:r>
            <a:r>
              <a:rPr kumimoji="1" lang="en-US" altLang="zh-CN"/>
              <a:t> </a:t>
            </a:r>
            <a:r>
              <a:rPr kumimoji="1" lang="en-US" altLang="zh-CN">
                <a:solidFill>
                  <a:srgbClr val="0000FF"/>
                </a:solidFill>
              </a:rPr>
              <a:t>Installation</a:t>
            </a:r>
          </a:p>
        </p:txBody>
      </p:sp>
      <p:sp>
        <p:nvSpPr>
          <p:cNvPr id="210956" name="Text Box 12"/>
          <p:cNvSpPr txBox="1">
            <a:spLocks noChangeArrowheads="1"/>
          </p:cNvSpPr>
          <p:nvPr/>
        </p:nvSpPr>
        <p:spPr bwMode="auto">
          <a:xfrm>
            <a:off x="6553200" y="1295400"/>
            <a:ext cx="1593850" cy="1778000"/>
          </a:xfrm>
          <a:prstGeom prst="rect">
            <a:avLst/>
          </a:prstGeom>
          <a:solidFill>
            <a:srgbClr val="EBCCF8"/>
          </a:solidFill>
          <a:ln w="38100">
            <a:solidFill>
              <a:schemeClr val="accent1"/>
            </a:solidFill>
            <a:miter lim="800000"/>
            <a:headEnd/>
            <a:tailEnd/>
          </a:ln>
          <a:effectLst>
            <a:prstShdw prst="shdw12" dist="381212" dir="9001102">
              <a:srgbClr val="F6EA7C"/>
            </a:prstShdw>
          </a:effectLst>
        </p:spPr>
        <p:txBody>
          <a:bodyPr wrap="none">
            <a:spAutoFit/>
          </a:bodyPr>
          <a:lstStyle/>
          <a:p>
            <a:pPr algn="ctr"/>
            <a:r>
              <a:rPr kumimoji="1" lang="zh-CN" altLang="en-US" sz="3600">
                <a:solidFill>
                  <a:srgbClr val="FF0000"/>
                </a:solidFill>
                <a:ea typeface="隶书" pitchFamily="49" charset="-122"/>
              </a:rPr>
              <a:t>新手</a:t>
            </a:r>
          </a:p>
          <a:p>
            <a:pPr algn="ctr"/>
            <a:r>
              <a:rPr kumimoji="1" lang="zh-CN" altLang="en-US" sz="3600">
                <a:solidFill>
                  <a:srgbClr val="FF0000"/>
                </a:solidFill>
                <a:ea typeface="隶书" pitchFamily="49" charset="-122"/>
              </a:rPr>
              <a:t>请使用</a:t>
            </a:r>
          </a:p>
          <a:p>
            <a:pPr algn="ctr"/>
            <a:r>
              <a:rPr kumimoji="1" lang="zh-CN" altLang="en-US" sz="3600">
                <a:solidFill>
                  <a:srgbClr val="FF0000"/>
                </a:solidFill>
                <a:ea typeface="隶书" pitchFamily="49" charset="-122"/>
              </a:rPr>
              <a:t>该向导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762000"/>
          </a:xfrm>
        </p:spPr>
        <p:txBody>
          <a:bodyPr/>
          <a:lstStyle/>
          <a:p>
            <a:r>
              <a:rPr lang="en-US" altLang="zh-CN"/>
              <a:t>Locate Sample</a:t>
            </a:r>
          </a:p>
        </p:txBody>
      </p:sp>
      <p:pic>
        <p:nvPicPr>
          <p:cNvPr id="211971" name="Picture 3" descr="QD lege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" cy="676275"/>
          </a:xfrm>
          <a:prstGeom prst="rect">
            <a:avLst/>
          </a:prstGeom>
          <a:noFill/>
        </p:spPr>
      </p:pic>
      <p:sp>
        <p:nvSpPr>
          <p:cNvPr id="211972" name="Text Box 4"/>
          <p:cNvSpPr txBox="1">
            <a:spLocks noChangeArrowheads="1"/>
          </p:cNvSpPr>
          <p:nvPr/>
        </p:nvSpPr>
        <p:spPr bwMode="auto">
          <a:xfrm>
            <a:off x="0" y="6392863"/>
            <a:ext cx="1265238" cy="457200"/>
          </a:xfrm>
          <a:prstGeom prst="rect">
            <a:avLst/>
          </a:prstGeom>
          <a:solidFill>
            <a:srgbClr val="DDF6A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1" lang="en-US" altLang="zh-CN"/>
              <a:t>Location</a:t>
            </a:r>
          </a:p>
        </p:txBody>
      </p:sp>
      <p:pic>
        <p:nvPicPr>
          <p:cNvPr id="211973" name="Picture 5" descr="AC Locate Sample Dialog Bo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447800"/>
            <a:ext cx="3014663" cy="3333750"/>
          </a:xfrm>
          <a:prstGeom prst="rect">
            <a:avLst/>
          </a:prstGeom>
          <a:noFill/>
        </p:spPr>
      </p:pic>
      <p:pic>
        <p:nvPicPr>
          <p:cNvPr id="211974" name="Picture 6" descr="Centering Sample in Sequence Mod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0" y="1447800"/>
            <a:ext cx="2971800" cy="2959100"/>
          </a:xfrm>
          <a:prstGeom prst="rect">
            <a:avLst/>
          </a:prstGeom>
          <a:noFill/>
        </p:spPr>
      </p:pic>
      <p:sp>
        <p:nvSpPr>
          <p:cNvPr id="211975" name="Text Box 7"/>
          <p:cNvSpPr txBox="1">
            <a:spLocks noChangeArrowheads="1"/>
          </p:cNvSpPr>
          <p:nvPr/>
        </p:nvSpPr>
        <p:spPr bwMode="auto">
          <a:xfrm>
            <a:off x="1219200" y="914400"/>
            <a:ext cx="1484313" cy="457200"/>
          </a:xfrm>
          <a:prstGeom prst="rect">
            <a:avLst/>
          </a:prstGeom>
          <a:solidFill>
            <a:srgbClr val="CCFF99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1" lang="en-US" altLang="zh-CN"/>
              <a:t>Immediate</a:t>
            </a:r>
          </a:p>
        </p:txBody>
      </p:sp>
      <p:sp>
        <p:nvSpPr>
          <p:cNvPr id="211976" name="Text Box 8"/>
          <p:cNvSpPr txBox="1">
            <a:spLocks noChangeArrowheads="1"/>
          </p:cNvSpPr>
          <p:nvPr/>
        </p:nvSpPr>
        <p:spPr bwMode="auto">
          <a:xfrm>
            <a:off x="6553200" y="914400"/>
            <a:ext cx="1350963" cy="457200"/>
          </a:xfrm>
          <a:prstGeom prst="rect">
            <a:avLst/>
          </a:prstGeom>
          <a:solidFill>
            <a:srgbClr val="CCFF99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1" lang="en-US" altLang="zh-CN"/>
              <a:t>Sequence</a:t>
            </a:r>
          </a:p>
        </p:txBody>
      </p:sp>
      <p:sp>
        <p:nvSpPr>
          <p:cNvPr id="211977" name="Line 9"/>
          <p:cNvSpPr>
            <a:spLocks noChangeShapeType="1"/>
          </p:cNvSpPr>
          <p:nvPr/>
        </p:nvSpPr>
        <p:spPr bwMode="auto">
          <a:xfrm flipV="1">
            <a:off x="7467600" y="2514600"/>
            <a:ext cx="758825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211978" name="AutoShape 10"/>
          <p:cNvSpPr>
            <a:spLocks/>
          </p:cNvSpPr>
          <p:nvPr/>
        </p:nvSpPr>
        <p:spPr bwMode="auto">
          <a:xfrm>
            <a:off x="5410200" y="1752600"/>
            <a:ext cx="228600" cy="838200"/>
          </a:xfrm>
          <a:prstGeom prst="leftBrace">
            <a:avLst>
              <a:gd name="adj1" fmla="val 30556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11979" name="AutoShape 11"/>
          <p:cNvSpPr>
            <a:spLocks/>
          </p:cNvSpPr>
          <p:nvPr/>
        </p:nvSpPr>
        <p:spPr bwMode="auto">
          <a:xfrm>
            <a:off x="3657600" y="1752600"/>
            <a:ext cx="228600" cy="838200"/>
          </a:xfrm>
          <a:prstGeom prst="rightBrace">
            <a:avLst>
              <a:gd name="adj1" fmla="val 30556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11980" name="AutoShape 12"/>
          <p:cNvSpPr>
            <a:spLocks/>
          </p:cNvSpPr>
          <p:nvPr/>
        </p:nvSpPr>
        <p:spPr bwMode="auto">
          <a:xfrm>
            <a:off x="5410200" y="2667000"/>
            <a:ext cx="152400" cy="1295400"/>
          </a:xfrm>
          <a:prstGeom prst="leftBrace">
            <a:avLst>
              <a:gd name="adj1" fmla="val 7083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11981" name="AutoShape 13"/>
          <p:cNvSpPr>
            <a:spLocks/>
          </p:cNvSpPr>
          <p:nvPr/>
        </p:nvSpPr>
        <p:spPr bwMode="auto">
          <a:xfrm>
            <a:off x="3657600" y="2667000"/>
            <a:ext cx="152400" cy="1295400"/>
          </a:xfrm>
          <a:prstGeom prst="rightBrace">
            <a:avLst>
              <a:gd name="adj1" fmla="val 7083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11982" name="Text Box 14"/>
          <p:cNvSpPr txBox="1">
            <a:spLocks noChangeArrowheads="1"/>
          </p:cNvSpPr>
          <p:nvPr/>
        </p:nvSpPr>
        <p:spPr bwMode="auto">
          <a:xfrm>
            <a:off x="3946525" y="1925638"/>
            <a:ext cx="1403350" cy="457200"/>
          </a:xfrm>
          <a:prstGeom prst="rect">
            <a:avLst/>
          </a:prstGeom>
          <a:solidFill>
            <a:srgbClr val="F3BCF4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1" lang="zh-CN" altLang="en-US"/>
              <a:t>驱动方式</a:t>
            </a:r>
          </a:p>
        </p:txBody>
      </p:sp>
      <p:sp>
        <p:nvSpPr>
          <p:cNvPr id="211983" name="Text Box 15"/>
          <p:cNvSpPr txBox="1">
            <a:spLocks noChangeArrowheads="1"/>
          </p:cNvSpPr>
          <p:nvPr/>
        </p:nvSpPr>
        <p:spPr bwMode="auto">
          <a:xfrm>
            <a:off x="3946525" y="3068638"/>
            <a:ext cx="1403350" cy="457200"/>
          </a:xfrm>
          <a:prstGeom prst="rect">
            <a:avLst/>
          </a:prstGeom>
          <a:solidFill>
            <a:srgbClr val="F3BCF4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1" lang="zh-CN" altLang="en-US"/>
              <a:t>驱动参数</a:t>
            </a:r>
          </a:p>
        </p:txBody>
      </p:sp>
      <p:pic>
        <p:nvPicPr>
          <p:cNvPr id="211984" name="Picture 16" descr="AC Centering Scan in Waveforms Tab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71800" y="4495800"/>
            <a:ext cx="2819400" cy="2133600"/>
          </a:xfrm>
          <a:prstGeom prst="rect">
            <a:avLst/>
          </a:prstGeom>
          <a:noFill/>
        </p:spPr>
      </p:pic>
      <p:pic>
        <p:nvPicPr>
          <p:cNvPr id="211985" name="Picture 17" descr="DC Centering Scan in Waveforms Tab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19800" y="4511675"/>
            <a:ext cx="2895600" cy="2193925"/>
          </a:xfrm>
          <a:prstGeom prst="rect">
            <a:avLst/>
          </a:prstGeom>
          <a:noFill/>
        </p:spPr>
      </p:pic>
      <p:sp>
        <p:nvSpPr>
          <p:cNvPr id="211986" name="Text Box 18"/>
          <p:cNvSpPr txBox="1">
            <a:spLocks noChangeArrowheads="1"/>
          </p:cNvSpPr>
          <p:nvPr/>
        </p:nvSpPr>
        <p:spPr bwMode="auto">
          <a:xfrm>
            <a:off x="3048000" y="4876800"/>
            <a:ext cx="1239838" cy="336550"/>
          </a:xfrm>
          <a:prstGeom prst="rect">
            <a:avLst/>
          </a:prstGeom>
          <a:solidFill>
            <a:srgbClr val="7A9CF2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1" lang="en-US" altLang="zh-CN" sz="1600">
                <a:solidFill>
                  <a:schemeClr val="bg1"/>
                </a:solidFill>
              </a:rPr>
              <a:t>AC Location</a:t>
            </a:r>
          </a:p>
        </p:txBody>
      </p:sp>
      <p:sp>
        <p:nvSpPr>
          <p:cNvPr id="211987" name="Text Box 19"/>
          <p:cNvSpPr txBox="1">
            <a:spLocks noChangeArrowheads="1"/>
          </p:cNvSpPr>
          <p:nvPr/>
        </p:nvSpPr>
        <p:spPr bwMode="auto">
          <a:xfrm>
            <a:off x="6096000" y="4913313"/>
            <a:ext cx="1239838" cy="336550"/>
          </a:xfrm>
          <a:prstGeom prst="rect">
            <a:avLst/>
          </a:prstGeom>
          <a:solidFill>
            <a:srgbClr val="7A9CF2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1" lang="en-US" altLang="zh-CN" sz="1600">
                <a:solidFill>
                  <a:schemeClr val="bg1"/>
                </a:solidFill>
              </a:rPr>
              <a:t>DC Location</a:t>
            </a:r>
          </a:p>
        </p:txBody>
      </p:sp>
      <p:sp>
        <p:nvSpPr>
          <p:cNvPr id="211988" name="Freeform 20"/>
          <p:cNvSpPr>
            <a:spLocks/>
          </p:cNvSpPr>
          <p:nvPr/>
        </p:nvSpPr>
        <p:spPr bwMode="auto">
          <a:xfrm>
            <a:off x="914400" y="4572000"/>
            <a:ext cx="292100" cy="5715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60"/>
              </a:cxn>
              <a:cxn ang="0">
                <a:pos x="72" y="216"/>
              </a:cxn>
              <a:cxn ang="0">
                <a:pos x="136" y="360"/>
              </a:cxn>
              <a:cxn ang="0">
                <a:pos x="164" y="344"/>
              </a:cxn>
              <a:cxn ang="0">
                <a:pos x="96" y="204"/>
              </a:cxn>
              <a:cxn ang="0">
                <a:pos x="184" y="208"/>
              </a:cxn>
              <a:cxn ang="0">
                <a:pos x="0" y="0"/>
              </a:cxn>
            </a:cxnLst>
            <a:rect l="0" t="0" r="r" b="b"/>
            <a:pathLst>
              <a:path w="184" h="360">
                <a:moveTo>
                  <a:pt x="0" y="0"/>
                </a:moveTo>
                <a:lnTo>
                  <a:pt x="0" y="260"/>
                </a:lnTo>
                <a:lnTo>
                  <a:pt x="72" y="216"/>
                </a:lnTo>
                <a:lnTo>
                  <a:pt x="136" y="360"/>
                </a:lnTo>
                <a:lnTo>
                  <a:pt x="164" y="344"/>
                </a:lnTo>
                <a:lnTo>
                  <a:pt x="96" y="204"/>
                </a:lnTo>
                <a:lnTo>
                  <a:pt x="184" y="208"/>
                </a:lnTo>
                <a:lnTo>
                  <a:pt x="0" y="0"/>
                </a:lnTo>
                <a:close/>
              </a:path>
            </a:pathLst>
          </a:custGeom>
          <a:solidFill>
            <a:srgbClr val="FF6600"/>
          </a:solidFill>
          <a:ln w="9525">
            <a:noFill/>
            <a:round/>
            <a:headEnd/>
            <a:tailEnd/>
          </a:ln>
          <a:effectLst>
            <a:prstShdw prst="shdw17" dist="17961" dir="2700000">
              <a:srgbClr val="FF6600">
                <a:gamma/>
                <a:shade val="60000"/>
                <a:invGamma/>
              </a:srgbClr>
            </a:prstShdw>
          </a:effectLst>
        </p:spPr>
        <p:txBody>
          <a:bodyPr/>
          <a:lstStyle/>
          <a:p>
            <a:endParaRPr lang="zh-CN" altLang="en-US"/>
          </a:p>
        </p:txBody>
      </p:sp>
      <p:sp>
        <p:nvSpPr>
          <p:cNvPr id="211989" name="AutoShape 21"/>
          <p:cNvSpPr>
            <a:spLocks noChangeArrowheads="1"/>
          </p:cNvSpPr>
          <p:nvPr/>
        </p:nvSpPr>
        <p:spPr bwMode="auto">
          <a:xfrm>
            <a:off x="252413" y="3571875"/>
            <a:ext cx="2671762" cy="315913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11990" name="AutoShape 22"/>
          <p:cNvSpPr>
            <a:spLocks noChangeArrowheads="1"/>
          </p:cNvSpPr>
          <p:nvPr/>
        </p:nvSpPr>
        <p:spPr bwMode="auto">
          <a:xfrm>
            <a:off x="247650" y="3957638"/>
            <a:ext cx="2684463" cy="403225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838200"/>
          </a:xfrm>
          <a:noFill/>
          <a:ln/>
        </p:spPr>
        <p:txBody>
          <a:bodyPr/>
          <a:lstStyle/>
          <a:p>
            <a:r>
              <a:rPr lang="zh-CN" altLang="en-US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磁通量与</a:t>
            </a:r>
            <a:r>
              <a:rPr lang="zh-CN" altLang="en-US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点</a:t>
            </a:r>
            <a:r>
              <a:rPr lang="zh-CN" altLang="en-US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磁偶极子位置</a:t>
            </a:r>
          </a:p>
        </p:txBody>
      </p:sp>
      <p:sp>
        <p:nvSpPr>
          <p:cNvPr id="212995" name="Text Box 3"/>
          <p:cNvSpPr txBox="1">
            <a:spLocks noChangeArrowheads="1"/>
          </p:cNvSpPr>
          <p:nvPr/>
        </p:nvSpPr>
        <p:spPr bwMode="auto">
          <a:xfrm>
            <a:off x="468313" y="836613"/>
            <a:ext cx="414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>
                <a:solidFill>
                  <a:srgbClr val="FF0000"/>
                </a:solidFill>
                <a:ea typeface="黑体" pitchFamily="49" charset="-122"/>
              </a:rPr>
              <a:t>一级梯度线圈：</a:t>
            </a:r>
            <a:r>
              <a:rPr lang="zh-CN" altLang="en-US" sz="1800"/>
              <a:t>可以抵消均匀磁场</a:t>
            </a:r>
          </a:p>
        </p:txBody>
      </p:sp>
      <p:sp>
        <p:nvSpPr>
          <p:cNvPr id="212996" name="Text Box 4"/>
          <p:cNvSpPr txBox="1">
            <a:spLocks noChangeArrowheads="1"/>
          </p:cNvSpPr>
          <p:nvPr/>
        </p:nvSpPr>
        <p:spPr bwMode="auto">
          <a:xfrm>
            <a:off x="0" y="5791200"/>
            <a:ext cx="13366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altLang="zh-CN" sz="3200">
                <a:solidFill>
                  <a:srgbClr val="FF0000"/>
                </a:solidFill>
              </a:rPr>
              <a:t>ACMS</a:t>
            </a:r>
          </a:p>
          <a:p>
            <a:pPr algn="ctr"/>
            <a:r>
              <a:rPr lang="en-US" altLang="zh-CN" sz="3200"/>
              <a:t>VSM</a:t>
            </a:r>
          </a:p>
        </p:txBody>
      </p:sp>
      <p:graphicFrame>
        <p:nvGraphicFramePr>
          <p:cNvPr id="212997" name="Object 5"/>
          <p:cNvGraphicFramePr>
            <a:graphicFrameLocks noChangeAspect="1"/>
          </p:cNvGraphicFramePr>
          <p:nvPr/>
        </p:nvGraphicFramePr>
        <p:xfrm>
          <a:off x="788988" y="1177925"/>
          <a:ext cx="7564437" cy="5680075"/>
        </p:xfrm>
        <a:graphic>
          <a:graphicData uri="http://schemas.openxmlformats.org/presentationml/2006/ole">
            <p:oleObj spid="_x0000_s212997" name="Graph" r:id="rId3" imgW="3709440" imgH="2897280" progId="Origin50.Graph">
              <p:embed/>
            </p:oleObj>
          </a:graphicData>
        </a:graphic>
      </p:graphicFrame>
      <p:sp>
        <p:nvSpPr>
          <p:cNvPr id="212998" name="Freeform 6"/>
          <p:cNvSpPr>
            <a:spLocks/>
          </p:cNvSpPr>
          <p:nvPr/>
        </p:nvSpPr>
        <p:spPr bwMode="auto">
          <a:xfrm>
            <a:off x="4646613" y="3052763"/>
            <a:ext cx="930275" cy="685800"/>
          </a:xfrm>
          <a:custGeom>
            <a:avLst/>
            <a:gdLst/>
            <a:ahLst/>
            <a:cxnLst>
              <a:cxn ang="0">
                <a:pos x="85" y="13"/>
              </a:cxn>
              <a:cxn ang="0">
                <a:pos x="10" y="154"/>
              </a:cxn>
              <a:cxn ang="0">
                <a:pos x="19" y="277"/>
              </a:cxn>
              <a:cxn ang="0">
                <a:pos x="416" y="409"/>
              </a:cxn>
              <a:cxn ang="0">
                <a:pos x="557" y="353"/>
              </a:cxn>
              <a:cxn ang="0">
                <a:pos x="586" y="230"/>
              </a:cxn>
              <a:cxn ang="0">
                <a:pos x="576" y="145"/>
              </a:cxn>
              <a:cxn ang="0">
                <a:pos x="482" y="79"/>
              </a:cxn>
              <a:cxn ang="0">
                <a:pos x="66" y="13"/>
              </a:cxn>
              <a:cxn ang="0">
                <a:pos x="0" y="3"/>
              </a:cxn>
            </a:cxnLst>
            <a:rect l="0" t="0" r="r" b="b"/>
            <a:pathLst>
              <a:path w="586" h="432">
                <a:moveTo>
                  <a:pt x="85" y="13"/>
                </a:moveTo>
                <a:cubicBezTo>
                  <a:pt x="42" y="56"/>
                  <a:pt x="28" y="97"/>
                  <a:pt x="10" y="154"/>
                </a:cubicBezTo>
                <a:cubicBezTo>
                  <a:pt x="13" y="195"/>
                  <a:pt x="9" y="237"/>
                  <a:pt x="19" y="277"/>
                </a:cubicBezTo>
                <a:cubicBezTo>
                  <a:pt x="59" y="432"/>
                  <a:pt x="309" y="402"/>
                  <a:pt x="416" y="409"/>
                </a:cubicBezTo>
                <a:cubicBezTo>
                  <a:pt x="481" y="403"/>
                  <a:pt x="526" y="414"/>
                  <a:pt x="557" y="353"/>
                </a:cubicBezTo>
                <a:cubicBezTo>
                  <a:pt x="576" y="315"/>
                  <a:pt x="586" y="230"/>
                  <a:pt x="586" y="230"/>
                </a:cubicBezTo>
                <a:cubicBezTo>
                  <a:pt x="583" y="202"/>
                  <a:pt x="585" y="172"/>
                  <a:pt x="576" y="145"/>
                </a:cubicBezTo>
                <a:cubicBezTo>
                  <a:pt x="567" y="117"/>
                  <a:pt x="506" y="88"/>
                  <a:pt x="482" y="79"/>
                </a:cubicBezTo>
                <a:cubicBezTo>
                  <a:pt x="324" y="16"/>
                  <a:pt x="260" y="20"/>
                  <a:pt x="66" y="13"/>
                </a:cubicBezTo>
                <a:cubicBezTo>
                  <a:pt x="20" y="0"/>
                  <a:pt x="42" y="3"/>
                  <a:pt x="0" y="3"/>
                </a:cubicBezTo>
              </a:path>
            </a:pathLst>
          </a:custGeom>
          <a:noFill/>
          <a:ln w="38100" cap="rnd" cmpd="sng">
            <a:solidFill>
              <a:srgbClr val="FF00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212999" name="Text Box 7"/>
          <p:cNvSpPr txBox="1">
            <a:spLocks noChangeArrowheads="1"/>
          </p:cNvSpPr>
          <p:nvPr/>
        </p:nvSpPr>
        <p:spPr bwMode="auto">
          <a:xfrm>
            <a:off x="8820150" y="6613525"/>
            <a:ext cx="323850" cy="244475"/>
          </a:xfrm>
          <a:prstGeom prst="rect">
            <a:avLst/>
          </a:prstGeom>
          <a:solidFill>
            <a:schemeClr val="bg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altLang="zh-CN" sz="1000">
                <a:solidFill>
                  <a:schemeClr val="bg1"/>
                </a:solidFill>
                <a:latin typeface="Arial" pitchFamily="34" charset="0"/>
              </a:rPr>
              <a:t>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762000"/>
          </a:xfrm>
        </p:spPr>
        <p:txBody>
          <a:bodyPr/>
          <a:lstStyle/>
          <a:p>
            <a:r>
              <a:rPr lang="en-US" altLang="zh-CN"/>
              <a:t>Locate Sample</a:t>
            </a:r>
          </a:p>
        </p:txBody>
      </p:sp>
      <p:pic>
        <p:nvPicPr>
          <p:cNvPr id="214019" name="Picture 3" descr="QD lege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" cy="676275"/>
          </a:xfrm>
          <a:prstGeom prst="rect">
            <a:avLst/>
          </a:prstGeom>
          <a:noFill/>
        </p:spPr>
      </p:pic>
      <p:sp>
        <p:nvSpPr>
          <p:cNvPr id="214020" name="Text Box 4"/>
          <p:cNvSpPr txBox="1">
            <a:spLocks noChangeArrowheads="1"/>
          </p:cNvSpPr>
          <p:nvPr/>
        </p:nvSpPr>
        <p:spPr bwMode="auto">
          <a:xfrm>
            <a:off x="0" y="6392863"/>
            <a:ext cx="1265238" cy="457200"/>
          </a:xfrm>
          <a:prstGeom prst="rect">
            <a:avLst/>
          </a:prstGeom>
          <a:solidFill>
            <a:srgbClr val="DDF6A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1" lang="en-US" altLang="zh-CN"/>
              <a:t>Location</a:t>
            </a:r>
          </a:p>
        </p:txBody>
      </p:sp>
      <p:sp>
        <p:nvSpPr>
          <p:cNvPr id="214021" name="Text Box 5"/>
          <p:cNvSpPr txBox="1">
            <a:spLocks noChangeArrowheads="1"/>
          </p:cNvSpPr>
          <p:nvPr/>
        </p:nvSpPr>
        <p:spPr bwMode="auto">
          <a:xfrm>
            <a:off x="6934200" y="9525"/>
            <a:ext cx="2209800" cy="931863"/>
          </a:xfrm>
          <a:prstGeom prst="rect">
            <a:avLst/>
          </a:prstGeom>
          <a:solidFill>
            <a:srgbClr val="CCFF99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kumimoji="1" lang="en-US" altLang="zh-CN"/>
              <a:t>AC Location </a:t>
            </a:r>
          </a:p>
          <a:p>
            <a:pPr algn="ctr">
              <a:spcBef>
                <a:spcPct val="30000"/>
              </a:spcBef>
            </a:pPr>
            <a:r>
              <a:rPr kumimoji="1" lang="en-US" altLang="zh-CN"/>
              <a:t> DC Location</a:t>
            </a:r>
          </a:p>
        </p:txBody>
      </p:sp>
      <p:sp>
        <p:nvSpPr>
          <p:cNvPr id="214022" name="Text Box 6"/>
          <p:cNvSpPr txBox="1">
            <a:spLocks noChangeArrowheads="1"/>
          </p:cNvSpPr>
          <p:nvPr/>
        </p:nvSpPr>
        <p:spPr bwMode="auto">
          <a:xfrm>
            <a:off x="4768850" y="1069975"/>
            <a:ext cx="3841750" cy="457200"/>
          </a:xfrm>
          <a:prstGeom prst="rect">
            <a:avLst/>
          </a:prstGeom>
          <a:solidFill>
            <a:srgbClr val="E4E4E4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r>
              <a:rPr kumimoji="1" lang="zh-CN" altLang="en-US"/>
              <a:t>样品磁中心－检测线圈中心</a:t>
            </a:r>
          </a:p>
        </p:txBody>
      </p:sp>
      <p:sp>
        <p:nvSpPr>
          <p:cNvPr id="214023" name="Text Box 7"/>
          <p:cNvSpPr txBox="1">
            <a:spLocks noChangeArrowheads="1"/>
          </p:cNvSpPr>
          <p:nvPr/>
        </p:nvSpPr>
        <p:spPr bwMode="auto">
          <a:xfrm>
            <a:off x="381000" y="1038225"/>
            <a:ext cx="3370263" cy="519113"/>
          </a:xfrm>
          <a:prstGeom prst="rect">
            <a:avLst/>
          </a:prstGeom>
          <a:solidFill>
            <a:srgbClr val="F3BCF4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r>
              <a:rPr kumimoji="1" lang="en-US" altLang="zh-CN" sz="2800"/>
              <a:t>Locate Sample</a:t>
            </a:r>
            <a:r>
              <a:rPr kumimoji="1" lang="zh-CN" altLang="en-US" sz="2800"/>
              <a:t>的目的</a:t>
            </a:r>
          </a:p>
        </p:txBody>
      </p:sp>
      <p:sp>
        <p:nvSpPr>
          <p:cNvPr id="214024" name="Text Box 8"/>
          <p:cNvSpPr txBox="1">
            <a:spLocks noChangeArrowheads="1"/>
          </p:cNvSpPr>
          <p:nvPr/>
        </p:nvSpPr>
        <p:spPr bwMode="auto">
          <a:xfrm>
            <a:off x="381000" y="1922463"/>
            <a:ext cx="4081463" cy="519112"/>
          </a:xfrm>
          <a:prstGeom prst="rect">
            <a:avLst/>
          </a:prstGeom>
          <a:solidFill>
            <a:srgbClr val="F3BCF4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r>
              <a:rPr kumimoji="1" lang="en-US" altLang="zh-CN" sz="2800"/>
              <a:t>Locate Sample</a:t>
            </a:r>
            <a:r>
              <a:rPr kumimoji="1" lang="zh-CN" altLang="en-US" sz="2800"/>
              <a:t>的一般原则</a:t>
            </a:r>
          </a:p>
        </p:txBody>
      </p:sp>
      <p:sp>
        <p:nvSpPr>
          <p:cNvPr id="214025" name="Text Box 9"/>
          <p:cNvSpPr txBox="1">
            <a:spLocks noChangeArrowheads="1"/>
          </p:cNvSpPr>
          <p:nvPr/>
        </p:nvSpPr>
        <p:spPr bwMode="auto">
          <a:xfrm>
            <a:off x="381000" y="2743200"/>
            <a:ext cx="3048000" cy="946150"/>
          </a:xfrm>
          <a:prstGeom prst="rect">
            <a:avLst/>
          </a:prstGeom>
          <a:solidFill>
            <a:srgbClr val="F3BCF4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r>
              <a:rPr kumimoji="1" lang="en-US" altLang="zh-CN" sz="2800"/>
              <a:t>Locate Sample</a:t>
            </a:r>
            <a:r>
              <a:rPr kumimoji="1" lang="zh-CN" altLang="en-US" sz="2800"/>
              <a:t>的</a:t>
            </a:r>
          </a:p>
          <a:p>
            <a:pPr algn="r"/>
            <a:r>
              <a:rPr kumimoji="1" lang="zh-CN" altLang="en-US" sz="2800"/>
              <a:t>推荐用法</a:t>
            </a:r>
          </a:p>
        </p:txBody>
      </p:sp>
      <p:sp>
        <p:nvSpPr>
          <p:cNvPr id="214026" name="Line 10"/>
          <p:cNvSpPr>
            <a:spLocks noChangeShapeType="1"/>
          </p:cNvSpPr>
          <p:nvPr/>
        </p:nvSpPr>
        <p:spPr bwMode="auto">
          <a:xfrm flipH="1">
            <a:off x="4038600" y="1298575"/>
            <a:ext cx="5334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214027" name="Text Box 11"/>
          <p:cNvSpPr txBox="1">
            <a:spLocks noChangeArrowheads="1"/>
          </p:cNvSpPr>
          <p:nvPr/>
        </p:nvSpPr>
        <p:spPr bwMode="auto">
          <a:xfrm>
            <a:off x="5430838" y="1698625"/>
            <a:ext cx="3103562" cy="968375"/>
          </a:xfrm>
          <a:prstGeom prst="rect">
            <a:avLst/>
          </a:prstGeom>
          <a:solidFill>
            <a:srgbClr val="F0FCB4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r>
              <a:rPr kumimoji="1" lang="en-US" altLang="zh-CN"/>
              <a:t>AC</a:t>
            </a:r>
            <a:r>
              <a:rPr kumimoji="1" lang="zh-CN" altLang="en-US"/>
              <a:t>测量用</a:t>
            </a:r>
            <a:r>
              <a:rPr kumimoji="1" lang="en-US" altLang="zh-CN"/>
              <a:t>AC Location</a:t>
            </a:r>
          </a:p>
          <a:p>
            <a:pPr>
              <a:spcBef>
                <a:spcPct val="40000"/>
              </a:spcBef>
            </a:pPr>
            <a:r>
              <a:rPr kumimoji="1" lang="en-US" altLang="zh-CN"/>
              <a:t>DC</a:t>
            </a:r>
            <a:r>
              <a:rPr kumimoji="1" lang="zh-CN" altLang="en-US"/>
              <a:t>测量用</a:t>
            </a:r>
            <a:r>
              <a:rPr kumimoji="1" lang="en-US" altLang="zh-CN"/>
              <a:t>DC Location</a:t>
            </a:r>
          </a:p>
        </p:txBody>
      </p:sp>
      <p:sp>
        <p:nvSpPr>
          <p:cNvPr id="214028" name="Line 12"/>
          <p:cNvSpPr>
            <a:spLocks noChangeShapeType="1"/>
          </p:cNvSpPr>
          <p:nvPr/>
        </p:nvSpPr>
        <p:spPr bwMode="auto">
          <a:xfrm>
            <a:off x="4648200" y="2182813"/>
            <a:ext cx="609600" cy="0"/>
          </a:xfrm>
          <a:prstGeom prst="line">
            <a:avLst/>
          </a:prstGeom>
          <a:noFill/>
          <a:ln w="76200" cmpd="tri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zh-CN" altLang="en-US"/>
          </a:p>
        </p:txBody>
      </p:sp>
      <p:graphicFrame>
        <p:nvGraphicFramePr>
          <p:cNvPr id="214029" name="Group 13"/>
          <p:cNvGraphicFramePr>
            <a:graphicFrameLocks noGrp="1"/>
          </p:cNvGraphicFramePr>
          <p:nvPr/>
        </p:nvGraphicFramePr>
        <p:xfrm>
          <a:off x="304800" y="3200400"/>
          <a:ext cx="8534400" cy="3048000"/>
        </p:xfrm>
        <a:graphic>
          <a:graphicData uri="http://schemas.openxmlformats.org/drawingml/2006/table">
            <a:tbl>
              <a:tblPr/>
              <a:tblGrid>
                <a:gridCol w="3352800"/>
                <a:gridCol w="2590800"/>
                <a:gridCol w="2590800"/>
              </a:tblGrid>
              <a:tr h="639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AC Location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DC Location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6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检测原理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± 10 Oe</a:t>
                      </a:r>
                      <a:r>
                        <a:rPr kumimoji="0" lang="zh-CN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的磁矩变化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直流磁场中的绝对值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78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噪声背景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～ </a:t>
                      </a: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1</a:t>
                      </a: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×10</a:t>
                      </a:r>
                      <a:r>
                        <a:rPr kumimoji="0" lang="zh-CN" altLang="en-US" sz="2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－</a:t>
                      </a:r>
                      <a:r>
                        <a:rPr kumimoji="0" lang="en-US" altLang="zh-CN" sz="2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8</a:t>
                      </a: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 emu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～ </a:t>
                      </a: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2.5</a:t>
                      </a: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×10</a:t>
                      </a:r>
                      <a:r>
                        <a:rPr kumimoji="0" lang="zh-CN" altLang="en-US" sz="2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－</a:t>
                      </a:r>
                      <a:r>
                        <a:rPr kumimoji="0" lang="en-US" altLang="zh-CN" sz="2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5</a:t>
                      </a: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 emu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78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导电样品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信号较强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依赖于磁矩大小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78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弱顺磁样品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接近噪声水平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外加大直流磁场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78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较大或者非对称样品架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最好不用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应该使用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14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214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214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500"/>
                                        <p:tgtEl>
                                          <p:spTgt spid="214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500"/>
                                        <p:tgtEl>
                                          <p:spTgt spid="214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8" dur="500"/>
                                        <p:tgtEl>
                                          <p:spTgt spid="214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3" dur="500"/>
                                        <p:tgtEl>
                                          <p:spTgt spid="214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8" presetClass="entr" presetSubtype="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214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4022" grpId="0" animBg="1" autoUpdateAnimBg="0"/>
      <p:bldP spid="214023" grpId="0" animBg="1" autoUpdateAnimBg="0"/>
      <p:bldP spid="214024" grpId="0" animBg="1" autoUpdateAnimBg="0"/>
      <p:bldP spid="214025" grpId="0" animBg="1" autoUpdateAnimBg="0"/>
      <p:bldP spid="214026" grpId="0" animBg="1"/>
      <p:bldP spid="214027" grpId="0" animBg="1" autoUpdateAnimBg="0"/>
      <p:bldP spid="214028" grpId="0" animBg="1"/>
    </p:bld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762000"/>
          </a:xfrm>
        </p:spPr>
        <p:txBody>
          <a:bodyPr/>
          <a:lstStyle/>
          <a:p>
            <a:r>
              <a:rPr lang="en-US" altLang="zh-CN"/>
              <a:t>Locate Sample</a:t>
            </a:r>
          </a:p>
        </p:txBody>
      </p:sp>
      <p:pic>
        <p:nvPicPr>
          <p:cNvPr id="215043" name="Picture 3" descr="QD lege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85800" cy="676275"/>
          </a:xfrm>
          <a:prstGeom prst="rect">
            <a:avLst/>
          </a:prstGeom>
          <a:noFill/>
        </p:spPr>
      </p:pic>
      <p:sp>
        <p:nvSpPr>
          <p:cNvPr id="215044" name="Text Box 4"/>
          <p:cNvSpPr txBox="1">
            <a:spLocks noChangeArrowheads="1"/>
          </p:cNvSpPr>
          <p:nvPr/>
        </p:nvSpPr>
        <p:spPr bwMode="auto">
          <a:xfrm>
            <a:off x="0" y="6392863"/>
            <a:ext cx="1265238" cy="457200"/>
          </a:xfrm>
          <a:prstGeom prst="rect">
            <a:avLst/>
          </a:prstGeom>
          <a:solidFill>
            <a:srgbClr val="DDF6A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1" lang="en-US" altLang="zh-CN"/>
              <a:t>Location</a:t>
            </a:r>
          </a:p>
        </p:txBody>
      </p:sp>
      <p:sp>
        <p:nvSpPr>
          <p:cNvPr id="215045" name="Text Box 5"/>
          <p:cNvSpPr txBox="1">
            <a:spLocks noChangeArrowheads="1"/>
          </p:cNvSpPr>
          <p:nvPr/>
        </p:nvSpPr>
        <p:spPr bwMode="auto">
          <a:xfrm>
            <a:off x="669925" y="1981200"/>
            <a:ext cx="7804150" cy="1187450"/>
          </a:xfrm>
          <a:prstGeom prst="rect">
            <a:avLst/>
          </a:prstGeom>
          <a:solidFill>
            <a:srgbClr val="E4E4E4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anchor="ctr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/>
              <a:t>在样品从下向上通过检测线圈的过程中，记录</a:t>
            </a:r>
            <a:r>
              <a:rPr kumimoji="1" lang="en-US" altLang="zh-CN"/>
              <a:t>64</a:t>
            </a:r>
            <a:r>
              <a:rPr kumimoji="1" lang="zh-CN" altLang="en-US"/>
              <a:t>个位置的感应信号，计算各点的振幅 </a:t>
            </a:r>
            <a:r>
              <a:rPr kumimoji="1" lang="en-US" altLang="zh-CN" i="1"/>
              <a:t>f </a:t>
            </a:r>
            <a:r>
              <a:rPr kumimoji="1" lang="en-US" altLang="zh-CN"/>
              <a:t>(</a:t>
            </a:r>
            <a:r>
              <a:rPr kumimoji="1" lang="en-US" altLang="zh-CN" i="1"/>
              <a:t>x</a:t>
            </a:r>
            <a:r>
              <a:rPr kumimoji="1" lang="en-US" altLang="zh-CN"/>
              <a:t>)</a:t>
            </a:r>
            <a:r>
              <a:rPr kumimoji="1" lang="zh-CN" altLang="en-US"/>
              <a:t>，由下式得到中心 </a:t>
            </a:r>
            <a:r>
              <a:rPr kumimoji="1" lang="en-US" altLang="zh-CN" i="1"/>
              <a:t>x</a:t>
            </a:r>
            <a:r>
              <a:rPr kumimoji="1" lang="en-US" altLang="zh-CN" baseline="-25000"/>
              <a:t>0</a:t>
            </a:r>
            <a:r>
              <a:rPr kumimoji="1" lang="zh-CN" altLang="en-US"/>
              <a:t>。</a:t>
            </a:r>
          </a:p>
        </p:txBody>
      </p:sp>
      <p:sp>
        <p:nvSpPr>
          <p:cNvPr id="215046" name="Text Box 6"/>
          <p:cNvSpPr txBox="1">
            <a:spLocks noChangeArrowheads="1"/>
          </p:cNvSpPr>
          <p:nvPr/>
        </p:nvSpPr>
        <p:spPr bwMode="auto">
          <a:xfrm>
            <a:off x="381000" y="1143000"/>
            <a:ext cx="3370263" cy="519113"/>
          </a:xfrm>
          <a:prstGeom prst="rect">
            <a:avLst/>
          </a:prstGeom>
          <a:solidFill>
            <a:srgbClr val="F3BCF4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r>
              <a:rPr kumimoji="1" lang="en-US" altLang="zh-CN" sz="2800"/>
              <a:t>Locate Sample</a:t>
            </a:r>
            <a:r>
              <a:rPr kumimoji="1" lang="zh-CN" altLang="en-US" sz="2800"/>
              <a:t>的过程</a:t>
            </a:r>
          </a:p>
        </p:txBody>
      </p:sp>
      <p:graphicFrame>
        <p:nvGraphicFramePr>
          <p:cNvPr id="215047" name="Object 7"/>
          <p:cNvGraphicFramePr>
            <a:graphicFrameLocks noChangeAspect="1"/>
          </p:cNvGraphicFramePr>
          <p:nvPr/>
        </p:nvGraphicFramePr>
        <p:xfrm>
          <a:off x="2411413" y="3644900"/>
          <a:ext cx="3987800" cy="836613"/>
        </p:xfrm>
        <a:graphic>
          <a:graphicData uri="http://schemas.openxmlformats.org/presentationml/2006/ole">
            <p:oleObj spid="_x0000_s215047" name="Equation" r:id="rId4" imgW="1879560" imgH="393480" progId="Equation.3">
              <p:embed/>
            </p:oleObj>
          </a:graphicData>
        </a:graphic>
      </p:graphicFrame>
      <p:sp>
        <p:nvSpPr>
          <p:cNvPr id="215048" name="Text Box 8"/>
          <p:cNvSpPr txBox="1">
            <a:spLocks noChangeArrowheads="1"/>
          </p:cNvSpPr>
          <p:nvPr/>
        </p:nvSpPr>
        <p:spPr bwMode="auto">
          <a:xfrm>
            <a:off x="1219200" y="4876800"/>
            <a:ext cx="5118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1" lang="en-US" altLang="zh-CN"/>
              <a:t>DC Location</a:t>
            </a:r>
            <a:r>
              <a:rPr kumimoji="1" lang="zh-CN" altLang="en-US"/>
              <a:t>得到</a:t>
            </a:r>
            <a:r>
              <a:rPr kumimoji="1" lang="en-US" altLang="zh-CN"/>
              <a:t>64</a:t>
            </a:r>
            <a:r>
              <a:rPr kumimoji="1" lang="zh-CN" altLang="en-US"/>
              <a:t>个位置的积分信号</a:t>
            </a:r>
          </a:p>
        </p:txBody>
      </p:sp>
      <p:sp>
        <p:nvSpPr>
          <p:cNvPr id="215049" name="Text Box 9"/>
          <p:cNvSpPr txBox="1">
            <a:spLocks noChangeArrowheads="1"/>
          </p:cNvSpPr>
          <p:nvPr/>
        </p:nvSpPr>
        <p:spPr bwMode="auto">
          <a:xfrm>
            <a:off x="1219200" y="5486400"/>
            <a:ext cx="6946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1" lang="en-US" altLang="zh-CN"/>
              <a:t>AC Location</a:t>
            </a:r>
            <a:r>
              <a:rPr kumimoji="1" lang="zh-CN" altLang="en-US"/>
              <a:t>得到</a:t>
            </a:r>
            <a:r>
              <a:rPr kumimoji="1" lang="en-US" altLang="zh-CN"/>
              <a:t>64</a:t>
            </a:r>
            <a:r>
              <a:rPr kumimoji="1" lang="zh-CN" altLang="en-US"/>
              <a:t>个位置的感应信号的实部和虚部</a:t>
            </a:r>
          </a:p>
        </p:txBody>
      </p:sp>
      <p:graphicFrame>
        <p:nvGraphicFramePr>
          <p:cNvPr id="215050" name="Object 10"/>
          <p:cNvGraphicFramePr>
            <a:graphicFrameLocks noChangeAspect="1"/>
          </p:cNvGraphicFramePr>
          <p:nvPr/>
        </p:nvGraphicFramePr>
        <p:xfrm>
          <a:off x="2062163" y="3429000"/>
          <a:ext cx="5018087" cy="1385888"/>
        </p:xfrm>
        <a:graphic>
          <a:graphicData uri="http://schemas.openxmlformats.org/presentationml/2006/ole">
            <p:oleObj spid="_x0000_s215050" name="Equation" r:id="rId5" imgW="2070000" imgH="57132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15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15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762000"/>
          </a:xfrm>
        </p:spPr>
        <p:txBody>
          <a:bodyPr/>
          <a:lstStyle/>
          <a:p>
            <a:r>
              <a:rPr lang="en-US" altLang="zh-CN"/>
              <a:t>Locate Sample</a:t>
            </a:r>
          </a:p>
        </p:txBody>
      </p:sp>
      <p:pic>
        <p:nvPicPr>
          <p:cNvPr id="216067" name="Picture 3" descr="QD lege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85800" cy="676275"/>
          </a:xfrm>
          <a:prstGeom prst="rect">
            <a:avLst/>
          </a:prstGeom>
          <a:noFill/>
        </p:spPr>
      </p:pic>
      <p:sp>
        <p:nvSpPr>
          <p:cNvPr id="216068" name="Text Box 4"/>
          <p:cNvSpPr txBox="1">
            <a:spLocks noChangeArrowheads="1"/>
          </p:cNvSpPr>
          <p:nvPr/>
        </p:nvSpPr>
        <p:spPr bwMode="auto">
          <a:xfrm>
            <a:off x="0" y="6392863"/>
            <a:ext cx="1265238" cy="457200"/>
          </a:xfrm>
          <a:prstGeom prst="rect">
            <a:avLst/>
          </a:prstGeom>
          <a:solidFill>
            <a:srgbClr val="DDF6A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1" lang="en-US" altLang="zh-CN"/>
              <a:t>Location</a:t>
            </a:r>
          </a:p>
        </p:txBody>
      </p:sp>
      <p:sp>
        <p:nvSpPr>
          <p:cNvPr id="216069" name="Text Box 5"/>
          <p:cNvSpPr txBox="1">
            <a:spLocks noChangeArrowheads="1"/>
          </p:cNvSpPr>
          <p:nvPr/>
        </p:nvSpPr>
        <p:spPr bwMode="auto">
          <a:xfrm>
            <a:off x="457200" y="990600"/>
            <a:ext cx="3370263" cy="519113"/>
          </a:xfrm>
          <a:prstGeom prst="rect">
            <a:avLst/>
          </a:prstGeom>
          <a:solidFill>
            <a:srgbClr val="F3BCF4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r>
              <a:rPr kumimoji="1" lang="en-US" altLang="zh-CN" sz="2800"/>
              <a:t>Locate Sample</a:t>
            </a:r>
            <a:r>
              <a:rPr kumimoji="1" lang="zh-CN" altLang="en-US" sz="2800"/>
              <a:t>的结果</a:t>
            </a:r>
          </a:p>
        </p:txBody>
      </p:sp>
      <p:graphicFrame>
        <p:nvGraphicFramePr>
          <p:cNvPr id="216070" name="Object 6"/>
          <p:cNvGraphicFramePr>
            <a:graphicFrameLocks noChangeAspect="1"/>
          </p:cNvGraphicFramePr>
          <p:nvPr/>
        </p:nvGraphicFramePr>
        <p:xfrm>
          <a:off x="914400" y="1828800"/>
          <a:ext cx="3987800" cy="836613"/>
        </p:xfrm>
        <a:graphic>
          <a:graphicData uri="http://schemas.openxmlformats.org/presentationml/2006/ole">
            <p:oleObj spid="_x0000_s216070" name="Equation" r:id="rId4" imgW="1879560" imgH="393480" progId="Equation.3">
              <p:embed/>
            </p:oleObj>
          </a:graphicData>
        </a:graphic>
      </p:graphicFrame>
      <p:sp>
        <p:nvSpPr>
          <p:cNvPr id="216071" name="Text Box 7"/>
          <p:cNvSpPr txBox="1">
            <a:spLocks noChangeArrowheads="1"/>
          </p:cNvSpPr>
          <p:nvPr/>
        </p:nvSpPr>
        <p:spPr bwMode="auto">
          <a:xfrm>
            <a:off x="5562600" y="2057400"/>
            <a:ext cx="3114675" cy="519113"/>
          </a:xfrm>
          <a:prstGeom prst="rect">
            <a:avLst/>
          </a:prstGeom>
          <a:solidFill>
            <a:srgbClr val="E4E4E4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1" lang="en-US" altLang="zh-CN" sz="2800" i="1">
                <a:solidFill>
                  <a:srgbClr val="FF0000"/>
                </a:solidFill>
              </a:rPr>
              <a:t>x</a:t>
            </a:r>
            <a:r>
              <a:rPr kumimoji="1" lang="en-US" altLang="zh-CN" sz="2800" baseline="-25000">
                <a:solidFill>
                  <a:srgbClr val="FF0000"/>
                </a:solidFill>
              </a:rPr>
              <a:t>0</a:t>
            </a:r>
            <a:r>
              <a:rPr kumimoji="1" lang="zh-CN" altLang="en-US" sz="2800">
                <a:solidFill>
                  <a:srgbClr val="FF0000"/>
                </a:solidFill>
              </a:rPr>
              <a:t>：</a:t>
            </a:r>
            <a:r>
              <a:rPr kumimoji="1" lang="en-US" altLang="zh-CN" sz="2800">
                <a:solidFill>
                  <a:srgbClr val="FF0000"/>
                </a:solidFill>
              </a:rPr>
              <a:t>Center Location</a:t>
            </a:r>
          </a:p>
        </p:txBody>
      </p:sp>
      <p:pic>
        <p:nvPicPr>
          <p:cNvPr id="216072" name="Picture 8" descr="AC Locate Sample Dialog Box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63875" y="2895600"/>
            <a:ext cx="3014663" cy="3333750"/>
          </a:xfrm>
          <a:prstGeom prst="rect">
            <a:avLst/>
          </a:prstGeom>
          <a:noFill/>
        </p:spPr>
      </p:pic>
      <p:sp>
        <p:nvSpPr>
          <p:cNvPr id="216073" name="Line 9"/>
          <p:cNvSpPr>
            <a:spLocks noChangeShapeType="1"/>
          </p:cNvSpPr>
          <p:nvPr/>
        </p:nvSpPr>
        <p:spPr bwMode="auto">
          <a:xfrm flipH="1">
            <a:off x="5105400" y="2590800"/>
            <a:ext cx="1828800" cy="3124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216074" name="Text Box 10"/>
          <p:cNvSpPr txBox="1">
            <a:spLocks noChangeArrowheads="1"/>
          </p:cNvSpPr>
          <p:nvPr/>
        </p:nvSpPr>
        <p:spPr bwMode="auto">
          <a:xfrm>
            <a:off x="441325" y="4232275"/>
            <a:ext cx="1765300" cy="457200"/>
          </a:xfrm>
          <a:prstGeom prst="rect">
            <a:avLst/>
          </a:prstGeom>
          <a:solidFill>
            <a:srgbClr val="E4E4E4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r>
              <a:rPr kumimoji="1" lang="en-US" altLang="zh-CN">
                <a:solidFill>
                  <a:srgbClr val="FF0000"/>
                </a:solidFill>
              </a:rPr>
              <a:t>DC</a:t>
            </a:r>
            <a:r>
              <a:rPr kumimoji="1" lang="en-US" altLang="zh-CN"/>
              <a:t> Location</a:t>
            </a:r>
          </a:p>
        </p:txBody>
      </p:sp>
      <p:sp>
        <p:nvSpPr>
          <p:cNvPr id="216075" name="Text Box 11"/>
          <p:cNvSpPr txBox="1">
            <a:spLocks noChangeArrowheads="1"/>
          </p:cNvSpPr>
          <p:nvPr/>
        </p:nvSpPr>
        <p:spPr bwMode="auto">
          <a:xfrm>
            <a:off x="381000" y="5410200"/>
            <a:ext cx="1765300" cy="457200"/>
          </a:xfrm>
          <a:prstGeom prst="rect">
            <a:avLst/>
          </a:prstGeom>
          <a:solidFill>
            <a:srgbClr val="E4E4E4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r>
              <a:rPr kumimoji="1" lang="en-US" altLang="zh-CN">
                <a:solidFill>
                  <a:srgbClr val="FF0000"/>
                </a:solidFill>
              </a:rPr>
              <a:t>AC</a:t>
            </a:r>
            <a:r>
              <a:rPr kumimoji="1" lang="en-US" altLang="zh-CN"/>
              <a:t> Location</a:t>
            </a:r>
          </a:p>
        </p:txBody>
      </p:sp>
      <p:sp>
        <p:nvSpPr>
          <p:cNvPr id="216076" name="Line 12"/>
          <p:cNvSpPr>
            <a:spLocks noChangeShapeType="1"/>
          </p:cNvSpPr>
          <p:nvPr/>
        </p:nvSpPr>
        <p:spPr bwMode="auto">
          <a:xfrm>
            <a:off x="2209800" y="5638800"/>
            <a:ext cx="17526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216077" name="Line 13"/>
          <p:cNvSpPr>
            <a:spLocks noChangeShapeType="1"/>
          </p:cNvSpPr>
          <p:nvPr/>
        </p:nvSpPr>
        <p:spPr bwMode="auto">
          <a:xfrm>
            <a:off x="2209800" y="4495800"/>
            <a:ext cx="1125538" cy="7175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zh-CN" altLang="en-US"/>
          </a:p>
        </p:txBody>
      </p:sp>
      <p:pic>
        <p:nvPicPr>
          <p:cNvPr id="216078" name="Picture 1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86600" y="4419600"/>
            <a:ext cx="862013" cy="84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090" name="Picture 2" descr="Sample Tab in ACMS Control Cent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811213"/>
            <a:ext cx="3962400" cy="2998787"/>
          </a:xfrm>
          <a:prstGeom prst="rect">
            <a:avLst/>
          </a:prstGeom>
          <a:noFill/>
        </p:spPr>
      </p:pic>
      <p:sp>
        <p:nvSpPr>
          <p:cNvPr id="217091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762000"/>
          </a:xfrm>
        </p:spPr>
        <p:txBody>
          <a:bodyPr/>
          <a:lstStyle/>
          <a:p>
            <a:r>
              <a:rPr lang="en-US" altLang="zh-CN"/>
              <a:t>Locate Sample</a:t>
            </a:r>
          </a:p>
        </p:txBody>
      </p:sp>
      <p:pic>
        <p:nvPicPr>
          <p:cNvPr id="217092" name="Picture 4" descr="QD lege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85800" cy="676275"/>
          </a:xfrm>
          <a:prstGeom prst="rect">
            <a:avLst/>
          </a:prstGeom>
          <a:noFill/>
        </p:spPr>
      </p:pic>
      <p:sp>
        <p:nvSpPr>
          <p:cNvPr id="217093" name="Text Box 5"/>
          <p:cNvSpPr txBox="1">
            <a:spLocks noChangeArrowheads="1"/>
          </p:cNvSpPr>
          <p:nvPr/>
        </p:nvSpPr>
        <p:spPr bwMode="auto">
          <a:xfrm>
            <a:off x="0" y="6392863"/>
            <a:ext cx="1265238" cy="457200"/>
          </a:xfrm>
          <a:prstGeom prst="rect">
            <a:avLst/>
          </a:prstGeom>
          <a:solidFill>
            <a:srgbClr val="DDF6A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1" lang="en-US" altLang="zh-CN"/>
              <a:t>Location</a:t>
            </a:r>
          </a:p>
        </p:txBody>
      </p:sp>
      <p:sp>
        <p:nvSpPr>
          <p:cNvPr id="217094" name="Text Box 6"/>
          <p:cNvSpPr txBox="1">
            <a:spLocks noChangeArrowheads="1"/>
          </p:cNvSpPr>
          <p:nvPr/>
        </p:nvSpPr>
        <p:spPr bwMode="auto">
          <a:xfrm>
            <a:off x="457200" y="990600"/>
            <a:ext cx="3370263" cy="519113"/>
          </a:xfrm>
          <a:prstGeom prst="rect">
            <a:avLst/>
          </a:prstGeom>
          <a:solidFill>
            <a:srgbClr val="F3BCF4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r>
              <a:rPr kumimoji="1" lang="en-US" altLang="zh-CN" sz="2800"/>
              <a:t>Locate Sample</a:t>
            </a:r>
            <a:r>
              <a:rPr kumimoji="1" lang="zh-CN" altLang="en-US" sz="2800"/>
              <a:t>的结果</a:t>
            </a:r>
          </a:p>
        </p:txBody>
      </p:sp>
      <p:graphicFrame>
        <p:nvGraphicFramePr>
          <p:cNvPr id="217095" name="Group 7"/>
          <p:cNvGraphicFramePr>
            <a:graphicFrameLocks noGrp="1"/>
          </p:cNvGraphicFramePr>
          <p:nvPr/>
        </p:nvGraphicFramePr>
        <p:xfrm>
          <a:off x="3683000" y="4365625"/>
          <a:ext cx="5334000" cy="2298700"/>
        </p:xfrm>
        <a:graphic>
          <a:graphicData uri="http://schemas.openxmlformats.org/drawingml/2006/table">
            <a:tbl>
              <a:tblPr/>
              <a:tblGrid>
                <a:gridCol w="1290638"/>
                <a:gridCol w="2052637"/>
                <a:gridCol w="1990725"/>
              </a:tblGrid>
              <a:tr h="5635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AC Location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DC Location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4E4"/>
                    </a:solidFill>
                  </a:tcPr>
                </a:tc>
              </a:tr>
              <a:tr h="496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给出结果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Center Location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Location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4E4"/>
                    </a:solidFill>
                  </a:tcPr>
                </a:tc>
              </a:tr>
              <a:tr h="4778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真实中心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Center Location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Location +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 DC-AC offset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4E4"/>
                    </a:solidFill>
                  </a:tcPr>
                </a:tc>
              </a:tr>
              <a:tr h="4778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测量时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Center Location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Location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4E4"/>
                    </a:solidFill>
                  </a:tcPr>
                </a:tc>
              </a:tr>
            </a:tbl>
          </a:graphicData>
        </a:graphic>
      </p:graphicFrame>
      <p:sp>
        <p:nvSpPr>
          <p:cNvPr id="217118" name="Text Box 30"/>
          <p:cNvSpPr txBox="1">
            <a:spLocks noChangeArrowheads="1"/>
          </p:cNvSpPr>
          <p:nvPr/>
        </p:nvSpPr>
        <p:spPr bwMode="auto">
          <a:xfrm>
            <a:off x="914400" y="1828800"/>
            <a:ext cx="1971675" cy="457200"/>
          </a:xfrm>
          <a:prstGeom prst="rect">
            <a:avLst/>
          </a:prstGeom>
          <a:solidFill>
            <a:srgbClr val="CCFF66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1" lang="en-US" altLang="zh-CN"/>
              <a:t>DC-AC Offset</a:t>
            </a:r>
          </a:p>
        </p:txBody>
      </p:sp>
      <p:grpSp>
        <p:nvGrpSpPr>
          <p:cNvPr id="217119" name="Group 31"/>
          <p:cNvGrpSpPr>
            <a:grpSpLocks/>
          </p:cNvGrpSpPr>
          <p:nvPr/>
        </p:nvGrpSpPr>
        <p:grpSpPr bwMode="auto">
          <a:xfrm>
            <a:off x="2286000" y="2592388"/>
            <a:ext cx="2005013" cy="1673225"/>
            <a:chOff x="801" y="1682"/>
            <a:chExt cx="1263" cy="1054"/>
          </a:xfrm>
        </p:grpSpPr>
        <p:sp>
          <p:nvSpPr>
            <p:cNvPr id="217120" name="Rectangle 32"/>
            <p:cNvSpPr>
              <a:spLocks noChangeArrowheads="1"/>
            </p:cNvSpPr>
            <p:nvPr/>
          </p:nvSpPr>
          <p:spPr bwMode="auto">
            <a:xfrm>
              <a:off x="1597" y="2515"/>
              <a:ext cx="96" cy="96"/>
            </a:xfrm>
            <a:prstGeom prst="rect">
              <a:avLst/>
            </a:prstGeom>
            <a:solidFill>
              <a:srgbClr val="FF0000"/>
            </a:solidFill>
            <a:ln w="3810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17121" name="Line 33"/>
            <p:cNvSpPr>
              <a:spLocks noChangeShapeType="1"/>
            </p:cNvSpPr>
            <p:nvPr/>
          </p:nvSpPr>
          <p:spPr bwMode="auto">
            <a:xfrm flipV="1">
              <a:off x="1645" y="2227"/>
              <a:ext cx="0" cy="24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7122" name="Freeform 34"/>
            <p:cNvSpPr>
              <a:spLocks/>
            </p:cNvSpPr>
            <p:nvPr/>
          </p:nvSpPr>
          <p:spPr bwMode="auto">
            <a:xfrm>
              <a:off x="1078" y="1682"/>
              <a:ext cx="986" cy="527"/>
            </a:xfrm>
            <a:custGeom>
              <a:avLst/>
              <a:gdLst/>
              <a:ahLst/>
              <a:cxnLst>
                <a:cxn ang="0">
                  <a:pos x="9" y="115"/>
                </a:cxn>
                <a:cxn ang="0">
                  <a:pos x="201" y="106"/>
                </a:cxn>
                <a:cxn ang="0">
                  <a:pos x="519" y="17"/>
                </a:cxn>
                <a:cxn ang="0">
                  <a:pos x="777" y="24"/>
                </a:cxn>
                <a:cxn ang="0">
                  <a:pos x="951" y="161"/>
                </a:cxn>
                <a:cxn ang="0">
                  <a:pos x="732" y="344"/>
                </a:cxn>
                <a:cxn ang="0">
                  <a:pos x="521" y="380"/>
                </a:cxn>
                <a:cxn ang="0">
                  <a:pos x="357" y="335"/>
                </a:cxn>
                <a:cxn ang="0">
                  <a:pos x="231" y="257"/>
                </a:cxn>
                <a:cxn ang="0">
                  <a:pos x="384" y="152"/>
                </a:cxn>
                <a:cxn ang="0">
                  <a:pos x="567" y="113"/>
                </a:cxn>
                <a:cxn ang="0">
                  <a:pos x="814" y="170"/>
                </a:cxn>
                <a:cxn ang="0">
                  <a:pos x="978" y="316"/>
                </a:cxn>
                <a:cxn ang="0">
                  <a:pos x="768" y="481"/>
                </a:cxn>
                <a:cxn ang="0">
                  <a:pos x="594" y="527"/>
                </a:cxn>
                <a:cxn ang="0">
                  <a:pos x="393" y="481"/>
                </a:cxn>
                <a:cxn ang="0">
                  <a:pos x="238" y="417"/>
                </a:cxn>
                <a:cxn ang="0">
                  <a:pos x="0" y="426"/>
                </a:cxn>
              </a:cxnLst>
              <a:rect l="0" t="0" r="r" b="b"/>
              <a:pathLst>
                <a:path w="986" h="527">
                  <a:moveTo>
                    <a:pt x="9" y="115"/>
                  </a:moveTo>
                  <a:cubicBezTo>
                    <a:pt x="41" y="113"/>
                    <a:pt x="116" y="122"/>
                    <a:pt x="201" y="106"/>
                  </a:cubicBezTo>
                  <a:cubicBezTo>
                    <a:pt x="286" y="90"/>
                    <a:pt x="423" y="31"/>
                    <a:pt x="519" y="17"/>
                  </a:cubicBezTo>
                  <a:cubicBezTo>
                    <a:pt x="615" y="3"/>
                    <a:pt x="705" y="0"/>
                    <a:pt x="777" y="24"/>
                  </a:cubicBezTo>
                  <a:cubicBezTo>
                    <a:pt x="849" y="48"/>
                    <a:pt x="958" y="108"/>
                    <a:pt x="951" y="161"/>
                  </a:cubicBezTo>
                  <a:cubicBezTo>
                    <a:pt x="944" y="214"/>
                    <a:pt x="804" y="308"/>
                    <a:pt x="732" y="344"/>
                  </a:cubicBezTo>
                  <a:cubicBezTo>
                    <a:pt x="660" y="380"/>
                    <a:pt x="583" y="381"/>
                    <a:pt x="521" y="380"/>
                  </a:cubicBezTo>
                  <a:cubicBezTo>
                    <a:pt x="459" y="379"/>
                    <a:pt x="405" y="355"/>
                    <a:pt x="357" y="335"/>
                  </a:cubicBezTo>
                  <a:cubicBezTo>
                    <a:pt x="309" y="315"/>
                    <a:pt x="227" y="287"/>
                    <a:pt x="231" y="257"/>
                  </a:cubicBezTo>
                  <a:cubicBezTo>
                    <a:pt x="235" y="227"/>
                    <a:pt x="328" y="176"/>
                    <a:pt x="384" y="152"/>
                  </a:cubicBezTo>
                  <a:cubicBezTo>
                    <a:pt x="440" y="128"/>
                    <a:pt x="495" y="110"/>
                    <a:pt x="567" y="113"/>
                  </a:cubicBezTo>
                  <a:cubicBezTo>
                    <a:pt x="639" y="116"/>
                    <a:pt x="745" y="136"/>
                    <a:pt x="814" y="170"/>
                  </a:cubicBezTo>
                  <a:cubicBezTo>
                    <a:pt x="883" y="204"/>
                    <a:pt x="986" y="264"/>
                    <a:pt x="978" y="316"/>
                  </a:cubicBezTo>
                  <a:cubicBezTo>
                    <a:pt x="970" y="368"/>
                    <a:pt x="832" y="446"/>
                    <a:pt x="768" y="481"/>
                  </a:cubicBezTo>
                  <a:cubicBezTo>
                    <a:pt x="704" y="516"/>
                    <a:pt x="656" y="527"/>
                    <a:pt x="594" y="527"/>
                  </a:cubicBezTo>
                  <a:cubicBezTo>
                    <a:pt x="532" y="527"/>
                    <a:pt x="452" y="499"/>
                    <a:pt x="393" y="481"/>
                  </a:cubicBezTo>
                  <a:cubicBezTo>
                    <a:pt x="334" y="463"/>
                    <a:pt x="303" y="426"/>
                    <a:pt x="238" y="417"/>
                  </a:cubicBezTo>
                  <a:cubicBezTo>
                    <a:pt x="173" y="408"/>
                    <a:pt x="50" y="424"/>
                    <a:pt x="0" y="426"/>
                  </a:cubicBezTo>
                </a:path>
              </a:pathLst>
            </a:custGeom>
            <a:noFill/>
            <a:ln w="28575" cmpd="sng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7123" name="Text Box 35"/>
            <p:cNvSpPr txBox="1">
              <a:spLocks noChangeArrowheads="1"/>
            </p:cNvSpPr>
            <p:nvPr/>
          </p:nvSpPr>
          <p:spPr bwMode="auto">
            <a:xfrm>
              <a:off x="1357" y="2371"/>
              <a:ext cx="230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kumimoji="1" lang="en-US" altLang="zh-CN" sz="3200" i="1"/>
                <a:t>v</a:t>
              </a:r>
            </a:p>
          </p:txBody>
        </p:sp>
        <p:sp>
          <p:nvSpPr>
            <p:cNvPr id="217124" name="Text Box 36"/>
            <p:cNvSpPr txBox="1">
              <a:spLocks noChangeArrowheads="1"/>
            </p:cNvSpPr>
            <p:nvPr/>
          </p:nvSpPr>
          <p:spPr bwMode="auto">
            <a:xfrm>
              <a:off x="801" y="1805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kumimoji="1" lang="en-US" altLang="zh-CN"/>
                <a:t>V</a:t>
              </a:r>
            </a:p>
          </p:txBody>
        </p:sp>
      </p:grpSp>
      <p:sp>
        <p:nvSpPr>
          <p:cNvPr id="217125" name="Line 37"/>
          <p:cNvSpPr>
            <a:spLocks noChangeShapeType="1"/>
          </p:cNvSpPr>
          <p:nvPr/>
        </p:nvSpPr>
        <p:spPr bwMode="auto">
          <a:xfrm flipV="1">
            <a:off x="500063" y="4405313"/>
            <a:ext cx="0" cy="1752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217126" name="Line 38"/>
          <p:cNvSpPr>
            <a:spLocks noChangeShapeType="1"/>
          </p:cNvSpPr>
          <p:nvPr/>
        </p:nvSpPr>
        <p:spPr bwMode="auto">
          <a:xfrm flipV="1">
            <a:off x="493713" y="4648200"/>
            <a:ext cx="1563687" cy="150653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217127" name="Freeform 39"/>
          <p:cNvSpPr>
            <a:spLocks/>
          </p:cNvSpPr>
          <p:nvPr/>
        </p:nvSpPr>
        <p:spPr bwMode="auto">
          <a:xfrm>
            <a:off x="762000" y="4953000"/>
            <a:ext cx="1600200" cy="990600"/>
          </a:xfrm>
          <a:custGeom>
            <a:avLst/>
            <a:gdLst/>
            <a:ahLst/>
            <a:cxnLst>
              <a:cxn ang="0">
                <a:pos x="0" y="488"/>
              </a:cxn>
              <a:cxn ang="0">
                <a:pos x="178" y="454"/>
              </a:cxn>
              <a:cxn ang="0">
                <a:pos x="270" y="243"/>
              </a:cxn>
              <a:cxn ang="0">
                <a:pos x="389" y="6"/>
              </a:cxn>
              <a:cxn ang="0">
                <a:pos x="526" y="207"/>
              </a:cxn>
              <a:cxn ang="0">
                <a:pos x="617" y="408"/>
              </a:cxn>
              <a:cxn ang="0">
                <a:pos x="800" y="499"/>
              </a:cxn>
            </a:cxnLst>
            <a:rect l="0" t="0" r="r" b="b"/>
            <a:pathLst>
              <a:path w="800" h="499">
                <a:moveTo>
                  <a:pt x="0" y="488"/>
                </a:moveTo>
                <a:cubicBezTo>
                  <a:pt x="30" y="482"/>
                  <a:pt x="133" y="495"/>
                  <a:pt x="178" y="454"/>
                </a:cubicBezTo>
                <a:cubicBezTo>
                  <a:pt x="223" y="413"/>
                  <a:pt x="235" y="318"/>
                  <a:pt x="270" y="243"/>
                </a:cubicBezTo>
                <a:cubicBezTo>
                  <a:pt x="305" y="168"/>
                  <a:pt x="346" y="12"/>
                  <a:pt x="389" y="6"/>
                </a:cubicBezTo>
                <a:cubicBezTo>
                  <a:pt x="432" y="0"/>
                  <a:pt x="488" y="140"/>
                  <a:pt x="526" y="207"/>
                </a:cubicBezTo>
                <a:cubicBezTo>
                  <a:pt x="564" y="274"/>
                  <a:pt x="571" y="359"/>
                  <a:pt x="617" y="408"/>
                </a:cubicBezTo>
                <a:cubicBezTo>
                  <a:pt x="663" y="457"/>
                  <a:pt x="762" y="480"/>
                  <a:pt x="800" y="499"/>
                </a:cubicBezTo>
              </a:path>
            </a:pathLst>
          </a:custGeom>
          <a:noFill/>
          <a:ln w="38100" cmpd="sng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217128" name="Text Box 40"/>
          <p:cNvSpPr txBox="1">
            <a:spLocks noChangeArrowheads="1"/>
          </p:cNvSpPr>
          <p:nvPr/>
        </p:nvSpPr>
        <p:spPr bwMode="auto">
          <a:xfrm>
            <a:off x="2286000" y="6172200"/>
            <a:ext cx="79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1" lang="zh-CN" altLang="en-US"/>
              <a:t>时间</a:t>
            </a:r>
          </a:p>
        </p:txBody>
      </p:sp>
      <p:sp>
        <p:nvSpPr>
          <p:cNvPr id="217129" name="Line 41"/>
          <p:cNvSpPr>
            <a:spLocks noChangeShapeType="1"/>
          </p:cNvSpPr>
          <p:nvPr/>
        </p:nvSpPr>
        <p:spPr bwMode="auto">
          <a:xfrm>
            <a:off x="762000" y="4572000"/>
            <a:ext cx="0" cy="16764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217130" name="Line 42"/>
          <p:cNvSpPr>
            <a:spLocks noChangeShapeType="1"/>
          </p:cNvSpPr>
          <p:nvPr/>
        </p:nvSpPr>
        <p:spPr bwMode="auto">
          <a:xfrm>
            <a:off x="1524000" y="4495800"/>
            <a:ext cx="0" cy="1752600"/>
          </a:xfrm>
          <a:prstGeom prst="line">
            <a:avLst/>
          </a:prstGeom>
          <a:noFill/>
          <a:ln w="9525">
            <a:solidFill>
              <a:srgbClr val="0000FF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217131" name="Line 43"/>
          <p:cNvSpPr>
            <a:spLocks noChangeShapeType="1"/>
          </p:cNvSpPr>
          <p:nvPr/>
        </p:nvSpPr>
        <p:spPr bwMode="auto">
          <a:xfrm>
            <a:off x="1295400" y="4495800"/>
            <a:ext cx="0" cy="175260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217132" name="Line 44"/>
          <p:cNvSpPr>
            <a:spLocks noChangeShapeType="1"/>
          </p:cNvSpPr>
          <p:nvPr/>
        </p:nvSpPr>
        <p:spPr bwMode="auto">
          <a:xfrm>
            <a:off x="457200" y="6172200"/>
            <a:ext cx="2667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217133" name="AutoShape 45"/>
          <p:cNvSpPr>
            <a:spLocks noChangeArrowheads="1"/>
          </p:cNvSpPr>
          <p:nvPr/>
        </p:nvSpPr>
        <p:spPr bwMode="auto">
          <a:xfrm>
            <a:off x="1752600" y="3733800"/>
            <a:ext cx="1219200" cy="457200"/>
          </a:xfrm>
          <a:prstGeom prst="wedgeRoundRectCallout">
            <a:avLst>
              <a:gd name="adj1" fmla="val -66407"/>
              <a:gd name="adj2" fmla="val 152778"/>
              <a:gd name="adj3" fmla="val 16667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kumimoji="1" lang="en-US" altLang="zh-CN" sz="2000"/>
              <a:t>Location</a:t>
            </a:r>
          </a:p>
        </p:txBody>
      </p:sp>
      <p:sp>
        <p:nvSpPr>
          <p:cNvPr id="217134" name="AutoShape 46"/>
          <p:cNvSpPr>
            <a:spLocks noChangeArrowheads="1"/>
          </p:cNvSpPr>
          <p:nvPr/>
        </p:nvSpPr>
        <p:spPr bwMode="auto">
          <a:xfrm>
            <a:off x="155575" y="3536950"/>
            <a:ext cx="1219200" cy="685800"/>
          </a:xfrm>
          <a:prstGeom prst="wedgeRoundRectCallout">
            <a:avLst>
              <a:gd name="adj1" fmla="val 38931"/>
              <a:gd name="adj2" fmla="val 108565"/>
              <a:gd name="adj3" fmla="val 16667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kumimoji="1" lang="en-US" altLang="zh-CN" sz="2000"/>
              <a:t>Center Location</a:t>
            </a:r>
          </a:p>
        </p:txBody>
      </p:sp>
      <p:sp>
        <p:nvSpPr>
          <p:cNvPr id="217135" name="Line 47"/>
          <p:cNvSpPr>
            <a:spLocks noChangeShapeType="1"/>
          </p:cNvSpPr>
          <p:nvPr/>
        </p:nvSpPr>
        <p:spPr bwMode="auto">
          <a:xfrm>
            <a:off x="1295400" y="46482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217136" name="Line 48"/>
          <p:cNvSpPr>
            <a:spLocks noChangeShapeType="1"/>
          </p:cNvSpPr>
          <p:nvPr/>
        </p:nvSpPr>
        <p:spPr bwMode="auto">
          <a:xfrm flipH="1">
            <a:off x="1408113" y="2286000"/>
            <a:ext cx="496887" cy="2314575"/>
          </a:xfrm>
          <a:prstGeom prst="line">
            <a:avLst/>
          </a:prstGeom>
          <a:noFill/>
          <a:ln w="38100">
            <a:solidFill>
              <a:srgbClr val="CC3300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217137" name="AutoShape 49"/>
          <p:cNvSpPr>
            <a:spLocks noChangeArrowheads="1"/>
          </p:cNvSpPr>
          <p:nvPr/>
        </p:nvSpPr>
        <p:spPr bwMode="auto">
          <a:xfrm>
            <a:off x="2438400" y="4648200"/>
            <a:ext cx="855663" cy="415925"/>
          </a:xfrm>
          <a:prstGeom prst="wedgeRoundRectCallout">
            <a:avLst>
              <a:gd name="adj1" fmla="val -113824"/>
              <a:gd name="adj2" fmla="val 380"/>
              <a:gd name="adj3" fmla="val 16667"/>
            </a:avLst>
          </a:prstGeom>
          <a:solidFill>
            <a:srgbClr val="CC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kumimoji="1" lang="zh-CN" altLang="en-US" sz="2000"/>
              <a:t>位置</a:t>
            </a:r>
          </a:p>
        </p:txBody>
      </p:sp>
      <p:sp>
        <p:nvSpPr>
          <p:cNvPr id="217138" name="AutoShape 50"/>
          <p:cNvSpPr>
            <a:spLocks noChangeArrowheads="1"/>
          </p:cNvSpPr>
          <p:nvPr/>
        </p:nvSpPr>
        <p:spPr bwMode="auto">
          <a:xfrm>
            <a:off x="2438400" y="5410200"/>
            <a:ext cx="855663" cy="415925"/>
          </a:xfrm>
          <a:prstGeom prst="wedgeRoundRectCallout">
            <a:avLst>
              <a:gd name="adj1" fmla="val -121431"/>
              <a:gd name="adj2" fmla="val -55343"/>
              <a:gd name="adj3" fmla="val 16667"/>
            </a:avLst>
          </a:prstGeom>
          <a:solidFill>
            <a:srgbClr val="CC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kumimoji="1" lang="zh-CN" altLang="en-US" sz="2000"/>
              <a:t>信号</a:t>
            </a:r>
          </a:p>
        </p:txBody>
      </p:sp>
      <p:sp>
        <p:nvSpPr>
          <p:cNvPr id="217139" name="AutoShape 51"/>
          <p:cNvSpPr>
            <a:spLocks noChangeArrowheads="1"/>
          </p:cNvSpPr>
          <p:nvPr/>
        </p:nvSpPr>
        <p:spPr bwMode="auto">
          <a:xfrm>
            <a:off x="6705600" y="1905000"/>
            <a:ext cx="1981200" cy="457200"/>
          </a:xfrm>
          <a:prstGeom prst="wedgeRoundRectCallout">
            <a:avLst>
              <a:gd name="adj1" fmla="val -239421"/>
              <a:gd name="adj2" fmla="val -21181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kumimoji="1" lang="zh-CN" altLang="en-US">
                <a:solidFill>
                  <a:srgbClr val="FF0000"/>
                </a:solidFill>
              </a:rPr>
              <a:t>由厂家标定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76200"/>
            <a:ext cx="3048000" cy="609600"/>
          </a:xfrm>
        </p:spPr>
        <p:txBody>
          <a:bodyPr/>
          <a:lstStyle/>
          <a:p>
            <a:r>
              <a:rPr lang="zh-CN" altLang="en-US"/>
              <a:t>杜瓦剖面图</a:t>
            </a:r>
          </a:p>
        </p:txBody>
      </p:sp>
      <p:pic>
        <p:nvPicPr>
          <p:cNvPr id="300035" name="Picture 3" descr="QD lege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" cy="676275"/>
          </a:xfrm>
          <a:prstGeom prst="rect">
            <a:avLst/>
          </a:prstGeom>
          <a:noFill/>
        </p:spPr>
      </p:pic>
      <p:grpSp>
        <p:nvGrpSpPr>
          <p:cNvPr id="300036" name="Group 4"/>
          <p:cNvGrpSpPr>
            <a:grpSpLocks/>
          </p:cNvGrpSpPr>
          <p:nvPr/>
        </p:nvGrpSpPr>
        <p:grpSpPr bwMode="auto">
          <a:xfrm>
            <a:off x="4114800" y="609600"/>
            <a:ext cx="4724400" cy="6172200"/>
            <a:chOff x="2304" y="0"/>
            <a:chExt cx="3389" cy="4320"/>
          </a:xfrm>
        </p:grpSpPr>
        <p:pic>
          <p:nvPicPr>
            <p:cNvPr id="300037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 l="1498" t="2060" b="1653"/>
            <a:stretch>
              <a:fillRect/>
            </a:stretch>
          </p:blipFill>
          <p:spPr bwMode="auto">
            <a:xfrm>
              <a:off x="2304" y="0"/>
              <a:ext cx="3389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00038" name="Line 6"/>
            <p:cNvSpPr>
              <a:spLocks noChangeShapeType="1"/>
            </p:cNvSpPr>
            <p:nvPr/>
          </p:nvSpPr>
          <p:spPr bwMode="auto">
            <a:xfrm flipV="1">
              <a:off x="3120" y="336"/>
              <a:ext cx="672" cy="249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0039" name="Line 7"/>
            <p:cNvSpPr>
              <a:spLocks noChangeShapeType="1"/>
            </p:cNvSpPr>
            <p:nvPr/>
          </p:nvSpPr>
          <p:spPr bwMode="auto">
            <a:xfrm flipV="1">
              <a:off x="3127" y="4215"/>
              <a:ext cx="996" cy="6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300040" name="Picture 8" descr="Dewar inside vie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6275" y="990600"/>
            <a:ext cx="2905125" cy="5791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762000"/>
          </a:xfrm>
        </p:spPr>
        <p:txBody>
          <a:bodyPr/>
          <a:lstStyle/>
          <a:p>
            <a:r>
              <a:rPr lang="en-US" altLang="zh-CN"/>
              <a:t>Locate Sample</a:t>
            </a:r>
          </a:p>
        </p:txBody>
      </p:sp>
      <p:pic>
        <p:nvPicPr>
          <p:cNvPr id="218115" name="Picture 3" descr="QD lege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" cy="676275"/>
          </a:xfrm>
          <a:prstGeom prst="rect">
            <a:avLst/>
          </a:prstGeom>
          <a:noFill/>
        </p:spPr>
      </p:pic>
      <p:sp>
        <p:nvSpPr>
          <p:cNvPr id="218116" name="Text Box 4"/>
          <p:cNvSpPr txBox="1">
            <a:spLocks noChangeArrowheads="1"/>
          </p:cNvSpPr>
          <p:nvPr/>
        </p:nvSpPr>
        <p:spPr bwMode="auto">
          <a:xfrm>
            <a:off x="0" y="6392863"/>
            <a:ext cx="1265238" cy="457200"/>
          </a:xfrm>
          <a:prstGeom prst="rect">
            <a:avLst/>
          </a:prstGeom>
          <a:solidFill>
            <a:srgbClr val="DDF6A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1" lang="en-US" altLang="zh-CN"/>
              <a:t>Location</a:t>
            </a:r>
          </a:p>
        </p:txBody>
      </p:sp>
      <p:sp>
        <p:nvSpPr>
          <p:cNvPr id="218117" name="Text Box 5"/>
          <p:cNvSpPr txBox="1">
            <a:spLocks noChangeArrowheads="1"/>
          </p:cNvSpPr>
          <p:nvPr/>
        </p:nvSpPr>
        <p:spPr bwMode="auto">
          <a:xfrm>
            <a:off x="457200" y="990600"/>
            <a:ext cx="4081463" cy="519113"/>
          </a:xfrm>
          <a:prstGeom prst="rect">
            <a:avLst/>
          </a:prstGeom>
          <a:solidFill>
            <a:srgbClr val="F3BCF4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r>
              <a:rPr kumimoji="1" lang="en-US" altLang="zh-CN" sz="2800"/>
              <a:t>Locate Sample</a:t>
            </a:r>
            <a:r>
              <a:rPr kumimoji="1" lang="zh-CN" altLang="en-US" sz="2800"/>
              <a:t>的评价标准</a:t>
            </a:r>
          </a:p>
        </p:txBody>
      </p:sp>
      <p:grpSp>
        <p:nvGrpSpPr>
          <p:cNvPr id="218118" name="Group 6"/>
          <p:cNvGrpSpPr>
            <a:grpSpLocks/>
          </p:cNvGrpSpPr>
          <p:nvPr/>
        </p:nvGrpSpPr>
        <p:grpSpPr bwMode="auto">
          <a:xfrm>
            <a:off x="1447800" y="4283075"/>
            <a:ext cx="2895600" cy="2190750"/>
            <a:chOff x="1824" y="2832"/>
            <a:chExt cx="1824" cy="1380"/>
          </a:xfrm>
        </p:grpSpPr>
        <p:pic>
          <p:nvPicPr>
            <p:cNvPr id="218119" name="Picture 7" descr="AC Centering Scan in Waveforms Tab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824" y="2832"/>
              <a:ext cx="1824" cy="1380"/>
            </a:xfrm>
            <a:prstGeom prst="rect">
              <a:avLst/>
            </a:prstGeom>
            <a:noFill/>
          </p:spPr>
        </p:pic>
        <p:sp>
          <p:nvSpPr>
            <p:cNvPr id="218120" name="Text Box 8"/>
            <p:cNvSpPr txBox="1">
              <a:spLocks noChangeArrowheads="1"/>
            </p:cNvSpPr>
            <p:nvPr/>
          </p:nvSpPr>
          <p:spPr bwMode="auto">
            <a:xfrm>
              <a:off x="1872" y="3072"/>
              <a:ext cx="781" cy="212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kumimoji="1" lang="en-US" altLang="zh-CN" sz="1600">
                  <a:solidFill>
                    <a:srgbClr val="FFFFFF"/>
                  </a:solidFill>
                </a:rPr>
                <a:t>AC Location</a:t>
              </a:r>
            </a:p>
          </p:txBody>
        </p:sp>
      </p:grpSp>
      <p:grpSp>
        <p:nvGrpSpPr>
          <p:cNvPr id="218121" name="Group 9"/>
          <p:cNvGrpSpPr>
            <a:grpSpLocks/>
          </p:cNvGrpSpPr>
          <p:nvPr/>
        </p:nvGrpSpPr>
        <p:grpSpPr bwMode="auto">
          <a:xfrm>
            <a:off x="5181600" y="4283075"/>
            <a:ext cx="2895600" cy="2193925"/>
            <a:chOff x="3792" y="2842"/>
            <a:chExt cx="1824" cy="1382"/>
          </a:xfrm>
        </p:grpSpPr>
        <p:pic>
          <p:nvPicPr>
            <p:cNvPr id="218122" name="Picture 10" descr="DC Centering Scan in Waveforms Tab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792" y="2842"/>
              <a:ext cx="1824" cy="1382"/>
            </a:xfrm>
            <a:prstGeom prst="rect">
              <a:avLst/>
            </a:prstGeom>
            <a:noFill/>
          </p:spPr>
        </p:pic>
        <p:sp>
          <p:nvSpPr>
            <p:cNvPr id="218123" name="Text Box 11"/>
            <p:cNvSpPr txBox="1">
              <a:spLocks noChangeArrowheads="1"/>
            </p:cNvSpPr>
            <p:nvPr/>
          </p:nvSpPr>
          <p:spPr bwMode="auto">
            <a:xfrm>
              <a:off x="3840" y="3095"/>
              <a:ext cx="781" cy="212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kumimoji="1" lang="en-US" altLang="zh-CN" sz="1600">
                  <a:solidFill>
                    <a:schemeClr val="bg1"/>
                  </a:solidFill>
                </a:rPr>
                <a:t>DC Location</a:t>
              </a:r>
            </a:p>
          </p:txBody>
        </p:sp>
      </p:grpSp>
      <p:sp>
        <p:nvSpPr>
          <p:cNvPr id="218124" name="Text Box 12"/>
          <p:cNvSpPr txBox="1">
            <a:spLocks noChangeArrowheads="1"/>
          </p:cNvSpPr>
          <p:nvPr/>
        </p:nvSpPr>
        <p:spPr bwMode="auto">
          <a:xfrm>
            <a:off x="685800" y="1828800"/>
            <a:ext cx="7850188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kumimoji="1" lang="zh-CN" altLang="en-US" sz="2800"/>
              <a:t>安装样品时</a:t>
            </a:r>
            <a:r>
              <a:rPr kumimoji="1" lang="zh-CN" altLang="en-US" sz="2800">
                <a:solidFill>
                  <a:srgbClr val="FF0000"/>
                </a:solidFill>
              </a:rPr>
              <a:t>尽量接近</a:t>
            </a:r>
            <a:r>
              <a:rPr kumimoji="1" lang="zh-CN" altLang="en-US" sz="2800"/>
              <a:t>检测线圈的中心</a:t>
            </a:r>
          </a:p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kumimoji="1" lang="zh-CN" altLang="en-US" sz="2800"/>
              <a:t>检查</a:t>
            </a:r>
            <a:r>
              <a:rPr kumimoji="1" lang="en-US" altLang="zh-CN" sz="2800"/>
              <a:t>Waveform</a:t>
            </a:r>
            <a:r>
              <a:rPr kumimoji="1" lang="zh-CN" altLang="en-US" sz="2800"/>
              <a:t>中的响应信号的</a:t>
            </a:r>
            <a:r>
              <a:rPr kumimoji="1" lang="zh-CN" altLang="en-US" sz="2800">
                <a:solidFill>
                  <a:srgbClr val="FF0000"/>
                </a:solidFill>
              </a:rPr>
              <a:t>波形、对称性</a:t>
            </a:r>
            <a:r>
              <a:rPr kumimoji="1" lang="zh-CN" altLang="en-US" sz="2800"/>
              <a:t>等</a:t>
            </a:r>
          </a:p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kumimoji="1" lang="zh-CN" altLang="en-US" sz="2800"/>
              <a:t>确定给出的</a:t>
            </a:r>
            <a:r>
              <a:rPr kumimoji="1" lang="en-US" altLang="zh-CN" sz="2800"/>
              <a:t>Center Location (AC Location)</a:t>
            </a:r>
            <a:br>
              <a:rPr kumimoji="1" lang="en-US" altLang="zh-CN" sz="2800"/>
            </a:br>
            <a:r>
              <a:rPr kumimoji="1" lang="zh-CN" altLang="en-US" sz="2800"/>
              <a:t>和</a:t>
            </a:r>
            <a:r>
              <a:rPr kumimoji="1" lang="en-US" altLang="zh-CN" sz="2800"/>
              <a:t>Location (DC Location)</a:t>
            </a:r>
            <a:r>
              <a:rPr kumimoji="1" lang="zh-CN" altLang="en-US" sz="2800"/>
              <a:t>是否在</a:t>
            </a:r>
            <a:r>
              <a:rPr kumimoji="1" lang="en-US" altLang="zh-CN" sz="2800">
                <a:solidFill>
                  <a:srgbClr val="FF0000"/>
                </a:solidFill>
                <a:cs typeface="Times New Roman" pitchFamily="18" charset="0"/>
              </a:rPr>
              <a:t>±</a:t>
            </a:r>
            <a:r>
              <a:rPr kumimoji="1" lang="en-US" altLang="zh-CN" sz="2800">
                <a:solidFill>
                  <a:srgbClr val="FF0000"/>
                </a:solidFill>
              </a:rPr>
              <a:t>0.4 cm</a:t>
            </a:r>
            <a:r>
              <a:rPr kumimoji="1" lang="zh-CN" altLang="en-US" sz="2800">
                <a:solidFill>
                  <a:srgbClr val="FF0000"/>
                </a:solidFill>
              </a:rPr>
              <a:t>之间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8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8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8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8124" grpId="0" build="p"/>
    </p:bld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762000"/>
          </a:xfrm>
        </p:spPr>
        <p:txBody>
          <a:bodyPr/>
          <a:lstStyle/>
          <a:p>
            <a:r>
              <a:rPr lang="en-US" altLang="zh-CN"/>
              <a:t>Locate Sample</a:t>
            </a:r>
          </a:p>
        </p:txBody>
      </p:sp>
      <p:pic>
        <p:nvPicPr>
          <p:cNvPr id="219139" name="Picture 3" descr="QD lege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" cy="676275"/>
          </a:xfrm>
          <a:prstGeom prst="rect">
            <a:avLst/>
          </a:prstGeom>
          <a:noFill/>
        </p:spPr>
      </p:pic>
      <p:sp>
        <p:nvSpPr>
          <p:cNvPr id="219140" name="Text Box 4"/>
          <p:cNvSpPr txBox="1">
            <a:spLocks noChangeArrowheads="1"/>
          </p:cNvSpPr>
          <p:nvPr/>
        </p:nvSpPr>
        <p:spPr bwMode="auto">
          <a:xfrm>
            <a:off x="0" y="6392863"/>
            <a:ext cx="1265238" cy="457200"/>
          </a:xfrm>
          <a:prstGeom prst="rect">
            <a:avLst/>
          </a:prstGeom>
          <a:solidFill>
            <a:srgbClr val="DDF6A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1" lang="en-US" altLang="zh-CN"/>
              <a:t>Location</a:t>
            </a:r>
          </a:p>
        </p:txBody>
      </p:sp>
      <p:sp>
        <p:nvSpPr>
          <p:cNvPr id="219141" name="Text Box 5"/>
          <p:cNvSpPr txBox="1">
            <a:spLocks noChangeArrowheads="1"/>
          </p:cNvSpPr>
          <p:nvPr/>
        </p:nvSpPr>
        <p:spPr bwMode="auto">
          <a:xfrm>
            <a:off x="762000" y="914400"/>
            <a:ext cx="2620963" cy="519113"/>
          </a:xfrm>
          <a:prstGeom prst="rect">
            <a:avLst/>
          </a:prstGeom>
          <a:solidFill>
            <a:srgbClr val="F3BCF4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r>
              <a:rPr kumimoji="1" lang="en-US" altLang="zh-CN" sz="2800"/>
              <a:t>Specify Location</a:t>
            </a:r>
          </a:p>
        </p:txBody>
      </p:sp>
      <p:pic>
        <p:nvPicPr>
          <p:cNvPr id="219142" name="Picture 6" descr="Centering Sample in Sequence Mod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919288"/>
            <a:ext cx="3276600" cy="3262312"/>
          </a:xfrm>
          <a:prstGeom prst="rect">
            <a:avLst/>
          </a:prstGeom>
          <a:noFill/>
        </p:spPr>
      </p:pic>
      <p:sp>
        <p:nvSpPr>
          <p:cNvPr id="219143" name="AutoShape 7"/>
          <p:cNvSpPr>
            <a:spLocks noChangeArrowheads="1"/>
          </p:cNvSpPr>
          <p:nvPr/>
        </p:nvSpPr>
        <p:spPr bwMode="auto">
          <a:xfrm>
            <a:off x="4267200" y="914400"/>
            <a:ext cx="4648200" cy="1471613"/>
          </a:xfrm>
          <a:prstGeom prst="wedgeRoundRectCallout">
            <a:avLst>
              <a:gd name="adj1" fmla="val -68750"/>
              <a:gd name="adj2" fmla="val 57657"/>
              <a:gd name="adj3" fmla="val 16667"/>
            </a:avLst>
          </a:prstGeom>
          <a:solidFill>
            <a:srgbClr val="DCFF97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kumimoji="1" lang="en-US" altLang="zh-CN">
                <a:solidFill>
                  <a:srgbClr val="FF0000"/>
                </a:solidFill>
              </a:rPr>
              <a:t>Locate Sample</a:t>
            </a:r>
            <a:r>
              <a:rPr kumimoji="1" lang="zh-CN" altLang="en-US">
                <a:solidFill>
                  <a:srgbClr val="FF0000"/>
                </a:solidFill>
              </a:rPr>
              <a:t>的位置不正确</a:t>
            </a:r>
          </a:p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kumimoji="1" lang="zh-CN" altLang="en-US">
                <a:solidFill>
                  <a:srgbClr val="FF0000"/>
                </a:solidFill>
              </a:rPr>
              <a:t>同时，可以确定样品位置</a:t>
            </a:r>
            <a:r>
              <a:rPr kumimoji="1" lang="zh-CN" altLang="en-US">
                <a:solidFill>
                  <a:srgbClr val="0000FF"/>
                </a:solidFill>
              </a:rPr>
              <a:t>确实</a:t>
            </a:r>
            <a:r>
              <a:rPr kumimoji="1" lang="zh-CN" altLang="en-US">
                <a:solidFill>
                  <a:srgbClr val="FF0000"/>
                </a:solidFill>
              </a:rPr>
              <a:t>在某一位置</a:t>
            </a:r>
          </a:p>
        </p:txBody>
      </p:sp>
      <p:pic>
        <p:nvPicPr>
          <p:cNvPr id="219144" name="Picture 8" descr="Advanced Tab in ACMS Control Cent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2743200"/>
            <a:ext cx="4191000" cy="3165475"/>
          </a:xfrm>
          <a:prstGeom prst="rect">
            <a:avLst/>
          </a:prstGeom>
          <a:noFill/>
        </p:spPr>
      </p:pic>
      <p:sp>
        <p:nvSpPr>
          <p:cNvPr id="219145" name="Oval 9"/>
          <p:cNvSpPr>
            <a:spLocks noChangeArrowheads="1"/>
          </p:cNvSpPr>
          <p:nvPr/>
        </p:nvSpPr>
        <p:spPr bwMode="auto">
          <a:xfrm>
            <a:off x="1752600" y="2757488"/>
            <a:ext cx="1447800" cy="381000"/>
          </a:xfrm>
          <a:prstGeom prst="ellipse">
            <a:avLst/>
          </a:prstGeom>
          <a:noFill/>
          <a:ln w="38100">
            <a:solidFill>
              <a:srgbClr val="CC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19146" name="Oval 10"/>
          <p:cNvSpPr>
            <a:spLocks noChangeArrowheads="1"/>
          </p:cNvSpPr>
          <p:nvPr/>
        </p:nvSpPr>
        <p:spPr bwMode="auto">
          <a:xfrm>
            <a:off x="4572000" y="3429000"/>
            <a:ext cx="2438400" cy="228600"/>
          </a:xfrm>
          <a:prstGeom prst="ellipse">
            <a:avLst/>
          </a:prstGeom>
          <a:noFill/>
          <a:ln w="38100">
            <a:solidFill>
              <a:srgbClr val="CC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19147" name="Line 11"/>
          <p:cNvSpPr>
            <a:spLocks noChangeShapeType="1"/>
          </p:cNvSpPr>
          <p:nvPr/>
        </p:nvSpPr>
        <p:spPr bwMode="auto">
          <a:xfrm>
            <a:off x="3200400" y="2895600"/>
            <a:ext cx="1458913" cy="601663"/>
          </a:xfrm>
          <a:prstGeom prst="line">
            <a:avLst/>
          </a:prstGeom>
          <a:noFill/>
          <a:ln w="38100">
            <a:solidFill>
              <a:srgbClr val="CC3300"/>
            </a:solidFill>
            <a:round/>
            <a:headEnd type="triangle" w="sm" len="med"/>
            <a:tailEnd type="triangle" w="sm" len="med"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219148" name="Text Box 12"/>
          <p:cNvSpPr txBox="1">
            <a:spLocks noChangeArrowheads="1"/>
          </p:cNvSpPr>
          <p:nvPr/>
        </p:nvSpPr>
        <p:spPr bwMode="auto">
          <a:xfrm>
            <a:off x="304800" y="1484313"/>
            <a:ext cx="1360488" cy="466725"/>
          </a:xfrm>
          <a:prstGeom prst="rect">
            <a:avLst/>
          </a:prstGeom>
          <a:solidFill>
            <a:srgbClr val="CCFF99"/>
          </a:solidFill>
          <a:ln w="9525">
            <a:solidFill>
              <a:srgbClr val="CC3300"/>
            </a:solidFill>
            <a:miter lim="800000"/>
            <a:headEnd/>
            <a:tailEnd/>
          </a:ln>
          <a:effectLst>
            <a:outerShdw dist="35921" dir="2700000" algn="ctr" rotWithShape="0">
              <a:srgbClr val="CCFF66"/>
            </a:outerShdw>
          </a:effectLst>
        </p:spPr>
        <p:txBody>
          <a:bodyPr wrap="none">
            <a:spAutoFit/>
          </a:bodyPr>
          <a:lstStyle/>
          <a:p>
            <a:r>
              <a:rPr kumimoji="1" lang="en-US" altLang="zh-CN">
                <a:solidFill>
                  <a:srgbClr val="FF0000"/>
                </a:solidFill>
              </a:rPr>
              <a:t>Sequence</a:t>
            </a:r>
          </a:p>
        </p:txBody>
      </p:sp>
      <p:sp>
        <p:nvSpPr>
          <p:cNvPr id="219149" name="Text Box 13"/>
          <p:cNvSpPr txBox="1">
            <a:spLocks noChangeArrowheads="1"/>
          </p:cNvSpPr>
          <p:nvPr/>
        </p:nvSpPr>
        <p:spPr bwMode="auto">
          <a:xfrm>
            <a:off x="7010400" y="3657600"/>
            <a:ext cx="1493838" cy="466725"/>
          </a:xfrm>
          <a:prstGeom prst="rect">
            <a:avLst/>
          </a:prstGeom>
          <a:solidFill>
            <a:srgbClr val="CCFF99"/>
          </a:solidFill>
          <a:ln w="9525">
            <a:solidFill>
              <a:srgbClr val="CC3300"/>
            </a:solidFill>
            <a:miter lim="800000"/>
            <a:headEnd/>
            <a:tailEnd/>
          </a:ln>
          <a:effectLst>
            <a:outerShdw dist="28398" dir="3806097" algn="ctr" rotWithShape="0">
              <a:srgbClr val="CCFF66"/>
            </a:outerShdw>
          </a:effectLst>
        </p:spPr>
        <p:txBody>
          <a:bodyPr wrap="none">
            <a:spAutoFit/>
          </a:bodyPr>
          <a:lstStyle/>
          <a:p>
            <a:r>
              <a:rPr kumimoji="1" lang="en-US" altLang="zh-CN">
                <a:solidFill>
                  <a:srgbClr val="FF0000"/>
                </a:solidFill>
              </a:rPr>
              <a:t>Immediate</a:t>
            </a:r>
          </a:p>
        </p:txBody>
      </p:sp>
      <p:pic>
        <p:nvPicPr>
          <p:cNvPr id="219150" name="Picture 1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52838" y="2790825"/>
            <a:ext cx="862012" cy="84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9151" name="AutoShape 15"/>
          <p:cNvSpPr>
            <a:spLocks noChangeArrowheads="1"/>
          </p:cNvSpPr>
          <p:nvPr/>
        </p:nvSpPr>
        <p:spPr bwMode="auto">
          <a:xfrm>
            <a:off x="2743200" y="5334000"/>
            <a:ext cx="1828800" cy="1295400"/>
          </a:xfrm>
          <a:prstGeom prst="cloudCallout">
            <a:avLst>
              <a:gd name="adj1" fmla="val 23611"/>
              <a:gd name="adj2" fmla="val -183579"/>
            </a:avLst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/>
            <a:r>
              <a:rPr kumimoji="1" lang="zh-CN" altLang="en-US" sz="2800">
                <a:solidFill>
                  <a:schemeClr val="bg1"/>
                </a:solidFill>
                <a:ea typeface="黑体" pitchFamily="49" charset="-122"/>
              </a:rPr>
              <a:t>残余磁场校正</a:t>
            </a:r>
          </a:p>
        </p:txBody>
      </p:sp>
      <p:sp>
        <p:nvSpPr>
          <p:cNvPr id="219152" name="Text Box 16"/>
          <p:cNvSpPr txBox="1">
            <a:spLocks noChangeArrowheads="1"/>
          </p:cNvSpPr>
          <p:nvPr/>
        </p:nvSpPr>
        <p:spPr bwMode="auto">
          <a:xfrm>
            <a:off x="1447800" y="5638800"/>
            <a:ext cx="973138" cy="579438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1" lang="en-US" altLang="zh-CN" sz="3200">
                <a:solidFill>
                  <a:schemeClr val="bg1"/>
                </a:solidFill>
                <a:latin typeface="Arial" pitchFamily="34" charset="0"/>
              </a:rPr>
              <a:t>ZFC</a:t>
            </a:r>
          </a:p>
        </p:txBody>
      </p:sp>
      <p:sp>
        <p:nvSpPr>
          <p:cNvPr id="219153" name="Line 17"/>
          <p:cNvSpPr>
            <a:spLocks noChangeShapeType="1"/>
          </p:cNvSpPr>
          <p:nvPr/>
        </p:nvSpPr>
        <p:spPr bwMode="auto">
          <a:xfrm>
            <a:off x="1905000" y="2665413"/>
            <a:ext cx="1524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219154" name="Text Box 18"/>
          <p:cNvSpPr txBox="1">
            <a:spLocks noChangeArrowheads="1"/>
          </p:cNvSpPr>
          <p:nvPr/>
        </p:nvSpPr>
        <p:spPr bwMode="auto">
          <a:xfrm>
            <a:off x="1430338" y="4395788"/>
            <a:ext cx="474662" cy="2127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en-US" altLang="zh-CN" sz="1400"/>
              <a:t>0.015</a:t>
            </a:r>
            <a:r>
              <a:rPr lang="en-US" altLang="zh-CN" sz="1400">
                <a:solidFill>
                  <a:schemeClr val="folHlink"/>
                </a:solidFill>
                <a:latin typeface="Verdana" pitchFamily="34" charset="0"/>
              </a:rPr>
              <a:t>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19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" dur="500"/>
                                        <p:tgtEl>
                                          <p:spTgt spid="219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19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9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19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219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19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19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19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19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19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219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19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19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191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19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191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19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19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191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19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19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9143" grpId="0" animBg="1"/>
      <p:bldP spid="219145" grpId="0" animBg="1"/>
      <p:bldP spid="219146" grpId="0" animBg="1"/>
      <p:bldP spid="219147" grpId="0" animBg="1"/>
      <p:bldP spid="219148" grpId="0" animBg="1"/>
      <p:bldP spid="219149" grpId="0" animBg="1"/>
      <p:bldP spid="219151" grpId="0" animBg="1"/>
      <p:bldP spid="219152" grpId="0" animBg="1"/>
      <p:bldP spid="219153" grpId="0" animBg="1"/>
      <p:bldP spid="219154" grpId="0" animBg="1"/>
    </p:bld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762000"/>
          </a:xfrm>
        </p:spPr>
        <p:txBody>
          <a:bodyPr/>
          <a:lstStyle/>
          <a:p>
            <a:r>
              <a:rPr lang="en-US" altLang="zh-CN"/>
              <a:t>ACMS</a:t>
            </a:r>
            <a:r>
              <a:rPr lang="zh-CN" altLang="en-US"/>
              <a:t>的测量过程</a:t>
            </a:r>
          </a:p>
        </p:txBody>
      </p:sp>
      <p:pic>
        <p:nvPicPr>
          <p:cNvPr id="220163" name="Picture 3" descr="QD lege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" cy="676275"/>
          </a:xfrm>
          <a:prstGeom prst="rect">
            <a:avLst/>
          </a:prstGeom>
          <a:noFill/>
        </p:spPr>
      </p:pic>
      <p:sp>
        <p:nvSpPr>
          <p:cNvPr id="220164" name="Text Box 4"/>
          <p:cNvSpPr txBox="1">
            <a:spLocks noChangeArrowheads="1"/>
          </p:cNvSpPr>
          <p:nvPr/>
        </p:nvSpPr>
        <p:spPr bwMode="auto">
          <a:xfrm>
            <a:off x="0" y="6372225"/>
            <a:ext cx="793750" cy="457200"/>
          </a:xfrm>
          <a:prstGeom prst="rect">
            <a:avLst/>
          </a:prstGeom>
          <a:solidFill>
            <a:srgbClr val="DDF6A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1" lang="zh-CN" altLang="en-US"/>
              <a:t>测量</a:t>
            </a:r>
          </a:p>
        </p:txBody>
      </p:sp>
      <p:pic>
        <p:nvPicPr>
          <p:cNvPr id="220165" name="Picture 5" descr="Sample Tab in ACMS Control Cent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8625" y="2773363"/>
            <a:ext cx="2962275" cy="2241550"/>
          </a:xfrm>
          <a:prstGeom prst="rect">
            <a:avLst/>
          </a:prstGeom>
          <a:noFill/>
        </p:spPr>
      </p:pic>
      <p:sp>
        <p:nvSpPr>
          <p:cNvPr id="220166" name="Freeform 6"/>
          <p:cNvSpPr>
            <a:spLocks/>
          </p:cNvSpPr>
          <p:nvPr/>
        </p:nvSpPr>
        <p:spPr bwMode="auto">
          <a:xfrm>
            <a:off x="3352800" y="4876800"/>
            <a:ext cx="292100" cy="5715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60"/>
              </a:cxn>
              <a:cxn ang="0">
                <a:pos x="72" y="216"/>
              </a:cxn>
              <a:cxn ang="0">
                <a:pos x="136" y="360"/>
              </a:cxn>
              <a:cxn ang="0">
                <a:pos x="164" y="344"/>
              </a:cxn>
              <a:cxn ang="0">
                <a:pos x="96" y="204"/>
              </a:cxn>
              <a:cxn ang="0">
                <a:pos x="184" y="208"/>
              </a:cxn>
              <a:cxn ang="0">
                <a:pos x="0" y="0"/>
              </a:cxn>
            </a:cxnLst>
            <a:rect l="0" t="0" r="r" b="b"/>
            <a:pathLst>
              <a:path w="184" h="360">
                <a:moveTo>
                  <a:pt x="0" y="0"/>
                </a:moveTo>
                <a:lnTo>
                  <a:pt x="0" y="260"/>
                </a:lnTo>
                <a:lnTo>
                  <a:pt x="72" y="216"/>
                </a:lnTo>
                <a:lnTo>
                  <a:pt x="136" y="360"/>
                </a:lnTo>
                <a:lnTo>
                  <a:pt x="164" y="344"/>
                </a:lnTo>
                <a:lnTo>
                  <a:pt x="96" y="204"/>
                </a:lnTo>
                <a:lnTo>
                  <a:pt x="184" y="208"/>
                </a:lnTo>
                <a:lnTo>
                  <a:pt x="0" y="0"/>
                </a:lnTo>
                <a:close/>
              </a:path>
            </a:pathLst>
          </a:custGeom>
          <a:solidFill>
            <a:srgbClr val="FF6600"/>
          </a:solidFill>
          <a:ln w="9525">
            <a:noFill/>
            <a:round/>
            <a:headEnd/>
            <a:tailEnd/>
          </a:ln>
          <a:effectLst>
            <a:prstShdw prst="shdw17" dist="17961" dir="2700000">
              <a:srgbClr val="FF6600">
                <a:gamma/>
                <a:shade val="60000"/>
                <a:invGamma/>
              </a:srgbClr>
            </a:prstShdw>
          </a:effectLst>
        </p:spPr>
        <p:txBody>
          <a:bodyPr/>
          <a:lstStyle/>
          <a:p>
            <a:endParaRPr lang="zh-CN" altLang="en-US"/>
          </a:p>
        </p:txBody>
      </p:sp>
      <p:sp>
        <p:nvSpPr>
          <p:cNvPr id="220167" name="Freeform 7"/>
          <p:cNvSpPr>
            <a:spLocks/>
          </p:cNvSpPr>
          <p:nvPr/>
        </p:nvSpPr>
        <p:spPr bwMode="auto">
          <a:xfrm>
            <a:off x="4279900" y="4876800"/>
            <a:ext cx="292100" cy="5715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60"/>
              </a:cxn>
              <a:cxn ang="0">
                <a:pos x="72" y="216"/>
              </a:cxn>
              <a:cxn ang="0">
                <a:pos x="136" y="360"/>
              </a:cxn>
              <a:cxn ang="0">
                <a:pos x="164" y="344"/>
              </a:cxn>
              <a:cxn ang="0">
                <a:pos x="96" y="204"/>
              </a:cxn>
              <a:cxn ang="0">
                <a:pos x="184" y="208"/>
              </a:cxn>
              <a:cxn ang="0">
                <a:pos x="0" y="0"/>
              </a:cxn>
            </a:cxnLst>
            <a:rect l="0" t="0" r="r" b="b"/>
            <a:pathLst>
              <a:path w="184" h="360">
                <a:moveTo>
                  <a:pt x="0" y="0"/>
                </a:moveTo>
                <a:lnTo>
                  <a:pt x="0" y="260"/>
                </a:lnTo>
                <a:lnTo>
                  <a:pt x="72" y="216"/>
                </a:lnTo>
                <a:lnTo>
                  <a:pt x="136" y="360"/>
                </a:lnTo>
                <a:lnTo>
                  <a:pt x="164" y="344"/>
                </a:lnTo>
                <a:lnTo>
                  <a:pt x="96" y="204"/>
                </a:lnTo>
                <a:lnTo>
                  <a:pt x="184" y="208"/>
                </a:lnTo>
                <a:lnTo>
                  <a:pt x="0" y="0"/>
                </a:lnTo>
                <a:close/>
              </a:path>
            </a:pathLst>
          </a:custGeom>
          <a:solidFill>
            <a:srgbClr val="FF6600"/>
          </a:solidFill>
          <a:ln w="9525">
            <a:noFill/>
            <a:round/>
            <a:headEnd/>
            <a:tailEnd/>
          </a:ln>
          <a:effectLst>
            <a:prstShdw prst="shdw17" dist="17961" dir="2700000">
              <a:srgbClr val="FF6600">
                <a:gamma/>
                <a:shade val="60000"/>
                <a:invGamma/>
              </a:srgbClr>
            </a:prstShdw>
          </a:effectLst>
        </p:spPr>
        <p:txBody>
          <a:bodyPr/>
          <a:lstStyle/>
          <a:p>
            <a:endParaRPr lang="zh-CN" altLang="en-US"/>
          </a:p>
        </p:txBody>
      </p:sp>
      <p:grpSp>
        <p:nvGrpSpPr>
          <p:cNvPr id="220168" name="Group 8"/>
          <p:cNvGrpSpPr>
            <a:grpSpLocks/>
          </p:cNvGrpSpPr>
          <p:nvPr/>
        </p:nvGrpSpPr>
        <p:grpSpPr bwMode="auto">
          <a:xfrm>
            <a:off x="117475" y="838200"/>
            <a:ext cx="2798763" cy="5370513"/>
            <a:chOff x="74" y="528"/>
            <a:chExt cx="1763" cy="3383"/>
          </a:xfrm>
        </p:grpSpPr>
        <p:pic>
          <p:nvPicPr>
            <p:cNvPr id="220169" name="Picture 9" descr="AC magnetization sequence command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4" y="2544"/>
              <a:ext cx="1763" cy="1367"/>
            </a:xfrm>
            <a:prstGeom prst="rect">
              <a:avLst/>
            </a:prstGeom>
            <a:noFill/>
          </p:spPr>
        </p:pic>
        <p:pic>
          <p:nvPicPr>
            <p:cNvPr id="220170" name="Picture 10" descr="AC Magnetization Dialog Box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96" y="528"/>
              <a:ext cx="1722" cy="1437"/>
            </a:xfrm>
            <a:prstGeom prst="rect">
              <a:avLst/>
            </a:prstGeom>
            <a:noFill/>
          </p:spPr>
        </p:pic>
        <p:sp>
          <p:nvSpPr>
            <p:cNvPr id="220171" name="Text Box 11"/>
            <p:cNvSpPr txBox="1">
              <a:spLocks noChangeArrowheads="1"/>
            </p:cNvSpPr>
            <p:nvPr/>
          </p:nvSpPr>
          <p:spPr bwMode="auto">
            <a:xfrm>
              <a:off x="144" y="2102"/>
              <a:ext cx="1573" cy="288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anchor="ctr">
              <a:spAutoFit/>
            </a:bodyPr>
            <a:lstStyle/>
            <a:p>
              <a:pPr algn="ctr"/>
              <a:r>
                <a:rPr kumimoji="1" lang="en-US" altLang="zh-CN"/>
                <a:t>AC Magnetization</a:t>
              </a:r>
            </a:p>
          </p:txBody>
        </p:sp>
      </p:grpSp>
      <p:grpSp>
        <p:nvGrpSpPr>
          <p:cNvPr id="220172" name="Group 12"/>
          <p:cNvGrpSpPr>
            <a:grpSpLocks/>
          </p:cNvGrpSpPr>
          <p:nvPr/>
        </p:nvGrpSpPr>
        <p:grpSpPr bwMode="auto">
          <a:xfrm>
            <a:off x="5562600" y="762000"/>
            <a:ext cx="3433763" cy="5503863"/>
            <a:chOff x="3504" y="480"/>
            <a:chExt cx="2163" cy="3467"/>
          </a:xfrm>
        </p:grpSpPr>
        <p:pic>
          <p:nvPicPr>
            <p:cNvPr id="220173" name="Picture 13" descr="DC Magnetization Dialog Box_Imnediate mode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504" y="480"/>
              <a:ext cx="2112" cy="1240"/>
            </a:xfrm>
            <a:prstGeom prst="rect">
              <a:avLst/>
            </a:prstGeom>
            <a:noFill/>
          </p:spPr>
        </p:pic>
        <p:pic>
          <p:nvPicPr>
            <p:cNvPr id="220174" name="Picture 14" descr="DC Magnetization in Measure Tab_Sequence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792" y="2544"/>
              <a:ext cx="1875" cy="1403"/>
            </a:xfrm>
            <a:prstGeom prst="rect">
              <a:avLst/>
            </a:prstGeom>
            <a:noFill/>
          </p:spPr>
        </p:pic>
        <p:sp>
          <p:nvSpPr>
            <p:cNvPr id="220175" name="Text Box 15"/>
            <p:cNvSpPr txBox="1">
              <a:spLocks noChangeArrowheads="1"/>
            </p:cNvSpPr>
            <p:nvPr/>
          </p:nvSpPr>
          <p:spPr bwMode="auto">
            <a:xfrm>
              <a:off x="3936" y="2016"/>
              <a:ext cx="1573" cy="288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anchor="ctr">
              <a:spAutoFit/>
            </a:bodyPr>
            <a:lstStyle/>
            <a:p>
              <a:pPr algn="ctr"/>
              <a:r>
                <a:rPr kumimoji="1" lang="en-US" altLang="zh-CN"/>
                <a:t>DC Magnetization</a:t>
              </a:r>
            </a:p>
          </p:txBody>
        </p:sp>
      </p:grpSp>
      <p:sp>
        <p:nvSpPr>
          <p:cNvPr id="220176" name="Text Box 16"/>
          <p:cNvSpPr txBox="1">
            <a:spLocks noChangeArrowheads="1"/>
          </p:cNvSpPr>
          <p:nvPr/>
        </p:nvSpPr>
        <p:spPr bwMode="auto">
          <a:xfrm>
            <a:off x="2819400" y="1214438"/>
            <a:ext cx="2819400" cy="466725"/>
          </a:xfrm>
          <a:prstGeom prst="rect">
            <a:avLst/>
          </a:prstGeom>
          <a:solidFill>
            <a:srgbClr val="CCFF66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kumimoji="1" lang="en-US" altLang="zh-CN"/>
              <a:t>Immediate Mode</a:t>
            </a:r>
          </a:p>
        </p:txBody>
      </p:sp>
      <p:sp>
        <p:nvSpPr>
          <p:cNvPr id="220177" name="Text Box 17"/>
          <p:cNvSpPr txBox="1">
            <a:spLocks noChangeArrowheads="1"/>
          </p:cNvSpPr>
          <p:nvPr/>
        </p:nvSpPr>
        <p:spPr bwMode="auto">
          <a:xfrm>
            <a:off x="2819400" y="5862638"/>
            <a:ext cx="3276600" cy="466725"/>
          </a:xfrm>
          <a:prstGeom prst="rect">
            <a:avLst/>
          </a:prstGeom>
          <a:solidFill>
            <a:srgbClr val="CCFF66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kumimoji="1" lang="en-US" altLang="zh-CN"/>
              <a:t>Sequence Mode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0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0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6" presetClass="entr" presetSubtype="4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0" dur="500"/>
                                        <p:tgtEl>
                                          <p:spTgt spid="220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0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0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6" presetClass="entr" presetSubtype="4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8" dur="500"/>
                                        <p:tgtEl>
                                          <p:spTgt spid="220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220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8" dur="500"/>
                                        <p:tgtEl>
                                          <p:spTgt spid="220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0166" grpId="0" animBg="1"/>
      <p:bldP spid="220167" grpId="0" animBg="1"/>
      <p:bldP spid="220176" grpId="0" animBg="1" autoUpdateAnimBg="0"/>
      <p:bldP spid="220177" grpId="0" animBg="1" autoUpdateAnimBg="0"/>
    </p:bld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762000"/>
          </a:xfrm>
        </p:spPr>
        <p:txBody>
          <a:bodyPr/>
          <a:lstStyle/>
          <a:p>
            <a:r>
              <a:rPr lang="en-US" altLang="zh-CN"/>
              <a:t>AC Magnetization</a:t>
            </a:r>
          </a:p>
        </p:txBody>
      </p:sp>
      <p:pic>
        <p:nvPicPr>
          <p:cNvPr id="221187" name="Picture 3" descr="QD lege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85800" cy="676275"/>
          </a:xfrm>
          <a:prstGeom prst="rect">
            <a:avLst/>
          </a:prstGeom>
          <a:noFill/>
        </p:spPr>
      </p:pic>
      <p:sp>
        <p:nvSpPr>
          <p:cNvPr id="221188" name="Text Box 4"/>
          <p:cNvSpPr txBox="1">
            <a:spLocks noChangeArrowheads="1"/>
          </p:cNvSpPr>
          <p:nvPr/>
        </p:nvSpPr>
        <p:spPr bwMode="auto">
          <a:xfrm>
            <a:off x="0" y="6392863"/>
            <a:ext cx="1217613" cy="457200"/>
          </a:xfrm>
          <a:prstGeom prst="rect">
            <a:avLst/>
          </a:prstGeom>
          <a:solidFill>
            <a:srgbClr val="DDF6A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1" lang="en-US" altLang="zh-CN"/>
              <a:t>AC</a:t>
            </a:r>
            <a:r>
              <a:rPr kumimoji="1" lang="zh-CN" altLang="en-US"/>
              <a:t>测量</a:t>
            </a:r>
          </a:p>
        </p:txBody>
      </p:sp>
      <p:graphicFrame>
        <p:nvGraphicFramePr>
          <p:cNvPr id="221189" name="Object 5"/>
          <p:cNvGraphicFramePr>
            <a:graphicFrameLocks noChangeAspect="1"/>
          </p:cNvGraphicFramePr>
          <p:nvPr/>
        </p:nvGraphicFramePr>
        <p:xfrm>
          <a:off x="1346200" y="2286000"/>
          <a:ext cx="5842000" cy="701675"/>
        </p:xfrm>
        <a:graphic>
          <a:graphicData uri="http://schemas.openxmlformats.org/presentationml/2006/ole">
            <p:oleObj spid="_x0000_s221189" name="Equation" r:id="rId4" imgW="1904760" imgH="228600" progId="Equation.3">
              <p:embed/>
            </p:oleObj>
          </a:graphicData>
        </a:graphic>
      </p:graphicFrame>
      <p:sp>
        <p:nvSpPr>
          <p:cNvPr id="221190" name="AutoShape 6"/>
          <p:cNvSpPr>
            <a:spLocks noChangeArrowheads="1"/>
          </p:cNvSpPr>
          <p:nvPr/>
        </p:nvSpPr>
        <p:spPr bwMode="auto">
          <a:xfrm>
            <a:off x="533400" y="3581400"/>
            <a:ext cx="1447800" cy="506413"/>
          </a:xfrm>
          <a:prstGeom prst="wedgeRectCallout">
            <a:avLst>
              <a:gd name="adj1" fmla="val 157236"/>
              <a:gd name="adj2" fmla="val -205171"/>
            </a:avLst>
          </a:prstGeom>
          <a:solidFill>
            <a:srgbClr val="E4E4E4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kumimoji="1" lang="zh-CN" altLang="en-US"/>
              <a:t>直流磁场</a:t>
            </a:r>
          </a:p>
        </p:txBody>
      </p:sp>
      <p:sp>
        <p:nvSpPr>
          <p:cNvPr id="221191" name="AutoShape 7"/>
          <p:cNvSpPr>
            <a:spLocks noChangeArrowheads="1"/>
          </p:cNvSpPr>
          <p:nvPr/>
        </p:nvSpPr>
        <p:spPr bwMode="auto">
          <a:xfrm>
            <a:off x="2667000" y="3581400"/>
            <a:ext cx="838200" cy="506413"/>
          </a:xfrm>
          <a:prstGeom prst="wedgeRectCallout">
            <a:avLst>
              <a:gd name="adj1" fmla="val 185227"/>
              <a:gd name="adj2" fmla="val -202977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kumimoji="1" lang="zh-CN" altLang="en-US"/>
              <a:t>温度</a:t>
            </a:r>
          </a:p>
        </p:txBody>
      </p:sp>
      <p:sp>
        <p:nvSpPr>
          <p:cNvPr id="221192" name="AutoShape 8"/>
          <p:cNvSpPr>
            <a:spLocks noChangeArrowheads="1"/>
          </p:cNvSpPr>
          <p:nvPr/>
        </p:nvSpPr>
        <p:spPr bwMode="auto">
          <a:xfrm>
            <a:off x="4419600" y="3608388"/>
            <a:ext cx="1447800" cy="506412"/>
          </a:xfrm>
          <a:prstGeom prst="wedgeRectCallout">
            <a:avLst>
              <a:gd name="adj1" fmla="val 9977"/>
              <a:gd name="adj2" fmla="val -208306"/>
            </a:avLst>
          </a:prstGeom>
          <a:solidFill>
            <a:srgbClr val="E4E4E4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kumimoji="1" lang="zh-CN" altLang="en-US"/>
              <a:t>交流磁场</a:t>
            </a:r>
          </a:p>
        </p:txBody>
      </p:sp>
      <p:sp>
        <p:nvSpPr>
          <p:cNvPr id="221193" name="AutoShape 9"/>
          <p:cNvSpPr>
            <a:spLocks noChangeArrowheads="1"/>
          </p:cNvSpPr>
          <p:nvPr/>
        </p:nvSpPr>
        <p:spPr bwMode="auto">
          <a:xfrm>
            <a:off x="6248400" y="3608388"/>
            <a:ext cx="914400" cy="506412"/>
          </a:xfrm>
          <a:prstGeom prst="wedgeRectCallout">
            <a:avLst>
              <a:gd name="adj1" fmla="val -44616"/>
              <a:gd name="adj2" fmla="val -193574"/>
            </a:avLst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kumimoji="1" lang="zh-CN" altLang="en-US"/>
              <a:t>频率</a:t>
            </a:r>
          </a:p>
        </p:txBody>
      </p:sp>
      <p:sp>
        <p:nvSpPr>
          <p:cNvPr id="221194" name="AutoShape 10"/>
          <p:cNvSpPr>
            <a:spLocks noChangeArrowheads="1"/>
          </p:cNvSpPr>
          <p:nvPr/>
        </p:nvSpPr>
        <p:spPr bwMode="auto">
          <a:xfrm>
            <a:off x="7620000" y="3608388"/>
            <a:ext cx="914400" cy="506412"/>
          </a:xfrm>
          <a:prstGeom prst="wedgeRectCallout">
            <a:avLst>
              <a:gd name="adj1" fmla="val -128995"/>
              <a:gd name="adj2" fmla="val -219593"/>
            </a:avLst>
          </a:prstGeom>
          <a:solidFill>
            <a:srgbClr val="CC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kumimoji="1" lang="zh-CN" altLang="en-US"/>
              <a:t>时间</a:t>
            </a:r>
          </a:p>
        </p:txBody>
      </p:sp>
      <p:sp>
        <p:nvSpPr>
          <p:cNvPr id="221195" name="Text Box 11"/>
          <p:cNvSpPr txBox="1">
            <a:spLocks noChangeArrowheads="1"/>
          </p:cNvSpPr>
          <p:nvPr/>
        </p:nvSpPr>
        <p:spPr bwMode="auto">
          <a:xfrm>
            <a:off x="1119188" y="1219200"/>
            <a:ext cx="69056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1" lang="en-US" altLang="zh-CN" sz="2800"/>
              <a:t>1</a:t>
            </a:r>
            <a:r>
              <a:rPr kumimoji="1" lang="zh-CN" altLang="en-US" sz="2800"/>
              <a:t>、交流磁化率（</a:t>
            </a:r>
            <a:r>
              <a:rPr kumimoji="1" lang="en-US" altLang="zh-CN" sz="2800"/>
              <a:t>AC Magnetization</a:t>
            </a:r>
            <a:r>
              <a:rPr kumimoji="1" lang="zh-CN" altLang="en-US" sz="2800"/>
              <a:t>）的功能</a:t>
            </a:r>
          </a:p>
        </p:txBody>
      </p:sp>
      <p:sp>
        <p:nvSpPr>
          <p:cNvPr id="221196" name="AutoShape 12"/>
          <p:cNvSpPr>
            <a:spLocks noChangeArrowheads="1"/>
          </p:cNvSpPr>
          <p:nvPr/>
        </p:nvSpPr>
        <p:spPr bwMode="auto">
          <a:xfrm>
            <a:off x="452438" y="4711700"/>
            <a:ext cx="1533525" cy="617538"/>
          </a:xfrm>
          <a:prstGeom prst="wedgeEllipseCallout">
            <a:avLst>
              <a:gd name="adj1" fmla="val -1505"/>
              <a:gd name="adj2" fmla="val -158037"/>
            </a:avLst>
          </a:prstGeom>
          <a:solidFill>
            <a:srgbClr val="8AA8F4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kumimoji="1" lang="en-US" altLang="zh-CN">
                <a:cs typeface="Times New Roman" pitchFamily="18" charset="0"/>
              </a:rPr>
              <a:t>± 13 </a:t>
            </a:r>
            <a:r>
              <a:rPr kumimoji="1" lang="en-US" altLang="zh-CN"/>
              <a:t>T</a:t>
            </a:r>
          </a:p>
        </p:txBody>
      </p:sp>
      <p:sp>
        <p:nvSpPr>
          <p:cNvPr id="221197" name="AutoShape 13"/>
          <p:cNvSpPr>
            <a:spLocks noChangeArrowheads="1"/>
          </p:cNvSpPr>
          <p:nvPr/>
        </p:nvSpPr>
        <p:spPr bwMode="auto">
          <a:xfrm>
            <a:off x="1828800" y="5257800"/>
            <a:ext cx="2627313" cy="685800"/>
          </a:xfrm>
          <a:prstGeom prst="wedgeEllipseCallout">
            <a:avLst>
              <a:gd name="adj1" fmla="val -2449"/>
              <a:gd name="adj2" fmla="val -219444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rIns="0" anchor="ctr"/>
          <a:lstStyle/>
          <a:p>
            <a:pPr algn="ctr"/>
            <a:r>
              <a:rPr kumimoji="1" lang="en-US" altLang="zh-CN">
                <a:solidFill>
                  <a:schemeClr val="bg1"/>
                </a:solidFill>
                <a:cs typeface="Times New Roman" pitchFamily="18" charset="0"/>
              </a:rPr>
              <a:t>1.8 K </a:t>
            </a:r>
            <a:r>
              <a:rPr kumimoji="1" lang="zh-CN" altLang="en-US">
                <a:solidFill>
                  <a:schemeClr val="bg1"/>
                </a:solidFill>
              </a:rPr>
              <a:t>～ </a:t>
            </a:r>
            <a:r>
              <a:rPr kumimoji="1" lang="en-US" altLang="zh-CN">
                <a:solidFill>
                  <a:schemeClr val="bg1"/>
                </a:solidFill>
              </a:rPr>
              <a:t>300 K</a:t>
            </a:r>
          </a:p>
        </p:txBody>
      </p:sp>
      <p:sp>
        <p:nvSpPr>
          <p:cNvPr id="221198" name="AutoShape 14"/>
          <p:cNvSpPr>
            <a:spLocks noChangeArrowheads="1"/>
          </p:cNvSpPr>
          <p:nvPr/>
        </p:nvSpPr>
        <p:spPr bwMode="auto">
          <a:xfrm>
            <a:off x="4267200" y="4724400"/>
            <a:ext cx="1905000" cy="609600"/>
          </a:xfrm>
          <a:prstGeom prst="wedgeEllipseCallout">
            <a:avLst>
              <a:gd name="adj1" fmla="val -3417"/>
              <a:gd name="adj2" fmla="val -150523"/>
            </a:avLst>
          </a:prstGeom>
          <a:solidFill>
            <a:srgbClr val="FFCA7B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rIns="0"/>
          <a:lstStyle/>
          <a:p>
            <a:pPr algn="ctr"/>
            <a:r>
              <a:rPr kumimoji="1" lang="zh-CN" altLang="en-US"/>
              <a:t>最高 </a:t>
            </a:r>
            <a:r>
              <a:rPr kumimoji="1" lang="en-US" altLang="zh-CN"/>
              <a:t>17 Oe</a:t>
            </a:r>
          </a:p>
        </p:txBody>
      </p:sp>
      <p:sp>
        <p:nvSpPr>
          <p:cNvPr id="221199" name="AutoShape 15"/>
          <p:cNvSpPr>
            <a:spLocks noChangeArrowheads="1"/>
          </p:cNvSpPr>
          <p:nvPr/>
        </p:nvSpPr>
        <p:spPr bwMode="auto">
          <a:xfrm>
            <a:off x="5791200" y="5334000"/>
            <a:ext cx="2209800" cy="609600"/>
          </a:xfrm>
          <a:prstGeom prst="wedgeEllipseCallout">
            <a:avLst>
              <a:gd name="adj1" fmla="val -6394"/>
              <a:gd name="adj2" fmla="val -250523"/>
            </a:avLst>
          </a:prstGeom>
          <a:solidFill>
            <a:srgbClr val="FFCA7B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rIns="0"/>
          <a:lstStyle/>
          <a:p>
            <a:pPr algn="ctr"/>
            <a:r>
              <a:rPr kumimoji="1" lang="zh-CN" altLang="en-US"/>
              <a:t>最高 </a:t>
            </a:r>
            <a:r>
              <a:rPr kumimoji="1" lang="en-US" altLang="zh-CN"/>
              <a:t>10 kHz</a:t>
            </a:r>
          </a:p>
        </p:txBody>
      </p:sp>
      <p:sp>
        <p:nvSpPr>
          <p:cNvPr id="221200" name="AutoShape 16"/>
          <p:cNvSpPr>
            <a:spLocks noChangeArrowheads="1"/>
          </p:cNvSpPr>
          <p:nvPr/>
        </p:nvSpPr>
        <p:spPr bwMode="auto">
          <a:xfrm>
            <a:off x="7620000" y="4724400"/>
            <a:ext cx="1143000" cy="533400"/>
          </a:xfrm>
          <a:prstGeom prst="wedgeEllipseCallout">
            <a:avLst>
              <a:gd name="adj1" fmla="val -5694"/>
              <a:gd name="adj2" fmla="val -164880"/>
            </a:avLst>
          </a:prstGeom>
          <a:solidFill>
            <a:srgbClr val="8AA8F4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rIns="0"/>
          <a:lstStyle/>
          <a:p>
            <a:pPr algn="ctr"/>
            <a:r>
              <a:rPr kumimoji="1" lang="zh-CN" altLang="en-US"/>
              <a:t>～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21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21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21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21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21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21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21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1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21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21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45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221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1190" grpId="0" animBg="1" autoUpdateAnimBg="0"/>
      <p:bldP spid="221191" grpId="0" animBg="1" autoUpdateAnimBg="0"/>
      <p:bldP spid="221192" grpId="0" animBg="1" autoUpdateAnimBg="0"/>
      <p:bldP spid="221193" grpId="0" animBg="1" autoUpdateAnimBg="0"/>
      <p:bldP spid="221194" grpId="0" animBg="1" autoUpdateAnimBg="0"/>
      <p:bldP spid="221196" grpId="0" animBg="1" autoUpdateAnimBg="0"/>
      <p:bldP spid="221197" grpId="0" animBg="1" autoUpdateAnimBg="0"/>
      <p:bldP spid="221198" grpId="0" animBg="1" autoUpdateAnimBg="0"/>
      <p:bldP spid="221199" grpId="0" animBg="1" autoUpdateAnimBg="0"/>
      <p:bldP spid="221200" grpId="0" animBg="1" autoUpdateAnimBg="0"/>
    </p:bld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762000"/>
          </a:xfrm>
        </p:spPr>
        <p:txBody>
          <a:bodyPr/>
          <a:lstStyle/>
          <a:p>
            <a:r>
              <a:rPr lang="en-US" altLang="zh-CN"/>
              <a:t>AC Magnetization</a:t>
            </a:r>
          </a:p>
        </p:txBody>
      </p:sp>
      <p:pic>
        <p:nvPicPr>
          <p:cNvPr id="222211" name="Picture 3" descr="QD lege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" cy="676275"/>
          </a:xfrm>
          <a:prstGeom prst="rect">
            <a:avLst/>
          </a:prstGeom>
          <a:noFill/>
        </p:spPr>
      </p:pic>
      <p:sp>
        <p:nvSpPr>
          <p:cNvPr id="222212" name="Text Box 4"/>
          <p:cNvSpPr txBox="1">
            <a:spLocks noChangeArrowheads="1"/>
          </p:cNvSpPr>
          <p:nvPr/>
        </p:nvSpPr>
        <p:spPr bwMode="auto">
          <a:xfrm>
            <a:off x="0" y="6392863"/>
            <a:ext cx="1217613" cy="457200"/>
          </a:xfrm>
          <a:prstGeom prst="rect">
            <a:avLst/>
          </a:prstGeom>
          <a:solidFill>
            <a:srgbClr val="DDF6A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1" lang="en-US" altLang="zh-CN"/>
              <a:t>AC</a:t>
            </a:r>
            <a:r>
              <a:rPr kumimoji="1" lang="zh-CN" altLang="en-US"/>
              <a:t>测量</a:t>
            </a:r>
          </a:p>
        </p:txBody>
      </p:sp>
      <p:sp>
        <p:nvSpPr>
          <p:cNvPr id="222213" name="Rectangle 5"/>
          <p:cNvSpPr>
            <a:spLocks noChangeArrowheads="1"/>
          </p:cNvSpPr>
          <p:nvPr/>
        </p:nvSpPr>
        <p:spPr bwMode="auto">
          <a:xfrm>
            <a:off x="914400" y="990600"/>
            <a:ext cx="4191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kumimoji="1" lang="en-US" altLang="zh-CN" sz="3200">
                <a:latin typeface="Arial" pitchFamily="34" charset="0"/>
              </a:rPr>
              <a:t>2</a:t>
            </a:r>
            <a:r>
              <a:rPr kumimoji="1" lang="zh-CN" altLang="en-US" sz="3200">
                <a:latin typeface="Arial" pitchFamily="34" charset="0"/>
              </a:rPr>
              <a:t>、</a:t>
            </a:r>
            <a:r>
              <a:rPr kumimoji="1" lang="en-US" altLang="zh-CN" sz="3200">
                <a:latin typeface="Arial" pitchFamily="34" charset="0"/>
              </a:rPr>
              <a:t>Duration &amp; Count</a:t>
            </a:r>
          </a:p>
        </p:txBody>
      </p:sp>
      <p:grpSp>
        <p:nvGrpSpPr>
          <p:cNvPr id="222214" name="Group 6"/>
          <p:cNvGrpSpPr>
            <a:grpSpLocks/>
          </p:cNvGrpSpPr>
          <p:nvPr/>
        </p:nvGrpSpPr>
        <p:grpSpPr bwMode="auto">
          <a:xfrm>
            <a:off x="5029200" y="3009900"/>
            <a:ext cx="3736975" cy="2781300"/>
            <a:chOff x="3154" y="1056"/>
            <a:chExt cx="2354" cy="1752"/>
          </a:xfrm>
        </p:grpSpPr>
        <p:pic>
          <p:nvPicPr>
            <p:cNvPr id="222215" name="Picture 7" descr="AC Magnetization Dialog Box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408" y="1056"/>
              <a:ext cx="2100" cy="1752"/>
            </a:xfrm>
            <a:prstGeom prst="rect">
              <a:avLst/>
            </a:prstGeom>
            <a:noFill/>
          </p:spPr>
        </p:pic>
        <p:sp>
          <p:nvSpPr>
            <p:cNvPr id="222216" name="Line 8"/>
            <p:cNvSpPr>
              <a:spLocks noChangeShapeType="1"/>
            </p:cNvSpPr>
            <p:nvPr/>
          </p:nvSpPr>
          <p:spPr bwMode="auto">
            <a:xfrm>
              <a:off x="3377" y="1554"/>
              <a:ext cx="1020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2217" name="Line 9"/>
            <p:cNvSpPr>
              <a:spLocks noChangeShapeType="1"/>
            </p:cNvSpPr>
            <p:nvPr/>
          </p:nvSpPr>
          <p:spPr bwMode="auto">
            <a:xfrm>
              <a:off x="3377" y="1728"/>
              <a:ext cx="1020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2218" name="Line 10"/>
            <p:cNvSpPr>
              <a:spLocks noChangeShapeType="1"/>
            </p:cNvSpPr>
            <p:nvPr/>
          </p:nvSpPr>
          <p:spPr bwMode="auto">
            <a:xfrm>
              <a:off x="3377" y="1872"/>
              <a:ext cx="1020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2219" name="AutoShape 11"/>
            <p:cNvSpPr>
              <a:spLocks/>
            </p:cNvSpPr>
            <p:nvPr/>
          </p:nvSpPr>
          <p:spPr bwMode="auto">
            <a:xfrm>
              <a:off x="3154" y="1536"/>
              <a:ext cx="158" cy="357"/>
            </a:xfrm>
            <a:prstGeom prst="leftBrace">
              <a:avLst>
                <a:gd name="adj1" fmla="val 18829"/>
                <a:gd name="adj2" fmla="val 50000"/>
              </a:avLst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222220" name="Text Box 12"/>
          <p:cNvSpPr txBox="1">
            <a:spLocks noChangeArrowheads="1"/>
          </p:cNvSpPr>
          <p:nvPr/>
        </p:nvSpPr>
        <p:spPr bwMode="auto">
          <a:xfrm>
            <a:off x="609600" y="2019300"/>
            <a:ext cx="7596188" cy="579438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r>
              <a:rPr kumimoji="1" lang="en-US" altLang="zh-CN" sz="3200">
                <a:solidFill>
                  <a:srgbClr val="FF0000"/>
                </a:solidFill>
                <a:latin typeface="Arial" pitchFamily="34" charset="0"/>
              </a:rPr>
              <a:t>Count</a:t>
            </a:r>
            <a:r>
              <a:rPr kumimoji="1" lang="en-US" altLang="zh-CN" sz="3200">
                <a:latin typeface="Arial" pitchFamily="34" charset="0"/>
              </a:rPr>
              <a:t> = </a:t>
            </a:r>
            <a:r>
              <a:rPr kumimoji="1" lang="en-US" altLang="zh-CN" sz="3200">
                <a:solidFill>
                  <a:srgbClr val="0000FF"/>
                </a:solidFill>
                <a:latin typeface="Arial" pitchFamily="34" charset="0"/>
              </a:rPr>
              <a:t>Duration (Sec)</a:t>
            </a:r>
            <a:r>
              <a:rPr kumimoji="1" lang="en-US" altLang="zh-CN" sz="3200">
                <a:latin typeface="Arial" pitchFamily="34" charset="0"/>
              </a:rPr>
              <a:t> </a:t>
            </a:r>
            <a:r>
              <a:rPr kumimoji="1" lang="en-US" altLang="zh-CN" sz="3200">
                <a:latin typeface="Arial" pitchFamily="34" charset="0"/>
                <a:cs typeface="Times New Roman" pitchFamily="18" charset="0"/>
              </a:rPr>
              <a:t>×</a:t>
            </a:r>
            <a:r>
              <a:rPr kumimoji="1" lang="en-US" altLang="zh-CN" sz="3200">
                <a:latin typeface="Arial" pitchFamily="34" charset="0"/>
              </a:rPr>
              <a:t> </a:t>
            </a:r>
            <a:r>
              <a:rPr kumimoji="1" lang="en-US" altLang="zh-CN" sz="3200">
                <a:solidFill>
                  <a:srgbClr val="CC3300"/>
                </a:solidFill>
                <a:latin typeface="Arial" pitchFamily="34" charset="0"/>
              </a:rPr>
              <a:t>Frequency (Hz)</a:t>
            </a:r>
          </a:p>
        </p:txBody>
      </p:sp>
      <p:sp>
        <p:nvSpPr>
          <p:cNvPr id="222221" name="Line 13"/>
          <p:cNvSpPr>
            <a:spLocks noChangeShapeType="1"/>
          </p:cNvSpPr>
          <p:nvPr/>
        </p:nvSpPr>
        <p:spPr bwMode="auto">
          <a:xfrm flipH="1" flipV="1">
            <a:off x="4084638" y="2709863"/>
            <a:ext cx="938212" cy="1320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222222" name="Oval 14"/>
          <p:cNvSpPr>
            <a:spLocks noChangeArrowheads="1"/>
          </p:cNvSpPr>
          <p:nvPr/>
        </p:nvSpPr>
        <p:spPr bwMode="auto">
          <a:xfrm>
            <a:off x="5334000" y="4991100"/>
            <a:ext cx="1752600" cy="533400"/>
          </a:xfrm>
          <a:prstGeom prst="ellips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22223" name="Rectangle 15"/>
          <p:cNvSpPr>
            <a:spLocks noChangeArrowheads="1"/>
          </p:cNvSpPr>
          <p:nvPr/>
        </p:nvSpPr>
        <p:spPr bwMode="auto">
          <a:xfrm>
            <a:off x="914400" y="4953000"/>
            <a:ext cx="3886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kumimoji="1" lang="en-US" altLang="zh-CN" sz="3200"/>
              <a:t>3</a:t>
            </a:r>
            <a:r>
              <a:rPr kumimoji="1" lang="zh-CN" altLang="en-US" sz="3200"/>
              <a:t>、</a:t>
            </a:r>
            <a:r>
              <a:rPr kumimoji="1" lang="en-US" altLang="zh-CN" sz="3200"/>
              <a:t>Measure Mode</a:t>
            </a:r>
          </a:p>
        </p:txBody>
      </p:sp>
      <p:sp>
        <p:nvSpPr>
          <p:cNvPr id="222224" name="Line 16"/>
          <p:cNvSpPr>
            <a:spLocks noChangeShapeType="1"/>
          </p:cNvSpPr>
          <p:nvPr/>
        </p:nvSpPr>
        <p:spPr bwMode="auto">
          <a:xfrm flipV="1">
            <a:off x="4267200" y="5257800"/>
            <a:ext cx="9906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222225" name="Text Box 17"/>
          <p:cNvSpPr txBox="1">
            <a:spLocks noChangeArrowheads="1"/>
          </p:cNvSpPr>
          <p:nvPr/>
        </p:nvSpPr>
        <p:spPr bwMode="auto">
          <a:xfrm>
            <a:off x="533400" y="3581400"/>
            <a:ext cx="3241675" cy="466725"/>
          </a:xfrm>
          <a:prstGeom prst="rect">
            <a:avLst/>
          </a:prstGeom>
          <a:noFill/>
          <a:ln w="9525">
            <a:solidFill>
              <a:srgbClr val="0033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1" lang="zh-CN" altLang="en-US"/>
              <a:t>只需设定其中一个参数</a:t>
            </a:r>
          </a:p>
        </p:txBody>
      </p:sp>
      <p:sp>
        <p:nvSpPr>
          <p:cNvPr id="222226" name="Line 18"/>
          <p:cNvSpPr>
            <a:spLocks noChangeShapeType="1"/>
          </p:cNvSpPr>
          <p:nvPr/>
        </p:nvSpPr>
        <p:spPr bwMode="auto">
          <a:xfrm flipH="1" flipV="1">
            <a:off x="1447800" y="2514600"/>
            <a:ext cx="7620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222227" name="Line 19"/>
          <p:cNvSpPr>
            <a:spLocks noChangeShapeType="1"/>
          </p:cNvSpPr>
          <p:nvPr/>
        </p:nvSpPr>
        <p:spPr bwMode="auto">
          <a:xfrm flipV="1">
            <a:off x="2209800" y="2514600"/>
            <a:ext cx="7620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762000"/>
          </a:xfrm>
        </p:spPr>
        <p:txBody>
          <a:bodyPr/>
          <a:lstStyle/>
          <a:p>
            <a:r>
              <a:rPr lang="en-US" altLang="zh-CN"/>
              <a:t>AC Magnetization</a:t>
            </a:r>
          </a:p>
        </p:txBody>
      </p:sp>
      <p:pic>
        <p:nvPicPr>
          <p:cNvPr id="223235" name="Picture 3" descr="QD lege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" cy="676275"/>
          </a:xfrm>
          <a:prstGeom prst="rect">
            <a:avLst/>
          </a:prstGeom>
          <a:noFill/>
        </p:spPr>
      </p:pic>
      <p:sp>
        <p:nvSpPr>
          <p:cNvPr id="223236" name="Text Box 4"/>
          <p:cNvSpPr txBox="1">
            <a:spLocks noChangeArrowheads="1"/>
          </p:cNvSpPr>
          <p:nvPr/>
        </p:nvSpPr>
        <p:spPr bwMode="auto">
          <a:xfrm>
            <a:off x="0" y="6392863"/>
            <a:ext cx="1217613" cy="457200"/>
          </a:xfrm>
          <a:prstGeom prst="rect">
            <a:avLst/>
          </a:prstGeom>
          <a:solidFill>
            <a:srgbClr val="DDF6A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1" lang="en-US" altLang="zh-CN"/>
              <a:t>AC</a:t>
            </a:r>
            <a:r>
              <a:rPr kumimoji="1" lang="zh-CN" altLang="en-US"/>
              <a:t>测量</a:t>
            </a:r>
          </a:p>
        </p:txBody>
      </p:sp>
      <p:sp>
        <p:nvSpPr>
          <p:cNvPr id="223237" name="Rectangle 5"/>
          <p:cNvSpPr>
            <a:spLocks noChangeArrowheads="1"/>
          </p:cNvSpPr>
          <p:nvPr/>
        </p:nvSpPr>
        <p:spPr bwMode="auto">
          <a:xfrm>
            <a:off x="1143000" y="914400"/>
            <a:ext cx="4648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kumimoji="1" lang="en-US" altLang="zh-CN" sz="3200"/>
              <a:t>3</a:t>
            </a:r>
            <a:r>
              <a:rPr kumimoji="1" lang="zh-CN" altLang="en-US" sz="3200"/>
              <a:t>、</a:t>
            </a:r>
            <a:r>
              <a:rPr kumimoji="1" lang="en-US" altLang="zh-CN" sz="3200">
                <a:latin typeface="Arial" pitchFamily="34" charset="0"/>
              </a:rPr>
              <a:t>Measurement Mode</a:t>
            </a:r>
          </a:p>
        </p:txBody>
      </p:sp>
      <p:grpSp>
        <p:nvGrpSpPr>
          <p:cNvPr id="223238" name="Group 6"/>
          <p:cNvGrpSpPr>
            <a:grpSpLocks/>
          </p:cNvGrpSpPr>
          <p:nvPr/>
        </p:nvGrpSpPr>
        <p:grpSpPr bwMode="auto">
          <a:xfrm>
            <a:off x="155575" y="1835150"/>
            <a:ext cx="3352800" cy="4184650"/>
            <a:chOff x="98" y="1280"/>
            <a:chExt cx="2112" cy="2636"/>
          </a:xfrm>
        </p:grpSpPr>
        <p:sp>
          <p:nvSpPr>
            <p:cNvPr id="223239" name="Freeform 7"/>
            <p:cNvSpPr>
              <a:spLocks/>
            </p:cNvSpPr>
            <p:nvPr/>
          </p:nvSpPr>
          <p:spPr bwMode="auto">
            <a:xfrm>
              <a:off x="98" y="1566"/>
              <a:ext cx="1011" cy="501"/>
            </a:xfrm>
            <a:custGeom>
              <a:avLst/>
              <a:gdLst/>
              <a:ahLst/>
              <a:cxnLst>
                <a:cxn ang="0">
                  <a:pos x="0" y="206"/>
                </a:cxn>
                <a:cxn ang="0">
                  <a:pos x="126" y="206"/>
                </a:cxn>
                <a:cxn ang="0">
                  <a:pos x="202" y="197"/>
                </a:cxn>
                <a:cxn ang="0">
                  <a:pos x="297" y="113"/>
                </a:cxn>
                <a:cxn ang="0">
                  <a:pos x="417" y="32"/>
                </a:cxn>
                <a:cxn ang="0">
                  <a:pos x="567" y="2"/>
                </a:cxn>
                <a:cxn ang="0">
                  <a:pos x="750" y="20"/>
                </a:cxn>
                <a:cxn ang="0">
                  <a:pos x="876" y="74"/>
                </a:cxn>
                <a:cxn ang="0">
                  <a:pos x="956" y="140"/>
                </a:cxn>
                <a:cxn ang="0">
                  <a:pos x="1007" y="227"/>
                </a:cxn>
                <a:cxn ang="0">
                  <a:pos x="984" y="350"/>
                </a:cxn>
                <a:cxn ang="0">
                  <a:pos x="851" y="452"/>
                </a:cxn>
                <a:cxn ang="0">
                  <a:pos x="669" y="497"/>
                </a:cxn>
                <a:cxn ang="0">
                  <a:pos x="471" y="479"/>
                </a:cxn>
                <a:cxn ang="0">
                  <a:pos x="357" y="428"/>
                </a:cxn>
                <a:cxn ang="0">
                  <a:pos x="298" y="386"/>
                </a:cxn>
                <a:cxn ang="0">
                  <a:pos x="206" y="293"/>
                </a:cxn>
                <a:cxn ang="0">
                  <a:pos x="132" y="281"/>
                </a:cxn>
                <a:cxn ang="0">
                  <a:pos x="0" y="281"/>
                </a:cxn>
              </a:cxnLst>
              <a:rect l="0" t="0" r="r" b="b"/>
              <a:pathLst>
                <a:path w="1011" h="501">
                  <a:moveTo>
                    <a:pt x="0" y="206"/>
                  </a:moveTo>
                  <a:cubicBezTo>
                    <a:pt x="21" y="206"/>
                    <a:pt x="92" y="207"/>
                    <a:pt x="126" y="206"/>
                  </a:cubicBezTo>
                  <a:cubicBezTo>
                    <a:pt x="160" y="205"/>
                    <a:pt x="174" y="212"/>
                    <a:pt x="202" y="197"/>
                  </a:cubicBezTo>
                  <a:cubicBezTo>
                    <a:pt x="230" y="182"/>
                    <a:pt x="261" y="140"/>
                    <a:pt x="297" y="113"/>
                  </a:cubicBezTo>
                  <a:cubicBezTo>
                    <a:pt x="333" y="86"/>
                    <a:pt x="372" y="50"/>
                    <a:pt x="417" y="32"/>
                  </a:cubicBezTo>
                  <a:cubicBezTo>
                    <a:pt x="462" y="14"/>
                    <a:pt x="512" y="4"/>
                    <a:pt x="567" y="2"/>
                  </a:cubicBezTo>
                  <a:cubicBezTo>
                    <a:pt x="622" y="0"/>
                    <a:pt x="699" y="8"/>
                    <a:pt x="750" y="20"/>
                  </a:cubicBezTo>
                  <a:cubicBezTo>
                    <a:pt x="801" y="32"/>
                    <a:pt x="842" y="54"/>
                    <a:pt x="876" y="74"/>
                  </a:cubicBezTo>
                  <a:cubicBezTo>
                    <a:pt x="910" y="94"/>
                    <a:pt x="935" y="115"/>
                    <a:pt x="956" y="140"/>
                  </a:cubicBezTo>
                  <a:cubicBezTo>
                    <a:pt x="978" y="165"/>
                    <a:pt x="1003" y="192"/>
                    <a:pt x="1007" y="227"/>
                  </a:cubicBezTo>
                  <a:cubicBezTo>
                    <a:pt x="1011" y="262"/>
                    <a:pt x="1010" y="313"/>
                    <a:pt x="984" y="350"/>
                  </a:cubicBezTo>
                  <a:cubicBezTo>
                    <a:pt x="958" y="387"/>
                    <a:pt x="903" y="428"/>
                    <a:pt x="851" y="452"/>
                  </a:cubicBezTo>
                  <a:cubicBezTo>
                    <a:pt x="799" y="476"/>
                    <a:pt x="732" y="493"/>
                    <a:pt x="669" y="497"/>
                  </a:cubicBezTo>
                  <a:cubicBezTo>
                    <a:pt x="606" y="501"/>
                    <a:pt x="523" y="490"/>
                    <a:pt x="471" y="479"/>
                  </a:cubicBezTo>
                  <a:cubicBezTo>
                    <a:pt x="419" y="468"/>
                    <a:pt x="386" y="443"/>
                    <a:pt x="357" y="428"/>
                  </a:cubicBezTo>
                  <a:cubicBezTo>
                    <a:pt x="329" y="413"/>
                    <a:pt x="324" y="408"/>
                    <a:pt x="298" y="386"/>
                  </a:cubicBezTo>
                  <a:cubicBezTo>
                    <a:pt x="273" y="364"/>
                    <a:pt x="233" y="310"/>
                    <a:pt x="206" y="293"/>
                  </a:cubicBezTo>
                  <a:cubicBezTo>
                    <a:pt x="179" y="276"/>
                    <a:pt x="167" y="283"/>
                    <a:pt x="132" y="281"/>
                  </a:cubicBezTo>
                  <a:cubicBezTo>
                    <a:pt x="98" y="279"/>
                    <a:pt x="27" y="281"/>
                    <a:pt x="0" y="281"/>
                  </a:cubicBezTo>
                </a:path>
              </a:pathLst>
            </a:custGeom>
            <a:noFill/>
            <a:ln w="38100" cmpd="sng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3240" name="Freeform 8"/>
            <p:cNvSpPr>
              <a:spLocks/>
            </p:cNvSpPr>
            <p:nvPr/>
          </p:nvSpPr>
          <p:spPr bwMode="auto">
            <a:xfrm>
              <a:off x="98" y="3168"/>
              <a:ext cx="1011" cy="501"/>
            </a:xfrm>
            <a:custGeom>
              <a:avLst/>
              <a:gdLst/>
              <a:ahLst/>
              <a:cxnLst>
                <a:cxn ang="0">
                  <a:pos x="0" y="206"/>
                </a:cxn>
                <a:cxn ang="0">
                  <a:pos x="126" y="206"/>
                </a:cxn>
                <a:cxn ang="0">
                  <a:pos x="202" y="197"/>
                </a:cxn>
                <a:cxn ang="0">
                  <a:pos x="297" y="113"/>
                </a:cxn>
                <a:cxn ang="0">
                  <a:pos x="417" y="32"/>
                </a:cxn>
                <a:cxn ang="0">
                  <a:pos x="567" y="2"/>
                </a:cxn>
                <a:cxn ang="0">
                  <a:pos x="750" y="20"/>
                </a:cxn>
                <a:cxn ang="0">
                  <a:pos x="876" y="74"/>
                </a:cxn>
                <a:cxn ang="0">
                  <a:pos x="956" y="140"/>
                </a:cxn>
                <a:cxn ang="0">
                  <a:pos x="1007" y="227"/>
                </a:cxn>
                <a:cxn ang="0">
                  <a:pos x="984" y="350"/>
                </a:cxn>
                <a:cxn ang="0">
                  <a:pos x="851" y="452"/>
                </a:cxn>
                <a:cxn ang="0">
                  <a:pos x="669" y="497"/>
                </a:cxn>
                <a:cxn ang="0">
                  <a:pos x="471" y="479"/>
                </a:cxn>
                <a:cxn ang="0">
                  <a:pos x="357" y="428"/>
                </a:cxn>
                <a:cxn ang="0">
                  <a:pos x="298" y="386"/>
                </a:cxn>
                <a:cxn ang="0">
                  <a:pos x="206" y="293"/>
                </a:cxn>
                <a:cxn ang="0">
                  <a:pos x="132" y="281"/>
                </a:cxn>
                <a:cxn ang="0">
                  <a:pos x="0" y="281"/>
                </a:cxn>
              </a:cxnLst>
              <a:rect l="0" t="0" r="r" b="b"/>
              <a:pathLst>
                <a:path w="1011" h="501">
                  <a:moveTo>
                    <a:pt x="0" y="206"/>
                  </a:moveTo>
                  <a:cubicBezTo>
                    <a:pt x="21" y="206"/>
                    <a:pt x="92" y="207"/>
                    <a:pt x="126" y="206"/>
                  </a:cubicBezTo>
                  <a:cubicBezTo>
                    <a:pt x="160" y="205"/>
                    <a:pt x="174" y="212"/>
                    <a:pt x="202" y="197"/>
                  </a:cubicBezTo>
                  <a:cubicBezTo>
                    <a:pt x="230" y="182"/>
                    <a:pt x="261" y="140"/>
                    <a:pt x="297" y="113"/>
                  </a:cubicBezTo>
                  <a:cubicBezTo>
                    <a:pt x="333" y="86"/>
                    <a:pt x="372" y="50"/>
                    <a:pt x="417" y="32"/>
                  </a:cubicBezTo>
                  <a:cubicBezTo>
                    <a:pt x="462" y="14"/>
                    <a:pt x="512" y="4"/>
                    <a:pt x="567" y="2"/>
                  </a:cubicBezTo>
                  <a:cubicBezTo>
                    <a:pt x="622" y="0"/>
                    <a:pt x="699" y="8"/>
                    <a:pt x="750" y="20"/>
                  </a:cubicBezTo>
                  <a:cubicBezTo>
                    <a:pt x="801" y="32"/>
                    <a:pt x="842" y="54"/>
                    <a:pt x="876" y="74"/>
                  </a:cubicBezTo>
                  <a:cubicBezTo>
                    <a:pt x="910" y="94"/>
                    <a:pt x="935" y="115"/>
                    <a:pt x="956" y="140"/>
                  </a:cubicBezTo>
                  <a:cubicBezTo>
                    <a:pt x="978" y="165"/>
                    <a:pt x="1003" y="192"/>
                    <a:pt x="1007" y="227"/>
                  </a:cubicBezTo>
                  <a:cubicBezTo>
                    <a:pt x="1011" y="262"/>
                    <a:pt x="1010" y="313"/>
                    <a:pt x="984" y="350"/>
                  </a:cubicBezTo>
                  <a:cubicBezTo>
                    <a:pt x="958" y="387"/>
                    <a:pt x="903" y="428"/>
                    <a:pt x="851" y="452"/>
                  </a:cubicBezTo>
                  <a:cubicBezTo>
                    <a:pt x="799" y="476"/>
                    <a:pt x="732" y="493"/>
                    <a:pt x="669" y="497"/>
                  </a:cubicBezTo>
                  <a:cubicBezTo>
                    <a:pt x="606" y="501"/>
                    <a:pt x="523" y="490"/>
                    <a:pt x="471" y="479"/>
                  </a:cubicBezTo>
                  <a:cubicBezTo>
                    <a:pt x="419" y="468"/>
                    <a:pt x="386" y="443"/>
                    <a:pt x="357" y="428"/>
                  </a:cubicBezTo>
                  <a:cubicBezTo>
                    <a:pt x="329" y="413"/>
                    <a:pt x="324" y="408"/>
                    <a:pt x="298" y="386"/>
                  </a:cubicBezTo>
                  <a:cubicBezTo>
                    <a:pt x="273" y="364"/>
                    <a:pt x="233" y="310"/>
                    <a:pt x="206" y="293"/>
                  </a:cubicBezTo>
                  <a:cubicBezTo>
                    <a:pt x="179" y="276"/>
                    <a:pt x="167" y="283"/>
                    <a:pt x="132" y="281"/>
                  </a:cubicBezTo>
                  <a:cubicBezTo>
                    <a:pt x="98" y="279"/>
                    <a:pt x="27" y="281"/>
                    <a:pt x="0" y="281"/>
                  </a:cubicBezTo>
                </a:path>
              </a:pathLst>
            </a:custGeom>
            <a:noFill/>
            <a:ln w="38100" cmpd="sng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3241" name="Line 9"/>
            <p:cNvSpPr>
              <a:spLocks noChangeShapeType="1"/>
            </p:cNvSpPr>
            <p:nvPr/>
          </p:nvSpPr>
          <p:spPr bwMode="auto">
            <a:xfrm>
              <a:off x="695" y="1280"/>
              <a:ext cx="0" cy="263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prstDash val="dashDot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3242" name="Line 10"/>
            <p:cNvSpPr>
              <a:spLocks noChangeShapeType="1"/>
            </p:cNvSpPr>
            <p:nvPr/>
          </p:nvSpPr>
          <p:spPr bwMode="auto">
            <a:xfrm>
              <a:off x="357" y="1833"/>
              <a:ext cx="768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prstDash val="dashDot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3243" name="Line 11"/>
            <p:cNvSpPr>
              <a:spLocks noChangeShapeType="1"/>
            </p:cNvSpPr>
            <p:nvPr/>
          </p:nvSpPr>
          <p:spPr bwMode="auto">
            <a:xfrm>
              <a:off x="368" y="3429"/>
              <a:ext cx="672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prstDash val="dashDot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3244" name="Line 12"/>
            <p:cNvSpPr>
              <a:spLocks noChangeShapeType="1"/>
            </p:cNvSpPr>
            <p:nvPr/>
          </p:nvSpPr>
          <p:spPr bwMode="auto">
            <a:xfrm>
              <a:off x="368" y="2620"/>
              <a:ext cx="672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prstDash val="dashDot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3245" name="Text Box 13"/>
            <p:cNvSpPr txBox="1">
              <a:spLocks noChangeArrowheads="1"/>
            </p:cNvSpPr>
            <p:nvPr/>
          </p:nvSpPr>
          <p:spPr bwMode="auto">
            <a:xfrm>
              <a:off x="1135" y="3282"/>
              <a:ext cx="1075" cy="288"/>
            </a:xfrm>
            <a:prstGeom prst="rect">
              <a:avLst/>
            </a:prstGeom>
            <a:solidFill>
              <a:srgbClr val="DAFF8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/>
              <a:r>
                <a:rPr kumimoji="1" lang="en-US" altLang="zh-CN">
                  <a:solidFill>
                    <a:srgbClr val="FF0000"/>
                  </a:solidFill>
                </a:rPr>
                <a:t>B</a:t>
              </a:r>
              <a:r>
                <a:rPr kumimoji="1" lang="en-US" altLang="zh-CN"/>
                <a:t>ottom Coil</a:t>
              </a:r>
            </a:p>
          </p:txBody>
        </p:sp>
        <p:sp>
          <p:nvSpPr>
            <p:cNvPr id="223246" name="Text Box 14"/>
            <p:cNvSpPr txBox="1">
              <a:spLocks noChangeArrowheads="1"/>
            </p:cNvSpPr>
            <p:nvPr/>
          </p:nvSpPr>
          <p:spPr bwMode="auto">
            <a:xfrm>
              <a:off x="1154" y="1660"/>
              <a:ext cx="835" cy="288"/>
            </a:xfrm>
            <a:prstGeom prst="rect">
              <a:avLst/>
            </a:prstGeom>
            <a:solidFill>
              <a:srgbClr val="DAFF8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/>
              <a:r>
                <a:rPr kumimoji="1" lang="en-US" altLang="zh-CN">
                  <a:solidFill>
                    <a:srgbClr val="FF0000"/>
                  </a:solidFill>
                </a:rPr>
                <a:t>T</a:t>
              </a:r>
              <a:r>
                <a:rPr kumimoji="1" lang="en-US" altLang="zh-CN"/>
                <a:t>op Coil</a:t>
              </a:r>
            </a:p>
          </p:txBody>
        </p:sp>
        <p:sp>
          <p:nvSpPr>
            <p:cNvPr id="223247" name="Text Box 15"/>
            <p:cNvSpPr txBox="1">
              <a:spLocks noChangeArrowheads="1"/>
            </p:cNvSpPr>
            <p:nvPr/>
          </p:nvSpPr>
          <p:spPr bwMode="auto">
            <a:xfrm>
              <a:off x="1117" y="2476"/>
              <a:ext cx="691" cy="288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r>
                <a:rPr kumimoji="1" lang="en-US" altLang="zh-CN">
                  <a:solidFill>
                    <a:srgbClr val="FF0000"/>
                  </a:solidFill>
                </a:rPr>
                <a:t>C</a:t>
              </a:r>
              <a:r>
                <a:rPr kumimoji="1" lang="en-US" altLang="zh-CN"/>
                <a:t>enter</a:t>
              </a:r>
            </a:p>
          </p:txBody>
        </p:sp>
      </p:grpSp>
      <p:graphicFrame>
        <p:nvGraphicFramePr>
          <p:cNvPr id="223248" name="Group 16"/>
          <p:cNvGraphicFramePr>
            <a:graphicFrameLocks noGrp="1"/>
          </p:cNvGraphicFramePr>
          <p:nvPr/>
        </p:nvGraphicFramePr>
        <p:xfrm>
          <a:off x="3654425" y="1600200"/>
          <a:ext cx="5334000" cy="5029200"/>
        </p:xfrm>
        <a:graphic>
          <a:graphicData uri="http://schemas.openxmlformats.org/drawingml/2006/table">
            <a:tbl>
              <a:tblPr/>
              <a:tblGrid>
                <a:gridCol w="1778000"/>
                <a:gridCol w="1778000"/>
                <a:gridCol w="1778000"/>
              </a:tblGrid>
              <a:tr h="9286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Measurement Mode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Measurement Order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Suggestion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191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Five Point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sym typeface="Wingdings" pitchFamily="2" charset="2"/>
                        </a:rPr>
                        <a:t>    </a:t>
                      </a:r>
                      <a:endParaRPr kumimoji="0" lang="en-US" altLang="zh-CN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B  T  B  C  C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slowest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most accurate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07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Four Point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sym typeface="Wingdings" pitchFamily="2" charset="2"/>
                        </a:rPr>
                        <a:t>    </a:t>
                      </a:r>
                      <a:endParaRPr kumimoji="0" lang="en-US" altLang="zh-CN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B  T  C  C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slower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accurate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07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Three Point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sym typeface="Wingdings" pitchFamily="2" charset="2"/>
                        </a:rPr>
                        <a:t>   </a:t>
                      </a:r>
                      <a:endParaRPr kumimoji="0" lang="en-US" altLang="zh-CN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9900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B  T  C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faster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less accurate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191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Two Point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sym typeface="Wingdings" pitchFamily="2" charset="2"/>
                        </a:rPr>
                        <a:t> </a:t>
                      </a:r>
                      <a:endParaRPr kumimoji="0" lang="en-US" altLang="zh-CN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B  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faster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less accurate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07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One Point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sym typeface="Wingdings" pitchFamily="2" charset="2"/>
                        </a:rPr>
                        <a:t></a:t>
                      </a:r>
                      <a:endParaRPr kumimoji="0" lang="en-US" altLang="zh-CN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B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fastest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least accurate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762000"/>
          </a:xfrm>
        </p:spPr>
        <p:txBody>
          <a:bodyPr/>
          <a:lstStyle/>
          <a:p>
            <a:r>
              <a:rPr lang="en-US" altLang="zh-CN"/>
              <a:t>AC Magnetization</a:t>
            </a:r>
          </a:p>
        </p:txBody>
      </p:sp>
      <p:pic>
        <p:nvPicPr>
          <p:cNvPr id="224259" name="Picture 3" descr="QD lege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" cy="676275"/>
          </a:xfrm>
          <a:prstGeom prst="rect">
            <a:avLst/>
          </a:prstGeom>
          <a:noFill/>
        </p:spPr>
      </p:pic>
      <p:sp>
        <p:nvSpPr>
          <p:cNvPr id="224260" name="Rectangle 4"/>
          <p:cNvSpPr>
            <a:spLocks noChangeArrowheads="1"/>
          </p:cNvSpPr>
          <p:nvPr/>
        </p:nvSpPr>
        <p:spPr bwMode="auto">
          <a:xfrm>
            <a:off x="990600" y="685800"/>
            <a:ext cx="6629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kumimoji="1" lang="en-US" altLang="zh-CN" sz="3200"/>
              <a:t>4</a:t>
            </a:r>
            <a:r>
              <a:rPr kumimoji="1" lang="zh-CN" altLang="en-US" sz="3200"/>
              <a:t>、</a:t>
            </a:r>
            <a:r>
              <a:rPr kumimoji="1" lang="en-US" altLang="zh-CN" sz="3200">
                <a:latin typeface="Arial" pitchFamily="34" charset="0"/>
              </a:rPr>
              <a:t>Maximum AC Field Amplitude</a:t>
            </a:r>
          </a:p>
        </p:txBody>
      </p:sp>
      <p:graphicFrame>
        <p:nvGraphicFramePr>
          <p:cNvPr id="224261" name="Group 5"/>
          <p:cNvGraphicFramePr>
            <a:graphicFrameLocks noGrp="1"/>
          </p:cNvGraphicFramePr>
          <p:nvPr/>
        </p:nvGraphicFramePr>
        <p:xfrm>
          <a:off x="381000" y="1435100"/>
          <a:ext cx="8686800" cy="5346700"/>
        </p:xfrm>
        <a:graphic>
          <a:graphicData uri="http://schemas.openxmlformats.org/drawingml/2006/table">
            <a:tbl>
              <a:tblPr/>
              <a:tblGrid>
                <a:gridCol w="1376363"/>
                <a:gridCol w="1719262"/>
                <a:gridCol w="1376363"/>
                <a:gridCol w="1319212"/>
                <a:gridCol w="1447800"/>
                <a:gridCol w="1447800"/>
              </a:tblGrid>
              <a:tr h="38100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Duration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(sec)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Temperature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(K)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Frequency (Hz)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309563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100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1 000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10 000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0038">
                <a:tc row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0.1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1.9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3.5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0038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17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17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17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0038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17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17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17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17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115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20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17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17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17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17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0038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25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17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17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17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17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0038">
                <a:tc row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1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1.9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845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0038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17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17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17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0038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20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17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17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17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17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845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25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17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17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17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17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0038">
                <a:tc row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10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1.9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2.5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0038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0038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14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14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14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845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20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17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17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17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14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0038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25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17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17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17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17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224372" name="Group 116"/>
          <p:cNvGrpSpPr>
            <a:grpSpLocks/>
          </p:cNvGrpSpPr>
          <p:nvPr/>
        </p:nvGrpSpPr>
        <p:grpSpPr bwMode="auto">
          <a:xfrm>
            <a:off x="3733800" y="2362200"/>
            <a:ext cx="5181600" cy="4267200"/>
            <a:chOff x="2352" y="1440"/>
            <a:chExt cx="3264" cy="2688"/>
          </a:xfrm>
        </p:grpSpPr>
        <p:sp>
          <p:nvSpPr>
            <p:cNvPr id="224373" name="Line 117"/>
            <p:cNvSpPr>
              <a:spLocks noChangeShapeType="1"/>
            </p:cNvSpPr>
            <p:nvPr/>
          </p:nvSpPr>
          <p:spPr bwMode="auto">
            <a:xfrm flipV="1">
              <a:off x="3120" y="3408"/>
              <a:ext cx="1968" cy="720"/>
            </a:xfrm>
            <a:prstGeom prst="line">
              <a:avLst/>
            </a:prstGeom>
            <a:noFill/>
            <a:ln w="38100" cmpd="dbl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4374" name="Rectangle 118"/>
            <p:cNvSpPr>
              <a:spLocks noChangeArrowheads="1"/>
            </p:cNvSpPr>
            <p:nvPr/>
          </p:nvSpPr>
          <p:spPr bwMode="auto">
            <a:xfrm>
              <a:off x="2352" y="1440"/>
              <a:ext cx="3264" cy="2640"/>
            </a:xfrm>
            <a:prstGeom prst="rect">
              <a:avLst/>
            </a:prstGeom>
            <a:solidFill>
              <a:srgbClr val="CDCDC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24375" name="Line 119"/>
            <p:cNvSpPr>
              <a:spLocks noChangeShapeType="1"/>
            </p:cNvSpPr>
            <p:nvPr/>
          </p:nvSpPr>
          <p:spPr bwMode="auto">
            <a:xfrm>
              <a:off x="2592" y="2778"/>
              <a:ext cx="2016" cy="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4376" name="Line 120"/>
            <p:cNvSpPr>
              <a:spLocks noChangeShapeType="1"/>
            </p:cNvSpPr>
            <p:nvPr/>
          </p:nvSpPr>
          <p:spPr bwMode="auto">
            <a:xfrm rot="5400000" flipH="1">
              <a:off x="4381" y="3408"/>
              <a:ext cx="1056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4377" name="Line 121"/>
            <p:cNvSpPr>
              <a:spLocks noChangeShapeType="1"/>
            </p:cNvSpPr>
            <p:nvPr/>
          </p:nvSpPr>
          <p:spPr bwMode="auto">
            <a:xfrm>
              <a:off x="4909" y="1495"/>
              <a:ext cx="0" cy="1152"/>
            </a:xfrm>
            <a:prstGeom prst="line">
              <a:avLst/>
            </a:prstGeom>
            <a:noFill/>
            <a:ln w="38100">
              <a:solidFill>
                <a:srgbClr val="CC33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4378" name="Line 122"/>
            <p:cNvSpPr>
              <a:spLocks noChangeShapeType="1"/>
            </p:cNvSpPr>
            <p:nvPr/>
          </p:nvSpPr>
          <p:spPr bwMode="auto">
            <a:xfrm>
              <a:off x="2544" y="1608"/>
              <a:ext cx="1909" cy="934"/>
            </a:xfrm>
            <a:prstGeom prst="line">
              <a:avLst/>
            </a:prstGeom>
            <a:noFill/>
            <a:ln w="76200" cmpd="tri">
              <a:solidFill>
                <a:srgbClr val="CC0099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4379" name="Text Box 123"/>
            <p:cNvSpPr txBox="1">
              <a:spLocks noChangeArrowheads="1"/>
            </p:cNvSpPr>
            <p:nvPr/>
          </p:nvSpPr>
          <p:spPr bwMode="auto">
            <a:xfrm>
              <a:off x="4298" y="1687"/>
              <a:ext cx="1222" cy="29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CC3300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kumimoji="1" lang="en-US" altLang="zh-CN">
                  <a:solidFill>
                    <a:srgbClr val="CC3300"/>
                  </a:solidFill>
                  <a:latin typeface="Arial" pitchFamily="34" charset="0"/>
                  <a:ea typeface="华文新魏" pitchFamily="2" charset="-122"/>
                </a:rPr>
                <a:t>Temperature</a:t>
              </a:r>
            </a:p>
          </p:txBody>
        </p:sp>
        <p:sp>
          <p:nvSpPr>
            <p:cNvPr id="224380" name="Text Box 124"/>
            <p:cNvSpPr txBox="1">
              <a:spLocks noChangeArrowheads="1"/>
            </p:cNvSpPr>
            <p:nvPr/>
          </p:nvSpPr>
          <p:spPr bwMode="auto">
            <a:xfrm>
              <a:off x="4394" y="3360"/>
              <a:ext cx="1030" cy="29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kumimoji="1" lang="en-US" altLang="zh-CN">
                  <a:solidFill>
                    <a:srgbClr val="0000FF"/>
                  </a:solidFill>
                  <a:latin typeface="Arial" pitchFamily="34" charset="0"/>
                  <a:ea typeface="华文新魏" pitchFamily="2" charset="-122"/>
                </a:rPr>
                <a:t>Frequency</a:t>
              </a:r>
            </a:p>
          </p:txBody>
        </p:sp>
        <p:sp>
          <p:nvSpPr>
            <p:cNvPr id="224381" name="Text Box 125"/>
            <p:cNvSpPr txBox="1">
              <a:spLocks noChangeArrowheads="1"/>
            </p:cNvSpPr>
            <p:nvPr/>
          </p:nvSpPr>
          <p:spPr bwMode="auto">
            <a:xfrm>
              <a:off x="3024" y="2634"/>
              <a:ext cx="849" cy="29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kumimoji="1" lang="en-US" altLang="zh-CN">
                  <a:solidFill>
                    <a:srgbClr val="FF0000"/>
                  </a:solidFill>
                  <a:latin typeface="Arial" pitchFamily="34" charset="0"/>
                  <a:ea typeface="华文新魏" pitchFamily="2" charset="-122"/>
                </a:rPr>
                <a:t>Duration</a:t>
              </a:r>
            </a:p>
          </p:txBody>
        </p:sp>
        <p:sp>
          <p:nvSpPr>
            <p:cNvPr id="224382" name="Text Box 126"/>
            <p:cNvSpPr txBox="1">
              <a:spLocks noChangeArrowheads="1"/>
            </p:cNvSpPr>
            <p:nvPr/>
          </p:nvSpPr>
          <p:spPr bwMode="auto">
            <a:xfrm>
              <a:off x="2777" y="1817"/>
              <a:ext cx="977" cy="29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CC0099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>
              <a:spAutoFit/>
            </a:bodyPr>
            <a:lstStyle/>
            <a:p>
              <a:r>
                <a:rPr kumimoji="1" lang="en-US" altLang="zh-CN">
                  <a:solidFill>
                    <a:srgbClr val="CC0099"/>
                  </a:solidFill>
                  <a:latin typeface="Arial" pitchFamily="34" charset="0"/>
                  <a:ea typeface="华文新魏" pitchFamily="2" charset="-122"/>
                </a:rPr>
                <a:t>Amplitude</a:t>
              </a:r>
            </a:p>
          </p:txBody>
        </p:sp>
        <p:sp>
          <p:nvSpPr>
            <p:cNvPr id="224383" name="Line 127"/>
            <p:cNvSpPr>
              <a:spLocks noChangeShapeType="1"/>
            </p:cNvSpPr>
            <p:nvPr/>
          </p:nvSpPr>
          <p:spPr bwMode="auto">
            <a:xfrm flipV="1">
              <a:off x="2640" y="3072"/>
              <a:ext cx="1872" cy="864"/>
            </a:xfrm>
            <a:prstGeom prst="line">
              <a:avLst/>
            </a:prstGeom>
            <a:noFill/>
            <a:ln w="76200" cmpd="tri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4384" name="Text Box 128"/>
            <p:cNvSpPr txBox="1">
              <a:spLocks noChangeArrowheads="1"/>
            </p:cNvSpPr>
            <p:nvPr/>
          </p:nvSpPr>
          <p:spPr bwMode="auto">
            <a:xfrm>
              <a:off x="2493" y="3456"/>
              <a:ext cx="1816" cy="29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kumimoji="1" lang="en-US" altLang="zh-CN"/>
                <a:t>Eddy Current Heating</a:t>
              </a:r>
            </a:p>
          </p:txBody>
        </p:sp>
        <p:sp>
          <p:nvSpPr>
            <p:cNvPr id="224385" name="Oval 129"/>
            <p:cNvSpPr>
              <a:spLocks noChangeArrowheads="1"/>
            </p:cNvSpPr>
            <p:nvPr/>
          </p:nvSpPr>
          <p:spPr bwMode="auto">
            <a:xfrm>
              <a:off x="4608" y="2640"/>
              <a:ext cx="576" cy="2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24386" name="Freeform 130"/>
            <p:cNvSpPr>
              <a:spLocks/>
            </p:cNvSpPr>
            <p:nvPr/>
          </p:nvSpPr>
          <p:spPr bwMode="auto">
            <a:xfrm>
              <a:off x="2414" y="1952"/>
              <a:ext cx="347" cy="1648"/>
            </a:xfrm>
            <a:custGeom>
              <a:avLst/>
              <a:gdLst/>
              <a:ahLst/>
              <a:cxnLst>
                <a:cxn ang="0">
                  <a:pos x="347" y="5"/>
                </a:cxn>
                <a:cxn ang="0">
                  <a:pos x="146" y="87"/>
                </a:cxn>
                <a:cxn ang="0">
                  <a:pos x="18" y="526"/>
                </a:cxn>
                <a:cxn ang="0">
                  <a:pos x="82" y="1166"/>
                </a:cxn>
                <a:cxn ang="0">
                  <a:pos x="0" y="1495"/>
                </a:cxn>
                <a:cxn ang="0">
                  <a:pos x="82" y="1648"/>
                </a:cxn>
              </a:cxnLst>
              <a:rect l="0" t="0" r="r" b="b"/>
              <a:pathLst>
                <a:path w="347" h="1648">
                  <a:moveTo>
                    <a:pt x="347" y="5"/>
                  </a:moveTo>
                  <a:cubicBezTo>
                    <a:pt x="314" y="19"/>
                    <a:pt x="201" y="0"/>
                    <a:pt x="146" y="87"/>
                  </a:cubicBezTo>
                  <a:cubicBezTo>
                    <a:pt x="91" y="174"/>
                    <a:pt x="29" y="346"/>
                    <a:pt x="18" y="526"/>
                  </a:cubicBezTo>
                  <a:cubicBezTo>
                    <a:pt x="7" y="706"/>
                    <a:pt x="85" y="1005"/>
                    <a:pt x="82" y="1166"/>
                  </a:cubicBezTo>
                  <a:cubicBezTo>
                    <a:pt x="79" y="1327"/>
                    <a:pt x="0" y="1415"/>
                    <a:pt x="0" y="1495"/>
                  </a:cubicBezTo>
                  <a:cubicBezTo>
                    <a:pt x="0" y="1575"/>
                    <a:pt x="65" y="1616"/>
                    <a:pt x="82" y="1648"/>
                  </a:cubicBezTo>
                </a:path>
              </a:pathLst>
            </a:custGeom>
            <a:noFill/>
            <a:ln w="38100" cap="flat" cmpd="sng">
              <a:solidFill>
                <a:srgbClr val="CC0099"/>
              </a:solidFill>
              <a:prstDash val="dash"/>
              <a:round/>
              <a:headEnd type="triangl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24387" name="Text Box 131"/>
          <p:cNvSpPr txBox="1">
            <a:spLocks noChangeArrowheads="1"/>
          </p:cNvSpPr>
          <p:nvPr/>
        </p:nvSpPr>
        <p:spPr bwMode="auto">
          <a:xfrm>
            <a:off x="0" y="6392863"/>
            <a:ext cx="1217613" cy="457200"/>
          </a:xfrm>
          <a:prstGeom prst="rect">
            <a:avLst/>
          </a:prstGeom>
          <a:solidFill>
            <a:srgbClr val="DDF6A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1" lang="en-US" altLang="zh-CN"/>
              <a:t>AC</a:t>
            </a:r>
            <a:r>
              <a:rPr kumimoji="1" lang="zh-CN" altLang="en-US"/>
              <a:t>测量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43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43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762000"/>
          </a:xfrm>
        </p:spPr>
        <p:txBody>
          <a:bodyPr/>
          <a:lstStyle/>
          <a:p>
            <a:r>
              <a:rPr lang="en-US" altLang="zh-CN"/>
              <a:t>DC Magnetization</a:t>
            </a:r>
          </a:p>
        </p:txBody>
      </p:sp>
      <p:pic>
        <p:nvPicPr>
          <p:cNvPr id="225283" name="Picture 3" descr="QD lege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" cy="676275"/>
          </a:xfrm>
          <a:prstGeom prst="rect">
            <a:avLst/>
          </a:prstGeom>
          <a:noFill/>
        </p:spPr>
      </p:pic>
      <p:sp>
        <p:nvSpPr>
          <p:cNvPr id="225284" name="Rectangle 4"/>
          <p:cNvSpPr>
            <a:spLocks noChangeArrowheads="1"/>
          </p:cNvSpPr>
          <p:nvPr/>
        </p:nvSpPr>
        <p:spPr bwMode="auto">
          <a:xfrm>
            <a:off x="990600" y="1143000"/>
            <a:ext cx="2514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kumimoji="1" lang="zh-CN" altLang="en-US" sz="3200">
                <a:latin typeface="Arial" pitchFamily="34" charset="0"/>
                <a:ea typeface="华文新魏" pitchFamily="2" charset="-122"/>
              </a:rPr>
              <a:t>磁场和温度</a:t>
            </a:r>
          </a:p>
        </p:txBody>
      </p:sp>
      <p:sp>
        <p:nvSpPr>
          <p:cNvPr id="225285" name="Text Box 5"/>
          <p:cNvSpPr txBox="1">
            <a:spLocks noChangeArrowheads="1"/>
          </p:cNvSpPr>
          <p:nvPr/>
        </p:nvSpPr>
        <p:spPr bwMode="auto">
          <a:xfrm>
            <a:off x="0" y="6392863"/>
            <a:ext cx="1217613" cy="457200"/>
          </a:xfrm>
          <a:prstGeom prst="rect">
            <a:avLst/>
          </a:prstGeom>
          <a:solidFill>
            <a:srgbClr val="DDF6A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1" lang="en-US" altLang="zh-CN"/>
              <a:t>AC</a:t>
            </a:r>
            <a:r>
              <a:rPr kumimoji="1" lang="zh-CN" altLang="en-US"/>
              <a:t>测量</a:t>
            </a:r>
          </a:p>
        </p:txBody>
      </p:sp>
      <p:sp>
        <p:nvSpPr>
          <p:cNvPr id="225286" name="Text Box 6"/>
          <p:cNvSpPr txBox="1">
            <a:spLocks noChangeArrowheads="1"/>
          </p:cNvSpPr>
          <p:nvPr/>
        </p:nvSpPr>
        <p:spPr bwMode="auto">
          <a:xfrm>
            <a:off x="2143125" y="2438400"/>
            <a:ext cx="5156200" cy="271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1" lang="zh-CN" altLang="en-US" sz="3200">
                <a:latin typeface="Arial" pitchFamily="34" charset="0"/>
              </a:rPr>
              <a:t>测量方式：提拉法</a:t>
            </a:r>
          </a:p>
          <a:p>
            <a:endParaRPr kumimoji="1" lang="zh-CN" altLang="en-US" sz="3200">
              <a:latin typeface="Arial" pitchFamily="34" charset="0"/>
            </a:endParaRPr>
          </a:p>
          <a:p>
            <a:r>
              <a:rPr kumimoji="1" lang="zh-CN" altLang="en-US" sz="3200">
                <a:latin typeface="Arial" pitchFamily="34" charset="0"/>
              </a:rPr>
              <a:t>最高磁场：不超过</a:t>
            </a:r>
            <a:r>
              <a:rPr kumimoji="1" lang="en-US" altLang="zh-CN" sz="3200">
                <a:latin typeface="Arial" pitchFamily="34" charset="0"/>
              </a:rPr>
              <a:t>13 T</a:t>
            </a:r>
          </a:p>
          <a:p>
            <a:endParaRPr kumimoji="1" lang="en-US" altLang="zh-CN" sz="3200">
              <a:latin typeface="Arial" pitchFamily="34" charset="0"/>
            </a:endParaRPr>
          </a:p>
          <a:p>
            <a:r>
              <a:rPr kumimoji="1" lang="zh-CN" altLang="en-US" sz="3200">
                <a:latin typeface="Arial" pitchFamily="34" charset="0"/>
              </a:rPr>
              <a:t>温度范围：</a:t>
            </a:r>
            <a:r>
              <a:rPr kumimoji="1" lang="en-US" altLang="zh-CN" sz="3200">
                <a:latin typeface="Arial" pitchFamily="34" charset="0"/>
              </a:rPr>
              <a:t>1.8 K </a:t>
            </a:r>
            <a:r>
              <a:rPr kumimoji="1" lang="zh-CN" altLang="en-US" sz="3200">
                <a:latin typeface="Arial" pitchFamily="34" charset="0"/>
              </a:rPr>
              <a:t>～ </a:t>
            </a:r>
            <a:r>
              <a:rPr kumimoji="1" lang="en-US" altLang="zh-CN" sz="4400">
                <a:solidFill>
                  <a:srgbClr val="FF0000"/>
                </a:solidFill>
                <a:latin typeface="Arial" pitchFamily="34" charset="0"/>
              </a:rPr>
              <a:t>300</a:t>
            </a:r>
            <a:r>
              <a:rPr kumimoji="1" lang="en-US" altLang="zh-CN" sz="4400">
                <a:latin typeface="Arial" pitchFamily="34" charset="0"/>
              </a:rPr>
              <a:t> </a:t>
            </a:r>
            <a:r>
              <a:rPr kumimoji="1" lang="en-US" altLang="zh-CN" sz="3200">
                <a:latin typeface="Arial" pitchFamily="34" charset="0"/>
              </a:rPr>
              <a:t>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762000"/>
          </a:xfrm>
        </p:spPr>
        <p:txBody>
          <a:bodyPr/>
          <a:lstStyle/>
          <a:p>
            <a:r>
              <a:rPr lang="en-US" altLang="zh-CN"/>
              <a:t>ACMS</a:t>
            </a:r>
            <a:r>
              <a:rPr lang="zh-CN" altLang="en-US"/>
              <a:t>的数据处理－</a:t>
            </a:r>
            <a:r>
              <a:rPr lang="zh-CN" altLang="en-US">
                <a:solidFill>
                  <a:srgbClr val="FF0000"/>
                </a:solidFill>
                <a:ea typeface="华文新魏" pitchFamily="2" charset="-122"/>
              </a:rPr>
              <a:t>多点平均</a:t>
            </a:r>
          </a:p>
        </p:txBody>
      </p:sp>
      <p:sp>
        <p:nvSpPr>
          <p:cNvPr id="226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143000"/>
            <a:ext cx="4191000" cy="609600"/>
          </a:xfrm>
        </p:spPr>
        <p:txBody>
          <a:bodyPr/>
          <a:lstStyle/>
          <a:p>
            <a:r>
              <a:rPr lang="en-US" altLang="zh-CN"/>
              <a:t>DC Magnetization</a:t>
            </a:r>
          </a:p>
        </p:txBody>
      </p:sp>
      <p:pic>
        <p:nvPicPr>
          <p:cNvPr id="226308" name="Picture 4" descr="QD lege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85800" cy="676275"/>
          </a:xfrm>
          <a:prstGeom prst="rect">
            <a:avLst/>
          </a:prstGeom>
          <a:noFill/>
        </p:spPr>
      </p:pic>
      <p:sp>
        <p:nvSpPr>
          <p:cNvPr id="226309" name="Text Box 5"/>
          <p:cNvSpPr txBox="1">
            <a:spLocks noChangeArrowheads="1"/>
          </p:cNvSpPr>
          <p:nvPr/>
        </p:nvSpPr>
        <p:spPr bwMode="auto">
          <a:xfrm>
            <a:off x="0" y="6392863"/>
            <a:ext cx="1658938" cy="457200"/>
          </a:xfrm>
          <a:prstGeom prst="rect">
            <a:avLst/>
          </a:prstGeom>
          <a:solidFill>
            <a:srgbClr val="DDF6A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1" lang="en-US" altLang="zh-CN"/>
              <a:t>ACMS</a:t>
            </a:r>
            <a:r>
              <a:rPr kumimoji="1" lang="zh-CN" altLang="en-US"/>
              <a:t>数据</a:t>
            </a:r>
          </a:p>
        </p:txBody>
      </p:sp>
      <p:graphicFrame>
        <p:nvGraphicFramePr>
          <p:cNvPr id="226310" name="Object 6"/>
          <p:cNvGraphicFramePr>
            <a:graphicFrameLocks noChangeAspect="1"/>
          </p:cNvGraphicFramePr>
          <p:nvPr/>
        </p:nvGraphicFramePr>
        <p:xfrm>
          <a:off x="609600" y="2057400"/>
          <a:ext cx="4244975" cy="701675"/>
        </p:xfrm>
        <a:graphic>
          <a:graphicData uri="http://schemas.openxmlformats.org/presentationml/2006/ole">
            <p:oleObj spid="_x0000_s226310" name="Equation" r:id="rId4" imgW="1384200" imgH="228600" progId="Equation.3">
              <p:embed/>
            </p:oleObj>
          </a:graphicData>
        </a:graphic>
      </p:graphicFrame>
      <p:pic>
        <p:nvPicPr>
          <p:cNvPr id="226311" name="Picture 7" descr="DC Magnetization Dialog Box_Imnediate mod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05400" y="1066800"/>
            <a:ext cx="3876675" cy="2274888"/>
          </a:xfrm>
          <a:prstGeom prst="rect">
            <a:avLst/>
          </a:prstGeom>
          <a:noFill/>
        </p:spPr>
      </p:pic>
      <p:sp>
        <p:nvSpPr>
          <p:cNvPr id="226312" name="Freeform 8"/>
          <p:cNvSpPr>
            <a:spLocks/>
          </p:cNvSpPr>
          <p:nvPr/>
        </p:nvSpPr>
        <p:spPr bwMode="auto">
          <a:xfrm>
            <a:off x="5181600" y="1473200"/>
            <a:ext cx="1663700" cy="571500"/>
          </a:xfrm>
          <a:custGeom>
            <a:avLst/>
            <a:gdLst/>
            <a:ahLst/>
            <a:cxnLst>
              <a:cxn ang="0">
                <a:pos x="48" y="80"/>
              </a:cxn>
              <a:cxn ang="0">
                <a:pos x="144" y="320"/>
              </a:cxn>
              <a:cxn ang="0">
                <a:pos x="912" y="320"/>
              </a:cxn>
              <a:cxn ang="0">
                <a:pos x="960" y="80"/>
              </a:cxn>
              <a:cxn ang="0">
                <a:pos x="528" y="32"/>
              </a:cxn>
              <a:cxn ang="0">
                <a:pos x="192" y="32"/>
              </a:cxn>
              <a:cxn ang="0">
                <a:pos x="0" y="224"/>
              </a:cxn>
            </a:cxnLst>
            <a:rect l="0" t="0" r="r" b="b"/>
            <a:pathLst>
              <a:path w="1048" h="360">
                <a:moveTo>
                  <a:pt x="48" y="80"/>
                </a:moveTo>
                <a:cubicBezTo>
                  <a:pt x="24" y="180"/>
                  <a:pt x="0" y="280"/>
                  <a:pt x="144" y="320"/>
                </a:cubicBezTo>
                <a:cubicBezTo>
                  <a:pt x="288" y="360"/>
                  <a:pt x="776" y="360"/>
                  <a:pt x="912" y="320"/>
                </a:cubicBezTo>
                <a:cubicBezTo>
                  <a:pt x="1048" y="280"/>
                  <a:pt x="1024" y="128"/>
                  <a:pt x="960" y="80"/>
                </a:cubicBezTo>
                <a:cubicBezTo>
                  <a:pt x="896" y="32"/>
                  <a:pt x="656" y="40"/>
                  <a:pt x="528" y="32"/>
                </a:cubicBezTo>
                <a:cubicBezTo>
                  <a:pt x="400" y="24"/>
                  <a:pt x="280" y="0"/>
                  <a:pt x="192" y="32"/>
                </a:cubicBezTo>
                <a:cubicBezTo>
                  <a:pt x="104" y="64"/>
                  <a:pt x="32" y="192"/>
                  <a:pt x="0" y="224"/>
                </a:cubicBezTo>
              </a:path>
            </a:pathLst>
          </a:custGeom>
          <a:noFill/>
          <a:ln w="38100" cmpd="sng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226313" name="Rectangle 9"/>
          <p:cNvSpPr>
            <a:spLocks noChangeArrowheads="1"/>
          </p:cNvSpPr>
          <p:nvPr/>
        </p:nvSpPr>
        <p:spPr bwMode="auto">
          <a:xfrm>
            <a:off x="609600" y="3581400"/>
            <a:ext cx="4191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kumimoji="1" lang="en-US" altLang="zh-CN" sz="3200">
                <a:latin typeface="Arial" pitchFamily="34" charset="0"/>
              </a:rPr>
              <a:t>AC Magnetization</a:t>
            </a:r>
          </a:p>
        </p:txBody>
      </p:sp>
      <p:pic>
        <p:nvPicPr>
          <p:cNvPr id="226314" name="Picture 10" descr="AC Magnetization Dialog Box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05400" y="3527425"/>
            <a:ext cx="3810000" cy="3178175"/>
          </a:xfrm>
          <a:prstGeom prst="rect">
            <a:avLst/>
          </a:prstGeom>
          <a:noFill/>
        </p:spPr>
      </p:pic>
      <p:sp>
        <p:nvSpPr>
          <p:cNvPr id="226315" name="Text Box 11"/>
          <p:cNvSpPr txBox="1">
            <a:spLocks noChangeArrowheads="1"/>
          </p:cNvSpPr>
          <p:nvPr/>
        </p:nvSpPr>
        <p:spPr bwMode="auto">
          <a:xfrm>
            <a:off x="914400" y="4673600"/>
            <a:ext cx="2744788" cy="519113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r>
              <a:rPr kumimoji="1" lang="zh-CN" altLang="en-US" sz="2800"/>
              <a:t>设定 </a:t>
            </a:r>
            <a:r>
              <a:rPr kumimoji="1" lang="en-US" altLang="zh-CN" sz="2800">
                <a:latin typeface="Arial" pitchFamily="34" charset="0"/>
              </a:rPr>
              <a:t>Count </a:t>
            </a:r>
            <a:r>
              <a:rPr kumimoji="1" lang="zh-CN" altLang="en-US" sz="2800"/>
              <a:t>即可</a:t>
            </a:r>
          </a:p>
        </p:txBody>
      </p:sp>
      <p:sp>
        <p:nvSpPr>
          <p:cNvPr id="226316" name="Freeform 12"/>
          <p:cNvSpPr>
            <a:spLocks/>
          </p:cNvSpPr>
          <p:nvPr/>
        </p:nvSpPr>
        <p:spPr bwMode="auto">
          <a:xfrm>
            <a:off x="3733800" y="4686300"/>
            <a:ext cx="3124200" cy="381000"/>
          </a:xfrm>
          <a:custGeom>
            <a:avLst/>
            <a:gdLst/>
            <a:ahLst/>
            <a:cxnLst>
              <a:cxn ang="0">
                <a:pos x="0" y="168"/>
              </a:cxn>
              <a:cxn ang="0">
                <a:pos x="768" y="120"/>
              </a:cxn>
              <a:cxn ang="0">
                <a:pos x="912" y="72"/>
              </a:cxn>
              <a:cxn ang="0">
                <a:pos x="1008" y="24"/>
              </a:cxn>
              <a:cxn ang="0">
                <a:pos x="1824" y="24"/>
              </a:cxn>
              <a:cxn ang="0">
                <a:pos x="1872" y="168"/>
              </a:cxn>
              <a:cxn ang="0">
                <a:pos x="1536" y="216"/>
              </a:cxn>
              <a:cxn ang="0">
                <a:pos x="912" y="216"/>
              </a:cxn>
              <a:cxn ang="0">
                <a:pos x="720" y="72"/>
              </a:cxn>
              <a:cxn ang="0">
                <a:pos x="816" y="120"/>
              </a:cxn>
            </a:cxnLst>
            <a:rect l="0" t="0" r="r" b="b"/>
            <a:pathLst>
              <a:path w="1968" h="240">
                <a:moveTo>
                  <a:pt x="0" y="168"/>
                </a:moveTo>
                <a:cubicBezTo>
                  <a:pt x="308" y="152"/>
                  <a:pt x="616" y="136"/>
                  <a:pt x="768" y="120"/>
                </a:cubicBezTo>
                <a:cubicBezTo>
                  <a:pt x="920" y="104"/>
                  <a:pt x="872" y="88"/>
                  <a:pt x="912" y="72"/>
                </a:cubicBezTo>
                <a:cubicBezTo>
                  <a:pt x="952" y="56"/>
                  <a:pt x="856" y="32"/>
                  <a:pt x="1008" y="24"/>
                </a:cubicBezTo>
                <a:cubicBezTo>
                  <a:pt x="1160" y="16"/>
                  <a:pt x="1680" y="0"/>
                  <a:pt x="1824" y="24"/>
                </a:cubicBezTo>
                <a:cubicBezTo>
                  <a:pt x="1968" y="48"/>
                  <a:pt x="1920" y="136"/>
                  <a:pt x="1872" y="168"/>
                </a:cubicBezTo>
                <a:cubicBezTo>
                  <a:pt x="1824" y="200"/>
                  <a:pt x="1696" y="208"/>
                  <a:pt x="1536" y="216"/>
                </a:cubicBezTo>
                <a:cubicBezTo>
                  <a:pt x="1376" y="224"/>
                  <a:pt x="1048" y="240"/>
                  <a:pt x="912" y="216"/>
                </a:cubicBezTo>
                <a:cubicBezTo>
                  <a:pt x="776" y="192"/>
                  <a:pt x="736" y="88"/>
                  <a:pt x="720" y="72"/>
                </a:cubicBezTo>
                <a:cubicBezTo>
                  <a:pt x="704" y="56"/>
                  <a:pt x="760" y="88"/>
                  <a:pt x="816" y="120"/>
                </a:cubicBezTo>
              </a:path>
            </a:pathLst>
          </a:custGeom>
          <a:noFill/>
          <a:ln w="38100" cmpd="sng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7772400" cy="914400"/>
          </a:xfrm>
        </p:spPr>
        <p:txBody>
          <a:bodyPr/>
          <a:lstStyle/>
          <a:p>
            <a:r>
              <a:rPr lang="en-US" altLang="zh-CN"/>
              <a:t>Edit Sequence</a:t>
            </a:r>
          </a:p>
        </p:txBody>
      </p:sp>
      <p:pic>
        <p:nvPicPr>
          <p:cNvPr id="227331" name="Picture 3" descr="QD lege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" cy="676275"/>
          </a:xfrm>
          <a:prstGeom prst="rect">
            <a:avLst/>
          </a:prstGeom>
          <a:noFill/>
        </p:spPr>
      </p:pic>
      <p:sp>
        <p:nvSpPr>
          <p:cNvPr id="227332" name="Text Box 4"/>
          <p:cNvSpPr txBox="1">
            <a:spLocks noChangeArrowheads="1"/>
          </p:cNvSpPr>
          <p:nvPr/>
        </p:nvSpPr>
        <p:spPr bwMode="auto">
          <a:xfrm>
            <a:off x="0" y="6392863"/>
            <a:ext cx="793750" cy="457200"/>
          </a:xfrm>
          <a:prstGeom prst="rect">
            <a:avLst/>
          </a:prstGeom>
          <a:solidFill>
            <a:srgbClr val="B3FFB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1" lang="zh-CN" altLang="en-US"/>
              <a:t>程序</a:t>
            </a:r>
          </a:p>
        </p:txBody>
      </p:sp>
      <p:sp>
        <p:nvSpPr>
          <p:cNvPr id="22733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85800" y="1066800"/>
            <a:ext cx="6477000" cy="609600"/>
          </a:xfrm>
        </p:spPr>
        <p:txBody>
          <a:bodyPr/>
          <a:lstStyle/>
          <a:p>
            <a:r>
              <a:rPr lang="zh-CN" altLang="en-US">
                <a:ea typeface="华文新魏" pitchFamily="2" charset="-122"/>
              </a:rPr>
              <a:t>通用命令、专用命令</a:t>
            </a:r>
          </a:p>
        </p:txBody>
      </p:sp>
      <p:sp>
        <p:nvSpPr>
          <p:cNvPr id="227334" name="Text Box 6"/>
          <p:cNvSpPr txBox="1">
            <a:spLocks noChangeArrowheads="1"/>
          </p:cNvSpPr>
          <p:nvPr/>
        </p:nvSpPr>
        <p:spPr bwMode="auto">
          <a:xfrm>
            <a:off x="533400" y="1981200"/>
            <a:ext cx="5308600" cy="3733800"/>
          </a:xfrm>
          <a:prstGeom prst="rect">
            <a:avLst/>
          </a:prstGeom>
          <a:solidFill>
            <a:srgbClr val="FCDBFD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 marL="457200" indent="-457200">
              <a:spcBef>
                <a:spcPct val="20000"/>
              </a:spcBef>
              <a:buFontTx/>
              <a:buAutoNum type="arabicPeriod"/>
            </a:pPr>
            <a:r>
              <a:rPr kumimoji="1" lang="zh-CN" altLang="en-US" sz="2800">
                <a:latin typeface="Arial" pitchFamily="34" charset="0"/>
                <a:ea typeface="华文新魏" pitchFamily="2" charset="-122"/>
              </a:rPr>
              <a:t>用 </a:t>
            </a:r>
            <a:r>
              <a:rPr kumimoji="1" lang="en-US" altLang="zh-CN" sz="2800">
                <a:latin typeface="Arial" pitchFamily="34" charset="0"/>
                <a:ea typeface="华文新魏" pitchFamily="2" charset="-122"/>
              </a:rPr>
              <a:t>System Commands</a:t>
            </a:r>
          </a:p>
          <a:p>
            <a:pPr marL="457200" indent="-457200">
              <a:spcBef>
                <a:spcPct val="20000"/>
              </a:spcBef>
            </a:pPr>
            <a:r>
              <a:rPr kumimoji="1" lang="en-US" altLang="zh-CN" sz="2800">
                <a:latin typeface="Arial" pitchFamily="34" charset="0"/>
                <a:ea typeface="华文新魏" pitchFamily="2" charset="-122"/>
              </a:rPr>
              <a:t>     </a:t>
            </a:r>
            <a:r>
              <a:rPr kumimoji="1" lang="zh-CN" altLang="en-US" sz="2800">
                <a:latin typeface="Arial" pitchFamily="34" charset="0"/>
                <a:ea typeface="华文新魏" pitchFamily="2" charset="-122"/>
              </a:rPr>
              <a:t>设定温度、磁场及其控制方式</a:t>
            </a:r>
          </a:p>
          <a:p>
            <a:pPr marL="457200" indent="-457200">
              <a:spcBef>
                <a:spcPct val="20000"/>
              </a:spcBef>
            </a:pPr>
            <a:r>
              <a:rPr kumimoji="1" lang="zh-CN" altLang="en-US" sz="2800">
                <a:latin typeface="Arial" pitchFamily="34" charset="0"/>
                <a:ea typeface="华文新魏" pitchFamily="2" charset="-122"/>
              </a:rPr>
              <a:t>     扫描时间、温度、磁场</a:t>
            </a:r>
          </a:p>
          <a:p>
            <a:pPr marL="457200" indent="-457200">
              <a:spcBef>
                <a:spcPct val="50000"/>
              </a:spcBef>
              <a:buFontTx/>
              <a:buAutoNum type="arabicPeriod" startAt="2"/>
            </a:pPr>
            <a:r>
              <a:rPr kumimoji="1" lang="zh-CN" altLang="en-US" sz="2800">
                <a:latin typeface="Arial" pitchFamily="34" charset="0"/>
                <a:ea typeface="华文新魏" pitchFamily="2" charset="-122"/>
              </a:rPr>
              <a:t>用</a:t>
            </a:r>
            <a:r>
              <a:rPr kumimoji="1" lang="en-US" altLang="zh-CN" sz="2800">
                <a:latin typeface="Arial" pitchFamily="34" charset="0"/>
                <a:ea typeface="华文新魏" pitchFamily="2" charset="-122"/>
              </a:rPr>
              <a:t>Measurement Commands</a:t>
            </a:r>
          </a:p>
          <a:p>
            <a:pPr marL="457200" indent="-457200">
              <a:spcBef>
                <a:spcPct val="20000"/>
              </a:spcBef>
            </a:pPr>
            <a:r>
              <a:rPr kumimoji="1" lang="en-US" altLang="zh-CN" sz="2800">
                <a:latin typeface="Arial" pitchFamily="34" charset="0"/>
                <a:ea typeface="华文新魏" pitchFamily="2" charset="-122"/>
              </a:rPr>
              <a:t>     </a:t>
            </a:r>
            <a:r>
              <a:rPr kumimoji="1" lang="zh-CN" altLang="en-US" sz="2800">
                <a:latin typeface="Arial" pitchFamily="34" charset="0"/>
                <a:ea typeface="华文新魏" pitchFamily="2" charset="-122"/>
              </a:rPr>
              <a:t>更换数据文件</a:t>
            </a:r>
          </a:p>
          <a:p>
            <a:pPr marL="457200" indent="-457200">
              <a:spcBef>
                <a:spcPct val="20000"/>
              </a:spcBef>
            </a:pPr>
            <a:r>
              <a:rPr kumimoji="1" lang="zh-CN" altLang="en-US" sz="2800">
                <a:latin typeface="Arial" pitchFamily="34" charset="0"/>
                <a:ea typeface="华文新魏" pitchFamily="2" charset="-122"/>
              </a:rPr>
              <a:t>     调节样品中心</a:t>
            </a:r>
          </a:p>
          <a:p>
            <a:pPr marL="457200" indent="-457200">
              <a:spcBef>
                <a:spcPct val="20000"/>
              </a:spcBef>
            </a:pPr>
            <a:r>
              <a:rPr kumimoji="1" lang="zh-CN" altLang="en-US" sz="2800">
                <a:latin typeface="Arial" pitchFamily="34" charset="0"/>
                <a:ea typeface="华文新魏" pitchFamily="2" charset="-122"/>
              </a:rPr>
              <a:t>     测量</a:t>
            </a:r>
            <a:r>
              <a:rPr kumimoji="1" lang="en-US" altLang="zh-CN" sz="2800">
                <a:latin typeface="Arial" pitchFamily="34" charset="0"/>
                <a:ea typeface="华文新魏" pitchFamily="2" charset="-122"/>
              </a:rPr>
              <a:t>AC</a:t>
            </a:r>
            <a:r>
              <a:rPr kumimoji="1" lang="zh-CN" altLang="en-US" sz="2800">
                <a:latin typeface="Arial" pitchFamily="34" charset="0"/>
                <a:ea typeface="华文新魏" pitchFamily="2" charset="-122"/>
              </a:rPr>
              <a:t>磁化率、</a:t>
            </a:r>
            <a:r>
              <a:rPr kumimoji="1" lang="en-US" altLang="zh-CN" sz="2800">
                <a:latin typeface="Arial" pitchFamily="34" charset="0"/>
                <a:ea typeface="华文新魏" pitchFamily="2" charset="-122"/>
              </a:rPr>
              <a:t>DC</a:t>
            </a:r>
            <a:r>
              <a:rPr kumimoji="1" lang="zh-CN" altLang="en-US" sz="2800">
                <a:latin typeface="Arial" pitchFamily="34" charset="0"/>
                <a:ea typeface="华文新魏" pitchFamily="2" charset="-122"/>
              </a:rPr>
              <a:t>磁矩</a:t>
            </a:r>
          </a:p>
        </p:txBody>
      </p:sp>
      <p:pic>
        <p:nvPicPr>
          <p:cNvPr id="227335" name="Picture 7" descr="Sequence Command Ba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0813" y="838200"/>
            <a:ext cx="2566987" cy="5943600"/>
          </a:xfrm>
          <a:prstGeom prst="rect">
            <a:avLst/>
          </a:prstGeom>
          <a:noFill/>
        </p:spPr>
      </p:pic>
      <p:sp>
        <p:nvSpPr>
          <p:cNvPr id="227336" name="Line 8"/>
          <p:cNvSpPr>
            <a:spLocks noChangeShapeType="1"/>
          </p:cNvSpPr>
          <p:nvPr/>
        </p:nvSpPr>
        <p:spPr bwMode="auto">
          <a:xfrm>
            <a:off x="7054850" y="3349625"/>
            <a:ext cx="8382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227337" name="Line 9"/>
          <p:cNvSpPr>
            <a:spLocks noChangeShapeType="1"/>
          </p:cNvSpPr>
          <p:nvPr/>
        </p:nvSpPr>
        <p:spPr bwMode="auto">
          <a:xfrm>
            <a:off x="7054850" y="3786188"/>
            <a:ext cx="1273175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227338" name="Line 10"/>
          <p:cNvSpPr>
            <a:spLocks noChangeShapeType="1"/>
          </p:cNvSpPr>
          <p:nvPr/>
        </p:nvSpPr>
        <p:spPr bwMode="auto">
          <a:xfrm>
            <a:off x="7054850" y="3995738"/>
            <a:ext cx="8382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227339" name="Line 11"/>
          <p:cNvSpPr>
            <a:spLocks noChangeShapeType="1"/>
          </p:cNvSpPr>
          <p:nvPr/>
        </p:nvSpPr>
        <p:spPr bwMode="auto">
          <a:xfrm flipV="1">
            <a:off x="7054850" y="4206875"/>
            <a:ext cx="628650" cy="14288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227340" name="Line 12"/>
          <p:cNvSpPr>
            <a:spLocks noChangeShapeType="1"/>
          </p:cNvSpPr>
          <p:nvPr/>
        </p:nvSpPr>
        <p:spPr bwMode="auto">
          <a:xfrm>
            <a:off x="7054850" y="4687888"/>
            <a:ext cx="1108075" cy="1587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227341" name="Line 13"/>
          <p:cNvSpPr>
            <a:spLocks noChangeShapeType="1"/>
          </p:cNvSpPr>
          <p:nvPr/>
        </p:nvSpPr>
        <p:spPr bwMode="auto">
          <a:xfrm>
            <a:off x="7054850" y="4899025"/>
            <a:ext cx="733425" cy="1588"/>
          </a:xfrm>
          <a:prstGeom prst="line">
            <a:avLst/>
          </a:prstGeom>
          <a:noFill/>
          <a:ln w="38100">
            <a:solidFill>
              <a:srgbClr val="CC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227342" name="Line 14"/>
          <p:cNvSpPr>
            <a:spLocks noChangeShapeType="1"/>
          </p:cNvSpPr>
          <p:nvPr/>
        </p:nvSpPr>
        <p:spPr bwMode="auto">
          <a:xfrm>
            <a:off x="7054850" y="5351463"/>
            <a:ext cx="344488" cy="1587"/>
          </a:xfrm>
          <a:prstGeom prst="line">
            <a:avLst/>
          </a:prstGeom>
          <a:noFill/>
          <a:ln w="38100">
            <a:solidFill>
              <a:srgbClr val="CC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85800"/>
          </a:xfrm>
        </p:spPr>
        <p:txBody>
          <a:bodyPr/>
          <a:lstStyle/>
          <a:p>
            <a:r>
              <a:rPr lang="zh-CN" altLang="en-US"/>
              <a:t>温度</a:t>
            </a:r>
            <a:r>
              <a:rPr lang="en-US" altLang="zh-CN"/>
              <a:t>/</a:t>
            </a:r>
            <a:r>
              <a:rPr lang="zh-CN" altLang="en-US"/>
              <a:t>气体控制</a:t>
            </a:r>
          </a:p>
        </p:txBody>
      </p:sp>
      <p:pic>
        <p:nvPicPr>
          <p:cNvPr id="301059" name="Picture 3" descr="QD lege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" cy="676275"/>
          </a:xfrm>
          <a:prstGeom prst="rect">
            <a:avLst/>
          </a:prstGeom>
          <a:noFill/>
        </p:spPr>
      </p:pic>
      <p:pic>
        <p:nvPicPr>
          <p:cNvPr id="301060" name="Picture 4" descr="Vacuum and Gas Lines"/>
          <p:cNvPicPr>
            <a:picLocks noChangeAspect="1" noChangeArrowheads="1"/>
          </p:cNvPicPr>
          <p:nvPr/>
        </p:nvPicPr>
        <p:blipFill>
          <a:blip r:embed="rId3" cstate="print"/>
          <a:srcRect t="931" r="638" b="1303"/>
          <a:stretch>
            <a:fillRect/>
          </a:stretch>
        </p:blipFill>
        <p:spPr bwMode="auto">
          <a:xfrm>
            <a:off x="152400" y="820738"/>
            <a:ext cx="8839200" cy="5961062"/>
          </a:xfrm>
          <a:prstGeom prst="rect">
            <a:avLst/>
          </a:prstGeom>
          <a:noFill/>
        </p:spPr>
      </p:pic>
      <p:sp>
        <p:nvSpPr>
          <p:cNvPr id="301061" name="AutoShape 5"/>
          <p:cNvSpPr>
            <a:spLocks noChangeArrowheads="1"/>
          </p:cNvSpPr>
          <p:nvPr/>
        </p:nvSpPr>
        <p:spPr bwMode="auto">
          <a:xfrm>
            <a:off x="8497888" y="1295400"/>
            <a:ext cx="493712" cy="946150"/>
          </a:xfrm>
          <a:prstGeom prst="wedgeRoundRectCallout">
            <a:avLst>
              <a:gd name="adj1" fmla="val -84407"/>
              <a:gd name="adj2" fmla="val 114264"/>
              <a:gd name="adj3" fmla="val 16667"/>
            </a:avLst>
          </a:prstGeom>
          <a:solidFill>
            <a:srgbClr val="C9FFC9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kumimoji="1" lang="zh-CN" altLang="en-US"/>
              <a:t>控温</a:t>
            </a:r>
          </a:p>
        </p:txBody>
      </p:sp>
      <p:sp>
        <p:nvSpPr>
          <p:cNvPr id="301062" name="AutoShape 6"/>
          <p:cNvSpPr>
            <a:spLocks noChangeArrowheads="1"/>
          </p:cNvSpPr>
          <p:nvPr/>
        </p:nvSpPr>
        <p:spPr bwMode="auto">
          <a:xfrm>
            <a:off x="6248400" y="1098550"/>
            <a:ext cx="533400" cy="1295400"/>
          </a:xfrm>
          <a:prstGeom prst="wedgeRoundRectCallout">
            <a:avLst>
              <a:gd name="adj1" fmla="val -79167"/>
              <a:gd name="adj2" fmla="val 96935"/>
              <a:gd name="adj3" fmla="val 16667"/>
            </a:avLst>
          </a:prstGeom>
          <a:solidFill>
            <a:srgbClr val="C9FFC9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kumimoji="1" lang="zh-CN" altLang="en-US"/>
              <a:t>样品室</a:t>
            </a:r>
          </a:p>
        </p:txBody>
      </p:sp>
      <p:sp>
        <p:nvSpPr>
          <p:cNvPr id="301063" name="AutoShape 7"/>
          <p:cNvSpPr>
            <a:spLocks noChangeArrowheads="1"/>
          </p:cNvSpPr>
          <p:nvPr/>
        </p:nvSpPr>
        <p:spPr bwMode="auto">
          <a:xfrm>
            <a:off x="3810000" y="2133600"/>
            <a:ext cx="533400" cy="914400"/>
          </a:xfrm>
          <a:prstGeom prst="wedgeRoundRectCallout">
            <a:avLst>
              <a:gd name="adj1" fmla="val 104463"/>
              <a:gd name="adj2" fmla="val 42190"/>
              <a:gd name="adj3" fmla="val 16667"/>
            </a:avLst>
          </a:prstGeom>
          <a:solidFill>
            <a:srgbClr val="C9FFC9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kumimoji="1" lang="zh-CN" altLang="en-US"/>
              <a:t>杜瓦</a:t>
            </a:r>
          </a:p>
        </p:txBody>
      </p:sp>
      <p:sp>
        <p:nvSpPr>
          <p:cNvPr id="301064" name="AutoShape 8"/>
          <p:cNvSpPr>
            <a:spLocks noChangeArrowheads="1"/>
          </p:cNvSpPr>
          <p:nvPr/>
        </p:nvSpPr>
        <p:spPr bwMode="auto">
          <a:xfrm>
            <a:off x="2971800" y="5638800"/>
            <a:ext cx="1219200" cy="533400"/>
          </a:xfrm>
          <a:prstGeom prst="wedgeRoundRectCallout">
            <a:avLst>
              <a:gd name="adj1" fmla="val 178648"/>
              <a:gd name="adj2" fmla="val -183630"/>
              <a:gd name="adj3" fmla="val 16667"/>
            </a:avLst>
          </a:prstGeom>
          <a:solidFill>
            <a:srgbClr val="C9FFC9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kumimoji="1" lang="zh-CN" altLang="en-US"/>
              <a:t>充气阀</a:t>
            </a:r>
          </a:p>
        </p:txBody>
      </p:sp>
      <p:sp>
        <p:nvSpPr>
          <p:cNvPr id="301065" name="AutoShape 9"/>
          <p:cNvSpPr>
            <a:spLocks noChangeArrowheads="1"/>
          </p:cNvSpPr>
          <p:nvPr/>
        </p:nvSpPr>
        <p:spPr bwMode="auto">
          <a:xfrm>
            <a:off x="4495800" y="5943600"/>
            <a:ext cx="1219200" cy="533400"/>
          </a:xfrm>
          <a:prstGeom prst="wedgeRoundRectCallout">
            <a:avLst>
              <a:gd name="adj1" fmla="val 98829"/>
              <a:gd name="adj2" fmla="val -248810"/>
              <a:gd name="adj3" fmla="val 16667"/>
            </a:avLst>
          </a:prstGeom>
          <a:solidFill>
            <a:srgbClr val="C9FFC9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kumimoji="1" lang="zh-CN" altLang="en-US"/>
              <a:t>清洗阀</a:t>
            </a:r>
          </a:p>
        </p:txBody>
      </p:sp>
      <p:sp>
        <p:nvSpPr>
          <p:cNvPr id="301066" name="AutoShape 10"/>
          <p:cNvSpPr>
            <a:spLocks noChangeArrowheads="1"/>
          </p:cNvSpPr>
          <p:nvPr/>
        </p:nvSpPr>
        <p:spPr bwMode="auto">
          <a:xfrm>
            <a:off x="6934200" y="5943600"/>
            <a:ext cx="1905000" cy="533400"/>
          </a:xfrm>
          <a:prstGeom prst="wedgeRoundRectCallout">
            <a:avLst>
              <a:gd name="adj1" fmla="val 5250"/>
              <a:gd name="adj2" fmla="val -330653"/>
              <a:gd name="adj3" fmla="val 16667"/>
            </a:avLst>
          </a:prstGeom>
          <a:solidFill>
            <a:srgbClr val="C9FFC9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kumimoji="1" lang="zh-CN" altLang="en-US"/>
              <a:t>控温流量阀</a:t>
            </a:r>
          </a:p>
        </p:txBody>
      </p:sp>
    </p:spTree>
  </p:cSld>
  <p:clrMapOvr>
    <a:masterClrMapping/>
  </p:clrMapOvr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7772400" cy="914400"/>
          </a:xfrm>
        </p:spPr>
        <p:txBody>
          <a:bodyPr/>
          <a:lstStyle/>
          <a:p>
            <a:r>
              <a:rPr lang="en-US" altLang="zh-CN"/>
              <a:t>Edit Sequence</a:t>
            </a:r>
          </a:p>
        </p:txBody>
      </p:sp>
      <p:pic>
        <p:nvPicPr>
          <p:cNvPr id="228355" name="Picture 3" descr="QD lege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" cy="676275"/>
          </a:xfrm>
          <a:prstGeom prst="rect">
            <a:avLst/>
          </a:prstGeom>
          <a:noFill/>
        </p:spPr>
      </p:pic>
      <p:sp>
        <p:nvSpPr>
          <p:cNvPr id="228356" name="Text Box 4"/>
          <p:cNvSpPr txBox="1">
            <a:spLocks noChangeArrowheads="1"/>
          </p:cNvSpPr>
          <p:nvPr/>
        </p:nvSpPr>
        <p:spPr bwMode="auto">
          <a:xfrm>
            <a:off x="0" y="6413500"/>
            <a:ext cx="1555750" cy="457200"/>
          </a:xfrm>
          <a:prstGeom prst="rect">
            <a:avLst/>
          </a:prstGeom>
          <a:solidFill>
            <a:srgbClr val="B3FFB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1" lang="zh-CN" altLang="en-US"/>
              <a:t>程序</a:t>
            </a:r>
            <a:r>
              <a:rPr kumimoji="1" lang="en-US" altLang="zh-CN"/>
              <a:t>_</a:t>
            </a:r>
            <a:r>
              <a:rPr kumimoji="1" lang="zh-CN" altLang="en-US"/>
              <a:t>举例</a:t>
            </a:r>
          </a:p>
        </p:txBody>
      </p:sp>
      <p:sp>
        <p:nvSpPr>
          <p:cNvPr id="22835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800100" y="1219200"/>
            <a:ext cx="7543800" cy="609600"/>
          </a:xfrm>
        </p:spPr>
        <p:txBody>
          <a:bodyPr/>
          <a:lstStyle/>
          <a:p>
            <a:pPr>
              <a:buFontTx/>
              <a:buNone/>
            </a:pPr>
            <a:r>
              <a:rPr lang="zh-CN" altLang="en-US">
                <a:ea typeface="华文新魏" pitchFamily="2" charset="-122"/>
              </a:rPr>
              <a:t>在</a:t>
            </a:r>
            <a:r>
              <a:rPr lang="zh-CN" altLang="en-US">
                <a:solidFill>
                  <a:srgbClr val="FF0000"/>
                </a:solidFill>
                <a:ea typeface="华文新魏" pitchFamily="2" charset="-122"/>
              </a:rPr>
              <a:t>不同温度</a:t>
            </a:r>
            <a:r>
              <a:rPr lang="zh-CN" altLang="en-US">
                <a:ea typeface="华文新魏" pitchFamily="2" charset="-122"/>
              </a:rPr>
              <a:t>、</a:t>
            </a:r>
            <a:r>
              <a:rPr lang="zh-CN" altLang="en-US">
                <a:solidFill>
                  <a:srgbClr val="FF0000"/>
                </a:solidFill>
                <a:ea typeface="华文新魏" pitchFamily="2" charset="-122"/>
              </a:rPr>
              <a:t>不同磁场</a:t>
            </a:r>
            <a:r>
              <a:rPr lang="zh-CN" altLang="en-US">
                <a:ea typeface="华文新魏" pitchFamily="2" charset="-122"/>
              </a:rPr>
              <a:t>条件下的</a:t>
            </a:r>
            <a:r>
              <a:rPr lang="zh-CN" altLang="en-US">
                <a:solidFill>
                  <a:srgbClr val="FF0000"/>
                </a:solidFill>
                <a:ea typeface="华文新魏" pitchFamily="2" charset="-122"/>
              </a:rPr>
              <a:t>弛豫</a:t>
            </a:r>
            <a:r>
              <a:rPr lang="zh-CN" altLang="en-US">
                <a:ea typeface="华文新魏" pitchFamily="2" charset="-122"/>
              </a:rPr>
              <a:t>现象</a:t>
            </a:r>
          </a:p>
        </p:txBody>
      </p:sp>
      <p:sp>
        <p:nvSpPr>
          <p:cNvPr id="228358" name="Text Box 6"/>
          <p:cNvSpPr txBox="1">
            <a:spLocks noChangeArrowheads="1"/>
          </p:cNvSpPr>
          <p:nvPr/>
        </p:nvSpPr>
        <p:spPr bwMode="auto">
          <a:xfrm>
            <a:off x="1400175" y="2286000"/>
            <a:ext cx="7486650" cy="3902075"/>
          </a:xfrm>
          <a:prstGeom prst="rect">
            <a:avLst/>
          </a:prstGeom>
          <a:solidFill>
            <a:srgbClr val="CCFF99"/>
          </a:solidFill>
          <a:ln w="57150" cmpd="thickThin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kumimoji="1" lang="en-US" altLang="zh-CN" sz="1200">
                <a:latin typeface="Arial" pitchFamily="34" charset="0"/>
                <a:ea typeface="华文新魏" pitchFamily="2" charset="-122"/>
              </a:rPr>
              <a:t>Set Temperature 300.00K at 12.00K/min. Fast Settle</a:t>
            </a:r>
          </a:p>
          <a:p>
            <a:pPr marL="457200" indent="-457200">
              <a:spcBef>
                <a:spcPct val="50000"/>
              </a:spcBef>
            </a:pPr>
            <a:r>
              <a:rPr kumimoji="1" lang="en-US" altLang="zh-CN" sz="1200">
                <a:latin typeface="Arial" pitchFamily="34" charset="0"/>
                <a:ea typeface="华文新魏" pitchFamily="2" charset="-122"/>
              </a:rPr>
              <a:t>Wait For Temperature, Delay 0 secs, No Action</a:t>
            </a:r>
          </a:p>
          <a:p>
            <a:pPr marL="457200" indent="-457200">
              <a:spcBef>
                <a:spcPct val="50000"/>
              </a:spcBef>
            </a:pPr>
            <a:r>
              <a:rPr kumimoji="1" lang="en-US" altLang="zh-CN" sz="1200">
                <a:latin typeface="Arial" pitchFamily="34" charset="0"/>
                <a:ea typeface="华文新魏" pitchFamily="2" charset="-122"/>
              </a:rPr>
              <a:t>ACMS New Datafile "C:\My Documents\Dara Files\Zhao Tongyun\Test Hardwares\ACMS\test transport.dat"</a:t>
            </a:r>
          </a:p>
          <a:p>
            <a:pPr marL="457200" indent="-457200">
              <a:spcBef>
                <a:spcPct val="50000"/>
              </a:spcBef>
            </a:pPr>
            <a:r>
              <a:rPr kumimoji="1" lang="en-US" altLang="zh-CN" sz="1200">
                <a:solidFill>
                  <a:srgbClr val="FF00FF"/>
                </a:solidFill>
                <a:latin typeface="Arial" pitchFamily="34" charset="0"/>
                <a:ea typeface="华文新魏" pitchFamily="2" charset="-122"/>
              </a:rPr>
              <a:t>Scan Temp from 300.0K to 2.0K at 12.0K/min, in 61 steps, Uniform, No O'Shoot</a:t>
            </a:r>
          </a:p>
          <a:p>
            <a:pPr marL="457200" indent="-457200">
              <a:spcBef>
                <a:spcPct val="50000"/>
              </a:spcBef>
            </a:pPr>
            <a:r>
              <a:rPr kumimoji="1" lang="en-US" altLang="zh-CN" sz="1200">
                <a:latin typeface="Arial" pitchFamily="34" charset="0"/>
                <a:ea typeface="华文新魏" pitchFamily="2" charset="-122"/>
              </a:rPr>
              <a:t>    </a:t>
            </a:r>
            <a:r>
              <a:rPr kumimoji="1" lang="en-US" altLang="zh-CN" sz="1200">
                <a:solidFill>
                  <a:srgbClr val="0000FF"/>
                </a:solidFill>
                <a:latin typeface="Arial" pitchFamily="34" charset="0"/>
                <a:ea typeface="华文新魏" pitchFamily="2" charset="-122"/>
              </a:rPr>
              <a:t>Scan Field from 0.0Oe to 100000.0Oe at 40.0Oe/sec, in 21 steps, Uniform, Linear, Persistent</a:t>
            </a:r>
          </a:p>
          <a:p>
            <a:pPr marL="457200" indent="-457200">
              <a:spcBef>
                <a:spcPct val="50000"/>
              </a:spcBef>
            </a:pPr>
            <a:r>
              <a:rPr kumimoji="1" lang="en-US" altLang="zh-CN" sz="1200">
                <a:latin typeface="Arial" pitchFamily="34" charset="0"/>
                <a:ea typeface="华文新魏" pitchFamily="2" charset="-122"/>
              </a:rPr>
              <a:t>        </a:t>
            </a:r>
            <a:r>
              <a:rPr kumimoji="1" lang="en-US" altLang="zh-CN" sz="1200">
                <a:solidFill>
                  <a:srgbClr val="CC3300"/>
                </a:solidFill>
                <a:latin typeface="Arial" pitchFamily="34" charset="0"/>
                <a:ea typeface="华文新魏" pitchFamily="2" charset="-122"/>
              </a:rPr>
              <a:t>Scan Time 1000.0 secs in 101 steps, Uniform</a:t>
            </a:r>
          </a:p>
          <a:p>
            <a:pPr marL="457200" indent="-457200">
              <a:spcBef>
                <a:spcPct val="50000"/>
              </a:spcBef>
            </a:pPr>
            <a:r>
              <a:rPr kumimoji="1" lang="en-US" altLang="zh-CN" sz="1200">
                <a:latin typeface="Arial" pitchFamily="34" charset="0"/>
                <a:ea typeface="华文新魏" pitchFamily="2" charset="-122"/>
              </a:rPr>
              <a:t>            DC Mag 5 Scans Stickyrange Flags=33554439 </a:t>
            </a:r>
          </a:p>
          <a:p>
            <a:pPr marL="457200" indent="-457200">
              <a:spcBef>
                <a:spcPct val="50000"/>
              </a:spcBef>
            </a:pPr>
            <a:r>
              <a:rPr kumimoji="1" lang="en-US" altLang="zh-CN" sz="1200">
                <a:latin typeface="Arial" pitchFamily="34" charset="0"/>
                <a:ea typeface="华文新魏" pitchFamily="2" charset="-122"/>
              </a:rPr>
              <a:t>            AC Mag 100,1000,10000 Hz 2 Oe 1 Sec Stickyrange Flags=33554439 </a:t>
            </a:r>
          </a:p>
          <a:p>
            <a:pPr marL="457200" indent="-457200">
              <a:spcBef>
                <a:spcPct val="50000"/>
              </a:spcBef>
            </a:pPr>
            <a:r>
              <a:rPr kumimoji="1" lang="en-US" altLang="zh-CN" sz="1200">
                <a:latin typeface="Arial" pitchFamily="34" charset="0"/>
                <a:ea typeface="华文新魏" pitchFamily="2" charset="-122"/>
              </a:rPr>
              <a:t>        </a:t>
            </a:r>
            <a:r>
              <a:rPr kumimoji="1" lang="en-US" altLang="zh-CN" sz="1200">
                <a:solidFill>
                  <a:srgbClr val="CC3300"/>
                </a:solidFill>
                <a:latin typeface="Arial" pitchFamily="34" charset="0"/>
                <a:ea typeface="华文新魏" pitchFamily="2" charset="-122"/>
              </a:rPr>
              <a:t>End Scan</a:t>
            </a:r>
          </a:p>
          <a:p>
            <a:pPr marL="457200" indent="-457200">
              <a:spcBef>
                <a:spcPct val="50000"/>
              </a:spcBef>
            </a:pPr>
            <a:r>
              <a:rPr kumimoji="1" lang="en-US" altLang="zh-CN" sz="1200">
                <a:latin typeface="Arial" pitchFamily="34" charset="0"/>
                <a:ea typeface="华文新魏" pitchFamily="2" charset="-122"/>
              </a:rPr>
              <a:t>    </a:t>
            </a:r>
            <a:r>
              <a:rPr kumimoji="1" lang="en-US" altLang="zh-CN" sz="1200">
                <a:solidFill>
                  <a:srgbClr val="0000FF"/>
                </a:solidFill>
                <a:latin typeface="Arial" pitchFamily="34" charset="0"/>
                <a:ea typeface="华文新魏" pitchFamily="2" charset="-122"/>
              </a:rPr>
              <a:t>End Scan</a:t>
            </a:r>
          </a:p>
          <a:p>
            <a:pPr marL="457200" indent="-457200">
              <a:spcBef>
                <a:spcPct val="50000"/>
              </a:spcBef>
            </a:pPr>
            <a:r>
              <a:rPr kumimoji="1" lang="en-US" altLang="zh-CN" sz="1200">
                <a:solidFill>
                  <a:srgbClr val="FF00FF"/>
                </a:solidFill>
                <a:latin typeface="Arial" pitchFamily="34" charset="0"/>
                <a:ea typeface="华文新魏" pitchFamily="2" charset="-122"/>
              </a:rPr>
              <a:t>End Scan</a:t>
            </a:r>
          </a:p>
          <a:p>
            <a:pPr marL="457200" indent="-457200">
              <a:spcBef>
                <a:spcPct val="50000"/>
              </a:spcBef>
            </a:pPr>
            <a:r>
              <a:rPr kumimoji="1" lang="en-US" altLang="zh-CN" sz="1200">
                <a:latin typeface="Arial" pitchFamily="34" charset="0"/>
                <a:ea typeface="华文新魏" pitchFamily="2" charset="-122"/>
              </a:rPr>
              <a:t>Set Magnetic Field 0.0Oe at 100.0Oe/sec, Linear, Persistent</a:t>
            </a:r>
          </a:p>
          <a:p>
            <a:pPr marL="457200" indent="-457200">
              <a:spcBef>
                <a:spcPct val="50000"/>
              </a:spcBef>
            </a:pPr>
            <a:r>
              <a:rPr kumimoji="1" lang="en-US" altLang="zh-CN" sz="1200">
                <a:latin typeface="Arial" pitchFamily="34" charset="0"/>
                <a:ea typeface="华文新魏" pitchFamily="2" charset="-122"/>
              </a:rPr>
              <a:t>Shutdown Temperature Controller</a:t>
            </a:r>
          </a:p>
          <a:p>
            <a:pPr marL="457200" indent="-457200">
              <a:spcBef>
                <a:spcPct val="50000"/>
              </a:spcBef>
            </a:pPr>
            <a:r>
              <a:rPr kumimoji="1" lang="en-US" altLang="zh-CN" sz="1200">
                <a:latin typeface="Arial" pitchFamily="34" charset="0"/>
                <a:ea typeface="华文新魏" pitchFamily="2" charset="-122"/>
              </a:rPr>
              <a:t>End Sequence</a:t>
            </a:r>
          </a:p>
        </p:txBody>
      </p:sp>
      <p:sp>
        <p:nvSpPr>
          <p:cNvPr id="228359" name="AutoShape 7"/>
          <p:cNvSpPr>
            <a:spLocks/>
          </p:cNvSpPr>
          <p:nvPr/>
        </p:nvSpPr>
        <p:spPr bwMode="auto">
          <a:xfrm>
            <a:off x="1600200" y="3733800"/>
            <a:ext cx="228600" cy="914400"/>
          </a:xfrm>
          <a:prstGeom prst="leftBrace">
            <a:avLst>
              <a:gd name="adj1" fmla="val 33333"/>
              <a:gd name="adj2" fmla="val 50000"/>
            </a:avLst>
          </a:prstGeom>
          <a:noFill/>
          <a:ln w="28575">
            <a:solidFill>
              <a:srgbClr val="CC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28360" name="AutoShape 8"/>
          <p:cNvSpPr>
            <a:spLocks/>
          </p:cNvSpPr>
          <p:nvPr/>
        </p:nvSpPr>
        <p:spPr bwMode="auto">
          <a:xfrm>
            <a:off x="1295400" y="3429000"/>
            <a:ext cx="381000" cy="1524000"/>
          </a:xfrm>
          <a:prstGeom prst="leftBrace">
            <a:avLst>
              <a:gd name="adj1" fmla="val 13759"/>
              <a:gd name="adj2" fmla="val 86250"/>
            </a:avLst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28361" name="AutoShape 9"/>
          <p:cNvSpPr>
            <a:spLocks/>
          </p:cNvSpPr>
          <p:nvPr/>
        </p:nvSpPr>
        <p:spPr bwMode="auto">
          <a:xfrm>
            <a:off x="1143000" y="3200400"/>
            <a:ext cx="304800" cy="1981200"/>
          </a:xfrm>
          <a:prstGeom prst="leftBrace">
            <a:avLst>
              <a:gd name="adj1" fmla="val 24465"/>
              <a:gd name="adj2" fmla="val 21954"/>
            </a:avLst>
          </a:prstGeom>
          <a:noFill/>
          <a:ln w="28575">
            <a:solidFill>
              <a:srgbClr val="FF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28362" name="Text Box 10"/>
          <p:cNvSpPr txBox="1">
            <a:spLocks noChangeArrowheads="1"/>
          </p:cNvSpPr>
          <p:nvPr/>
        </p:nvSpPr>
        <p:spPr bwMode="auto">
          <a:xfrm>
            <a:off x="304800" y="3233738"/>
            <a:ext cx="822325" cy="850900"/>
          </a:xfrm>
          <a:prstGeom prst="rect">
            <a:avLst/>
          </a:prstGeom>
          <a:solidFill>
            <a:srgbClr val="EEEEEE"/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1" lang="zh-CN" altLang="en-US">
                <a:solidFill>
                  <a:srgbClr val="FF00FF"/>
                </a:solidFill>
                <a:ea typeface="华文新魏" pitchFamily="2" charset="-122"/>
              </a:rPr>
              <a:t>扫描</a:t>
            </a:r>
          </a:p>
          <a:p>
            <a:r>
              <a:rPr kumimoji="1" lang="zh-CN" altLang="en-US">
                <a:solidFill>
                  <a:srgbClr val="FF00FF"/>
                </a:solidFill>
                <a:ea typeface="华文新魏" pitchFamily="2" charset="-122"/>
              </a:rPr>
              <a:t>温度</a:t>
            </a:r>
          </a:p>
        </p:txBody>
      </p:sp>
      <p:sp>
        <p:nvSpPr>
          <p:cNvPr id="228363" name="Text Box 11"/>
          <p:cNvSpPr txBox="1">
            <a:spLocks noChangeArrowheads="1"/>
          </p:cNvSpPr>
          <p:nvPr/>
        </p:nvSpPr>
        <p:spPr bwMode="auto">
          <a:xfrm>
            <a:off x="304800" y="4452938"/>
            <a:ext cx="822325" cy="850900"/>
          </a:xfrm>
          <a:prstGeom prst="rect">
            <a:avLst/>
          </a:prstGeom>
          <a:solidFill>
            <a:srgbClr val="EEEEEE"/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1" lang="zh-CN" altLang="en-US">
                <a:solidFill>
                  <a:srgbClr val="0000FF"/>
                </a:solidFill>
                <a:ea typeface="华文新魏" pitchFamily="2" charset="-122"/>
              </a:rPr>
              <a:t>扫描</a:t>
            </a:r>
          </a:p>
          <a:p>
            <a:r>
              <a:rPr kumimoji="1" lang="zh-CN" altLang="en-US">
                <a:solidFill>
                  <a:srgbClr val="0000FF"/>
                </a:solidFill>
                <a:ea typeface="华文新魏" pitchFamily="2" charset="-122"/>
              </a:rPr>
              <a:t>磁场</a:t>
            </a:r>
          </a:p>
        </p:txBody>
      </p:sp>
      <p:sp>
        <p:nvSpPr>
          <p:cNvPr id="228364" name="AutoShape 12"/>
          <p:cNvSpPr>
            <a:spLocks noChangeArrowheads="1"/>
          </p:cNvSpPr>
          <p:nvPr/>
        </p:nvSpPr>
        <p:spPr bwMode="auto">
          <a:xfrm>
            <a:off x="7086600" y="4800600"/>
            <a:ext cx="1584325" cy="517525"/>
          </a:xfrm>
          <a:prstGeom prst="wedgeRoundRectCallout">
            <a:avLst>
              <a:gd name="adj1" fmla="val -48699"/>
              <a:gd name="adj2" fmla="val -165032"/>
              <a:gd name="adj3" fmla="val 16667"/>
            </a:avLst>
          </a:prstGeom>
          <a:solidFill>
            <a:schemeClr val="bg1"/>
          </a:solidFill>
          <a:ln w="28575">
            <a:solidFill>
              <a:srgbClr val="CC330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kumimoji="1" lang="zh-CN" altLang="en-US">
                <a:solidFill>
                  <a:srgbClr val="CC3300"/>
                </a:solidFill>
                <a:ea typeface="华文新魏" pitchFamily="2" charset="-122"/>
              </a:rPr>
              <a:t>扫描时间</a:t>
            </a:r>
          </a:p>
        </p:txBody>
      </p:sp>
      <p:sp>
        <p:nvSpPr>
          <p:cNvPr id="228365" name="Line 13"/>
          <p:cNvSpPr>
            <a:spLocks noChangeShapeType="1"/>
          </p:cNvSpPr>
          <p:nvPr/>
        </p:nvSpPr>
        <p:spPr bwMode="auto">
          <a:xfrm>
            <a:off x="1143000" y="4724400"/>
            <a:ext cx="1524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228366" name="Line 14"/>
          <p:cNvSpPr>
            <a:spLocks noChangeShapeType="1"/>
          </p:cNvSpPr>
          <p:nvPr/>
        </p:nvSpPr>
        <p:spPr bwMode="auto">
          <a:xfrm>
            <a:off x="2025650" y="4162425"/>
            <a:ext cx="3200400" cy="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228367" name="Line 15"/>
          <p:cNvSpPr>
            <a:spLocks noChangeShapeType="1"/>
          </p:cNvSpPr>
          <p:nvPr/>
        </p:nvSpPr>
        <p:spPr bwMode="auto">
          <a:xfrm>
            <a:off x="2057400" y="4419600"/>
            <a:ext cx="4724400" cy="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228368" name="AutoShape 16"/>
          <p:cNvSpPr>
            <a:spLocks/>
          </p:cNvSpPr>
          <p:nvPr/>
        </p:nvSpPr>
        <p:spPr bwMode="auto">
          <a:xfrm flipH="1">
            <a:off x="6781800" y="3733800"/>
            <a:ext cx="228600" cy="914400"/>
          </a:xfrm>
          <a:prstGeom prst="leftBrace">
            <a:avLst>
              <a:gd name="adj1" fmla="val 33333"/>
              <a:gd name="adj2" fmla="val 50000"/>
            </a:avLst>
          </a:prstGeom>
          <a:noFill/>
          <a:ln w="28575">
            <a:solidFill>
              <a:srgbClr val="CC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8001000" cy="914400"/>
          </a:xfrm>
        </p:spPr>
        <p:txBody>
          <a:bodyPr/>
          <a:lstStyle/>
          <a:p>
            <a:r>
              <a:rPr lang="en-US" altLang="zh-CN">
                <a:solidFill>
                  <a:schemeClr val="tx1"/>
                </a:solidFill>
              </a:rPr>
              <a:t>Sequence_AC Magnetization</a:t>
            </a:r>
          </a:p>
        </p:txBody>
      </p:sp>
      <p:pic>
        <p:nvPicPr>
          <p:cNvPr id="229379" name="Picture 3" descr="QD lege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" cy="676275"/>
          </a:xfrm>
          <a:prstGeom prst="rect">
            <a:avLst/>
          </a:prstGeom>
          <a:noFill/>
        </p:spPr>
      </p:pic>
      <p:sp>
        <p:nvSpPr>
          <p:cNvPr id="229380" name="Text Box 4"/>
          <p:cNvSpPr txBox="1">
            <a:spLocks noChangeArrowheads="1"/>
          </p:cNvSpPr>
          <p:nvPr/>
        </p:nvSpPr>
        <p:spPr bwMode="auto">
          <a:xfrm>
            <a:off x="0" y="6413500"/>
            <a:ext cx="1555750" cy="457200"/>
          </a:xfrm>
          <a:prstGeom prst="rect">
            <a:avLst/>
          </a:prstGeom>
          <a:solidFill>
            <a:srgbClr val="B3FFB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1" lang="zh-CN" altLang="en-US"/>
              <a:t>程序</a:t>
            </a:r>
            <a:r>
              <a:rPr kumimoji="1" lang="en-US" altLang="zh-CN"/>
              <a:t>_</a:t>
            </a:r>
            <a:r>
              <a:rPr kumimoji="1" lang="zh-CN" altLang="en-US"/>
              <a:t>举例</a:t>
            </a:r>
          </a:p>
        </p:txBody>
      </p:sp>
      <p:sp>
        <p:nvSpPr>
          <p:cNvPr id="22938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28600" y="990600"/>
            <a:ext cx="8686800" cy="6096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altLang="zh-CN">
                <a:solidFill>
                  <a:srgbClr val="0000FF"/>
                </a:solidFill>
                <a:ea typeface="华文新魏" pitchFamily="2" charset="-122"/>
              </a:rPr>
              <a:t>Moment vs Amplitude &amp; Moment vs Frequency</a:t>
            </a:r>
          </a:p>
        </p:txBody>
      </p:sp>
      <p:pic>
        <p:nvPicPr>
          <p:cNvPr id="229382" name="Picture 6" descr="AC magnetization sequence comma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3675" y="2252663"/>
            <a:ext cx="4073525" cy="3157537"/>
          </a:xfrm>
          <a:prstGeom prst="rect">
            <a:avLst/>
          </a:prstGeom>
          <a:noFill/>
        </p:spPr>
      </p:pic>
      <p:sp>
        <p:nvSpPr>
          <p:cNvPr id="229383" name="Text Box 7"/>
          <p:cNvSpPr txBox="1">
            <a:spLocks noChangeArrowheads="1"/>
          </p:cNvSpPr>
          <p:nvPr/>
        </p:nvSpPr>
        <p:spPr bwMode="auto">
          <a:xfrm>
            <a:off x="1143000" y="2065338"/>
            <a:ext cx="2147888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1" lang="en-US" altLang="zh-CN">
                <a:solidFill>
                  <a:srgbClr val="FF0000"/>
                </a:solidFill>
              </a:rPr>
              <a:t>Sequence Mode</a:t>
            </a:r>
          </a:p>
        </p:txBody>
      </p:sp>
      <p:grpSp>
        <p:nvGrpSpPr>
          <p:cNvPr id="229384" name="Group 8"/>
          <p:cNvGrpSpPr>
            <a:grpSpLocks/>
          </p:cNvGrpSpPr>
          <p:nvPr/>
        </p:nvGrpSpPr>
        <p:grpSpPr bwMode="auto">
          <a:xfrm>
            <a:off x="323850" y="1608138"/>
            <a:ext cx="6437313" cy="3162300"/>
            <a:chOff x="204" y="1013"/>
            <a:chExt cx="4055" cy="1992"/>
          </a:xfrm>
        </p:grpSpPr>
        <p:pic>
          <p:nvPicPr>
            <p:cNvPr id="229385" name="Picture 9" descr="ACMS View Tre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112" y="1013"/>
              <a:ext cx="1147" cy="1992"/>
            </a:xfrm>
            <a:prstGeom prst="rect">
              <a:avLst/>
            </a:prstGeom>
            <a:noFill/>
          </p:spPr>
        </p:pic>
        <p:sp>
          <p:nvSpPr>
            <p:cNvPr id="229386" name="Freeform 10"/>
            <p:cNvSpPr>
              <a:spLocks/>
            </p:cNvSpPr>
            <p:nvPr/>
          </p:nvSpPr>
          <p:spPr bwMode="auto">
            <a:xfrm>
              <a:off x="204" y="1602"/>
              <a:ext cx="3097" cy="434"/>
            </a:xfrm>
            <a:custGeom>
              <a:avLst/>
              <a:gdLst/>
              <a:ahLst/>
              <a:cxnLst>
                <a:cxn ang="0">
                  <a:pos x="2997" y="163"/>
                </a:cxn>
                <a:cxn ang="0">
                  <a:pos x="2439" y="7"/>
                </a:cxn>
                <a:cxn ang="0">
                  <a:pos x="1912" y="122"/>
                </a:cxn>
                <a:cxn ang="0">
                  <a:pos x="856" y="122"/>
                </a:cxn>
                <a:cxn ang="0">
                  <a:pos x="136" y="266"/>
                </a:cxn>
                <a:cxn ang="0">
                  <a:pos x="40" y="410"/>
                </a:cxn>
                <a:cxn ang="0">
                  <a:pos x="136" y="410"/>
                </a:cxn>
                <a:cxn ang="0">
                  <a:pos x="136" y="314"/>
                </a:cxn>
                <a:cxn ang="0">
                  <a:pos x="88" y="266"/>
                </a:cxn>
              </a:cxnLst>
              <a:rect l="0" t="0" r="r" b="b"/>
              <a:pathLst>
                <a:path w="2997" h="434">
                  <a:moveTo>
                    <a:pt x="2997" y="163"/>
                  </a:moveTo>
                  <a:cubicBezTo>
                    <a:pt x="2904" y="135"/>
                    <a:pt x="2620" y="14"/>
                    <a:pt x="2439" y="7"/>
                  </a:cubicBezTo>
                  <a:cubicBezTo>
                    <a:pt x="2258" y="0"/>
                    <a:pt x="2176" y="103"/>
                    <a:pt x="1912" y="122"/>
                  </a:cubicBezTo>
                  <a:cubicBezTo>
                    <a:pt x="1648" y="141"/>
                    <a:pt x="1152" y="98"/>
                    <a:pt x="856" y="122"/>
                  </a:cubicBezTo>
                  <a:cubicBezTo>
                    <a:pt x="560" y="146"/>
                    <a:pt x="272" y="218"/>
                    <a:pt x="136" y="266"/>
                  </a:cubicBezTo>
                  <a:cubicBezTo>
                    <a:pt x="0" y="314"/>
                    <a:pt x="40" y="386"/>
                    <a:pt x="40" y="410"/>
                  </a:cubicBezTo>
                  <a:cubicBezTo>
                    <a:pt x="40" y="434"/>
                    <a:pt x="120" y="426"/>
                    <a:pt x="136" y="410"/>
                  </a:cubicBezTo>
                  <a:cubicBezTo>
                    <a:pt x="152" y="394"/>
                    <a:pt x="144" y="338"/>
                    <a:pt x="136" y="314"/>
                  </a:cubicBezTo>
                  <a:cubicBezTo>
                    <a:pt x="128" y="290"/>
                    <a:pt x="96" y="274"/>
                    <a:pt x="88" y="266"/>
                  </a:cubicBezTo>
                </a:path>
              </a:pathLst>
            </a:custGeom>
            <a:noFill/>
            <a:ln w="28575" cmpd="sng">
              <a:solidFill>
                <a:srgbClr val="FF3300"/>
              </a:solidFill>
              <a:round/>
              <a:headEnd type="triangl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9387" name="Rectangle 11"/>
            <p:cNvSpPr>
              <a:spLocks noChangeArrowheads="1"/>
            </p:cNvSpPr>
            <p:nvPr/>
          </p:nvSpPr>
          <p:spPr bwMode="auto">
            <a:xfrm>
              <a:off x="3160" y="1157"/>
              <a:ext cx="402" cy="1536"/>
            </a:xfrm>
            <a:prstGeom prst="rect">
              <a:avLst/>
            </a:prstGeom>
            <a:noFill/>
            <a:ln w="28575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29388" name="Rectangle 12"/>
            <p:cNvSpPr>
              <a:spLocks noChangeArrowheads="1"/>
            </p:cNvSpPr>
            <p:nvPr/>
          </p:nvSpPr>
          <p:spPr bwMode="auto">
            <a:xfrm>
              <a:off x="3592" y="1205"/>
              <a:ext cx="480" cy="1008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229389" name="Text Box 13"/>
          <p:cNvSpPr txBox="1">
            <a:spLocks noChangeArrowheads="1"/>
          </p:cNvSpPr>
          <p:nvPr/>
        </p:nvSpPr>
        <p:spPr bwMode="auto">
          <a:xfrm>
            <a:off x="2057400" y="2979738"/>
            <a:ext cx="1828800" cy="1952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r>
              <a:rPr kumimoji="1" lang="en-US" altLang="zh-CN" sz="1200">
                <a:latin typeface="Arial" pitchFamily="34" charset="0"/>
              </a:rPr>
              <a:t>2,4,6,8,10</a:t>
            </a:r>
          </a:p>
        </p:txBody>
      </p:sp>
      <p:sp>
        <p:nvSpPr>
          <p:cNvPr id="229390" name="Text Box 14"/>
          <p:cNvSpPr txBox="1">
            <a:spLocks noChangeArrowheads="1"/>
          </p:cNvSpPr>
          <p:nvPr/>
        </p:nvSpPr>
        <p:spPr bwMode="auto">
          <a:xfrm>
            <a:off x="2057400" y="3317875"/>
            <a:ext cx="1828800" cy="1952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r>
              <a:rPr kumimoji="1" lang="en-US" altLang="zh-CN" sz="1200">
                <a:latin typeface="Arial" pitchFamily="34" charset="0"/>
              </a:rPr>
              <a:t>10,12,14,16,18,20</a:t>
            </a:r>
          </a:p>
        </p:txBody>
      </p:sp>
      <p:sp>
        <p:nvSpPr>
          <p:cNvPr id="229391" name="AutoShape 15"/>
          <p:cNvSpPr>
            <a:spLocks noChangeArrowheads="1"/>
          </p:cNvSpPr>
          <p:nvPr/>
        </p:nvSpPr>
        <p:spPr bwMode="auto">
          <a:xfrm>
            <a:off x="1981200" y="4579938"/>
            <a:ext cx="1066800" cy="3810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229392" name="Group 16"/>
          <p:cNvGrpSpPr>
            <a:grpSpLocks/>
          </p:cNvGrpSpPr>
          <p:nvPr/>
        </p:nvGrpSpPr>
        <p:grpSpPr bwMode="auto">
          <a:xfrm>
            <a:off x="442913" y="3100388"/>
            <a:ext cx="76200" cy="306387"/>
            <a:chOff x="279" y="1953"/>
            <a:chExt cx="48" cy="193"/>
          </a:xfrm>
        </p:grpSpPr>
        <p:sp>
          <p:nvSpPr>
            <p:cNvPr id="229393" name="Oval 17"/>
            <p:cNvSpPr>
              <a:spLocks noChangeArrowheads="1"/>
            </p:cNvSpPr>
            <p:nvPr/>
          </p:nvSpPr>
          <p:spPr bwMode="auto">
            <a:xfrm>
              <a:off x="279" y="1953"/>
              <a:ext cx="48" cy="4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29394" name="Oval 18"/>
            <p:cNvSpPr>
              <a:spLocks noChangeArrowheads="1"/>
            </p:cNvSpPr>
            <p:nvPr/>
          </p:nvSpPr>
          <p:spPr bwMode="auto">
            <a:xfrm flipH="1" flipV="1">
              <a:off x="294" y="2121"/>
              <a:ext cx="25" cy="2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229395" name="Group 19"/>
          <p:cNvGrpSpPr>
            <a:grpSpLocks/>
          </p:cNvGrpSpPr>
          <p:nvPr/>
        </p:nvGrpSpPr>
        <p:grpSpPr bwMode="auto">
          <a:xfrm>
            <a:off x="290513" y="3233738"/>
            <a:ext cx="8624887" cy="3471862"/>
            <a:chOff x="183" y="2037"/>
            <a:chExt cx="5433" cy="2187"/>
          </a:xfrm>
        </p:grpSpPr>
        <p:grpSp>
          <p:nvGrpSpPr>
            <p:cNvPr id="229396" name="Group 20"/>
            <p:cNvGrpSpPr>
              <a:grpSpLocks/>
            </p:cNvGrpSpPr>
            <p:nvPr/>
          </p:nvGrpSpPr>
          <p:grpSpPr bwMode="auto">
            <a:xfrm>
              <a:off x="4469" y="2232"/>
              <a:ext cx="1147" cy="1992"/>
              <a:chOff x="4469" y="2232"/>
              <a:chExt cx="1147" cy="1992"/>
            </a:xfrm>
          </p:grpSpPr>
          <p:pic>
            <p:nvPicPr>
              <p:cNvPr id="229397" name="Picture 21" descr="ACMS View Tree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4469" y="2232"/>
                <a:ext cx="1147" cy="1992"/>
              </a:xfrm>
              <a:prstGeom prst="rect">
                <a:avLst/>
              </a:prstGeom>
              <a:noFill/>
            </p:spPr>
          </p:pic>
          <p:sp>
            <p:nvSpPr>
              <p:cNvPr id="229398" name="Text Box 22"/>
              <p:cNvSpPr txBox="1">
                <a:spLocks noChangeArrowheads="1"/>
              </p:cNvSpPr>
              <p:nvPr/>
            </p:nvSpPr>
            <p:spPr bwMode="auto">
              <a:xfrm>
                <a:off x="4506" y="2424"/>
                <a:ext cx="442" cy="95"/>
              </a:xfrm>
              <a:prstGeom prst="rect">
                <a:avLst/>
              </a:prstGeom>
              <a:solidFill>
                <a:srgbClr val="C1C1C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18000" tIns="0" rIns="18000" bIns="0" anchor="ctr"/>
              <a:lstStyle/>
              <a:p>
                <a:pPr algn="ctr"/>
                <a:r>
                  <a:rPr kumimoji="1" lang="en-US" altLang="zh-CN" sz="1000">
                    <a:latin typeface="Arial" pitchFamily="34" charset="0"/>
                  </a:rPr>
                  <a:t>Frequency</a:t>
                </a:r>
              </a:p>
            </p:txBody>
          </p:sp>
          <p:sp>
            <p:nvSpPr>
              <p:cNvPr id="229399" name="Text Box 23"/>
              <p:cNvSpPr txBox="1">
                <a:spLocks noChangeArrowheads="1"/>
              </p:cNvSpPr>
              <p:nvPr/>
            </p:nvSpPr>
            <p:spPr bwMode="auto">
              <a:xfrm>
                <a:off x="4959" y="2427"/>
                <a:ext cx="442" cy="95"/>
              </a:xfrm>
              <a:prstGeom prst="rect">
                <a:avLst/>
              </a:prstGeom>
              <a:solidFill>
                <a:srgbClr val="C1C1C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18000" tIns="0" rIns="18000" bIns="0" anchor="ctr"/>
              <a:lstStyle/>
              <a:p>
                <a:pPr algn="ctr"/>
                <a:r>
                  <a:rPr kumimoji="1" lang="en-US" altLang="zh-CN" sz="1000">
                    <a:latin typeface="Arial" pitchFamily="34" charset="0"/>
                  </a:rPr>
                  <a:t>Amplitude</a:t>
                </a:r>
              </a:p>
            </p:txBody>
          </p:sp>
          <p:sp>
            <p:nvSpPr>
              <p:cNvPr id="229400" name="Text Box 24"/>
              <p:cNvSpPr txBox="1">
                <a:spLocks noChangeArrowheads="1"/>
              </p:cNvSpPr>
              <p:nvPr/>
            </p:nvSpPr>
            <p:spPr bwMode="auto">
              <a:xfrm>
                <a:off x="4728" y="2568"/>
                <a:ext cx="96" cy="95"/>
              </a:xfrm>
              <a:prstGeom prst="rect">
                <a:avLst/>
              </a:prstGeom>
              <a:solidFill>
                <a:srgbClr val="333399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18000" tIns="0" rIns="18000" bIns="0" anchor="ctr"/>
              <a:lstStyle/>
              <a:p>
                <a:pPr algn="ctr"/>
                <a:r>
                  <a:rPr kumimoji="1" lang="en-US" altLang="zh-CN" sz="1000">
                    <a:solidFill>
                      <a:schemeClr val="bg1"/>
                    </a:solidFill>
                    <a:latin typeface="Arial" pitchFamily="34" charset="0"/>
                  </a:rPr>
                  <a:t>10</a:t>
                </a:r>
              </a:p>
            </p:txBody>
          </p:sp>
          <p:sp>
            <p:nvSpPr>
              <p:cNvPr id="229401" name="Text Box 25"/>
              <p:cNvSpPr txBox="1">
                <a:spLocks noChangeArrowheads="1"/>
              </p:cNvSpPr>
              <p:nvPr/>
            </p:nvSpPr>
            <p:spPr bwMode="auto">
              <a:xfrm>
                <a:off x="4751" y="3409"/>
                <a:ext cx="96" cy="95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18000" tIns="0" rIns="18000" bIns="0" anchor="ctr"/>
              <a:lstStyle/>
              <a:p>
                <a:pPr algn="ctr"/>
                <a:r>
                  <a:rPr kumimoji="1" lang="en-US" altLang="zh-CN" sz="1000">
                    <a:latin typeface="Arial" pitchFamily="34" charset="0"/>
                  </a:rPr>
                  <a:t>14</a:t>
                </a:r>
              </a:p>
            </p:txBody>
          </p:sp>
          <p:sp>
            <p:nvSpPr>
              <p:cNvPr id="229402" name="Text Box 26"/>
              <p:cNvSpPr txBox="1">
                <a:spLocks noChangeArrowheads="1"/>
              </p:cNvSpPr>
              <p:nvPr/>
            </p:nvSpPr>
            <p:spPr bwMode="auto">
              <a:xfrm>
                <a:off x="4752" y="3529"/>
                <a:ext cx="96" cy="95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18000" tIns="0" rIns="18000" bIns="0" anchor="ctr"/>
              <a:lstStyle/>
              <a:p>
                <a:pPr algn="ctr"/>
                <a:r>
                  <a:rPr kumimoji="1" lang="en-US" altLang="zh-CN" sz="1000">
                    <a:latin typeface="Arial" pitchFamily="34" charset="0"/>
                  </a:rPr>
                  <a:t>16</a:t>
                </a:r>
              </a:p>
            </p:txBody>
          </p:sp>
          <p:sp>
            <p:nvSpPr>
              <p:cNvPr id="229403" name="Text Box 27"/>
              <p:cNvSpPr txBox="1">
                <a:spLocks noChangeArrowheads="1"/>
              </p:cNvSpPr>
              <p:nvPr/>
            </p:nvSpPr>
            <p:spPr bwMode="auto">
              <a:xfrm>
                <a:off x="4752" y="3655"/>
                <a:ext cx="96" cy="95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18000" tIns="0" rIns="18000" bIns="0" anchor="ctr"/>
              <a:lstStyle/>
              <a:p>
                <a:pPr algn="ctr"/>
                <a:r>
                  <a:rPr kumimoji="1" lang="en-US" altLang="zh-CN" sz="1000">
                    <a:latin typeface="Arial" pitchFamily="34" charset="0"/>
                  </a:rPr>
                  <a:t>18</a:t>
                </a:r>
              </a:p>
            </p:txBody>
          </p:sp>
          <p:sp>
            <p:nvSpPr>
              <p:cNvPr id="229404" name="Text Box 28"/>
              <p:cNvSpPr txBox="1">
                <a:spLocks noChangeArrowheads="1"/>
              </p:cNvSpPr>
              <p:nvPr/>
            </p:nvSpPr>
            <p:spPr bwMode="auto">
              <a:xfrm>
                <a:off x="4986" y="2685"/>
                <a:ext cx="96" cy="95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18000" tIns="0" rIns="18000" bIns="0" anchor="ctr"/>
              <a:lstStyle/>
              <a:p>
                <a:pPr algn="ctr"/>
                <a:r>
                  <a:rPr kumimoji="1" lang="en-US" altLang="zh-CN" sz="1000">
                    <a:latin typeface="Arial" pitchFamily="34" charset="0"/>
                  </a:rPr>
                  <a:t>2</a:t>
                </a:r>
              </a:p>
            </p:txBody>
          </p:sp>
          <p:sp>
            <p:nvSpPr>
              <p:cNvPr id="229405" name="Text Box 29"/>
              <p:cNvSpPr txBox="1">
                <a:spLocks noChangeArrowheads="1"/>
              </p:cNvSpPr>
              <p:nvPr/>
            </p:nvSpPr>
            <p:spPr bwMode="auto">
              <a:xfrm>
                <a:off x="4986" y="2805"/>
                <a:ext cx="96" cy="95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18000" tIns="0" rIns="18000" bIns="0" anchor="ctr"/>
              <a:lstStyle/>
              <a:p>
                <a:pPr algn="ctr"/>
                <a:r>
                  <a:rPr kumimoji="1" lang="en-US" altLang="zh-CN" sz="1000">
                    <a:latin typeface="Arial" pitchFamily="34" charset="0"/>
                  </a:rPr>
                  <a:t>4</a:t>
                </a:r>
              </a:p>
            </p:txBody>
          </p:sp>
          <p:sp>
            <p:nvSpPr>
              <p:cNvPr id="229406" name="Text Box 30"/>
              <p:cNvSpPr txBox="1">
                <a:spLocks noChangeArrowheads="1"/>
              </p:cNvSpPr>
              <p:nvPr/>
            </p:nvSpPr>
            <p:spPr bwMode="auto">
              <a:xfrm>
                <a:off x="4986" y="2923"/>
                <a:ext cx="96" cy="95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18000" tIns="0" rIns="18000" bIns="0" anchor="ctr"/>
              <a:lstStyle/>
              <a:p>
                <a:pPr algn="ctr"/>
                <a:r>
                  <a:rPr kumimoji="1" lang="en-US" altLang="zh-CN" sz="1000">
                    <a:latin typeface="Arial" pitchFamily="34" charset="0"/>
                  </a:rPr>
                  <a:t>6</a:t>
                </a:r>
              </a:p>
            </p:txBody>
          </p:sp>
          <p:sp>
            <p:nvSpPr>
              <p:cNvPr id="229407" name="Text Box 31"/>
              <p:cNvSpPr txBox="1">
                <a:spLocks noChangeArrowheads="1"/>
              </p:cNvSpPr>
              <p:nvPr/>
            </p:nvSpPr>
            <p:spPr bwMode="auto">
              <a:xfrm>
                <a:off x="4986" y="3040"/>
                <a:ext cx="96" cy="95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18000" tIns="0" rIns="18000" bIns="0" anchor="ctr"/>
              <a:lstStyle/>
              <a:p>
                <a:pPr algn="ctr"/>
                <a:r>
                  <a:rPr kumimoji="1" lang="en-US" altLang="zh-CN" sz="1000">
                    <a:latin typeface="Arial" pitchFamily="34" charset="0"/>
                  </a:rPr>
                  <a:t>8</a:t>
                </a:r>
              </a:p>
            </p:txBody>
          </p:sp>
          <p:sp>
            <p:nvSpPr>
              <p:cNvPr id="229408" name="Text Box 32"/>
              <p:cNvSpPr txBox="1">
                <a:spLocks noChangeArrowheads="1"/>
              </p:cNvSpPr>
              <p:nvPr/>
            </p:nvSpPr>
            <p:spPr bwMode="auto">
              <a:xfrm>
                <a:off x="4971" y="3169"/>
                <a:ext cx="96" cy="95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18000" tIns="0" rIns="18000" bIns="0" anchor="ctr"/>
              <a:lstStyle/>
              <a:p>
                <a:pPr algn="ctr"/>
                <a:r>
                  <a:rPr kumimoji="1" lang="en-US" altLang="zh-CN" sz="1000">
                    <a:latin typeface="Arial" pitchFamily="34" charset="0"/>
                  </a:rPr>
                  <a:t>10</a:t>
                </a:r>
              </a:p>
            </p:txBody>
          </p:sp>
          <p:sp>
            <p:nvSpPr>
              <p:cNvPr id="229409" name="Freeform 33"/>
              <p:cNvSpPr>
                <a:spLocks/>
              </p:cNvSpPr>
              <p:nvPr/>
            </p:nvSpPr>
            <p:spPr bwMode="auto">
              <a:xfrm>
                <a:off x="4805" y="3230"/>
                <a:ext cx="323" cy="186"/>
              </a:xfrm>
              <a:custGeom>
                <a:avLst/>
                <a:gdLst/>
                <a:ahLst/>
                <a:cxnLst>
                  <a:cxn ang="0">
                    <a:pos x="283" y="178"/>
                  </a:cxn>
                  <a:cxn ang="0">
                    <a:pos x="283" y="82"/>
                  </a:cxn>
                  <a:cxn ang="0">
                    <a:pos x="187" y="34"/>
                  </a:cxn>
                  <a:cxn ang="0">
                    <a:pos x="67" y="34"/>
                  </a:cxn>
                  <a:cxn ang="0">
                    <a:pos x="40" y="4"/>
                  </a:cxn>
                  <a:cxn ang="0">
                    <a:pos x="19" y="7"/>
                  </a:cxn>
                  <a:cxn ang="0">
                    <a:pos x="22" y="46"/>
                  </a:cxn>
                  <a:cxn ang="0">
                    <a:pos x="43" y="130"/>
                  </a:cxn>
                  <a:cxn ang="0">
                    <a:pos x="283" y="178"/>
                  </a:cxn>
                </a:cxnLst>
                <a:rect l="0" t="0" r="r" b="b"/>
                <a:pathLst>
                  <a:path w="323" h="186">
                    <a:moveTo>
                      <a:pt x="283" y="178"/>
                    </a:moveTo>
                    <a:cubicBezTo>
                      <a:pt x="323" y="170"/>
                      <a:pt x="299" y="106"/>
                      <a:pt x="283" y="82"/>
                    </a:cubicBezTo>
                    <a:cubicBezTo>
                      <a:pt x="267" y="58"/>
                      <a:pt x="223" y="42"/>
                      <a:pt x="187" y="34"/>
                    </a:cubicBezTo>
                    <a:cubicBezTo>
                      <a:pt x="151" y="26"/>
                      <a:pt x="91" y="39"/>
                      <a:pt x="67" y="34"/>
                    </a:cubicBezTo>
                    <a:cubicBezTo>
                      <a:pt x="43" y="29"/>
                      <a:pt x="48" y="8"/>
                      <a:pt x="40" y="4"/>
                    </a:cubicBezTo>
                    <a:cubicBezTo>
                      <a:pt x="32" y="0"/>
                      <a:pt x="22" y="0"/>
                      <a:pt x="19" y="7"/>
                    </a:cubicBezTo>
                    <a:cubicBezTo>
                      <a:pt x="16" y="14"/>
                      <a:pt x="18" y="26"/>
                      <a:pt x="22" y="46"/>
                    </a:cubicBezTo>
                    <a:cubicBezTo>
                      <a:pt x="26" y="66"/>
                      <a:pt x="0" y="108"/>
                      <a:pt x="43" y="130"/>
                    </a:cubicBezTo>
                    <a:cubicBezTo>
                      <a:pt x="86" y="152"/>
                      <a:pt x="243" y="186"/>
                      <a:pt x="283" y="17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9410" name="Text Box 34"/>
              <p:cNvSpPr txBox="1">
                <a:spLocks noChangeArrowheads="1"/>
              </p:cNvSpPr>
              <p:nvPr/>
            </p:nvSpPr>
            <p:spPr bwMode="auto">
              <a:xfrm>
                <a:off x="4755" y="3774"/>
                <a:ext cx="96" cy="95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18000" tIns="0" rIns="18000" bIns="0" anchor="ctr"/>
              <a:lstStyle/>
              <a:p>
                <a:pPr algn="ctr"/>
                <a:r>
                  <a:rPr kumimoji="1" lang="en-US" altLang="zh-CN" sz="1000">
                    <a:latin typeface="Arial" pitchFamily="34" charset="0"/>
                  </a:rPr>
                  <a:t>20</a:t>
                </a:r>
              </a:p>
            </p:txBody>
          </p:sp>
          <p:sp>
            <p:nvSpPr>
              <p:cNvPr id="229411" name="Text Box 35"/>
              <p:cNvSpPr txBox="1">
                <a:spLocks noChangeArrowheads="1"/>
              </p:cNvSpPr>
              <p:nvPr/>
            </p:nvSpPr>
            <p:spPr bwMode="auto">
              <a:xfrm>
                <a:off x="4751" y="3289"/>
                <a:ext cx="96" cy="95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18000" tIns="0" rIns="18000" bIns="0" anchor="ctr"/>
              <a:lstStyle/>
              <a:p>
                <a:pPr algn="ctr"/>
                <a:r>
                  <a:rPr kumimoji="1" lang="en-US" altLang="zh-CN" sz="1000">
                    <a:latin typeface="Arial" pitchFamily="34" charset="0"/>
                  </a:rPr>
                  <a:t>12</a:t>
                </a:r>
              </a:p>
            </p:txBody>
          </p:sp>
          <p:grpSp>
            <p:nvGrpSpPr>
              <p:cNvPr id="229412" name="Group 36"/>
              <p:cNvGrpSpPr>
                <a:grpSpLocks/>
              </p:cNvGrpSpPr>
              <p:nvPr/>
            </p:nvGrpSpPr>
            <p:grpSpPr bwMode="auto">
              <a:xfrm>
                <a:off x="4592" y="3304"/>
                <a:ext cx="59" cy="59"/>
                <a:chOff x="4043" y="3622"/>
                <a:chExt cx="59" cy="59"/>
              </a:xfrm>
            </p:grpSpPr>
            <p:sp>
              <p:nvSpPr>
                <p:cNvPr id="229413" name="Rectangle 37"/>
                <p:cNvSpPr>
                  <a:spLocks noChangeArrowheads="1"/>
                </p:cNvSpPr>
                <p:nvPr/>
              </p:nvSpPr>
              <p:spPr bwMode="auto">
                <a:xfrm>
                  <a:off x="4043" y="3622"/>
                  <a:ext cx="59" cy="59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folHlink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29414" name="Line 38"/>
                <p:cNvSpPr>
                  <a:spLocks noChangeShapeType="1"/>
                </p:cNvSpPr>
                <p:nvPr/>
              </p:nvSpPr>
              <p:spPr bwMode="auto">
                <a:xfrm flipV="1">
                  <a:off x="4056" y="3651"/>
                  <a:ext cx="34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29415" name="Line 39"/>
                <p:cNvSpPr>
                  <a:spLocks noChangeShapeType="1"/>
                </p:cNvSpPr>
                <p:nvPr/>
              </p:nvSpPr>
              <p:spPr bwMode="auto">
                <a:xfrm rot="-5400000">
                  <a:off x="4056" y="3652"/>
                  <a:ext cx="34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229416" name="Line 40"/>
              <p:cNvSpPr>
                <a:spLocks noChangeShapeType="1"/>
              </p:cNvSpPr>
              <p:nvPr/>
            </p:nvSpPr>
            <p:spPr bwMode="auto">
              <a:xfrm>
                <a:off x="4653" y="3333"/>
                <a:ext cx="96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229417" name="Freeform 41"/>
            <p:cNvSpPr>
              <a:spLocks/>
            </p:cNvSpPr>
            <p:nvPr/>
          </p:nvSpPr>
          <p:spPr bwMode="auto">
            <a:xfrm>
              <a:off x="183" y="2037"/>
              <a:ext cx="4498" cy="1547"/>
            </a:xfrm>
            <a:custGeom>
              <a:avLst/>
              <a:gdLst/>
              <a:ahLst/>
              <a:cxnLst>
                <a:cxn ang="0">
                  <a:pos x="4498" y="1264"/>
                </a:cxn>
                <a:cxn ang="0">
                  <a:pos x="3218" y="1410"/>
                </a:cxn>
                <a:cxn ang="0">
                  <a:pos x="2404" y="441"/>
                </a:cxn>
                <a:cxn ang="0">
                  <a:pos x="1006" y="258"/>
                </a:cxn>
                <a:cxn ang="0">
                  <a:pos x="183" y="20"/>
                </a:cxn>
                <a:cxn ang="0">
                  <a:pos x="36" y="139"/>
                </a:cxn>
                <a:cxn ang="0">
                  <a:pos x="183" y="157"/>
                </a:cxn>
                <a:cxn ang="0">
                  <a:pos x="174" y="48"/>
                </a:cxn>
                <a:cxn ang="0">
                  <a:pos x="0" y="48"/>
                </a:cxn>
              </a:cxnLst>
              <a:rect l="0" t="0" r="r" b="b"/>
              <a:pathLst>
                <a:path w="4498" h="1547">
                  <a:moveTo>
                    <a:pt x="4498" y="1264"/>
                  </a:moveTo>
                  <a:cubicBezTo>
                    <a:pt x="4285" y="1288"/>
                    <a:pt x="3567" y="1547"/>
                    <a:pt x="3218" y="1410"/>
                  </a:cubicBezTo>
                  <a:cubicBezTo>
                    <a:pt x="2869" y="1273"/>
                    <a:pt x="2773" y="633"/>
                    <a:pt x="2404" y="441"/>
                  </a:cubicBezTo>
                  <a:cubicBezTo>
                    <a:pt x="2035" y="249"/>
                    <a:pt x="1376" y="328"/>
                    <a:pt x="1006" y="258"/>
                  </a:cubicBezTo>
                  <a:cubicBezTo>
                    <a:pt x="636" y="188"/>
                    <a:pt x="345" y="40"/>
                    <a:pt x="183" y="20"/>
                  </a:cubicBezTo>
                  <a:cubicBezTo>
                    <a:pt x="21" y="0"/>
                    <a:pt x="36" y="116"/>
                    <a:pt x="36" y="139"/>
                  </a:cubicBezTo>
                  <a:cubicBezTo>
                    <a:pt x="36" y="162"/>
                    <a:pt x="160" y="172"/>
                    <a:pt x="183" y="157"/>
                  </a:cubicBezTo>
                  <a:cubicBezTo>
                    <a:pt x="206" y="142"/>
                    <a:pt x="205" y="66"/>
                    <a:pt x="174" y="48"/>
                  </a:cubicBezTo>
                  <a:cubicBezTo>
                    <a:pt x="143" y="30"/>
                    <a:pt x="36" y="48"/>
                    <a:pt x="0" y="48"/>
                  </a:cubicBezTo>
                </a:path>
              </a:pathLst>
            </a:custGeom>
            <a:noFill/>
            <a:ln w="28575" cmpd="sng">
              <a:solidFill>
                <a:srgbClr val="0000FF"/>
              </a:solidFill>
              <a:round/>
              <a:headEnd type="triangl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9418" name="Rectangle 42"/>
            <p:cNvSpPr>
              <a:spLocks noChangeArrowheads="1"/>
            </p:cNvSpPr>
            <p:nvPr/>
          </p:nvSpPr>
          <p:spPr bwMode="auto">
            <a:xfrm>
              <a:off x="4517" y="2376"/>
              <a:ext cx="402" cy="1536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29419" name="Rectangle 43"/>
            <p:cNvSpPr>
              <a:spLocks noChangeArrowheads="1"/>
            </p:cNvSpPr>
            <p:nvPr/>
          </p:nvSpPr>
          <p:spPr bwMode="auto">
            <a:xfrm>
              <a:off x="4949" y="2424"/>
              <a:ext cx="480" cy="1008"/>
            </a:xfrm>
            <a:prstGeom prst="rect">
              <a:avLst/>
            </a:prstGeom>
            <a:noFill/>
            <a:ln w="28575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229420" name="Group 44"/>
          <p:cNvGrpSpPr>
            <a:grpSpLocks/>
          </p:cNvGrpSpPr>
          <p:nvPr/>
        </p:nvGrpSpPr>
        <p:grpSpPr bwMode="auto">
          <a:xfrm>
            <a:off x="2743200" y="2133600"/>
            <a:ext cx="3800475" cy="1905000"/>
            <a:chOff x="1728" y="1344"/>
            <a:chExt cx="2394" cy="1200"/>
          </a:xfrm>
        </p:grpSpPr>
        <p:pic>
          <p:nvPicPr>
            <p:cNvPr id="229421" name="Picture 45" descr="Scan AC Field Dialog Box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024" y="1344"/>
              <a:ext cx="1098" cy="1164"/>
            </a:xfrm>
            <a:prstGeom prst="rect">
              <a:avLst/>
            </a:prstGeom>
            <a:noFill/>
          </p:spPr>
        </p:pic>
        <p:sp>
          <p:nvSpPr>
            <p:cNvPr id="229422" name="Line 46"/>
            <p:cNvSpPr>
              <a:spLocks noChangeShapeType="1"/>
            </p:cNvSpPr>
            <p:nvPr/>
          </p:nvSpPr>
          <p:spPr bwMode="auto">
            <a:xfrm flipV="1">
              <a:off x="1728" y="2016"/>
              <a:ext cx="1392" cy="528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9423" name="Line 47"/>
            <p:cNvSpPr>
              <a:spLocks noChangeShapeType="1"/>
            </p:cNvSpPr>
            <p:nvPr/>
          </p:nvSpPr>
          <p:spPr bwMode="auto">
            <a:xfrm flipH="1">
              <a:off x="2112" y="1872"/>
              <a:ext cx="960" cy="48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29424" name="Group 48"/>
          <p:cNvGrpSpPr>
            <a:grpSpLocks/>
          </p:cNvGrpSpPr>
          <p:nvPr/>
        </p:nvGrpSpPr>
        <p:grpSpPr bwMode="auto">
          <a:xfrm>
            <a:off x="3505200" y="2895600"/>
            <a:ext cx="3781425" cy="1857375"/>
            <a:chOff x="2208" y="1824"/>
            <a:chExt cx="2382" cy="1170"/>
          </a:xfrm>
        </p:grpSpPr>
        <p:pic>
          <p:nvPicPr>
            <p:cNvPr id="229425" name="Picture 49" descr="Scan Frequency Dialog Box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504" y="1824"/>
              <a:ext cx="1086" cy="1170"/>
            </a:xfrm>
            <a:prstGeom prst="rect">
              <a:avLst/>
            </a:prstGeom>
            <a:noFill/>
          </p:spPr>
        </p:pic>
        <p:sp>
          <p:nvSpPr>
            <p:cNvPr id="229426" name="Line 50"/>
            <p:cNvSpPr>
              <a:spLocks noChangeShapeType="1"/>
            </p:cNvSpPr>
            <p:nvPr/>
          </p:nvSpPr>
          <p:spPr bwMode="auto">
            <a:xfrm flipV="1">
              <a:off x="2352" y="2400"/>
              <a:ext cx="1248" cy="192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9427" name="Line 51"/>
            <p:cNvSpPr>
              <a:spLocks noChangeShapeType="1"/>
            </p:cNvSpPr>
            <p:nvPr/>
          </p:nvSpPr>
          <p:spPr bwMode="auto">
            <a:xfrm flipH="1" flipV="1">
              <a:off x="2208" y="2160"/>
              <a:ext cx="1344" cy="192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94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9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294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9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93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93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29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9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29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9391" grpId="0" animBg="1"/>
    </p:bldLst>
  </p:timing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Text Box 2"/>
          <p:cNvSpPr txBox="1">
            <a:spLocks noChangeArrowheads="1"/>
          </p:cNvSpPr>
          <p:nvPr/>
        </p:nvSpPr>
        <p:spPr bwMode="auto">
          <a:xfrm>
            <a:off x="1371600" y="3429000"/>
            <a:ext cx="5873750" cy="665163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162000" tIns="118800" rIns="162000" bIns="118800">
            <a:spAutoFit/>
          </a:bodyPr>
          <a:lstStyle/>
          <a:p>
            <a:r>
              <a:rPr kumimoji="1" lang="zh-CN" altLang="en-US" sz="2800">
                <a:solidFill>
                  <a:schemeClr val="bg1"/>
                </a:solidFill>
                <a:ea typeface="黑体" pitchFamily="49" charset="-122"/>
              </a:rPr>
              <a:t>在</a:t>
            </a:r>
            <a:r>
              <a:rPr kumimoji="1" lang="en-US" altLang="zh-CN" sz="2800">
                <a:solidFill>
                  <a:schemeClr val="bg1"/>
                </a:solidFill>
                <a:latin typeface="Arial Black" pitchFamily="34" charset="0"/>
                <a:ea typeface="黑体" pitchFamily="49" charset="-122"/>
              </a:rPr>
              <a:t>Utilities</a:t>
            </a:r>
            <a:r>
              <a:rPr kumimoji="1" lang="zh-CN" altLang="en-US" sz="2800">
                <a:solidFill>
                  <a:schemeClr val="bg1"/>
                </a:solidFill>
                <a:ea typeface="黑体" pitchFamily="49" charset="-122"/>
              </a:rPr>
              <a:t>菜单中点击</a:t>
            </a:r>
            <a:r>
              <a:rPr kumimoji="1" lang="en-US" altLang="zh-CN" sz="2800">
                <a:solidFill>
                  <a:schemeClr val="bg1"/>
                </a:solidFill>
                <a:latin typeface="Arial Black" pitchFamily="34" charset="0"/>
                <a:ea typeface="黑体" pitchFamily="49" charset="-122"/>
              </a:rPr>
              <a:t>Low Field</a:t>
            </a:r>
          </a:p>
        </p:txBody>
      </p:sp>
      <p:sp>
        <p:nvSpPr>
          <p:cNvPr id="230403" name="Rectangle 3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7772400" cy="914400"/>
          </a:xfrm>
        </p:spPr>
        <p:txBody>
          <a:bodyPr/>
          <a:lstStyle/>
          <a:p>
            <a:r>
              <a:rPr lang="en-US" altLang="zh-CN"/>
              <a:t>PPMS</a:t>
            </a:r>
            <a:r>
              <a:rPr lang="zh-CN" altLang="en-US"/>
              <a:t>－</a:t>
            </a:r>
            <a:r>
              <a:rPr lang="en-US" altLang="zh-CN"/>
              <a:t>14H</a:t>
            </a:r>
            <a:r>
              <a:rPr lang="zh-CN" altLang="en-US"/>
              <a:t>的</a:t>
            </a:r>
            <a:r>
              <a:rPr lang="en-US" altLang="zh-CN"/>
              <a:t>ZFC</a:t>
            </a:r>
            <a:r>
              <a:rPr lang="zh-CN" altLang="en-US"/>
              <a:t>测量</a:t>
            </a:r>
          </a:p>
        </p:txBody>
      </p:sp>
      <p:pic>
        <p:nvPicPr>
          <p:cNvPr id="230404" name="Picture 4" descr="QD lege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" cy="676275"/>
          </a:xfrm>
          <a:prstGeom prst="rect">
            <a:avLst/>
          </a:prstGeom>
          <a:noFill/>
        </p:spPr>
      </p:pic>
      <p:sp>
        <p:nvSpPr>
          <p:cNvPr id="230405" name="Text Box 5"/>
          <p:cNvSpPr txBox="1">
            <a:spLocks noChangeArrowheads="1"/>
          </p:cNvSpPr>
          <p:nvPr/>
        </p:nvSpPr>
        <p:spPr bwMode="auto">
          <a:xfrm>
            <a:off x="0" y="6413500"/>
            <a:ext cx="742950" cy="457200"/>
          </a:xfrm>
          <a:prstGeom prst="rect">
            <a:avLst/>
          </a:prstGeom>
          <a:solidFill>
            <a:srgbClr val="B3FFB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1" lang="en-US" altLang="zh-CN"/>
              <a:t>ZFC</a:t>
            </a:r>
          </a:p>
        </p:txBody>
      </p:sp>
      <p:sp>
        <p:nvSpPr>
          <p:cNvPr id="23040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838200" y="1143000"/>
            <a:ext cx="7772400" cy="609600"/>
          </a:xfrm>
          <a:solidFill>
            <a:srgbClr val="E6F7BD"/>
          </a:solidFill>
          <a:effectLst>
            <a:outerShdw dist="107763" dir="2700000" algn="ctr" rotWithShape="0">
              <a:schemeClr val="bg2"/>
            </a:outerShdw>
          </a:effectLst>
        </p:spPr>
        <p:txBody>
          <a:bodyPr/>
          <a:lstStyle/>
          <a:p>
            <a:pPr marL="609600" indent="-609600">
              <a:buFontTx/>
              <a:buAutoNum type="arabicPeriod"/>
            </a:pPr>
            <a:r>
              <a:rPr lang="zh-CN" altLang="en-US">
                <a:solidFill>
                  <a:srgbClr val="FF0000"/>
                </a:solidFill>
                <a:ea typeface="华文新魏" pitchFamily="2" charset="-122"/>
              </a:rPr>
              <a:t>安装</a:t>
            </a:r>
            <a:r>
              <a:rPr lang="en-US" altLang="zh-CN">
                <a:solidFill>
                  <a:srgbClr val="FF0000"/>
                </a:solidFill>
                <a:ea typeface="华文新魏" pitchFamily="2" charset="-122"/>
              </a:rPr>
              <a:t>ACMS</a:t>
            </a:r>
            <a:r>
              <a:rPr lang="zh-CN" altLang="en-US">
                <a:solidFill>
                  <a:srgbClr val="FF0000"/>
                </a:solidFill>
                <a:ea typeface="华文新魏" pitchFamily="2" charset="-122"/>
              </a:rPr>
              <a:t>硬件并连线：</a:t>
            </a:r>
            <a:r>
              <a:rPr lang="zh-CN" altLang="en-US">
                <a:ea typeface="华文新魏" pitchFamily="2" charset="-122"/>
              </a:rPr>
              <a:t>不启动软件</a:t>
            </a:r>
          </a:p>
        </p:txBody>
      </p:sp>
      <p:sp>
        <p:nvSpPr>
          <p:cNvPr id="230407" name="Text Box 7"/>
          <p:cNvSpPr txBox="1">
            <a:spLocks noChangeArrowheads="1"/>
          </p:cNvSpPr>
          <p:nvPr/>
        </p:nvSpPr>
        <p:spPr bwMode="auto">
          <a:xfrm>
            <a:off x="1295400" y="1905000"/>
            <a:ext cx="6553200" cy="59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tIns="82800" bIns="8280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kumimoji="1" lang="en-US" altLang="zh-CN" sz="2800">
                <a:ea typeface="华文新魏" pitchFamily="2" charset="-122"/>
              </a:rPr>
              <a:t>  ACMS Insert, ACMS Sample Transport</a:t>
            </a:r>
            <a:endParaRPr kumimoji="1" lang="en-US" altLang="zh-CN" sz="2800">
              <a:solidFill>
                <a:srgbClr val="FF0000"/>
              </a:solidFill>
            </a:endParaRPr>
          </a:p>
        </p:txBody>
      </p:sp>
      <p:sp>
        <p:nvSpPr>
          <p:cNvPr id="230408" name="Rectangle 8"/>
          <p:cNvSpPr>
            <a:spLocks noChangeArrowheads="1"/>
          </p:cNvSpPr>
          <p:nvPr/>
        </p:nvSpPr>
        <p:spPr bwMode="auto">
          <a:xfrm>
            <a:off x="838200" y="2590800"/>
            <a:ext cx="7204075" cy="579438"/>
          </a:xfrm>
          <a:prstGeom prst="rect">
            <a:avLst/>
          </a:prstGeom>
          <a:solidFill>
            <a:srgbClr val="A6F4F4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 marL="609600" indent="-609600">
              <a:spcBef>
                <a:spcPct val="20000"/>
              </a:spcBef>
              <a:buFontTx/>
              <a:buAutoNum type="arabicPeriod" startAt="2"/>
            </a:pPr>
            <a:r>
              <a:rPr kumimoji="1" lang="zh-CN" altLang="en-US" sz="3200">
                <a:solidFill>
                  <a:srgbClr val="0000FF"/>
                </a:solidFill>
                <a:latin typeface="Arial" pitchFamily="34" charset="0"/>
                <a:ea typeface="华文新魏" pitchFamily="2" charset="-122"/>
              </a:rPr>
              <a:t>安装</a:t>
            </a:r>
            <a:r>
              <a:rPr kumimoji="1" lang="en-US" altLang="zh-CN" sz="3200">
                <a:solidFill>
                  <a:srgbClr val="0000FF"/>
                </a:solidFill>
                <a:latin typeface="Arial" pitchFamily="34" charset="0"/>
                <a:ea typeface="华文新魏" pitchFamily="2" charset="-122"/>
              </a:rPr>
              <a:t>ULF</a:t>
            </a:r>
            <a:r>
              <a:rPr kumimoji="1" lang="zh-CN" altLang="en-US" sz="3200">
                <a:solidFill>
                  <a:srgbClr val="0000FF"/>
                </a:solidFill>
                <a:latin typeface="Arial" pitchFamily="34" charset="0"/>
                <a:ea typeface="华文新魏" pitchFamily="2" charset="-122"/>
              </a:rPr>
              <a:t>选件并连线：启动</a:t>
            </a:r>
            <a:r>
              <a:rPr kumimoji="1" lang="en-US" altLang="zh-CN" sz="3200">
                <a:solidFill>
                  <a:srgbClr val="FF0000"/>
                </a:solidFill>
                <a:latin typeface="Arial" pitchFamily="34" charset="0"/>
                <a:ea typeface="华文新魏" pitchFamily="2" charset="-122"/>
              </a:rPr>
              <a:t>ULF</a:t>
            </a:r>
            <a:r>
              <a:rPr kumimoji="1" lang="zh-CN" altLang="en-US" sz="3200">
                <a:solidFill>
                  <a:srgbClr val="0000FF"/>
                </a:solidFill>
                <a:latin typeface="Arial" pitchFamily="34" charset="0"/>
                <a:ea typeface="华文新魏" pitchFamily="2" charset="-122"/>
              </a:rPr>
              <a:t>软件</a:t>
            </a:r>
            <a:endParaRPr kumimoji="1" lang="zh-CN" altLang="en-US" sz="3200">
              <a:solidFill>
                <a:srgbClr val="0000FF"/>
              </a:solidFill>
              <a:ea typeface="华文新魏" pitchFamily="2" charset="-122"/>
            </a:endParaRPr>
          </a:p>
        </p:txBody>
      </p:sp>
      <p:sp>
        <p:nvSpPr>
          <p:cNvPr id="230409" name="Rectangle 9"/>
          <p:cNvSpPr>
            <a:spLocks noChangeArrowheads="1"/>
          </p:cNvSpPr>
          <p:nvPr/>
        </p:nvSpPr>
        <p:spPr bwMode="auto">
          <a:xfrm>
            <a:off x="838200" y="3581400"/>
            <a:ext cx="5410200" cy="609600"/>
          </a:xfrm>
          <a:prstGeom prst="rect">
            <a:avLst/>
          </a:prstGeom>
          <a:solidFill>
            <a:srgbClr val="EBCCF8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/>
          <a:lstStyle/>
          <a:p>
            <a:pPr marL="609600" indent="-609600">
              <a:spcBef>
                <a:spcPct val="20000"/>
              </a:spcBef>
              <a:buFontTx/>
              <a:buAutoNum type="arabicPeriod" startAt="3"/>
            </a:pPr>
            <a:r>
              <a:rPr kumimoji="1" lang="zh-CN" altLang="en-US" sz="3200">
                <a:solidFill>
                  <a:srgbClr val="FF0000"/>
                </a:solidFill>
                <a:latin typeface="Arial" pitchFamily="34" charset="0"/>
                <a:ea typeface="华文新魏" pitchFamily="2" charset="-122"/>
              </a:rPr>
              <a:t>检测样品室纵向磁场分布</a:t>
            </a:r>
            <a:endParaRPr kumimoji="1" lang="zh-CN" altLang="en-US" sz="3200">
              <a:solidFill>
                <a:srgbClr val="FF0000"/>
              </a:solidFill>
              <a:ea typeface="华文新魏" pitchFamily="2" charset="-122"/>
            </a:endParaRPr>
          </a:p>
        </p:txBody>
      </p:sp>
      <p:sp>
        <p:nvSpPr>
          <p:cNvPr id="230410" name="Rectangle 10"/>
          <p:cNvSpPr>
            <a:spLocks noChangeArrowheads="1"/>
          </p:cNvSpPr>
          <p:nvPr/>
        </p:nvSpPr>
        <p:spPr bwMode="auto">
          <a:xfrm>
            <a:off x="838200" y="5029200"/>
            <a:ext cx="5410200" cy="609600"/>
          </a:xfrm>
          <a:prstGeom prst="rect">
            <a:avLst/>
          </a:prstGeom>
          <a:solidFill>
            <a:srgbClr val="DADADA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/>
          <a:lstStyle/>
          <a:p>
            <a:pPr marL="609600" indent="-609600">
              <a:spcBef>
                <a:spcPct val="20000"/>
              </a:spcBef>
              <a:buFontTx/>
              <a:buAutoNum type="arabicPeriod" startAt="3"/>
            </a:pPr>
            <a:r>
              <a:rPr kumimoji="1" lang="zh-CN" altLang="en-US" sz="3200">
                <a:solidFill>
                  <a:srgbClr val="FF0000"/>
                </a:solidFill>
                <a:latin typeface="Arial" pitchFamily="34" charset="0"/>
                <a:ea typeface="华文新魏" pitchFamily="2" charset="-122"/>
              </a:rPr>
              <a:t>选定某一位置，执行</a:t>
            </a:r>
            <a:r>
              <a:rPr kumimoji="1" lang="en-US" altLang="zh-CN" sz="3200">
                <a:solidFill>
                  <a:srgbClr val="FF0000"/>
                </a:solidFill>
                <a:latin typeface="Arial" pitchFamily="34" charset="0"/>
                <a:ea typeface="华文新魏" pitchFamily="2" charset="-122"/>
              </a:rPr>
              <a:t>Zero</a:t>
            </a:r>
            <a:endParaRPr kumimoji="1" lang="en-US" altLang="zh-CN" sz="3200">
              <a:solidFill>
                <a:srgbClr val="FF0000"/>
              </a:solidFill>
              <a:ea typeface="华文新魏" pitchFamily="2" charset="-122"/>
            </a:endParaRPr>
          </a:p>
        </p:txBody>
      </p:sp>
      <p:sp>
        <p:nvSpPr>
          <p:cNvPr id="230411" name="Text Box 11"/>
          <p:cNvSpPr txBox="1">
            <a:spLocks noChangeArrowheads="1"/>
          </p:cNvSpPr>
          <p:nvPr/>
        </p:nvSpPr>
        <p:spPr bwMode="auto">
          <a:xfrm>
            <a:off x="1143000" y="4267200"/>
            <a:ext cx="5105400" cy="59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tIns="82800" bIns="8280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kumimoji="1" lang="en-US" altLang="zh-CN" sz="2800">
                <a:ea typeface="华文新魏" pitchFamily="2" charset="-122"/>
              </a:rPr>
              <a:t>  Magnetic Field Profile</a:t>
            </a:r>
            <a:endParaRPr kumimoji="1" lang="en-US" altLang="zh-CN" sz="2800">
              <a:solidFill>
                <a:srgbClr val="FF0000"/>
              </a:solidFill>
            </a:endParaRPr>
          </a:p>
        </p:txBody>
      </p:sp>
      <p:sp>
        <p:nvSpPr>
          <p:cNvPr id="230412" name="Text Box 12"/>
          <p:cNvSpPr txBox="1">
            <a:spLocks noChangeArrowheads="1"/>
          </p:cNvSpPr>
          <p:nvPr/>
        </p:nvSpPr>
        <p:spPr bwMode="auto">
          <a:xfrm>
            <a:off x="1143000" y="5715000"/>
            <a:ext cx="5105400" cy="59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tIns="82800" bIns="8280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kumimoji="1" lang="en-US" altLang="zh-CN" sz="2800">
                <a:ea typeface="华文新魏" pitchFamily="2" charset="-122"/>
              </a:rPr>
              <a:t>  Zero Magnetic Field</a:t>
            </a:r>
            <a:endParaRPr kumimoji="1" lang="en-US" altLang="zh-CN" sz="2800">
              <a:solidFill>
                <a:srgbClr val="FF0000"/>
              </a:solidFill>
            </a:endParaRPr>
          </a:p>
        </p:txBody>
      </p:sp>
      <p:grpSp>
        <p:nvGrpSpPr>
          <p:cNvPr id="230413" name="Group 13"/>
          <p:cNvGrpSpPr>
            <a:grpSpLocks/>
          </p:cNvGrpSpPr>
          <p:nvPr/>
        </p:nvGrpSpPr>
        <p:grpSpPr bwMode="auto">
          <a:xfrm>
            <a:off x="6934200" y="3429000"/>
            <a:ext cx="2019300" cy="3114675"/>
            <a:chOff x="4368" y="2160"/>
            <a:chExt cx="1272" cy="1962"/>
          </a:xfrm>
        </p:grpSpPr>
        <p:pic>
          <p:nvPicPr>
            <p:cNvPr id="230414" name="Picture 14" descr="Low Field Operations Dialog Box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368" y="2160"/>
              <a:ext cx="1272" cy="1962"/>
            </a:xfrm>
            <a:prstGeom prst="rect">
              <a:avLst/>
            </a:prstGeom>
            <a:noFill/>
          </p:spPr>
        </p:pic>
        <p:sp>
          <p:nvSpPr>
            <p:cNvPr id="230415" name="Text Box 15"/>
            <p:cNvSpPr txBox="1">
              <a:spLocks noChangeArrowheads="1"/>
            </p:cNvSpPr>
            <p:nvPr/>
          </p:nvSpPr>
          <p:spPr bwMode="auto">
            <a:xfrm>
              <a:off x="4596" y="3282"/>
              <a:ext cx="816" cy="13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kumimoji="1" lang="en-US" altLang="zh-CN" sz="800">
                  <a:latin typeface="Arial" pitchFamily="34" charset="0"/>
                </a:rPr>
                <a:t>Zero Magnetic Field</a:t>
              </a:r>
            </a:p>
          </p:txBody>
        </p:sp>
        <p:sp>
          <p:nvSpPr>
            <p:cNvPr id="230416" name="Text Box 16"/>
            <p:cNvSpPr txBox="1">
              <a:spLocks noChangeArrowheads="1"/>
            </p:cNvSpPr>
            <p:nvPr/>
          </p:nvSpPr>
          <p:spPr bwMode="auto">
            <a:xfrm>
              <a:off x="4596" y="3513"/>
              <a:ext cx="816" cy="13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kumimoji="1" lang="en-US" altLang="zh-CN" sz="800">
                  <a:latin typeface="Arial" pitchFamily="34" charset="0"/>
                </a:rPr>
                <a:t>Magnetic Field Profile</a:t>
              </a:r>
            </a:p>
          </p:txBody>
        </p:sp>
      </p:grpSp>
      <p:sp>
        <p:nvSpPr>
          <p:cNvPr id="230417" name="Line 17"/>
          <p:cNvSpPr>
            <a:spLocks noChangeShapeType="1"/>
          </p:cNvSpPr>
          <p:nvPr/>
        </p:nvSpPr>
        <p:spPr bwMode="auto">
          <a:xfrm>
            <a:off x="6096000" y="3962400"/>
            <a:ext cx="1247775" cy="17192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230418" name="Line 18"/>
          <p:cNvSpPr>
            <a:spLocks noChangeShapeType="1"/>
          </p:cNvSpPr>
          <p:nvPr/>
        </p:nvSpPr>
        <p:spPr bwMode="auto">
          <a:xfrm flipV="1">
            <a:off x="6096000" y="5334000"/>
            <a:ext cx="1295400" cy="76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zh-CN" altLang="en-US"/>
          </a:p>
        </p:txBody>
      </p:sp>
      <p:pic>
        <p:nvPicPr>
          <p:cNvPr id="230419" name="Picture 19" descr="ACMS topview installed"/>
          <p:cNvPicPr>
            <a:picLocks noChangeAspect="1" noChangeArrowheads="1"/>
          </p:cNvPicPr>
          <p:nvPr/>
        </p:nvPicPr>
        <p:blipFill>
          <a:blip r:embed="rId4" cstate="print">
            <a:lum bright="18000" contrast="42000"/>
          </a:blip>
          <a:srcRect l="28874" t="6294" r="35727" b="32866"/>
          <a:stretch>
            <a:fillRect/>
          </a:stretch>
        </p:blipFill>
        <p:spPr bwMode="auto">
          <a:xfrm>
            <a:off x="3009900" y="2492375"/>
            <a:ext cx="3122613" cy="40322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04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04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30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2304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0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6" presetClass="entr" presetSubtype="37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230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2000"/>
                                        <p:tgtEl>
                                          <p:spTgt spid="230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30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2304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0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30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30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30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30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30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0402" grpId="0" animBg="1" autoUpdateAnimBg="0"/>
      <p:bldP spid="230402" grpId="1" animBg="1"/>
      <p:bldP spid="230408" grpId="0" animBg="1" autoUpdateAnimBg="0"/>
      <p:bldP spid="230409" grpId="0" animBg="1" autoUpdateAnimBg="0"/>
      <p:bldP spid="230410" grpId="0" animBg="1" autoUpdateAnimBg="0"/>
      <p:bldP spid="230411" grpId="0" autoUpdateAnimBg="0"/>
      <p:bldP spid="230412" grpId="0" autoUpdateAnimBg="0"/>
      <p:bldP spid="230417" grpId="0" animBg="1"/>
      <p:bldP spid="230418" grpId="0" animBg="1"/>
    </p:bldLst>
  </p:timing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762000"/>
          </a:xfrm>
        </p:spPr>
        <p:txBody>
          <a:bodyPr/>
          <a:lstStyle/>
          <a:p>
            <a:r>
              <a:rPr lang="en-US" altLang="zh-CN"/>
              <a:t>Ultra Low Field</a:t>
            </a:r>
          </a:p>
        </p:txBody>
      </p:sp>
      <p:sp>
        <p:nvSpPr>
          <p:cNvPr id="231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2286000" cy="609600"/>
          </a:xfrm>
          <a:solidFill>
            <a:srgbClr val="DEFF9B"/>
          </a:solidFill>
          <a:effectLst>
            <a:outerShdw dist="107763" dir="2700000" algn="ctr" rotWithShape="0">
              <a:schemeClr val="bg2"/>
            </a:outerShdw>
          </a:effectLst>
        </p:spPr>
        <p:txBody>
          <a:bodyPr/>
          <a:lstStyle/>
          <a:p>
            <a:r>
              <a:rPr lang="en-US" altLang="zh-CN"/>
              <a:t>Functions</a:t>
            </a:r>
          </a:p>
        </p:txBody>
      </p:sp>
      <p:pic>
        <p:nvPicPr>
          <p:cNvPr id="231428" name="Picture 4" descr="QD lege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" cy="676275"/>
          </a:xfrm>
          <a:prstGeom prst="rect">
            <a:avLst/>
          </a:prstGeom>
          <a:noFill/>
        </p:spPr>
      </p:pic>
      <p:sp>
        <p:nvSpPr>
          <p:cNvPr id="231429" name="Text Box 5"/>
          <p:cNvSpPr txBox="1">
            <a:spLocks noChangeArrowheads="1"/>
          </p:cNvSpPr>
          <p:nvPr/>
        </p:nvSpPr>
        <p:spPr bwMode="auto">
          <a:xfrm>
            <a:off x="0" y="6392863"/>
            <a:ext cx="2146300" cy="457200"/>
          </a:xfrm>
          <a:prstGeom prst="rect">
            <a:avLst/>
          </a:prstGeom>
          <a:solidFill>
            <a:srgbClr val="DDF6A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1" lang="en-US" altLang="zh-CN"/>
              <a:t>Ultra Low Field</a:t>
            </a:r>
          </a:p>
        </p:txBody>
      </p:sp>
      <p:sp>
        <p:nvSpPr>
          <p:cNvPr id="231430" name="Text Box 6"/>
          <p:cNvSpPr txBox="1">
            <a:spLocks noChangeArrowheads="1"/>
          </p:cNvSpPr>
          <p:nvPr/>
        </p:nvSpPr>
        <p:spPr bwMode="auto">
          <a:xfrm>
            <a:off x="1130300" y="1600200"/>
            <a:ext cx="7491413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1" lang="en-US" altLang="zh-CN"/>
              <a:t>1</a:t>
            </a:r>
            <a:r>
              <a:rPr kumimoji="1" lang="zh-CN" altLang="en-US"/>
              <a:t>、测量</a:t>
            </a:r>
            <a:r>
              <a:rPr kumimoji="1" lang="en-US" altLang="zh-CN"/>
              <a:t>ACMS</a:t>
            </a:r>
            <a:r>
              <a:rPr kumimoji="1" lang="zh-CN" altLang="en-US"/>
              <a:t>样品室中的残余磁场纵向分布 </a:t>
            </a:r>
            <a:r>
              <a:rPr kumimoji="1" lang="en-US" altLang="zh-CN"/>
              <a:t>(Profile)</a:t>
            </a:r>
            <a:r>
              <a:rPr kumimoji="1" lang="zh-CN" altLang="en-US"/>
              <a:t>；</a:t>
            </a:r>
          </a:p>
          <a:p>
            <a:pPr>
              <a:spcBef>
                <a:spcPct val="50000"/>
              </a:spcBef>
            </a:pPr>
            <a:r>
              <a:rPr kumimoji="1" lang="en-US" altLang="zh-CN"/>
              <a:t>2</a:t>
            </a:r>
            <a:r>
              <a:rPr kumimoji="1" lang="zh-CN" altLang="en-US"/>
              <a:t>、使</a:t>
            </a:r>
            <a:r>
              <a:rPr kumimoji="1" lang="en-US" altLang="zh-CN"/>
              <a:t>ACMS</a:t>
            </a:r>
            <a:r>
              <a:rPr kumimoji="1" lang="zh-CN" altLang="en-US"/>
              <a:t>样品室中的某一位置磁场趋近于零。</a:t>
            </a:r>
          </a:p>
        </p:txBody>
      </p:sp>
      <p:sp>
        <p:nvSpPr>
          <p:cNvPr id="231431" name="Rectangle 7"/>
          <p:cNvSpPr>
            <a:spLocks noChangeArrowheads="1"/>
          </p:cNvSpPr>
          <p:nvPr/>
        </p:nvSpPr>
        <p:spPr bwMode="auto">
          <a:xfrm>
            <a:off x="457200" y="2819400"/>
            <a:ext cx="4114800" cy="609600"/>
          </a:xfrm>
          <a:prstGeom prst="rect">
            <a:avLst/>
          </a:prstGeom>
          <a:solidFill>
            <a:srgbClr val="DEFF9B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kumimoji="1" lang="en-US" altLang="zh-CN" sz="3200"/>
              <a:t>Hard Wares Required</a:t>
            </a:r>
          </a:p>
        </p:txBody>
      </p:sp>
      <p:graphicFrame>
        <p:nvGraphicFramePr>
          <p:cNvPr id="231432" name="Group 8"/>
          <p:cNvGraphicFramePr>
            <a:graphicFrameLocks noGrp="1"/>
          </p:cNvGraphicFramePr>
          <p:nvPr/>
        </p:nvGraphicFramePr>
        <p:xfrm>
          <a:off x="609600" y="3581400"/>
          <a:ext cx="8001000" cy="2667000"/>
        </p:xfrm>
        <a:graphic>
          <a:graphicData uri="http://schemas.openxmlformats.org/drawingml/2006/table">
            <a:tbl>
              <a:tblPr/>
              <a:tblGrid>
                <a:gridCol w="4727575"/>
                <a:gridCol w="3273425"/>
              </a:tblGrid>
              <a:tr h="7286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Ultra Low Field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ACMS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5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5-G fluxgate magnetometer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ACMS insert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4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the low-field magnet coil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ACMS sample transport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4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Ultra low field option interface cable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ACMS DSP board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4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fluxgate cable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31452" name="Text Box 28"/>
          <p:cNvSpPr txBox="1">
            <a:spLocks noChangeArrowheads="1"/>
          </p:cNvSpPr>
          <p:nvPr/>
        </p:nvSpPr>
        <p:spPr bwMode="auto">
          <a:xfrm>
            <a:off x="5486400" y="2971800"/>
            <a:ext cx="2982913" cy="457200"/>
          </a:xfrm>
          <a:prstGeom prst="rect">
            <a:avLst/>
          </a:prstGeom>
          <a:solidFill>
            <a:srgbClr val="F0EBBC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kumimoji="1" lang="en-US" altLang="zh-CN">
                <a:solidFill>
                  <a:srgbClr val="0000FF"/>
                </a:solidFill>
              </a:rPr>
              <a:t>Magnet Reset Heater</a:t>
            </a:r>
          </a:p>
        </p:txBody>
      </p:sp>
      <p:grpSp>
        <p:nvGrpSpPr>
          <p:cNvPr id="231453" name="Group 29"/>
          <p:cNvGrpSpPr>
            <a:grpSpLocks/>
          </p:cNvGrpSpPr>
          <p:nvPr/>
        </p:nvGrpSpPr>
        <p:grpSpPr bwMode="auto">
          <a:xfrm>
            <a:off x="8001000" y="2895600"/>
            <a:ext cx="609600" cy="533400"/>
            <a:chOff x="5088" y="1872"/>
            <a:chExt cx="384" cy="336"/>
          </a:xfrm>
        </p:grpSpPr>
        <p:sp>
          <p:nvSpPr>
            <p:cNvPr id="231454" name="Line 30"/>
            <p:cNvSpPr>
              <a:spLocks noChangeShapeType="1"/>
            </p:cNvSpPr>
            <p:nvPr/>
          </p:nvSpPr>
          <p:spPr bwMode="auto">
            <a:xfrm>
              <a:off x="5088" y="1872"/>
              <a:ext cx="384" cy="33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1455" name="Line 31"/>
            <p:cNvSpPr>
              <a:spLocks noChangeShapeType="1"/>
            </p:cNvSpPr>
            <p:nvPr/>
          </p:nvSpPr>
          <p:spPr bwMode="auto">
            <a:xfrm flipH="1">
              <a:off x="5088" y="1872"/>
              <a:ext cx="384" cy="33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AutoShape 2">
            <a:hlinkClick r:id="rId2" action="ppaction://hlinkpres?slideindex=1&amp;slidetitle=多功能物性测量系统介绍  第 14 单元   PPMS操作－交直流磁性" highlightClick="1"/>
          </p:cNvPr>
          <p:cNvSpPr>
            <a:spLocks noChangeArrowheads="1"/>
          </p:cNvSpPr>
          <p:nvPr/>
        </p:nvSpPr>
        <p:spPr bwMode="auto">
          <a:xfrm>
            <a:off x="8763000" y="6477000"/>
            <a:ext cx="381000" cy="381000"/>
          </a:xfrm>
          <a:prstGeom prst="actionButtonDocument">
            <a:avLst/>
          </a:prstGeom>
          <a:gradFill rotWithShape="0">
            <a:gsLst>
              <a:gs pos="0">
                <a:srgbClr val="5E9EFF"/>
              </a:gs>
              <a:gs pos="20000">
                <a:srgbClr val="85C2FF"/>
              </a:gs>
              <a:gs pos="35000">
                <a:srgbClr val="C4D6EB"/>
              </a:gs>
              <a:gs pos="50000">
                <a:srgbClr val="FFEBFA"/>
              </a:gs>
              <a:gs pos="65000">
                <a:srgbClr val="C4D6EB"/>
              </a:gs>
              <a:gs pos="80001">
                <a:srgbClr val="85C2FF"/>
              </a:gs>
              <a:gs pos="100000">
                <a:srgbClr val="5E9EFF"/>
              </a:gs>
            </a:gsLst>
            <a:lin ang="189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32451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762000"/>
          </a:xfrm>
        </p:spPr>
        <p:txBody>
          <a:bodyPr/>
          <a:lstStyle/>
          <a:p>
            <a:r>
              <a:rPr lang="en-US" altLang="zh-CN"/>
              <a:t>Ultra Low Field</a:t>
            </a:r>
          </a:p>
        </p:txBody>
      </p:sp>
      <p:sp>
        <p:nvSpPr>
          <p:cNvPr id="23245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3733800" cy="609600"/>
          </a:xfrm>
          <a:solidFill>
            <a:srgbClr val="DEFF9B"/>
          </a:solidFill>
          <a:effectLst>
            <a:outerShdw dist="107763" dir="2700000" algn="ctr" rotWithShape="0">
              <a:schemeClr val="bg2"/>
            </a:outerShdw>
          </a:effectLst>
        </p:spPr>
        <p:txBody>
          <a:bodyPr/>
          <a:lstStyle/>
          <a:p>
            <a:r>
              <a:rPr lang="en-US" altLang="zh-CN"/>
              <a:t>Zeroing Procedure</a:t>
            </a:r>
          </a:p>
        </p:txBody>
      </p:sp>
      <p:pic>
        <p:nvPicPr>
          <p:cNvPr id="232453" name="Picture 5" descr="QD lege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85800" cy="676275"/>
          </a:xfrm>
          <a:prstGeom prst="rect">
            <a:avLst/>
          </a:prstGeom>
          <a:noFill/>
        </p:spPr>
      </p:pic>
      <p:sp>
        <p:nvSpPr>
          <p:cNvPr id="232454" name="Text Box 6"/>
          <p:cNvSpPr txBox="1">
            <a:spLocks noChangeArrowheads="1"/>
          </p:cNvSpPr>
          <p:nvPr/>
        </p:nvSpPr>
        <p:spPr bwMode="auto">
          <a:xfrm>
            <a:off x="0" y="6392863"/>
            <a:ext cx="2146300" cy="457200"/>
          </a:xfrm>
          <a:prstGeom prst="rect">
            <a:avLst/>
          </a:prstGeom>
          <a:solidFill>
            <a:srgbClr val="DDF6A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1" lang="en-US" altLang="zh-CN"/>
              <a:t>Ultra Low Field</a:t>
            </a:r>
          </a:p>
        </p:txBody>
      </p:sp>
      <p:sp>
        <p:nvSpPr>
          <p:cNvPr id="232455" name="Text Box 7"/>
          <p:cNvSpPr txBox="1">
            <a:spLocks noChangeArrowheads="1"/>
          </p:cNvSpPr>
          <p:nvPr/>
        </p:nvSpPr>
        <p:spPr bwMode="auto">
          <a:xfrm>
            <a:off x="457200" y="1600200"/>
            <a:ext cx="7480300" cy="465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>
              <a:buFontTx/>
              <a:buAutoNum type="arabicPeriod"/>
            </a:pPr>
            <a:r>
              <a:rPr kumimoji="1" lang="zh-CN" altLang="en-US">
                <a:solidFill>
                  <a:srgbClr val="CC3300"/>
                </a:solidFill>
              </a:rPr>
              <a:t>首先设定磁场为 </a:t>
            </a:r>
            <a:r>
              <a:rPr kumimoji="1" lang="en-US" altLang="zh-CN">
                <a:solidFill>
                  <a:srgbClr val="CC3300"/>
                </a:solidFill>
              </a:rPr>
              <a:t>0</a:t>
            </a:r>
            <a:r>
              <a:rPr kumimoji="1" lang="zh-CN" altLang="en-US">
                <a:solidFill>
                  <a:srgbClr val="CC3300"/>
                </a:solidFill>
              </a:rPr>
              <a:t>。</a:t>
            </a:r>
            <a:r>
              <a:rPr kumimoji="1" lang="en-US" altLang="zh-CN">
                <a:solidFill>
                  <a:srgbClr val="CC3300"/>
                </a:solidFill>
              </a:rPr>
              <a:t>Oscillate Mode</a:t>
            </a:r>
            <a:r>
              <a:rPr kumimoji="1" lang="zh-CN" altLang="en-US">
                <a:solidFill>
                  <a:srgbClr val="CC3300"/>
                </a:solidFill>
              </a:rPr>
              <a:t>。</a:t>
            </a:r>
          </a:p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kumimoji="1" lang="zh-CN" altLang="en-US">
                <a:solidFill>
                  <a:srgbClr val="CC3300"/>
                </a:solidFill>
              </a:rPr>
              <a:t>从 </a:t>
            </a:r>
            <a:r>
              <a:rPr kumimoji="1" lang="en-US" altLang="zh-CN">
                <a:solidFill>
                  <a:srgbClr val="CC3300"/>
                </a:solidFill>
              </a:rPr>
              <a:t>2 T</a:t>
            </a:r>
            <a:r>
              <a:rPr kumimoji="1" lang="zh-CN" altLang="en-US">
                <a:solidFill>
                  <a:srgbClr val="CC3300"/>
                </a:solidFill>
              </a:rPr>
              <a:t>以上用</a:t>
            </a:r>
            <a:r>
              <a:rPr kumimoji="1" lang="en-US" altLang="zh-CN">
                <a:solidFill>
                  <a:srgbClr val="CC3300"/>
                </a:solidFill>
              </a:rPr>
              <a:t>Oscillate Mode</a:t>
            </a:r>
            <a:r>
              <a:rPr kumimoji="1" lang="zh-CN" altLang="en-US">
                <a:solidFill>
                  <a:srgbClr val="CC3300"/>
                </a:solidFill>
              </a:rPr>
              <a:t>降场至 </a:t>
            </a:r>
            <a:r>
              <a:rPr kumimoji="1" lang="en-US" altLang="zh-CN">
                <a:solidFill>
                  <a:srgbClr val="CC3300"/>
                </a:solidFill>
              </a:rPr>
              <a:t>0</a:t>
            </a:r>
            <a:r>
              <a:rPr kumimoji="1" lang="zh-CN" altLang="en-US">
                <a:solidFill>
                  <a:srgbClr val="CC3300"/>
                </a:solidFill>
              </a:rPr>
              <a:t>，残余磁场的梯度较小。</a:t>
            </a:r>
          </a:p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kumimoji="1" lang="zh-CN" altLang="en-US"/>
              <a:t>设定所需的位置。</a:t>
            </a:r>
          </a:p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kumimoji="1" lang="zh-CN" altLang="en-US"/>
              <a:t>测量该位置的残余磁场。</a:t>
            </a:r>
          </a:p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kumimoji="1" lang="zh-CN" altLang="en-US">
                <a:solidFill>
                  <a:srgbClr val="0000FF"/>
                </a:solidFill>
              </a:rPr>
              <a:t>反方向施加补偿磁场。</a:t>
            </a:r>
          </a:p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kumimoji="1" lang="zh-CN" altLang="en-US">
                <a:solidFill>
                  <a:srgbClr val="0000FF"/>
                </a:solidFill>
              </a:rPr>
              <a:t>去掉补偿磁场。</a:t>
            </a:r>
          </a:p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kumimoji="1" lang="zh-CN" altLang="en-US">
                <a:solidFill>
                  <a:srgbClr val="0000FF"/>
                </a:solidFill>
              </a:rPr>
              <a:t>再次测量该位置的残余磁场。</a:t>
            </a:r>
          </a:p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kumimoji="1" lang="zh-CN" altLang="en-US">
                <a:solidFill>
                  <a:srgbClr val="FF0000"/>
                </a:solidFill>
              </a:rPr>
              <a:t>重复</a:t>
            </a:r>
            <a:r>
              <a:rPr kumimoji="1" lang="en-US" altLang="zh-CN">
                <a:solidFill>
                  <a:srgbClr val="FF0000"/>
                </a:solidFill>
              </a:rPr>
              <a:t>5</a:t>
            </a:r>
            <a:r>
              <a:rPr kumimoji="1" lang="zh-CN" altLang="en-US">
                <a:solidFill>
                  <a:srgbClr val="FF0000"/>
                </a:solidFill>
              </a:rPr>
              <a:t>－</a:t>
            </a:r>
            <a:r>
              <a:rPr kumimoji="1" lang="en-US" altLang="zh-CN">
                <a:solidFill>
                  <a:srgbClr val="FF0000"/>
                </a:solidFill>
              </a:rPr>
              <a:t>7</a:t>
            </a:r>
            <a:r>
              <a:rPr kumimoji="1" lang="zh-CN" altLang="en-US">
                <a:solidFill>
                  <a:srgbClr val="FF0000"/>
                </a:solidFill>
              </a:rPr>
              <a:t>，至残余磁场最低为止。</a:t>
            </a:r>
          </a:p>
        </p:txBody>
      </p:sp>
      <p:pic>
        <p:nvPicPr>
          <p:cNvPr id="232456" name="Picture 8" descr="Zeroing the Magnetic Field Interfac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49938" y="2667000"/>
            <a:ext cx="2908300" cy="3733800"/>
          </a:xfrm>
          <a:prstGeom prst="rect">
            <a:avLst/>
          </a:prstGeom>
          <a:noFill/>
        </p:spPr>
      </p:pic>
      <p:sp>
        <p:nvSpPr>
          <p:cNvPr id="232457" name="Freeform 9"/>
          <p:cNvSpPr>
            <a:spLocks/>
          </p:cNvSpPr>
          <p:nvPr/>
        </p:nvSpPr>
        <p:spPr bwMode="auto">
          <a:xfrm>
            <a:off x="3352800" y="3276600"/>
            <a:ext cx="2667000" cy="1295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759" y="0"/>
              </a:cxn>
              <a:cxn ang="0">
                <a:pos x="1371" y="778"/>
              </a:cxn>
              <a:cxn ang="0">
                <a:pos x="1744" y="773"/>
              </a:cxn>
            </a:cxnLst>
            <a:rect l="0" t="0" r="r" b="b"/>
            <a:pathLst>
              <a:path w="1744" h="778">
                <a:moveTo>
                  <a:pt x="0" y="0"/>
                </a:moveTo>
                <a:lnTo>
                  <a:pt x="759" y="0"/>
                </a:lnTo>
                <a:lnTo>
                  <a:pt x="1371" y="778"/>
                </a:lnTo>
                <a:lnTo>
                  <a:pt x="1744" y="773"/>
                </a:lnTo>
              </a:path>
            </a:pathLst>
          </a:custGeom>
          <a:noFill/>
          <a:ln w="38100" cmpd="sng">
            <a:solidFill>
              <a:srgbClr val="FF0000"/>
            </a:solidFill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324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4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2324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2324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4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32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2324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0"/>
                                        <p:tgtEl>
                                          <p:spTgt spid="2324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8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000"/>
                                        <p:tgtEl>
                                          <p:spTgt spid="2324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2000"/>
                                        <p:tgtEl>
                                          <p:spTgt spid="2324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14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2324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2455" grpId="0" build="p"/>
      <p:bldP spid="232457" grpId="0" animBg="1"/>
    </p:bldLst>
  </p:timing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>
                <a:solidFill>
                  <a:srgbClr val="FF0000"/>
                </a:solidFill>
              </a:rPr>
              <a:t>ULF</a:t>
            </a:r>
            <a:r>
              <a:rPr lang="zh-CN" altLang="en-US">
                <a:solidFill>
                  <a:srgbClr val="FF0000"/>
                </a:solidFill>
                <a:ea typeface="黑体" pitchFamily="49" charset="-122"/>
              </a:rPr>
              <a:t>的局限性</a:t>
            </a:r>
          </a:p>
        </p:txBody>
      </p:sp>
      <p:sp>
        <p:nvSpPr>
          <p:cNvPr id="233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057400"/>
            <a:ext cx="7772400" cy="3200400"/>
          </a:xfrm>
          <a:solidFill>
            <a:srgbClr val="FFFFCC"/>
          </a:solidFill>
          <a:ln w="57150" cmpd="thickThin">
            <a:solidFill>
              <a:schemeClr val="tx1"/>
            </a:solidFill>
          </a:ln>
        </p:spPr>
        <p:txBody>
          <a:bodyPr anchor="ctr"/>
          <a:lstStyle/>
          <a:p>
            <a:pPr algn="ctr">
              <a:lnSpc>
                <a:spcPct val="130000"/>
              </a:lnSpc>
              <a:buFontTx/>
              <a:buNone/>
            </a:pPr>
            <a:r>
              <a:rPr lang="en-US" altLang="zh-CN">
                <a:solidFill>
                  <a:srgbClr val="0000FF"/>
                </a:solidFill>
                <a:ea typeface="隶书" pitchFamily="49" charset="-122"/>
              </a:rPr>
              <a:t>1</a:t>
            </a:r>
            <a:r>
              <a:rPr lang="zh-CN" altLang="en-US">
                <a:solidFill>
                  <a:srgbClr val="0000FF"/>
                </a:solidFill>
                <a:ea typeface="隶书" pitchFamily="49" charset="-122"/>
              </a:rPr>
              <a:t>、可以实现样品位置处磁场强度</a:t>
            </a:r>
            <a:r>
              <a:rPr lang="zh-CN" altLang="en-US">
                <a:solidFill>
                  <a:srgbClr val="FF0000"/>
                </a:solidFill>
                <a:ea typeface="隶书" pitchFamily="49" charset="-122"/>
              </a:rPr>
              <a:t>很低</a:t>
            </a:r>
            <a:r>
              <a:rPr lang="zh-CN" altLang="en-US">
                <a:solidFill>
                  <a:srgbClr val="0000FF"/>
                </a:solidFill>
                <a:ea typeface="隶书" pitchFamily="49" charset="-122"/>
              </a:rPr>
              <a:t>！</a:t>
            </a:r>
          </a:p>
          <a:p>
            <a:pPr algn="ctr">
              <a:lnSpc>
                <a:spcPct val="130000"/>
              </a:lnSpc>
              <a:buFontTx/>
              <a:buNone/>
            </a:pPr>
            <a:r>
              <a:rPr lang="en-US" altLang="zh-CN">
                <a:solidFill>
                  <a:srgbClr val="0000FF"/>
                </a:solidFill>
                <a:ea typeface="隶书" pitchFamily="49" charset="-122"/>
              </a:rPr>
              <a:t>2</a:t>
            </a:r>
            <a:r>
              <a:rPr lang="zh-CN" altLang="en-US">
                <a:solidFill>
                  <a:srgbClr val="0000FF"/>
                </a:solidFill>
                <a:ea typeface="隶书" pitchFamily="49" charset="-122"/>
              </a:rPr>
              <a:t>、超导磁体本身捕获的磁通没有释放！！</a:t>
            </a:r>
          </a:p>
          <a:p>
            <a:pPr algn="ctr">
              <a:lnSpc>
                <a:spcPct val="130000"/>
              </a:lnSpc>
              <a:buFontTx/>
              <a:buNone/>
            </a:pPr>
            <a:r>
              <a:rPr lang="en-US" altLang="zh-CN">
                <a:solidFill>
                  <a:srgbClr val="FF0000"/>
                </a:solidFill>
                <a:ea typeface="隶书" pitchFamily="49" charset="-122"/>
              </a:rPr>
              <a:t>3</a:t>
            </a:r>
            <a:r>
              <a:rPr lang="zh-CN" altLang="en-US">
                <a:solidFill>
                  <a:srgbClr val="FF0000"/>
                </a:solidFill>
                <a:ea typeface="隶书" pitchFamily="49" charset="-122"/>
              </a:rPr>
              <a:t>、</a:t>
            </a:r>
            <a:r>
              <a:rPr lang="zh-CN" altLang="en-US">
                <a:solidFill>
                  <a:srgbClr val="0000FF"/>
                </a:solidFill>
                <a:ea typeface="隶书" pitchFamily="49" charset="-122"/>
              </a:rPr>
              <a:t>直流</a:t>
            </a:r>
            <a:r>
              <a:rPr lang="zh-CN" altLang="en-US">
                <a:solidFill>
                  <a:srgbClr val="FF0000"/>
                </a:solidFill>
                <a:ea typeface="隶书" pitchFamily="49" charset="-122"/>
              </a:rPr>
              <a:t>测量开始时，磁场不是零！！！</a:t>
            </a:r>
          </a:p>
          <a:p>
            <a:pPr algn="ctr">
              <a:lnSpc>
                <a:spcPct val="130000"/>
              </a:lnSpc>
              <a:buFontTx/>
              <a:buNone/>
            </a:pPr>
            <a:r>
              <a:rPr lang="en-US" altLang="zh-CN">
                <a:solidFill>
                  <a:srgbClr val="0000FF"/>
                </a:solidFill>
                <a:ea typeface="隶书" pitchFamily="49" charset="-122"/>
              </a:rPr>
              <a:t>4</a:t>
            </a:r>
            <a:r>
              <a:rPr lang="zh-CN" altLang="en-US">
                <a:solidFill>
                  <a:srgbClr val="0000FF"/>
                </a:solidFill>
                <a:ea typeface="隶书" pitchFamily="49" charset="-122"/>
              </a:rPr>
              <a:t>、满足</a:t>
            </a:r>
            <a:r>
              <a:rPr lang="en-US" altLang="zh-CN" b="1">
                <a:solidFill>
                  <a:srgbClr val="0000FF"/>
                </a:solidFill>
                <a:ea typeface="隶书" pitchFamily="49" charset="-122"/>
              </a:rPr>
              <a:t>ZFC</a:t>
            </a:r>
            <a:r>
              <a:rPr lang="zh-CN" altLang="en-US">
                <a:solidFill>
                  <a:srgbClr val="0000FF"/>
                </a:solidFill>
                <a:ea typeface="隶书" pitchFamily="49" charset="-122"/>
              </a:rPr>
              <a:t>的部分条件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3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3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33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33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3475" grpId="0" build="p" autoUpdateAnimBg="0"/>
    </p:bldLst>
  </p:timing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7772400" cy="914400"/>
          </a:xfrm>
        </p:spPr>
        <p:txBody>
          <a:bodyPr/>
          <a:lstStyle/>
          <a:p>
            <a:r>
              <a:rPr lang="en-US" altLang="zh-CN"/>
              <a:t>ZFC</a:t>
            </a:r>
            <a:r>
              <a:rPr lang="zh-CN" altLang="en-US"/>
              <a:t>位置的选择</a:t>
            </a:r>
          </a:p>
        </p:txBody>
      </p:sp>
      <p:pic>
        <p:nvPicPr>
          <p:cNvPr id="234499" name="Picture 3" descr="QD lege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" cy="676275"/>
          </a:xfrm>
          <a:prstGeom prst="rect">
            <a:avLst/>
          </a:prstGeom>
          <a:noFill/>
        </p:spPr>
      </p:pic>
      <p:sp>
        <p:nvSpPr>
          <p:cNvPr id="234500" name="Text Box 4"/>
          <p:cNvSpPr txBox="1">
            <a:spLocks noChangeArrowheads="1"/>
          </p:cNvSpPr>
          <p:nvPr/>
        </p:nvSpPr>
        <p:spPr bwMode="auto">
          <a:xfrm>
            <a:off x="0" y="6413500"/>
            <a:ext cx="742950" cy="457200"/>
          </a:xfrm>
          <a:prstGeom prst="rect">
            <a:avLst/>
          </a:prstGeom>
          <a:solidFill>
            <a:srgbClr val="B3FFB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1" lang="en-US" altLang="zh-CN"/>
              <a:t>ZFC</a:t>
            </a:r>
          </a:p>
        </p:txBody>
      </p:sp>
      <p:sp>
        <p:nvSpPr>
          <p:cNvPr id="23450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838200" y="1143000"/>
            <a:ext cx="6553200" cy="609600"/>
          </a:xfrm>
          <a:solidFill>
            <a:srgbClr val="E6F7BD"/>
          </a:solidFill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 marL="609600" indent="-609600">
              <a:buFontTx/>
              <a:buAutoNum type="arabicPeriod"/>
            </a:pPr>
            <a:r>
              <a:rPr lang="en-US" altLang="zh-CN">
                <a:solidFill>
                  <a:srgbClr val="FF0000"/>
                </a:solidFill>
                <a:ea typeface="华文新魏" pitchFamily="2" charset="-122"/>
              </a:rPr>
              <a:t>Zero Magnetic Field</a:t>
            </a:r>
            <a:r>
              <a:rPr lang="zh-CN" altLang="en-US">
                <a:ea typeface="华文新魏" pitchFamily="2" charset="-122"/>
              </a:rPr>
              <a:t>给出的位置</a:t>
            </a:r>
          </a:p>
        </p:txBody>
      </p:sp>
      <p:pic>
        <p:nvPicPr>
          <p:cNvPr id="234502" name="Picture 6" descr="Zeroing the Magnetic Field Interfac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981200"/>
            <a:ext cx="3360738" cy="4314825"/>
          </a:xfrm>
          <a:prstGeom prst="rect">
            <a:avLst/>
          </a:prstGeom>
          <a:noFill/>
        </p:spPr>
      </p:pic>
      <p:sp>
        <p:nvSpPr>
          <p:cNvPr id="234503" name="AutoShape 7"/>
          <p:cNvSpPr>
            <a:spLocks noChangeArrowheads="1"/>
          </p:cNvSpPr>
          <p:nvPr/>
        </p:nvSpPr>
        <p:spPr bwMode="auto">
          <a:xfrm>
            <a:off x="4114800" y="1981200"/>
            <a:ext cx="4670425" cy="1447800"/>
          </a:xfrm>
          <a:prstGeom prst="wedgeRectCallout">
            <a:avLst>
              <a:gd name="adj1" fmla="val -74065"/>
              <a:gd name="adj2" fmla="val 120065"/>
            </a:avLst>
          </a:prstGeom>
          <a:solidFill>
            <a:srgbClr val="EBCCF8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anchor="ctr"/>
          <a:lstStyle/>
          <a:p>
            <a:pPr algn="ctr"/>
            <a:r>
              <a:rPr kumimoji="1" lang="zh-CN" altLang="en-US"/>
              <a:t>在</a:t>
            </a:r>
            <a:r>
              <a:rPr kumimoji="1" lang="en-US" altLang="zh-CN"/>
              <a:t>ACMS</a:t>
            </a:r>
            <a:r>
              <a:rPr kumimoji="1" lang="zh-CN" altLang="en-US"/>
              <a:t>样品室的底部上方</a:t>
            </a:r>
            <a:r>
              <a:rPr kumimoji="1" lang="en-US" altLang="zh-CN"/>
              <a:t>1.1 cm</a:t>
            </a:r>
          </a:p>
          <a:p>
            <a:pPr algn="ctr">
              <a:spcBef>
                <a:spcPct val="20000"/>
              </a:spcBef>
            </a:pPr>
            <a:r>
              <a:rPr kumimoji="1" lang="zh-CN" altLang="en-US"/>
              <a:t>即，伺服马达的</a:t>
            </a:r>
            <a:r>
              <a:rPr kumimoji="1" lang="en-US" altLang="zh-CN"/>
              <a:t>+3.4 cm</a:t>
            </a:r>
            <a:r>
              <a:rPr kumimoji="1" lang="zh-CN" altLang="en-US"/>
              <a:t>处</a:t>
            </a:r>
          </a:p>
          <a:p>
            <a:pPr algn="ctr">
              <a:spcBef>
                <a:spcPct val="20000"/>
              </a:spcBef>
            </a:pPr>
            <a:r>
              <a:rPr kumimoji="1" lang="en-US" altLang="zh-CN"/>
              <a:t>Fluxgate</a:t>
            </a:r>
            <a:r>
              <a:rPr kumimoji="1" lang="zh-CN" altLang="en-US"/>
              <a:t>传感器的最低位置</a:t>
            </a:r>
          </a:p>
        </p:txBody>
      </p:sp>
      <p:sp>
        <p:nvSpPr>
          <p:cNvPr id="234504" name="AutoShape 8"/>
          <p:cNvSpPr>
            <a:spLocks noChangeArrowheads="1"/>
          </p:cNvSpPr>
          <p:nvPr/>
        </p:nvSpPr>
        <p:spPr bwMode="auto">
          <a:xfrm>
            <a:off x="4953000" y="3962400"/>
            <a:ext cx="3733800" cy="685800"/>
          </a:xfrm>
          <a:prstGeom prst="wedgeRectCallout">
            <a:avLst>
              <a:gd name="adj1" fmla="val -103486"/>
              <a:gd name="adj2" fmla="val 65046"/>
            </a:avLst>
          </a:prstGeom>
          <a:solidFill>
            <a:srgbClr val="E6F7BD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anchor="ctr"/>
          <a:lstStyle/>
          <a:p>
            <a:pPr algn="ctr"/>
            <a:r>
              <a:rPr kumimoji="1" lang="en-US" altLang="zh-CN"/>
              <a:t>HR</a:t>
            </a:r>
            <a:r>
              <a:rPr kumimoji="1" lang="zh-CN" altLang="en-US"/>
              <a:t>的中心，</a:t>
            </a:r>
            <a:r>
              <a:rPr kumimoji="1" lang="zh-CN" altLang="en-US">
                <a:solidFill>
                  <a:srgbClr val="FF0000"/>
                </a:solidFill>
              </a:rPr>
              <a:t>在使用</a:t>
            </a:r>
            <a:r>
              <a:rPr kumimoji="1" lang="en-US" altLang="zh-CN">
                <a:solidFill>
                  <a:srgbClr val="FF0000"/>
                </a:solidFill>
              </a:rPr>
              <a:t>HR</a:t>
            </a:r>
            <a:r>
              <a:rPr kumimoji="1" lang="zh-CN" altLang="en-US">
                <a:solidFill>
                  <a:srgbClr val="FF0000"/>
                </a:solidFill>
              </a:rPr>
              <a:t>时</a:t>
            </a:r>
          </a:p>
        </p:txBody>
      </p:sp>
      <p:sp>
        <p:nvSpPr>
          <p:cNvPr id="234505" name="AutoShape 9"/>
          <p:cNvSpPr>
            <a:spLocks noChangeArrowheads="1"/>
          </p:cNvSpPr>
          <p:nvPr/>
        </p:nvSpPr>
        <p:spPr bwMode="auto">
          <a:xfrm>
            <a:off x="4876800" y="4876800"/>
            <a:ext cx="3581400" cy="838200"/>
          </a:xfrm>
          <a:prstGeom prst="wedgeRectCallout">
            <a:avLst>
              <a:gd name="adj1" fmla="val -115690"/>
              <a:gd name="adj2" fmla="val -34282"/>
            </a:avLst>
          </a:prstGeom>
          <a:solidFill>
            <a:srgbClr val="A6F4F4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anchor="ctr"/>
          <a:lstStyle/>
          <a:p>
            <a:pPr algn="ctr"/>
            <a:r>
              <a:rPr kumimoji="1" lang="en-US" altLang="zh-CN"/>
              <a:t>ACMS CoilSet</a:t>
            </a:r>
            <a:r>
              <a:rPr kumimoji="1" lang="zh-CN" altLang="en-US"/>
              <a:t>的中心</a:t>
            </a:r>
          </a:p>
          <a:p>
            <a:pPr algn="ctr"/>
            <a:r>
              <a:rPr kumimoji="1" lang="zh-CN" altLang="en-US"/>
              <a:t>即，伺服马达的</a:t>
            </a:r>
            <a:r>
              <a:rPr kumimoji="1" lang="en-US" altLang="zh-CN"/>
              <a:t>0.0 cm</a:t>
            </a:r>
            <a:r>
              <a:rPr kumimoji="1" lang="zh-CN" altLang="en-US"/>
              <a:t>处</a:t>
            </a:r>
          </a:p>
        </p:txBody>
      </p:sp>
      <p:sp>
        <p:nvSpPr>
          <p:cNvPr id="234506" name="AutoShape 10"/>
          <p:cNvSpPr>
            <a:spLocks noChangeArrowheads="1"/>
          </p:cNvSpPr>
          <p:nvPr/>
        </p:nvSpPr>
        <p:spPr bwMode="auto">
          <a:xfrm>
            <a:off x="5257800" y="5943600"/>
            <a:ext cx="2819400" cy="685800"/>
          </a:xfrm>
          <a:prstGeom prst="wedgeRectCallout">
            <a:avLst>
              <a:gd name="adj1" fmla="val -190204"/>
              <a:gd name="adj2" fmla="val -127315"/>
            </a:avLst>
          </a:prstGeom>
          <a:solidFill>
            <a:srgbClr val="DADADA"/>
          </a:solidFill>
          <a:ln w="9525">
            <a:solidFill>
              <a:srgbClr val="FF0000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anchor="ctr"/>
          <a:lstStyle/>
          <a:p>
            <a:pPr algn="ctr"/>
            <a:r>
              <a:rPr kumimoji="1" lang="zh-CN" altLang="en-US"/>
              <a:t>用户自定义位置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4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4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34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34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4503" grpId="0" animBg="1" autoUpdateAnimBg="0"/>
      <p:bldP spid="234504" grpId="0" animBg="1" autoUpdateAnimBg="0"/>
      <p:bldP spid="234505" grpId="0" animBg="1" autoUpdateAnimBg="0"/>
      <p:bldP spid="234506" grpId="0" animBg="1" autoUpdateAnimBg="0"/>
    </p:bldLst>
  </p:timing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Text Box 2"/>
          <p:cNvSpPr txBox="1">
            <a:spLocks noChangeArrowheads="1"/>
          </p:cNvSpPr>
          <p:nvPr/>
        </p:nvSpPr>
        <p:spPr bwMode="auto">
          <a:xfrm>
            <a:off x="609600" y="3294063"/>
            <a:ext cx="3886200" cy="59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tIns="82800" bIns="8280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kumimoji="1" lang="en-US" altLang="zh-CN" sz="2800">
                <a:solidFill>
                  <a:srgbClr val="0000FF"/>
                </a:solidFill>
                <a:latin typeface="Arial" pitchFamily="34" charset="0"/>
                <a:ea typeface="华文新魏" pitchFamily="2" charset="-122"/>
              </a:rPr>
              <a:t>  Move to 0.0 cm</a:t>
            </a:r>
            <a:endParaRPr kumimoji="1" lang="en-US" altLang="zh-CN" sz="2800">
              <a:solidFill>
                <a:srgbClr val="0000FF"/>
              </a:solidFill>
              <a:latin typeface="Arial" pitchFamily="34" charset="0"/>
            </a:endParaRPr>
          </a:p>
        </p:txBody>
      </p:sp>
      <p:grpSp>
        <p:nvGrpSpPr>
          <p:cNvPr id="235523" name="Group 3"/>
          <p:cNvGrpSpPr>
            <a:grpSpLocks/>
          </p:cNvGrpSpPr>
          <p:nvPr/>
        </p:nvGrpSpPr>
        <p:grpSpPr bwMode="auto">
          <a:xfrm>
            <a:off x="838200" y="3268663"/>
            <a:ext cx="4648200" cy="3513137"/>
            <a:chOff x="528" y="2059"/>
            <a:chExt cx="2928" cy="2213"/>
          </a:xfrm>
        </p:grpSpPr>
        <p:pic>
          <p:nvPicPr>
            <p:cNvPr id="235524" name="Picture 4" descr="Advanced Tab in ACMS Control Center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28" y="2059"/>
              <a:ext cx="2928" cy="2213"/>
            </a:xfrm>
            <a:prstGeom prst="rect">
              <a:avLst/>
            </a:prstGeom>
            <a:noFill/>
          </p:spPr>
        </p:pic>
        <p:sp>
          <p:nvSpPr>
            <p:cNvPr id="235525" name="Rectangle 5"/>
            <p:cNvSpPr>
              <a:spLocks noChangeArrowheads="1"/>
            </p:cNvSpPr>
            <p:nvPr/>
          </p:nvSpPr>
          <p:spPr bwMode="auto">
            <a:xfrm>
              <a:off x="1332" y="2565"/>
              <a:ext cx="441" cy="14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235526" name="Rectangle 6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7772400" cy="914400"/>
          </a:xfrm>
        </p:spPr>
        <p:txBody>
          <a:bodyPr/>
          <a:lstStyle/>
          <a:p>
            <a:r>
              <a:rPr lang="en-US" altLang="zh-CN"/>
              <a:t>ZFC</a:t>
            </a:r>
            <a:r>
              <a:rPr lang="zh-CN" altLang="en-US"/>
              <a:t>位置的选择</a:t>
            </a:r>
          </a:p>
        </p:txBody>
      </p:sp>
      <p:pic>
        <p:nvPicPr>
          <p:cNvPr id="235527" name="Picture 7" descr="QD lege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85800" cy="676275"/>
          </a:xfrm>
          <a:prstGeom prst="rect">
            <a:avLst/>
          </a:prstGeom>
          <a:noFill/>
        </p:spPr>
      </p:pic>
      <p:sp>
        <p:nvSpPr>
          <p:cNvPr id="235528" name="Text Box 8"/>
          <p:cNvSpPr txBox="1">
            <a:spLocks noChangeArrowheads="1"/>
          </p:cNvSpPr>
          <p:nvPr/>
        </p:nvSpPr>
        <p:spPr bwMode="auto">
          <a:xfrm>
            <a:off x="0" y="6413500"/>
            <a:ext cx="742950" cy="457200"/>
          </a:xfrm>
          <a:prstGeom prst="rect">
            <a:avLst/>
          </a:prstGeom>
          <a:solidFill>
            <a:srgbClr val="B3FFB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1" lang="en-US" altLang="zh-CN"/>
              <a:t>ZFC</a:t>
            </a:r>
          </a:p>
        </p:txBody>
      </p:sp>
      <p:sp>
        <p:nvSpPr>
          <p:cNvPr id="235529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3733800" cy="609600"/>
          </a:xfrm>
          <a:solidFill>
            <a:srgbClr val="E6F7BD"/>
          </a:solidFill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 marL="609600" indent="-609600">
              <a:buFontTx/>
              <a:buAutoNum type="arabicPeriod" startAt="2"/>
            </a:pPr>
            <a:r>
              <a:rPr lang="zh-CN" altLang="en-US">
                <a:solidFill>
                  <a:srgbClr val="FF0000"/>
                </a:solidFill>
                <a:ea typeface="华文新魏" pitchFamily="2" charset="-122"/>
              </a:rPr>
              <a:t>建议使用</a:t>
            </a:r>
            <a:r>
              <a:rPr lang="zh-CN" altLang="en-US">
                <a:ea typeface="华文新魏" pitchFamily="2" charset="-122"/>
              </a:rPr>
              <a:t>的位置</a:t>
            </a:r>
          </a:p>
        </p:txBody>
      </p:sp>
      <p:sp>
        <p:nvSpPr>
          <p:cNvPr id="235530" name="Text Box 10"/>
          <p:cNvSpPr txBox="1">
            <a:spLocks noChangeArrowheads="1"/>
          </p:cNvSpPr>
          <p:nvPr/>
        </p:nvSpPr>
        <p:spPr bwMode="auto">
          <a:xfrm>
            <a:off x="609600" y="1770063"/>
            <a:ext cx="4953000" cy="59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tIns="82800" bIns="8280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kumimoji="1" lang="en-US" altLang="zh-CN" sz="2800">
                <a:solidFill>
                  <a:srgbClr val="0000FF"/>
                </a:solidFill>
                <a:latin typeface="Arial" pitchFamily="34" charset="0"/>
                <a:ea typeface="华文新魏" pitchFamily="2" charset="-122"/>
              </a:rPr>
              <a:t>  Center of Coil Set (5.3 cm)</a:t>
            </a:r>
            <a:endParaRPr kumimoji="1" lang="en-US" altLang="zh-CN" sz="2800">
              <a:solidFill>
                <a:srgbClr val="0000FF"/>
              </a:solidFill>
              <a:latin typeface="Arial" pitchFamily="34" charset="0"/>
            </a:endParaRPr>
          </a:p>
        </p:txBody>
      </p:sp>
      <p:sp>
        <p:nvSpPr>
          <p:cNvPr id="235531" name="Rectangle 11"/>
          <p:cNvSpPr>
            <a:spLocks noChangeArrowheads="1"/>
          </p:cNvSpPr>
          <p:nvPr/>
        </p:nvSpPr>
        <p:spPr bwMode="auto">
          <a:xfrm>
            <a:off x="457200" y="2514600"/>
            <a:ext cx="3810000" cy="609600"/>
          </a:xfrm>
          <a:prstGeom prst="rect">
            <a:avLst/>
          </a:prstGeom>
          <a:solidFill>
            <a:srgbClr val="DADADA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 marL="609600" indent="-609600">
              <a:spcBef>
                <a:spcPct val="20000"/>
              </a:spcBef>
              <a:buFontTx/>
              <a:buAutoNum type="arabicPeriod" startAt="3"/>
            </a:pPr>
            <a:r>
              <a:rPr kumimoji="1" lang="en-US" altLang="zh-CN" sz="3200">
                <a:solidFill>
                  <a:srgbClr val="FF0000"/>
                </a:solidFill>
                <a:latin typeface="Arial" pitchFamily="34" charset="0"/>
                <a:ea typeface="华文新魏" pitchFamily="2" charset="-122"/>
              </a:rPr>
              <a:t>ZFC</a:t>
            </a:r>
            <a:r>
              <a:rPr kumimoji="1" lang="zh-CN" altLang="en-US" sz="3200">
                <a:solidFill>
                  <a:srgbClr val="FF0000"/>
                </a:solidFill>
                <a:latin typeface="Arial" pitchFamily="34" charset="0"/>
                <a:ea typeface="华文新魏" pitchFamily="2" charset="-122"/>
              </a:rPr>
              <a:t>磁性测量</a:t>
            </a:r>
          </a:p>
        </p:txBody>
      </p:sp>
      <p:pic>
        <p:nvPicPr>
          <p:cNvPr id="235532" name="Picture 12" descr="Zeroing the Magnetic Field Interfac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8800" y="1066800"/>
            <a:ext cx="3360738" cy="4314825"/>
          </a:xfrm>
          <a:prstGeom prst="rect">
            <a:avLst/>
          </a:prstGeom>
          <a:noFill/>
        </p:spPr>
      </p:pic>
      <p:grpSp>
        <p:nvGrpSpPr>
          <p:cNvPr id="235533" name="Group 13"/>
          <p:cNvGrpSpPr>
            <a:grpSpLocks/>
          </p:cNvGrpSpPr>
          <p:nvPr/>
        </p:nvGrpSpPr>
        <p:grpSpPr bwMode="auto">
          <a:xfrm>
            <a:off x="6130925" y="3514725"/>
            <a:ext cx="125413" cy="579438"/>
            <a:chOff x="3862" y="2214"/>
            <a:chExt cx="79" cy="365"/>
          </a:xfrm>
        </p:grpSpPr>
        <p:sp>
          <p:nvSpPr>
            <p:cNvPr id="235534" name="Oval 14"/>
            <p:cNvSpPr>
              <a:spLocks noChangeArrowheads="1"/>
            </p:cNvSpPr>
            <p:nvPr/>
          </p:nvSpPr>
          <p:spPr bwMode="auto">
            <a:xfrm>
              <a:off x="3862" y="2214"/>
              <a:ext cx="79" cy="79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>
              <a:prstShdw prst="shdw18" dist="17961" dir="13500000">
                <a:schemeClr val="bg2">
                  <a:gamma/>
                  <a:shade val="60000"/>
                  <a:invGamma/>
                </a:schemeClr>
              </a:prstShdw>
            </a:effec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35535" name="Oval 15"/>
            <p:cNvSpPr>
              <a:spLocks noChangeArrowheads="1"/>
            </p:cNvSpPr>
            <p:nvPr/>
          </p:nvSpPr>
          <p:spPr bwMode="auto">
            <a:xfrm>
              <a:off x="3888" y="2554"/>
              <a:ext cx="25" cy="25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235536" name="Freeform 16"/>
          <p:cNvSpPr>
            <a:spLocks/>
          </p:cNvSpPr>
          <p:nvPr/>
        </p:nvSpPr>
        <p:spPr bwMode="auto">
          <a:xfrm>
            <a:off x="1209675" y="4152900"/>
            <a:ext cx="292100" cy="5715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60"/>
              </a:cxn>
              <a:cxn ang="0">
                <a:pos x="72" y="216"/>
              </a:cxn>
              <a:cxn ang="0">
                <a:pos x="136" y="360"/>
              </a:cxn>
              <a:cxn ang="0">
                <a:pos x="164" y="344"/>
              </a:cxn>
              <a:cxn ang="0">
                <a:pos x="96" y="204"/>
              </a:cxn>
              <a:cxn ang="0">
                <a:pos x="184" y="208"/>
              </a:cxn>
              <a:cxn ang="0">
                <a:pos x="0" y="0"/>
              </a:cxn>
            </a:cxnLst>
            <a:rect l="0" t="0" r="r" b="b"/>
            <a:pathLst>
              <a:path w="184" h="360">
                <a:moveTo>
                  <a:pt x="0" y="0"/>
                </a:moveTo>
                <a:lnTo>
                  <a:pt x="0" y="260"/>
                </a:lnTo>
                <a:lnTo>
                  <a:pt x="72" y="216"/>
                </a:lnTo>
                <a:lnTo>
                  <a:pt x="136" y="360"/>
                </a:lnTo>
                <a:lnTo>
                  <a:pt x="164" y="344"/>
                </a:lnTo>
                <a:lnTo>
                  <a:pt x="96" y="204"/>
                </a:lnTo>
                <a:lnTo>
                  <a:pt x="184" y="208"/>
                </a:lnTo>
                <a:lnTo>
                  <a:pt x="0" y="0"/>
                </a:lnTo>
                <a:close/>
              </a:path>
            </a:pathLst>
          </a:custGeom>
          <a:solidFill>
            <a:srgbClr val="FF6600"/>
          </a:solidFill>
          <a:ln w="9525">
            <a:noFill/>
            <a:round/>
            <a:headEnd/>
            <a:tailEnd/>
          </a:ln>
          <a:effectLst>
            <a:prstShdw prst="shdw17" dist="17961" dir="2700000">
              <a:srgbClr val="FF6600">
                <a:gamma/>
                <a:shade val="60000"/>
                <a:invGamma/>
              </a:srgbClr>
            </a:prstShdw>
          </a:effectLst>
        </p:spPr>
        <p:txBody>
          <a:bodyPr/>
          <a:lstStyle/>
          <a:p>
            <a:endParaRPr lang="zh-CN" altLang="en-US"/>
          </a:p>
        </p:txBody>
      </p:sp>
      <p:sp>
        <p:nvSpPr>
          <p:cNvPr id="235537" name="Rectangle 17"/>
          <p:cNvSpPr>
            <a:spLocks noChangeArrowheads="1"/>
          </p:cNvSpPr>
          <p:nvPr/>
        </p:nvSpPr>
        <p:spPr bwMode="auto">
          <a:xfrm>
            <a:off x="1117600" y="4102100"/>
            <a:ext cx="176213" cy="1190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prstShdw prst="shdw18" dist="17961" dir="13500000">
              <a:schemeClr val="bg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235538" name="Picture 18" descr="BUSY_M curso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05200" y="4525963"/>
            <a:ext cx="365125" cy="365125"/>
          </a:xfrm>
          <a:prstGeom prst="rect">
            <a:avLst/>
          </a:prstGeom>
          <a:noFill/>
        </p:spPr>
      </p:pic>
      <p:grpSp>
        <p:nvGrpSpPr>
          <p:cNvPr id="235539" name="Group 19"/>
          <p:cNvGrpSpPr>
            <a:grpSpLocks/>
          </p:cNvGrpSpPr>
          <p:nvPr/>
        </p:nvGrpSpPr>
        <p:grpSpPr bwMode="auto">
          <a:xfrm>
            <a:off x="1117600" y="4110038"/>
            <a:ext cx="2816225" cy="1304925"/>
            <a:chOff x="2778" y="2322"/>
            <a:chExt cx="1774" cy="822"/>
          </a:xfrm>
        </p:grpSpPr>
        <p:sp>
          <p:nvSpPr>
            <p:cNvPr id="235540" name="Freeform 20"/>
            <p:cNvSpPr>
              <a:spLocks/>
            </p:cNvSpPr>
            <p:nvPr/>
          </p:nvSpPr>
          <p:spPr bwMode="auto">
            <a:xfrm>
              <a:off x="4368" y="2784"/>
              <a:ext cx="184" cy="3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60"/>
                </a:cxn>
                <a:cxn ang="0">
                  <a:pos x="72" y="216"/>
                </a:cxn>
                <a:cxn ang="0">
                  <a:pos x="136" y="360"/>
                </a:cxn>
                <a:cxn ang="0">
                  <a:pos x="164" y="344"/>
                </a:cxn>
                <a:cxn ang="0">
                  <a:pos x="96" y="204"/>
                </a:cxn>
                <a:cxn ang="0">
                  <a:pos x="184" y="208"/>
                </a:cxn>
                <a:cxn ang="0">
                  <a:pos x="0" y="0"/>
                </a:cxn>
              </a:cxnLst>
              <a:rect l="0" t="0" r="r" b="b"/>
              <a:pathLst>
                <a:path w="184" h="360">
                  <a:moveTo>
                    <a:pt x="0" y="0"/>
                  </a:moveTo>
                  <a:lnTo>
                    <a:pt x="0" y="260"/>
                  </a:lnTo>
                  <a:lnTo>
                    <a:pt x="72" y="216"/>
                  </a:lnTo>
                  <a:lnTo>
                    <a:pt x="136" y="360"/>
                  </a:lnTo>
                  <a:lnTo>
                    <a:pt x="164" y="344"/>
                  </a:lnTo>
                  <a:lnTo>
                    <a:pt x="96" y="204"/>
                  </a:lnTo>
                  <a:lnTo>
                    <a:pt x="184" y="2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6600"/>
            </a:solidFill>
            <a:ln w="9525">
              <a:noFill/>
              <a:round/>
              <a:headEnd/>
              <a:tailEnd/>
            </a:ln>
            <a:effectLst>
              <a:prstShdw prst="shdw17" dist="17961" dir="2700000">
                <a:srgbClr val="FF6600">
                  <a:gamma/>
                  <a:shade val="60000"/>
                  <a:invGamma/>
                </a:srgbClr>
              </a:prstShdw>
            </a:effec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5541" name="Rectangle 21"/>
            <p:cNvSpPr>
              <a:spLocks noChangeArrowheads="1"/>
            </p:cNvSpPr>
            <p:nvPr/>
          </p:nvSpPr>
          <p:spPr bwMode="auto">
            <a:xfrm>
              <a:off x="2778" y="2322"/>
              <a:ext cx="115" cy="77"/>
            </a:xfrm>
            <a:prstGeom prst="rect">
              <a:avLst/>
            </a:prstGeom>
            <a:solidFill>
              <a:srgbClr val="BFBFBF"/>
            </a:solidFill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rgbClr val="BFBFBF">
                  <a:gamma/>
                  <a:shade val="60000"/>
                  <a:invGamma/>
                </a:srgbClr>
              </a:prstShdw>
            </a:effec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235542" name="Freeform 22"/>
          <p:cNvSpPr>
            <a:spLocks/>
          </p:cNvSpPr>
          <p:nvPr/>
        </p:nvSpPr>
        <p:spPr bwMode="auto">
          <a:xfrm>
            <a:off x="6196013" y="4087813"/>
            <a:ext cx="292100" cy="5715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60"/>
              </a:cxn>
              <a:cxn ang="0">
                <a:pos x="72" y="216"/>
              </a:cxn>
              <a:cxn ang="0">
                <a:pos x="136" y="360"/>
              </a:cxn>
              <a:cxn ang="0">
                <a:pos x="164" y="344"/>
              </a:cxn>
              <a:cxn ang="0">
                <a:pos x="96" y="204"/>
              </a:cxn>
              <a:cxn ang="0">
                <a:pos x="184" y="208"/>
              </a:cxn>
              <a:cxn ang="0">
                <a:pos x="0" y="0"/>
              </a:cxn>
            </a:cxnLst>
            <a:rect l="0" t="0" r="r" b="b"/>
            <a:pathLst>
              <a:path w="184" h="360">
                <a:moveTo>
                  <a:pt x="0" y="0"/>
                </a:moveTo>
                <a:lnTo>
                  <a:pt x="0" y="260"/>
                </a:lnTo>
                <a:lnTo>
                  <a:pt x="72" y="216"/>
                </a:lnTo>
                <a:lnTo>
                  <a:pt x="136" y="360"/>
                </a:lnTo>
                <a:lnTo>
                  <a:pt x="164" y="344"/>
                </a:lnTo>
                <a:lnTo>
                  <a:pt x="96" y="204"/>
                </a:lnTo>
                <a:lnTo>
                  <a:pt x="184" y="208"/>
                </a:lnTo>
                <a:lnTo>
                  <a:pt x="0" y="0"/>
                </a:lnTo>
                <a:close/>
              </a:path>
            </a:pathLst>
          </a:custGeom>
          <a:solidFill>
            <a:srgbClr val="FF6600"/>
          </a:solidFill>
          <a:ln w="9525">
            <a:noFill/>
            <a:round/>
            <a:headEnd/>
            <a:tailEnd/>
          </a:ln>
          <a:effectLst>
            <a:prstShdw prst="shdw17" dist="17961" dir="2700000">
              <a:srgbClr val="FF6600">
                <a:gamma/>
                <a:shade val="60000"/>
                <a:invGamma/>
              </a:srgbClr>
            </a:prstShdw>
          </a:effectLst>
        </p:spPr>
        <p:txBody>
          <a:bodyPr/>
          <a:lstStyle/>
          <a:p>
            <a:endParaRPr lang="zh-CN" altLang="en-US"/>
          </a:p>
        </p:txBody>
      </p:sp>
      <p:sp>
        <p:nvSpPr>
          <p:cNvPr id="235543" name="Line 23"/>
          <p:cNvSpPr>
            <a:spLocks noChangeShapeType="1"/>
          </p:cNvSpPr>
          <p:nvPr/>
        </p:nvSpPr>
        <p:spPr bwMode="auto">
          <a:xfrm>
            <a:off x="4953000" y="2286000"/>
            <a:ext cx="1185863" cy="1763713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235544" name="AutoShape 24"/>
          <p:cNvSpPr>
            <a:spLocks noChangeArrowheads="1"/>
          </p:cNvSpPr>
          <p:nvPr/>
        </p:nvSpPr>
        <p:spPr bwMode="auto">
          <a:xfrm>
            <a:off x="6019800" y="5638800"/>
            <a:ext cx="2819400" cy="609600"/>
          </a:xfrm>
          <a:prstGeom prst="wedgeRectCallout">
            <a:avLst>
              <a:gd name="adj1" fmla="val -23310"/>
              <a:gd name="adj2" fmla="val -235940"/>
            </a:avLst>
          </a:prstGeom>
          <a:solidFill>
            <a:srgbClr val="FFAD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kumimoji="1" lang="en-US" altLang="zh-CN"/>
              <a:t>PPMS</a:t>
            </a:r>
            <a:r>
              <a:rPr kumimoji="1" lang="zh-CN" altLang="en-US"/>
              <a:t>的绝对位置</a:t>
            </a:r>
          </a:p>
        </p:txBody>
      </p:sp>
      <p:sp>
        <p:nvSpPr>
          <p:cNvPr id="235545" name="AutoShape 25"/>
          <p:cNvSpPr>
            <a:spLocks noChangeArrowheads="1"/>
          </p:cNvSpPr>
          <p:nvPr/>
        </p:nvSpPr>
        <p:spPr bwMode="auto">
          <a:xfrm>
            <a:off x="3657600" y="3962400"/>
            <a:ext cx="1828800" cy="838200"/>
          </a:xfrm>
          <a:prstGeom prst="wedgeRectCallout">
            <a:avLst>
              <a:gd name="adj1" fmla="val -78125"/>
              <a:gd name="adj2" fmla="val -28597"/>
            </a:avLst>
          </a:prstGeom>
          <a:solidFill>
            <a:srgbClr val="DEFF9B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kumimoji="1" lang="zh-CN" altLang="en-US"/>
              <a:t>相对</a:t>
            </a:r>
            <a:r>
              <a:rPr kumimoji="1" lang="en-US" altLang="zh-CN"/>
              <a:t>ACMS</a:t>
            </a:r>
            <a:r>
              <a:rPr kumimoji="1" lang="zh-CN" altLang="en-US"/>
              <a:t>的位置</a:t>
            </a:r>
          </a:p>
        </p:txBody>
      </p:sp>
      <p:sp>
        <p:nvSpPr>
          <p:cNvPr id="235546" name="Text Box 26"/>
          <p:cNvSpPr txBox="1">
            <a:spLocks noChangeArrowheads="1"/>
          </p:cNvSpPr>
          <p:nvPr/>
        </p:nvSpPr>
        <p:spPr bwMode="auto">
          <a:xfrm>
            <a:off x="2041525" y="4024313"/>
            <a:ext cx="438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1" lang="en-US" altLang="zh-CN" sz="1600"/>
              <a:t>0.0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5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5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55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55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75"/>
                                        <p:tgtEl>
                                          <p:spTgt spid="2355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355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355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355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355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5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235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35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36" grpId="0" animBg="1"/>
      <p:bldP spid="235537" grpId="0" animBg="1"/>
      <p:bldP spid="235542" grpId="0" animBg="1"/>
      <p:bldP spid="235543" grpId="0" animBg="1"/>
      <p:bldP spid="235544" grpId="0" animBg="1" autoUpdateAnimBg="0"/>
      <p:bldP spid="235545" grpId="0" animBg="1" autoUpdateAnimBg="0"/>
      <p:bldP spid="235546" grpId="0" build="p" autoUpdateAnimBg="0"/>
    </p:bldLst>
  </p:timing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546" name="Picture 2"/>
          <p:cNvPicPr>
            <a:picLocks noChangeAspect="1" noChangeArrowheads="1"/>
          </p:cNvPicPr>
          <p:nvPr/>
        </p:nvPicPr>
        <p:blipFill>
          <a:blip r:embed="rId2" cstate="print"/>
          <a:srcRect l="812" t="226" b="2414"/>
          <a:stretch>
            <a:fillRect/>
          </a:stretch>
        </p:blipFill>
        <p:spPr bwMode="auto">
          <a:xfrm>
            <a:off x="73025" y="685800"/>
            <a:ext cx="8918575" cy="6145213"/>
          </a:xfrm>
          <a:prstGeom prst="rect">
            <a:avLst/>
          </a:prstGeom>
          <a:solidFill>
            <a:srgbClr val="FFFFFF"/>
          </a:solidFill>
          <a:ln w="9525">
            <a:solidFill>
              <a:srgbClr val="003300"/>
            </a:solidFill>
            <a:miter lim="800000"/>
            <a:headEnd/>
            <a:tailEnd/>
          </a:ln>
        </p:spPr>
      </p:pic>
      <p:sp>
        <p:nvSpPr>
          <p:cNvPr id="236547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838200"/>
          </a:xfrm>
          <a:noFill/>
          <a:ln/>
        </p:spPr>
        <p:txBody>
          <a:bodyPr lIns="0" tIns="0" rIns="0" bIns="0" anchor="t"/>
          <a:lstStyle/>
          <a:p>
            <a:r>
              <a:rPr lang="en-US" altLang="zh-CN">
                <a:solidFill>
                  <a:srgbClr val="0000FF"/>
                </a:solidFill>
              </a:rPr>
              <a:t>Sample Chamber of PPMS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7772400" cy="914400"/>
          </a:xfrm>
        </p:spPr>
        <p:txBody>
          <a:bodyPr/>
          <a:lstStyle/>
          <a:p>
            <a:r>
              <a:rPr lang="en-US" altLang="zh-CN"/>
              <a:t>ACMS</a:t>
            </a:r>
            <a:r>
              <a:rPr lang="zh-CN" altLang="en-US"/>
              <a:t>测量时可能遇到的问题</a:t>
            </a:r>
          </a:p>
        </p:txBody>
      </p:sp>
      <p:pic>
        <p:nvPicPr>
          <p:cNvPr id="237571" name="Picture 3" descr="QD lege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" cy="676275"/>
          </a:xfrm>
          <a:prstGeom prst="rect">
            <a:avLst/>
          </a:prstGeom>
          <a:noFill/>
        </p:spPr>
      </p:pic>
      <p:sp>
        <p:nvSpPr>
          <p:cNvPr id="237572" name="Text Box 4"/>
          <p:cNvSpPr txBox="1">
            <a:spLocks noChangeArrowheads="1"/>
          </p:cNvSpPr>
          <p:nvPr/>
        </p:nvSpPr>
        <p:spPr bwMode="auto">
          <a:xfrm>
            <a:off x="0" y="6392863"/>
            <a:ext cx="1403350" cy="457200"/>
          </a:xfrm>
          <a:prstGeom prst="rect">
            <a:avLst/>
          </a:prstGeom>
          <a:solidFill>
            <a:srgbClr val="B3FFB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1" lang="zh-CN" altLang="en-US"/>
              <a:t>伺服马达</a:t>
            </a:r>
          </a:p>
        </p:txBody>
      </p:sp>
      <p:sp>
        <p:nvSpPr>
          <p:cNvPr id="23757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28650" y="1066800"/>
            <a:ext cx="7886700" cy="6096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zh-CN">
                <a:solidFill>
                  <a:srgbClr val="FF0000"/>
                </a:solidFill>
                <a:ea typeface="华文新魏" pitchFamily="2" charset="-122"/>
              </a:rPr>
              <a:t>1</a:t>
            </a:r>
            <a:r>
              <a:rPr lang="zh-CN" altLang="en-US">
                <a:solidFill>
                  <a:srgbClr val="FF0000"/>
                </a:solidFill>
                <a:ea typeface="华文新魏" pitchFamily="2" charset="-122"/>
              </a:rPr>
              <a:t>、伺服马达电源关闭，无法取放样品</a:t>
            </a:r>
          </a:p>
        </p:txBody>
      </p:sp>
      <p:sp>
        <p:nvSpPr>
          <p:cNvPr id="237574" name="Text Box 6"/>
          <p:cNvSpPr txBox="1">
            <a:spLocks noChangeArrowheads="1"/>
          </p:cNvSpPr>
          <p:nvPr/>
        </p:nvSpPr>
        <p:spPr bwMode="auto">
          <a:xfrm>
            <a:off x="381000" y="1716088"/>
            <a:ext cx="8382000" cy="1712912"/>
          </a:xfrm>
          <a:prstGeom prst="rect">
            <a:avLst/>
          </a:prstGeom>
          <a:solidFill>
            <a:srgbClr val="EFFAC2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71842" dir="2700000" algn="ctr" rotWithShape="0">
              <a:schemeClr val="bg2"/>
            </a:outerShdw>
          </a:effectLst>
        </p:spPr>
        <p:txBody>
          <a:bodyPr tIns="82800" bIns="82800" anchor="ctr">
            <a:spAutoFit/>
          </a:bodyPr>
          <a:lstStyle/>
          <a:p>
            <a:pPr>
              <a:lnSpc>
                <a:spcPct val="120000"/>
              </a:lnSpc>
            </a:pPr>
            <a:r>
              <a:rPr kumimoji="1" lang="zh-CN" altLang="en-US" sz="2800">
                <a:ea typeface="华文新魏" pitchFamily="2" charset="-122"/>
              </a:rPr>
              <a:t>在使用 </a:t>
            </a:r>
            <a:r>
              <a:rPr kumimoji="1" lang="en-US" altLang="zh-CN" sz="2800">
                <a:solidFill>
                  <a:srgbClr val="0000FF"/>
                </a:solidFill>
                <a:latin typeface="Arial" pitchFamily="34" charset="0"/>
                <a:ea typeface="华文新魏" pitchFamily="2" charset="-122"/>
              </a:rPr>
              <a:t>Sample</a:t>
            </a:r>
            <a:r>
              <a:rPr kumimoji="1" lang="en-US" altLang="zh-CN" sz="2800">
                <a:solidFill>
                  <a:srgbClr val="0000FF"/>
                </a:solidFill>
                <a:ea typeface="华文新魏" pitchFamily="2" charset="-122"/>
              </a:rPr>
              <a:t> </a:t>
            </a:r>
            <a:r>
              <a:rPr kumimoji="1" lang="zh-CN" altLang="en-US" sz="2800">
                <a:ea typeface="华文新魏" pitchFamily="2" charset="-122"/>
              </a:rPr>
              <a:t>中的 </a:t>
            </a:r>
            <a:r>
              <a:rPr kumimoji="1" lang="en-US" altLang="zh-CN" sz="2800">
                <a:solidFill>
                  <a:srgbClr val="0000FF"/>
                </a:solidFill>
                <a:latin typeface="Arial" pitchFamily="34" charset="0"/>
                <a:ea typeface="华文新魏" pitchFamily="2" charset="-122"/>
              </a:rPr>
              <a:t>Change </a:t>
            </a:r>
            <a:r>
              <a:rPr kumimoji="1" lang="zh-CN" altLang="en-US" sz="2800">
                <a:ea typeface="华文新魏" pitchFamily="2" charset="-122"/>
              </a:rPr>
              <a:t>向导时，如果取放样品的时间超过 </a:t>
            </a:r>
            <a:r>
              <a:rPr kumimoji="1" lang="en-US" altLang="zh-CN" sz="2800">
                <a:solidFill>
                  <a:srgbClr val="FF3300"/>
                </a:solidFill>
                <a:ea typeface="华文新魏" pitchFamily="2" charset="-122"/>
              </a:rPr>
              <a:t>90 </a:t>
            </a:r>
            <a:r>
              <a:rPr kumimoji="1" lang="zh-CN" altLang="en-US" sz="2800">
                <a:solidFill>
                  <a:srgbClr val="FF3300"/>
                </a:solidFill>
                <a:ea typeface="华文新魏" pitchFamily="2" charset="-122"/>
              </a:rPr>
              <a:t>秒</a:t>
            </a:r>
            <a:r>
              <a:rPr kumimoji="1" lang="zh-CN" altLang="en-US" sz="2800">
                <a:ea typeface="华文新魏" pitchFamily="2" charset="-122"/>
              </a:rPr>
              <a:t>，伺服马达的驱动电源将</a:t>
            </a:r>
            <a:r>
              <a:rPr kumimoji="1" lang="zh-CN" altLang="en-US" sz="2800">
                <a:solidFill>
                  <a:srgbClr val="FF3300"/>
                </a:solidFill>
                <a:ea typeface="华文新魏" pitchFamily="2" charset="-122"/>
              </a:rPr>
              <a:t>自动</a:t>
            </a:r>
            <a:r>
              <a:rPr kumimoji="1" lang="zh-CN" altLang="en-US" sz="2800">
                <a:ea typeface="华文新魏" pitchFamily="2" charset="-122"/>
              </a:rPr>
              <a:t>关闭。请按下 </a:t>
            </a:r>
            <a:r>
              <a:rPr kumimoji="1" lang="en-US" altLang="zh-CN" sz="2800">
                <a:solidFill>
                  <a:srgbClr val="FF3300"/>
                </a:solidFill>
                <a:latin typeface="Arial" pitchFamily="34" charset="0"/>
                <a:ea typeface="华文新魏" pitchFamily="2" charset="-122"/>
              </a:rPr>
              <a:t>Motor On</a:t>
            </a:r>
            <a:r>
              <a:rPr kumimoji="1" lang="en-US" altLang="zh-CN" sz="2800">
                <a:ea typeface="华文新魏" pitchFamily="2" charset="-122"/>
              </a:rPr>
              <a:t> </a:t>
            </a:r>
            <a:r>
              <a:rPr kumimoji="1" lang="zh-CN" altLang="en-US" sz="2800">
                <a:ea typeface="华文新魏" pitchFamily="2" charset="-122"/>
              </a:rPr>
              <a:t>按钮</a:t>
            </a:r>
            <a:r>
              <a:rPr kumimoji="1" lang="zh-CN" altLang="en-US" sz="2800"/>
              <a:t>。</a:t>
            </a:r>
          </a:p>
        </p:txBody>
      </p:sp>
      <p:pic>
        <p:nvPicPr>
          <p:cNvPr id="237575" name="Picture 7" descr="Sample Tab in ACMS Control Cent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3581400"/>
            <a:ext cx="4114800" cy="3113088"/>
          </a:xfrm>
          <a:prstGeom prst="rect">
            <a:avLst/>
          </a:prstGeom>
          <a:noFill/>
        </p:spPr>
      </p:pic>
      <p:sp>
        <p:nvSpPr>
          <p:cNvPr id="237576" name="Text Box 8"/>
          <p:cNvSpPr txBox="1">
            <a:spLocks noChangeArrowheads="1"/>
          </p:cNvSpPr>
          <p:nvPr/>
        </p:nvSpPr>
        <p:spPr bwMode="auto">
          <a:xfrm>
            <a:off x="4600575" y="5672138"/>
            <a:ext cx="819150" cy="255587"/>
          </a:xfrm>
          <a:prstGeom prst="rect">
            <a:avLst/>
          </a:prstGeom>
          <a:solidFill>
            <a:srgbClr val="C1C1C1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C1C1C1">
                <a:gamma/>
                <a:shade val="60000"/>
                <a:invGamma/>
              </a:srgbClr>
            </a:prstShdw>
          </a:effectLst>
        </p:spPr>
        <p:txBody>
          <a:bodyPr tIns="36000" bIns="36000">
            <a:spAutoFit/>
          </a:bodyPr>
          <a:lstStyle/>
          <a:p>
            <a:r>
              <a:rPr kumimoji="1" lang="en-US" altLang="zh-CN" sz="1200">
                <a:solidFill>
                  <a:srgbClr val="FF3300"/>
                </a:solidFill>
                <a:latin typeface="Arial" pitchFamily="34" charset="0"/>
              </a:rPr>
              <a:t>Motor On</a:t>
            </a:r>
          </a:p>
        </p:txBody>
      </p:sp>
      <p:sp>
        <p:nvSpPr>
          <p:cNvPr id="237577" name="Freeform 9"/>
          <p:cNvSpPr>
            <a:spLocks/>
          </p:cNvSpPr>
          <p:nvPr/>
        </p:nvSpPr>
        <p:spPr bwMode="auto">
          <a:xfrm>
            <a:off x="5029200" y="5791200"/>
            <a:ext cx="292100" cy="5715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60"/>
              </a:cxn>
              <a:cxn ang="0">
                <a:pos x="72" y="216"/>
              </a:cxn>
              <a:cxn ang="0">
                <a:pos x="136" y="360"/>
              </a:cxn>
              <a:cxn ang="0">
                <a:pos x="164" y="344"/>
              </a:cxn>
              <a:cxn ang="0">
                <a:pos x="96" y="204"/>
              </a:cxn>
              <a:cxn ang="0">
                <a:pos x="184" y="208"/>
              </a:cxn>
              <a:cxn ang="0">
                <a:pos x="0" y="0"/>
              </a:cxn>
            </a:cxnLst>
            <a:rect l="0" t="0" r="r" b="b"/>
            <a:pathLst>
              <a:path w="184" h="360">
                <a:moveTo>
                  <a:pt x="0" y="0"/>
                </a:moveTo>
                <a:lnTo>
                  <a:pt x="0" y="260"/>
                </a:lnTo>
                <a:lnTo>
                  <a:pt x="72" y="216"/>
                </a:lnTo>
                <a:lnTo>
                  <a:pt x="136" y="360"/>
                </a:lnTo>
                <a:lnTo>
                  <a:pt x="164" y="344"/>
                </a:lnTo>
                <a:lnTo>
                  <a:pt x="96" y="204"/>
                </a:lnTo>
                <a:lnTo>
                  <a:pt x="184" y="208"/>
                </a:lnTo>
                <a:lnTo>
                  <a:pt x="0" y="0"/>
                </a:lnTo>
                <a:close/>
              </a:path>
            </a:pathLst>
          </a:custGeom>
          <a:solidFill>
            <a:srgbClr val="FF6600"/>
          </a:solidFill>
          <a:ln w="9525">
            <a:noFill/>
            <a:round/>
            <a:headEnd/>
            <a:tailEnd/>
          </a:ln>
          <a:effectLst>
            <a:prstShdw prst="shdw17" dist="17961" dir="2700000">
              <a:srgbClr val="FF6600">
                <a:gamma/>
                <a:shade val="60000"/>
                <a:invGamma/>
              </a:srgbClr>
            </a:prstShdw>
          </a:effectLst>
        </p:spPr>
        <p:txBody>
          <a:bodyPr/>
          <a:lstStyle/>
          <a:p>
            <a:endParaRPr lang="zh-CN" altLang="en-US"/>
          </a:p>
        </p:txBody>
      </p:sp>
      <p:sp>
        <p:nvSpPr>
          <p:cNvPr id="237578" name="AutoShape 10"/>
          <p:cNvSpPr>
            <a:spLocks noChangeArrowheads="1"/>
          </p:cNvSpPr>
          <p:nvPr/>
        </p:nvSpPr>
        <p:spPr bwMode="auto">
          <a:xfrm>
            <a:off x="6553200" y="4114800"/>
            <a:ext cx="2052638" cy="1522413"/>
          </a:xfrm>
          <a:prstGeom prst="roundRect">
            <a:avLst>
              <a:gd name="adj" fmla="val 16667"/>
            </a:avLst>
          </a:prstGeom>
          <a:solidFill>
            <a:srgbClr val="EBCCF8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kumimoji="1" lang="en-US" altLang="zh-CN" sz="2800"/>
              <a:t>Sample</a:t>
            </a:r>
          </a:p>
          <a:p>
            <a:pPr algn="ctr"/>
            <a:r>
              <a:rPr kumimoji="1" lang="en-US" altLang="zh-CN" sz="2800"/>
              <a:t>Installation</a:t>
            </a:r>
          </a:p>
          <a:p>
            <a:pPr algn="ctr"/>
            <a:r>
              <a:rPr kumimoji="1" lang="en-US" altLang="zh-CN" sz="2800"/>
              <a:t>Wizard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7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375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375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375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375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757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2375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7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37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7574" grpId="0" animBg="1"/>
      <p:bldP spid="237576" grpId="0" animBg="1" autoUpdateAnimBg="0"/>
      <p:bldP spid="237576" grpId="1" animBg="1"/>
      <p:bldP spid="23757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082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0"/>
            <a:ext cx="7010400" cy="685800"/>
          </a:xfrm>
        </p:spPr>
        <p:txBody>
          <a:bodyPr/>
          <a:lstStyle/>
          <a:p>
            <a:r>
              <a:rPr lang="en-US" altLang="zh-CN"/>
              <a:t>PPMS</a:t>
            </a:r>
            <a:r>
              <a:rPr lang="zh-CN" altLang="en-US"/>
              <a:t>主机的温度检测</a:t>
            </a:r>
          </a:p>
        </p:txBody>
      </p:sp>
      <p:pic>
        <p:nvPicPr>
          <p:cNvPr id="302083" name="Picture 3" descr="QD lege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" cy="676275"/>
          </a:xfrm>
          <a:prstGeom prst="rect">
            <a:avLst/>
          </a:prstGeom>
          <a:noFill/>
        </p:spPr>
      </p:pic>
      <p:grpSp>
        <p:nvGrpSpPr>
          <p:cNvPr id="302084" name="Group 4"/>
          <p:cNvGrpSpPr>
            <a:grpSpLocks/>
          </p:cNvGrpSpPr>
          <p:nvPr/>
        </p:nvGrpSpPr>
        <p:grpSpPr bwMode="auto">
          <a:xfrm>
            <a:off x="5686425" y="1004888"/>
            <a:ext cx="2924175" cy="1204912"/>
            <a:chOff x="3264" y="825"/>
            <a:chExt cx="1842" cy="759"/>
          </a:xfrm>
        </p:grpSpPr>
        <p:sp>
          <p:nvSpPr>
            <p:cNvPr id="302085" name="AutoShape 5"/>
            <p:cNvSpPr>
              <a:spLocks noChangeArrowheads="1"/>
            </p:cNvSpPr>
            <p:nvPr/>
          </p:nvSpPr>
          <p:spPr bwMode="auto">
            <a:xfrm>
              <a:off x="3264" y="825"/>
              <a:ext cx="921" cy="759"/>
            </a:xfrm>
            <a:prstGeom prst="cube">
              <a:avLst>
                <a:gd name="adj" fmla="val 85593"/>
              </a:avLst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02086" name="Line 6"/>
            <p:cNvSpPr>
              <a:spLocks noChangeShapeType="1"/>
            </p:cNvSpPr>
            <p:nvPr/>
          </p:nvSpPr>
          <p:spPr bwMode="auto">
            <a:xfrm>
              <a:off x="3954" y="884"/>
              <a:ext cx="1152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2087" name="Line 7"/>
            <p:cNvSpPr>
              <a:spLocks noChangeShapeType="1"/>
            </p:cNvSpPr>
            <p:nvPr/>
          </p:nvSpPr>
          <p:spPr bwMode="auto">
            <a:xfrm>
              <a:off x="3840" y="1056"/>
              <a:ext cx="768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2088" name="Line 8"/>
            <p:cNvSpPr>
              <a:spLocks noChangeShapeType="1"/>
            </p:cNvSpPr>
            <p:nvPr/>
          </p:nvSpPr>
          <p:spPr bwMode="auto">
            <a:xfrm>
              <a:off x="3504" y="1401"/>
              <a:ext cx="1152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2089" name="Line 9"/>
            <p:cNvSpPr>
              <a:spLocks noChangeShapeType="1"/>
            </p:cNvSpPr>
            <p:nvPr/>
          </p:nvSpPr>
          <p:spPr bwMode="auto">
            <a:xfrm>
              <a:off x="3696" y="1220"/>
              <a:ext cx="768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2090" name="Line 10"/>
            <p:cNvSpPr>
              <a:spLocks noChangeShapeType="1"/>
            </p:cNvSpPr>
            <p:nvPr/>
          </p:nvSpPr>
          <p:spPr bwMode="auto">
            <a:xfrm flipH="1">
              <a:off x="4608" y="912"/>
              <a:ext cx="432" cy="49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2091" name="Line 11"/>
            <p:cNvSpPr>
              <a:spLocks noChangeShapeType="1"/>
            </p:cNvSpPr>
            <p:nvPr/>
          </p:nvSpPr>
          <p:spPr bwMode="auto">
            <a:xfrm flipH="1">
              <a:off x="4418" y="1089"/>
              <a:ext cx="142" cy="1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2092" name="Text Box 12"/>
            <p:cNvSpPr txBox="1">
              <a:spLocks noChangeArrowheads="1"/>
            </p:cNvSpPr>
            <p:nvPr/>
          </p:nvSpPr>
          <p:spPr bwMode="auto">
            <a:xfrm>
              <a:off x="4536" y="1025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kumimoji="1" lang="en-US" altLang="zh-CN"/>
                <a:t>V</a:t>
              </a:r>
            </a:p>
          </p:txBody>
        </p:sp>
        <p:sp>
          <p:nvSpPr>
            <p:cNvPr id="302093" name="Text Box 13"/>
            <p:cNvSpPr txBox="1">
              <a:spLocks noChangeArrowheads="1"/>
            </p:cNvSpPr>
            <p:nvPr/>
          </p:nvSpPr>
          <p:spPr bwMode="auto">
            <a:xfrm>
              <a:off x="4848" y="1056"/>
              <a:ext cx="18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kumimoji="1" lang="en-US" altLang="zh-CN"/>
                <a:t>I</a:t>
              </a:r>
            </a:p>
          </p:txBody>
        </p:sp>
      </p:grpSp>
      <p:sp>
        <p:nvSpPr>
          <p:cNvPr id="302094" name="Rectangle 14"/>
          <p:cNvSpPr>
            <a:spLocks noChangeArrowheads="1"/>
          </p:cNvSpPr>
          <p:nvPr/>
        </p:nvSpPr>
        <p:spPr bwMode="auto">
          <a:xfrm rot="-5400000">
            <a:off x="2038350" y="2914650"/>
            <a:ext cx="4457700" cy="457200"/>
          </a:xfrm>
          <a:prstGeom prst="rect">
            <a:avLst/>
          </a:prstGeom>
          <a:gradFill rotWithShape="0">
            <a:gsLst>
              <a:gs pos="0">
                <a:srgbClr val="FF0000"/>
              </a:gs>
              <a:gs pos="100000">
                <a:schemeClr val="bg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02095" name="Rectangle 15"/>
          <p:cNvSpPr>
            <a:spLocks noChangeArrowheads="1"/>
          </p:cNvSpPr>
          <p:nvPr/>
        </p:nvSpPr>
        <p:spPr bwMode="auto">
          <a:xfrm rot="-5400000">
            <a:off x="3886200" y="5181600"/>
            <a:ext cx="2286000" cy="457200"/>
          </a:xfrm>
          <a:prstGeom prst="rect">
            <a:avLst/>
          </a:prstGeom>
          <a:gradFill rotWithShape="0">
            <a:gsLst>
              <a:gs pos="0">
                <a:srgbClr val="9D909E"/>
              </a:gs>
              <a:gs pos="100000">
                <a:schemeClr val="tx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02096" name="Line 16"/>
          <p:cNvSpPr>
            <a:spLocks noChangeShapeType="1"/>
          </p:cNvSpPr>
          <p:nvPr/>
        </p:nvSpPr>
        <p:spPr bwMode="auto">
          <a:xfrm rot="-5400000">
            <a:off x="3513138" y="51816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302097" name="Text Box 17"/>
          <p:cNvSpPr txBox="1">
            <a:spLocks noChangeArrowheads="1"/>
          </p:cNvSpPr>
          <p:nvPr/>
        </p:nvSpPr>
        <p:spPr bwMode="auto">
          <a:xfrm>
            <a:off x="2514600" y="5105400"/>
            <a:ext cx="795338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kumimoji="1" lang="en-US" altLang="zh-CN"/>
              <a:t>80 K</a:t>
            </a:r>
          </a:p>
        </p:txBody>
      </p:sp>
      <p:sp>
        <p:nvSpPr>
          <p:cNvPr id="302098" name="Line 18"/>
          <p:cNvSpPr>
            <a:spLocks noChangeShapeType="1"/>
          </p:cNvSpPr>
          <p:nvPr/>
        </p:nvSpPr>
        <p:spPr bwMode="auto">
          <a:xfrm rot="-5400000">
            <a:off x="4762500" y="4648200"/>
            <a:ext cx="0" cy="1447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302099" name="Line 19"/>
          <p:cNvSpPr>
            <a:spLocks noChangeShapeType="1"/>
          </p:cNvSpPr>
          <p:nvPr/>
        </p:nvSpPr>
        <p:spPr bwMode="auto">
          <a:xfrm rot="-5400000">
            <a:off x="4533900" y="3543300"/>
            <a:ext cx="0" cy="1447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302100" name="Line 20"/>
          <p:cNvSpPr>
            <a:spLocks noChangeShapeType="1"/>
          </p:cNvSpPr>
          <p:nvPr/>
        </p:nvSpPr>
        <p:spPr bwMode="auto">
          <a:xfrm rot="16200000" flipV="1">
            <a:off x="5910263" y="40386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302101" name="Text Box 21"/>
          <p:cNvSpPr txBox="1">
            <a:spLocks noChangeArrowheads="1"/>
          </p:cNvSpPr>
          <p:nvPr/>
        </p:nvSpPr>
        <p:spPr bwMode="auto">
          <a:xfrm>
            <a:off x="6138863" y="4038600"/>
            <a:ext cx="947737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kumimoji="1" lang="en-US" altLang="zh-CN"/>
              <a:t>100 K</a:t>
            </a:r>
          </a:p>
        </p:txBody>
      </p:sp>
      <p:sp>
        <p:nvSpPr>
          <p:cNvPr id="302102" name="AutoShape 22"/>
          <p:cNvSpPr>
            <a:spLocks/>
          </p:cNvSpPr>
          <p:nvPr/>
        </p:nvSpPr>
        <p:spPr bwMode="auto">
          <a:xfrm>
            <a:off x="3352800" y="939800"/>
            <a:ext cx="609600" cy="4433888"/>
          </a:xfrm>
          <a:prstGeom prst="leftBrace">
            <a:avLst>
              <a:gd name="adj1" fmla="val 60612"/>
              <a:gd name="adj2" fmla="val 50333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02103" name="AutoShape 23"/>
          <p:cNvSpPr>
            <a:spLocks/>
          </p:cNvSpPr>
          <p:nvPr/>
        </p:nvSpPr>
        <p:spPr bwMode="auto">
          <a:xfrm>
            <a:off x="5289550" y="4267200"/>
            <a:ext cx="501650" cy="2286000"/>
          </a:xfrm>
          <a:prstGeom prst="rightBrace">
            <a:avLst>
              <a:gd name="adj1" fmla="val 37975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02104" name="Text Box 24"/>
          <p:cNvSpPr txBox="1">
            <a:spLocks noChangeArrowheads="1"/>
          </p:cNvSpPr>
          <p:nvPr/>
        </p:nvSpPr>
        <p:spPr bwMode="auto">
          <a:xfrm>
            <a:off x="6553200" y="2286000"/>
            <a:ext cx="1708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1" lang="zh-CN" altLang="en-US"/>
              <a:t>电阻温度计</a:t>
            </a:r>
          </a:p>
        </p:txBody>
      </p:sp>
      <p:sp>
        <p:nvSpPr>
          <p:cNvPr id="302105" name="Text Box 25"/>
          <p:cNvSpPr txBox="1">
            <a:spLocks noChangeArrowheads="1"/>
          </p:cNvSpPr>
          <p:nvPr/>
        </p:nvSpPr>
        <p:spPr bwMode="auto">
          <a:xfrm>
            <a:off x="228600" y="2819400"/>
            <a:ext cx="3014663" cy="822325"/>
          </a:xfrm>
          <a:prstGeom prst="rect">
            <a:avLst/>
          </a:prstGeom>
          <a:solidFill>
            <a:srgbClr val="CCFF33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kumimoji="1" lang="zh-CN" altLang="en-US"/>
              <a:t>铂电阻温度计</a:t>
            </a:r>
          </a:p>
          <a:p>
            <a:pPr algn="ctr"/>
            <a:r>
              <a:rPr kumimoji="1" lang="en-US" altLang="zh-CN"/>
              <a:t>Platinum Thermometer</a:t>
            </a:r>
          </a:p>
        </p:txBody>
      </p:sp>
      <p:sp>
        <p:nvSpPr>
          <p:cNvPr id="302106" name="Text Box 26"/>
          <p:cNvSpPr txBox="1">
            <a:spLocks noChangeArrowheads="1"/>
          </p:cNvSpPr>
          <p:nvPr/>
        </p:nvSpPr>
        <p:spPr bwMode="auto">
          <a:xfrm>
            <a:off x="5867400" y="4876800"/>
            <a:ext cx="3014663" cy="1187450"/>
          </a:xfrm>
          <a:prstGeom prst="rect">
            <a:avLst/>
          </a:prstGeom>
          <a:solidFill>
            <a:srgbClr val="CCFF33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kumimoji="1" lang="en-US" altLang="zh-CN"/>
              <a:t>Cernox</a:t>
            </a:r>
            <a:r>
              <a:rPr kumimoji="1" lang="zh-CN" altLang="en-US"/>
              <a:t>温度计</a:t>
            </a:r>
          </a:p>
          <a:p>
            <a:pPr algn="ctr"/>
            <a:r>
              <a:rPr kumimoji="1" lang="en-US" altLang="zh-CN"/>
              <a:t>Negative Thermometer</a:t>
            </a:r>
          </a:p>
          <a:p>
            <a:pPr algn="ctr"/>
            <a:r>
              <a:rPr kumimoji="1" lang="en-US" altLang="zh-CN"/>
              <a:t>Coefficient (NTC)</a:t>
            </a:r>
          </a:p>
        </p:txBody>
      </p:sp>
      <p:sp>
        <p:nvSpPr>
          <p:cNvPr id="302107" name="Line 27"/>
          <p:cNvSpPr>
            <a:spLocks noChangeShapeType="1"/>
          </p:cNvSpPr>
          <p:nvPr/>
        </p:nvSpPr>
        <p:spPr bwMode="auto">
          <a:xfrm rot="-5400000">
            <a:off x="4427538" y="63246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302108" name="Text Box 28"/>
          <p:cNvSpPr txBox="1">
            <a:spLocks noChangeArrowheads="1"/>
          </p:cNvSpPr>
          <p:nvPr/>
        </p:nvSpPr>
        <p:spPr bwMode="auto">
          <a:xfrm>
            <a:off x="3352800" y="6248400"/>
            <a:ext cx="871538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kumimoji="1" lang="en-US" altLang="zh-CN"/>
              <a:t>1.8 K</a:t>
            </a:r>
          </a:p>
        </p:txBody>
      </p:sp>
      <p:sp>
        <p:nvSpPr>
          <p:cNvPr id="302109" name="Line 29"/>
          <p:cNvSpPr>
            <a:spLocks noChangeShapeType="1"/>
          </p:cNvSpPr>
          <p:nvPr/>
        </p:nvSpPr>
        <p:spPr bwMode="auto">
          <a:xfrm rot="5400000" flipH="1" flipV="1">
            <a:off x="3338513" y="7620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302110" name="Text Box 30"/>
          <p:cNvSpPr txBox="1">
            <a:spLocks noChangeArrowheads="1"/>
          </p:cNvSpPr>
          <p:nvPr/>
        </p:nvSpPr>
        <p:spPr bwMode="auto">
          <a:xfrm>
            <a:off x="2133600" y="762000"/>
            <a:ext cx="947738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kumimoji="1" lang="en-US" altLang="zh-CN"/>
              <a:t>400 K</a:t>
            </a:r>
          </a:p>
        </p:txBody>
      </p:sp>
    </p:spTree>
  </p:cSld>
  <p:clrMapOvr>
    <a:masterClrMapping/>
  </p:clrMapOvr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7772400" cy="914400"/>
          </a:xfrm>
        </p:spPr>
        <p:txBody>
          <a:bodyPr/>
          <a:lstStyle/>
          <a:p>
            <a:r>
              <a:rPr lang="en-US" altLang="zh-CN"/>
              <a:t>ACMS</a:t>
            </a:r>
            <a:r>
              <a:rPr lang="zh-CN" altLang="en-US"/>
              <a:t>测量时可能遇到的问题</a:t>
            </a:r>
          </a:p>
        </p:txBody>
      </p:sp>
      <p:pic>
        <p:nvPicPr>
          <p:cNvPr id="238595" name="Picture 3" descr="QD lege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" cy="676275"/>
          </a:xfrm>
          <a:prstGeom prst="rect">
            <a:avLst/>
          </a:prstGeom>
          <a:noFill/>
        </p:spPr>
      </p:pic>
      <p:sp>
        <p:nvSpPr>
          <p:cNvPr id="238596" name="Text Box 4"/>
          <p:cNvSpPr txBox="1">
            <a:spLocks noChangeArrowheads="1"/>
          </p:cNvSpPr>
          <p:nvPr/>
        </p:nvSpPr>
        <p:spPr bwMode="auto">
          <a:xfrm>
            <a:off x="0" y="6392863"/>
            <a:ext cx="1403350" cy="457200"/>
          </a:xfrm>
          <a:prstGeom prst="rect">
            <a:avLst/>
          </a:prstGeom>
          <a:solidFill>
            <a:srgbClr val="B3FFB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1" lang="zh-CN" altLang="en-US"/>
              <a:t>伺服马达</a:t>
            </a:r>
          </a:p>
        </p:txBody>
      </p:sp>
      <p:sp>
        <p:nvSpPr>
          <p:cNvPr id="23859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81000" y="1066800"/>
            <a:ext cx="7886700" cy="6096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zh-CN">
                <a:solidFill>
                  <a:srgbClr val="FF0000"/>
                </a:solidFill>
                <a:ea typeface="华文新魏" pitchFamily="2" charset="-122"/>
              </a:rPr>
              <a:t>2</a:t>
            </a:r>
            <a:r>
              <a:rPr lang="zh-CN" altLang="en-US">
                <a:solidFill>
                  <a:srgbClr val="FF0000"/>
                </a:solidFill>
                <a:ea typeface="华文新魏" pitchFamily="2" charset="-122"/>
              </a:rPr>
              <a:t>、伺服马达没有回到原位，无法取放样品</a:t>
            </a:r>
          </a:p>
        </p:txBody>
      </p:sp>
      <p:pic>
        <p:nvPicPr>
          <p:cNvPr id="238598" name="Picture 6" descr="Advanced Tab in ACMS Control Cent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2819400"/>
            <a:ext cx="4800600" cy="3627438"/>
          </a:xfrm>
          <a:prstGeom prst="rect">
            <a:avLst/>
          </a:prstGeom>
          <a:noFill/>
        </p:spPr>
      </p:pic>
      <p:sp>
        <p:nvSpPr>
          <p:cNvPr id="238599" name="Text Box 7"/>
          <p:cNvSpPr txBox="1">
            <a:spLocks noChangeArrowheads="1"/>
          </p:cNvSpPr>
          <p:nvPr/>
        </p:nvSpPr>
        <p:spPr bwMode="auto">
          <a:xfrm>
            <a:off x="533400" y="1905000"/>
            <a:ext cx="8077200" cy="65246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tIns="82800" bIns="82800">
            <a:spAutoFit/>
          </a:bodyPr>
          <a:lstStyle/>
          <a:p>
            <a:r>
              <a:rPr kumimoji="1" lang="zh-CN" altLang="en-US" sz="3200">
                <a:solidFill>
                  <a:schemeClr val="bg1"/>
                </a:solidFill>
                <a:ea typeface="华文新魏" pitchFamily="2" charset="-122"/>
              </a:rPr>
              <a:t>在测量过程中，伺服马达的总行程为</a:t>
            </a:r>
            <a:r>
              <a:rPr kumimoji="1" lang="en-US" altLang="zh-CN" sz="3200">
                <a:solidFill>
                  <a:schemeClr val="bg1"/>
                </a:solidFill>
              </a:rPr>
              <a:t>6.8 cm</a:t>
            </a:r>
            <a:r>
              <a:rPr kumimoji="1" lang="zh-CN" altLang="en-US" sz="3200">
                <a:solidFill>
                  <a:schemeClr val="bg1"/>
                </a:solidFill>
              </a:rPr>
              <a:t>。</a:t>
            </a:r>
          </a:p>
        </p:txBody>
      </p:sp>
      <p:pic>
        <p:nvPicPr>
          <p:cNvPr id="238600" name="Picture 8" descr="Installing the Sample"/>
          <p:cNvPicPr>
            <a:picLocks noChangeAspect="1" noChangeArrowheads="1"/>
          </p:cNvPicPr>
          <p:nvPr/>
        </p:nvPicPr>
        <p:blipFill>
          <a:blip r:embed="rId4" cstate="print"/>
          <a:srcRect l="35884" t="30658" r="3650" b="2190"/>
          <a:stretch>
            <a:fillRect/>
          </a:stretch>
        </p:blipFill>
        <p:spPr bwMode="auto">
          <a:xfrm>
            <a:off x="609600" y="2819400"/>
            <a:ext cx="2182813" cy="35052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238601" name="Line 9"/>
          <p:cNvSpPr>
            <a:spLocks noChangeShapeType="1"/>
          </p:cNvSpPr>
          <p:nvPr/>
        </p:nvSpPr>
        <p:spPr bwMode="auto">
          <a:xfrm>
            <a:off x="2133600" y="3962400"/>
            <a:ext cx="914400" cy="0"/>
          </a:xfrm>
          <a:prstGeom prst="line">
            <a:avLst/>
          </a:prstGeom>
          <a:noFill/>
          <a:ln w="38100">
            <a:solidFill>
              <a:srgbClr val="CC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238602" name="Line 10"/>
          <p:cNvSpPr>
            <a:spLocks noChangeShapeType="1"/>
          </p:cNvSpPr>
          <p:nvPr/>
        </p:nvSpPr>
        <p:spPr bwMode="auto">
          <a:xfrm>
            <a:off x="2133600" y="4800600"/>
            <a:ext cx="914400" cy="0"/>
          </a:xfrm>
          <a:prstGeom prst="line">
            <a:avLst/>
          </a:prstGeom>
          <a:noFill/>
          <a:ln w="38100">
            <a:solidFill>
              <a:srgbClr val="CC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238603" name="Line 11"/>
          <p:cNvSpPr>
            <a:spLocks noChangeShapeType="1"/>
          </p:cNvSpPr>
          <p:nvPr/>
        </p:nvSpPr>
        <p:spPr bwMode="auto">
          <a:xfrm>
            <a:off x="2133600" y="5638800"/>
            <a:ext cx="914400" cy="0"/>
          </a:xfrm>
          <a:prstGeom prst="line">
            <a:avLst/>
          </a:prstGeom>
          <a:noFill/>
          <a:ln w="38100">
            <a:solidFill>
              <a:srgbClr val="CC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238604" name="Text Box 12"/>
          <p:cNvSpPr txBox="1">
            <a:spLocks noChangeArrowheads="1"/>
          </p:cNvSpPr>
          <p:nvPr/>
        </p:nvSpPr>
        <p:spPr bwMode="auto">
          <a:xfrm>
            <a:off x="2778125" y="3733800"/>
            <a:ext cx="1114425" cy="457200"/>
          </a:xfrm>
          <a:prstGeom prst="rect">
            <a:avLst/>
          </a:prstGeom>
          <a:solidFill>
            <a:srgbClr val="EFC0FC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r>
              <a:rPr kumimoji="1" lang="en-US" altLang="zh-CN"/>
              <a:t>-3.4 cm</a:t>
            </a:r>
          </a:p>
        </p:txBody>
      </p:sp>
      <p:sp>
        <p:nvSpPr>
          <p:cNvPr id="238605" name="Text Box 13"/>
          <p:cNvSpPr txBox="1">
            <a:spLocks noChangeArrowheads="1"/>
          </p:cNvSpPr>
          <p:nvPr/>
        </p:nvSpPr>
        <p:spPr bwMode="auto">
          <a:xfrm>
            <a:off x="2828925" y="4572000"/>
            <a:ext cx="1012825" cy="457200"/>
          </a:xfrm>
          <a:prstGeom prst="rect">
            <a:avLst/>
          </a:prstGeom>
          <a:solidFill>
            <a:srgbClr val="EFC0FC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r>
              <a:rPr kumimoji="1" lang="en-US" altLang="zh-CN"/>
              <a:t>0.0 cm</a:t>
            </a:r>
          </a:p>
        </p:txBody>
      </p:sp>
      <p:sp>
        <p:nvSpPr>
          <p:cNvPr id="238606" name="Text Box 14"/>
          <p:cNvSpPr txBox="1">
            <a:spLocks noChangeArrowheads="1"/>
          </p:cNvSpPr>
          <p:nvPr/>
        </p:nvSpPr>
        <p:spPr bwMode="auto">
          <a:xfrm>
            <a:off x="2743200" y="5410200"/>
            <a:ext cx="1184275" cy="457200"/>
          </a:xfrm>
          <a:prstGeom prst="rect">
            <a:avLst/>
          </a:prstGeom>
          <a:solidFill>
            <a:srgbClr val="EFC0FC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r>
              <a:rPr kumimoji="1" lang="en-US" altLang="zh-CN"/>
              <a:t>+3.4 cm</a:t>
            </a:r>
          </a:p>
        </p:txBody>
      </p:sp>
      <p:sp>
        <p:nvSpPr>
          <p:cNvPr id="238607" name="Text Box 15"/>
          <p:cNvSpPr txBox="1">
            <a:spLocks noChangeArrowheads="1"/>
          </p:cNvSpPr>
          <p:nvPr/>
        </p:nvSpPr>
        <p:spPr bwMode="auto">
          <a:xfrm>
            <a:off x="5422900" y="3625850"/>
            <a:ext cx="719138" cy="276225"/>
          </a:xfrm>
          <a:prstGeom prst="rect">
            <a:avLst/>
          </a:prstGeom>
          <a:solidFill>
            <a:schemeClr val="bg1"/>
          </a:solidFill>
          <a:ln w="28575">
            <a:solidFill>
              <a:srgbClr val="BFBFBF"/>
            </a:solidFill>
            <a:miter lim="800000"/>
            <a:headEnd/>
            <a:tailEnd/>
          </a:ln>
          <a:effectLst>
            <a:prstShdw prst="shdw18" dist="17961" dir="13500000">
              <a:srgbClr val="BFBFBF">
                <a:gamma/>
                <a:shade val="60000"/>
                <a:invGamma/>
              </a:srgbClr>
            </a:prstShdw>
          </a:effectLst>
        </p:spPr>
        <p:txBody>
          <a:bodyPr lIns="18000" tIns="18000" rIns="18000" bIns="18000" anchor="ctr">
            <a:spAutoFit/>
          </a:bodyPr>
          <a:lstStyle/>
          <a:p>
            <a:r>
              <a:rPr kumimoji="1" lang="en-US" altLang="zh-CN" sz="1400"/>
              <a:t>-3.4</a:t>
            </a:r>
          </a:p>
        </p:txBody>
      </p:sp>
      <p:sp>
        <p:nvSpPr>
          <p:cNvPr id="238608" name="Rectangle 16"/>
          <p:cNvSpPr>
            <a:spLocks noChangeArrowheads="1"/>
          </p:cNvSpPr>
          <p:nvPr/>
        </p:nvSpPr>
        <p:spPr bwMode="auto">
          <a:xfrm>
            <a:off x="4410075" y="3686175"/>
            <a:ext cx="176213" cy="1190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prstShdw prst="shdw18" dist="17961" dir="13500000">
              <a:schemeClr val="bg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238609" name="Picture 17" descr="BUSY_M curso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81800" y="4191000"/>
            <a:ext cx="365125" cy="365125"/>
          </a:xfrm>
          <a:prstGeom prst="rect">
            <a:avLst/>
          </a:prstGeom>
          <a:noFill/>
        </p:spPr>
      </p:pic>
      <p:grpSp>
        <p:nvGrpSpPr>
          <p:cNvPr id="238610" name="Group 18"/>
          <p:cNvGrpSpPr>
            <a:grpSpLocks/>
          </p:cNvGrpSpPr>
          <p:nvPr/>
        </p:nvGrpSpPr>
        <p:grpSpPr bwMode="auto">
          <a:xfrm>
            <a:off x="4410075" y="3686175"/>
            <a:ext cx="2816225" cy="1304925"/>
            <a:chOff x="2778" y="2322"/>
            <a:chExt cx="1774" cy="822"/>
          </a:xfrm>
        </p:grpSpPr>
        <p:sp>
          <p:nvSpPr>
            <p:cNvPr id="238611" name="Freeform 19"/>
            <p:cNvSpPr>
              <a:spLocks/>
            </p:cNvSpPr>
            <p:nvPr/>
          </p:nvSpPr>
          <p:spPr bwMode="auto">
            <a:xfrm>
              <a:off x="4368" y="2784"/>
              <a:ext cx="184" cy="3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60"/>
                </a:cxn>
                <a:cxn ang="0">
                  <a:pos x="72" y="216"/>
                </a:cxn>
                <a:cxn ang="0">
                  <a:pos x="136" y="360"/>
                </a:cxn>
                <a:cxn ang="0">
                  <a:pos x="164" y="344"/>
                </a:cxn>
                <a:cxn ang="0">
                  <a:pos x="96" y="204"/>
                </a:cxn>
                <a:cxn ang="0">
                  <a:pos x="184" y="208"/>
                </a:cxn>
                <a:cxn ang="0">
                  <a:pos x="0" y="0"/>
                </a:cxn>
              </a:cxnLst>
              <a:rect l="0" t="0" r="r" b="b"/>
              <a:pathLst>
                <a:path w="184" h="360">
                  <a:moveTo>
                    <a:pt x="0" y="0"/>
                  </a:moveTo>
                  <a:lnTo>
                    <a:pt x="0" y="260"/>
                  </a:lnTo>
                  <a:lnTo>
                    <a:pt x="72" y="216"/>
                  </a:lnTo>
                  <a:lnTo>
                    <a:pt x="136" y="360"/>
                  </a:lnTo>
                  <a:lnTo>
                    <a:pt x="164" y="344"/>
                  </a:lnTo>
                  <a:lnTo>
                    <a:pt x="96" y="204"/>
                  </a:lnTo>
                  <a:lnTo>
                    <a:pt x="184" y="2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6600"/>
            </a:solidFill>
            <a:ln w="9525">
              <a:noFill/>
              <a:round/>
              <a:headEnd/>
              <a:tailEnd/>
            </a:ln>
            <a:effectLst>
              <a:prstShdw prst="shdw17" dist="17961" dir="2700000">
                <a:srgbClr val="FF6600">
                  <a:gamma/>
                  <a:shade val="60000"/>
                  <a:invGamma/>
                </a:srgbClr>
              </a:prstShdw>
            </a:effec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8612" name="Rectangle 20"/>
            <p:cNvSpPr>
              <a:spLocks noChangeArrowheads="1"/>
            </p:cNvSpPr>
            <p:nvPr/>
          </p:nvSpPr>
          <p:spPr bwMode="auto">
            <a:xfrm>
              <a:off x="2778" y="2322"/>
              <a:ext cx="115" cy="77"/>
            </a:xfrm>
            <a:prstGeom prst="rect">
              <a:avLst/>
            </a:prstGeom>
            <a:solidFill>
              <a:srgbClr val="BFBFBF"/>
            </a:solidFill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rgbClr val="BFBFBF">
                  <a:gamma/>
                  <a:shade val="60000"/>
                  <a:invGamma/>
                </a:srgbClr>
              </a:prstShdw>
            </a:effec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238613" name="AutoShape 21"/>
          <p:cNvSpPr>
            <a:spLocks noChangeArrowheads="1"/>
          </p:cNvSpPr>
          <p:nvPr/>
        </p:nvSpPr>
        <p:spPr bwMode="auto">
          <a:xfrm>
            <a:off x="8077200" y="762000"/>
            <a:ext cx="952500" cy="576263"/>
          </a:xfrm>
          <a:prstGeom prst="roundRect">
            <a:avLst>
              <a:gd name="adj" fmla="val 16667"/>
            </a:avLst>
          </a:prstGeom>
          <a:solidFill>
            <a:srgbClr val="EBCCF8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1" lang="zh-CN" altLang="en-US" sz="2800">
                <a:solidFill>
                  <a:srgbClr val="FF3300"/>
                </a:solidFill>
              </a:rPr>
              <a:t>手动</a:t>
            </a:r>
          </a:p>
        </p:txBody>
      </p:sp>
      <p:sp>
        <p:nvSpPr>
          <p:cNvPr id="238614" name="Freeform 22"/>
          <p:cNvSpPr>
            <a:spLocks/>
          </p:cNvSpPr>
          <p:nvPr/>
        </p:nvSpPr>
        <p:spPr bwMode="auto">
          <a:xfrm>
            <a:off x="4510088" y="3736975"/>
            <a:ext cx="292100" cy="5715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60"/>
              </a:cxn>
              <a:cxn ang="0">
                <a:pos x="72" y="216"/>
              </a:cxn>
              <a:cxn ang="0">
                <a:pos x="136" y="360"/>
              </a:cxn>
              <a:cxn ang="0">
                <a:pos x="164" y="344"/>
              </a:cxn>
              <a:cxn ang="0">
                <a:pos x="96" y="204"/>
              </a:cxn>
              <a:cxn ang="0">
                <a:pos x="184" y="208"/>
              </a:cxn>
              <a:cxn ang="0">
                <a:pos x="0" y="0"/>
              </a:cxn>
            </a:cxnLst>
            <a:rect l="0" t="0" r="r" b="b"/>
            <a:pathLst>
              <a:path w="184" h="360">
                <a:moveTo>
                  <a:pt x="0" y="0"/>
                </a:moveTo>
                <a:lnTo>
                  <a:pt x="0" y="260"/>
                </a:lnTo>
                <a:lnTo>
                  <a:pt x="72" y="216"/>
                </a:lnTo>
                <a:lnTo>
                  <a:pt x="136" y="360"/>
                </a:lnTo>
                <a:lnTo>
                  <a:pt x="164" y="344"/>
                </a:lnTo>
                <a:lnTo>
                  <a:pt x="96" y="204"/>
                </a:lnTo>
                <a:lnTo>
                  <a:pt x="184" y="208"/>
                </a:lnTo>
                <a:lnTo>
                  <a:pt x="0" y="0"/>
                </a:lnTo>
                <a:close/>
              </a:path>
            </a:pathLst>
          </a:custGeom>
          <a:solidFill>
            <a:srgbClr val="FF6600"/>
          </a:solidFill>
          <a:ln w="9525">
            <a:noFill/>
            <a:round/>
            <a:headEnd/>
            <a:tailEnd/>
          </a:ln>
          <a:effectLst>
            <a:prstShdw prst="shdw17" dist="17961" dir="2700000">
              <a:srgbClr val="FF6600">
                <a:gamma/>
                <a:shade val="60000"/>
                <a:invGamma/>
              </a:srgbClr>
            </a:prstShdw>
          </a:effectLst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38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386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386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386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38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8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8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8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4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2386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8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8607" grpId="0" animBg="1" autoUpdateAnimBg="0"/>
      <p:bldP spid="238608" grpId="0" animBg="1"/>
      <p:bldP spid="238614" grpId="0" animBg="1"/>
      <p:bldP spid="238614" grpId="1" animBg="1"/>
    </p:bldLst>
  </p:timing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7772400" cy="914400"/>
          </a:xfrm>
        </p:spPr>
        <p:txBody>
          <a:bodyPr/>
          <a:lstStyle/>
          <a:p>
            <a:r>
              <a:rPr lang="en-US" altLang="zh-CN"/>
              <a:t>ACMS</a:t>
            </a:r>
            <a:r>
              <a:rPr lang="zh-CN" altLang="en-US"/>
              <a:t>测量时可能遇到的问题</a:t>
            </a:r>
          </a:p>
        </p:txBody>
      </p:sp>
      <p:pic>
        <p:nvPicPr>
          <p:cNvPr id="239619" name="Picture 3" descr="QD lege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" cy="676275"/>
          </a:xfrm>
          <a:prstGeom prst="rect">
            <a:avLst/>
          </a:prstGeom>
          <a:noFill/>
        </p:spPr>
      </p:pic>
      <p:sp>
        <p:nvSpPr>
          <p:cNvPr id="239620" name="Text Box 4"/>
          <p:cNvSpPr txBox="1">
            <a:spLocks noChangeArrowheads="1"/>
          </p:cNvSpPr>
          <p:nvPr/>
        </p:nvSpPr>
        <p:spPr bwMode="auto">
          <a:xfrm>
            <a:off x="0" y="6392863"/>
            <a:ext cx="1403350" cy="457200"/>
          </a:xfrm>
          <a:prstGeom prst="rect">
            <a:avLst/>
          </a:prstGeom>
          <a:solidFill>
            <a:srgbClr val="B3FFB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1" lang="zh-CN" altLang="en-US"/>
              <a:t>取放样品</a:t>
            </a:r>
          </a:p>
        </p:txBody>
      </p:sp>
      <p:sp>
        <p:nvSpPr>
          <p:cNvPr id="23962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28650" y="1066800"/>
            <a:ext cx="7886700" cy="6096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zh-CN">
                <a:solidFill>
                  <a:srgbClr val="FF0000"/>
                </a:solidFill>
                <a:ea typeface="华文新魏" pitchFamily="2" charset="-122"/>
              </a:rPr>
              <a:t>3</a:t>
            </a:r>
            <a:r>
              <a:rPr lang="zh-CN" altLang="en-US">
                <a:solidFill>
                  <a:srgbClr val="FF0000"/>
                </a:solidFill>
                <a:ea typeface="华文新魏" pitchFamily="2" charset="-122"/>
              </a:rPr>
              <a:t>、样品无法取出或者放入</a:t>
            </a:r>
          </a:p>
        </p:txBody>
      </p:sp>
      <p:sp>
        <p:nvSpPr>
          <p:cNvPr id="239622" name="Text Box 6"/>
          <p:cNvSpPr txBox="1">
            <a:spLocks noChangeArrowheads="1"/>
          </p:cNvSpPr>
          <p:nvPr/>
        </p:nvSpPr>
        <p:spPr bwMode="auto">
          <a:xfrm>
            <a:off x="533400" y="1905000"/>
            <a:ext cx="5715000" cy="539750"/>
          </a:xfrm>
          <a:prstGeom prst="rect">
            <a:avLst/>
          </a:prstGeom>
          <a:solidFill>
            <a:srgbClr val="F3CFFD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tIns="82800" bIns="8280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kumimoji="1" lang="zh-CN" altLang="en-US">
                <a:ea typeface="华文新魏" pitchFamily="2" charset="-122"/>
              </a:rPr>
              <a:t>样品室没有充气：</a:t>
            </a:r>
            <a:r>
              <a:rPr kumimoji="1" lang="en-US" altLang="zh-CN">
                <a:solidFill>
                  <a:srgbClr val="FF0000"/>
                </a:solidFill>
                <a:ea typeface="华文新魏" pitchFamily="2" charset="-122"/>
              </a:rPr>
              <a:t>Vent Continuously</a:t>
            </a:r>
            <a:endParaRPr kumimoji="1" lang="en-US" altLang="zh-CN">
              <a:solidFill>
                <a:srgbClr val="FF0000"/>
              </a:solidFill>
            </a:endParaRPr>
          </a:p>
        </p:txBody>
      </p:sp>
      <p:pic>
        <p:nvPicPr>
          <p:cNvPr id="239623" name="Picture 7" descr="Installing the Sample"/>
          <p:cNvPicPr>
            <a:picLocks noChangeAspect="1" noChangeArrowheads="1"/>
          </p:cNvPicPr>
          <p:nvPr/>
        </p:nvPicPr>
        <p:blipFill>
          <a:blip r:embed="rId3" cstate="print"/>
          <a:srcRect l="35884" t="30658" r="3650" b="2190"/>
          <a:stretch>
            <a:fillRect/>
          </a:stretch>
        </p:blipFill>
        <p:spPr bwMode="auto">
          <a:xfrm>
            <a:off x="6705600" y="3657600"/>
            <a:ext cx="2230438" cy="29718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239624" name="AutoShape 8"/>
          <p:cNvSpPr>
            <a:spLocks noChangeArrowheads="1"/>
          </p:cNvSpPr>
          <p:nvPr/>
        </p:nvSpPr>
        <p:spPr bwMode="auto">
          <a:xfrm rot="1108397">
            <a:off x="6564313" y="3890963"/>
            <a:ext cx="1004887" cy="1482725"/>
          </a:xfrm>
          <a:prstGeom prst="curvedRightArrow">
            <a:avLst>
              <a:gd name="adj1" fmla="val 24414"/>
              <a:gd name="adj2" fmla="val 50810"/>
              <a:gd name="adj3" fmla="val 51042"/>
            </a:avLst>
          </a:prstGeom>
          <a:solidFill>
            <a:srgbClr val="F3CFF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39625" name="Text Box 9"/>
          <p:cNvSpPr txBox="1">
            <a:spLocks noChangeArrowheads="1"/>
          </p:cNvSpPr>
          <p:nvPr/>
        </p:nvSpPr>
        <p:spPr bwMode="auto">
          <a:xfrm>
            <a:off x="533400" y="2819400"/>
            <a:ext cx="6781800" cy="539750"/>
          </a:xfrm>
          <a:prstGeom prst="rect">
            <a:avLst/>
          </a:prstGeom>
          <a:solidFill>
            <a:srgbClr val="DAFCB8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tIns="82800" bIns="8280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kumimoji="1" lang="en-US" altLang="zh-CN">
                <a:ea typeface="华文新魏" pitchFamily="2" charset="-122"/>
              </a:rPr>
              <a:t> </a:t>
            </a:r>
            <a:r>
              <a:rPr kumimoji="1" lang="zh-CN" altLang="en-US">
                <a:ea typeface="华文新魏" pitchFamily="2" charset="-122"/>
              </a:rPr>
              <a:t>伺服马达没有回位：</a:t>
            </a:r>
            <a:r>
              <a:rPr kumimoji="1" lang="en-US" altLang="zh-CN">
                <a:solidFill>
                  <a:srgbClr val="0000FF"/>
                </a:solidFill>
                <a:ea typeface="华文新魏" pitchFamily="2" charset="-122"/>
              </a:rPr>
              <a:t>Motor On</a:t>
            </a:r>
            <a:r>
              <a:rPr kumimoji="1" lang="en-US" altLang="zh-CN">
                <a:ea typeface="华文新魏" pitchFamily="2" charset="-122"/>
              </a:rPr>
              <a:t> </a:t>
            </a:r>
            <a:r>
              <a:rPr kumimoji="1" lang="en-US" altLang="zh-CN">
                <a:solidFill>
                  <a:srgbClr val="FF0000"/>
                </a:solidFill>
                <a:ea typeface="华文新魏" pitchFamily="2" charset="-122"/>
              </a:rPr>
              <a:t>/ </a:t>
            </a:r>
            <a:r>
              <a:rPr kumimoji="1" lang="en-US" altLang="zh-CN">
                <a:solidFill>
                  <a:srgbClr val="0000FF"/>
                </a:solidFill>
                <a:ea typeface="华文新魏" pitchFamily="2" charset="-122"/>
              </a:rPr>
              <a:t>Move to –3.4cm</a:t>
            </a:r>
          </a:p>
        </p:txBody>
      </p:sp>
      <p:sp>
        <p:nvSpPr>
          <p:cNvPr id="239626" name="Text Box 10"/>
          <p:cNvSpPr txBox="1">
            <a:spLocks noChangeArrowheads="1"/>
          </p:cNvSpPr>
          <p:nvPr/>
        </p:nvSpPr>
        <p:spPr bwMode="auto">
          <a:xfrm>
            <a:off x="533400" y="3733800"/>
            <a:ext cx="5715000" cy="539750"/>
          </a:xfrm>
          <a:prstGeom prst="rect">
            <a:avLst/>
          </a:prstGeom>
          <a:solidFill>
            <a:srgbClr val="E6F7BD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tIns="82800" bIns="8280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kumimoji="1" lang="en-US" altLang="zh-CN">
                <a:solidFill>
                  <a:srgbClr val="FF0000"/>
                </a:solidFill>
                <a:ea typeface="华文新魏" pitchFamily="2" charset="-122"/>
              </a:rPr>
              <a:t> </a:t>
            </a:r>
            <a:r>
              <a:rPr kumimoji="1" lang="zh-CN" altLang="en-US">
                <a:ea typeface="华文新魏" pitchFamily="2" charset="-122"/>
              </a:rPr>
              <a:t>样品杆</a:t>
            </a:r>
            <a:r>
              <a:rPr kumimoji="1" lang="zh-CN" altLang="en-US">
                <a:solidFill>
                  <a:srgbClr val="FF0000"/>
                </a:solidFill>
                <a:ea typeface="华文新魏" pitchFamily="2" charset="-122"/>
              </a:rPr>
              <a:t>外径</a:t>
            </a:r>
            <a:r>
              <a:rPr kumimoji="1" lang="zh-CN" altLang="en-US">
                <a:ea typeface="华文新魏" pitchFamily="2" charset="-122"/>
              </a:rPr>
              <a:t>超过</a:t>
            </a:r>
            <a:r>
              <a:rPr kumimoji="1" lang="zh-CN" altLang="en-US">
                <a:solidFill>
                  <a:srgbClr val="FF0000"/>
                </a:solidFill>
                <a:ea typeface="华文新魏" pitchFamily="2" charset="-122"/>
              </a:rPr>
              <a:t>样品室内径</a:t>
            </a:r>
            <a:endParaRPr kumimoji="1" lang="zh-CN" altLang="en-US">
              <a:solidFill>
                <a:srgbClr val="FF0000"/>
              </a:solidFill>
            </a:endParaRPr>
          </a:p>
        </p:txBody>
      </p:sp>
      <p:sp>
        <p:nvSpPr>
          <p:cNvPr id="239627" name="Text Box 11"/>
          <p:cNvSpPr txBox="1">
            <a:spLocks noChangeArrowheads="1"/>
          </p:cNvSpPr>
          <p:nvPr/>
        </p:nvSpPr>
        <p:spPr bwMode="auto">
          <a:xfrm>
            <a:off x="533400" y="4641850"/>
            <a:ext cx="5715000" cy="53975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tIns="82800" bIns="8280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kumimoji="1" lang="en-US" altLang="zh-CN">
                <a:solidFill>
                  <a:schemeClr val="bg1"/>
                </a:solidFill>
                <a:ea typeface="华文新魏" pitchFamily="2" charset="-122"/>
              </a:rPr>
              <a:t> </a:t>
            </a:r>
            <a:r>
              <a:rPr kumimoji="1" lang="zh-CN" altLang="en-US">
                <a:solidFill>
                  <a:schemeClr val="bg1"/>
                </a:solidFill>
                <a:ea typeface="华文新魏" pitchFamily="2" charset="-122"/>
              </a:rPr>
              <a:t>样品杆被冻住：</a:t>
            </a:r>
            <a:r>
              <a:rPr kumimoji="1" lang="en-US" altLang="zh-CN">
                <a:solidFill>
                  <a:schemeClr val="bg1"/>
                </a:solidFill>
                <a:ea typeface="华文新魏" pitchFamily="2" charset="-122"/>
              </a:rPr>
              <a:t>Set 300 K</a:t>
            </a:r>
            <a:endParaRPr kumimoji="1" lang="en-US" altLang="zh-CN">
              <a:solidFill>
                <a:schemeClr val="bg1"/>
              </a:solidFill>
            </a:endParaRPr>
          </a:p>
        </p:txBody>
      </p:sp>
      <p:sp>
        <p:nvSpPr>
          <p:cNvPr id="239628" name="Text Box 12"/>
          <p:cNvSpPr txBox="1">
            <a:spLocks noChangeArrowheads="1"/>
          </p:cNvSpPr>
          <p:nvPr/>
        </p:nvSpPr>
        <p:spPr bwMode="auto">
          <a:xfrm>
            <a:off x="533400" y="5556250"/>
            <a:ext cx="5715000" cy="539750"/>
          </a:xfrm>
          <a:prstGeom prst="rect">
            <a:avLst/>
          </a:prstGeom>
          <a:solidFill>
            <a:srgbClr val="E6F7BD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tIns="82800" bIns="8280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kumimoji="1" lang="en-US" altLang="zh-CN">
                <a:solidFill>
                  <a:srgbClr val="0000FF"/>
                </a:solidFill>
                <a:ea typeface="华文新魏" pitchFamily="2" charset="-122"/>
              </a:rPr>
              <a:t> </a:t>
            </a:r>
            <a:r>
              <a:rPr kumimoji="1" lang="zh-CN" altLang="en-US">
                <a:solidFill>
                  <a:srgbClr val="0000FF"/>
                </a:solidFill>
                <a:ea typeface="华文新魏" pitchFamily="2" charset="-122"/>
              </a:rPr>
              <a:t>伺服马达被卡住</a:t>
            </a:r>
            <a:r>
              <a:rPr kumimoji="1" lang="zh-CN" altLang="en-US">
                <a:solidFill>
                  <a:srgbClr val="FF0000"/>
                </a:solidFill>
                <a:ea typeface="华文新魏" pitchFamily="2" charset="-122"/>
              </a:rPr>
              <a:t>：清洁样品传动部分</a:t>
            </a:r>
            <a:endParaRPr kumimoji="1" lang="zh-CN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39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239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239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239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239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9622" grpId="0" animBg="1"/>
      <p:bldP spid="239625" grpId="0" animBg="1"/>
      <p:bldP spid="239626" grpId="0" animBg="1"/>
      <p:bldP spid="239627" grpId="0" animBg="1"/>
      <p:bldP spid="239628" grpId="0" animBg="1"/>
    </p:bldLst>
  </p:timing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00"/>
            </a:gs>
            <a:gs pos="10000">
              <a:srgbClr val="000040"/>
            </a:gs>
            <a:gs pos="25000">
              <a:srgbClr val="400040"/>
            </a:gs>
            <a:gs pos="37500">
              <a:srgbClr val="8F0040"/>
            </a:gs>
            <a:gs pos="45000">
              <a:srgbClr val="F27300"/>
            </a:gs>
            <a:gs pos="50000">
              <a:srgbClr val="FFBF00"/>
            </a:gs>
            <a:gs pos="55001">
              <a:srgbClr val="F27300"/>
            </a:gs>
            <a:gs pos="62500">
              <a:srgbClr val="8F0040"/>
            </a:gs>
            <a:gs pos="75000">
              <a:srgbClr val="400040"/>
            </a:gs>
            <a:gs pos="90000">
              <a:srgbClr val="000040"/>
            </a:gs>
            <a:gs pos="100000">
              <a:srgbClr val="000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zh-CN" altLang="en-US" sz="5400">
                <a:solidFill>
                  <a:schemeClr val="bg1"/>
                </a:solidFill>
                <a:ea typeface="黑体" pitchFamily="49" charset="-122"/>
              </a:rPr>
              <a:t>封闭样品室</a:t>
            </a:r>
          </a:p>
        </p:txBody>
      </p:sp>
      <p:sp>
        <p:nvSpPr>
          <p:cNvPr id="240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7772400" cy="762000"/>
          </a:xfrm>
        </p:spPr>
        <p:txBody>
          <a:bodyPr anchor="ctr"/>
          <a:lstStyle/>
          <a:p>
            <a:r>
              <a:rPr lang="zh-CN" altLang="en-US">
                <a:solidFill>
                  <a:schemeClr val="bg1"/>
                </a:solidFill>
              </a:rPr>
              <a:t>漏气－结霜－毁坏样品室</a:t>
            </a:r>
          </a:p>
        </p:txBody>
      </p:sp>
      <p:pic>
        <p:nvPicPr>
          <p:cNvPr id="240644" name="Picture 4" descr="ACMS topview installed"/>
          <p:cNvPicPr>
            <a:picLocks noChangeAspect="1" noChangeArrowheads="1"/>
          </p:cNvPicPr>
          <p:nvPr/>
        </p:nvPicPr>
        <p:blipFill>
          <a:blip r:embed="rId2" cstate="print">
            <a:lum bright="18000" contrast="42000"/>
          </a:blip>
          <a:srcRect l="20000" t="6303" r="30527" b="11584"/>
          <a:stretch>
            <a:fillRect/>
          </a:stretch>
        </p:blipFill>
        <p:spPr bwMode="auto">
          <a:xfrm>
            <a:off x="838200" y="2133600"/>
            <a:ext cx="3581400" cy="4467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40645" name="Picture 5" descr="sample rod upward"/>
          <p:cNvPicPr>
            <a:picLocks noChangeAspect="1" noChangeArrowheads="1"/>
          </p:cNvPicPr>
          <p:nvPr/>
        </p:nvPicPr>
        <p:blipFill>
          <a:blip r:embed="rId3" cstate="print">
            <a:lum bright="12000" contrast="12000"/>
          </a:blip>
          <a:srcRect/>
          <a:stretch>
            <a:fillRect/>
          </a:stretch>
        </p:blipFill>
        <p:spPr bwMode="auto">
          <a:xfrm>
            <a:off x="5246688" y="2133600"/>
            <a:ext cx="2982912" cy="3228975"/>
          </a:xfrm>
          <a:prstGeom prst="rect">
            <a:avLst/>
          </a:prstGeom>
          <a:noFill/>
        </p:spPr>
      </p:pic>
      <p:sp>
        <p:nvSpPr>
          <p:cNvPr id="240646" name="Text Box 6"/>
          <p:cNvSpPr txBox="1">
            <a:spLocks noChangeArrowheads="1"/>
          </p:cNvSpPr>
          <p:nvPr/>
        </p:nvSpPr>
        <p:spPr bwMode="auto">
          <a:xfrm>
            <a:off x="4343400" y="4648200"/>
            <a:ext cx="4524375" cy="1574800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45000"/>
              </a:spcBef>
            </a:pPr>
            <a:r>
              <a:rPr kumimoji="1" lang="zh-CN" altLang="en-US"/>
              <a:t>饲服马达没有回原位：</a:t>
            </a:r>
            <a:r>
              <a:rPr kumimoji="1" lang="en-US" altLang="zh-CN"/>
              <a:t>-3.4 cm</a:t>
            </a:r>
            <a:r>
              <a:rPr kumimoji="1" lang="zh-CN" altLang="en-US"/>
              <a:t>；</a:t>
            </a:r>
          </a:p>
          <a:p>
            <a:pPr>
              <a:spcBef>
                <a:spcPct val="45000"/>
              </a:spcBef>
            </a:pPr>
            <a:r>
              <a:rPr kumimoji="1" lang="zh-CN" altLang="en-US"/>
              <a:t>样品杆与</a:t>
            </a:r>
            <a:r>
              <a:rPr kumimoji="1" lang="en-US" altLang="zh-CN"/>
              <a:t>ACMS</a:t>
            </a:r>
            <a:r>
              <a:rPr kumimoji="1" lang="zh-CN" altLang="en-US"/>
              <a:t>传动系统脱离；</a:t>
            </a:r>
          </a:p>
          <a:p>
            <a:pPr>
              <a:spcBef>
                <a:spcPct val="45000"/>
              </a:spcBef>
            </a:pPr>
            <a:r>
              <a:rPr kumimoji="1" lang="zh-CN" altLang="en-US"/>
              <a:t>真空度下降，样品室结霜</a:t>
            </a:r>
          </a:p>
        </p:txBody>
      </p:sp>
      <p:sp>
        <p:nvSpPr>
          <p:cNvPr id="240647" name="Text Box 7"/>
          <p:cNvSpPr txBox="1">
            <a:spLocks noChangeArrowheads="1"/>
          </p:cNvSpPr>
          <p:nvPr/>
        </p:nvSpPr>
        <p:spPr bwMode="auto">
          <a:xfrm>
            <a:off x="7467600" y="533400"/>
            <a:ext cx="10493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1" lang="en-US" altLang="zh-CN">
                <a:solidFill>
                  <a:schemeClr val="bg1"/>
                </a:solidFill>
              </a:rPr>
              <a:t>ACMS</a:t>
            </a:r>
          </a:p>
        </p:txBody>
      </p:sp>
      <p:sp>
        <p:nvSpPr>
          <p:cNvPr id="240648" name="Rectangle 8"/>
          <p:cNvSpPr>
            <a:spLocks noChangeArrowheads="1"/>
          </p:cNvSpPr>
          <p:nvPr/>
        </p:nvSpPr>
        <p:spPr bwMode="auto">
          <a:xfrm>
            <a:off x="2627313" y="2349500"/>
            <a:ext cx="504825" cy="142875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tx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40649" name="Rectangle 9"/>
          <p:cNvSpPr>
            <a:spLocks noChangeArrowheads="1"/>
          </p:cNvSpPr>
          <p:nvPr/>
        </p:nvSpPr>
        <p:spPr bwMode="auto">
          <a:xfrm>
            <a:off x="2195513" y="1773238"/>
            <a:ext cx="1368425" cy="863600"/>
          </a:xfrm>
          <a:prstGeom prst="rect">
            <a:avLst/>
          </a:prstGeom>
          <a:solidFill>
            <a:srgbClr val="0000FF">
              <a:alpha val="39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0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40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64" presetClass="pat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0035 7.40741E-7 L -5.55556E-7 -0.03982 " pathEditMode="relative" rAng="0" ptsTypes="AA">
                                      <p:cBhvr>
                                        <p:cTn id="13" dur="500" fill="hold"/>
                                        <p:tgtEl>
                                          <p:spTgt spid="2406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0648" grpId="0" animBg="1"/>
      <p:bldP spid="240648" grpId="1" animBg="1"/>
      <p:bldP spid="240649" grpId="0" animBg="1"/>
    </p:bldLst>
  </p:timing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7772400" cy="914400"/>
          </a:xfrm>
        </p:spPr>
        <p:txBody>
          <a:bodyPr/>
          <a:lstStyle/>
          <a:p>
            <a:r>
              <a:rPr lang="zh-CN" altLang="en-US"/>
              <a:t>使用</a:t>
            </a:r>
            <a:r>
              <a:rPr lang="en-US" altLang="zh-CN"/>
              <a:t>ACMS</a:t>
            </a:r>
            <a:r>
              <a:rPr lang="zh-CN" altLang="en-US"/>
              <a:t>的注意事项</a:t>
            </a:r>
          </a:p>
        </p:txBody>
      </p:sp>
      <p:pic>
        <p:nvPicPr>
          <p:cNvPr id="241667" name="Picture 3" descr="QD lege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" cy="676275"/>
          </a:xfrm>
          <a:prstGeom prst="rect">
            <a:avLst/>
          </a:prstGeom>
          <a:noFill/>
        </p:spPr>
      </p:pic>
      <p:sp>
        <p:nvSpPr>
          <p:cNvPr id="241668" name="Text Box 4"/>
          <p:cNvSpPr txBox="1">
            <a:spLocks noChangeArrowheads="1"/>
          </p:cNvSpPr>
          <p:nvPr/>
        </p:nvSpPr>
        <p:spPr bwMode="auto">
          <a:xfrm>
            <a:off x="0" y="6413500"/>
            <a:ext cx="742950" cy="457200"/>
          </a:xfrm>
          <a:prstGeom prst="rect">
            <a:avLst/>
          </a:prstGeom>
          <a:solidFill>
            <a:srgbClr val="B3FFB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1" lang="en-US" altLang="zh-CN"/>
              <a:t>ZFC</a:t>
            </a:r>
          </a:p>
        </p:txBody>
      </p:sp>
      <p:sp>
        <p:nvSpPr>
          <p:cNvPr id="24166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371600" y="1066800"/>
            <a:ext cx="3733800" cy="609600"/>
          </a:xfrm>
          <a:solidFill>
            <a:srgbClr val="E6F7BD"/>
          </a:solidFill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 marL="609600" indent="-609600">
              <a:buFontTx/>
              <a:buAutoNum type="arabicPeriod"/>
            </a:pPr>
            <a:r>
              <a:rPr lang="zh-CN" altLang="en-US">
                <a:solidFill>
                  <a:srgbClr val="0000FF"/>
                </a:solidFill>
                <a:ea typeface="华文新魏" pitchFamily="2" charset="-122"/>
              </a:rPr>
              <a:t>样品的位置</a:t>
            </a:r>
          </a:p>
        </p:txBody>
      </p:sp>
      <p:sp>
        <p:nvSpPr>
          <p:cNvPr id="241670" name="Text Box 6"/>
          <p:cNvSpPr txBox="1">
            <a:spLocks noChangeArrowheads="1"/>
          </p:cNvSpPr>
          <p:nvPr/>
        </p:nvSpPr>
        <p:spPr bwMode="auto">
          <a:xfrm>
            <a:off x="1676400" y="1676400"/>
            <a:ext cx="548640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tIns="82800" bIns="8280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kumimoji="1" lang="en-US" altLang="zh-CN" sz="2600">
                <a:solidFill>
                  <a:srgbClr val="0000FF"/>
                </a:solidFill>
                <a:latin typeface="Arial" pitchFamily="34" charset="0"/>
                <a:ea typeface="华文新魏" pitchFamily="2" charset="-122"/>
              </a:rPr>
              <a:t>  </a:t>
            </a:r>
            <a:r>
              <a:rPr kumimoji="1" lang="zh-CN" altLang="en-US" sz="2600">
                <a:latin typeface="Arial" pitchFamily="34" charset="0"/>
                <a:ea typeface="华文新魏" pitchFamily="2" charset="-122"/>
              </a:rPr>
              <a:t>样品距样品杆上端为</a:t>
            </a:r>
            <a:r>
              <a:rPr kumimoji="1" lang="zh-CN" altLang="en-US" sz="2600">
                <a:solidFill>
                  <a:srgbClr val="0000FF"/>
                </a:solidFill>
                <a:latin typeface="Arial" pitchFamily="34" charset="0"/>
                <a:ea typeface="华文新魏" pitchFamily="2" charset="-122"/>
              </a:rPr>
              <a:t> </a:t>
            </a:r>
            <a:r>
              <a:rPr kumimoji="1" lang="en-US" altLang="zh-CN" sz="2600">
                <a:solidFill>
                  <a:srgbClr val="FF0000"/>
                </a:solidFill>
                <a:latin typeface="Arial" pitchFamily="34" charset="0"/>
                <a:ea typeface="华文新魏" pitchFamily="2" charset="-122"/>
              </a:rPr>
              <a:t>94.7 cm</a:t>
            </a:r>
            <a:endParaRPr kumimoji="1" lang="en-US" altLang="zh-CN" sz="260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241671" name="Rectangle 7"/>
          <p:cNvSpPr>
            <a:spLocks noChangeArrowheads="1"/>
          </p:cNvSpPr>
          <p:nvPr/>
        </p:nvSpPr>
        <p:spPr bwMode="auto">
          <a:xfrm>
            <a:off x="1371600" y="2819400"/>
            <a:ext cx="3810000" cy="609600"/>
          </a:xfrm>
          <a:prstGeom prst="rect">
            <a:avLst/>
          </a:prstGeom>
          <a:solidFill>
            <a:srgbClr val="EBCCF8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 marL="609600" indent="-609600">
              <a:spcBef>
                <a:spcPct val="20000"/>
              </a:spcBef>
              <a:buFontTx/>
              <a:buAutoNum type="arabicPeriod" startAt="2"/>
            </a:pPr>
            <a:r>
              <a:rPr kumimoji="1" lang="zh-CN" altLang="en-US" sz="3200">
                <a:solidFill>
                  <a:srgbClr val="0000FF"/>
                </a:solidFill>
                <a:latin typeface="Arial" pitchFamily="34" charset="0"/>
                <a:ea typeface="华文新魏" pitchFamily="2" charset="-122"/>
              </a:rPr>
              <a:t>取放样品</a:t>
            </a:r>
          </a:p>
        </p:txBody>
      </p:sp>
      <p:sp>
        <p:nvSpPr>
          <p:cNvPr id="241672" name="Text Box 8"/>
          <p:cNvSpPr txBox="1">
            <a:spLocks noChangeArrowheads="1"/>
          </p:cNvSpPr>
          <p:nvPr/>
        </p:nvSpPr>
        <p:spPr bwMode="auto">
          <a:xfrm>
            <a:off x="1676400" y="3429000"/>
            <a:ext cx="640080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tIns="82800" bIns="8280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kumimoji="1" lang="en-US" altLang="zh-CN" sz="2600">
                <a:solidFill>
                  <a:srgbClr val="0000FF"/>
                </a:solidFill>
                <a:latin typeface="Arial" pitchFamily="34" charset="0"/>
                <a:ea typeface="华文新魏" pitchFamily="2" charset="-122"/>
              </a:rPr>
              <a:t>  </a:t>
            </a:r>
            <a:r>
              <a:rPr kumimoji="1" lang="zh-CN" altLang="en-US" sz="2600">
                <a:latin typeface="Arial" pitchFamily="34" charset="0"/>
                <a:ea typeface="华文新魏" pitchFamily="2" charset="-122"/>
              </a:rPr>
              <a:t>样品室温度：</a:t>
            </a:r>
            <a:r>
              <a:rPr kumimoji="1" lang="en-US" altLang="zh-CN" sz="2600">
                <a:solidFill>
                  <a:srgbClr val="FF0000"/>
                </a:solidFill>
                <a:latin typeface="Arial" pitchFamily="34" charset="0"/>
                <a:ea typeface="华文新魏" pitchFamily="2" charset="-122"/>
              </a:rPr>
              <a:t>300 K</a:t>
            </a:r>
            <a:r>
              <a:rPr kumimoji="1" lang="zh-CN" altLang="en-US" sz="2600">
                <a:latin typeface="Arial" pitchFamily="34" charset="0"/>
                <a:ea typeface="华文新魏" pitchFamily="2" charset="-122"/>
              </a:rPr>
              <a:t>，磁场：</a:t>
            </a:r>
            <a:r>
              <a:rPr kumimoji="1" lang="en-US" altLang="zh-CN" sz="2600">
                <a:solidFill>
                  <a:srgbClr val="FF0000"/>
                </a:solidFill>
                <a:latin typeface="Arial" pitchFamily="34" charset="0"/>
                <a:ea typeface="华文新魏" pitchFamily="2" charset="-122"/>
              </a:rPr>
              <a:t>0.0 Oe</a:t>
            </a:r>
            <a:endParaRPr kumimoji="1" lang="en-US" altLang="zh-CN" sz="260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241673" name="Text Box 9"/>
          <p:cNvSpPr txBox="1">
            <a:spLocks noChangeArrowheads="1"/>
          </p:cNvSpPr>
          <p:nvPr/>
        </p:nvSpPr>
        <p:spPr bwMode="auto">
          <a:xfrm>
            <a:off x="1676400" y="2133600"/>
            <a:ext cx="647700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tIns="82800" bIns="8280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kumimoji="1" lang="en-US" altLang="zh-CN" sz="2600">
                <a:solidFill>
                  <a:srgbClr val="0000FF"/>
                </a:solidFill>
                <a:latin typeface="Arial" pitchFamily="34" charset="0"/>
                <a:ea typeface="华文新魏" pitchFamily="2" charset="-122"/>
              </a:rPr>
              <a:t>  </a:t>
            </a:r>
            <a:r>
              <a:rPr kumimoji="1" lang="zh-CN" altLang="en-US" sz="2600">
                <a:latin typeface="Arial" pitchFamily="34" charset="0"/>
                <a:ea typeface="华文新魏" pitchFamily="2" charset="-122"/>
              </a:rPr>
              <a:t>样品安装：</a:t>
            </a:r>
            <a:r>
              <a:rPr kumimoji="1" lang="zh-CN" altLang="en-US" sz="2600">
                <a:solidFill>
                  <a:srgbClr val="FF0000"/>
                </a:solidFill>
                <a:latin typeface="Arial" pitchFamily="34" charset="0"/>
                <a:ea typeface="华文新魏" pitchFamily="2" charset="-122"/>
              </a:rPr>
              <a:t>牢固、对称、减少附加物</a:t>
            </a:r>
            <a:endParaRPr kumimoji="1" lang="zh-CN" altLang="en-US" sz="260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241674" name="Text Box 10"/>
          <p:cNvSpPr txBox="1">
            <a:spLocks noChangeArrowheads="1"/>
          </p:cNvSpPr>
          <p:nvPr/>
        </p:nvSpPr>
        <p:spPr bwMode="auto">
          <a:xfrm>
            <a:off x="1676400" y="3886200"/>
            <a:ext cx="670560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tIns="82800" bIns="8280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kumimoji="1" lang="en-US" altLang="zh-CN" sz="2600">
                <a:solidFill>
                  <a:srgbClr val="0000FF"/>
                </a:solidFill>
                <a:latin typeface="Arial" pitchFamily="34" charset="0"/>
                <a:ea typeface="华文新魏" pitchFamily="2" charset="-122"/>
              </a:rPr>
              <a:t>  </a:t>
            </a:r>
            <a:r>
              <a:rPr kumimoji="1" lang="zh-CN" altLang="en-US" sz="2600">
                <a:latin typeface="Arial" pitchFamily="34" charset="0"/>
                <a:ea typeface="华文新魏" pitchFamily="2" charset="-122"/>
              </a:rPr>
              <a:t>伺服马达回到原位：</a:t>
            </a:r>
            <a:r>
              <a:rPr kumimoji="1" lang="en-US" altLang="zh-CN" sz="2600">
                <a:solidFill>
                  <a:srgbClr val="FF0000"/>
                </a:solidFill>
                <a:latin typeface="Arial" pitchFamily="34" charset="0"/>
                <a:ea typeface="华文新魏" pitchFamily="2" charset="-122"/>
              </a:rPr>
              <a:t>Move to –3.4 cm</a:t>
            </a:r>
            <a:endParaRPr kumimoji="1" lang="en-US" altLang="zh-CN" sz="260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241675" name="Text Box 11"/>
          <p:cNvSpPr txBox="1">
            <a:spLocks noChangeArrowheads="1"/>
          </p:cNvSpPr>
          <p:nvPr/>
        </p:nvSpPr>
        <p:spPr bwMode="auto">
          <a:xfrm>
            <a:off x="1676400" y="4343400"/>
            <a:ext cx="640080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tIns="82800" bIns="8280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kumimoji="1" lang="en-US" altLang="zh-CN" sz="2600">
                <a:solidFill>
                  <a:srgbClr val="0000FF"/>
                </a:solidFill>
                <a:latin typeface="Arial" pitchFamily="34" charset="0"/>
                <a:ea typeface="华文新魏" pitchFamily="2" charset="-122"/>
              </a:rPr>
              <a:t>  </a:t>
            </a:r>
            <a:r>
              <a:rPr kumimoji="1" lang="zh-CN" altLang="en-US" sz="2600">
                <a:latin typeface="Arial" pitchFamily="34" charset="0"/>
                <a:ea typeface="华文新魏" pitchFamily="2" charset="-122"/>
              </a:rPr>
              <a:t>竖直取放样品杆：</a:t>
            </a:r>
            <a:r>
              <a:rPr kumimoji="1" lang="zh-CN" altLang="en-US" sz="2600">
                <a:solidFill>
                  <a:srgbClr val="FF0000"/>
                </a:solidFill>
                <a:latin typeface="Arial" pitchFamily="34" charset="0"/>
                <a:ea typeface="华文新魏" pitchFamily="2" charset="-122"/>
              </a:rPr>
              <a:t>不要弯折</a:t>
            </a:r>
            <a:endParaRPr kumimoji="1" lang="zh-CN" altLang="en-US" sz="260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241676" name="Rectangle 12"/>
          <p:cNvSpPr>
            <a:spLocks noChangeArrowheads="1"/>
          </p:cNvSpPr>
          <p:nvPr/>
        </p:nvSpPr>
        <p:spPr bwMode="auto">
          <a:xfrm>
            <a:off x="1371600" y="5029200"/>
            <a:ext cx="4191000" cy="609600"/>
          </a:xfrm>
          <a:prstGeom prst="rect">
            <a:avLst/>
          </a:prstGeom>
          <a:solidFill>
            <a:srgbClr val="B0F8F6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 marL="609600" indent="-609600">
              <a:spcBef>
                <a:spcPct val="20000"/>
              </a:spcBef>
              <a:buFontTx/>
              <a:buAutoNum type="arabicPeriod" startAt="3"/>
            </a:pPr>
            <a:r>
              <a:rPr kumimoji="1" lang="zh-CN" altLang="en-US" sz="3200">
                <a:solidFill>
                  <a:srgbClr val="0000FF"/>
                </a:solidFill>
                <a:latin typeface="Arial" pitchFamily="34" charset="0"/>
                <a:ea typeface="华文新魏" pitchFamily="2" charset="-122"/>
              </a:rPr>
              <a:t>测量时的注意事项</a:t>
            </a:r>
          </a:p>
        </p:txBody>
      </p:sp>
      <p:sp>
        <p:nvSpPr>
          <p:cNvPr id="241677" name="Text Box 13"/>
          <p:cNvSpPr txBox="1">
            <a:spLocks noChangeArrowheads="1"/>
          </p:cNvSpPr>
          <p:nvPr/>
        </p:nvSpPr>
        <p:spPr bwMode="auto">
          <a:xfrm>
            <a:off x="1676400" y="5715000"/>
            <a:ext cx="640080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tIns="82800" bIns="8280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kumimoji="1" lang="en-US" altLang="zh-CN" sz="2600">
                <a:solidFill>
                  <a:srgbClr val="0000FF"/>
                </a:solidFill>
                <a:latin typeface="Arial" pitchFamily="34" charset="0"/>
                <a:ea typeface="华文新魏" pitchFamily="2" charset="-122"/>
              </a:rPr>
              <a:t>  </a:t>
            </a:r>
            <a:r>
              <a:rPr kumimoji="1" lang="en-US" altLang="zh-CN" sz="2600">
                <a:latin typeface="Arial" pitchFamily="34" charset="0"/>
                <a:ea typeface="华文新魏" pitchFamily="2" charset="-122"/>
              </a:rPr>
              <a:t>DC</a:t>
            </a:r>
            <a:r>
              <a:rPr kumimoji="1" lang="zh-CN" altLang="en-US" sz="2600">
                <a:latin typeface="Arial" pitchFamily="34" charset="0"/>
                <a:ea typeface="华文新魏" pitchFamily="2" charset="-122"/>
              </a:rPr>
              <a:t>磁矩：选择</a:t>
            </a:r>
            <a:r>
              <a:rPr kumimoji="1" lang="zh-CN" altLang="en-US" sz="2600">
                <a:solidFill>
                  <a:srgbClr val="FF0000"/>
                </a:solidFill>
                <a:latin typeface="Arial" pitchFamily="34" charset="0"/>
                <a:ea typeface="华文新魏" pitchFamily="2" charset="-122"/>
              </a:rPr>
              <a:t>适当的</a:t>
            </a:r>
            <a:r>
              <a:rPr kumimoji="1" lang="zh-CN" altLang="en-US" sz="2600">
                <a:latin typeface="Arial" pitchFamily="34" charset="0"/>
                <a:ea typeface="华文新魏" pitchFamily="2" charset="-122"/>
              </a:rPr>
              <a:t>提拉</a:t>
            </a:r>
            <a:r>
              <a:rPr kumimoji="1" lang="zh-CN" altLang="en-US" sz="2600">
                <a:solidFill>
                  <a:srgbClr val="FF0000"/>
                </a:solidFill>
                <a:latin typeface="Arial" pitchFamily="34" charset="0"/>
                <a:ea typeface="华文新魏" pitchFamily="2" charset="-122"/>
              </a:rPr>
              <a:t>次数</a:t>
            </a:r>
            <a:endParaRPr kumimoji="1" lang="zh-CN" altLang="en-US" sz="260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241678" name="Text Box 14"/>
          <p:cNvSpPr txBox="1">
            <a:spLocks noChangeArrowheads="1"/>
          </p:cNvSpPr>
          <p:nvPr/>
        </p:nvSpPr>
        <p:spPr bwMode="auto">
          <a:xfrm>
            <a:off x="1676400" y="6189663"/>
            <a:ext cx="716280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tIns="82800" bIns="8280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kumimoji="1" lang="en-US" altLang="zh-CN" sz="2600">
                <a:solidFill>
                  <a:srgbClr val="0000FF"/>
                </a:solidFill>
                <a:latin typeface="Arial" pitchFamily="34" charset="0"/>
                <a:ea typeface="华文新魏" pitchFamily="2" charset="-122"/>
              </a:rPr>
              <a:t>  </a:t>
            </a:r>
            <a:r>
              <a:rPr kumimoji="1" lang="en-US" altLang="zh-CN" sz="2600">
                <a:latin typeface="Arial" pitchFamily="34" charset="0"/>
                <a:ea typeface="华文新魏" pitchFamily="2" charset="-122"/>
              </a:rPr>
              <a:t>AC</a:t>
            </a:r>
            <a:r>
              <a:rPr kumimoji="1" lang="zh-CN" altLang="en-US" sz="2600">
                <a:latin typeface="Arial" pitchFamily="34" charset="0"/>
                <a:ea typeface="华文新魏" pitchFamily="2" charset="-122"/>
              </a:rPr>
              <a:t>磁化率：</a:t>
            </a:r>
            <a:r>
              <a:rPr kumimoji="1" lang="zh-CN" altLang="en-US" sz="2600">
                <a:solidFill>
                  <a:srgbClr val="FF0000"/>
                </a:solidFill>
                <a:latin typeface="Arial" pitchFamily="34" charset="0"/>
                <a:ea typeface="华文新魏" pitchFamily="2" charset="-122"/>
              </a:rPr>
              <a:t>注意</a:t>
            </a:r>
            <a:r>
              <a:rPr kumimoji="1" lang="en-US" altLang="zh-CN" sz="2600">
                <a:solidFill>
                  <a:srgbClr val="FF0000"/>
                </a:solidFill>
                <a:latin typeface="Arial" pitchFamily="34" charset="0"/>
                <a:ea typeface="华文新魏" pitchFamily="2" charset="-122"/>
              </a:rPr>
              <a:t>AC</a:t>
            </a:r>
            <a:r>
              <a:rPr kumimoji="1" lang="zh-CN" altLang="en-US" sz="2600">
                <a:solidFill>
                  <a:srgbClr val="FF0000"/>
                </a:solidFill>
                <a:latin typeface="Arial" pitchFamily="34" charset="0"/>
                <a:ea typeface="华文新魏" pitchFamily="2" charset="-122"/>
              </a:rPr>
              <a:t>磁场的最大值的选取</a:t>
            </a:r>
            <a:endParaRPr kumimoji="1" lang="zh-CN" altLang="en-US" sz="2600">
              <a:solidFill>
                <a:srgbClr val="FF0000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4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838200"/>
            <a:ext cx="8382000" cy="3505200"/>
          </a:xfrm>
        </p:spPr>
        <p:txBody>
          <a:bodyPr/>
          <a:lstStyle/>
          <a:p>
            <a:pPr>
              <a:spcBef>
                <a:spcPct val="100000"/>
              </a:spcBef>
            </a:pPr>
            <a:r>
              <a:rPr lang="zh-CN" altLang="en-US" sz="3600">
                <a:ea typeface="黑体" pitchFamily="49" charset="-122"/>
              </a:rPr>
              <a:t>多功能物性测量系统介绍</a:t>
            </a:r>
            <a:r>
              <a:rPr lang="zh-CN" altLang="en-US" sz="5400"/>
              <a:t/>
            </a:r>
            <a:br>
              <a:rPr lang="zh-CN" altLang="en-US" sz="5400"/>
            </a:br>
            <a:r>
              <a:rPr lang="zh-CN" altLang="en-US" sz="3600">
                <a:ea typeface="黑体" pitchFamily="49" charset="-122"/>
              </a:rPr>
              <a:t/>
            </a:r>
            <a:br>
              <a:rPr lang="zh-CN" altLang="en-US" sz="3600">
                <a:ea typeface="黑体" pitchFamily="49" charset="-122"/>
              </a:rPr>
            </a:br>
            <a:r>
              <a:rPr lang="zh-CN" altLang="en-US" sz="3600"/>
              <a:t>第 </a:t>
            </a:r>
            <a:r>
              <a:rPr lang="en-US" altLang="zh-CN" sz="3600">
                <a:ea typeface="黑体" pitchFamily="49" charset="-122"/>
              </a:rPr>
              <a:t>5 </a:t>
            </a:r>
            <a:r>
              <a:rPr lang="zh-CN" altLang="en-US" sz="3600"/>
              <a:t>单元</a:t>
            </a:r>
            <a:r>
              <a:rPr lang="zh-CN" altLang="en-US" sz="5400"/>
              <a:t/>
            </a:r>
            <a:br>
              <a:rPr lang="zh-CN" altLang="en-US" sz="5400"/>
            </a:br>
            <a:r>
              <a:rPr lang="zh-CN" altLang="en-US" sz="5400"/>
              <a:t/>
            </a:r>
            <a:br>
              <a:rPr lang="zh-CN" altLang="en-US" sz="5400"/>
            </a:br>
            <a:r>
              <a:rPr lang="zh-CN" altLang="en-US" sz="5400"/>
              <a:t> </a:t>
            </a:r>
            <a:r>
              <a:rPr lang="en-US" altLang="zh-CN" sz="5400">
                <a:ea typeface="华文新魏" pitchFamily="2" charset="-122"/>
              </a:rPr>
              <a:t>PPMS</a:t>
            </a:r>
            <a:r>
              <a:rPr lang="zh-CN" altLang="en-US" sz="5400">
                <a:ea typeface="黑体" pitchFamily="49" charset="-122"/>
              </a:rPr>
              <a:t>选件－热容量</a:t>
            </a:r>
          </a:p>
        </p:txBody>
      </p:sp>
      <p:sp>
        <p:nvSpPr>
          <p:cNvPr id="446467" name="Text Box 3"/>
          <p:cNvSpPr txBox="1">
            <a:spLocks noChangeArrowheads="1"/>
          </p:cNvSpPr>
          <p:nvPr/>
        </p:nvSpPr>
        <p:spPr bwMode="auto">
          <a:xfrm>
            <a:off x="8045450" y="6400800"/>
            <a:ext cx="1098550" cy="457200"/>
          </a:xfrm>
          <a:prstGeom prst="rect">
            <a:avLst/>
          </a:prstGeom>
          <a:solidFill>
            <a:srgbClr val="F0F3BD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kumimoji="1" lang="zh-CN" altLang="en-US"/>
              <a:t>共</a:t>
            </a:r>
            <a:r>
              <a:rPr kumimoji="1" lang="en-US" altLang="zh-CN"/>
              <a:t>45</a:t>
            </a:r>
            <a:r>
              <a:rPr kumimoji="1" lang="zh-CN" altLang="en-US"/>
              <a:t>页</a:t>
            </a:r>
          </a:p>
        </p:txBody>
      </p:sp>
    </p:spTree>
  </p:cSld>
  <p:clrMapOvr>
    <a:masterClrMapping/>
  </p:clrMapOvr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4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zh-CN" altLang="en-US">
                <a:ea typeface="黑体" pitchFamily="49" charset="-122"/>
              </a:rPr>
              <a:t>关于（比）热容量</a:t>
            </a:r>
          </a:p>
        </p:txBody>
      </p:sp>
      <p:sp>
        <p:nvSpPr>
          <p:cNvPr id="447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28800" y="1828800"/>
            <a:ext cx="5486400" cy="4114800"/>
          </a:xfrm>
        </p:spPr>
        <p:txBody>
          <a:bodyPr/>
          <a:lstStyle/>
          <a:p>
            <a:pPr>
              <a:spcBef>
                <a:spcPct val="60000"/>
              </a:spcBef>
            </a:pPr>
            <a:r>
              <a:rPr lang="zh-CN" altLang="en-US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为什么测量热容量？</a:t>
            </a:r>
          </a:p>
          <a:p>
            <a:pPr>
              <a:spcBef>
                <a:spcPct val="60000"/>
              </a:spcBef>
            </a:pPr>
            <a:r>
              <a:rPr lang="zh-CN" altLang="en-US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测量热容量的基本原则？</a:t>
            </a:r>
          </a:p>
          <a:p>
            <a:pPr>
              <a:spcBef>
                <a:spcPct val="40000"/>
              </a:spcBef>
              <a:buFontTx/>
              <a:buNone/>
            </a:pPr>
            <a:r>
              <a:rPr lang="zh-CN" altLang="en-US">
                <a:solidFill>
                  <a:srgbClr val="0000FF"/>
                </a:solidFill>
                <a:latin typeface="华文新魏" pitchFamily="2" charset="-122"/>
                <a:ea typeface="华文新魏" pitchFamily="2" charset="-122"/>
              </a:rPr>
              <a:t>      绝热</a:t>
            </a:r>
          </a:p>
          <a:p>
            <a:pPr>
              <a:spcBef>
                <a:spcPct val="40000"/>
              </a:spcBef>
              <a:buFontTx/>
              <a:buNone/>
            </a:pPr>
            <a:r>
              <a:rPr lang="zh-CN" altLang="en-US">
                <a:solidFill>
                  <a:srgbClr val="0000FF"/>
                </a:solidFill>
                <a:latin typeface="华文新魏" pitchFamily="2" charset="-122"/>
                <a:ea typeface="华文新魏" pitchFamily="2" charset="-122"/>
              </a:rPr>
              <a:t>      温度变化</a:t>
            </a:r>
          </a:p>
          <a:p>
            <a:pPr>
              <a:spcBef>
                <a:spcPct val="80000"/>
              </a:spcBef>
            </a:pPr>
            <a:r>
              <a:rPr lang="en-US" altLang="zh-CN">
                <a:solidFill>
                  <a:srgbClr val="FF0000"/>
                </a:solidFill>
                <a:ea typeface="隶书" pitchFamily="49" charset="-122"/>
              </a:rPr>
              <a:t>PPMS</a:t>
            </a:r>
            <a:r>
              <a:rPr lang="zh-CN" altLang="en-US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如何测量热容量？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4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" fill="hold"/>
                                        <p:tgtEl>
                                          <p:spTgt spid="447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" fill="hold"/>
                                        <p:tgtEl>
                                          <p:spTgt spid="447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4675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4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" fill="hold"/>
                                        <p:tgtEl>
                                          <p:spTgt spid="447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" fill="hold"/>
                                        <p:tgtEl>
                                          <p:spTgt spid="447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95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4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" fill="hold"/>
                                        <p:tgtEl>
                                          <p:spTgt spid="447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" fill="hold"/>
                                        <p:tgtEl>
                                          <p:spTgt spid="447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365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4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" fill="hold"/>
                                        <p:tgtEl>
                                          <p:spTgt spid="447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" fill="hold"/>
                                        <p:tgtEl>
                                          <p:spTgt spid="447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7950"/>
                            </p:stCondLst>
                            <p:childTnLst>
                              <p:par>
                                <p:cTn id="25" presetID="2" presetClass="entr" presetSubtype="2" fill="hold" grpId="0" nodeType="afterEffect">
                                  <p:stCondLst>
                                    <p:cond delay="4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" fill="hold"/>
                                        <p:tgtEl>
                                          <p:spTgt spid="447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" fill="hold"/>
                                        <p:tgtEl>
                                          <p:spTgt spid="447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7491" grpId="0" build="p" autoUpdateAnimBg="0" advAuto="4000"/>
    </p:bldLst>
  </p:timing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5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838200"/>
          </a:xfrm>
        </p:spPr>
        <p:txBody>
          <a:bodyPr/>
          <a:lstStyle/>
          <a:p>
            <a:r>
              <a:rPr lang="zh-CN" altLang="en-US"/>
              <a:t>本单元的内容</a:t>
            </a:r>
          </a:p>
        </p:txBody>
      </p:sp>
      <p:sp>
        <p:nvSpPr>
          <p:cNvPr id="448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57300"/>
            <a:ext cx="7848600" cy="49149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zh-CN" altLang="en-US" sz="4000">
                <a:solidFill>
                  <a:srgbClr val="CC0000"/>
                </a:solidFill>
                <a:ea typeface="华文新魏" pitchFamily="2" charset="-122"/>
              </a:rPr>
              <a:t>热容量、比热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zh-CN" altLang="en-US" sz="4000">
                <a:solidFill>
                  <a:srgbClr val="CC0000"/>
                </a:solidFill>
                <a:ea typeface="华文新魏" pitchFamily="2" charset="-122"/>
              </a:rPr>
              <a:t>热</a:t>
            </a:r>
            <a:r>
              <a:rPr lang="zh-CN" altLang="en-US" sz="4000">
                <a:solidFill>
                  <a:srgbClr val="CC0000"/>
                </a:solidFill>
              </a:rPr>
              <a:t>（</a:t>
            </a:r>
            <a:r>
              <a:rPr lang="zh-CN" altLang="en-US" sz="4000">
                <a:solidFill>
                  <a:srgbClr val="CC0000"/>
                </a:solidFill>
                <a:ea typeface="华文新魏" pitchFamily="2" charset="-122"/>
              </a:rPr>
              <a:t>容量</a:t>
            </a:r>
            <a:r>
              <a:rPr lang="zh-CN" altLang="en-US" sz="4000">
                <a:solidFill>
                  <a:srgbClr val="CC0000"/>
                </a:solidFill>
                <a:latin typeface="Lucida Handwriting" pitchFamily="66" charset="0"/>
              </a:rPr>
              <a:t>）</a:t>
            </a:r>
            <a:r>
              <a:rPr lang="zh-CN" altLang="en-US" sz="4000">
                <a:solidFill>
                  <a:srgbClr val="CC0000"/>
                </a:solidFill>
                <a:ea typeface="华文新魏" pitchFamily="2" charset="-122"/>
              </a:rPr>
              <a:t>的测量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zh-CN" sz="4000">
                <a:ea typeface="华文新魏" pitchFamily="2" charset="-122"/>
              </a:rPr>
              <a:t>PPMS Heat Capacity</a:t>
            </a:r>
            <a:r>
              <a:rPr lang="zh-CN" altLang="en-US" sz="4000">
                <a:solidFill>
                  <a:srgbClr val="0000FF"/>
                </a:solidFill>
                <a:ea typeface="华文新魏" pitchFamily="2" charset="-122"/>
              </a:rPr>
              <a:t>的原理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zh-CN" sz="4000">
                <a:ea typeface="华文新魏" pitchFamily="2" charset="-122"/>
              </a:rPr>
              <a:t>PPMS Heat Capacity</a:t>
            </a:r>
            <a:r>
              <a:rPr lang="zh-CN" altLang="en-US" sz="4000">
                <a:solidFill>
                  <a:srgbClr val="0000FF"/>
                </a:solidFill>
                <a:ea typeface="华文新魏" pitchFamily="2" charset="-122"/>
              </a:rPr>
              <a:t>的构成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zh-CN" sz="4000">
                <a:ea typeface="华文新魏" pitchFamily="2" charset="-122"/>
              </a:rPr>
              <a:t>PPMS Heat Capacity</a:t>
            </a:r>
            <a:r>
              <a:rPr lang="zh-CN" altLang="en-US" sz="4000">
                <a:solidFill>
                  <a:srgbClr val="0000FF"/>
                </a:solidFill>
                <a:ea typeface="华文新魏" pitchFamily="2" charset="-122"/>
              </a:rPr>
              <a:t>的控制软件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zh-CN" altLang="en-US" sz="4000">
                <a:solidFill>
                  <a:srgbClr val="FF0000"/>
                </a:solidFill>
                <a:ea typeface="华文新魏" pitchFamily="2" charset="-122"/>
              </a:rPr>
              <a:t>热容量测量的参考意见</a:t>
            </a:r>
          </a:p>
        </p:txBody>
      </p:sp>
    </p:spTree>
  </p:cSld>
  <p:clrMapOvr>
    <a:masterClrMapping/>
  </p:clrMapOvr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5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762000"/>
          </a:xfrm>
        </p:spPr>
        <p:txBody>
          <a:bodyPr/>
          <a:lstStyle/>
          <a:p>
            <a:r>
              <a:rPr lang="zh-CN" altLang="en-US"/>
              <a:t>热容量（</a:t>
            </a:r>
            <a:r>
              <a:rPr lang="en-US" altLang="zh-CN"/>
              <a:t>Heat Capacity</a:t>
            </a:r>
            <a:r>
              <a:rPr lang="zh-CN" altLang="en-US"/>
              <a:t>）</a:t>
            </a:r>
          </a:p>
        </p:txBody>
      </p:sp>
      <p:sp>
        <p:nvSpPr>
          <p:cNvPr id="449539" name="Text Box 3"/>
          <p:cNvSpPr txBox="1">
            <a:spLocks noChangeArrowheads="1"/>
          </p:cNvSpPr>
          <p:nvPr/>
        </p:nvSpPr>
        <p:spPr bwMode="auto">
          <a:xfrm>
            <a:off x="457200" y="1066800"/>
            <a:ext cx="5508625" cy="579438"/>
          </a:xfrm>
          <a:prstGeom prst="rect">
            <a:avLst/>
          </a:prstGeom>
          <a:solidFill>
            <a:srgbClr val="DBE769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1" lang="en-US" altLang="zh-CN" sz="3200"/>
              <a:t>The 1</a:t>
            </a:r>
            <a:r>
              <a:rPr kumimoji="1" lang="en-US" altLang="zh-CN" sz="3200" baseline="30000"/>
              <a:t>st</a:t>
            </a:r>
            <a:r>
              <a:rPr kumimoji="1" lang="en-US" altLang="zh-CN" sz="3200"/>
              <a:t> Law of Thermodynamics</a:t>
            </a:r>
          </a:p>
        </p:txBody>
      </p:sp>
      <p:sp>
        <p:nvSpPr>
          <p:cNvPr id="449540" name="Text Box 4"/>
          <p:cNvSpPr txBox="1">
            <a:spLocks noChangeArrowheads="1"/>
          </p:cNvSpPr>
          <p:nvPr/>
        </p:nvSpPr>
        <p:spPr bwMode="auto">
          <a:xfrm>
            <a:off x="0" y="6372225"/>
            <a:ext cx="1098550" cy="457200"/>
          </a:xfrm>
          <a:prstGeom prst="rect">
            <a:avLst/>
          </a:prstGeom>
          <a:solidFill>
            <a:srgbClr val="DDF6A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1" lang="zh-CN" altLang="en-US"/>
              <a:t>热容量</a:t>
            </a:r>
          </a:p>
        </p:txBody>
      </p:sp>
      <p:graphicFrame>
        <p:nvGraphicFramePr>
          <p:cNvPr id="449541" name="Object 5"/>
          <p:cNvGraphicFramePr>
            <a:graphicFrameLocks noChangeAspect="1"/>
          </p:cNvGraphicFramePr>
          <p:nvPr/>
        </p:nvGraphicFramePr>
        <p:xfrm>
          <a:off x="6400800" y="1108075"/>
          <a:ext cx="2057400" cy="539750"/>
        </p:xfrm>
        <a:graphic>
          <a:graphicData uri="http://schemas.openxmlformats.org/presentationml/2006/ole">
            <p:oleObj spid="_x0000_s449541" name="Equation" r:id="rId3" imgW="774360" imgH="203040" progId="Equation.3">
              <p:embed/>
            </p:oleObj>
          </a:graphicData>
        </a:graphic>
      </p:graphicFrame>
      <p:graphicFrame>
        <p:nvGraphicFramePr>
          <p:cNvPr id="449542" name="Object 6"/>
          <p:cNvGraphicFramePr>
            <a:graphicFrameLocks noChangeAspect="1"/>
          </p:cNvGraphicFramePr>
          <p:nvPr/>
        </p:nvGraphicFramePr>
        <p:xfrm>
          <a:off x="4556125" y="2025650"/>
          <a:ext cx="1709738" cy="536575"/>
        </p:xfrm>
        <a:graphic>
          <a:graphicData uri="http://schemas.openxmlformats.org/presentationml/2006/ole">
            <p:oleObj spid="_x0000_s449542" name="Equation" r:id="rId4" imgW="647640" imgH="203040" progId="Equation.DSMT4">
              <p:embed/>
            </p:oleObj>
          </a:graphicData>
        </a:graphic>
      </p:graphicFrame>
      <p:sp>
        <p:nvSpPr>
          <p:cNvPr id="449543" name="Text Box 7"/>
          <p:cNvSpPr txBox="1">
            <a:spLocks noChangeArrowheads="1"/>
          </p:cNvSpPr>
          <p:nvPr/>
        </p:nvSpPr>
        <p:spPr bwMode="auto">
          <a:xfrm>
            <a:off x="457200" y="1981200"/>
            <a:ext cx="3471863" cy="579438"/>
          </a:xfrm>
          <a:prstGeom prst="rect">
            <a:avLst/>
          </a:prstGeom>
          <a:solidFill>
            <a:srgbClr val="DBE769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1" lang="en-US" altLang="zh-CN" sz="3200"/>
              <a:t>Quasi-static Process</a:t>
            </a:r>
          </a:p>
        </p:txBody>
      </p:sp>
      <p:graphicFrame>
        <p:nvGraphicFramePr>
          <p:cNvPr id="449544" name="Object 8"/>
          <p:cNvGraphicFramePr>
            <a:graphicFrameLocks noChangeAspect="1"/>
          </p:cNvGraphicFramePr>
          <p:nvPr/>
        </p:nvGraphicFramePr>
        <p:xfrm>
          <a:off x="434975" y="4267200"/>
          <a:ext cx="2713038" cy="803275"/>
        </p:xfrm>
        <a:graphic>
          <a:graphicData uri="http://schemas.openxmlformats.org/presentationml/2006/ole">
            <p:oleObj spid="_x0000_s449544" name="Equation" r:id="rId5" imgW="1498320" imgH="444240" progId="Equation.DSMT4">
              <p:embed/>
            </p:oleObj>
          </a:graphicData>
        </a:graphic>
      </p:graphicFrame>
      <p:sp>
        <p:nvSpPr>
          <p:cNvPr id="449545" name="Text Box 9"/>
          <p:cNvSpPr txBox="1">
            <a:spLocks noChangeArrowheads="1"/>
          </p:cNvSpPr>
          <p:nvPr/>
        </p:nvSpPr>
        <p:spPr bwMode="auto">
          <a:xfrm>
            <a:off x="1447800" y="3138488"/>
            <a:ext cx="1854200" cy="579437"/>
          </a:xfrm>
          <a:prstGeom prst="rect">
            <a:avLst/>
          </a:prstGeom>
          <a:solidFill>
            <a:srgbClr val="EAA5F5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1" lang="en-US" altLang="zh-CN" sz="3200"/>
              <a:t>Definition</a:t>
            </a:r>
          </a:p>
        </p:txBody>
      </p:sp>
      <p:graphicFrame>
        <p:nvGraphicFramePr>
          <p:cNvPr id="449546" name="Object 10"/>
          <p:cNvGraphicFramePr>
            <a:graphicFrameLocks noChangeAspect="1"/>
          </p:cNvGraphicFramePr>
          <p:nvPr/>
        </p:nvGraphicFramePr>
        <p:xfrm>
          <a:off x="3886200" y="2892425"/>
          <a:ext cx="4475163" cy="1071563"/>
        </p:xfrm>
        <a:graphic>
          <a:graphicData uri="http://schemas.openxmlformats.org/presentationml/2006/ole">
            <p:oleObj spid="_x0000_s449546" name="Equation" r:id="rId6" imgW="1854000" imgH="444240" progId="Equation.3">
              <p:embed/>
            </p:oleObj>
          </a:graphicData>
        </a:graphic>
      </p:graphicFrame>
      <p:graphicFrame>
        <p:nvGraphicFramePr>
          <p:cNvPr id="449547" name="Object 11"/>
          <p:cNvGraphicFramePr>
            <a:graphicFrameLocks noChangeAspect="1"/>
          </p:cNvGraphicFramePr>
          <p:nvPr/>
        </p:nvGraphicFramePr>
        <p:xfrm>
          <a:off x="3657600" y="4267200"/>
          <a:ext cx="5181600" cy="817563"/>
        </p:xfrm>
        <a:graphic>
          <a:graphicData uri="http://schemas.openxmlformats.org/presentationml/2006/ole">
            <p:oleObj spid="_x0000_s449547" name="Equation" r:id="rId7" imgW="2895480" imgH="457200" progId="Equation.DSMT4">
              <p:embed/>
            </p:oleObj>
          </a:graphicData>
        </a:graphic>
      </p:graphicFrame>
      <p:graphicFrame>
        <p:nvGraphicFramePr>
          <p:cNvPr id="449548" name="Object 12"/>
          <p:cNvGraphicFramePr>
            <a:graphicFrameLocks noChangeAspect="1"/>
          </p:cNvGraphicFramePr>
          <p:nvPr/>
        </p:nvGraphicFramePr>
        <p:xfrm>
          <a:off x="1141413" y="5410200"/>
          <a:ext cx="7470775" cy="676275"/>
        </p:xfrm>
        <a:graphic>
          <a:graphicData uri="http://schemas.openxmlformats.org/presentationml/2006/ole">
            <p:oleObj spid="_x0000_s449548" name="Equation" r:id="rId8" imgW="3085920" imgH="279360" progId="Equation.DSMT4">
              <p:embed/>
            </p:oleObj>
          </a:graphicData>
        </a:graphic>
      </p:graphicFrame>
      <p:pic>
        <p:nvPicPr>
          <p:cNvPr id="449549" name="Picture 13"/>
          <p:cNvPicPr>
            <a:picLocks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0"/>
            <a:ext cx="900113" cy="900113"/>
          </a:xfrm>
          <a:prstGeom prst="rect">
            <a:avLst/>
          </a:prstGeom>
          <a:gradFill rotWithShape="0">
            <a:gsLst>
              <a:gs pos="0">
                <a:schemeClr val="hlink"/>
              </a:gs>
              <a:gs pos="100000">
                <a:srgbClr val="66FF33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838200"/>
          </a:xfrm>
        </p:spPr>
        <p:txBody>
          <a:bodyPr/>
          <a:lstStyle/>
          <a:p>
            <a:r>
              <a:rPr lang="zh-CN" altLang="en-US"/>
              <a:t>热容量、比热</a:t>
            </a:r>
          </a:p>
        </p:txBody>
      </p:sp>
      <p:sp>
        <p:nvSpPr>
          <p:cNvPr id="450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219200"/>
            <a:ext cx="5105400" cy="1219200"/>
          </a:xfrm>
        </p:spPr>
        <p:txBody>
          <a:bodyPr/>
          <a:lstStyle/>
          <a:p>
            <a:r>
              <a:rPr lang="en-US" altLang="zh-CN"/>
              <a:t>Heat capacity: extensive</a:t>
            </a:r>
          </a:p>
          <a:p>
            <a:r>
              <a:rPr lang="en-US" altLang="zh-CN"/>
              <a:t>Specific heat: intensive</a:t>
            </a:r>
          </a:p>
        </p:txBody>
      </p:sp>
      <p:sp>
        <p:nvSpPr>
          <p:cNvPr id="450564" name="Text Box 4"/>
          <p:cNvSpPr txBox="1">
            <a:spLocks noChangeArrowheads="1"/>
          </p:cNvSpPr>
          <p:nvPr/>
        </p:nvSpPr>
        <p:spPr bwMode="auto">
          <a:xfrm>
            <a:off x="0" y="6372225"/>
            <a:ext cx="1098550" cy="457200"/>
          </a:xfrm>
          <a:prstGeom prst="rect">
            <a:avLst/>
          </a:prstGeom>
          <a:solidFill>
            <a:srgbClr val="DDF6A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1" lang="zh-CN" altLang="en-US"/>
              <a:t>热容量</a:t>
            </a:r>
          </a:p>
        </p:txBody>
      </p:sp>
      <p:graphicFrame>
        <p:nvGraphicFramePr>
          <p:cNvPr id="450565" name="Object 5"/>
          <p:cNvGraphicFramePr>
            <a:graphicFrameLocks noChangeAspect="1"/>
          </p:cNvGraphicFramePr>
          <p:nvPr/>
        </p:nvGraphicFramePr>
        <p:xfrm>
          <a:off x="1905000" y="2908300"/>
          <a:ext cx="1912938" cy="1039813"/>
        </p:xfrm>
        <a:graphic>
          <a:graphicData uri="http://schemas.openxmlformats.org/presentationml/2006/ole">
            <p:oleObj spid="_x0000_s450565" name="Equation" r:id="rId3" imgW="723600" imgH="393480" progId="Equation.3">
              <p:embed/>
            </p:oleObj>
          </a:graphicData>
        </a:graphic>
      </p:graphicFrame>
      <p:graphicFrame>
        <p:nvGraphicFramePr>
          <p:cNvPr id="450566" name="Object 6"/>
          <p:cNvGraphicFramePr>
            <a:graphicFrameLocks noChangeAspect="1"/>
          </p:cNvGraphicFramePr>
          <p:nvPr/>
        </p:nvGraphicFramePr>
        <p:xfrm>
          <a:off x="1905000" y="4343400"/>
          <a:ext cx="2451100" cy="1039813"/>
        </p:xfrm>
        <a:graphic>
          <a:graphicData uri="http://schemas.openxmlformats.org/presentationml/2006/ole">
            <p:oleObj spid="_x0000_s450566" name="Equation" r:id="rId4" imgW="927000" imgH="393480" progId="Equation.3">
              <p:embed/>
            </p:oleObj>
          </a:graphicData>
        </a:graphic>
      </p:graphicFrame>
      <p:graphicFrame>
        <p:nvGraphicFramePr>
          <p:cNvPr id="450567" name="Object 7"/>
          <p:cNvGraphicFramePr>
            <a:graphicFrameLocks noChangeAspect="1"/>
          </p:cNvGraphicFramePr>
          <p:nvPr/>
        </p:nvGraphicFramePr>
        <p:xfrm>
          <a:off x="3962400" y="2874963"/>
          <a:ext cx="3324225" cy="1106487"/>
        </p:xfrm>
        <a:graphic>
          <a:graphicData uri="http://schemas.openxmlformats.org/presentationml/2006/ole">
            <p:oleObj spid="_x0000_s450567" name="Equation" r:id="rId5" imgW="1257120" imgH="419040" progId="Equation.3">
              <p:embed/>
            </p:oleObj>
          </a:graphicData>
        </a:graphic>
      </p:graphicFrame>
      <p:sp>
        <p:nvSpPr>
          <p:cNvPr id="450568" name="Text Box 8"/>
          <p:cNvSpPr txBox="1">
            <a:spLocks noChangeArrowheads="1"/>
          </p:cNvSpPr>
          <p:nvPr/>
        </p:nvSpPr>
        <p:spPr bwMode="auto">
          <a:xfrm>
            <a:off x="2819400" y="5791200"/>
            <a:ext cx="5840413" cy="579438"/>
          </a:xfrm>
          <a:prstGeom prst="rect">
            <a:avLst/>
          </a:prstGeom>
          <a:solidFill>
            <a:srgbClr val="D8EF9F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r>
              <a:rPr kumimoji="1" lang="zh-CN" altLang="en-US" sz="3200">
                <a:solidFill>
                  <a:srgbClr val="0000FF"/>
                </a:solidFill>
              </a:rPr>
              <a:t>比热：单位质量的定容热容量</a:t>
            </a:r>
            <a:r>
              <a:rPr kumimoji="1" lang="en-US" altLang="zh-CN" sz="3200" i="1">
                <a:solidFill>
                  <a:srgbClr val="0000FF"/>
                </a:solidFill>
              </a:rPr>
              <a:t>c</a:t>
            </a:r>
            <a:r>
              <a:rPr kumimoji="1" lang="en-US" altLang="zh-CN" sz="3200" baseline="-25000">
                <a:solidFill>
                  <a:srgbClr val="0000FF"/>
                </a:solidFill>
              </a:rPr>
              <a:t>V</a:t>
            </a:r>
            <a:endParaRPr kumimoji="1" lang="en-US" altLang="zh-CN" sz="3200">
              <a:solidFill>
                <a:srgbClr val="0000FF"/>
              </a:solidFill>
            </a:endParaRPr>
          </a:p>
        </p:txBody>
      </p:sp>
      <p:sp>
        <p:nvSpPr>
          <p:cNvPr id="450569" name="Line 9"/>
          <p:cNvSpPr>
            <a:spLocks noChangeShapeType="1"/>
          </p:cNvSpPr>
          <p:nvPr/>
        </p:nvSpPr>
        <p:spPr bwMode="auto">
          <a:xfrm flipH="1" flipV="1">
            <a:off x="5257800" y="3733800"/>
            <a:ext cx="381000" cy="2057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zh-CN" altLang="en-US"/>
          </a:p>
        </p:txBody>
      </p:sp>
      <p:pic>
        <p:nvPicPr>
          <p:cNvPr id="450570" name="Picture 10"/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900113" cy="900113"/>
          </a:xfrm>
          <a:prstGeom prst="rect">
            <a:avLst/>
          </a:prstGeom>
          <a:gradFill rotWithShape="0">
            <a:gsLst>
              <a:gs pos="0">
                <a:schemeClr val="hlink"/>
              </a:gs>
              <a:gs pos="100000">
                <a:srgbClr val="66FF33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5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838200"/>
          </a:xfrm>
        </p:spPr>
        <p:txBody>
          <a:bodyPr/>
          <a:lstStyle/>
          <a:p>
            <a:r>
              <a:rPr lang="zh-CN" altLang="en-US"/>
              <a:t>热容量的测量</a:t>
            </a:r>
          </a:p>
        </p:txBody>
      </p:sp>
      <p:sp>
        <p:nvSpPr>
          <p:cNvPr id="451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95400" y="1066800"/>
            <a:ext cx="4267200" cy="5029200"/>
          </a:xfrm>
          <a:solidFill>
            <a:schemeClr val="hlink"/>
          </a:solidFill>
        </p:spPr>
        <p:txBody>
          <a:bodyPr/>
          <a:lstStyle/>
          <a:p>
            <a:pPr marL="609600" indent="-609600">
              <a:lnSpc>
                <a:spcPct val="90000"/>
              </a:lnSpc>
              <a:buFont typeface="Wingdings" pitchFamily="2" charset="2"/>
              <a:buChar char="Ø"/>
            </a:pPr>
            <a:r>
              <a:rPr lang="zh-CN" altLang="en-US"/>
              <a:t>绝热量热法</a:t>
            </a:r>
          </a:p>
          <a:p>
            <a:pPr marL="609600" indent="-609600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zh-CN" altLang="en-US"/>
              <a:t>       </a:t>
            </a:r>
            <a:r>
              <a:rPr lang="en-US" altLang="zh-CN"/>
              <a:t>1.  </a:t>
            </a:r>
            <a:r>
              <a:rPr lang="zh-CN" altLang="en-US">
                <a:solidFill>
                  <a:srgbClr val="FF0000"/>
                </a:solidFill>
              </a:rPr>
              <a:t>热脉冲方法</a:t>
            </a:r>
          </a:p>
          <a:p>
            <a:pPr marL="609600" indent="-609600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zh-CN" altLang="en-US"/>
              <a:t>       </a:t>
            </a:r>
            <a:r>
              <a:rPr lang="en-US" altLang="zh-CN"/>
              <a:t>2.  </a:t>
            </a:r>
            <a:r>
              <a:rPr lang="zh-CN" altLang="en-US">
                <a:solidFill>
                  <a:srgbClr val="FF0000"/>
                </a:solidFill>
              </a:rPr>
              <a:t>连续量热法</a:t>
            </a:r>
          </a:p>
          <a:p>
            <a:pPr marL="609600" indent="-609600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zh-CN" altLang="en-US"/>
              <a:t>       </a:t>
            </a:r>
            <a:r>
              <a:rPr lang="en-US" altLang="zh-CN"/>
              <a:t>3.  </a:t>
            </a:r>
            <a:r>
              <a:rPr lang="zh-CN" altLang="en-US"/>
              <a:t>差分量热法</a:t>
            </a:r>
          </a:p>
          <a:p>
            <a:pPr marL="609600" indent="-609600">
              <a:lnSpc>
                <a:spcPct val="90000"/>
              </a:lnSpc>
              <a:spcBef>
                <a:spcPct val="100000"/>
              </a:spcBef>
              <a:buFont typeface="Wingdings" pitchFamily="2" charset="2"/>
              <a:buChar char="Ø"/>
            </a:pPr>
            <a:r>
              <a:rPr lang="zh-CN" altLang="en-US"/>
              <a:t>非绝热量热法</a:t>
            </a:r>
          </a:p>
          <a:p>
            <a:pPr marL="609600" indent="-609600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zh-CN" altLang="en-US"/>
              <a:t>        </a:t>
            </a:r>
            <a:r>
              <a:rPr lang="en-US" altLang="zh-CN"/>
              <a:t>1.  </a:t>
            </a:r>
            <a:r>
              <a:rPr lang="zh-CN" altLang="en-US" u="sng">
                <a:solidFill>
                  <a:srgbClr val="FF0000"/>
                </a:solidFill>
              </a:rPr>
              <a:t>热弛豫法</a:t>
            </a:r>
          </a:p>
          <a:p>
            <a:pPr marL="609600" indent="-609600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zh-CN" altLang="en-US"/>
              <a:t>        </a:t>
            </a:r>
            <a:r>
              <a:rPr lang="en-US" altLang="zh-CN"/>
              <a:t>2.  </a:t>
            </a:r>
            <a:r>
              <a:rPr lang="zh-CN" altLang="en-US"/>
              <a:t>交流量热法</a:t>
            </a:r>
          </a:p>
        </p:txBody>
      </p:sp>
      <p:sp>
        <p:nvSpPr>
          <p:cNvPr id="451588" name="Text Box 4"/>
          <p:cNvSpPr txBox="1">
            <a:spLocks noChangeArrowheads="1"/>
          </p:cNvSpPr>
          <p:nvPr/>
        </p:nvSpPr>
        <p:spPr bwMode="auto">
          <a:xfrm>
            <a:off x="0" y="6372225"/>
            <a:ext cx="1098550" cy="457200"/>
          </a:xfrm>
          <a:prstGeom prst="rect">
            <a:avLst/>
          </a:prstGeom>
          <a:solidFill>
            <a:srgbClr val="DDF6A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1" lang="zh-CN" altLang="en-US"/>
              <a:t>热容量</a:t>
            </a:r>
          </a:p>
        </p:txBody>
      </p:sp>
      <p:pic>
        <p:nvPicPr>
          <p:cNvPr id="451589" name="Picture 5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00113" cy="900113"/>
          </a:xfrm>
          <a:prstGeom prst="rect">
            <a:avLst/>
          </a:prstGeom>
          <a:gradFill rotWithShape="0">
            <a:gsLst>
              <a:gs pos="0">
                <a:schemeClr val="hlink"/>
              </a:gs>
              <a:gs pos="100000">
                <a:srgbClr val="66FF33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</p:pic>
      <p:sp>
        <p:nvSpPr>
          <p:cNvPr id="451590" name="Text Box 6"/>
          <p:cNvSpPr txBox="1">
            <a:spLocks noChangeArrowheads="1"/>
          </p:cNvSpPr>
          <p:nvPr/>
        </p:nvSpPr>
        <p:spPr bwMode="auto">
          <a:xfrm>
            <a:off x="6572250" y="1708150"/>
            <a:ext cx="1657350" cy="588963"/>
          </a:xfrm>
          <a:prstGeom prst="rect">
            <a:avLst/>
          </a:prstGeom>
          <a:solidFill>
            <a:srgbClr val="D1D5D5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/>
            <a:r>
              <a:rPr kumimoji="1" lang="en-US" altLang="zh-CN" sz="3200">
                <a:solidFill>
                  <a:srgbClr val="FF0000"/>
                </a:solidFill>
                <a:sym typeface="Symbol" pitchFamily="18" charset="2"/>
              </a:rPr>
              <a:t></a:t>
            </a:r>
            <a:r>
              <a:rPr kumimoji="1" lang="en-US" altLang="zh-CN" sz="3200" i="1">
                <a:solidFill>
                  <a:srgbClr val="FF0000"/>
                </a:solidFill>
                <a:sym typeface="Symbol" pitchFamily="18" charset="2"/>
              </a:rPr>
              <a:t>Q </a:t>
            </a:r>
            <a:r>
              <a:rPr kumimoji="1" lang="en-US" altLang="zh-CN" sz="3200">
                <a:solidFill>
                  <a:srgbClr val="FF0000"/>
                </a:solidFill>
                <a:sym typeface="Symbol" pitchFamily="18" charset="2"/>
              </a:rPr>
              <a:t>&gt; 0</a:t>
            </a:r>
            <a:endParaRPr kumimoji="1" lang="en-US" altLang="zh-CN" sz="3200">
              <a:solidFill>
                <a:srgbClr val="FF0000"/>
              </a:solidFill>
            </a:endParaRPr>
          </a:p>
        </p:txBody>
      </p:sp>
      <p:sp>
        <p:nvSpPr>
          <p:cNvPr id="451591" name="Text Box 7"/>
          <p:cNvSpPr txBox="1">
            <a:spLocks noChangeArrowheads="1"/>
          </p:cNvSpPr>
          <p:nvPr/>
        </p:nvSpPr>
        <p:spPr bwMode="auto">
          <a:xfrm>
            <a:off x="6572250" y="2763838"/>
            <a:ext cx="1657350" cy="588962"/>
          </a:xfrm>
          <a:prstGeom prst="rect">
            <a:avLst/>
          </a:prstGeom>
          <a:solidFill>
            <a:srgbClr val="D1D5D5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/>
            <a:r>
              <a:rPr kumimoji="1" lang="en-US" altLang="zh-CN" sz="3200">
                <a:solidFill>
                  <a:srgbClr val="0000FF"/>
                </a:solidFill>
                <a:sym typeface="Symbol" pitchFamily="18" charset="2"/>
              </a:rPr>
              <a:t></a:t>
            </a:r>
            <a:r>
              <a:rPr kumimoji="1" lang="en-US" altLang="zh-CN" sz="3200" i="1">
                <a:solidFill>
                  <a:srgbClr val="0000FF"/>
                </a:solidFill>
                <a:sym typeface="Symbol" pitchFamily="18" charset="2"/>
              </a:rPr>
              <a:t>Q </a:t>
            </a:r>
            <a:r>
              <a:rPr kumimoji="1" lang="en-US" altLang="zh-CN" sz="3200">
                <a:solidFill>
                  <a:srgbClr val="0000FF"/>
                </a:solidFill>
                <a:sym typeface="Symbol" pitchFamily="18" charset="2"/>
              </a:rPr>
              <a:t>&lt; 0</a:t>
            </a:r>
            <a:endParaRPr kumimoji="1" lang="en-US" altLang="zh-CN" sz="3200">
              <a:solidFill>
                <a:srgbClr val="0000FF"/>
              </a:solidFill>
            </a:endParaRPr>
          </a:p>
        </p:txBody>
      </p:sp>
      <p:sp>
        <p:nvSpPr>
          <p:cNvPr id="451592" name="Text Box 8"/>
          <p:cNvSpPr txBox="1">
            <a:spLocks noChangeArrowheads="1"/>
          </p:cNvSpPr>
          <p:nvPr/>
        </p:nvSpPr>
        <p:spPr bwMode="auto">
          <a:xfrm>
            <a:off x="6578600" y="4049713"/>
            <a:ext cx="1574800" cy="588962"/>
          </a:xfrm>
          <a:prstGeom prst="rect">
            <a:avLst/>
          </a:prstGeom>
          <a:solidFill>
            <a:srgbClr val="D8EF9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/>
            <a:r>
              <a:rPr kumimoji="1" lang="en-US" altLang="zh-CN" sz="3200">
                <a:solidFill>
                  <a:srgbClr val="FF0000"/>
                </a:solidFill>
                <a:sym typeface="Symbol" pitchFamily="18" charset="2"/>
              </a:rPr>
              <a:t></a:t>
            </a:r>
            <a:r>
              <a:rPr kumimoji="1" lang="en-US" altLang="zh-CN" sz="3200" i="1">
                <a:solidFill>
                  <a:srgbClr val="FF0000"/>
                </a:solidFill>
                <a:sym typeface="Symbol" pitchFamily="18" charset="2"/>
              </a:rPr>
              <a:t>T </a:t>
            </a:r>
            <a:r>
              <a:rPr kumimoji="1" lang="en-US" altLang="zh-CN" sz="3200">
                <a:solidFill>
                  <a:srgbClr val="FF0000"/>
                </a:solidFill>
                <a:sym typeface="Symbol" pitchFamily="18" charset="2"/>
              </a:rPr>
              <a:t>&gt; 0</a:t>
            </a:r>
            <a:endParaRPr kumimoji="1" lang="en-US" altLang="zh-CN" sz="3200">
              <a:solidFill>
                <a:srgbClr val="FF0000"/>
              </a:solidFill>
            </a:endParaRPr>
          </a:p>
        </p:txBody>
      </p:sp>
      <p:sp>
        <p:nvSpPr>
          <p:cNvPr id="451593" name="Text Box 9"/>
          <p:cNvSpPr txBox="1">
            <a:spLocks noChangeArrowheads="1"/>
          </p:cNvSpPr>
          <p:nvPr/>
        </p:nvSpPr>
        <p:spPr bwMode="auto">
          <a:xfrm>
            <a:off x="6578600" y="5105400"/>
            <a:ext cx="1574800" cy="588963"/>
          </a:xfrm>
          <a:prstGeom prst="rect">
            <a:avLst/>
          </a:prstGeom>
          <a:solidFill>
            <a:srgbClr val="D8EF9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/>
            <a:r>
              <a:rPr kumimoji="1" lang="en-US" altLang="zh-CN" sz="3200">
                <a:solidFill>
                  <a:srgbClr val="0000FF"/>
                </a:solidFill>
                <a:sym typeface="Symbol" pitchFamily="18" charset="2"/>
              </a:rPr>
              <a:t></a:t>
            </a:r>
            <a:r>
              <a:rPr kumimoji="1" lang="en-US" altLang="zh-CN" sz="3200" i="1">
                <a:solidFill>
                  <a:srgbClr val="0000FF"/>
                </a:solidFill>
                <a:sym typeface="Symbol" pitchFamily="18" charset="2"/>
              </a:rPr>
              <a:t>T </a:t>
            </a:r>
            <a:r>
              <a:rPr kumimoji="1" lang="en-US" altLang="zh-CN" sz="3200">
                <a:solidFill>
                  <a:srgbClr val="0000FF"/>
                </a:solidFill>
                <a:sym typeface="Symbol" pitchFamily="18" charset="2"/>
              </a:rPr>
              <a:t>&lt; 0</a:t>
            </a:r>
            <a:endParaRPr kumimoji="1" lang="en-US" altLang="zh-CN" sz="3200">
              <a:solidFill>
                <a:srgbClr val="0000FF"/>
              </a:solidFill>
            </a:endParaRPr>
          </a:p>
        </p:txBody>
      </p:sp>
      <p:sp>
        <p:nvSpPr>
          <p:cNvPr id="451594" name="Freeform 10"/>
          <p:cNvSpPr>
            <a:spLocks/>
          </p:cNvSpPr>
          <p:nvPr/>
        </p:nvSpPr>
        <p:spPr bwMode="auto">
          <a:xfrm>
            <a:off x="6503988" y="1239838"/>
            <a:ext cx="533400" cy="744537"/>
          </a:xfrm>
          <a:custGeom>
            <a:avLst/>
            <a:gdLst/>
            <a:ahLst/>
            <a:cxnLst>
              <a:cxn ang="0">
                <a:pos x="0" y="288"/>
              </a:cxn>
              <a:cxn ang="0">
                <a:pos x="123" y="469"/>
              </a:cxn>
              <a:cxn ang="0">
                <a:pos x="336" y="0"/>
              </a:cxn>
            </a:cxnLst>
            <a:rect l="0" t="0" r="r" b="b"/>
            <a:pathLst>
              <a:path w="336" h="469">
                <a:moveTo>
                  <a:pt x="0" y="288"/>
                </a:moveTo>
                <a:lnTo>
                  <a:pt x="123" y="469"/>
                </a:lnTo>
                <a:lnTo>
                  <a:pt x="336" y="0"/>
                </a:lnTo>
              </a:path>
            </a:pathLst>
          </a:custGeom>
          <a:noFill/>
          <a:ln w="38100" cmpd="sng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451595" name="Freeform 11"/>
          <p:cNvSpPr>
            <a:spLocks/>
          </p:cNvSpPr>
          <p:nvPr/>
        </p:nvSpPr>
        <p:spPr bwMode="auto">
          <a:xfrm>
            <a:off x="6477000" y="3581400"/>
            <a:ext cx="533400" cy="744538"/>
          </a:xfrm>
          <a:custGeom>
            <a:avLst/>
            <a:gdLst/>
            <a:ahLst/>
            <a:cxnLst>
              <a:cxn ang="0">
                <a:pos x="0" y="288"/>
              </a:cxn>
              <a:cxn ang="0">
                <a:pos x="123" y="469"/>
              </a:cxn>
              <a:cxn ang="0">
                <a:pos x="336" y="0"/>
              </a:cxn>
            </a:cxnLst>
            <a:rect l="0" t="0" r="r" b="b"/>
            <a:pathLst>
              <a:path w="336" h="469">
                <a:moveTo>
                  <a:pt x="0" y="288"/>
                </a:moveTo>
                <a:lnTo>
                  <a:pt x="123" y="469"/>
                </a:lnTo>
                <a:lnTo>
                  <a:pt x="336" y="0"/>
                </a:lnTo>
              </a:path>
            </a:pathLst>
          </a:custGeom>
          <a:noFill/>
          <a:ln w="38100" cmpd="sng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451596" name="AutoShape 12"/>
          <p:cNvSpPr>
            <a:spLocks/>
          </p:cNvSpPr>
          <p:nvPr/>
        </p:nvSpPr>
        <p:spPr bwMode="auto">
          <a:xfrm>
            <a:off x="5867400" y="1752600"/>
            <a:ext cx="533400" cy="3886200"/>
          </a:xfrm>
          <a:prstGeom prst="leftBrace">
            <a:avLst>
              <a:gd name="adj1" fmla="val 60714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838200"/>
          </a:xfrm>
        </p:spPr>
        <p:txBody>
          <a:bodyPr/>
          <a:lstStyle/>
          <a:p>
            <a:r>
              <a:rPr lang="zh-CN" altLang="en-US"/>
              <a:t>液氮夹层高容量杜瓦</a:t>
            </a:r>
          </a:p>
        </p:txBody>
      </p:sp>
      <p:sp>
        <p:nvSpPr>
          <p:cNvPr id="303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990600"/>
            <a:ext cx="6858000" cy="609600"/>
          </a:xfrm>
        </p:spPr>
        <p:txBody>
          <a:bodyPr anchor="ctr"/>
          <a:lstStyle/>
          <a:p>
            <a:pPr>
              <a:buFontTx/>
              <a:buNone/>
            </a:pPr>
            <a:r>
              <a:rPr lang="en-US" altLang="zh-CN"/>
              <a:t>High Capacity Nitrogen-Jacketed Dewar</a:t>
            </a:r>
          </a:p>
        </p:txBody>
      </p:sp>
      <p:pic>
        <p:nvPicPr>
          <p:cNvPr id="303108" name="Picture 4" descr="QD lege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" cy="676275"/>
          </a:xfrm>
          <a:prstGeom prst="rect">
            <a:avLst/>
          </a:prstGeom>
          <a:noFill/>
        </p:spPr>
      </p:pic>
      <p:pic>
        <p:nvPicPr>
          <p:cNvPr id="303109" name="Picture 5" descr="High Capacity Nigrogen-Jacketed Dewar"/>
          <p:cNvPicPr>
            <a:picLocks noChangeAspect="1" noChangeArrowheads="1"/>
          </p:cNvPicPr>
          <p:nvPr/>
        </p:nvPicPr>
        <p:blipFill>
          <a:blip r:embed="rId3" cstate="print"/>
          <a:srcRect t="339" r="1146" b="3867"/>
          <a:stretch>
            <a:fillRect/>
          </a:stretch>
        </p:blipFill>
        <p:spPr bwMode="auto">
          <a:xfrm>
            <a:off x="0" y="1917700"/>
            <a:ext cx="9039225" cy="4483100"/>
          </a:xfrm>
          <a:prstGeom prst="rect">
            <a:avLst/>
          </a:prstGeom>
          <a:noFill/>
        </p:spPr>
      </p:pic>
      <p:sp>
        <p:nvSpPr>
          <p:cNvPr id="303110" name="Text Box 6"/>
          <p:cNvSpPr txBox="1">
            <a:spLocks noChangeArrowheads="1"/>
          </p:cNvSpPr>
          <p:nvPr/>
        </p:nvSpPr>
        <p:spPr bwMode="auto">
          <a:xfrm>
            <a:off x="1216025" y="1993900"/>
            <a:ext cx="2441575" cy="1066800"/>
          </a:xfrm>
          <a:prstGeom prst="rect">
            <a:avLst/>
          </a:prstGeom>
          <a:solidFill>
            <a:srgbClr val="DCEC8E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r>
              <a:rPr kumimoji="1" lang="en-US" altLang="zh-CN" sz="3200"/>
              <a:t>LHe: 68 liters</a:t>
            </a:r>
          </a:p>
          <a:p>
            <a:r>
              <a:rPr kumimoji="1" lang="en-US" altLang="zh-CN" sz="3200"/>
              <a:t>LN</a:t>
            </a:r>
            <a:r>
              <a:rPr kumimoji="1" lang="en-US" altLang="zh-CN" sz="3200" baseline="-25000"/>
              <a:t>2</a:t>
            </a:r>
            <a:r>
              <a:rPr kumimoji="1" lang="en-US" altLang="zh-CN" sz="3200"/>
              <a:t>: 48 liters</a:t>
            </a:r>
          </a:p>
        </p:txBody>
      </p:sp>
      <p:sp>
        <p:nvSpPr>
          <p:cNvPr id="303111" name="Freeform 7"/>
          <p:cNvSpPr>
            <a:spLocks/>
          </p:cNvSpPr>
          <p:nvPr/>
        </p:nvSpPr>
        <p:spPr bwMode="auto">
          <a:xfrm>
            <a:off x="5837238" y="3659188"/>
            <a:ext cx="2628900" cy="1825625"/>
          </a:xfrm>
          <a:custGeom>
            <a:avLst/>
            <a:gdLst/>
            <a:ahLst/>
            <a:cxnLst>
              <a:cxn ang="0">
                <a:pos x="31" y="459"/>
              </a:cxn>
              <a:cxn ang="0">
                <a:pos x="487" y="459"/>
              </a:cxn>
              <a:cxn ang="0">
                <a:pos x="531" y="427"/>
              </a:cxn>
              <a:cxn ang="0">
                <a:pos x="559" y="223"/>
              </a:cxn>
              <a:cxn ang="0">
                <a:pos x="619" y="43"/>
              </a:cxn>
              <a:cxn ang="0">
                <a:pos x="783" y="23"/>
              </a:cxn>
              <a:cxn ang="0">
                <a:pos x="1003" y="47"/>
              </a:cxn>
              <a:cxn ang="0">
                <a:pos x="1067" y="303"/>
              </a:cxn>
              <a:cxn ang="0">
                <a:pos x="1091" y="419"/>
              </a:cxn>
              <a:cxn ang="0">
                <a:pos x="1291" y="423"/>
              </a:cxn>
              <a:cxn ang="0">
                <a:pos x="1591" y="423"/>
              </a:cxn>
              <a:cxn ang="0">
                <a:pos x="1647" y="439"/>
              </a:cxn>
              <a:cxn ang="0">
                <a:pos x="1647" y="547"/>
              </a:cxn>
              <a:cxn ang="0">
                <a:pos x="1643" y="707"/>
              </a:cxn>
              <a:cxn ang="0">
                <a:pos x="1595" y="735"/>
              </a:cxn>
              <a:cxn ang="0">
                <a:pos x="1367" y="731"/>
              </a:cxn>
              <a:cxn ang="0">
                <a:pos x="1135" y="731"/>
              </a:cxn>
              <a:cxn ang="0">
                <a:pos x="1083" y="775"/>
              </a:cxn>
              <a:cxn ang="0">
                <a:pos x="1055" y="963"/>
              </a:cxn>
              <a:cxn ang="0">
                <a:pos x="999" y="1119"/>
              </a:cxn>
              <a:cxn ang="0">
                <a:pos x="827" y="1135"/>
              </a:cxn>
              <a:cxn ang="0">
                <a:pos x="667" y="1135"/>
              </a:cxn>
              <a:cxn ang="0">
                <a:pos x="587" y="1043"/>
              </a:cxn>
              <a:cxn ang="0">
                <a:pos x="531" y="751"/>
              </a:cxn>
              <a:cxn ang="0">
                <a:pos x="499" y="695"/>
              </a:cxn>
              <a:cxn ang="0">
                <a:pos x="295" y="695"/>
              </a:cxn>
              <a:cxn ang="0">
                <a:pos x="99" y="703"/>
              </a:cxn>
              <a:cxn ang="0">
                <a:pos x="15" y="695"/>
              </a:cxn>
              <a:cxn ang="0">
                <a:pos x="11" y="591"/>
              </a:cxn>
              <a:cxn ang="0">
                <a:pos x="15" y="451"/>
              </a:cxn>
            </a:cxnLst>
            <a:rect l="0" t="0" r="r" b="b"/>
            <a:pathLst>
              <a:path w="1656" h="1150">
                <a:moveTo>
                  <a:pt x="31" y="459"/>
                </a:moveTo>
                <a:cubicBezTo>
                  <a:pt x="107" y="459"/>
                  <a:pt x="404" y="464"/>
                  <a:pt x="487" y="459"/>
                </a:cubicBezTo>
                <a:cubicBezTo>
                  <a:pt x="570" y="454"/>
                  <a:pt x="519" y="466"/>
                  <a:pt x="531" y="427"/>
                </a:cubicBezTo>
                <a:cubicBezTo>
                  <a:pt x="543" y="388"/>
                  <a:pt x="544" y="287"/>
                  <a:pt x="559" y="223"/>
                </a:cubicBezTo>
                <a:cubicBezTo>
                  <a:pt x="574" y="159"/>
                  <a:pt x="582" y="76"/>
                  <a:pt x="619" y="43"/>
                </a:cubicBezTo>
                <a:cubicBezTo>
                  <a:pt x="656" y="10"/>
                  <a:pt x="719" y="22"/>
                  <a:pt x="783" y="23"/>
                </a:cubicBezTo>
                <a:cubicBezTo>
                  <a:pt x="847" y="24"/>
                  <a:pt x="956" y="0"/>
                  <a:pt x="1003" y="47"/>
                </a:cubicBezTo>
                <a:cubicBezTo>
                  <a:pt x="1050" y="94"/>
                  <a:pt x="1052" y="241"/>
                  <a:pt x="1067" y="303"/>
                </a:cubicBezTo>
                <a:cubicBezTo>
                  <a:pt x="1082" y="365"/>
                  <a:pt x="1054" y="399"/>
                  <a:pt x="1091" y="419"/>
                </a:cubicBezTo>
                <a:cubicBezTo>
                  <a:pt x="1128" y="439"/>
                  <a:pt x="1208" y="422"/>
                  <a:pt x="1291" y="423"/>
                </a:cubicBezTo>
                <a:cubicBezTo>
                  <a:pt x="1374" y="424"/>
                  <a:pt x="1532" y="420"/>
                  <a:pt x="1591" y="423"/>
                </a:cubicBezTo>
                <a:cubicBezTo>
                  <a:pt x="1650" y="426"/>
                  <a:pt x="1638" y="418"/>
                  <a:pt x="1647" y="439"/>
                </a:cubicBezTo>
                <a:cubicBezTo>
                  <a:pt x="1656" y="460"/>
                  <a:pt x="1648" y="502"/>
                  <a:pt x="1647" y="547"/>
                </a:cubicBezTo>
                <a:cubicBezTo>
                  <a:pt x="1646" y="592"/>
                  <a:pt x="1652" y="676"/>
                  <a:pt x="1643" y="707"/>
                </a:cubicBezTo>
                <a:cubicBezTo>
                  <a:pt x="1634" y="738"/>
                  <a:pt x="1641" y="731"/>
                  <a:pt x="1595" y="735"/>
                </a:cubicBezTo>
                <a:cubicBezTo>
                  <a:pt x="1549" y="739"/>
                  <a:pt x="1444" y="732"/>
                  <a:pt x="1367" y="731"/>
                </a:cubicBezTo>
                <a:cubicBezTo>
                  <a:pt x="1290" y="730"/>
                  <a:pt x="1182" y="724"/>
                  <a:pt x="1135" y="731"/>
                </a:cubicBezTo>
                <a:cubicBezTo>
                  <a:pt x="1088" y="738"/>
                  <a:pt x="1096" y="736"/>
                  <a:pt x="1083" y="775"/>
                </a:cubicBezTo>
                <a:cubicBezTo>
                  <a:pt x="1070" y="814"/>
                  <a:pt x="1069" y="906"/>
                  <a:pt x="1055" y="963"/>
                </a:cubicBezTo>
                <a:cubicBezTo>
                  <a:pt x="1041" y="1020"/>
                  <a:pt x="1037" y="1090"/>
                  <a:pt x="999" y="1119"/>
                </a:cubicBezTo>
                <a:cubicBezTo>
                  <a:pt x="961" y="1148"/>
                  <a:pt x="882" y="1132"/>
                  <a:pt x="827" y="1135"/>
                </a:cubicBezTo>
                <a:cubicBezTo>
                  <a:pt x="772" y="1138"/>
                  <a:pt x="707" y="1150"/>
                  <a:pt x="667" y="1135"/>
                </a:cubicBezTo>
                <a:cubicBezTo>
                  <a:pt x="627" y="1120"/>
                  <a:pt x="610" y="1107"/>
                  <a:pt x="587" y="1043"/>
                </a:cubicBezTo>
                <a:cubicBezTo>
                  <a:pt x="564" y="979"/>
                  <a:pt x="546" y="809"/>
                  <a:pt x="531" y="751"/>
                </a:cubicBezTo>
                <a:cubicBezTo>
                  <a:pt x="516" y="693"/>
                  <a:pt x="538" y="704"/>
                  <a:pt x="499" y="695"/>
                </a:cubicBezTo>
                <a:cubicBezTo>
                  <a:pt x="460" y="686"/>
                  <a:pt x="362" y="694"/>
                  <a:pt x="295" y="695"/>
                </a:cubicBezTo>
                <a:cubicBezTo>
                  <a:pt x="228" y="696"/>
                  <a:pt x="146" y="703"/>
                  <a:pt x="99" y="703"/>
                </a:cubicBezTo>
                <a:cubicBezTo>
                  <a:pt x="52" y="703"/>
                  <a:pt x="30" y="714"/>
                  <a:pt x="15" y="695"/>
                </a:cubicBezTo>
                <a:cubicBezTo>
                  <a:pt x="0" y="676"/>
                  <a:pt x="11" y="632"/>
                  <a:pt x="11" y="591"/>
                </a:cubicBezTo>
                <a:cubicBezTo>
                  <a:pt x="11" y="550"/>
                  <a:pt x="14" y="480"/>
                  <a:pt x="15" y="451"/>
                </a:cubicBezTo>
              </a:path>
            </a:pathLst>
          </a:custGeom>
          <a:noFill/>
          <a:ln w="38100" cmpd="sng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303112" name="Line 8"/>
          <p:cNvSpPr>
            <a:spLocks noChangeShapeType="1"/>
          </p:cNvSpPr>
          <p:nvPr/>
        </p:nvSpPr>
        <p:spPr bwMode="auto">
          <a:xfrm flipH="1">
            <a:off x="4724400" y="5922963"/>
            <a:ext cx="1219200" cy="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303113" name="Text Box 9"/>
          <p:cNvSpPr txBox="1">
            <a:spLocks noChangeArrowheads="1"/>
          </p:cNvSpPr>
          <p:nvPr/>
        </p:nvSpPr>
        <p:spPr bwMode="auto">
          <a:xfrm>
            <a:off x="3946525" y="5638800"/>
            <a:ext cx="79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1" lang="zh-CN" altLang="en-US">
                <a:solidFill>
                  <a:srgbClr val="0000FF"/>
                </a:solidFill>
              </a:rPr>
              <a:t>向上</a:t>
            </a:r>
          </a:p>
        </p:txBody>
      </p:sp>
      <p:sp>
        <p:nvSpPr>
          <p:cNvPr id="303114" name="Text Box 10"/>
          <p:cNvSpPr txBox="1">
            <a:spLocks noChangeArrowheads="1"/>
          </p:cNvSpPr>
          <p:nvPr/>
        </p:nvSpPr>
        <p:spPr bwMode="auto">
          <a:xfrm>
            <a:off x="1568450" y="6248400"/>
            <a:ext cx="1708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1" lang="zh-CN" altLang="en-US">
                <a:solidFill>
                  <a:srgbClr val="0000FF"/>
                </a:solidFill>
              </a:rPr>
              <a:t>杜瓦俯视图</a:t>
            </a:r>
          </a:p>
        </p:txBody>
      </p:sp>
      <p:sp>
        <p:nvSpPr>
          <p:cNvPr id="303115" name="Text Box 11"/>
          <p:cNvSpPr txBox="1">
            <a:spLocks noChangeArrowheads="1"/>
          </p:cNvSpPr>
          <p:nvPr/>
        </p:nvSpPr>
        <p:spPr bwMode="auto">
          <a:xfrm>
            <a:off x="5835650" y="6248400"/>
            <a:ext cx="1708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1" lang="zh-CN" altLang="en-US">
                <a:solidFill>
                  <a:srgbClr val="0000FF"/>
                </a:solidFill>
              </a:rPr>
              <a:t>杜瓦剖面图</a:t>
            </a:r>
          </a:p>
        </p:txBody>
      </p:sp>
    </p:spTree>
  </p:cSld>
  <p:clrMapOvr>
    <a:masterClrMapping/>
  </p:clrMapOvr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6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838200"/>
          </a:xfrm>
        </p:spPr>
        <p:txBody>
          <a:bodyPr/>
          <a:lstStyle/>
          <a:p>
            <a:r>
              <a:rPr lang="zh-CN" altLang="en-US"/>
              <a:t>样品温升曲线</a:t>
            </a:r>
          </a:p>
        </p:txBody>
      </p:sp>
      <p:sp>
        <p:nvSpPr>
          <p:cNvPr id="452611" name="Text Box 3"/>
          <p:cNvSpPr txBox="1">
            <a:spLocks noChangeArrowheads="1"/>
          </p:cNvSpPr>
          <p:nvPr/>
        </p:nvSpPr>
        <p:spPr bwMode="auto">
          <a:xfrm>
            <a:off x="0" y="6372225"/>
            <a:ext cx="1098550" cy="457200"/>
          </a:xfrm>
          <a:prstGeom prst="rect">
            <a:avLst/>
          </a:prstGeom>
          <a:solidFill>
            <a:srgbClr val="DDF6A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1" lang="zh-CN" altLang="en-US"/>
              <a:t>热容量</a:t>
            </a:r>
          </a:p>
        </p:txBody>
      </p:sp>
      <p:sp>
        <p:nvSpPr>
          <p:cNvPr id="452612" name="Line 4"/>
          <p:cNvSpPr>
            <a:spLocks noChangeShapeType="1"/>
          </p:cNvSpPr>
          <p:nvPr/>
        </p:nvSpPr>
        <p:spPr bwMode="auto">
          <a:xfrm>
            <a:off x="1219200" y="5562600"/>
            <a:ext cx="7239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452613" name="Line 5"/>
          <p:cNvSpPr>
            <a:spLocks noChangeShapeType="1"/>
          </p:cNvSpPr>
          <p:nvPr/>
        </p:nvSpPr>
        <p:spPr bwMode="auto">
          <a:xfrm flipV="1">
            <a:off x="1219200" y="1447800"/>
            <a:ext cx="0" cy="411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452614" name="Line 6"/>
          <p:cNvSpPr>
            <a:spLocks noChangeShapeType="1"/>
          </p:cNvSpPr>
          <p:nvPr/>
        </p:nvSpPr>
        <p:spPr bwMode="auto">
          <a:xfrm flipV="1">
            <a:off x="1219200" y="4648200"/>
            <a:ext cx="1143000" cy="15240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452615" name="Line 7"/>
          <p:cNvSpPr>
            <a:spLocks noChangeShapeType="1"/>
          </p:cNvSpPr>
          <p:nvPr/>
        </p:nvSpPr>
        <p:spPr bwMode="auto">
          <a:xfrm flipV="1">
            <a:off x="4267200" y="1752600"/>
            <a:ext cx="3200400" cy="22860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452616" name="Line 8"/>
          <p:cNvSpPr>
            <a:spLocks noChangeShapeType="1"/>
          </p:cNvSpPr>
          <p:nvPr/>
        </p:nvSpPr>
        <p:spPr bwMode="auto">
          <a:xfrm flipV="1">
            <a:off x="2362200" y="1981200"/>
            <a:ext cx="1905000" cy="2667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452617" name="Freeform 9"/>
          <p:cNvSpPr>
            <a:spLocks/>
          </p:cNvSpPr>
          <p:nvPr/>
        </p:nvSpPr>
        <p:spPr bwMode="auto">
          <a:xfrm>
            <a:off x="2362200" y="1377950"/>
            <a:ext cx="2719388" cy="3270250"/>
          </a:xfrm>
          <a:custGeom>
            <a:avLst/>
            <a:gdLst/>
            <a:ahLst/>
            <a:cxnLst>
              <a:cxn ang="0">
                <a:pos x="0" y="2060"/>
              </a:cxn>
              <a:cxn ang="0">
                <a:pos x="212" y="1483"/>
              </a:cxn>
              <a:cxn ang="0">
                <a:pos x="599" y="784"/>
              </a:cxn>
              <a:cxn ang="0">
                <a:pos x="958" y="227"/>
              </a:cxn>
              <a:cxn ang="0">
                <a:pos x="1184" y="1"/>
              </a:cxn>
              <a:cxn ang="0">
                <a:pos x="1316" y="218"/>
              </a:cxn>
              <a:cxn ang="0">
                <a:pos x="1496" y="312"/>
              </a:cxn>
              <a:cxn ang="0">
                <a:pos x="1713" y="331"/>
              </a:cxn>
            </a:cxnLst>
            <a:rect l="0" t="0" r="r" b="b"/>
            <a:pathLst>
              <a:path w="1713" h="2060">
                <a:moveTo>
                  <a:pt x="0" y="2060"/>
                </a:moveTo>
                <a:cubicBezTo>
                  <a:pt x="35" y="1964"/>
                  <a:pt x="112" y="1696"/>
                  <a:pt x="212" y="1483"/>
                </a:cubicBezTo>
                <a:cubicBezTo>
                  <a:pt x="312" y="1270"/>
                  <a:pt x="475" y="993"/>
                  <a:pt x="599" y="784"/>
                </a:cubicBezTo>
                <a:cubicBezTo>
                  <a:pt x="723" y="575"/>
                  <a:pt x="860" y="358"/>
                  <a:pt x="958" y="227"/>
                </a:cubicBezTo>
                <a:cubicBezTo>
                  <a:pt x="1056" y="96"/>
                  <a:pt x="1124" y="2"/>
                  <a:pt x="1184" y="1"/>
                </a:cubicBezTo>
                <a:cubicBezTo>
                  <a:pt x="1244" y="0"/>
                  <a:pt x="1264" y="166"/>
                  <a:pt x="1316" y="218"/>
                </a:cubicBezTo>
                <a:cubicBezTo>
                  <a:pt x="1368" y="270"/>
                  <a:pt x="1430" y="293"/>
                  <a:pt x="1496" y="312"/>
                </a:cubicBezTo>
                <a:cubicBezTo>
                  <a:pt x="1562" y="331"/>
                  <a:pt x="1668" y="327"/>
                  <a:pt x="1713" y="331"/>
                </a:cubicBezTo>
              </a:path>
            </a:pathLst>
          </a:custGeom>
          <a:noFill/>
          <a:ln w="38100" cap="flat" cmpd="sng">
            <a:solidFill>
              <a:schemeClr val="accent1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452618" name="Freeform 10"/>
          <p:cNvSpPr>
            <a:spLocks/>
          </p:cNvSpPr>
          <p:nvPr/>
        </p:nvSpPr>
        <p:spPr bwMode="auto">
          <a:xfrm>
            <a:off x="2362200" y="1933575"/>
            <a:ext cx="2749550" cy="2714625"/>
          </a:xfrm>
          <a:custGeom>
            <a:avLst/>
            <a:gdLst/>
            <a:ahLst/>
            <a:cxnLst>
              <a:cxn ang="0">
                <a:pos x="0" y="1710"/>
              </a:cxn>
              <a:cxn ang="0">
                <a:pos x="240" y="1614"/>
              </a:cxn>
              <a:cxn ang="0">
                <a:pos x="480" y="1374"/>
              </a:cxn>
              <a:cxn ang="0">
                <a:pos x="1008" y="558"/>
              </a:cxn>
              <a:cxn ang="0">
                <a:pos x="1241" y="217"/>
              </a:cxn>
              <a:cxn ang="0">
                <a:pos x="1449" y="95"/>
              </a:cxn>
              <a:cxn ang="0">
                <a:pos x="1732" y="0"/>
              </a:cxn>
            </a:cxnLst>
            <a:rect l="0" t="0" r="r" b="b"/>
            <a:pathLst>
              <a:path w="1732" h="1710">
                <a:moveTo>
                  <a:pt x="0" y="1710"/>
                </a:moveTo>
                <a:cubicBezTo>
                  <a:pt x="80" y="1690"/>
                  <a:pt x="160" y="1670"/>
                  <a:pt x="240" y="1614"/>
                </a:cubicBezTo>
                <a:cubicBezTo>
                  <a:pt x="320" y="1558"/>
                  <a:pt x="352" y="1550"/>
                  <a:pt x="480" y="1374"/>
                </a:cubicBezTo>
                <a:cubicBezTo>
                  <a:pt x="608" y="1198"/>
                  <a:pt x="881" y="751"/>
                  <a:pt x="1008" y="558"/>
                </a:cubicBezTo>
                <a:cubicBezTo>
                  <a:pt x="1135" y="365"/>
                  <a:pt x="1168" y="294"/>
                  <a:pt x="1241" y="217"/>
                </a:cubicBezTo>
                <a:cubicBezTo>
                  <a:pt x="1314" y="140"/>
                  <a:pt x="1367" y="131"/>
                  <a:pt x="1449" y="95"/>
                </a:cubicBezTo>
                <a:cubicBezTo>
                  <a:pt x="1531" y="59"/>
                  <a:pt x="1673" y="20"/>
                  <a:pt x="1732" y="0"/>
                </a:cubicBezTo>
              </a:path>
            </a:pathLst>
          </a:custGeom>
          <a:noFill/>
          <a:ln w="38100" cmpd="sng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452619" name="Line 11"/>
          <p:cNvSpPr>
            <a:spLocks noChangeShapeType="1"/>
          </p:cNvSpPr>
          <p:nvPr/>
        </p:nvSpPr>
        <p:spPr bwMode="auto">
          <a:xfrm>
            <a:off x="2362200" y="4648200"/>
            <a:ext cx="0" cy="11430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452620" name="Line 12"/>
          <p:cNvSpPr>
            <a:spLocks noChangeShapeType="1"/>
          </p:cNvSpPr>
          <p:nvPr/>
        </p:nvSpPr>
        <p:spPr bwMode="auto">
          <a:xfrm>
            <a:off x="4267200" y="1981200"/>
            <a:ext cx="0" cy="38100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452621" name="Line 13"/>
          <p:cNvSpPr>
            <a:spLocks noChangeShapeType="1"/>
          </p:cNvSpPr>
          <p:nvPr/>
        </p:nvSpPr>
        <p:spPr bwMode="auto">
          <a:xfrm>
            <a:off x="3352800" y="2057400"/>
            <a:ext cx="0" cy="37338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452622" name="Line 14"/>
          <p:cNvSpPr>
            <a:spLocks noChangeShapeType="1"/>
          </p:cNvSpPr>
          <p:nvPr/>
        </p:nvSpPr>
        <p:spPr bwMode="auto">
          <a:xfrm flipH="1">
            <a:off x="3352800" y="1981200"/>
            <a:ext cx="914400" cy="76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452623" name="Line 15"/>
          <p:cNvSpPr>
            <a:spLocks noChangeShapeType="1"/>
          </p:cNvSpPr>
          <p:nvPr/>
        </p:nvSpPr>
        <p:spPr bwMode="auto">
          <a:xfrm flipV="1">
            <a:off x="2362200" y="4495800"/>
            <a:ext cx="990600" cy="1524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452624" name="Line 16"/>
          <p:cNvSpPr>
            <a:spLocks noChangeShapeType="1"/>
          </p:cNvSpPr>
          <p:nvPr/>
        </p:nvSpPr>
        <p:spPr bwMode="auto">
          <a:xfrm flipH="1">
            <a:off x="1143000" y="4495800"/>
            <a:ext cx="22098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452625" name="Line 17"/>
          <p:cNvSpPr>
            <a:spLocks noChangeShapeType="1"/>
          </p:cNvSpPr>
          <p:nvPr/>
        </p:nvSpPr>
        <p:spPr bwMode="auto">
          <a:xfrm flipH="1">
            <a:off x="1143000" y="2057400"/>
            <a:ext cx="22098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452626" name="AutoShape 18"/>
          <p:cNvSpPr>
            <a:spLocks/>
          </p:cNvSpPr>
          <p:nvPr/>
        </p:nvSpPr>
        <p:spPr bwMode="auto">
          <a:xfrm>
            <a:off x="685800" y="2057400"/>
            <a:ext cx="381000" cy="2438400"/>
          </a:xfrm>
          <a:prstGeom prst="leftBrace">
            <a:avLst>
              <a:gd name="adj1" fmla="val 5333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52627" name="AutoShape 19"/>
          <p:cNvSpPr>
            <a:spLocks/>
          </p:cNvSpPr>
          <p:nvPr/>
        </p:nvSpPr>
        <p:spPr bwMode="auto">
          <a:xfrm rot="-5400000">
            <a:off x="3105150" y="5124450"/>
            <a:ext cx="419100" cy="1905000"/>
          </a:xfrm>
          <a:prstGeom prst="leftBrace">
            <a:avLst>
              <a:gd name="adj1" fmla="val 37879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52628" name="Text Box 20"/>
          <p:cNvSpPr txBox="1">
            <a:spLocks noChangeArrowheads="1"/>
          </p:cNvSpPr>
          <p:nvPr/>
        </p:nvSpPr>
        <p:spPr bwMode="auto">
          <a:xfrm>
            <a:off x="152400" y="2971800"/>
            <a:ext cx="539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1" lang="en-US" altLang="zh-CN">
                <a:sym typeface="Symbol" pitchFamily="18" charset="2"/>
              </a:rPr>
              <a:t></a:t>
            </a:r>
            <a:r>
              <a:rPr kumimoji="1" lang="en-US" altLang="zh-CN" i="1"/>
              <a:t>T</a:t>
            </a:r>
          </a:p>
        </p:txBody>
      </p:sp>
      <p:sp>
        <p:nvSpPr>
          <p:cNvPr id="452629" name="Text Box 21"/>
          <p:cNvSpPr txBox="1">
            <a:spLocks noChangeArrowheads="1"/>
          </p:cNvSpPr>
          <p:nvPr/>
        </p:nvSpPr>
        <p:spPr bwMode="auto">
          <a:xfrm>
            <a:off x="3048000" y="6172200"/>
            <a:ext cx="530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1" lang="en-US" altLang="zh-CN">
                <a:sym typeface="Symbol" pitchFamily="18" charset="2"/>
              </a:rPr>
              <a:t> </a:t>
            </a:r>
            <a:r>
              <a:rPr kumimoji="1" lang="en-US" altLang="zh-CN" i="1"/>
              <a:t>t</a:t>
            </a:r>
          </a:p>
        </p:txBody>
      </p:sp>
      <p:sp>
        <p:nvSpPr>
          <p:cNvPr id="452630" name="Text Box 22"/>
          <p:cNvSpPr txBox="1">
            <a:spLocks noChangeArrowheads="1"/>
          </p:cNvSpPr>
          <p:nvPr/>
        </p:nvSpPr>
        <p:spPr bwMode="auto">
          <a:xfrm>
            <a:off x="762000" y="1295400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1" lang="en-US" altLang="zh-CN" i="1"/>
              <a:t>T</a:t>
            </a:r>
          </a:p>
        </p:txBody>
      </p:sp>
      <p:sp>
        <p:nvSpPr>
          <p:cNvPr id="452631" name="Text Box 23"/>
          <p:cNvSpPr txBox="1">
            <a:spLocks noChangeArrowheads="1"/>
          </p:cNvSpPr>
          <p:nvPr/>
        </p:nvSpPr>
        <p:spPr bwMode="auto">
          <a:xfrm>
            <a:off x="8153400" y="5638800"/>
            <a:ext cx="268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1" lang="en-US" altLang="zh-CN" i="1"/>
              <a:t>t</a:t>
            </a:r>
          </a:p>
        </p:txBody>
      </p:sp>
      <p:sp>
        <p:nvSpPr>
          <p:cNvPr id="452632" name="Text Box 24"/>
          <p:cNvSpPr txBox="1">
            <a:spLocks noChangeArrowheads="1"/>
          </p:cNvSpPr>
          <p:nvPr/>
        </p:nvSpPr>
        <p:spPr bwMode="auto">
          <a:xfrm>
            <a:off x="3581400" y="2209800"/>
            <a:ext cx="3873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1" lang="en-US" altLang="zh-CN" sz="3200"/>
              <a:t>1</a:t>
            </a:r>
          </a:p>
        </p:txBody>
      </p:sp>
      <p:sp>
        <p:nvSpPr>
          <p:cNvPr id="452633" name="Text Box 25"/>
          <p:cNvSpPr txBox="1">
            <a:spLocks noChangeArrowheads="1"/>
          </p:cNvSpPr>
          <p:nvPr/>
        </p:nvSpPr>
        <p:spPr bwMode="auto">
          <a:xfrm>
            <a:off x="2667000" y="2849563"/>
            <a:ext cx="3873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1" lang="en-US" altLang="zh-CN" sz="3200"/>
              <a:t>2</a:t>
            </a:r>
          </a:p>
        </p:txBody>
      </p:sp>
      <p:sp>
        <p:nvSpPr>
          <p:cNvPr id="452634" name="Text Box 26"/>
          <p:cNvSpPr txBox="1">
            <a:spLocks noChangeArrowheads="1"/>
          </p:cNvSpPr>
          <p:nvPr/>
        </p:nvSpPr>
        <p:spPr bwMode="auto">
          <a:xfrm>
            <a:off x="3733800" y="2849563"/>
            <a:ext cx="3873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1" lang="en-US" altLang="zh-CN" sz="3200"/>
              <a:t>3</a:t>
            </a:r>
          </a:p>
        </p:txBody>
      </p:sp>
      <p:sp>
        <p:nvSpPr>
          <p:cNvPr id="452635" name="AutoShape 27"/>
          <p:cNvSpPr>
            <a:spLocks noChangeArrowheads="1"/>
          </p:cNvSpPr>
          <p:nvPr/>
        </p:nvSpPr>
        <p:spPr bwMode="auto">
          <a:xfrm>
            <a:off x="6096000" y="2057400"/>
            <a:ext cx="2819400" cy="685800"/>
          </a:xfrm>
          <a:prstGeom prst="wedgeEllipseCallout">
            <a:avLst>
              <a:gd name="adj1" fmla="val -48199"/>
              <a:gd name="adj2" fmla="val -76389"/>
            </a:avLst>
          </a:prstGeom>
          <a:solidFill>
            <a:srgbClr val="D8EF9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kumimoji="1" lang="zh-CN" altLang="en-US"/>
              <a:t>系统温度漂移</a:t>
            </a:r>
          </a:p>
        </p:txBody>
      </p:sp>
      <p:sp>
        <p:nvSpPr>
          <p:cNvPr id="452636" name="Oval 28"/>
          <p:cNvSpPr>
            <a:spLocks noChangeArrowheads="1"/>
          </p:cNvSpPr>
          <p:nvPr/>
        </p:nvSpPr>
        <p:spPr bwMode="auto">
          <a:xfrm>
            <a:off x="2241550" y="4540250"/>
            <a:ext cx="228600" cy="2286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52637" name="Oval 29"/>
          <p:cNvSpPr>
            <a:spLocks noChangeArrowheads="1"/>
          </p:cNvSpPr>
          <p:nvPr/>
        </p:nvSpPr>
        <p:spPr bwMode="auto">
          <a:xfrm>
            <a:off x="4162425" y="1873250"/>
            <a:ext cx="228600" cy="2286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52638" name="AutoShape 30"/>
          <p:cNvSpPr>
            <a:spLocks noChangeArrowheads="1"/>
          </p:cNvSpPr>
          <p:nvPr/>
        </p:nvSpPr>
        <p:spPr bwMode="auto">
          <a:xfrm>
            <a:off x="685800" y="5257800"/>
            <a:ext cx="1219200" cy="533400"/>
          </a:xfrm>
          <a:prstGeom prst="wedgeRoundRectCallout">
            <a:avLst>
              <a:gd name="adj1" fmla="val 81639"/>
              <a:gd name="adj2" fmla="val -143454"/>
              <a:gd name="adj3" fmla="val 16667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kumimoji="1" lang="en-US" altLang="zh-CN"/>
              <a:t>P = P</a:t>
            </a:r>
            <a:r>
              <a:rPr kumimoji="1" lang="en-US" altLang="zh-CN" baseline="-25000"/>
              <a:t>0</a:t>
            </a:r>
            <a:endParaRPr kumimoji="1" lang="en-US" altLang="zh-CN"/>
          </a:p>
        </p:txBody>
      </p:sp>
      <p:sp>
        <p:nvSpPr>
          <p:cNvPr id="452639" name="AutoShape 31"/>
          <p:cNvSpPr>
            <a:spLocks noChangeArrowheads="1"/>
          </p:cNvSpPr>
          <p:nvPr/>
        </p:nvSpPr>
        <p:spPr bwMode="auto">
          <a:xfrm>
            <a:off x="4724400" y="2438400"/>
            <a:ext cx="1066800" cy="533400"/>
          </a:xfrm>
          <a:prstGeom prst="wedgeRoundRectCallout">
            <a:avLst>
              <a:gd name="adj1" fmla="val -84079"/>
              <a:gd name="adj2" fmla="val -120236"/>
              <a:gd name="adj3" fmla="val 16667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kumimoji="1" lang="en-US" altLang="zh-CN"/>
              <a:t>P = 0</a:t>
            </a:r>
          </a:p>
        </p:txBody>
      </p:sp>
      <p:graphicFrame>
        <p:nvGraphicFramePr>
          <p:cNvPr id="452640" name="Object 32"/>
          <p:cNvGraphicFramePr>
            <a:graphicFrameLocks noChangeAspect="1"/>
          </p:cNvGraphicFramePr>
          <p:nvPr/>
        </p:nvGraphicFramePr>
        <p:xfrm>
          <a:off x="4572000" y="4267200"/>
          <a:ext cx="4186238" cy="908050"/>
        </p:xfrm>
        <a:graphic>
          <a:graphicData uri="http://schemas.openxmlformats.org/presentationml/2006/ole">
            <p:oleObj spid="_x0000_s452640" name="Equation" r:id="rId3" imgW="2044440" imgH="444240" progId="Equation.3">
              <p:embed/>
            </p:oleObj>
          </a:graphicData>
        </a:graphic>
      </p:graphicFrame>
      <p:sp>
        <p:nvSpPr>
          <p:cNvPr id="452641" name="Text Box 33"/>
          <p:cNvSpPr txBox="1">
            <a:spLocks noChangeArrowheads="1"/>
          </p:cNvSpPr>
          <p:nvPr/>
        </p:nvSpPr>
        <p:spPr bwMode="auto">
          <a:xfrm>
            <a:off x="4572000" y="3429000"/>
            <a:ext cx="3581400" cy="579438"/>
          </a:xfrm>
          <a:prstGeom prst="rect">
            <a:avLst/>
          </a:prstGeom>
          <a:solidFill>
            <a:srgbClr val="EAA5F5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/>
            <a:r>
              <a:rPr kumimoji="1" lang="zh-CN" altLang="en-US" sz="3200"/>
              <a:t>电加热：</a:t>
            </a:r>
            <a:r>
              <a:rPr kumimoji="1" lang="en-US" altLang="zh-CN" sz="3200" i="1"/>
              <a:t>Q</a:t>
            </a:r>
            <a:r>
              <a:rPr kumimoji="1" lang="en-US" altLang="zh-CN" sz="3200"/>
              <a:t> = </a:t>
            </a:r>
            <a:r>
              <a:rPr kumimoji="1" lang="en-US" altLang="zh-CN" sz="3200" i="1"/>
              <a:t>P</a:t>
            </a:r>
            <a:r>
              <a:rPr kumimoji="1" lang="en-US" altLang="zh-CN" sz="3200" baseline="-25000"/>
              <a:t>0</a:t>
            </a:r>
            <a:r>
              <a:rPr kumimoji="1" lang="en-US" altLang="zh-CN" sz="3200"/>
              <a:t> </a:t>
            </a:r>
            <a:r>
              <a:rPr kumimoji="1" lang="en-US" altLang="zh-CN" sz="3200">
                <a:sym typeface="Symbol" pitchFamily="18" charset="2"/>
              </a:rPr>
              <a:t></a:t>
            </a:r>
            <a:r>
              <a:rPr kumimoji="1" lang="en-US" altLang="zh-CN" sz="3200" i="1"/>
              <a:t>t</a:t>
            </a:r>
          </a:p>
        </p:txBody>
      </p:sp>
      <p:pic>
        <p:nvPicPr>
          <p:cNvPr id="452642" name="Picture 34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00113" cy="900113"/>
          </a:xfrm>
          <a:prstGeom prst="rect">
            <a:avLst/>
          </a:prstGeom>
          <a:gradFill rotWithShape="0">
            <a:gsLst>
              <a:gs pos="0">
                <a:schemeClr val="hlink"/>
              </a:gs>
              <a:gs pos="100000">
                <a:srgbClr val="66FF33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ChangeArrowheads="1"/>
          </p:cNvSpPr>
          <p:nvPr/>
        </p:nvSpPr>
        <p:spPr bwMode="auto">
          <a:xfrm>
            <a:off x="4729163" y="4316413"/>
            <a:ext cx="4343400" cy="1524000"/>
          </a:xfrm>
          <a:prstGeom prst="rect">
            <a:avLst/>
          </a:prstGeom>
          <a:solidFill>
            <a:srgbClr val="D1D5D5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53635" name="Rectangle 3"/>
          <p:cNvSpPr>
            <a:spLocks noChangeArrowheads="1"/>
          </p:cNvSpPr>
          <p:nvPr/>
        </p:nvSpPr>
        <p:spPr bwMode="auto">
          <a:xfrm>
            <a:off x="228600" y="4343400"/>
            <a:ext cx="4343400" cy="1627188"/>
          </a:xfrm>
          <a:prstGeom prst="rect">
            <a:avLst/>
          </a:prstGeom>
          <a:solidFill>
            <a:srgbClr val="D1D5D5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53636" name="Rectangle 4"/>
          <p:cNvSpPr>
            <a:spLocks noChangeArrowheads="1"/>
          </p:cNvSpPr>
          <p:nvPr/>
        </p:nvSpPr>
        <p:spPr bwMode="auto">
          <a:xfrm>
            <a:off x="228600" y="2590800"/>
            <a:ext cx="5029200" cy="1447800"/>
          </a:xfrm>
          <a:prstGeom prst="rect">
            <a:avLst/>
          </a:prstGeom>
          <a:solidFill>
            <a:srgbClr val="D1D5D5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53637" name="Rectangle 5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838200"/>
          </a:xfrm>
        </p:spPr>
        <p:txBody>
          <a:bodyPr/>
          <a:lstStyle/>
          <a:p>
            <a:r>
              <a:rPr lang="zh-CN" altLang="en-US"/>
              <a:t>样品温升曲线的差异来源</a:t>
            </a:r>
          </a:p>
        </p:txBody>
      </p:sp>
      <p:sp>
        <p:nvSpPr>
          <p:cNvPr id="453638" name="Text Box 6"/>
          <p:cNvSpPr txBox="1">
            <a:spLocks noChangeArrowheads="1"/>
          </p:cNvSpPr>
          <p:nvPr/>
        </p:nvSpPr>
        <p:spPr bwMode="auto">
          <a:xfrm>
            <a:off x="0" y="6372225"/>
            <a:ext cx="1098550" cy="457200"/>
          </a:xfrm>
          <a:prstGeom prst="rect">
            <a:avLst/>
          </a:prstGeom>
          <a:solidFill>
            <a:srgbClr val="DDF6A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1" lang="zh-CN" altLang="en-US"/>
              <a:t>热容量</a:t>
            </a:r>
          </a:p>
        </p:txBody>
      </p:sp>
      <p:pic>
        <p:nvPicPr>
          <p:cNvPr id="453639" name="Picture 7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00113" cy="900113"/>
          </a:xfrm>
          <a:prstGeom prst="rect">
            <a:avLst/>
          </a:prstGeom>
          <a:gradFill rotWithShape="0">
            <a:gsLst>
              <a:gs pos="0">
                <a:schemeClr val="hlink"/>
              </a:gs>
              <a:gs pos="100000">
                <a:srgbClr val="66FF33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</p:pic>
      <p:grpSp>
        <p:nvGrpSpPr>
          <p:cNvPr id="453640" name="Group 8"/>
          <p:cNvGrpSpPr>
            <a:grpSpLocks/>
          </p:cNvGrpSpPr>
          <p:nvPr/>
        </p:nvGrpSpPr>
        <p:grpSpPr bwMode="auto">
          <a:xfrm>
            <a:off x="4865688" y="4559300"/>
            <a:ext cx="4038600" cy="1223963"/>
            <a:chOff x="960" y="2113"/>
            <a:chExt cx="2544" cy="771"/>
          </a:xfrm>
        </p:grpSpPr>
        <p:sp>
          <p:nvSpPr>
            <p:cNvPr id="453641" name="Rectangle 9"/>
            <p:cNvSpPr>
              <a:spLocks noChangeArrowheads="1"/>
            </p:cNvSpPr>
            <p:nvPr/>
          </p:nvSpPr>
          <p:spPr bwMode="auto">
            <a:xfrm>
              <a:off x="960" y="2304"/>
              <a:ext cx="2544" cy="240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53642" name="Oval 10"/>
            <p:cNvSpPr>
              <a:spLocks noChangeArrowheads="1"/>
            </p:cNvSpPr>
            <p:nvPr/>
          </p:nvSpPr>
          <p:spPr bwMode="auto">
            <a:xfrm>
              <a:off x="1608" y="2113"/>
              <a:ext cx="1248" cy="192"/>
            </a:xfrm>
            <a:prstGeom prst="ellipse">
              <a:avLst/>
            </a:prstGeom>
            <a:gradFill rotWithShape="0">
              <a:gsLst>
                <a:gs pos="0">
                  <a:srgbClr val="E8F09E"/>
                </a:gs>
                <a:gs pos="100000">
                  <a:srgbClr val="FF00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453643" name="Group 11"/>
            <p:cNvGrpSpPr>
              <a:grpSpLocks/>
            </p:cNvGrpSpPr>
            <p:nvPr/>
          </p:nvGrpSpPr>
          <p:grpSpPr bwMode="auto">
            <a:xfrm>
              <a:off x="1052" y="2544"/>
              <a:ext cx="2360" cy="340"/>
              <a:chOff x="1344" y="2544"/>
              <a:chExt cx="2360" cy="340"/>
            </a:xfrm>
          </p:grpSpPr>
          <p:sp>
            <p:nvSpPr>
              <p:cNvPr id="453644" name="Rectangle 12"/>
              <p:cNvSpPr>
                <a:spLocks noChangeArrowheads="1"/>
              </p:cNvSpPr>
              <p:nvPr/>
            </p:nvSpPr>
            <p:spPr bwMode="auto">
              <a:xfrm>
                <a:off x="1344" y="2544"/>
                <a:ext cx="680" cy="340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kumimoji="1" lang="zh-CN" altLang="en-US">
                    <a:solidFill>
                      <a:schemeClr val="bg1"/>
                    </a:solidFill>
                  </a:rPr>
                  <a:t>加热器</a:t>
                </a:r>
              </a:p>
            </p:txBody>
          </p:sp>
          <p:sp>
            <p:nvSpPr>
              <p:cNvPr id="453645" name="Text Box 13"/>
              <p:cNvSpPr txBox="1">
                <a:spLocks noChangeArrowheads="1"/>
              </p:cNvSpPr>
              <p:nvPr/>
            </p:nvSpPr>
            <p:spPr bwMode="auto">
              <a:xfrm>
                <a:off x="3024" y="2544"/>
                <a:ext cx="680" cy="340"/>
              </a:xfrm>
              <a:prstGeom prst="rect">
                <a:avLst/>
              </a:prstGeom>
              <a:solidFill>
                <a:srgbClr val="E8F09E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r>
                  <a:rPr kumimoji="1" lang="zh-CN" altLang="en-US"/>
                  <a:t>温度计</a:t>
                </a:r>
              </a:p>
            </p:txBody>
          </p:sp>
        </p:grpSp>
      </p:grpSp>
      <p:grpSp>
        <p:nvGrpSpPr>
          <p:cNvPr id="453646" name="Group 14"/>
          <p:cNvGrpSpPr>
            <a:grpSpLocks/>
          </p:cNvGrpSpPr>
          <p:nvPr/>
        </p:nvGrpSpPr>
        <p:grpSpPr bwMode="auto">
          <a:xfrm>
            <a:off x="319088" y="4467225"/>
            <a:ext cx="4038600" cy="1452563"/>
            <a:chOff x="3024" y="2593"/>
            <a:chExt cx="2544" cy="915"/>
          </a:xfrm>
        </p:grpSpPr>
        <p:sp>
          <p:nvSpPr>
            <p:cNvPr id="453647" name="Rectangle 15"/>
            <p:cNvSpPr>
              <a:spLocks noChangeArrowheads="1"/>
            </p:cNvSpPr>
            <p:nvPr/>
          </p:nvSpPr>
          <p:spPr bwMode="auto">
            <a:xfrm>
              <a:off x="3024" y="2928"/>
              <a:ext cx="2544" cy="240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53648" name="Oval 16"/>
            <p:cNvSpPr>
              <a:spLocks noChangeArrowheads="1"/>
            </p:cNvSpPr>
            <p:nvPr/>
          </p:nvSpPr>
          <p:spPr bwMode="auto">
            <a:xfrm>
              <a:off x="3504" y="2737"/>
              <a:ext cx="1248" cy="192"/>
            </a:xfrm>
            <a:prstGeom prst="ellipse">
              <a:avLst/>
            </a:prstGeom>
            <a:gradFill rotWithShape="0">
              <a:gsLst>
                <a:gs pos="0">
                  <a:srgbClr val="E8F09E"/>
                </a:gs>
                <a:gs pos="100000">
                  <a:srgbClr val="FF00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53649" name="Rectangle 17"/>
            <p:cNvSpPr>
              <a:spLocks noChangeArrowheads="1"/>
            </p:cNvSpPr>
            <p:nvPr/>
          </p:nvSpPr>
          <p:spPr bwMode="auto">
            <a:xfrm>
              <a:off x="3116" y="3168"/>
              <a:ext cx="680" cy="340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kumimoji="1" lang="zh-CN" altLang="en-US">
                  <a:solidFill>
                    <a:schemeClr val="bg1"/>
                  </a:solidFill>
                </a:rPr>
                <a:t>加热器</a:t>
              </a:r>
            </a:p>
          </p:txBody>
        </p:sp>
        <p:sp>
          <p:nvSpPr>
            <p:cNvPr id="453650" name="Text Box 18"/>
            <p:cNvSpPr txBox="1">
              <a:spLocks noChangeArrowheads="1"/>
            </p:cNvSpPr>
            <p:nvPr/>
          </p:nvSpPr>
          <p:spPr bwMode="auto">
            <a:xfrm>
              <a:off x="4888" y="2593"/>
              <a:ext cx="680" cy="340"/>
            </a:xfrm>
            <a:prstGeom prst="rect">
              <a:avLst/>
            </a:prstGeom>
            <a:solidFill>
              <a:srgbClr val="E8F09E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r>
                <a:rPr kumimoji="1" lang="zh-CN" altLang="en-US"/>
                <a:t>温度计</a:t>
              </a:r>
            </a:p>
          </p:txBody>
        </p:sp>
      </p:grpSp>
      <p:grpSp>
        <p:nvGrpSpPr>
          <p:cNvPr id="453651" name="Group 19"/>
          <p:cNvGrpSpPr>
            <a:grpSpLocks/>
          </p:cNvGrpSpPr>
          <p:nvPr/>
        </p:nvGrpSpPr>
        <p:grpSpPr bwMode="auto">
          <a:xfrm>
            <a:off x="304800" y="3162300"/>
            <a:ext cx="4038600" cy="684213"/>
            <a:chOff x="336" y="1104"/>
            <a:chExt cx="2544" cy="431"/>
          </a:xfrm>
        </p:grpSpPr>
        <p:sp>
          <p:nvSpPr>
            <p:cNvPr id="453652" name="Rectangle 20"/>
            <p:cNvSpPr>
              <a:spLocks noChangeArrowheads="1"/>
            </p:cNvSpPr>
            <p:nvPr/>
          </p:nvSpPr>
          <p:spPr bwMode="auto">
            <a:xfrm>
              <a:off x="336" y="1295"/>
              <a:ext cx="2544" cy="240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53653" name="Oval 21"/>
            <p:cNvSpPr>
              <a:spLocks noChangeArrowheads="1"/>
            </p:cNvSpPr>
            <p:nvPr/>
          </p:nvSpPr>
          <p:spPr bwMode="auto">
            <a:xfrm>
              <a:off x="984" y="1104"/>
              <a:ext cx="1248" cy="19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453654" name="Text Box 22"/>
          <p:cNvSpPr txBox="1">
            <a:spLocks noChangeArrowheads="1"/>
          </p:cNvSpPr>
          <p:nvPr/>
        </p:nvSpPr>
        <p:spPr bwMode="auto">
          <a:xfrm>
            <a:off x="1905000" y="1066800"/>
            <a:ext cx="57150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kumimoji="1" lang="zh-CN" altLang="en-US" sz="2800"/>
              <a:t>样品的热扩散率 </a:t>
            </a:r>
            <a:r>
              <a:rPr kumimoji="1" lang="en-US" altLang="zh-CN" sz="2800" i="1"/>
              <a:t>a</a:t>
            </a:r>
            <a:endParaRPr kumimoji="1" lang="en-US" altLang="zh-CN" sz="2800"/>
          </a:p>
          <a:p>
            <a:r>
              <a:rPr kumimoji="1" lang="zh-CN" altLang="en-US" sz="2800"/>
              <a:t>样品与加热器和温度计的相对位置</a:t>
            </a:r>
          </a:p>
          <a:p>
            <a:r>
              <a:rPr kumimoji="1" lang="zh-CN" altLang="en-US" sz="2800"/>
              <a:t>样品与加热器和温度计之间的热阻</a:t>
            </a:r>
          </a:p>
        </p:txBody>
      </p:sp>
      <p:graphicFrame>
        <p:nvGraphicFramePr>
          <p:cNvPr id="453655" name="Object 23"/>
          <p:cNvGraphicFramePr>
            <a:graphicFrameLocks noChangeAspect="1"/>
          </p:cNvGraphicFramePr>
          <p:nvPr/>
        </p:nvGraphicFramePr>
        <p:xfrm>
          <a:off x="3733800" y="2667000"/>
          <a:ext cx="1295400" cy="395288"/>
        </p:xfrm>
        <a:graphic>
          <a:graphicData uri="http://schemas.openxmlformats.org/presentationml/2006/ole">
            <p:oleObj spid="_x0000_s453655" name="Equation" r:id="rId4" imgW="457200" imgH="139680" progId="Equation.3">
              <p:embed/>
            </p:oleObj>
          </a:graphicData>
        </a:graphic>
      </p:graphicFrame>
      <p:sp>
        <p:nvSpPr>
          <p:cNvPr id="453656" name="Text Box 24"/>
          <p:cNvSpPr txBox="1">
            <a:spLocks noChangeArrowheads="1"/>
          </p:cNvSpPr>
          <p:nvPr/>
        </p:nvSpPr>
        <p:spPr bwMode="auto">
          <a:xfrm>
            <a:off x="182563" y="2546350"/>
            <a:ext cx="6254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kumimoji="1" lang="en-US" altLang="zh-CN" sz="3600">
                <a:solidFill>
                  <a:srgbClr val="0000FF"/>
                </a:solidFill>
                <a:sym typeface="Wingdings" pitchFamily="2" charset="2"/>
              </a:rPr>
              <a:t></a:t>
            </a:r>
            <a:endParaRPr kumimoji="1" lang="en-US" altLang="zh-CN" sz="3600">
              <a:solidFill>
                <a:srgbClr val="0000FF"/>
              </a:solidFill>
            </a:endParaRPr>
          </a:p>
        </p:txBody>
      </p:sp>
      <p:sp>
        <p:nvSpPr>
          <p:cNvPr id="453657" name="Text Box 25"/>
          <p:cNvSpPr txBox="1">
            <a:spLocks noChangeArrowheads="1"/>
          </p:cNvSpPr>
          <p:nvPr/>
        </p:nvSpPr>
        <p:spPr bwMode="auto">
          <a:xfrm>
            <a:off x="4699000" y="4254500"/>
            <a:ext cx="533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kumimoji="1" lang="en-US" altLang="zh-CN" sz="3600">
                <a:solidFill>
                  <a:srgbClr val="0000FF"/>
                </a:solidFill>
                <a:sym typeface="Wingdings" pitchFamily="2" charset="2"/>
              </a:rPr>
              <a:t></a:t>
            </a:r>
            <a:endParaRPr kumimoji="1" lang="en-US" altLang="zh-CN" sz="3600">
              <a:solidFill>
                <a:srgbClr val="0000FF"/>
              </a:solidFill>
            </a:endParaRPr>
          </a:p>
        </p:txBody>
      </p:sp>
      <p:sp>
        <p:nvSpPr>
          <p:cNvPr id="453658" name="Text Box 26"/>
          <p:cNvSpPr txBox="1">
            <a:spLocks noChangeArrowheads="1"/>
          </p:cNvSpPr>
          <p:nvPr/>
        </p:nvSpPr>
        <p:spPr bwMode="auto">
          <a:xfrm>
            <a:off x="184150" y="4268788"/>
            <a:ext cx="5921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1" lang="en-US" altLang="zh-CN" sz="3600">
                <a:solidFill>
                  <a:srgbClr val="0000FF"/>
                </a:solidFill>
                <a:sym typeface="Wingdings" pitchFamily="2" charset="2"/>
              </a:rPr>
              <a:t></a:t>
            </a:r>
            <a:endParaRPr kumimoji="1" lang="en-US" altLang="zh-CN" sz="3600">
              <a:solidFill>
                <a:srgbClr val="0000FF"/>
              </a:solidFill>
            </a:endParaRPr>
          </a:p>
        </p:txBody>
      </p:sp>
      <p:graphicFrame>
        <p:nvGraphicFramePr>
          <p:cNvPr id="453659" name="Object 27"/>
          <p:cNvGraphicFramePr>
            <a:graphicFrameLocks noChangeAspect="1"/>
          </p:cNvGraphicFramePr>
          <p:nvPr/>
        </p:nvGraphicFramePr>
        <p:xfrm>
          <a:off x="3906838" y="6248400"/>
          <a:ext cx="1330325" cy="395288"/>
        </p:xfrm>
        <a:graphic>
          <a:graphicData uri="http://schemas.openxmlformats.org/presentationml/2006/ole">
            <p:oleObj spid="_x0000_s453659" name="Equation" r:id="rId5" imgW="469800" imgH="139680" progId="Equation.3">
              <p:embed/>
            </p:oleObj>
          </a:graphicData>
        </a:graphic>
      </p:graphicFrame>
      <p:sp>
        <p:nvSpPr>
          <p:cNvPr id="453660" name="Line 28"/>
          <p:cNvSpPr>
            <a:spLocks noChangeShapeType="1"/>
          </p:cNvSpPr>
          <p:nvPr/>
        </p:nvSpPr>
        <p:spPr bwMode="auto">
          <a:xfrm flipH="1" flipV="1">
            <a:off x="2590800" y="5791200"/>
            <a:ext cx="12954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453661" name="Line 29"/>
          <p:cNvSpPr>
            <a:spLocks noChangeShapeType="1"/>
          </p:cNvSpPr>
          <p:nvPr/>
        </p:nvSpPr>
        <p:spPr bwMode="auto">
          <a:xfrm flipV="1">
            <a:off x="5257800" y="5715000"/>
            <a:ext cx="16764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453662" name="AutoShape 30"/>
          <p:cNvSpPr>
            <a:spLocks noChangeArrowheads="1"/>
          </p:cNvSpPr>
          <p:nvPr/>
        </p:nvSpPr>
        <p:spPr bwMode="auto">
          <a:xfrm>
            <a:off x="5791200" y="3200400"/>
            <a:ext cx="3124200" cy="457200"/>
          </a:xfrm>
          <a:prstGeom prst="wedgeRoundRectCallout">
            <a:avLst>
              <a:gd name="adj1" fmla="val -68139"/>
              <a:gd name="adj2" fmla="val 229861"/>
              <a:gd name="adj3" fmla="val 16667"/>
            </a:avLst>
          </a:prstGeom>
          <a:solidFill>
            <a:srgbClr val="D8EF9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kumimoji="1" lang="en-US" altLang="zh-CN"/>
              <a:t>PPMS Heat Capacity</a:t>
            </a:r>
          </a:p>
        </p:txBody>
      </p:sp>
    </p:spTree>
  </p:cSld>
  <p:clrMapOvr>
    <a:masterClrMapping/>
  </p:clrMapOvr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6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838200"/>
          </a:xfrm>
        </p:spPr>
        <p:txBody>
          <a:bodyPr/>
          <a:lstStyle/>
          <a:p>
            <a:r>
              <a:rPr lang="zh-CN" altLang="en-US"/>
              <a:t>热容量－</a:t>
            </a:r>
            <a:r>
              <a:rPr lang="zh-CN" altLang="en-US" u="sng">
                <a:solidFill>
                  <a:srgbClr val="FF0000"/>
                </a:solidFill>
              </a:rPr>
              <a:t>温度</a:t>
            </a:r>
            <a:r>
              <a:rPr lang="zh-CN" altLang="en-US"/>
              <a:t>－磁场－压强</a:t>
            </a:r>
          </a:p>
        </p:txBody>
      </p:sp>
      <p:sp>
        <p:nvSpPr>
          <p:cNvPr id="454659" name="Text Box 3"/>
          <p:cNvSpPr txBox="1">
            <a:spLocks noChangeArrowheads="1"/>
          </p:cNvSpPr>
          <p:nvPr/>
        </p:nvSpPr>
        <p:spPr bwMode="auto">
          <a:xfrm>
            <a:off x="0" y="6372225"/>
            <a:ext cx="1098550" cy="457200"/>
          </a:xfrm>
          <a:prstGeom prst="rect">
            <a:avLst/>
          </a:prstGeom>
          <a:solidFill>
            <a:srgbClr val="DDF6A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1" lang="zh-CN" altLang="en-US"/>
              <a:t>热容量</a:t>
            </a:r>
          </a:p>
        </p:txBody>
      </p:sp>
      <p:pic>
        <p:nvPicPr>
          <p:cNvPr id="454660" name="Picture 4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00113" cy="900113"/>
          </a:xfrm>
          <a:prstGeom prst="rect">
            <a:avLst/>
          </a:prstGeom>
          <a:gradFill rotWithShape="0">
            <a:gsLst>
              <a:gs pos="0">
                <a:schemeClr val="hlink"/>
              </a:gs>
              <a:gs pos="100000">
                <a:srgbClr val="66FF33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</p:pic>
      <p:sp>
        <p:nvSpPr>
          <p:cNvPr id="454661" name="Text Box 5"/>
          <p:cNvSpPr txBox="1">
            <a:spLocks noChangeArrowheads="1"/>
          </p:cNvSpPr>
          <p:nvPr/>
        </p:nvSpPr>
        <p:spPr bwMode="auto">
          <a:xfrm>
            <a:off x="533400" y="1066800"/>
            <a:ext cx="2012950" cy="641350"/>
          </a:xfrm>
          <a:prstGeom prst="rect">
            <a:avLst/>
          </a:prstGeom>
          <a:solidFill>
            <a:srgbClr val="E8F09E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r>
              <a:rPr kumimoji="1" lang="zh-CN" altLang="en-US" sz="3600">
                <a:ea typeface="华文新魏" pitchFamily="2" charset="-122"/>
              </a:rPr>
              <a:t>晶格比热</a:t>
            </a:r>
          </a:p>
        </p:txBody>
      </p:sp>
      <p:sp>
        <p:nvSpPr>
          <p:cNvPr id="454662" name="Text Box 6"/>
          <p:cNvSpPr txBox="1">
            <a:spLocks noChangeArrowheads="1"/>
          </p:cNvSpPr>
          <p:nvPr/>
        </p:nvSpPr>
        <p:spPr bwMode="auto">
          <a:xfrm>
            <a:off x="517525" y="2057400"/>
            <a:ext cx="3289300" cy="457200"/>
          </a:xfrm>
          <a:prstGeom prst="rect">
            <a:avLst/>
          </a:prstGeom>
          <a:solidFill>
            <a:srgbClr val="D1D5D5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1" lang="zh-CN" altLang="en-US"/>
              <a:t>高温：</a:t>
            </a:r>
            <a:r>
              <a:rPr kumimoji="1" lang="en-US" altLang="zh-CN"/>
              <a:t>Dulong-Petit Law</a:t>
            </a:r>
          </a:p>
        </p:txBody>
      </p:sp>
      <p:sp>
        <p:nvSpPr>
          <p:cNvPr id="454663" name="Text Box 7"/>
          <p:cNvSpPr txBox="1">
            <a:spLocks noChangeArrowheads="1"/>
          </p:cNvSpPr>
          <p:nvPr/>
        </p:nvSpPr>
        <p:spPr bwMode="auto">
          <a:xfrm>
            <a:off x="517525" y="2895600"/>
            <a:ext cx="1987550" cy="457200"/>
          </a:xfrm>
          <a:prstGeom prst="rect">
            <a:avLst/>
          </a:prstGeom>
          <a:solidFill>
            <a:srgbClr val="D1D5D5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1" lang="zh-CN" altLang="en-US"/>
              <a:t>低温：</a:t>
            </a:r>
            <a:r>
              <a:rPr kumimoji="1" lang="en-US" altLang="zh-CN" i="1"/>
              <a:t>T</a:t>
            </a:r>
            <a:r>
              <a:rPr kumimoji="1" lang="en-US" altLang="zh-CN" baseline="30000"/>
              <a:t>3</a:t>
            </a:r>
            <a:r>
              <a:rPr kumimoji="1" lang="en-US" altLang="zh-CN"/>
              <a:t> Law</a:t>
            </a:r>
          </a:p>
        </p:txBody>
      </p:sp>
      <p:graphicFrame>
        <p:nvGraphicFramePr>
          <p:cNvPr id="454664" name="Object 8"/>
          <p:cNvGraphicFramePr>
            <a:graphicFrameLocks noChangeAspect="1"/>
          </p:cNvGraphicFramePr>
          <p:nvPr/>
        </p:nvGraphicFramePr>
        <p:xfrm>
          <a:off x="4433888" y="1965325"/>
          <a:ext cx="1782762" cy="585788"/>
        </p:xfrm>
        <a:graphic>
          <a:graphicData uri="http://schemas.openxmlformats.org/presentationml/2006/ole">
            <p:oleObj spid="_x0000_s454664" name="Equation" r:id="rId4" imgW="736560" imgH="241200" progId="Equation.3">
              <p:embed/>
            </p:oleObj>
          </a:graphicData>
        </a:graphic>
      </p:graphicFrame>
      <p:graphicFrame>
        <p:nvGraphicFramePr>
          <p:cNvPr id="454665" name="Object 9"/>
          <p:cNvGraphicFramePr>
            <a:graphicFrameLocks noChangeAspect="1"/>
          </p:cNvGraphicFramePr>
          <p:nvPr/>
        </p:nvGraphicFramePr>
        <p:xfrm>
          <a:off x="4451350" y="2593975"/>
          <a:ext cx="2832100" cy="987425"/>
        </p:xfrm>
        <a:graphic>
          <a:graphicData uri="http://schemas.openxmlformats.org/presentationml/2006/ole">
            <p:oleObj spid="_x0000_s454665" name="Equation" r:id="rId5" imgW="1346040" imgH="469800" progId="Equation.3">
              <p:embed/>
            </p:oleObj>
          </a:graphicData>
        </a:graphic>
      </p:graphicFrame>
      <p:sp>
        <p:nvSpPr>
          <p:cNvPr id="454666" name="Text Box 10"/>
          <p:cNvSpPr txBox="1">
            <a:spLocks noChangeArrowheads="1"/>
          </p:cNvSpPr>
          <p:nvPr/>
        </p:nvSpPr>
        <p:spPr bwMode="auto">
          <a:xfrm>
            <a:off x="517525" y="3962400"/>
            <a:ext cx="3714750" cy="457200"/>
          </a:xfrm>
          <a:prstGeom prst="rect">
            <a:avLst/>
          </a:prstGeom>
          <a:solidFill>
            <a:srgbClr val="D1D5D5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1" lang="zh-CN" altLang="en-US"/>
              <a:t>中间温度：</a:t>
            </a:r>
            <a:r>
              <a:rPr kumimoji="1" lang="en-US" altLang="zh-CN"/>
              <a:t>Debye’s </a:t>
            </a:r>
            <a:r>
              <a:rPr kumimoji="1" lang="en-US" altLang="zh-CN" i="1"/>
              <a:t>T</a:t>
            </a:r>
            <a:r>
              <a:rPr kumimoji="1" lang="en-US" altLang="zh-CN" baseline="30000"/>
              <a:t>3</a:t>
            </a:r>
            <a:r>
              <a:rPr kumimoji="1" lang="en-US" altLang="zh-CN"/>
              <a:t>-Law</a:t>
            </a:r>
          </a:p>
        </p:txBody>
      </p:sp>
      <p:graphicFrame>
        <p:nvGraphicFramePr>
          <p:cNvPr id="454667" name="Object 11"/>
          <p:cNvGraphicFramePr>
            <a:graphicFrameLocks noChangeAspect="1"/>
          </p:cNvGraphicFramePr>
          <p:nvPr/>
        </p:nvGraphicFramePr>
        <p:xfrm>
          <a:off x="4454525" y="3676650"/>
          <a:ext cx="4467225" cy="1047750"/>
        </p:xfrm>
        <a:graphic>
          <a:graphicData uri="http://schemas.openxmlformats.org/presentationml/2006/ole">
            <p:oleObj spid="_x0000_s454667" name="Equation" r:id="rId6" imgW="2171520" imgH="507960" progId="Equation.3">
              <p:embed/>
            </p:oleObj>
          </a:graphicData>
        </a:graphic>
      </p:graphicFrame>
      <p:sp>
        <p:nvSpPr>
          <p:cNvPr id="454668" name="Text Box 12"/>
          <p:cNvSpPr txBox="1">
            <a:spLocks noChangeArrowheads="1"/>
          </p:cNvSpPr>
          <p:nvPr/>
        </p:nvSpPr>
        <p:spPr bwMode="auto">
          <a:xfrm>
            <a:off x="4800600" y="1066800"/>
            <a:ext cx="3695700" cy="641350"/>
          </a:xfrm>
          <a:prstGeom prst="rect">
            <a:avLst/>
          </a:prstGeom>
          <a:solidFill>
            <a:srgbClr val="EAA5F5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1" lang="en-US" altLang="zh-CN" sz="3600" i="1">
                <a:solidFill>
                  <a:srgbClr val="0000FF"/>
                </a:solidFill>
              </a:rPr>
              <a:t>~T </a:t>
            </a:r>
            <a:r>
              <a:rPr kumimoji="1" lang="en-US" altLang="zh-CN" sz="3600" baseline="30000">
                <a:solidFill>
                  <a:srgbClr val="0000FF"/>
                </a:solidFill>
              </a:rPr>
              <a:t>0</a:t>
            </a:r>
            <a:r>
              <a:rPr kumimoji="1" lang="en-US" altLang="zh-CN" sz="3600">
                <a:solidFill>
                  <a:srgbClr val="0000FF"/>
                </a:solidFill>
              </a:rPr>
              <a:t>	~</a:t>
            </a:r>
            <a:r>
              <a:rPr kumimoji="1" lang="en-US" altLang="zh-CN" sz="3600" i="1">
                <a:solidFill>
                  <a:srgbClr val="0000FF"/>
                </a:solidFill>
              </a:rPr>
              <a:t>T </a:t>
            </a:r>
            <a:r>
              <a:rPr kumimoji="1" lang="en-US" altLang="zh-CN" sz="3600" baseline="30000">
                <a:solidFill>
                  <a:srgbClr val="0000FF"/>
                </a:solidFill>
              </a:rPr>
              <a:t>1</a:t>
            </a:r>
            <a:r>
              <a:rPr kumimoji="1" lang="en-US" altLang="zh-CN" sz="3600">
                <a:solidFill>
                  <a:srgbClr val="0000FF"/>
                </a:solidFill>
              </a:rPr>
              <a:t>	</a:t>
            </a:r>
            <a:r>
              <a:rPr kumimoji="1" lang="en-US" altLang="zh-CN" sz="3600">
                <a:solidFill>
                  <a:schemeClr val="tx2"/>
                </a:solidFill>
              </a:rPr>
              <a:t>~</a:t>
            </a:r>
            <a:r>
              <a:rPr kumimoji="1" lang="en-US" altLang="zh-CN" sz="3600" i="1">
                <a:solidFill>
                  <a:schemeClr val="tx2"/>
                </a:solidFill>
              </a:rPr>
              <a:t>T </a:t>
            </a:r>
            <a:r>
              <a:rPr kumimoji="1" lang="en-US" altLang="zh-CN" sz="3600" baseline="30000">
                <a:solidFill>
                  <a:schemeClr val="tx2"/>
                </a:solidFill>
              </a:rPr>
              <a:t>2</a:t>
            </a:r>
            <a:r>
              <a:rPr kumimoji="1" lang="en-US" altLang="zh-CN" sz="3600">
                <a:solidFill>
                  <a:schemeClr val="tx2"/>
                </a:solidFill>
              </a:rPr>
              <a:t>	</a:t>
            </a:r>
            <a:r>
              <a:rPr kumimoji="1" lang="en-US" altLang="zh-CN" sz="3600">
                <a:solidFill>
                  <a:srgbClr val="0000FF"/>
                </a:solidFill>
              </a:rPr>
              <a:t>~</a:t>
            </a:r>
            <a:r>
              <a:rPr kumimoji="1" lang="en-US" altLang="zh-CN" sz="3600" i="1">
                <a:solidFill>
                  <a:srgbClr val="0000FF"/>
                </a:solidFill>
              </a:rPr>
              <a:t>T </a:t>
            </a:r>
            <a:r>
              <a:rPr kumimoji="1" lang="en-US" altLang="zh-CN" sz="3600" baseline="30000">
                <a:solidFill>
                  <a:srgbClr val="0000FF"/>
                </a:solidFill>
              </a:rPr>
              <a:t>3</a:t>
            </a:r>
            <a:endParaRPr kumimoji="1" lang="en-US" altLang="zh-CN" sz="3600">
              <a:solidFill>
                <a:srgbClr val="0000FF"/>
              </a:solidFill>
            </a:endParaRPr>
          </a:p>
        </p:txBody>
      </p:sp>
      <p:sp>
        <p:nvSpPr>
          <p:cNvPr id="454669" name="Text Box 13"/>
          <p:cNvSpPr txBox="1">
            <a:spLocks noChangeArrowheads="1"/>
          </p:cNvSpPr>
          <p:nvPr/>
        </p:nvSpPr>
        <p:spPr bwMode="auto">
          <a:xfrm>
            <a:off x="517525" y="4724400"/>
            <a:ext cx="3902075" cy="457200"/>
          </a:xfrm>
          <a:prstGeom prst="rect">
            <a:avLst/>
          </a:prstGeom>
          <a:solidFill>
            <a:srgbClr val="D1D5D5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/>
              <a:t>                    Einstein</a:t>
            </a:r>
            <a:r>
              <a:rPr kumimoji="1" lang="zh-CN" altLang="en-US"/>
              <a:t>近似，</a:t>
            </a:r>
            <a:r>
              <a:rPr kumimoji="1" lang="en-US" altLang="zh-CN"/>
              <a:t>… </a:t>
            </a:r>
          </a:p>
        </p:txBody>
      </p:sp>
      <p:sp>
        <p:nvSpPr>
          <p:cNvPr id="454670" name="Text Box 14"/>
          <p:cNvSpPr txBox="1">
            <a:spLocks noChangeArrowheads="1"/>
          </p:cNvSpPr>
          <p:nvPr/>
        </p:nvSpPr>
        <p:spPr bwMode="auto">
          <a:xfrm>
            <a:off x="1447800" y="5715000"/>
            <a:ext cx="2012950" cy="641350"/>
          </a:xfrm>
          <a:prstGeom prst="rect">
            <a:avLst/>
          </a:prstGeom>
          <a:solidFill>
            <a:srgbClr val="E8F09E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r>
              <a:rPr kumimoji="1" lang="zh-CN" altLang="en-US" sz="3600">
                <a:ea typeface="华文新魏" pitchFamily="2" charset="-122"/>
              </a:rPr>
              <a:t>电子比热</a:t>
            </a:r>
          </a:p>
        </p:txBody>
      </p:sp>
      <p:graphicFrame>
        <p:nvGraphicFramePr>
          <p:cNvPr id="454671" name="Object 15"/>
          <p:cNvGraphicFramePr>
            <a:graphicFrameLocks noChangeAspect="1"/>
          </p:cNvGraphicFramePr>
          <p:nvPr/>
        </p:nvGraphicFramePr>
        <p:xfrm>
          <a:off x="3886200" y="5562600"/>
          <a:ext cx="3579813" cy="962025"/>
        </p:xfrm>
        <a:graphic>
          <a:graphicData uri="http://schemas.openxmlformats.org/presentationml/2006/ole">
            <p:oleObj spid="_x0000_s454671" name="Equation" r:id="rId7" imgW="1701720" imgH="457200" progId="Equation.3">
              <p:embed/>
            </p:oleObj>
          </a:graphicData>
        </a:graphic>
      </p:graphicFrame>
      <p:sp>
        <p:nvSpPr>
          <p:cNvPr id="454672" name="Line 16"/>
          <p:cNvSpPr>
            <a:spLocks noChangeShapeType="1"/>
          </p:cNvSpPr>
          <p:nvPr/>
        </p:nvSpPr>
        <p:spPr bwMode="auto">
          <a:xfrm flipH="1" flipV="1">
            <a:off x="4038600" y="762000"/>
            <a:ext cx="7620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454673" name="AutoShape 17"/>
          <p:cNvSpPr>
            <a:spLocks noChangeArrowheads="1"/>
          </p:cNvSpPr>
          <p:nvPr/>
        </p:nvSpPr>
        <p:spPr bwMode="auto">
          <a:xfrm>
            <a:off x="7696200" y="2057400"/>
            <a:ext cx="1143000" cy="685800"/>
          </a:xfrm>
          <a:prstGeom prst="wedgeEllipseCallout">
            <a:avLst>
              <a:gd name="adj1" fmla="val -88333"/>
              <a:gd name="adj2" fmla="val -126852"/>
            </a:avLst>
          </a:prstGeom>
          <a:solidFill>
            <a:srgbClr val="D8EF9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kumimoji="1" lang="zh-CN" altLang="en-US"/>
              <a:t>表面</a:t>
            </a:r>
          </a:p>
        </p:txBody>
      </p:sp>
    </p:spTree>
  </p:cSld>
  <p:clrMapOvr>
    <a:masterClrMapping/>
  </p:clrMapOvr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6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762000"/>
          </a:xfrm>
        </p:spPr>
        <p:txBody>
          <a:bodyPr/>
          <a:lstStyle/>
          <a:p>
            <a:r>
              <a:rPr lang="en-US" altLang="zh-CN"/>
              <a:t>PPMS HC</a:t>
            </a:r>
            <a:r>
              <a:rPr lang="zh-CN" altLang="en-US"/>
              <a:t>的原理</a:t>
            </a:r>
          </a:p>
        </p:txBody>
      </p:sp>
      <p:pic>
        <p:nvPicPr>
          <p:cNvPr id="455683" name="Picture 3" descr="QD lege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85800" cy="676275"/>
          </a:xfrm>
          <a:prstGeom prst="rect">
            <a:avLst/>
          </a:prstGeom>
          <a:noFill/>
        </p:spPr>
      </p:pic>
      <p:sp>
        <p:nvSpPr>
          <p:cNvPr id="455684" name="Text Box 4"/>
          <p:cNvSpPr txBox="1">
            <a:spLocks noChangeArrowheads="1"/>
          </p:cNvSpPr>
          <p:nvPr/>
        </p:nvSpPr>
        <p:spPr bwMode="auto">
          <a:xfrm>
            <a:off x="0" y="6392863"/>
            <a:ext cx="1217613" cy="457200"/>
          </a:xfrm>
          <a:prstGeom prst="rect">
            <a:avLst/>
          </a:prstGeom>
          <a:solidFill>
            <a:srgbClr val="DDF6A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1" lang="en-US" altLang="zh-CN"/>
              <a:t>HC</a:t>
            </a:r>
            <a:r>
              <a:rPr kumimoji="1" lang="zh-CN" altLang="en-US"/>
              <a:t>原理</a:t>
            </a:r>
          </a:p>
        </p:txBody>
      </p:sp>
      <p:sp>
        <p:nvSpPr>
          <p:cNvPr id="455685" name="Text Box 5"/>
          <p:cNvSpPr txBox="1">
            <a:spLocks noChangeArrowheads="1"/>
          </p:cNvSpPr>
          <p:nvPr/>
        </p:nvSpPr>
        <p:spPr bwMode="auto">
          <a:xfrm>
            <a:off x="490538" y="2590800"/>
            <a:ext cx="8161337" cy="1076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/>
            <a:r>
              <a:rPr kumimoji="1" lang="en-US" altLang="zh-CN" sz="3200"/>
              <a:t>The Quantum Design Heat Capacity option measures the heat capacity at </a:t>
            </a:r>
            <a:r>
              <a:rPr kumimoji="1" lang="en-US" altLang="zh-CN" sz="3200">
                <a:solidFill>
                  <a:srgbClr val="FF0000"/>
                </a:solidFill>
              </a:rPr>
              <a:t>constant pressure</a:t>
            </a:r>
          </a:p>
        </p:txBody>
      </p:sp>
      <p:sp>
        <p:nvSpPr>
          <p:cNvPr id="455686" name="Text Box 6"/>
          <p:cNvSpPr txBox="1">
            <a:spLocks noChangeArrowheads="1"/>
          </p:cNvSpPr>
          <p:nvPr/>
        </p:nvSpPr>
        <p:spPr bwMode="auto">
          <a:xfrm>
            <a:off x="304800" y="914400"/>
            <a:ext cx="8534400" cy="701675"/>
          </a:xfrm>
          <a:prstGeom prst="rect">
            <a:avLst/>
          </a:prstGeom>
          <a:solidFill>
            <a:srgbClr val="D8EF9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kumimoji="1" lang="en-US" altLang="zh-CN" sz="2000"/>
              <a:t>《Physical Property Measurement System Heat Capacity Option User’s Manual》</a:t>
            </a:r>
            <a:r>
              <a:rPr kumimoji="1" lang="zh-CN" altLang="en-US" sz="2000"/>
              <a:t>（</a:t>
            </a:r>
            <a:r>
              <a:rPr kumimoji="1" lang="en-US" altLang="zh-CN" sz="2000"/>
              <a:t>Part Number 1085-150G</a:t>
            </a:r>
            <a:r>
              <a:rPr kumimoji="1" lang="zh-CN" altLang="en-US" sz="2000"/>
              <a:t>）</a:t>
            </a:r>
          </a:p>
        </p:txBody>
      </p:sp>
      <p:graphicFrame>
        <p:nvGraphicFramePr>
          <p:cNvPr id="455687" name="Object 7"/>
          <p:cNvGraphicFramePr>
            <a:graphicFrameLocks noChangeAspect="1"/>
          </p:cNvGraphicFramePr>
          <p:nvPr/>
        </p:nvGraphicFramePr>
        <p:xfrm>
          <a:off x="1562100" y="3810000"/>
          <a:ext cx="6019800" cy="949325"/>
        </p:xfrm>
        <a:graphic>
          <a:graphicData uri="http://schemas.openxmlformats.org/presentationml/2006/ole">
            <p:oleObj spid="_x0000_s455687" name="Equation" r:id="rId4" imgW="2895480" imgH="457200" progId="Equation.3">
              <p:embed/>
            </p:oleObj>
          </a:graphicData>
        </a:graphic>
      </p:graphicFrame>
      <p:sp>
        <p:nvSpPr>
          <p:cNvPr id="455688" name="Text Box 8"/>
          <p:cNvSpPr txBox="1">
            <a:spLocks noChangeArrowheads="1"/>
          </p:cNvSpPr>
          <p:nvPr/>
        </p:nvSpPr>
        <p:spPr bwMode="auto">
          <a:xfrm>
            <a:off x="381000" y="4876800"/>
            <a:ext cx="8382000" cy="13827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kumimoji="1" lang="en-US" altLang="zh-CN" sz="2800"/>
              <a:t>The Quantum Design Heat Capacity option </a:t>
            </a:r>
            <a:r>
              <a:rPr kumimoji="1" lang="en-US" altLang="zh-CN" sz="2800">
                <a:solidFill>
                  <a:srgbClr val="FF0000"/>
                </a:solidFill>
              </a:rPr>
              <a:t>controls the heat</a:t>
            </a:r>
            <a:r>
              <a:rPr kumimoji="1" lang="en-US" altLang="zh-CN" sz="2800"/>
              <a:t> added to and removed from a sample while </a:t>
            </a:r>
            <a:r>
              <a:rPr kumimoji="1" lang="en-US" altLang="zh-CN" sz="2800">
                <a:solidFill>
                  <a:srgbClr val="FF0000"/>
                </a:solidFill>
              </a:rPr>
              <a:t>monitoring</a:t>
            </a:r>
            <a:r>
              <a:rPr kumimoji="1" lang="en-US" altLang="zh-CN" sz="2800"/>
              <a:t> the resulting </a:t>
            </a:r>
            <a:r>
              <a:rPr kumimoji="1" lang="en-US" altLang="zh-CN" sz="2800">
                <a:solidFill>
                  <a:srgbClr val="FF0000"/>
                </a:solidFill>
              </a:rPr>
              <a:t>change in temperature</a:t>
            </a:r>
          </a:p>
        </p:txBody>
      </p:sp>
      <p:sp>
        <p:nvSpPr>
          <p:cNvPr id="455689" name="Text Box 9"/>
          <p:cNvSpPr txBox="1">
            <a:spLocks noChangeArrowheads="1"/>
          </p:cNvSpPr>
          <p:nvPr/>
        </p:nvSpPr>
        <p:spPr bwMode="auto">
          <a:xfrm>
            <a:off x="3505200" y="1828800"/>
            <a:ext cx="1776413" cy="579438"/>
          </a:xfrm>
          <a:prstGeom prst="rect">
            <a:avLst/>
          </a:prstGeom>
          <a:solidFill>
            <a:srgbClr val="EAA5F5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r>
              <a:rPr kumimoji="1" lang="en-US" altLang="zh-CN" sz="3200"/>
              <a:t>Chapter 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"/>
                                        <p:tgtEl>
                                          <p:spTgt spid="455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75"/>
                                        <p:tgtEl>
                                          <p:spTgt spid="455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5685" grpId="0" animBg="1" autoUpdateAnimBg="0"/>
      <p:bldP spid="455688" grpId="0" animBg="1" autoUpdateAnimBg="0"/>
    </p:bldLst>
  </p:timing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7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762000"/>
          </a:xfrm>
        </p:spPr>
        <p:txBody>
          <a:bodyPr/>
          <a:lstStyle/>
          <a:p>
            <a:r>
              <a:rPr lang="en-US" altLang="zh-CN"/>
              <a:t>PPMS HC</a:t>
            </a:r>
            <a:r>
              <a:rPr lang="zh-CN" altLang="en-US"/>
              <a:t>的测量原理</a:t>
            </a:r>
          </a:p>
        </p:txBody>
      </p:sp>
      <p:sp>
        <p:nvSpPr>
          <p:cNvPr id="456707" name="Text Box 3"/>
          <p:cNvSpPr txBox="1">
            <a:spLocks noChangeArrowheads="1"/>
          </p:cNvSpPr>
          <p:nvPr/>
        </p:nvSpPr>
        <p:spPr bwMode="auto">
          <a:xfrm>
            <a:off x="0" y="6392863"/>
            <a:ext cx="1217613" cy="457200"/>
          </a:xfrm>
          <a:prstGeom prst="rect">
            <a:avLst/>
          </a:prstGeom>
          <a:solidFill>
            <a:srgbClr val="DDF6A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1" lang="en-US" altLang="zh-CN"/>
              <a:t>HC</a:t>
            </a:r>
            <a:r>
              <a:rPr kumimoji="1" lang="zh-CN" altLang="en-US"/>
              <a:t>原理</a:t>
            </a:r>
          </a:p>
        </p:txBody>
      </p:sp>
      <p:pic>
        <p:nvPicPr>
          <p:cNvPr id="456708" name="Picture 4" descr="QD lege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" cy="676275"/>
          </a:xfrm>
          <a:prstGeom prst="rect">
            <a:avLst/>
          </a:prstGeom>
          <a:noFill/>
        </p:spPr>
      </p:pic>
      <p:pic>
        <p:nvPicPr>
          <p:cNvPr id="456709" name="Picture 5" descr="Thermal Connections to Sample and Sample Platfor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447800"/>
            <a:ext cx="8839200" cy="2624138"/>
          </a:xfrm>
          <a:prstGeom prst="rect">
            <a:avLst/>
          </a:prstGeom>
          <a:noFill/>
        </p:spPr>
      </p:pic>
      <p:pic>
        <p:nvPicPr>
          <p:cNvPr id="456710" name="Picture 6" descr="HC standard spare puck frame"/>
          <p:cNvPicPr>
            <a:picLocks noChangeAspect="1" noChangeArrowheads="1"/>
          </p:cNvPicPr>
          <p:nvPr/>
        </p:nvPicPr>
        <p:blipFill>
          <a:blip r:embed="rId4" cstate="print"/>
          <a:srcRect l="6825" t="6709" r="6729" b="9433"/>
          <a:stretch>
            <a:fillRect/>
          </a:stretch>
        </p:blipFill>
        <p:spPr bwMode="auto">
          <a:xfrm>
            <a:off x="4038600" y="4114800"/>
            <a:ext cx="2895600" cy="2540000"/>
          </a:xfrm>
          <a:prstGeom prst="rect">
            <a:avLst/>
          </a:prstGeom>
          <a:noFill/>
        </p:spPr>
      </p:pic>
      <p:sp>
        <p:nvSpPr>
          <p:cNvPr id="456711" name="AutoShape 7"/>
          <p:cNvSpPr>
            <a:spLocks noChangeArrowheads="1"/>
          </p:cNvSpPr>
          <p:nvPr/>
        </p:nvSpPr>
        <p:spPr bwMode="auto">
          <a:xfrm rot="-7393133">
            <a:off x="4610100" y="2171700"/>
            <a:ext cx="685800" cy="457200"/>
          </a:xfrm>
          <a:custGeom>
            <a:avLst/>
            <a:gdLst>
              <a:gd name="G0" fmla="+- 14455 0 0"/>
              <a:gd name="G1" fmla="+- 5970 0 0"/>
              <a:gd name="G2" fmla="+- 21600 0 5970"/>
              <a:gd name="G3" fmla="+- 10800 0 5970"/>
              <a:gd name="G4" fmla="+- 21600 0 14455"/>
              <a:gd name="G5" fmla="*/ G4 G3 10800"/>
              <a:gd name="G6" fmla="+- 21600 0 G5"/>
              <a:gd name="T0" fmla="*/ 14455 w 21600"/>
              <a:gd name="T1" fmla="*/ 0 h 21600"/>
              <a:gd name="T2" fmla="*/ 0 w 21600"/>
              <a:gd name="T3" fmla="*/ 10800 h 21600"/>
              <a:gd name="T4" fmla="*/ 14455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4455" y="0"/>
                </a:moveTo>
                <a:lnTo>
                  <a:pt x="14455" y="5970"/>
                </a:lnTo>
                <a:lnTo>
                  <a:pt x="3375" y="5970"/>
                </a:lnTo>
                <a:lnTo>
                  <a:pt x="3375" y="15630"/>
                </a:lnTo>
                <a:lnTo>
                  <a:pt x="14455" y="15630"/>
                </a:lnTo>
                <a:lnTo>
                  <a:pt x="14455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970"/>
                </a:moveTo>
                <a:lnTo>
                  <a:pt x="1350" y="15630"/>
                </a:lnTo>
                <a:lnTo>
                  <a:pt x="2700" y="15630"/>
                </a:lnTo>
                <a:lnTo>
                  <a:pt x="2700" y="5970"/>
                </a:lnTo>
                <a:close/>
              </a:path>
              <a:path w="21600" h="21600">
                <a:moveTo>
                  <a:pt x="0" y="5970"/>
                </a:moveTo>
                <a:lnTo>
                  <a:pt x="0" y="15630"/>
                </a:lnTo>
                <a:lnTo>
                  <a:pt x="675" y="15630"/>
                </a:lnTo>
                <a:lnTo>
                  <a:pt x="675" y="5970"/>
                </a:lnTo>
                <a:close/>
              </a:path>
            </a:pathLst>
          </a:custGeom>
          <a:gradFill rotWithShape="0">
            <a:gsLst>
              <a:gs pos="0">
                <a:srgbClr val="FF0000"/>
              </a:gs>
              <a:gs pos="100000">
                <a:srgbClr val="FFFF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56712" name="AutoShape 8"/>
          <p:cNvSpPr>
            <a:spLocks noChangeArrowheads="1"/>
          </p:cNvSpPr>
          <p:nvPr/>
        </p:nvSpPr>
        <p:spPr bwMode="auto">
          <a:xfrm>
            <a:off x="3771900" y="3124200"/>
            <a:ext cx="1600200" cy="609600"/>
          </a:xfrm>
          <a:prstGeom prst="wedgeEllipseCallout">
            <a:avLst>
              <a:gd name="adj1" fmla="val -3769"/>
              <a:gd name="adj2" fmla="val -117708"/>
            </a:avLst>
          </a:prstGeom>
          <a:solidFill>
            <a:schemeClr val="hlink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kumimoji="1" lang="zh-CN" altLang="en-US"/>
              <a:t>样品台</a:t>
            </a:r>
          </a:p>
        </p:txBody>
      </p:sp>
      <p:sp>
        <p:nvSpPr>
          <p:cNvPr id="456713" name="Line 9"/>
          <p:cNvSpPr>
            <a:spLocks noChangeShapeType="1"/>
          </p:cNvSpPr>
          <p:nvPr/>
        </p:nvSpPr>
        <p:spPr bwMode="auto">
          <a:xfrm>
            <a:off x="4572000" y="3733800"/>
            <a:ext cx="914400" cy="1295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456714" name="Line 10"/>
          <p:cNvSpPr>
            <a:spLocks noChangeShapeType="1"/>
          </p:cNvSpPr>
          <p:nvPr/>
        </p:nvSpPr>
        <p:spPr bwMode="auto">
          <a:xfrm>
            <a:off x="2590800" y="2743200"/>
            <a:ext cx="2286000" cy="24384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456715" name="Line 11"/>
          <p:cNvSpPr>
            <a:spLocks noChangeShapeType="1"/>
          </p:cNvSpPr>
          <p:nvPr/>
        </p:nvSpPr>
        <p:spPr bwMode="auto">
          <a:xfrm flipH="1">
            <a:off x="5943600" y="2743200"/>
            <a:ext cx="228600" cy="22860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456716" name="Text Box 12"/>
          <p:cNvSpPr txBox="1">
            <a:spLocks noChangeArrowheads="1"/>
          </p:cNvSpPr>
          <p:nvPr/>
        </p:nvSpPr>
        <p:spPr bwMode="auto">
          <a:xfrm>
            <a:off x="228600" y="5029200"/>
            <a:ext cx="3629025" cy="579438"/>
          </a:xfrm>
          <a:prstGeom prst="rect">
            <a:avLst/>
          </a:prstGeom>
          <a:solidFill>
            <a:srgbClr val="EAA5F5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r>
              <a:rPr kumimoji="1" lang="en-US" altLang="zh-CN" sz="3200">
                <a:solidFill>
                  <a:srgbClr val="FF0000"/>
                </a:solidFill>
              </a:rPr>
              <a:t>Relaxation technique</a:t>
            </a:r>
          </a:p>
        </p:txBody>
      </p:sp>
    </p:spTree>
  </p:cSld>
  <p:clrMapOvr>
    <a:masterClrMapping/>
  </p:clrMapOvr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7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762000"/>
          </a:xfrm>
        </p:spPr>
        <p:txBody>
          <a:bodyPr/>
          <a:lstStyle/>
          <a:p>
            <a:r>
              <a:rPr lang="en-US" altLang="zh-CN"/>
              <a:t>PPMS HC</a:t>
            </a:r>
            <a:r>
              <a:rPr lang="zh-CN" altLang="en-US"/>
              <a:t>的原理</a:t>
            </a:r>
          </a:p>
        </p:txBody>
      </p:sp>
      <p:pic>
        <p:nvPicPr>
          <p:cNvPr id="457731" name="Picture 3" descr="QD lege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" cy="676275"/>
          </a:xfrm>
          <a:prstGeom prst="rect">
            <a:avLst/>
          </a:prstGeom>
          <a:noFill/>
        </p:spPr>
      </p:pic>
      <p:sp>
        <p:nvSpPr>
          <p:cNvPr id="457732" name="Text Box 4"/>
          <p:cNvSpPr txBox="1">
            <a:spLocks noChangeArrowheads="1"/>
          </p:cNvSpPr>
          <p:nvPr/>
        </p:nvSpPr>
        <p:spPr bwMode="auto">
          <a:xfrm>
            <a:off x="0" y="6392863"/>
            <a:ext cx="1217613" cy="457200"/>
          </a:xfrm>
          <a:prstGeom prst="rect">
            <a:avLst/>
          </a:prstGeom>
          <a:solidFill>
            <a:srgbClr val="DDF6A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1" lang="en-US" altLang="zh-CN"/>
              <a:t>HC</a:t>
            </a:r>
            <a:r>
              <a:rPr kumimoji="1" lang="zh-CN" altLang="en-US"/>
              <a:t>原理</a:t>
            </a:r>
          </a:p>
        </p:txBody>
      </p:sp>
      <p:sp>
        <p:nvSpPr>
          <p:cNvPr id="457733" name="Text Box 5"/>
          <p:cNvSpPr txBox="1">
            <a:spLocks noChangeArrowheads="1"/>
          </p:cNvSpPr>
          <p:nvPr/>
        </p:nvSpPr>
        <p:spPr bwMode="auto">
          <a:xfrm>
            <a:off x="381000" y="1828800"/>
            <a:ext cx="8382000" cy="1809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kumimoji="1" lang="en-US" altLang="zh-CN" sz="2800"/>
              <a:t>During a measurement, a known amount of heat is applied at </a:t>
            </a:r>
            <a:r>
              <a:rPr kumimoji="1" lang="en-US" altLang="zh-CN" sz="2800">
                <a:solidFill>
                  <a:srgbClr val="FF0000"/>
                </a:solidFill>
              </a:rPr>
              <a:t>constant power</a:t>
            </a:r>
            <a:r>
              <a:rPr kumimoji="1" lang="en-US" altLang="zh-CN" sz="2800"/>
              <a:t> for a fixed time, and then this heating period is followed by a cooling period of the same duration.</a:t>
            </a:r>
          </a:p>
        </p:txBody>
      </p:sp>
      <p:sp>
        <p:nvSpPr>
          <p:cNvPr id="457734" name="Text Box 6"/>
          <p:cNvSpPr txBox="1">
            <a:spLocks noChangeArrowheads="1"/>
          </p:cNvSpPr>
          <p:nvPr/>
        </p:nvSpPr>
        <p:spPr bwMode="auto">
          <a:xfrm>
            <a:off x="381000" y="4114800"/>
            <a:ext cx="8382000" cy="1809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kumimoji="1" lang="en-US" altLang="zh-CN" sz="2800">
                <a:solidFill>
                  <a:srgbClr val="FF0000"/>
                </a:solidFill>
              </a:rPr>
              <a:t>Small wires</a:t>
            </a:r>
            <a:r>
              <a:rPr kumimoji="1" lang="en-US" altLang="zh-CN" sz="2800"/>
              <a:t> provide the electrical connection to the platform heater and platform thermometer and also provide the </a:t>
            </a:r>
            <a:r>
              <a:rPr kumimoji="1" lang="en-US" altLang="zh-CN" sz="2800">
                <a:solidFill>
                  <a:srgbClr val="0000FF"/>
                </a:solidFill>
              </a:rPr>
              <a:t>thermal connection</a:t>
            </a:r>
            <a:r>
              <a:rPr kumimoji="1" lang="en-US" altLang="zh-CN" sz="2800"/>
              <a:t> and </a:t>
            </a:r>
            <a:r>
              <a:rPr kumimoji="1" lang="en-US" altLang="zh-CN" sz="2800">
                <a:solidFill>
                  <a:srgbClr val="0000FF"/>
                </a:solidFill>
              </a:rPr>
              <a:t>structural support</a:t>
            </a:r>
            <a:r>
              <a:rPr kumimoji="1" lang="en-US" altLang="zh-CN" sz="2800"/>
              <a:t> for the platform.</a:t>
            </a:r>
          </a:p>
        </p:txBody>
      </p:sp>
      <p:sp>
        <p:nvSpPr>
          <p:cNvPr id="457735" name="Text Box 7"/>
          <p:cNvSpPr txBox="1">
            <a:spLocks noChangeArrowheads="1"/>
          </p:cNvSpPr>
          <p:nvPr/>
        </p:nvSpPr>
        <p:spPr bwMode="auto">
          <a:xfrm>
            <a:off x="1600200" y="914400"/>
            <a:ext cx="1776413" cy="579438"/>
          </a:xfrm>
          <a:prstGeom prst="rect">
            <a:avLst/>
          </a:prstGeom>
          <a:solidFill>
            <a:srgbClr val="EAA5F5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r>
              <a:rPr kumimoji="1" lang="en-US" altLang="zh-CN" sz="3200"/>
              <a:t>Chapter 1</a:t>
            </a:r>
          </a:p>
        </p:txBody>
      </p:sp>
      <p:sp>
        <p:nvSpPr>
          <p:cNvPr id="457736" name="Text Box 8"/>
          <p:cNvSpPr txBox="1">
            <a:spLocks noChangeArrowheads="1"/>
          </p:cNvSpPr>
          <p:nvPr/>
        </p:nvSpPr>
        <p:spPr bwMode="auto">
          <a:xfrm>
            <a:off x="5181600" y="914400"/>
            <a:ext cx="3629025" cy="579438"/>
          </a:xfrm>
          <a:prstGeom prst="rect">
            <a:avLst/>
          </a:prstGeom>
          <a:solidFill>
            <a:srgbClr val="D1D5D5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r>
              <a:rPr kumimoji="1" lang="en-US" altLang="zh-CN" sz="3200">
                <a:solidFill>
                  <a:srgbClr val="FF0000"/>
                </a:solidFill>
              </a:rPr>
              <a:t>Relaxation technique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"/>
                                        <p:tgtEl>
                                          <p:spTgt spid="457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75"/>
                                        <p:tgtEl>
                                          <p:spTgt spid="457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7733" grpId="0" animBg="1" autoUpdateAnimBg="0"/>
      <p:bldP spid="457734" grpId="0" animBg="1" autoUpdateAnimBg="0"/>
    </p:bldLst>
  </p:timing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7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762000"/>
          </a:xfrm>
        </p:spPr>
        <p:txBody>
          <a:bodyPr/>
          <a:lstStyle/>
          <a:p>
            <a:r>
              <a:rPr lang="en-US" altLang="zh-CN"/>
              <a:t>PPMS HC Thermal Models</a:t>
            </a:r>
          </a:p>
        </p:txBody>
      </p:sp>
      <p:sp>
        <p:nvSpPr>
          <p:cNvPr id="458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066800"/>
            <a:ext cx="7772400" cy="609600"/>
          </a:xfrm>
        </p:spPr>
        <p:txBody>
          <a:bodyPr/>
          <a:lstStyle/>
          <a:p>
            <a:r>
              <a:rPr lang="en-US" altLang="zh-CN"/>
              <a:t>Simple Model</a:t>
            </a:r>
          </a:p>
        </p:txBody>
      </p:sp>
      <p:pic>
        <p:nvPicPr>
          <p:cNvPr id="458756" name="Picture 4" descr="QD lege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85800" cy="676275"/>
          </a:xfrm>
          <a:prstGeom prst="rect">
            <a:avLst/>
          </a:prstGeom>
          <a:noFill/>
        </p:spPr>
      </p:pic>
      <p:sp>
        <p:nvSpPr>
          <p:cNvPr id="458757" name="Text Box 5"/>
          <p:cNvSpPr txBox="1">
            <a:spLocks noChangeArrowheads="1"/>
          </p:cNvSpPr>
          <p:nvPr/>
        </p:nvSpPr>
        <p:spPr bwMode="auto">
          <a:xfrm>
            <a:off x="0" y="6392863"/>
            <a:ext cx="1217613" cy="457200"/>
          </a:xfrm>
          <a:prstGeom prst="rect">
            <a:avLst/>
          </a:prstGeom>
          <a:solidFill>
            <a:srgbClr val="DDF6A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1" lang="en-US" altLang="zh-CN"/>
              <a:t>HC</a:t>
            </a:r>
            <a:r>
              <a:rPr kumimoji="1" lang="zh-CN" altLang="en-US"/>
              <a:t>原理</a:t>
            </a:r>
          </a:p>
        </p:txBody>
      </p:sp>
      <p:graphicFrame>
        <p:nvGraphicFramePr>
          <p:cNvPr id="458758" name="Object 6"/>
          <p:cNvGraphicFramePr>
            <a:graphicFrameLocks noChangeAspect="1"/>
          </p:cNvGraphicFramePr>
          <p:nvPr/>
        </p:nvGraphicFramePr>
        <p:xfrm>
          <a:off x="717550" y="2022475"/>
          <a:ext cx="3854450" cy="817563"/>
        </p:xfrm>
        <a:graphic>
          <a:graphicData uri="http://schemas.openxmlformats.org/presentationml/2006/ole">
            <p:oleObj spid="_x0000_s458758" name="Equation" r:id="rId4" imgW="1854000" imgH="393480" progId="Equation.3">
              <p:embed/>
            </p:oleObj>
          </a:graphicData>
        </a:graphic>
      </p:graphicFrame>
      <p:grpSp>
        <p:nvGrpSpPr>
          <p:cNvPr id="458759" name="Group 7"/>
          <p:cNvGrpSpPr>
            <a:grpSpLocks/>
          </p:cNvGrpSpPr>
          <p:nvPr/>
        </p:nvGrpSpPr>
        <p:grpSpPr bwMode="auto">
          <a:xfrm>
            <a:off x="1255713" y="3152775"/>
            <a:ext cx="6659562" cy="2778125"/>
            <a:chOff x="1278" y="1802"/>
            <a:chExt cx="4195" cy="1750"/>
          </a:xfrm>
        </p:grpSpPr>
        <p:sp>
          <p:nvSpPr>
            <p:cNvPr id="458760" name="Text Box 8"/>
            <p:cNvSpPr txBox="1">
              <a:spLocks noChangeArrowheads="1"/>
            </p:cNvSpPr>
            <p:nvPr/>
          </p:nvSpPr>
          <p:spPr bwMode="auto">
            <a:xfrm>
              <a:off x="1278" y="1802"/>
              <a:ext cx="364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kumimoji="1" lang="en-US" altLang="zh-CN" i="1"/>
                <a:t>C</a:t>
              </a:r>
              <a:r>
                <a:rPr kumimoji="1" lang="en-US" altLang="zh-CN" baseline="-25000"/>
                <a:t>total</a:t>
              </a:r>
              <a:r>
                <a:rPr kumimoji="1" lang="zh-CN" altLang="en-US"/>
                <a:t>：样品及样品台（</a:t>
              </a:r>
              <a:r>
                <a:rPr kumimoji="1" lang="en-US" altLang="zh-CN"/>
                <a:t>Platform</a:t>
              </a:r>
              <a:r>
                <a:rPr kumimoji="1" lang="zh-CN" altLang="en-US"/>
                <a:t>）的热容量</a:t>
              </a:r>
            </a:p>
          </p:txBody>
        </p:sp>
        <p:sp>
          <p:nvSpPr>
            <p:cNvPr id="458761" name="Text Box 9"/>
            <p:cNvSpPr txBox="1">
              <a:spLocks noChangeArrowheads="1"/>
            </p:cNvSpPr>
            <p:nvPr/>
          </p:nvSpPr>
          <p:spPr bwMode="auto">
            <a:xfrm>
              <a:off x="1278" y="2186"/>
              <a:ext cx="257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kumimoji="1" lang="en-US" altLang="zh-CN" i="1"/>
                <a:t>     T</a:t>
              </a:r>
              <a:r>
                <a:rPr kumimoji="1" lang="zh-CN" altLang="en-US"/>
                <a:t>：样品台（样品）的温度</a:t>
              </a:r>
            </a:p>
          </p:txBody>
        </p:sp>
        <p:sp>
          <p:nvSpPr>
            <p:cNvPr id="458762" name="Text Box 10"/>
            <p:cNvSpPr txBox="1">
              <a:spLocks noChangeArrowheads="1"/>
            </p:cNvSpPr>
            <p:nvPr/>
          </p:nvSpPr>
          <p:spPr bwMode="auto">
            <a:xfrm>
              <a:off x="1278" y="2522"/>
              <a:ext cx="216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kumimoji="1" lang="en-US" altLang="zh-CN" i="1"/>
                <a:t>  K</a:t>
              </a:r>
              <a:r>
                <a:rPr kumimoji="1" lang="en-US" altLang="zh-CN" baseline="-25000"/>
                <a:t>w</a:t>
              </a:r>
              <a:r>
                <a:rPr kumimoji="1" lang="zh-CN" altLang="en-US"/>
                <a:t>：引线的热传导系数</a:t>
              </a:r>
            </a:p>
          </p:txBody>
        </p:sp>
        <p:sp>
          <p:nvSpPr>
            <p:cNvPr id="458763" name="Text Box 11"/>
            <p:cNvSpPr txBox="1">
              <a:spLocks noChangeArrowheads="1"/>
            </p:cNvSpPr>
            <p:nvPr/>
          </p:nvSpPr>
          <p:spPr bwMode="auto">
            <a:xfrm>
              <a:off x="1278" y="2880"/>
              <a:ext cx="385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kumimoji="1" lang="en-US" altLang="zh-CN" i="1"/>
                <a:t>   T</a:t>
              </a:r>
              <a:r>
                <a:rPr kumimoji="1" lang="en-US" altLang="zh-CN" baseline="-25000"/>
                <a:t>b</a:t>
              </a:r>
              <a:r>
                <a:rPr kumimoji="1" lang="zh-CN" altLang="en-US"/>
                <a:t>：样品架（</a:t>
              </a:r>
              <a:r>
                <a:rPr kumimoji="1" lang="en-US" altLang="zh-CN"/>
                <a:t>Thermal bath, </a:t>
              </a:r>
              <a:r>
                <a:rPr kumimoji="1" lang="zh-CN" altLang="en-US"/>
                <a:t>均热块）的温度</a:t>
              </a:r>
            </a:p>
          </p:txBody>
        </p:sp>
        <p:sp>
          <p:nvSpPr>
            <p:cNvPr id="458764" name="Text Box 12"/>
            <p:cNvSpPr txBox="1">
              <a:spLocks noChangeArrowheads="1"/>
            </p:cNvSpPr>
            <p:nvPr/>
          </p:nvSpPr>
          <p:spPr bwMode="auto">
            <a:xfrm>
              <a:off x="1278" y="3264"/>
              <a:ext cx="419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kumimoji="1" lang="en-US" altLang="zh-CN" i="1"/>
                <a:t> P</a:t>
              </a:r>
              <a:r>
                <a:rPr kumimoji="1" lang="en-US" altLang="zh-CN"/>
                <a:t>(t)</a:t>
              </a:r>
              <a:r>
                <a:rPr kumimoji="1" lang="zh-CN" altLang="en-US"/>
                <a:t>：加热器的电功率。加热时为</a:t>
              </a:r>
              <a:r>
                <a:rPr kumimoji="1" lang="en-US" altLang="zh-CN" i="1"/>
                <a:t>P</a:t>
              </a:r>
              <a:r>
                <a:rPr kumimoji="1" lang="en-US" altLang="zh-CN" baseline="-25000"/>
                <a:t>0</a:t>
              </a:r>
              <a:r>
                <a:rPr kumimoji="1" lang="zh-CN" altLang="en-US"/>
                <a:t>，冷却时为</a:t>
              </a:r>
              <a:r>
                <a:rPr kumimoji="1" lang="en-US" altLang="zh-CN"/>
                <a:t>0</a:t>
              </a:r>
            </a:p>
          </p:txBody>
        </p:sp>
      </p:grpSp>
      <p:sp>
        <p:nvSpPr>
          <p:cNvPr id="458765" name="AutoShape 13"/>
          <p:cNvSpPr>
            <a:spLocks noChangeArrowheads="1"/>
          </p:cNvSpPr>
          <p:nvPr/>
        </p:nvSpPr>
        <p:spPr bwMode="auto">
          <a:xfrm>
            <a:off x="4800600" y="2098675"/>
            <a:ext cx="838200" cy="609600"/>
          </a:xfrm>
          <a:prstGeom prst="rightArrow">
            <a:avLst>
              <a:gd name="adj1" fmla="val 50000"/>
              <a:gd name="adj2" fmla="val 3437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graphicFrame>
        <p:nvGraphicFramePr>
          <p:cNvPr id="458766" name="Object 14"/>
          <p:cNvGraphicFramePr>
            <a:graphicFrameLocks noChangeAspect="1"/>
          </p:cNvGraphicFramePr>
          <p:nvPr/>
        </p:nvGraphicFramePr>
        <p:xfrm>
          <a:off x="5867400" y="1946275"/>
          <a:ext cx="2587625" cy="949325"/>
        </p:xfrm>
        <a:graphic>
          <a:graphicData uri="http://schemas.openxmlformats.org/presentationml/2006/ole">
            <p:oleObj spid="_x0000_s458766" name="Equation" r:id="rId5" imgW="1244520" imgH="4572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778" name="Rectangle 2"/>
          <p:cNvSpPr>
            <a:spLocks noChangeArrowheads="1"/>
          </p:cNvSpPr>
          <p:nvPr/>
        </p:nvSpPr>
        <p:spPr bwMode="auto">
          <a:xfrm>
            <a:off x="5257800" y="3276600"/>
            <a:ext cx="3429000" cy="2133600"/>
          </a:xfrm>
          <a:prstGeom prst="rect">
            <a:avLst/>
          </a:prstGeom>
          <a:solidFill>
            <a:srgbClr val="D8EF9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59779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762000"/>
          </a:xfrm>
        </p:spPr>
        <p:txBody>
          <a:bodyPr/>
          <a:lstStyle/>
          <a:p>
            <a:r>
              <a:rPr lang="en-US" altLang="zh-CN"/>
              <a:t>PPMS HC Thermal Models</a:t>
            </a:r>
          </a:p>
        </p:txBody>
      </p:sp>
      <p:sp>
        <p:nvSpPr>
          <p:cNvPr id="45978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7772400" cy="533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zh-CN"/>
              <a:t>Simple Model</a:t>
            </a:r>
          </a:p>
        </p:txBody>
      </p:sp>
      <p:pic>
        <p:nvPicPr>
          <p:cNvPr id="459781" name="Picture 5" descr="QD lege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" cy="676275"/>
          </a:xfrm>
          <a:prstGeom prst="rect">
            <a:avLst/>
          </a:prstGeom>
          <a:noFill/>
        </p:spPr>
      </p:pic>
      <p:sp>
        <p:nvSpPr>
          <p:cNvPr id="459782" name="Text Box 6"/>
          <p:cNvSpPr txBox="1">
            <a:spLocks noChangeArrowheads="1"/>
          </p:cNvSpPr>
          <p:nvPr/>
        </p:nvSpPr>
        <p:spPr bwMode="auto">
          <a:xfrm>
            <a:off x="0" y="6392863"/>
            <a:ext cx="1217613" cy="457200"/>
          </a:xfrm>
          <a:prstGeom prst="rect">
            <a:avLst/>
          </a:prstGeom>
          <a:solidFill>
            <a:srgbClr val="DDF6A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1" lang="en-US" altLang="zh-CN"/>
              <a:t>HC</a:t>
            </a:r>
            <a:r>
              <a:rPr kumimoji="1" lang="zh-CN" altLang="en-US"/>
              <a:t>原理</a:t>
            </a:r>
          </a:p>
        </p:txBody>
      </p:sp>
      <p:pic>
        <p:nvPicPr>
          <p:cNvPr id="459783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57588" y="1219200"/>
            <a:ext cx="862012" cy="84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459784" name="Group 8"/>
          <p:cNvGrpSpPr>
            <a:grpSpLocks/>
          </p:cNvGrpSpPr>
          <p:nvPr/>
        </p:nvGrpSpPr>
        <p:grpSpPr bwMode="auto">
          <a:xfrm>
            <a:off x="874713" y="2514600"/>
            <a:ext cx="3544887" cy="3352800"/>
            <a:chOff x="384" y="1152"/>
            <a:chExt cx="2233" cy="2112"/>
          </a:xfrm>
        </p:grpSpPr>
        <p:sp>
          <p:nvSpPr>
            <p:cNvPr id="459785" name="Freeform 9"/>
            <p:cNvSpPr>
              <a:spLocks/>
            </p:cNvSpPr>
            <p:nvPr/>
          </p:nvSpPr>
          <p:spPr bwMode="auto">
            <a:xfrm>
              <a:off x="1440" y="1392"/>
              <a:ext cx="768" cy="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1" y="572"/>
                </a:cxn>
                <a:cxn ang="0">
                  <a:pos x="817" y="1082"/>
                </a:cxn>
                <a:cxn ang="0">
                  <a:pos x="1421" y="1280"/>
                </a:cxn>
                <a:cxn ang="0">
                  <a:pos x="1776" y="1296"/>
                </a:cxn>
              </a:cxnLst>
              <a:rect l="0" t="0" r="r" b="b"/>
              <a:pathLst>
                <a:path w="1776" h="1316">
                  <a:moveTo>
                    <a:pt x="0" y="0"/>
                  </a:moveTo>
                  <a:cubicBezTo>
                    <a:pt x="40" y="95"/>
                    <a:pt x="105" y="392"/>
                    <a:pt x="241" y="572"/>
                  </a:cubicBezTo>
                  <a:cubicBezTo>
                    <a:pt x="377" y="752"/>
                    <a:pt x="620" y="964"/>
                    <a:pt x="817" y="1082"/>
                  </a:cubicBezTo>
                  <a:cubicBezTo>
                    <a:pt x="1014" y="1200"/>
                    <a:pt x="1261" y="1244"/>
                    <a:pt x="1421" y="1280"/>
                  </a:cubicBezTo>
                  <a:cubicBezTo>
                    <a:pt x="1581" y="1316"/>
                    <a:pt x="1702" y="1293"/>
                    <a:pt x="1776" y="1296"/>
                  </a:cubicBezTo>
                </a:path>
              </a:pathLst>
            </a:custGeom>
            <a:noFill/>
            <a:ln w="38100" cmpd="sng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59786" name="Freeform 10"/>
            <p:cNvSpPr>
              <a:spLocks/>
            </p:cNvSpPr>
            <p:nvPr/>
          </p:nvSpPr>
          <p:spPr bwMode="auto">
            <a:xfrm>
              <a:off x="623" y="1398"/>
              <a:ext cx="803" cy="1643"/>
            </a:xfrm>
            <a:custGeom>
              <a:avLst/>
              <a:gdLst/>
              <a:ahLst/>
              <a:cxnLst>
                <a:cxn ang="0">
                  <a:pos x="0" y="1643"/>
                </a:cxn>
                <a:cxn ang="0">
                  <a:pos x="85" y="1227"/>
                </a:cxn>
                <a:cxn ang="0">
                  <a:pos x="255" y="708"/>
                </a:cxn>
                <a:cxn ang="0">
                  <a:pos x="557" y="226"/>
                </a:cxn>
                <a:cxn ang="0">
                  <a:pos x="803" y="0"/>
                </a:cxn>
              </a:cxnLst>
              <a:rect l="0" t="0" r="r" b="b"/>
              <a:pathLst>
                <a:path w="803" h="1643">
                  <a:moveTo>
                    <a:pt x="0" y="1643"/>
                  </a:moveTo>
                  <a:cubicBezTo>
                    <a:pt x="14" y="1574"/>
                    <a:pt x="43" y="1383"/>
                    <a:pt x="85" y="1227"/>
                  </a:cubicBezTo>
                  <a:cubicBezTo>
                    <a:pt x="127" y="1071"/>
                    <a:pt x="176" y="875"/>
                    <a:pt x="255" y="708"/>
                  </a:cubicBezTo>
                  <a:cubicBezTo>
                    <a:pt x="334" y="541"/>
                    <a:pt x="466" y="344"/>
                    <a:pt x="557" y="226"/>
                  </a:cubicBezTo>
                  <a:cubicBezTo>
                    <a:pt x="648" y="108"/>
                    <a:pt x="752" y="47"/>
                    <a:pt x="803" y="0"/>
                  </a:cubicBezTo>
                </a:path>
              </a:pathLst>
            </a:custGeom>
            <a:noFill/>
            <a:ln w="38100" cmpd="sng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59787" name="Line 11"/>
            <p:cNvSpPr>
              <a:spLocks noChangeShapeType="1"/>
            </p:cNvSpPr>
            <p:nvPr/>
          </p:nvSpPr>
          <p:spPr bwMode="auto">
            <a:xfrm>
              <a:off x="624" y="3024"/>
              <a:ext cx="19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59788" name="Line 12"/>
            <p:cNvSpPr>
              <a:spLocks noChangeShapeType="1"/>
            </p:cNvSpPr>
            <p:nvPr/>
          </p:nvSpPr>
          <p:spPr bwMode="auto">
            <a:xfrm flipV="1">
              <a:off x="624" y="1248"/>
              <a:ext cx="0" cy="17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59789" name="Line 13"/>
            <p:cNvSpPr>
              <a:spLocks noChangeShapeType="1"/>
            </p:cNvSpPr>
            <p:nvPr/>
          </p:nvSpPr>
          <p:spPr bwMode="auto">
            <a:xfrm>
              <a:off x="1440" y="1248"/>
              <a:ext cx="0" cy="18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59790" name="Line 14"/>
            <p:cNvSpPr>
              <a:spLocks noChangeShapeType="1"/>
            </p:cNvSpPr>
            <p:nvPr/>
          </p:nvSpPr>
          <p:spPr bwMode="auto">
            <a:xfrm>
              <a:off x="2208" y="2016"/>
              <a:ext cx="0" cy="10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59791" name="Text Box 15"/>
            <p:cNvSpPr txBox="1">
              <a:spLocks noChangeArrowheads="1"/>
            </p:cNvSpPr>
            <p:nvPr/>
          </p:nvSpPr>
          <p:spPr bwMode="auto">
            <a:xfrm>
              <a:off x="384" y="1152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kumimoji="1" lang="en-US" altLang="zh-CN" i="1"/>
                <a:t>T</a:t>
              </a:r>
            </a:p>
          </p:txBody>
        </p:sp>
        <p:sp>
          <p:nvSpPr>
            <p:cNvPr id="459792" name="Text Box 16"/>
            <p:cNvSpPr txBox="1">
              <a:spLocks noChangeArrowheads="1"/>
            </p:cNvSpPr>
            <p:nvPr/>
          </p:nvSpPr>
          <p:spPr bwMode="auto">
            <a:xfrm>
              <a:off x="2448" y="2976"/>
              <a:ext cx="16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kumimoji="1" lang="en-US" altLang="zh-CN" i="1"/>
                <a:t>t</a:t>
              </a:r>
            </a:p>
          </p:txBody>
        </p:sp>
      </p:grpSp>
      <p:sp>
        <p:nvSpPr>
          <p:cNvPr id="459793" name="AutoShape 17"/>
          <p:cNvSpPr>
            <a:spLocks noChangeArrowheads="1"/>
          </p:cNvSpPr>
          <p:nvPr/>
        </p:nvSpPr>
        <p:spPr bwMode="auto">
          <a:xfrm>
            <a:off x="3200400" y="2819400"/>
            <a:ext cx="1905000" cy="457200"/>
          </a:xfrm>
          <a:prstGeom prst="wedgeRoundRectCallout">
            <a:avLst>
              <a:gd name="adj1" fmla="val -67333"/>
              <a:gd name="adj2" fmla="val 115972"/>
              <a:gd name="adj3" fmla="val 16667"/>
            </a:avLst>
          </a:prstGeom>
          <a:solidFill>
            <a:srgbClr val="D8EF9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kumimoji="1" lang="zh-CN" altLang="en-US"/>
              <a:t>降温：</a:t>
            </a:r>
            <a:r>
              <a:rPr kumimoji="1" lang="en-US" altLang="zh-CN"/>
              <a:t>~e</a:t>
            </a:r>
            <a:r>
              <a:rPr kumimoji="1" lang="en-US" altLang="zh-CN" baseline="30000"/>
              <a:t>-t/</a:t>
            </a:r>
            <a:r>
              <a:rPr kumimoji="1" lang="en-US" altLang="zh-CN" baseline="30000">
                <a:sym typeface="Symbol" pitchFamily="18" charset="2"/>
              </a:rPr>
              <a:t></a:t>
            </a:r>
            <a:endParaRPr kumimoji="1" lang="en-US" altLang="zh-CN" baseline="30000"/>
          </a:p>
        </p:txBody>
      </p:sp>
      <p:sp>
        <p:nvSpPr>
          <p:cNvPr id="459794" name="Rectangle 18"/>
          <p:cNvSpPr>
            <a:spLocks noChangeArrowheads="1"/>
          </p:cNvSpPr>
          <p:nvPr/>
        </p:nvSpPr>
        <p:spPr bwMode="auto">
          <a:xfrm>
            <a:off x="5638800" y="4343400"/>
            <a:ext cx="2667000" cy="762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kumimoji="1" lang="en-US" altLang="zh-CN" sz="3200"/>
              <a:t>Platform</a:t>
            </a:r>
          </a:p>
        </p:txBody>
      </p:sp>
      <p:sp>
        <p:nvSpPr>
          <p:cNvPr id="459795" name="Rectangle 19"/>
          <p:cNvSpPr>
            <a:spLocks noChangeArrowheads="1"/>
          </p:cNvSpPr>
          <p:nvPr/>
        </p:nvSpPr>
        <p:spPr bwMode="auto">
          <a:xfrm>
            <a:off x="6172200" y="3505200"/>
            <a:ext cx="1600200" cy="762000"/>
          </a:xfrm>
          <a:prstGeom prst="rect">
            <a:avLst/>
          </a:prstGeom>
          <a:solidFill>
            <a:srgbClr val="E593F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kumimoji="1" lang="en-US" altLang="zh-CN" sz="3200">
                <a:solidFill>
                  <a:schemeClr val="bg1"/>
                </a:solidFill>
              </a:rPr>
              <a:t>Sample</a:t>
            </a:r>
          </a:p>
        </p:txBody>
      </p:sp>
      <p:sp>
        <p:nvSpPr>
          <p:cNvPr id="459796" name="AutoShape 20"/>
          <p:cNvSpPr>
            <a:spLocks noChangeArrowheads="1"/>
          </p:cNvSpPr>
          <p:nvPr/>
        </p:nvSpPr>
        <p:spPr bwMode="auto">
          <a:xfrm>
            <a:off x="6134100" y="4267200"/>
            <a:ext cx="1676400" cy="762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59797" name="Oval 21"/>
          <p:cNvSpPr>
            <a:spLocks noChangeArrowheads="1"/>
          </p:cNvSpPr>
          <p:nvPr/>
        </p:nvSpPr>
        <p:spPr bwMode="auto">
          <a:xfrm>
            <a:off x="5943600" y="4114800"/>
            <a:ext cx="21336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59798" name="AutoShape 22"/>
          <p:cNvSpPr>
            <a:spLocks noChangeArrowheads="1"/>
          </p:cNvSpPr>
          <p:nvPr/>
        </p:nvSpPr>
        <p:spPr bwMode="auto">
          <a:xfrm>
            <a:off x="4648200" y="1371600"/>
            <a:ext cx="1981200" cy="609600"/>
          </a:xfrm>
          <a:prstGeom prst="wedgeRoundRectCallout">
            <a:avLst>
              <a:gd name="adj1" fmla="val 19310"/>
              <a:gd name="adj2" fmla="val 415884"/>
              <a:gd name="adj3" fmla="val 16667"/>
            </a:avLst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kumimoji="1" lang="zh-CN" altLang="en-US">
                <a:solidFill>
                  <a:srgbClr val="FF0000"/>
                </a:solidFill>
              </a:rPr>
              <a:t>热接触良好</a:t>
            </a:r>
          </a:p>
        </p:txBody>
      </p:sp>
    </p:spTree>
  </p:cSld>
  <p:clrMapOvr>
    <a:masterClrMapping/>
  </p:clrMapOvr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762000"/>
          </a:xfrm>
        </p:spPr>
        <p:txBody>
          <a:bodyPr/>
          <a:lstStyle/>
          <a:p>
            <a:r>
              <a:rPr lang="en-US" altLang="zh-CN"/>
              <a:t>PPMS HC Thermal Models</a:t>
            </a:r>
          </a:p>
        </p:txBody>
      </p:sp>
      <p:sp>
        <p:nvSpPr>
          <p:cNvPr id="460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4800600" cy="533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zh-CN"/>
              <a:t>Two-Tau Model</a:t>
            </a:r>
            <a:r>
              <a:rPr lang="en-US" altLang="zh-CN" baseline="30000"/>
              <a:t>TM</a:t>
            </a:r>
            <a:endParaRPr lang="en-US" altLang="zh-CN"/>
          </a:p>
        </p:txBody>
      </p:sp>
      <p:pic>
        <p:nvPicPr>
          <p:cNvPr id="460804" name="Picture 4" descr="QD lege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85800" cy="676275"/>
          </a:xfrm>
          <a:prstGeom prst="rect">
            <a:avLst/>
          </a:prstGeom>
          <a:noFill/>
        </p:spPr>
      </p:pic>
      <p:sp>
        <p:nvSpPr>
          <p:cNvPr id="460805" name="Text Box 5"/>
          <p:cNvSpPr txBox="1">
            <a:spLocks noChangeArrowheads="1"/>
          </p:cNvSpPr>
          <p:nvPr/>
        </p:nvSpPr>
        <p:spPr bwMode="auto">
          <a:xfrm>
            <a:off x="0" y="6392863"/>
            <a:ext cx="1217613" cy="457200"/>
          </a:xfrm>
          <a:prstGeom prst="rect">
            <a:avLst/>
          </a:prstGeom>
          <a:solidFill>
            <a:srgbClr val="DDF6A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1" lang="en-US" altLang="zh-CN"/>
              <a:t>HC</a:t>
            </a:r>
            <a:r>
              <a:rPr kumimoji="1" lang="zh-CN" altLang="en-US"/>
              <a:t>原理</a:t>
            </a:r>
          </a:p>
        </p:txBody>
      </p:sp>
      <p:graphicFrame>
        <p:nvGraphicFramePr>
          <p:cNvPr id="460806" name="Object 6"/>
          <p:cNvGraphicFramePr>
            <a:graphicFrameLocks noChangeAspect="1"/>
          </p:cNvGraphicFramePr>
          <p:nvPr/>
        </p:nvGraphicFramePr>
        <p:xfrm>
          <a:off x="1166813" y="1981200"/>
          <a:ext cx="6810375" cy="869950"/>
        </p:xfrm>
        <a:graphic>
          <a:graphicData uri="http://schemas.openxmlformats.org/presentationml/2006/ole">
            <p:oleObj spid="_x0000_s460806" name="Equation" r:id="rId4" imgW="3276360" imgH="419040" progId="Equation.3">
              <p:embed/>
            </p:oleObj>
          </a:graphicData>
        </a:graphic>
      </p:graphicFrame>
      <p:graphicFrame>
        <p:nvGraphicFramePr>
          <p:cNvPr id="460807" name="Object 7"/>
          <p:cNvGraphicFramePr>
            <a:graphicFrameLocks noChangeAspect="1"/>
          </p:cNvGraphicFramePr>
          <p:nvPr/>
        </p:nvGraphicFramePr>
        <p:xfrm>
          <a:off x="1219200" y="3021013"/>
          <a:ext cx="3775075" cy="815975"/>
        </p:xfrm>
        <a:graphic>
          <a:graphicData uri="http://schemas.openxmlformats.org/presentationml/2006/ole">
            <p:oleObj spid="_x0000_s460807" name="Equation" r:id="rId5" imgW="1815840" imgH="393480" progId="Equation.3">
              <p:embed/>
            </p:oleObj>
          </a:graphicData>
        </a:graphic>
      </p:graphicFrame>
      <p:sp>
        <p:nvSpPr>
          <p:cNvPr id="460808" name="AutoShape 8"/>
          <p:cNvSpPr>
            <a:spLocks/>
          </p:cNvSpPr>
          <p:nvPr/>
        </p:nvSpPr>
        <p:spPr bwMode="auto">
          <a:xfrm>
            <a:off x="685800" y="1981200"/>
            <a:ext cx="381000" cy="1828800"/>
          </a:xfrm>
          <a:prstGeom prst="leftBrace">
            <a:avLst>
              <a:gd name="adj1" fmla="val 400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60809" name="Text Box 9"/>
          <p:cNvSpPr txBox="1">
            <a:spLocks noChangeArrowheads="1"/>
          </p:cNvSpPr>
          <p:nvPr/>
        </p:nvSpPr>
        <p:spPr bwMode="auto">
          <a:xfrm>
            <a:off x="1949450" y="4079875"/>
            <a:ext cx="5203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1" lang="en-US" altLang="zh-CN" i="1"/>
              <a:t>C</a:t>
            </a:r>
            <a:r>
              <a:rPr kumimoji="1" lang="en-US" altLang="zh-CN" baseline="-25000"/>
              <a:t>platform</a:t>
            </a:r>
            <a:r>
              <a:rPr kumimoji="1" lang="zh-CN" altLang="en-US"/>
              <a:t>：样品台（</a:t>
            </a:r>
            <a:r>
              <a:rPr kumimoji="1" lang="en-US" altLang="zh-CN"/>
              <a:t>Platform</a:t>
            </a:r>
            <a:r>
              <a:rPr kumimoji="1" lang="zh-CN" altLang="en-US"/>
              <a:t>）的热容量</a:t>
            </a:r>
          </a:p>
        </p:txBody>
      </p:sp>
      <p:sp>
        <p:nvSpPr>
          <p:cNvPr id="460810" name="Text Box 10"/>
          <p:cNvSpPr txBox="1">
            <a:spLocks noChangeArrowheads="1"/>
          </p:cNvSpPr>
          <p:nvPr/>
        </p:nvSpPr>
        <p:spPr bwMode="auto">
          <a:xfrm>
            <a:off x="1906588" y="5105400"/>
            <a:ext cx="44942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1" lang="en-US" altLang="zh-CN" i="1"/>
              <a:t>         T</a:t>
            </a:r>
            <a:r>
              <a:rPr kumimoji="1" lang="en-US" altLang="zh-CN" baseline="-25000"/>
              <a:t>p</a:t>
            </a:r>
            <a:r>
              <a:rPr kumimoji="1" lang="zh-CN" altLang="en-US"/>
              <a:t>：样品台（样品）的温度</a:t>
            </a:r>
          </a:p>
        </p:txBody>
      </p:sp>
      <p:sp>
        <p:nvSpPr>
          <p:cNvPr id="460811" name="Text Box 11"/>
          <p:cNvSpPr txBox="1">
            <a:spLocks noChangeArrowheads="1"/>
          </p:cNvSpPr>
          <p:nvPr/>
        </p:nvSpPr>
        <p:spPr bwMode="auto">
          <a:xfrm>
            <a:off x="1863725" y="5638800"/>
            <a:ext cx="5746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1" lang="en-US" altLang="zh-CN" i="1"/>
              <a:t>         K</a:t>
            </a:r>
            <a:r>
              <a:rPr kumimoji="1" lang="en-US" altLang="zh-CN" baseline="-25000"/>
              <a:t>g</a:t>
            </a:r>
            <a:r>
              <a:rPr kumimoji="1" lang="zh-CN" altLang="en-US"/>
              <a:t>：样品与样品台之间的热传导系数</a:t>
            </a:r>
          </a:p>
        </p:txBody>
      </p:sp>
      <p:sp>
        <p:nvSpPr>
          <p:cNvPr id="460812" name="Text Box 12"/>
          <p:cNvSpPr txBox="1">
            <a:spLocks noChangeArrowheads="1"/>
          </p:cNvSpPr>
          <p:nvPr/>
        </p:nvSpPr>
        <p:spPr bwMode="auto">
          <a:xfrm>
            <a:off x="1833563" y="6172200"/>
            <a:ext cx="45481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1" lang="en-US" altLang="zh-CN" i="1"/>
              <a:t>          T</a:t>
            </a:r>
            <a:r>
              <a:rPr kumimoji="1" lang="en-US" altLang="zh-CN" baseline="-25000"/>
              <a:t>s</a:t>
            </a:r>
            <a:r>
              <a:rPr kumimoji="1" lang="zh-CN" altLang="en-US"/>
              <a:t>：样品的温度（拟合值）</a:t>
            </a:r>
          </a:p>
        </p:txBody>
      </p:sp>
      <p:sp>
        <p:nvSpPr>
          <p:cNvPr id="460813" name="Text Box 13"/>
          <p:cNvSpPr txBox="1">
            <a:spLocks noChangeArrowheads="1"/>
          </p:cNvSpPr>
          <p:nvPr/>
        </p:nvSpPr>
        <p:spPr bwMode="auto">
          <a:xfrm>
            <a:off x="1949450" y="4572000"/>
            <a:ext cx="4926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1" lang="en-US" altLang="zh-CN" i="1"/>
              <a:t>  C</a:t>
            </a:r>
            <a:r>
              <a:rPr kumimoji="1" lang="en-US" altLang="zh-CN" baseline="-25000"/>
              <a:t>sample</a:t>
            </a:r>
            <a:r>
              <a:rPr kumimoji="1" lang="zh-CN" altLang="en-US"/>
              <a:t>：样品（</a:t>
            </a:r>
            <a:r>
              <a:rPr kumimoji="1" lang="en-US" altLang="zh-CN"/>
              <a:t>Platform</a:t>
            </a:r>
            <a:r>
              <a:rPr kumimoji="1" lang="zh-CN" altLang="en-US"/>
              <a:t>）的热容量</a:t>
            </a:r>
          </a:p>
        </p:txBody>
      </p:sp>
      <p:sp>
        <p:nvSpPr>
          <p:cNvPr id="460814" name="AutoShape 14"/>
          <p:cNvSpPr>
            <a:spLocks noChangeArrowheads="1"/>
          </p:cNvSpPr>
          <p:nvPr/>
        </p:nvSpPr>
        <p:spPr bwMode="auto">
          <a:xfrm>
            <a:off x="5181600" y="1143000"/>
            <a:ext cx="1752600" cy="609600"/>
          </a:xfrm>
          <a:prstGeom prst="roundRect">
            <a:avLst>
              <a:gd name="adj" fmla="val 34375"/>
            </a:avLst>
          </a:prstGeom>
          <a:solidFill>
            <a:srgbClr val="EAA5F5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kumimoji="1" lang="zh-CN" altLang="en-US"/>
              <a:t>热接触不良</a:t>
            </a:r>
          </a:p>
        </p:txBody>
      </p:sp>
    </p:spTree>
  </p:cSld>
  <p:clrMapOvr>
    <a:masterClrMapping/>
  </p:clrMapOvr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8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762000"/>
          </a:xfrm>
        </p:spPr>
        <p:txBody>
          <a:bodyPr/>
          <a:lstStyle/>
          <a:p>
            <a:r>
              <a:rPr lang="en-US" altLang="zh-CN"/>
              <a:t>PPMS HC Thermal Models</a:t>
            </a:r>
          </a:p>
        </p:txBody>
      </p:sp>
      <p:sp>
        <p:nvSpPr>
          <p:cNvPr id="461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4800600" cy="533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zh-CN"/>
              <a:t>Two-Tau Model</a:t>
            </a:r>
            <a:r>
              <a:rPr lang="en-US" altLang="zh-CN" baseline="30000"/>
              <a:t>TM</a:t>
            </a:r>
            <a:endParaRPr lang="en-US" altLang="zh-CN"/>
          </a:p>
        </p:txBody>
      </p:sp>
      <p:pic>
        <p:nvPicPr>
          <p:cNvPr id="461828" name="Picture 4" descr="QD lege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85800" cy="676275"/>
          </a:xfrm>
          <a:prstGeom prst="rect">
            <a:avLst/>
          </a:prstGeom>
          <a:noFill/>
        </p:spPr>
      </p:pic>
      <p:sp>
        <p:nvSpPr>
          <p:cNvPr id="461829" name="Text Box 5"/>
          <p:cNvSpPr txBox="1">
            <a:spLocks noChangeArrowheads="1"/>
          </p:cNvSpPr>
          <p:nvPr/>
        </p:nvSpPr>
        <p:spPr bwMode="auto">
          <a:xfrm>
            <a:off x="0" y="6392863"/>
            <a:ext cx="1217613" cy="457200"/>
          </a:xfrm>
          <a:prstGeom prst="rect">
            <a:avLst/>
          </a:prstGeom>
          <a:solidFill>
            <a:srgbClr val="DDF6A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1" lang="en-US" altLang="zh-CN"/>
              <a:t>HC</a:t>
            </a:r>
            <a:r>
              <a:rPr kumimoji="1" lang="zh-CN" altLang="en-US"/>
              <a:t>原理</a:t>
            </a:r>
          </a:p>
        </p:txBody>
      </p:sp>
      <p:graphicFrame>
        <p:nvGraphicFramePr>
          <p:cNvPr id="461830" name="Object 6"/>
          <p:cNvGraphicFramePr>
            <a:graphicFrameLocks noChangeAspect="1"/>
          </p:cNvGraphicFramePr>
          <p:nvPr/>
        </p:nvGraphicFramePr>
        <p:xfrm>
          <a:off x="1447800" y="1981200"/>
          <a:ext cx="1425575" cy="869950"/>
        </p:xfrm>
        <a:graphic>
          <a:graphicData uri="http://schemas.openxmlformats.org/presentationml/2006/ole">
            <p:oleObj spid="_x0000_s461830" name="Equation" r:id="rId4" imgW="685800" imgH="419040" progId="Equation.3">
              <p:embed/>
            </p:oleObj>
          </a:graphicData>
        </a:graphic>
      </p:graphicFrame>
      <p:graphicFrame>
        <p:nvGraphicFramePr>
          <p:cNvPr id="461831" name="Object 7"/>
          <p:cNvGraphicFramePr>
            <a:graphicFrameLocks noChangeAspect="1"/>
          </p:cNvGraphicFramePr>
          <p:nvPr/>
        </p:nvGraphicFramePr>
        <p:xfrm>
          <a:off x="533400" y="4283075"/>
          <a:ext cx="4408488" cy="974725"/>
        </p:xfrm>
        <a:graphic>
          <a:graphicData uri="http://schemas.openxmlformats.org/presentationml/2006/ole">
            <p:oleObj spid="_x0000_s461831" name="Equation" r:id="rId5" imgW="2120760" imgH="469800" progId="Equation.3">
              <p:embed/>
            </p:oleObj>
          </a:graphicData>
        </a:graphic>
      </p:graphicFrame>
      <p:graphicFrame>
        <p:nvGraphicFramePr>
          <p:cNvPr id="461832" name="Object 8"/>
          <p:cNvGraphicFramePr>
            <a:graphicFrameLocks noChangeAspect="1"/>
          </p:cNvGraphicFramePr>
          <p:nvPr/>
        </p:nvGraphicFramePr>
        <p:xfrm>
          <a:off x="476250" y="5389563"/>
          <a:ext cx="8362950" cy="1087437"/>
        </p:xfrm>
        <a:graphic>
          <a:graphicData uri="http://schemas.openxmlformats.org/presentationml/2006/ole">
            <p:oleObj spid="_x0000_s461832" name="Equation" r:id="rId6" imgW="4089240" imgH="533160" progId="Equation.3">
              <p:embed/>
            </p:oleObj>
          </a:graphicData>
        </a:graphic>
      </p:graphicFrame>
      <p:graphicFrame>
        <p:nvGraphicFramePr>
          <p:cNvPr id="461833" name="Object 9"/>
          <p:cNvGraphicFramePr>
            <a:graphicFrameLocks noChangeAspect="1"/>
          </p:cNvGraphicFramePr>
          <p:nvPr/>
        </p:nvGraphicFramePr>
        <p:xfrm>
          <a:off x="1447800" y="2994025"/>
          <a:ext cx="1450975" cy="869950"/>
        </p:xfrm>
        <a:graphic>
          <a:graphicData uri="http://schemas.openxmlformats.org/presentationml/2006/ole">
            <p:oleObj spid="_x0000_s461833" name="Equation" r:id="rId7" imgW="698400" imgH="419040" progId="Equation.3">
              <p:embed/>
            </p:oleObj>
          </a:graphicData>
        </a:graphic>
      </p:graphicFrame>
      <p:graphicFrame>
        <p:nvGraphicFramePr>
          <p:cNvPr id="461834" name="Object 10"/>
          <p:cNvGraphicFramePr>
            <a:graphicFrameLocks noChangeAspect="1"/>
          </p:cNvGraphicFramePr>
          <p:nvPr/>
        </p:nvGraphicFramePr>
        <p:xfrm>
          <a:off x="4162425" y="3214688"/>
          <a:ext cx="4616450" cy="976312"/>
        </p:xfrm>
        <a:graphic>
          <a:graphicData uri="http://schemas.openxmlformats.org/presentationml/2006/ole">
            <p:oleObj spid="_x0000_s461834" name="Equation" r:id="rId8" imgW="2222280" imgH="469800" progId="Equation.3">
              <p:embed/>
            </p:oleObj>
          </a:graphicData>
        </a:graphic>
      </p:graphicFrame>
      <p:sp>
        <p:nvSpPr>
          <p:cNvPr id="461835" name="AutoShape 11"/>
          <p:cNvSpPr>
            <a:spLocks/>
          </p:cNvSpPr>
          <p:nvPr/>
        </p:nvSpPr>
        <p:spPr bwMode="auto">
          <a:xfrm>
            <a:off x="990600" y="1981200"/>
            <a:ext cx="381000" cy="1905000"/>
          </a:xfrm>
          <a:prstGeom prst="leftBrace">
            <a:avLst>
              <a:gd name="adj1" fmla="val 4166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61836" name="AutoShape 12"/>
          <p:cNvSpPr>
            <a:spLocks noChangeArrowheads="1"/>
          </p:cNvSpPr>
          <p:nvPr/>
        </p:nvSpPr>
        <p:spPr bwMode="auto">
          <a:xfrm>
            <a:off x="5791200" y="4343400"/>
            <a:ext cx="2971800" cy="914400"/>
          </a:xfrm>
          <a:prstGeom prst="wedgeEllipseCallout">
            <a:avLst>
              <a:gd name="adj1" fmla="val -72060"/>
              <a:gd name="adj2" fmla="val -76389"/>
            </a:avLst>
          </a:prstGeom>
          <a:solidFill>
            <a:srgbClr val="EAA5F5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kumimoji="1" lang="zh-CN" altLang="en-US"/>
              <a:t>样品与样品台之间的热接触</a:t>
            </a:r>
          </a:p>
        </p:txBody>
      </p:sp>
      <p:sp>
        <p:nvSpPr>
          <p:cNvPr id="461837" name="Rectangle 13"/>
          <p:cNvSpPr>
            <a:spLocks noChangeArrowheads="1"/>
          </p:cNvSpPr>
          <p:nvPr/>
        </p:nvSpPr>
        <p:spPr bwMode="auto">
          <a:xfrm>
            <a:off x="4800600" y="1219200"/>
            <a:ext cx="2971800" cy="1752600"/>
          </a:xfrm>
          <a:prstGeom prst="rect">
            <a:avLst/>
          </a:prstGeom>
          <a:solidFill>
            <a:srgbClr val="D8EF9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61838" name="Rectangle 14"/>
          <p:cNvSpPr>
            <a:spLocks noChangeArrowheads="1"/>
          </p:cNvSpPr>
          <p:nvPr/>
        </p:nvSpPr>
        <p:spPr bwMode="auto">
          <a:xfrm>
            <a:off x="5105400" y="2133600"/>
            <a:ext cx="2311400" cy="625475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kumimoji="1" lang="en-US" altLang="zh-CN" sz="3200"/>
              <a:t>Platform</a:t>
            </a:r>
          </a:p>
        </p:txBody>
      </p:sp>
      <p:sp>
        <p:nvSpPr>
          <p:cNvPr id="461839" name="Rectangle 15"/>
          <p:cNvSpPr>
            <a:spLocks noChangeArrowheads="1"/>
          </p:cNvSpPr>
          <p:nvPr/>
        </p:nvSpPr>
        <p:spPr bwMode="auto">
          <a:xfrm>
            <a:off x="5638800" y="1431925"/>
            <a:ext cx="1387475" cy="625475"/>
          </a:xfrm>
          <a:prstGeom prst="rect">
            <a:avLst/>
          </a:prstGeom>
          <a:solidFill>
            <a:srgbClr val="E593F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kumimoji="1" lang="en-US" altLang="zh-CN" sz="3200">
                <a:solidFill>
                  <a:schemeClr val="bg1"/>
                </a:solidFill>
              </a:rPr>
              <a:t>Sample</a:t>
            </a:r>
          </a:p>
        </p:txBody>
      </p:sp>
      <p:sp>
        <p:nvSpPr>
          <p:cNvPr id="461840" name="AutoShape 16"/>
          <p:cNvSpPr>
            <a:spLocks noChangeArrowheads="1"/>
          </p:cNvSpPr>
          <p:nvPr/>
        </p:nvSpPr>
        <p:spPr bwMode="auto">
          <a:xfrm>
            <a:off x="5600700" y="2058988"/>
            <a:ext cx="1452563" cy="7461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61841" name="Oval 17"/>
          <p:cNvSpPr>
            <a:spLocks noChangeArrowheads="1"/>
          </p:cNvSpPr>
          <p:nvPr/>
        </p:nvSpPr>
        <p:spPr bwMode="auto">
          <a:xfrm>
            <a:off x="5410200" y="1905000"/>
            <a:ext cx="1849438" cy="312738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61842" name="Line 18"/>
          <p:cNvSpPr>
            <a:spLocks noChangeShapeType="1"/>
          </p:cNvSpPr>
          <p:nvPr/>
        </p:nvSpPr>
        <p:spPr bwMode="auto">
          <a:xfrm flipV="1">
            <a:off x="2895600" y="1676400"/>
            <a:ext cx="2743200" cy="762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461843" name="Line 19"/>
          <p:cNvSpPr>
            <a:spLocks noChangeShapeType="1"/>
          </p:cNvSpPr>
          <p:nvPr/>
        </p:nvSpPr>
        <p:spPr bwMode="auto">
          <a:xfrm flipV="1">
            <a:off x="2895600" y="2087563"/>
            <a:ext cx="3292475" cy="134143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1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zh-CN" altLang="en-US"/>
              <a:t>杜瓦－液氦液面</a:t>
            </a:r>
          </a:p>
        </p:txBody>
      </p:sp>
      <p:pic>
        <p:nvPicPr>
          <p:cNvPr id="304131" name="Picture 3" descr="High Capacity Nigrogen-Jacketed Dewar-vertica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1011238"/>
            <a:ext cx="6019800" cy="5770562"/>
          </a:xfrm>
          <a:prstGeom prst="rect">
            <a:avLst/>
          </a:prstGeom>
          <a:noFill/>
        </p:spPr>
      </p:pic>
      <p:sp>
        <p:nvSpPr>
          <p:cNvPr id="304132" name="Line 4"/>
          <p:cNvSpPr>
            <a:spLocks noChangeShapeType="1"/>
          </p:cNvSpPr>
          <p:nvPr/>
        </p:nvSpPr>
        <p:spPr bwMode="auto">
          <a:xfrm flipH="1">
            <a:off x="1981200" y="3551238"/>
            <a:ext cx="3352800" cy="0"/>
          </a:xfrm>
          <a:prstGeom prst="line">
            <a:avLst/>
          </a:prstGeom>
          <a:noFill/>
          <a:ln w="38100">
            <a:solidFill>
              <a:srgbClr val="0000FF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304133" name="Line 5"/>
          <p:cNvSpPr>
            <a:spLocks noChangeShapeType="1"/>
          </p:cNvSpPr>
          <p:nvPr/>
        </p:nvSpPr>
        <p:spPr bwMode="auto">
          <a:xfrm flipH="1">
            <a:off x="1981200" y="4800600"/>
            <a:ext cx="3352800" cy="0"/>
          </a:xfrm>
          <a:prstGeom prst="line">
            <a:avLst/>
          </a:prstGeom>
          <a:noFill/>
          <a:ln w="38100">
            <a:solidFill>
              <a:srgbClr val="0000FF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304134" name="Rectangle 6"/>
          <p:cNvSpPr>
            <a:spLocks noChangeArrowheads="1"/>
          </p:cNvSpPr>
          <p:nvPr/>
        </p:nvSpPr>
        <p:spPr bwMode="auto">
          <a:xfrm>
            <a:off x="4953000" y="2971800"/>
            <a:ext cx="76200" cy="2895600"/>
          </a:xfrm>
          <a:prstGeom prst="rect">
            <a:avLst/>
          </a:prstGeom>
          <a:gradFill rotWithShape="0">
            <a:gsLst>
              <a:gs pos="0">
                <a:srgbClr val="0000FF"/>
              </a:gs>
              <a:gs pos="100000">
                <a:srgbClr val="0000FF">
                  <a:gamma/>
                  <a:tint val="23922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04135" name="AutoShape 7"/>
          <p:cNvSpPr>
            <a:spLocks noChangeArrowheads="1"/>
          </p:cNvSpPr>
          <p:nvPr/>
        </p:nvSpPr>
        <p:spPr bwMode="auto">
          <a:xfrm>
            <a:off x="304800" y="2590800"/>
            <a:ext cx="1600200" cy="533400"/>
          </a:xfrm>
          <a:prstGeom prst="wedgeRectCallout">
            <a:avLst>
              <a:gd name="adj1" fmla="val 58333"/>
              <a:gd name="adj2" fmla="val 115181"/>
            </a:avLst>
          </a:prstGeom>
          <a:solidFill>
            <a:srgbClr val="B1DF3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kumimoji="1" lang="zh-CN" altLang="en-US"/>
              <a:t>～ </a:t>
            </a:r>
            <a:r>
              <a:rPr kumimoji="1" lang="en-US" altLang="zh-CN"/>
              <a:t>94.6 </a:t>
            </a:r>
            <a:r>
              <a:rPr kumimoji="1" lang="zh-CN" altLang="en-US"/>
              <a:t>％</a:t>
            </a:r>
          </a:p>
        </p:txBody>
      </p:sp>
      <p:sp>
        <p:nvSpPr>
          <p:cNvPr id="304136" name="AutoShape 8"/>
          <p:cNvSpPr>
            <a:spLocks noChangeArrowheads="1"/>
          </p:cNvSpPr>
          <p:nvPr/>
        </p:nvSpPr>
        <p:spPr bwMode="auto">
          <a:xfrm>
            <a:off x="381000" y="5257800"/>
            <a:ext cx="1600200" cy="533400"/>
          </a:xfrm>
          <a:prstGeom prst="wedgeRectCallout">
            <a:avLst>
              <a:gd name="adj1" fmla="val 54662"/>
              <a:gd name="adj2" fmla="val -125894"/>
            </a:avLst>
          </a:prstGeom>
          <a:solidFill>
            <a:srgbClr val="B1DF3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kumimoji="1" lang="zh-CN" altLang="en-US"/>
              <a:t>～ </a:t>
            </a:r>
            <a:r>
              <a:rPr kumimoji="1" lang="en-US" altLang="zh-CN"/>
              <a:t>31.0 </a:t>
            </a:r>
            <a:r>
              <a:rPr kumimoji="1" lang="zh-CN" altLang="en-US"/>
              <a:t>％</a:t>
            </a:r>
          </a:p>
        </p:txBody>
      </p:sp>
      <p:sp>
        <p:nvSpPr>
          <p:cNvPr id="304137" name="AutoShape 9"/>
          <p:cNvSpPr>
            <a:spLocks noChangeArrowheads="1"/>
          </p:cNvSpPr>
          <p:nvPr/>
        </p:nvSpPr>
        <p:spPr bwMode="auto">
          <a:xfrm>
            <a:off x="685800" y="1600200"/>
            <a:ext cx="1600200" cy="533400"/>
          </a:xfrm>
          <a:prstGeom prst="wedgeRectCallout">
            <a:avLst>
              <a:gd name="adj1" fmla="val 177977"/>
              <a:gd name="adj2" fmla="val 194347"/>
            </a:avLst>
          </a:prstGeom>
          <a:solidFill>
            <a:srgbClr val="A0B9F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kumimoji="1" lang="zh-CN" altLang="en-US"/>
              <a:t>液氮夹层</a:t>
            </a:r>
          </a:p>
        </p:txBody>
      </p:sp>
      <p:pic>
        <p:nvPicPr>
          <p:cNvPr id="304138" name="Picture 10" descr="QD lege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85800" cy="676275"/>
          </a:xfrm>
          <a:prstGeom prst="rect">
            <a:avLst/>
          </a:prstGeom>
          <a:noFill/>
        </p:spPr>
      </p:pic>
      <p:sp>
        <p:nvSpPr>
          <p:cNvPr id="304139" name="Freeform 11"/>
          <p:cNvSpPr>
            <a:spLocks/>
          </p:cNvSpPr>
          <p:nvPr/>
        </p:nvSpPr>
        <p:spPr bwMode="auto">
          <a:xfrm rot="5400000">
            <a:off x="3429000" y="2957513"/>
            <a:ext cx="3581400" cy="2514600"/>
          </a:xfrm>
          <a:custGeom>
            <a:avLst/>
            <a:gdLst/>
            <a:ahLst/>
            <a:cxnLst>
              <a:cxn ang="0">
                <a:pos x="31" y="459"/>
              </a:cxn>
              <a:cxn ang="0">
                <a:pos x="487" y="459"/>
              </a:cxn>
              <a:cxn ang="0">
                <a:pos x="531" y="427"/>
              </a:cxn>
              <a:cxn ang="0">
                <a:pos x="559" y="223"/>
              </a:cxn>
              <a:cxn ang="0">
                <a:pos x="619" y="43"/>
              </a:cxn>
              <a:cxn ang="0">
                <a:pos x="783" y="23"/>
              </a:cxn>
              <a:cxn ang="0">
                <a:pos x="1003" y="47"/>
              </a:cxn>
              <a:cxn ang="0">
                <a:pos x="1067" y="303"/>
              </a:cxn>
              <a:cxn ang="0">
                <a:pos x="1091" y="419"/>
              </a:cxn>
              <a:cxn ang="0">
                <a:pos x="1291" y="423"/>
              </a:cxn>
              <a:cxn ang="0">
                <a:pos x="1591" y="423"/>
              </a:cxn>
              <a:cxn ang="0">
                <a:pos x="1647" y="439"/>
              </a:cxn>
              <a:cxn ang="0">
                <a:pos x="1647" y="547"/>
              </a:cxn>
              <a:cxn ang="0">
                <a:pos x="1643" y="707"/>
              </a:cxn>
              <a:cxn ang="0">
                <a:pos x="1595" y="735"/>
              </a:cxn>
              <a:cxn ang="0">
                <a:pos x="1367" y="731"/>
              </a:cxn>
              <a:cxn ang="0">
                <a:pos x="1135" y="731"/>
              </a:cxn>
              <a:cxn ang="0">
                <a:pos x="1083" y="775"/>
              </a:cxn>
              <a:cxn ang="0">
                <a:pos x="1055" y="963"/>
              </a:cxn>
              <a:cxn ang="0">
                <a:pos x="999" y="1119"/>
              </a:cxn>
              <a:cxn ang="0">
                <a:pos x="827" y="1135"/>
              </a:cxn>
              <a:cxn ang="0">
                <a:pos x="667" y="1135"/>
              </a:cxn>
              <a:cxn ang="0">
                <a:pos x="587" y="1043"/>
              </a:cxn>
              <a:cxn ang="0">
                <a:pos x="531" y="751"/>
              </a:cxn>
              <a:cxn ang="0">
                <a:pos x="499" y="695"/>
              </a:cxn>
              <a:cxn ang="0">
                <a:pos x="295" y="695"/>
              </a:cxn>
              <a:cxn ang="0">
                <a:pos x="99" y="703"/>
              </a:cxn>
              <a:cxn ang="0">
                <a:pos x="15" y="695"/>
              </a:cxn>
              <a:cxn ang="0">
                <a:pos x="11" y="591"/>
              </a:cxn>
              <a:cxn ang="0">
                <a:pos x="15" y="451"/>
              </a:cxn>
            </a:cxnLst>
            <a:rect l="0" t="0" r="r" b="b"/>
            <a:pathLst>
              <a:path w="1656" h="1150">
                <a:moveTo>
                  <a:pt x="31" y="459"/>
                </a:moveTo>
                <a:cubicBezTo>
                  <a:pt x="107" y="459"/>
                  <a:pt x="404" y="464"/>
                  <a:pt x="487" y="459"/>
                </a:cubicBezTo>
                <a:cubicBezTo>
                  <a:pt x="570" y="454"/>
                  <a:pt x="519" y="466"/>
                  <a:pt x="531" y="427"/>
                </a:cubicBezTo>
                <a:cubicBezTo>
                  <a:pt x="543" y="388"/>
                  <a:pt x="544" y="287"/>
                  <a:pt x="559" y="223"/>
                </a:cubicBezTo>
                <a:cubicBezTo>
                  <a:pt x="574" y="159"/>
                  <a:pt x="582" y="76"/>
                  <a:pt x="619" y="43"/>
                </a:cubicBezTo>
                <a:cubicBezTo>
                  <a:pt x="656" y="10"/>
                  <a:pt x="719" y="22"/>
                  <a:pt x="783" y="23"/>
                </a:cubicBezTo>
                <a:cubicBezTo>
                  <a:pt x="847" y="24"/>
                  <a:pt x="956" y="0"/>
                  <a:pt x="1003" y="47"/>
                </a:cubicBezTo>
                <a:cubicBezTo>
                  <a:pt x="1050" y="94"/>
                  <a:pt x="1052" y="241"/>
                  <a:pt x="1067" y="303"/>
                </a:cubicBezTo>
                <a:cubicBezTo>
                  <a:pt x="1082" y="365"/>
                  <a:pt x="1054" y="399"/>
                  <a:pt x="1091" y="419"/>
                </a:cubicBezTo>
                <a:cubicBezTo>
                  <a:pt x="1128" y="439"/>
                  <a:pt x="1208" y="422"/>
                  <a:pt x="1291" y="423"/>
                </a:cubicBezTo>
                <a:cubicBezTo>
                  <a:pt x="1374" y="424"/>
                  <a:pt x="1532" y="420"/>
                  <a:pt x="1591" y="423"/>
                </a:cubicBezTo>
                <a:cubicBezTo>
                  <a:pt x="1650" y="426"/>
                  <a:pt x="1638" y="418"/>
                  <a:pt x="1647" y="439"/>
                </a:cubicBezTo>
                <a:cubicBezTo>
                  <a:pt x="1656" y="460"/>
                  <a:pt x="1648" y="502"/>
                  <a:pt x="1647" y="547"/>
                </a:cubicBezTo>
                <a:cubicBezTo>
                  <a:pt x="1646" y="592"/>
                  <a:pt x="1652" y="676"/>
                  <a:pt x="1643" y="707"/>
                </a:cubicBezTo>
                <a:cubicBezTo>
                  <a:pt x="1634" y="738"/>
                  <a:pt x="1641" y="731"/>
                  <a:pt x="1595" y="735"/>
                </a:cubicBezTo>
                <a:cubicBezTo>
                  <a:pt x="1549" y="739"/>
                  <a:pt x="1444" y="732"/>
                  <a:pt x="1367" y="731"/>
                </a:cubicBezTo>
                <a:cubicBezTo>
                  <a:pt x="1290" y="730"/>
                  <a:pt x="1182" y="724"/>
                  <a:pt x="1135" y="731"/>
                </a:cubicBezTo>
                <a:cubicBezTo>
                  <a:pt x="1088" y="738"/>
                  <a:pt x="1096" y="736"/>
                  <a:pt x="1083" y="775"/>
                </a:cubicBezTo>
                <a:cubicBezTo>
                  <a:pt x="1070" y="814"/>
                  <a:pt x="1069" y="906"/>
                  <a:pt x="1055" y="963"/>
                </a:cubicBezTo>
                <a:cubicBezTo>
                  <a:pt x="1041" y="1020"/>
                  <a:pt x="1037" y="1090"/>
                  <a:pt x="999" y="1119"/>
                </a:cubicBezTo>
                <a:cubicBezTo>
                  <a:pt x="961" y="1148"/>
                  <a:pt x="882" y="1132"/>
                  <a:pt x="827" y="1135"/>
                </a:cubicBezTo>
                <a:cubicBezTo>
                  <a:pt x="772" y="1138"/>
                  <a:pt x="707" y="1150"/>
                  <a:pt x="667" y="1135"/>
                </a:cubicBezTo>
                <a:cubicBezTo>
                  <a:pt x="627" y="1120"/>
                  <a:pt x="610" y="1107"/>
                  <a:pt x="587" y="1043"/>
                </a:cubicBezTo>
                <a:cubicBezTo>
                  <a:pt x="564" y="979"/>
                  <a:pt x="546" y="809"/>
                  <a:pt x="531" y="751"/>
                </a:cubicBezTo>
                <a:cubicBezTo>
                  <a:pt x="516" y="693"/>
                  <a:pt x="538" y="704"/>
                  <a:pt x="499" y="695"/>
                </a:cubicBezTo>
                <a:cubicBezTo>
                  <a:pt x="460" y="686"/>
                  <a:pt x="362" y="694"/>
                  <a:pt x="295" y="695"/>
                </a:cubicBezTo>
                <a:cubicBezTo>
                  <a:pt x="228" y="696"/>
                  <a:pt x="146" y="703"/>
                  <a:pt x="99" y="703"/>
                </a:cubicBezTo>
                <a:cubicBezTo>
                  <a:pt x="52" y="703"/>
                  <a:pt x="30" y="714"/>
                  <a:pt x="15" y="695"/>
                </a:cubicBezTo>
                <a:cubicBezTo>
                  <a:pt x="0" y="676"/>
                  <a:pt x="11" y="632"/>
                  <a:pt x="11" y="591"/>
                </a:cubicBezTo>
                <a:cubicBezTo>
                  <a:pt x="11" y="550"/>
                  <a:pt x="14" y="480"/>
                  <a:pt x="15" y="451"/>
                </a:cubicBezTo>
              </a:path>
            </a:pathLst>
          </a:custGeom>
          <a:noFill/>
          <a:ln w="38100" cmpd="sng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8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914400"/>
          </a:xfrm>
        </p:spPr>
        <p:txBody>
          <a:bodyPr/>
          <a:lstStyle/>
          <a:p>
            <a:r>
              <a:rPr lang="en-US" altLang="zh-CN"/>
              <a:t>Typical Values of </a:t>
            </a:r>
            <a:r>
              <a:rPr lang="en-US" altLang="zh-CN">
                <a:sym typeface="Symbol" pitchFamily="18" charset="2"/>
              </a:rPr>
              <a:t></a:t>
            </a:r>
            <a:r>
              <a:rPr lang="en-US" altLang="zh-CN" baseline="-25000">
                <a:sym typeface="Symbol" pitchFamily="18" charset="2"/>
              </a:rPr>
              <a:t>1</a:t>
            </a:r>
            <a:r>
              <a:rPr lang="en-US" altLang="zh-CN">
                <a:sym typeface="Symbol" pitchFamily="18" charset="2"/>
              </a:rPr>
              <a:t> and </a:t>
            </a:r>
            <a:r>
              <a:rPr lang="en-US" altLang="zh-CN" baseline="-25000">
                <a:sym typeface="Symbol" pitchFamily="18" charset="2"/>
              </a:rPr>
              <a:t>2</a:t>
            </a:r>
            <a:endParaRPr lang="en-US" altLang="zh-CN"/>
          </a:p>
        </p:txBody>
      </p:sp>
      <p:sp>
        <p:nvSpPr>
          <p:cNvPr id="462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  <p:graphicFrame>
        <p:nvGraphicFramePr>
          <p:cNvPr id="462852" name="Object 4"/>
          <p:cNvGraphicFramePr>
            <a:graphicFrameLocks noChangeAspect="1"/>
          </p:cNvGraphicFramePr>
          <p:nvPr/>
        </p:nvGraphicFramePr>
        <p:xfrm>
          <a:off x="342900" y="990600"/>
          <a:ext cx="8458200" cy="5667375"/>
        </p:xfrm>
        <a:graphic>
          <a:graphicData uri="http://schemas.openxmlformats.org/presentationml/2006/ole">
            <p:oleObj spid="_x0000_s462852" name="Graph" r:id="rId3" imgW="4173120" imgH="2953440" progId="Origin50.Graph">
              <p:embed/>
            </p:oleObj>
          </a:graphicData>
        </a:graphic>
      </p:graphicFrame>
      <p:sp>
        <p:nvSpPr>
          <p:cNvPr id="462853" name="AutoShape 5"/>
          <p:cNvSpPr>
            <a:spLocks noChangeArrowheads="1"/>
          </p:cNvSpPr>
          <p:nvPr/>
        </p:nvSpPr>
        <p:spPr bwMode="auto">
          <a:xfrm>
            <a:off x="5857875" y="1350963"/>
            <a:ext cx="1566863" cy="508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hlink"/>
            </a:outerShdw>
          </a:effectLst>
        </p:spPr>
        <p:txBody>
          <a:bodyPr wrap="none">
            <a:spAutoFit/>
          </a:bodyPr>
          <a:lstStyle/>
          <a:p>
            <a:r>
              <a:rPr kumimoji="1" lang="en-US" altLang="zh-CN"/>
              <a:t>Cu Ribbon</a:t>
            </a:r>
          </a:p>
        </p:txBody>
      </p:sp>
    </p:spTree>
  </p:cSld>
  <p:clrMapOvr>
    <a:masterClrMapping/>
  </p:clrMapOvr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8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762000"/>
          </a:xfrm>
        </p:spPr>
        <p:txBody>
          <a:bodyPr/>
          <a:lstStyle/>
          <a:p>
            <a:r>
              <a:rPr lang="en-US" altLang="zh-CN"/>
              <a:t>PPMS HC</a:t>
            </a:r>
            <a:r>
              <a:rPr lang="zh-CN" altLang="en-US"/>
              <a:t>的硬件</a:t>
            </a:r>
          </a:p>
        </p:txBody>
      </p:sp>
      <p:sp>
        <p:nvSpPr>
          <p:cNvPr id="463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066800"/>
            <a:ext cx="3886200" cy="609600"/>
          </a:xfrm>
        </p:spPr>
        <p:txBody>
          <a:bodyPr/>
          <a:lstStyle/>
          <a:p>
            <a:r>
              <a:rPr lang="zh-CN" altLang="en-US">
                <a:solidFill>
                  <a:srgbClr val="FF0000"/>
                </a:solidFill>
              </a:rPr>
              <a:t>绝热条件的实现</a:t>
            </a:r>
          </a:p>
        </p:txBody>
      </p:sp>
      <p:pic>
        <p:nvPicPr>
          <p:cNvPr id="463876" name="Picture 4" descr="QD lege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" cy="676275"/>
          </a:xfrm>
          <a:prstGeom prst="rect">
            <a:avLst/>
          </a:prstGeom>
          <a:noFill/>
        </p:spPr>
      </p:pic>
      <p:sp>
        <p:nvSpPr>
          <p:cNvPr id="463877" name="Text Box 5"/>
          <p:cNvSpPr txBox="1">
            <a:spLocks noChangeArrowheads="1"/>
          </p:cNvSpPr>
          <p:nvPr/>
        </p:nvSpPr>
        <p:spPr bwMode="auto">
          <a:xfrm>
            <a:off x="0" y="6392863"/>
            <a:ext cx="1217613" cy="457200"/>
          </a:xfrm>
          <a:prstGeom prst="rect">
            <a:avLst/>
          </a:prstGeom>
          <a:solidFill>
            <a:srgbClr val="DDF6A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1" lang="en-US" altLang="zh-CN"/>
              <a:t>HC</a:t>
            </a:r>
            <a:r>
              <a:rPr kumimoji="1" lang="zh-CN" altLang="en-US"/>
              <a:t>硬件</a:t>
            </a:r>
          </a:p>
        </p:txBody>
      </p:sp>
      <p:sp>
        <p:nvSpPr>
          <p:cNvPr id="463878" name="Text Box 6"/>
          <p:cNvSpPr txBox="1">
            <a:spLocks noChangeArrowheads="1"/>
          </p:cNvSpPr>
          <p:nvPr/>
        </p:nvSpPr>
        <p:spPr bwMode="auto">
          <a:xfrm>
            <a:off x="1050925" y="1717675"/>
            <a:ext cx="50038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1" lang="en-US" altLang="zh-CN"/>
              <a:t>1</a:t>
            </a:r>
            <a:r>
              <a:rPr kumimoji="1" lang="zh-CN" altLang="en-US"/>
              <a:t>、高真空－低温泵</a:t>
            </a:r>
          </a:p>
          <a:p>
            <a:endParaRPr kumimoji="1" lang="zh-CN" altLang="en-US"/>
          </a:p>
          <a:p>
            <a:r>
              <a:rPr kumimoji="1" lang="zh-CN" altLang="en-US"/>
              <a:t>       一般可以达到：～ </a:t>
            </a:r>
            <a:r>
              <a:rPr kumimoji="1" lang="en-US" altLang="zh-CN"/>
              <a:t>1.2 </a:t>
            </a:r>
            <a:r>
              <a:rPr kumimoji="1" lang="en-US" altLang="zh-CN">
                <a:cs typeface="Times New Roman" pitchFamily="18" charset="0"/>
              </a:rPr>
              <a:t>× 10</a:t>
            </a:r>
            <a:r>
              <a:rPr kumimoji="1" lang="zh-CN" altLang="en-US" baseline="30000"/>
              <a:t>－</a:t>
            </a:r>
            <a:r>
              <a:rPr kumimoji="1" lang="en-US" altLang="zh-CN" baseline="30000"/>
              <a:t>2</a:t>
            </a:r>
            <a:r>
              <a:rPr kumimoji="1" lang="en-US" altLang="zh-CN"/>
              <a:t> Pa </a:t>
            </a:r>
          </a:p>
        </p:txBody>
      </p:sp>
      <p:sp>
        <p:nvSpPr>
          <p:cNvPr id="463879" name="Text Box 7"/>
          <p:cNvSpPr txBox="1">
            <a:spLocks noChangeArrowheads="1"/>
          </p:cNvSpPr>
          <p:nvPr/>
        </p:nvSpPr>
        <p:spPr bwMode="auto">
          <a:xfrm>
            <a:off x="1127125" y="3622675"/>
            <a:ext cx="42529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1" lang="en-US" altLang="zh-CN"/>
              <a:t>2</a:t>
            </a:r>
            <a:r>
              <a:rPr kumimoji="1" lang="zh-CN" altLang="en-US"/>
              <a:t>、温度均匀区－</a:t>
            </a:r>
            <a:r>
              <a:rPr kumimoji="1" lang="en-US" altLang="zh-CN"/>
              <a:t>Contact Baffle</a:t>
            </a:r>
          </a:p>
        </p:txBody>
      </p:sp>
      <p:pic>
        <p:nvPicPr>
          <p:cNvPr id="463880" name="Picture 8" descr="Contact baffle assembly"/>
          <p:cNvPicPr>
            <a:picLocks noChangeAspect="1" noChangeArrowheads="1"/>
          </p:cNvPicPr>
          <p:nvPr/>
        </p:nvPicPr>
        <p:blipFill>
          <a:blip r:embed="rId3" cstate="print"/>
          <a:srcRect l="836" t="7002" r="499" b="5898"/>
          <a:stretch>
            <a:fillRect/>
          </a:stretch>
        </p:blipFill>
        <p:spPr bwMode="auto">
          <a:xfrm>
            <a:off x="173038" y="4724400"/>
            <a:ext cx="8796337" cy="112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3881" name="Line 9"/>
          <p:cNvSpPr>
            <a:spLocks noChangeShapeType="1"/>
          </p:cNvSpPr>
          <p:nvPr/>
        </p:nvSpPr>
        <p:spPr bwMode="auto">
          <a:xfrm>
            <a:off x="4800600" y="4038600"/>
            <a:ext cx="457200" cy="762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463882" name="Freeform 10"/>
          <p:cNvSpPr>
            <a:spLocks/>
          </p:cNvSpPr>
          <p:nvPr/>
        </p:nvSpPr>
        <p:spPr bwMode="auto">
          <a:xfrm>
            <a:off x="2882900" y="5105400"/>
            <a:ext cx="431800" cy="812800"/>
          </a:xfrm>
          <a:custGeom>
            <a:avLst/>
            <a:gdLst/>
            <a:ahLst/>
            <a:cxnLst>
              <a:cxn ang="0">
                <a:pos x="104" y="48"/>
              </a:cxn>
              <a:cxn ang="0">
                <a:pos x="8" y="144"/>
              </a:cxn>
              <a:cxn ang="0">
                <a:pos x="56" y="480"/>
              </a:cxn>
              <a:cxn ang="0">
                <a:pos x="248" y="336"/>
              </a:cxn>
              <a:cxn ang="0">
                <a:pos x="200" y="96"/>
              </a:cxn>
              <a:cxn ang="0">
                <a:pos x="8" y="0"/>
              </a:cxn>
            </a:cxnLst>
            <a:rect l="0" t="0" r="r" b="b"/>
            <a:pathLst>
              <a:path w="272" h="512">
                <a:moveTo>
                  <a:pt x="104" y="48"/>
                </a:moveTo>
                <a:cubicBezTo>
                  <a:pt x="60" y="60"/>
                  <a:pt x="16" y="72"/>
                  <a:pt x="8" y="144"/>
                </a:cubicBezTo>
                <a:cubicBezTo>
                  <a:pt x="0" y="216"/>
                  <a:pt x="16" y="448"/>
                  <a:pt x="56" y="480"/>
                </a:cubicBezTo>
                <a:cubicBezTo>
                  <a:pt x="96" y="512"/>
                  <a:pt x="224" y="400"/>
                  <a:pt x="248" y="336"/>
                </a:cubicBezTo>
                <a:cubicBezTo>
                  <a:pt x="272" y="272"/>
                  <a:pt x="240" y="152"/>
                  <a:pt x="200" y="96"/>
                </a:cubicBezTo>
                <a:cubicBezTo>
                  <a:pt x="160" y="40"/>
                  <a:pt x="40" y="16"/>
                  <a:pt x="8" y="0"/>
                </a:cubicBezTo>
              </a:path>
            </a:pathLst>
          </a:custGeom>
          <a:noFill/>
          <a:ln w="38100" cmpd="sng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463883" name="Freeform 11"/>
          <p:cNvSpPr>
            <a:spLocks/>
          </p:cNvSpPr>
          <p:nvPr/>
        </p:nvSpPr>
        <p:spPr bwMode="auto">
          <a:xfrm flipV="1">
            <a:off x="4038600" y="5181600"/>
            <a:ext cx="373063" cy="677863"/>
          </a:xfrm>
          <a:custGeom>
            <a:avLst/>
            <a:gdLst/>
            <a:ahLst/>
            <a:cxnLst>
              <a:cxn ang="0">
                <a:pos x="142" y="0"/>
              </a:cxn>
              <a:cxn ang="0">
                <a:pos x="28" y="160"/>
              </a:cxn>
              <a:cxn ang="0">
                <a:pos x="28" y="302"/>
              </a:cxn>
              <a:cxn ang="0">
                <a:pos x="66" y="406"/>
              </a:cxn>
              <a:cxn ang="0">
                <a:pos x="170" y="415"/>
              </a:cxn>
              <a:cxn ang="0">
                <a:pos x="233" y="332"/>
              </a:cxn>
              <a:cxn ang="0">
                <a:pos x="185" y="92"/>
              </a:cxn>
              <a:cxn ang="0">
                <a:pos x="0" y="47"/>
              </a:cxn>
            </a:cxnLst>
            <a:rect l="0" t="0" r="r" b="b"/>
            <a:pathLst>
              <a:path w="235" h="427">
                <a:moveTo>
                  <a:pt x="142" y="0"/>
                </a:moveTo>
                <a:cubicBezTo>
                  <a:pt x="123" y="27"/>
                  <a:pt x="47" y="110"/>
                  <a:pt x="28" y="160"/>
                </a:cubicBezTo>
                <a:cubicBezTo>
                  <a:pt x="9" y="210"/>
                  <a:pt x="22" y="261"/>
                  <a:pt x="28" y="302"/>
                </a:cubicBezTo>
                <a:cubicBezTo>
                  <a:pt x="34" y="343"/>
                  <a:pt x="42" y="387"/>
                  <a:pt x="66" y="406"/>
                </a:cubicBezTo>
                <a:cubicBezTo>
                  <a:pt x="90" y="425"/>
                  <a:pt x="142" y="427"/>
                  <a:pt x="170" y="415"/>
                </a:cubicBezTo>
                <a:cubicBezTo>
                  <a:pt x="198" y="403"/>
                  <a:pt x="231" y="386"/>
                  <a:pt x="233" y="332"/>
                </a:cubicBezTo>
                <a:cubicBezTo>
                  <a:pt x="235" y="278"/>
                  <a:pt x="224" y="139"/>
                  <a:pt x="185" y="92"/>
                </a:cubicBezTo>
                <a:cubicBezTo>
                  <a:pt x="146" y="45"/>
                  <a:pt x="39" y="56"/>
                  <a:pt x="0" y="47"/>
                </a:cubicBezTo>
              </a:path>
            </a:pathLst>
          </a:custGeom>
          <a:noFill/>
          <a:ln w="38100" cmpd="sng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463884" name="Freeform 12"/>
          <p:cNvSpPr>
            <a:spLocks/>
          </p:cNvSpPr>
          <p:nvPr/>
        </p:nvSpPr>
        <p:spPr bwMode="auto">
          <a:xfrm>
            <a:off x="5029200" y="5105400"/>
            <a:ext cx="431800" cy="812800"/>
          </a:xfrm>
          <a:custGeom>
            <a:avLst/>
            <a:gdLst/>
            <a:ahLst/>
            <a:cxnLst>
              <a:cxn ang="0">
                <a:pos x="104" y="48"/>
              </a:cxn>
              <a:cxn ang="0">
                <a:pos x="8" y="144"/>
              </a:cxn>
              <a:cxn ang="0">
                <a:pos x="56" y="480"/>
              </a:cxn>
              <a:cxn ang="0">
                <a:pos x="248" y="336"/>
              </a:cxn>
              <a:cxn ang="0">
                <a:pos x="200" y="96"/>
              </a:cxn>
              <a:cxn ang="0">
                <a:pos x="8" y="0"/>
              </a:cxn>
            </a:cxnLst>
            <a:rect l="0" t="0" r="r" b="b"/>
            <a:pathLst>
              <a:path w="272" h="512">
                <a:moveTo>
                  <a:pt x="104" y="48"/>
                </a:moveTo>
                <a:cubicBezTo>
                  <a:pt x="60" y="60"/>
                  <a:pt x="16" y="72"/>
                  <a:pt x="8" y="144"/>
                </a:cubicBezTo>
                <a:cubicBezTo>
                  <a:pt x="0" y="216"/>
                  <a:pt x="16" y="448"/>
                  <a:pt x="56" y="480"/>
                </a:cubicBezTo>
                <a:cubicBezTo>
                  <a:pt x="96" y="512"/>
                  <a:pt x="224" y="400"/>
                  <a:pt x="248" y="336"/>
                </a:cubicBezTo>
                <a:cubicBezTo>
                  <a:pt x="272" y="272"/>
                  <a:pt x="240" y="152"/>
                  <a:pt x="200" y="96"/>
                </a:cubicBezTo>
                <a:cubicBezTo>
                  <a:pt x="160" y="40"/>
                  <a:pt x="40" y="16"/>
                  <a:pt x="8" y="0"/>
                </a:cubicBezTo>
              </a:path>
            </a:pathLst>
          </a:custGeom>
          <a:noFill/>
          <a:ln w="38100" cmpd="sng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463885" name="Freeform 13"/>
          <p:cNvSpPr>
            <a:spLocks/>
          </p:cNvSpPr>
          <p:nvPr/>
        </p:nvSpPr>
        <p:spPr bwMode="auto">
          <a:xfrm>
            <a:off x="5662613" y="5006975"/>
            <a:ext cx="528637" cy="835025"/>
          </a:xfrm>
          <a:custGeom>
            <a:avLst/>
            <a:gdLst/>
            <a:ahLst/>
            <a:cxnLst>
              <a:cxn ang="0">
                <a:pos x="333" y="0"/>
              </a:cxn>
              <a:cxn ang="0">
                <a:pos x="41" y="158"/>
              </a:cxn>
              <a:cxn ang="0">
                <a:pos x="89" y="494"/>
              </a:cxn>
              <a:cxn ang="0">
                <a:pos x="281" y="350"/>
              </a:cxn>
              <a:cxn ang="0">
                <a:pos x="233" y="110"/>
              </a:cxn>
              <a:cxn ang="0">
                <a:pos x="182" y="19"/>
              </a:cxn>
            </a:cxnLst>
            <a:rect l="0" t="0" r="r" b="b"/>
            <a:pathLst>
              <a:path w="333" h="526">
                <a:moveTo>
                  <a:pt x="333" y="0"/>
                </a:moveTo>
                <a:cubicBezTo>
                  <a:pt x="284" y="26"/>
                  <a:pt x="82" y="76"/>
                  <a:pt x="41" y="158"/>
                </a:cubicBezTo>
                <a:cubicBezTo>
                  <a:pt x="0" y="240"/>
                  <a:pt x="49" y="462"/>
                  <a:pt x="89" y="494"/>
                </a:cubicBezTo>
                <a:cubicBezTo>
                  <a:pt x="129" y="526"/>
                  <a:pt x="257" y="414"/>
                  <a:pt x="281" y="350"/>
                </a:cubicBezTo>
                <a:cubicBezTo>
                  <a:pt x="305" y="286"/>
                  <a:pt x="249" y="165"/>
                  <a:pt x="233" y="110"/>
                </a:cubicBezTo>
                <a:cubicBezTo>
                  <a:pt x="217" y="55"/>
                  <a:pt x="193" y="38"/>
                  <a:pt x="182" y="19"/>
                </a:cubicBezTo>
              </a:path>
            </a:pathLst>
          </a:custGeom>
          <a:noFill/>
          <a:ln w="38100" cmpd="sng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4898" name="Picture 2" descr="charcoal holder-reversed"/>
          <p:cNvPicPr>
            <a:picLocks noChangeAspect="1" noChangeArrowheads="1"/>
          </p:cNvPicPr>
          <p:nvPr/>
        </p:nvPicPr>
        <p:blipFill>
          <a:blip r:embed="rId2" cstate="print"/>
          <a:srcRect l="2658" t="3983" r="3972" b="2666"/>
          <a:stretch>
            <a:fillRect/>
          </a:stretch>
        </p:blipFill>
        <p:spPr bwMode="auto">
          <a:xfrm>
            <a:off x="228600" y="3429000"/>
            <a:ext cx="2514600" cy="2092325"/>
          </a:xfrm>
          <a:prstGeom prst="rect">
            <a:avLst/>
          </a:prstGeom>
          <a:noFill/>
        </p:spPr>
      </p:pic>
      <p:sp>
        <p:nvSpPr>
          <p:cNvPr id="464899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762000"/>
          </a:xfrm>
        </p:spPr>
        <p:txBody>
          <a:bodyPr/>
          <a:lstStyle/>
          <a:p>
            <a:r>
              <a:rPr lang="en-US" altLang="zh-CN"/>
              <a:t>Contact Baffle Assembly</a:t>
            </a:r>
          </a:p>
        </p:txBody>
      </p:sp>
      <p:pic>
        <p:nvPicPr>
          <p:cNvPr id="464900" name="Picture 4" descr="QD lege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85800" cy="676275"/>
          </a:xfrm>
          <a:prstGeom prst="rect">
            <a:avLst/>
          </a:prstGeom>
          <a:noFill/>
        </p:spPr>
      </p:pic>
      <p:sp>
        <p:nvSpPr>
          <p:cNvPr id="464901" name="Text Box 5"/>
          <p:cNvSpPr txBox="1">
            <a:spLocks noChangeArrowheads="1"/>
          </p:cNvSpPr>
          <p:nvPr/>
        </p:nvSpPr>
        <p:spPr bwMode="auto">
          <a:xfrm>
            <a:off x="0" y="6392863"/>
            <a:ext cx="1217613" cy="457200"/>
          </a:xfrm>
          <a:prstGeom prst="rect">
            <a:avLst/>
          </a:prstGeom>
          <a:solidFill>
            <a:srgbClr val="DDF6A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1" lang="en-US" altLang="zh-CN"/>
              <a:t>HC</a:t>
            </a:r>
            <a:r>
              <a:rPr kumimoji="1" lang="zh-CN" altLang="en-US"/>
              <a:t>硬件</a:t>
            </a:r>
          </a:p>
        </p:txBody>
      </p:sp>
      <p:sp>
        <p:nvSpPr>
          <p:cNvPr id="464902" name="Text Box 6"/>
          <p:cNvSpPr txBox="1">
            <a:spLocks noChangeArrowheads="1"/>
          </p:cNvSpPr>
          <p:nvPr/>
        </p:nvSpPr>
        <p:spPr bwMode="auto">
          <a:xfrm>
            <a:off x="1193800" y="990600"/>
            <a:ext cx="6756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1" lang="en-US" altLang="zh-CN" sz="3200">
                <a:solidFill>
                  <a:srgbClr val="FF0000"/>
                </a:solidFill>
                <a:sym typeface="Wingdings" pitchFamily="2" charset="2"/>
              </a:rPr>
              <a:t></a:t>
            </a:r>
            <a:r>
              <a:rPr kumimoji="1" lang="en-US" altLang="zh-CN" sz="3200">
                <a:solidFill>
                  <a:srgbClr val="FF0000"/>
                </a:solidFill>
              </a:rPr>
              <a:t>. </a:t>
            </a:r>
            <a:r>
              <a:rPr kumimoji="1" lang="zh-CN" altLang="en-US" sz="3200">
                <a:solidFill>
                  <a:srgbClr val="FF0000"/>
                </a:solidFill>
              </a:rPr>
              <a:t>使温度均匀     </a:t>
            </a:r>
            <a:r>
              <a:rPr kumimoji="1" lang="zh-CN" altLang="en-US" sz="3200">
                <a:solidFill>
                  <a:srgbClr val="FF0000"/>
                </a:solidFill>
                <a:sym typeface="Wingdings" pitchFamily="2" charset="2"/>
              </a:rPr>
              <a:t></a:t>
            </a:r>
            <a:r>
              <a:rPr kumimoji="1" lang="en-US" altLang="zh-CN" sz="3200">
                <a:solidFill>
                  <a:srgbClr val="FF0000"/>
                </a:solidFill>
              </a:rPr>
              <a:t>. 10 K</a:t>
            </a:r>
            <a:r>
              <a:rPr kumimoji="1" lang="zh-CN" altLang="en-US" sz="3200">
                <a:solidFill>
                  <a:srgbClr val="FF0000"/>
                </a:solidFill>
              </a:rPr>
              <a:t>以下吸附</a:t>
            </a:r>
            <a:r>
              <a:rPr kumimoji="1" lang="en-US" altLang="zh-CN" sz="3200">
                <a:solidFill>
                  <a:srgbClr val="FF0000"/>
                </a:solidFill>
              </a:rPr>
              <a:t>He</a:t>
            </a:r>
          </a:p>
        </p:txBody>
      </p:sp>
      <p:pic>
        <p:nvPicPr>
          <p:cNvPr id="464903" name="Picture 7" descr="Contact baffle assembly"/>
          <p:cNvPicPr>
            <a:picLocks noChangeAspect="1" noChangeArrowheads="1"/>
          </p:cNvPicPr>
          <p:nvPr/>
        </p:nvPicPr>
        <p:blipFill>
          <a:blip r:embed="rId4" cstate="print"/>
          <a:srcRect l="836" t="7002" r="499" b="5898"/>
          <a:stretch>
            <a:fillRect/>
          </a:stretch>
        </p:blipFill>
        <p:spPr bwMode="auto">
          <a:xfrm>
            <a:off x="228600" y="1981200"/>
            <a:ext cx="8796338" cy="112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4904" name="Freeform 8"/>
          <p:cNvSpPr>
            <a:spLocks/>
          </p:cNvSpPr>
          <p:nvPr/>
        </p:nvSpPr>
        <p:spPr bwMode="auto">
          <a:xfrm>
            <a:off x="6858000" y="2286000"/>
            <a:ext cx="736600" cy="838200"/>
          </a:xfrm>
          <a:custGeom>
            <a:avLst/>
            <a:gdLst/>
            <a:ahLst/>
            <a:cxnLst>
              <a:cxn ang="0">
                <a:pos x="104" y="48"/>
              </a:cxn>
              <a:cxn ang="0">
                <a:pos x="8" y="144"/>
              </a:cxn>
              <a:cxn ang="0">
                <a:pos x="56" y="480"/>
              </a:cxn>
              <a:cxn ang="0">
                <a:pos x="248" y="336"/>
              </a:cxn>
              <a:cxn ang="0">
                <a:pos x="200" y="96"/>
              </a:cxn>
              <a:cxn ang="0">
                <a:pos x="8" y="0"/>
              </a:cxn>
            </a:cxnLst>
            <a:rect l="0" t="0" r="r" b="b"/>
            <a:pathLst>
              <a:path w="272" h="512">
                <a:moveTo>
                  <a:pt x="104" y="48"/>
                </a:moveTo>
                <a:cubicBezTo>
                  <a:pt x="60" y="60"/>
                  <a:pt x="16" y="72"/>
                  <a:pt x="8" y="144"/>
                </a:cubicBezTo>
                <a:cubicBezTo>
                  <a:pt x="0" y="216"/>
                  <a:pt x="16" y="448"/>
                  <a:pt x="56" y="480"/>
                </a:cubicBezTo>
                <a:cubicBezTo>
                  <a:pt x="96" y="512"/>
                  <a:pt x="224" y="400"/>
                  <a:pt x="248" y="336"/>
                </a:cubicBezTo>
                <a:cubicBezTo>
                  <a:pt x="272" y="272"/>
                  <a:pt x="240" y="152"/>
                  <a:pt x="200" y="96"/>
                </a:cubicBezTo>
                <a:cubicBezTo>
                  <a:pt x="160" y="40"/>
                  <a:pt x="40" y="16"/>
                  <a:pt x="8" y="0"/>
                </a:cubicBezTo>
              </a:path>
            </a:pathLst>
          </a:custGeom>
          <a:noFill/>
          <a:ln w="38100" cmpd="sng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pic>
        <p:nvPicPr>
          <p:cNvPr id="464905" name="Picture 9" descr="Charcoal Holder Installed for Normal Operation"/>
          <p:cNvPicPr>
            <a:picLocks noChangeAspect="1" noChangeArrowheads="1"/>
          </p:cNvPicPr>
          <p:nvPr/>
        </p:nvPicPr>
        <p:blipFill>
          <a:blip r:embed="rId5" cstate="print"/>
          <a:srcRect l="395" t="386" r="395" b="386"/>
          <a:stretch>
            <a:fillRect/>
          </a:stretch>
        </p:blipFill>
        <p:spPr bwMode="auto">
          <a:xfrm>
            <a:off x="3733800" y="3657600"/>
            <a:ext cx="5257800" cy="2095500"/>
          </a:xfrm>
          <a:prstGeom prst="rect">
            <a:avLst/>
          </a:prstGeom>
          <a:noFill/>
        </p:spPr>
      </p:pic>
      <p:sp>
        <p:nvSpPr>
          <p:cNvPr id="464906" name="Text Box 10"/>
          <p:cNvSpPr txBox="1">
            <a:spLocks noChangeArrowheads="1"/>
          </p:cNvSpPr>
          <p:nvPr/>
        </p:nvSpPr>
        <p:spPr bwMode="auto">
          <a:xfrm>
            <a:off x="2057400" y="6019800"/>
            <a:ext cx="6584950" cy="457200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r>
              <a:rPr kumimoji="1" lang="zh-CN" altLang="en-US"/>
              <a:t>测量热容量时使用。样品架温度计定标时取下。</a:t>
            </a:r>
          </a:p>
        </p:txBody>
      </p:sp>
      <p:sp>
        <p:nvSpPr>
          <p:cNvPr id="464907" name="Oval 11"/>
          <p:cNvSpPr>
            <a:spLocks noChangeArrowheads="1"/>
          </p:cNvSpPr>
          <p:nvPr/>
        </p:nvSpPr>
        <p:spPr bwMode="auto">
          <a:xfrm>
            <a:off x="1905000" y="4038600"/>
            <a:ext cx="2286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64908" name="AutoShape 12"/>
          <p:cNvSpPr>
            <a:spLocks noChangeArrowheads="1"/>
          </p:cNvSpPr>
          <p:nvPr/>
        </p:nvSpPr>
        <p:spPr bwMode="auto">
          <a:xfrm>
            <a:off x="3048000" y="5257800"/>
            <a:ext cx="1282700" cy="457200"/>
          </a:xfrm>
          <a:prstGeom prst="wedgeRectCallout">
            <a:avLst>
              <a:gd name="adj1" fmla="val -137500"/>
              <a:gd name="adj2" fmla="val -251736"/>
            </a:avLst>
          </a:prstGeom>
          <a:solidFill>
            <a:srgbClr val="EAA5F5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r>
              <a:rPr kumimoji="1" lang="en-US" altLang="zh-CN"/>
              <a:t>Charcoal</a:t>
            </a:r>
          </a:p>
        </p:txBody>
      </p:sp>
    </p:spTree>
  </p:cSld>
  <p:clrMapOvr>
    <a:masterClrMapping/>
  </p:clrMapOvr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5922" name="Picture 2" descr="Calorimeter Puck Exploded Vie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0075" y="1600200"/>
            <a:ext cx="4276725" cy="5257800"/>
          </a:xfrm>
          <a:prstGeom prst="rect">
            <a:avLst/>
          </a:prstGeom>
          <a:noFill/>
        </p:spPr>
      </p:pic>
      <p:sp>
        <p:nvSpPr>
          <p:cNvPr id="465923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762000"/>
          </a:xfrm>
        </p:spPr>
        <p:txBody>
          <a:bodyPr/>
          <a:lstStyle/>
          <a:p>
            <a:r>
              <a:rPr lang="en-US" altLang="zh-CN"/>
              <a:t>PPMS HC</a:t>
            </a:r>
            <a:r>
              <a:rPr lang="zh-CN" altLang="en-US"/>
              <a:t>的硬件</a:t>
            </a:r>
          </a:p>
        </p:txBody>
      </p:sp>
      <p:sp>
        <p:nvSpPr>
          <p:cNvPr id="46592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33400" y="838200"/>
            <a:ext cx="6553200" cy="609600"/>
          </a:xfrm>
        </p:spPr>
        <p:txBody>
          <a:bodyPr/>
          <a:lstStyle/>
          <a:p>
            <a:r>
              <a:rPr lang="zh-CN" altLang="en-US">
                <a:solidFill>
                  <a:srgbClr val="FF0000"/>
                </a:solidFill>
              </a:rPr>
              <a:t>热源与温度检测－样品架（</a:t>
            </a:r>
            <a:r>
              <a:rPr lang="en-US" altLang="zh-CN">
                <a:solidFill>
                  <a:srgbClr val="FF0000"/>
                </a:solidFill>
              </a:rPr>
              <a:t>Puck</a:t>
            </a:r>
            <a:r>
              <a:rPr lang="zh-CN" altLang="en-US">
                <a:solidFill>
                  <a:srgbClr val="FF0000"/>
                </a:solidFill>
              </a:rPr>
              <a:t>）</a:t>
            </a:r>
          </a:p>
        </p:txBody>
      </p:sp>
      <p:pic>
        <p:nvPicPr>
          <p:cNvPr id="465925" name="Picture 5" descr="QD lege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85800" cy="676275"/>
          </a:xfrm>
          <a:prstGeom prst="rect">
            <a:avLst/>
          </a:prstGeom>
          <a:noFill/>
        </p:spPr>
      </p:pic>
      <p:sp>
        <p:nvSpPr>
          <p:cNvPr id="465926" name="Text Box 6"/>
          <p:cNvSpPr txBox="1">
            <a:spLocks noChangeArrowheads="1"/>
          </p:cNvSpPr>
          <p:nvPr/>
        </p:nvSpPr>
        <p:spPr bwMode="auto">
          <a:xfrm>
            <a:off x="0" y="6392863"/>
            <a:ext cx="1217613" cy="457200"/>
          </a:xfrm>
          <a:prstGeom prst="rect">
            <a:avLst/>
          </a:prstGeom>
          <a:solidFill>
            <a:srgbClr val="DDF6A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1" lang="en-US" altLang="zh-CN"/>
              <a:t>HC</a:t>
            </a:r>
            <a:r>
              <a:rPr kumimoji="1" lang="zh-CN" altLang="en-US"/>
              <a:t>硬件</a:t>
            </a:r>
          </a:p>
        </p:txBody>
      </p:sp>
      <p:sp>
        <p:nvSpPr>
          <p:cNvPr id="465927" name="Text Box 7"/>
          <p:cNvSpPr txBox="1">
            <a:spLocks noChangeArrowheads="1"/>
          </p:cNvSpPr>
          <p:nvPr/>
        </p:nvSpPr>
        <p:spPr bwMode="auto">
          <a:xfrm>
            <a:off x="898525" y="1489075"/>
            <a:ext cx="460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1" lang="en-US" altLang="zh-CN"/>
              <a:t>1</a:t>
            </a:r>
            <a:r>
              <a:rPr kumimoji="1" lang="zh-CN" altLang="en-US"/>
              <a:t>、加热器－可控功率电阻加热器</a:t>
            </a:r>
          </a:p>
        </p:txBody>
      </p:sp>
      <p:sp>
        <p:nvSpPr>
          <p:cNvPr id="465928" name="Text Box 8"/>
          <p:cNvSpPr txBox="1">
            <a:spLocks noChangeArrowheads="1"/>
          </p:cNvSpPr>
          <p:nvPr/>
        </p:nvSpPr>
        <p:spPr bwMode="auto">
          <a:xfrm>
            <a:off x="914400" y="2057400"/>
            <a:ext cx="3079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1" lang="en-US" altLang="zh-CN"/>
              <a:t>2</a:t>
            </a:r>
            <a:r>
              <a:rPr kumimoji="1" lang="zh-CN" altLang="en-US"/>
              <a:t>、热传导已知的引线</a:t>
            </a:r>
          </a:p>
        </p:txBody>
      </p:sp>
      <p:pic>
        <p:nvPicPr>
          <p:cNvPr id="465929" name="Picture 9" descr="HC standard puck side view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515" t="2724" r="2727" b="1532"/>
          <a:stretch>
            <a:fillRect/>
          </a:stretch>
        </p:blipFill>
        <p:spPr bwMode="auto">
          <a:xfrm>
            <a:off x="228600" y="3519488"/>
            <a:ext cx="3581400" cy="2657475"/>
          </a:xfrm>
          <a:prstGeom prst="rect">
            <a:avLst/>
          </a:prstGeom>
          <a:solidFill>
            <a:schemeClr val="hlink"/>
          </a:solidFill>
        </p:spPr>
      </p:pic>
      <p:pic>
        <p:nvPicPr>
          <p:cNvPr id="465930" name="Picture 10" descr="HC standard spare puck frame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825" t="6709" r="6729" b="9433"/>
          <a:stretch>
            <a:fillRect/>
          </a:stretch>
        </p:blipFill>
        <p:spPr bwMode="auto">
          <a:xfrm>
            <a:off x="2438400" y="3886200"/>
            <a:ext cx="1828800" cy="1604963"/>
          </a:xfrm>
          <a:prstGeom prst="rect">
            <a:avLst/>
          </a:prstGeom>
          <a:solidFill>
            <a:srgbClr val="D8EF9F"/>
          </a:solidFill>
        </p:spPr>
      </p:pic>
      <p:sp>
        <p:nvSpPr>
          <p:cNvPr id="465931" name="AutoShape 11"/>
          <p:cNvSpPr>
            <a:spLocks noChangeArrowheads="1"/>
          </p:cNvSpPr>
          <p:nvPr/>
        </p:nvSpPr>
        <p:spPr bwMode="auto">
          <a:xfrm>
            <a:off x="1600200" y="2590800"/>
            <a:ext cx="1371600" cy="838200"/>
          </a:xfrm>
          <a:prstGeom prst="wedgeRoundRectCallout">
            <a:avLst>
              <a:gd name="adj1" fmla="val 87616"/>
              <a:gd name="adj2" fmla="val 161366"/>
              <a:gd name="adj3" fmla="val 16667"/>
            </a:avLst>
          </a:prstGeom>
          <a:solidFill>
            <a:srgbClr val="EAA5F5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kumimoji="1" lang="en-US" altLang="zh-CN"/>
              <a:t>Platform</a:t>
            </a:r>
          </a:p>
          <a:p>
            <a:pPr algn="ctr"/>
            <a:r>
              <a:rPr kumimoji="1" lang="en-US" altLang="zh-CN"/>
              <a:t>Heater</a:t>
            </a:r>
          </a:p>
        </p:txBody>
      </p:sp>
      <p:sp>
        <p:nvSpPr>
          <p:cNvPr id="465932" name="AutoShape 12"/>
          <p:cNvSpPr>
            <a:spLocks noChangeArrowheads="1"/>
          </p:cNvSpPr>
          <p:nvPr/>
        </p:nvSpPr>
        <p:spPr bwMode="auto">
          <a:xfrm>
            <a:off x="3562350" y="4953000"/>
            <a:ext cx="2019300" cy="914400"/>
          </a:xfrm>
          <a:prstGeom prst="wedgeRoundRectCallout">
            <a:avLst>
              <a:gd name="adj1" fmla="val -66824"/>
              <a:gd name="adj2" fmla="val -91319"/>
              <a:gd name="adj3" fmla="val 16667"/>
            </a:avLst>
          </a:prstGeom>
          <a:solidFill>
            <a:srgbClr val="EAA5F5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kumimoji="1" lang="en-US" altLang="zh-CN"/>
              <a:t>Platform </a:t>
            </a:r>
          </a:p>
          <a:p>
            <a:pPr algn="ctr"/>
            <a:r>
              <a:rPr kumimoji="1" lang="en-US" altLang="zh-CN"/>
              <a:t>Thermometer</a:t>
            </a:r>
          </a:p>
        </p:txBody>
      </p:sp>
      <p:sp>
        <p:nvSpPr>
          <p:cNvPr id="465933" name="AutoShape 13"/>
          <p:cNvSpPr>
            <a:spLocks noChangeArrowheads="1"/>
          </p:cNvSpPr>
          <p:nvPr/>
        </p:nvSpPr>
        <p:spPr bwMode="auto">
          <a:xfrm>
            <a:off x="7056438" y="4298950"/>
            <a:ext cx="1982787" cy="838200"/>
          </a:xfrm>
          <a:prstGeom prst="wedgeRoundRectCallout">
            <a:avLst>
              <a:gd name="adj1" fmla="val -66574"/>
              <a:gd name="adj2" fmla="val 71782"/>
              <a:gd name="adj3" fmla="val 16667"/>
            </a:avLst>
          </a:prstGeom>
          <a:solidFill>
            <a:srgbClr val="EAA5F5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kumimoji="1" lang="en-US" altLang="zh-CN"/>
              <a:t>Puck</a:t>
            </a:r>
          </a:p>
          <a:p>
            <a:pPr algn="ctr"/>
            <a:r>
              <a:rPr kumimoji="1" lang="en-US" altLang="zh-CN"/>
              <a:t>Thermometer</a:t>
            </a:r>
          </a:p>
        </p:txBody>
      </p:sp>
      <p:sp>
        <p:nvSpPr>
          <p:cNvPr id="465934" name="AutoShape 14"/>
          <p:cNvSpPr>
            <a:spLocks noChangeArrowheads="1"/>
          </p:cNvSpPr>
          <p:nvPr/>
        </p:nvSpPr>
        <p:spPr bwMode="auto">
          <a:xfrm>
            <a:off x="4343400" y="4191000"/>
            <a:ext cx="1143000" cy="457200"/>
          </a:xfrm>
          <a:prstGeom prst="wedgeRoundRectCallout">
            <a:avLst>
              <a:gd name="adj1" fmla="val 85139"/>
              <a:gd name="adj2" fmla="val 99653"/>
              <a:gd name="adj3" fmla="val 16667"/>
            </a:avLst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0" rIns="0" anchor="ctr"/>
          <a:lstStyle/>
          <a:p>
            <a:pPr algn="ctr"/>
            <a:r>
              <a:rPr kumimoji="1" lang="zh-CN" altLang="en-US">
                <a:solidFill>
                  <a:srgbClr val="FF0000"/>
                </a:solidFill>
              </a:rPr>
              <a:t>热接触</a:t>
            </a:r>
          </a:p>
        </p:txBody>
      </p:sp>
      <p:pic>
        <p:nvPicPr>
          <p:cNvPr id="465935" name="Picture 15" descr="3pucks"/>
          <p:cNvPicPr>
            <a:picLocks noChangeAspect="1" noChangeArrowheads="1"/>
          </p:cNvPicPr>
          <p:nvPr/>
        </p:nvPicPr>
        <p:blipFill>
          <a:blip r:embed="rId6" cstate="print"/>
          <a:srcRect t="1822" r="33720"/>
          <a:stretch>
            <a:fillRect/>
          </a:stretch>
        </p:blipFill>
        <p:spPr bwMode="auto">
          <a:xfrm>
            <a:off x="2819400" y="1905000"/>
            <a:ext cx="4343400" cy="4729163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465936" name="AutoShape 16"/>
          <p:cNvSpPr>
            <a:spLocks noChangeArrowheads="1"/>
          </p:cNvSpPr>
          <p:nvPr/>
        </p:nvSpPr>
        <p:spPr bwMode="auto">
          <a:xfrm>
            <a:off x="5410200" y="4724400"/>
            <a:ext cx="1066800" cy="838200"/>
          </a:xfrm>
          <a:prstGeom prst="wedgeRoundRectCallout">
            <a:avLst>
              <a:gd name="adj1" fmla="val -161755"/>
              <a:gd name="adj2" fmla="val -101704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kumimoji="1" lang="en-US" altLang="zh-CN"/>
              <a:t>338</a:t>
            </a:r>
          </a:p>
          <a:p>
            <a:pPr algn="ctr"/>
            <a:r>
              <a:rPr kumimoji="1" lang="en-US" altLang="zh-CN"/>
              <a:t>327</a:t>
            </a:r>
          </a:p>
        </p:txBody>
      </p:sp>
      <p:sp>
        <p:nvSpPr>
          <p:cNvPr id="465937" name="Text Box 17"/>
          <p:cNvSpPr txBox="1">
            <a:spLocks noChangeArrowheads="1"/>
          </p:cNvSpPr>
          <p:nvPr/>
        </p:nvSpPr>
        <p:spPr bwMode="auto">
          <a:xfrm flipV="1">
            <a:off x="3810000" y="4038600"/>
            <a:ext cx="606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1" lang="en-US" altLang="zh-CN">
                <a:latin typeface="Brush Script MT" pitchFamily="66" charset="0"/>
              </a:rPr>
              <a:t>327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59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59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5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659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5935" grpId="0" animBg="1" autoUpdateAnimBg="0"/>
      <p:bldP spid="465936" grpId="0" animBg="1" autoUpdateAnimBg="0"/>
      <p:bldP spid="465937" grpId="0" autoUpdateAnimBg="0"/>
    </p:bldLst>
  </p:timing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9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762000"/>
          </a:xfrm>
        </p:spPr>
        <p:txBody>
          <a:bodyPr/>
          <a:lstStyle/>
          <a:p>
            <a:r>
              <a:rPr lang="en-US" altLang="zh-CN"/>
              <a:t>PPMS HC</a:t>
            </a:r>
            <a:r>
              <a:rPr lang="zh-CN" altLang="en-US"/>
              <a:t>的硬件</a:t>
            </a:r>
          </a:p>
        </p:txBody>
      </p:sp>
      <p:sp>
        <p:nvSpPr>
          <p:cNvPr id="466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4724400" cy="609600"/>
          </a:xfrm>
        </p:spPr>
        <p:txBody>
          <a:bodyPr/>
          <a:lstStyle/>
          <a:p>
            <a:r>
              <a:rPr lang="zh-CN" altLang="en-US">
                <a:solidFill>
                  <a:srgbClr val="FF0000"/>
                </a:solidFill>
              </a:rPr>
              <a:t>热源与温度检测－设备</a:t>
            </a:r>
          </a:p>
        </p:txBody>
      </p:sp>
      <p:pic>
        <p:nvPicPr>
          <p:cNvPr id="466948" name="Picture 4" descr="QD lege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" cy="676275"/>
          </a:xfrm>
          <a:prstGeom prst="rect">
            <a:avLst/>
          </a:prstGeom>
          <a:noFill/>
        </p:spPr>
      </p:pic>
      <p:sp>
        <p:nvSpPr>
          <p:cNvPr id="466949" name="Text Box 5"/>
          <p:cNvSpPr txBox="1">
            <a:spLocks noChangeArrowheads="1"/>
          </p:cNvSpPr>
          <p:nvPr/>
        </p:nvSpPr>
        <p:spPr bwMode="auto">
          <a:xfrm>
            <a:off x="0" y="6392863"/>
            <a:ext cx="1217613" cy="457200"/>
          </a:xfrm>
          <a:prstGeom prst="rect">
            <a:avLst/>
          </a:prstGeom>
          <a:solidFill>
            <a:srgbClr val="DDF6A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1" lang="en-US" altLang="zh-CN"/>
              <a:t>HC</a:t>
            </a:r>
            <a:r>
              <a:rPr kumimoji="1" lang="zh-CN" altLang="en-US"/>
              <a:t>硬件</a:t>
            </a:r>
          </a:p>
        </p:txBody>
      </p:sp>
      <p:sp>
        <p:nvSpPr>
          <p:cNvPr id="466950" name="Text Box 6"/>
          <p:cNvSpPr txBox="1">
            <a:spLocks noChangeArrowheads="1"/>
          </p:cNvSpPr>
          <p:nvPr/>
        </p:nvSpPr>
        <p:spPr bwMode="auto">
          <a:xfrm>
            <a:off x="1050925" y="1565275"/>
            <a:ext cx="55070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1" lang="en-US" altLang="zh-CN"/>
              <a:t>1</a:t>
            </a:r>
            <a:r>
              <a:rPr kumimoji="1" lang="zh-CN" altLang="en-US"/>
              <a:t>、</a:t>
            </a:r>
            <a:r>
              <a:rPr kumimoji="1" lang="en-US" altLang="zh-CN"/>
              <a:t>Heat Capacity DSP Card</a:t>
            </a:r>
            <a:r>
              <a:rPr kumimoji="1" lang="zh-CN" altLang="en-US"/>
              <a:t>－加热器控制</a:t>
            </a:r>
          </a:p>
        </p:txBody>
      </p:sp>
      <p:sp>
        <p:nvSpPr>
          <p:cNvPr id="466951" name="Text Box 7"/>
          <p:cNvSpPr txBox="1">
            <a:spLocks noChangeArrowheads="1"/>
          </p:cNvSpPr>
          <p:nvPr/>
        </p:nvSpPr>
        <p:spPr bwMode="auto">
          <a:xfrm>
            <a:off x="1066800" y="4267200"/>
            <a:ext cx="6229350" cy="173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1" lang="en-US" altLang="zh-CN"/>
              <a:t>2</a:t>
            </a:r>
            <a:r>
              <a:rPr kumimoji="1" lang="zh-CN" altLang="en-US"/>
              <a:t>、</a:t>
            </a:r>
            <a:r>
              <a:rPr kumimoji="1" lang="en-US" altLang="zh-CN"/>
              <a:t>Model 6000 “P2-System Bridge”</a:t>
            </a:r>
            <a:r>
              <a:rPr kumimoji="1" lang="zh-CN" altLang="en-US"/>
              <a:t>－温度控制</a:t>
            </a:r>
          </a:p>
          <a:p>
            <a:endParaRPr kumimoji="1" lang="zh-CN" altLang="en-US"/>
          </a:p>
          <a:p>
            <a:r>
              <a:rPr kumimoji="1" lang="zh-CN" altLang="en-US"/>
              <a:t>       温度：</a:t>
            </a:r>
            <a:r>
              <a:rPr kumimoji="1" lang="en-US" altLang="zh-CN">
                <a:solidFill>
                  <a:srgbClr val="FF0000"/>
                </a:solidFill>
              </a:rPr>
              <a:t>Map 27</a:t>
            </a:r>
            <a:r>
              <a:rPr kumimoji="1" lang="zh-CN" altLang="en-US"/>
              <a:t>。一般来说为样品架温度。</a:t>
            </a:r>
          </a:p>
          <a:p>
            <a:pPr>
              <a:spcBef>
                <a:spcPct val="50000"/>
              </a:spcBef>
            </a:pPr>
            <a:r>
              <a:rPr kumimoji="1" lang="zh-CN" altLang="en-US"/>
              <a:t>理想情况：</a:t>
            </a:r>
          </a:p>
        </p:txBody>
      </p:sp>
      <p:pic>
        <p:nvPicPr>
          <p:cNvPr id="466952" name="Picture 8" descr="rear panel of model 6500"/>
          <p:cNvPicPr>
            <a:picLocks noChangeAspect="1" noChangeArrowheads="1"/>
          </p:cNvPicPr>
          <p:nvPr/>
        </p:nvPicPr>
        <p:blipFill>
          <a:blip r:embed="rId3" cstate="print"/>
          <a:srcRect l="1802" t="6383" r="1802" b="-655"/>
          <a:stretch>
            <a:fillRect/>
          </a:stretch>
        </p:blipFill>
        <p:spPr bwMode="auto">
          <a:xfrm>
            <a:off x="76200" y="2057400"/>
            <a:ext cx="8991600" cy="2016125"/>
          </a:xfrm>
          <a:prstGeom prst="rect">
            <a:avLst/>
          </a:prstGeom>
          <a:noFill/>
        </p:spPr>
      </p:pic>
      <p:sp>
        <p:nvSpPr>
          <p:cNvPr id="466953" name="Text Box 9"/>
          <p:cNvSpPr txBox="1">
            <a:spLocks noChangeArrowheads="1"/>
          </p:cNvSpPr>
          <p:nvPr/>
        </p:nvSpPr>
        <p:spPr bwMode="auto">
          <a:xfrm>
            <a:off x="3657600" y="3276600"/>
            <a:ext cx="3398838" cy="457200"/>
          </a:xfrm>
          <a:prstGeom prst="rect">
            <a:avLst/>
          </a:prstGeom>
          <a:solidFill>
            <a:srgbClr val="D8EF9F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1" lang="en-US" altLang="zh-CN"/>
              <a:t>Rear Panel of Model 6500</a:t>
            </a:r>
          </a:p>
        </p:txBody>
      </p:sp>
      <p:sp>
        <p:nvSpPr>
          <p:cNvPr id="466954" name="Text Box 10"/>
          <p:cNvSpPr txBox="1">
            <a:spLocks noChangeArrowheads="1"/>
          </p:cNvSpPr>
          <p:nvPr/>
        </p:nvSpPr>
        <p:spPr bwMode="auto">
          <a:xfrm>
            <a:off x="1828800" y="6096000"/>
            <a:ext cx="6584950" cy="457200"/>
          </a:xfrm>
          <a:prstGeom prst="rect">
            <a:avLst/>
          </a:prstGeom>
          <a:solidFill>
            <a:srgbClr val="E8A5F1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r>
              <a:rPr kumimoji="1" lang="zh-CN" altLang="en-US"/>
              <a:t>样品温度＝样品台温度＝样品架温度＝系统温度</a:t>
            </a:r>
          </a:p>
        </p:txBody>
      </p:sp>
    </p:spTree>
  </p:cSld>
  <p:clrMapOvr>
    <a:masterClrMapping/>
  </p:clrMapOvr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79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990600"/>
            <a:ext cx="6019800" cy="3249613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ffectLst/>
        </p:spPr>
      </p:pic>
      <p:sp>
        <p:nvSpPr>
          <p:cNvPr id="467971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762000"/>
          </a:xfrm>
        </p:spPr>
        <p:txBody>
          <a:bodyPr/>
          <a:lstStyle/>
          <a:p>
            <a:r>
              <a:rPr lang="en-US" altLang="zh-CN"/>
              <a:t>PPMS HC</a:t>
            </a:r>
            <a:r>
              <a:rPr lang="zh-CN" altLang="en-US"/>
              <a:t>的硬件</a:t>
            </a:r>
          </a:p>
        </p:txBody>
      </p:sp>
      <p:sp>
        <p:nvSpPr>
          <p:cNvPr id="46797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7772400" cy="533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zh-CN" altLang="en-US"/>
              <a:t>接线框图</a:t>
            </a:r>
          </a:p>
        </p:txBody>
      </p:sp>
      <p:pic>
        <p:nvPicPr>
          <p:cNvPr id="467973" name="Picture 5" descr="QD lege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85800" cy="676275"/>
          </a:xfrm>
          <a:prstGeom prst="rect">
            <a:avLst/>
          </a:prstGeom>
          <a:noFill/>
        </p:spPr>
      </p:pic>
      <p:sp>
        <p:nvSpPr>
          <p:cNvPr id="467974" name="Text Box 6"/>
          <p:cNvSpPr txBox="1">
            <a:spLocks noChangeArrowheads="1"/>
          </p:cNvSpPr>
          <p:nvPr/>
        </p:nvSpPr>
        <p:spPr bwMode="auto">
          <a:xfrm>
            <a:off x="0" y="6392863"/>
            <a:ext cx="1217613" cy="457200"/>
          </a:xfrm>
          <a:prstGeom prst="rect">
            <a:avLst/>
          </a:prstGeom>
          <a:solidFill>
            <a:srgbClr val="DDF6A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1" lang="en-US" altLang="zh-CN"/>
              <a:t>HC</a:t>
            </a:r>
            <a:r>
              <a:rPr kumimoji="1" lang="zh-CN" altLang="en-US"/>
              <a:t>硬件</a:t>
            </a:r>
          </a:p>
        </p:txBody>
      </p:sp>
      <p:pic>
        <p:nvPicPr>
          <p:cNvPr id="467975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3048000"/>
            <a:ext cx="5181600" cy="3076575"/>
          </a:xfrm>
          <a:prstGeom prst="rect">
            <a:avLst/>
          </a:prstGeom>
          <a:noFill/>
          <a:ln w="38100">
            <a:solidFill>
              <a:srgbClr val="CC3300"/>
            </a:solidFill>
            <a:miter lim="800000"/>
            <a:headEnd/>
            <a:tailEnd/>
          </a:ln>
          <a:effectLst/>
        </p:spPr>
      </p:pic>
      <p:sp>
        <p:nvSpPr>
          <p:cNvPr id="467976" name="Text Box 8"/>
          <p:cNvSpPr txBox="1">
            <a:spLocks noChangeArrowheads="1"/>
          </p:cNvSpPr>
          <p:nvPr/>
        </p:nvSpPr>
        <p:spPr bwMode="auto">
          <a:xfrm>
            <a:off x="136525" y="5680075"/>
            <a:ext cx="1266825" cy="457200"/>
          </a:xfrm>
          <a:prstGeom prst="rect">
            <a:avLst/>
          </a:prstGeom>
          <a:solidFill>
            <a:srgbClr val="CCFF99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1" lang="en-US" altLang="zh-CN"/>
              <a:t>Standard</a:t>
            </a:r>
          </a:p>
        </p:txBody>
      </p:sp>
      <p:sp>
        <p:nvSpPr>
          <p:cNvPr id="467977" name="Text Box 9"/>
          <p:cNvSpPr txBox="1">
            <a:spLocks noChangeArrowheads="1"/>
          </p:cNvSpPr>
          <p:nvPr/>
        </p:nvSpPr>
        <p:spPr bwMode="auto">
          <a:xfrm>
            <a:off x="6781800" y="2209800"/>
            <a:ext cx="1858963" cy="457200"/>
          </a:xfrm>
          <a:prstGeom prst="rect">
            <a:avLst/>
          </a:prstGeom>
          <a:solidFill>
            <a:srgbClr val="CCFF99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1" lang="en-US" altLang="zh-CN"/>
              <a:t>HC/Helium-3</a:t>
            </a:r>
          </a:p>
        </p:txBody>
      </p:sp>
      <p:sp>
        <p:nvSpPr>
          <p:cNvPr id="467978" name="Oval 10"/>
          <p:cNvSpPr>
            <a:spLocks noChangeArrowheads="1"/>
          </p:cNvSpPr>
          <p:nvPr/>
        </p:nvSpPr>
        <p:spPr bwMode="auto">
          <a:xfrm>
            <a:off x="2057400" y="5029200"/>
            <a:ext cx="609600" cy="5334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67979" name="Text Box 11"/>
          <p:cNvSpPr txBox="1">
            <a:spLocks noChangeArrowheads="1"/>
          </p:cNvSpPr>
          <p:nvPr/>
        </p:nvSpPr>
        <p:spPr bwMode="auto">
          <a:xfrm>
            <a:off x="3565525" y="3848100"/>
            <a:ext cx="1295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1" lang="en-US" altLang="zh-CN" sz="1800">
                <a:solidFill>
                  <a:srgbClr val="FF0000"/>
                </a:solidFill>
              </a:rPr>
              <a:t>Model 6500</a:t>
            </a:r>
          </a:p>
        </p:txBody>
      </p:sp>
      <p:sp>
        <p:nvSpPr>
          <p:cNvPr id="467980" name="Oval 12"/>
          <p:cNvSpPr>
            <a:spLocks noChangeArrowheads="1"/>
          </p:cNvSpPr>
          <p:nvPr/>
        </p:nvSpPr>
        <p:spPr bwMode="auto">
          <a:xfrm>
            <a:off x="5334000" y="3086100"/>
            <a:ext cx="609600" cy="5334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67981" name="Text Box 13"/>
          <p:cNvSpPr txBox="1">
            <a:spLocks noChangeArrowheads="1"/>
          </p:cNvSpPr>
          <p:nvPr/>
        </p:nvSpPr>
        <p:spPr bwMode="auto">
          <a:xfrm>
            <a:off x="6934200" y="1600200"/>
            <a:ext cx="1295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1" lang="en-US" altLang="zh-CN" sz="1800">
                <a:solidFill>
                  <a:srgbClr val="FF0000"/>
                </a:solidFill>
              </a:rPr>
              <a:t>Model 6500</a:t>
            </a:r>
          </a:p>
        </p:txBody>
      </p:sp>
    </p:spTree>
  </p:cSld>
  <p:clrMapOvr>
    <a:masterClrMapping/>
  </p:clrMapOvr>
</p:sld>
</file>

<file path=ppt/slides/slide1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9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762000"/>
          </a:xfrm>
        </p:spPr>
        <p:txBody>
          <a:bodyPr/>
          <a:lstStyle/>
          <a:p>
            <a:r>
              <a:rPr lang="en-US" altLang="zh-CN"/>
              <a:t>PPMS HC</a:t>
            </a:r>
            <a:r>
              <a:rPr lang="zh-CN" altLang="en-US"/>
              <a:t>的硬件</a:t>
            </a:r>
          </a:p>
        </p:txBody>
      </p:sp>
      <p:sp>
        <p:nvSpPr>
          <p:cNvPr id="468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5105400" cy="609600"/>
          </a:xfrm>
        </p:spPr>
        <p:txBody>
          <a:bodyPr/>
          <a:lstStyle/>
          <a:p>
            <a:r>
              <a:rPr lang="zh-CN" altLang="en-US">
                <a:solidFill>
                  <a:srgbClr val="FF0000"/>
                </a:solidFill>
              </a:rPr>
              <a:t>样品安装－样品架的分类</a:t>
            </a:r>
          </a:p>
        </p:txBody>
      </p:sp>
      <p:pic>
        <p:nvPicPr>
          <p:cNvPr id="468996" name="Picture 4" descr="QD lege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" cy="676275"/>
          </a:xfrm>
          <a:prstGeom prst="rect">
            <a:avLst/>
          </a:prstGeom>
          <a:noFill/>
        </p:spPr>
      </p:pic>
      <p:sp>
        <p:nvSpPr>
          <p:cNvPr id="468997" name="Text Box 5"/>
          <p:cNvSpPr txBox="1">
            <a:spLocks noChangeArrowheads="1"/>
          </p:cNvSpPr>
          <p:nvPr/>
        </p:nvSpPr>
        <p:spPr bwMode="auto">
          <a:xfrm>
            <a:off x="0" y="6392863"/>
            <a:ext cx="1217613" cy="457200"/>
          </a:xfrm>
          <a:prstGeom prst="rect">
            <a:avLst/>
          </a:prstGeom>
          <a:solidFill>
            <a:srgbClr val="DDF6A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1" lang="en-US" altLang="zh-CN"/>
              <a:t>HC</a:t>
            </a:r>
            <a:r>
              <a:rPr kumimoji="1" lang="zh-CN" altLang="en-US"/>
              <a:t>硬件</a:t>
            </a:r>
          </a:p>
        </p:txBody>
      </p:sp>
      <p:sp>
        <p:nvSpPr>
          <p:cNvPr id="468998" name="Text Box 6"/>
          <p:cNvSpPr txBox="1">
            <a:spLocks noChangeArrowheads="1"/>
          </p:cNvSpPr>
          <p:nvPr/>
        </p:nvSpPr>
        <p:spPr bwMode="auto">
          <a:xfrm>
            <a:off x="1050925" y="1565275"/>
            <a:ext cx="38401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1" lang="en-US" altLang="zh-CN"/>
              <a:t>Standard Puck and He-3 Puck</a:t>
            </a:r>
          </a:p>
        </p:txBody>
      </p:sp>
      <p:pic>
        <p:nvPicPr>
          <p:cNvPr id="468999" name="Picture 7" descr="helium 3 insert part view-90 degree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48200" y="5337175"/>
            <a:ext cx="4267200" cy="987425"/>
          </a:xfrm>
          <a:prstGeom prst="rect">
            <a:avLst/>
          </a:prstGeom>
          <a:solidFill>
            <a:schemeClr val="hlink"/>
          </a:solidFill>
        </p:spPr>
      </p:pic>
      <p:grpSp>
        <p:nvGrpSpPr>
          <p:cNvPr id="469000" name="Group 8"/>
          <p:cNvGrpSpPr>
            <a:grpSpLocks/>
          </p:cNvGrpSpPr>
          <p:nvPr/>
        </p:nvGrpSpPr>
        <p:grpSpPr bwMode="auto">
          <a:xfrm>
            <a:off x="457200" y="2667000"/>
            <a:ext cx="3657600" cy="3130550"/>
            <a:chOff x="384" y="1872"/>
            <a:chExt cx="2304" cy="1972"/>
          </a:xfrm>
        </p:grpSpPr>
        <p:pic>
          <p:nvPicPr>
            <p:cNvPr id="469001" name="Picture 9" descr="sample mounting station colorful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 l="2791" t="2310" r="2325" b="2785"/>
            <a:stretch>
              <a:fillRect/>
            </a:stretch>
          </p:blipFill>
          <p:spPr bwMode="auto">
            <a:xfrm>
              <a:off x="384" y="1872"/>
              <a:ext cx="2304" cy="1972"/>
            </a:xfrm>
            <a:prstGeom prst="rect">
              <a:avLst/>
            </a:prstGeom>
            <a:solidFill>
              <a:srgbClr val="D1D5D5"/>
            </a:solidFill>
          </p:spPr>
        </p:pic>
        <p:sp>
          <p:nvSpPr>
            <p:cNvPr id="469002" name="Text Box 10"/>
            <p:cNvSpPr txBox="1">
              <a:spLocks noChangeArrowheads="1"/>
            </p:cNvSpPr>
            <p:nvPr/>
          </p:nvSpPr>
          <p:spPr bwMode="auto">
            <a:xfrm>
              <a:off x="384" y="1872"/>
              <a:ext cx="798" cy="288"/>
            </a:xfrm>
            <a:prstGeom prst="rect">
              <a:avLst/>
            </a:prstGeom>
            <a:solidFill>
              <a:srgbClr val="EAA5F5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kumimoji="1" lang="en-US" altLang="zh-CN"/>
                <a:t>Standard</a:t>
              </a:r>
            </a:p>
          </p:txBody>
        </p:sp>
      </p:grpSp>
      <p:grpSp>
        <p:nvGrpSpPr>
          <p:cNvPr id="469003" name="Group 11"/>
          <p:cNvGrpSpPr>
            <a:grpSpLocks/>
          </p:cNvGrpSpPr>
          <p:nvPr/>
        </p:nvGrpSpPr>
        <p:grpSpPr bwMode="auto">
          <a:xfrm>
            <a:off x="4724400" y="2590800"/>
            <a:ext cx="4114800" cy="2444750"/>
            <a:chOff x="2976" y="1632"/>
            <a:chExt cx="2592" cy="1540"/>
          </a:xfrm>
        </p:grpSpPr>
        <p:pic>
          <p:nvPicPr>
            <p:cNvPr id="469004" name="Picture 12" descr="sample holder for He3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 t="-14925" r="-14894"/>
            <a:stretch>
              <a:fillRect/>
            </a:stretch>
          </p:blipFill>
          <p:spPr bwMode="auto">
            <a:xfrm>
              <a:off x="2976" y="1632"/>
              <a:ext cx="2592" cy="1540"/>
            </a:xfrm>
            <a:prstGeom prst="rect">
              <a:avLst/>
            </a:prstGeom>
            <a:solidFill>
              <a:srgbClr val="D8EF9F"/>
            </a:solidFill>
          </p:spPr>
        </p:pic>
        <p:sp>
          <p:nvSpPr>
            <p:cNvPr id="469005" name="Text Box 13"/>
            <p:cNvSpPr txBox="1">
              <a:spLocks noChangeArrowheads="1"/>
            </p:cNvSpPr>
            <p:nvPr/>
          </p:nvSpPr>
          <p:spPr bwMode="auto">
            <a:xfrm>
              <a:off x="4704" y="1632"/>
              <a:ext cx="851" cy="288"/>
            </a:xfrm>
            <a:prstGeom prst="rect">
              <a:avLst/>
            </a:prstGeom>
            <a:solidFill>
              <a:srgbClr val="EAA5F5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kumimoji="1" lang="en-US" altLang="zh-CN"/>
                <a:t>Helium-3</a:t>
              </a:r>
            </a:p>
          </p:txBody>
        </p:sp>
      </p:grpSp>
    </p:spTree>
  </p:cSld>
  <p:clrMapOvr>
    <a:masterClrMapping/>
  </p:clrMapOvr>
</p:sld>
</file>

<file path=ppt/slides/slide1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018" name="Rectangle 2"/>
          <p:cNvSpPr>
            <a:spLocks noChangeArrowheads="1"/>
          </p:cNvSpPr>
          <p:nvPr/>
        </p:nvSpPr>
        <p:spPr bwMode="auto">
          <a:xfrm>
            <a:off x="1447800" y="4648200"/>
            <a:ext cx="6629400" cy="2209800"/>
          </a:xfrm>
          <a:prstGeom prst="rect">
            <a:avLst/>
          </a:prstGeom>
          <a:solidFill>
            <a:srgbClr val="99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70019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762000"/>
          </a:xfrm>
        </p:spPr>
        <p:txBody>
          <a:bodyPr/>
          <a:lstStyle/>
          <a:p>
            <a:r>
              <a:rPr lang="en-US" altLang="zh-CN"/>
              <a:t>PPMS HC</a:t>
            </a:r>
            <a:r>
              <a:rPr lang="zh-CN" altLang="en-US"/>
              <a:t>的硬件</a:t>
            </a:r>
          </a:p>
        </p:txBody>
      </p:sp>
      <p:sp>
        <p:nvSpPr>
          <p:cNvPr id="47002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5562600" cy="609600"/>
          </a:xfrm>
        </p:spPr>
        <p:txBody>
          <a:bodyPr/>
          <a:lstStyle/>
          <a:p>
            <a:r>
              <a:rPr lang="zh-CN" altLang="en-US">
                <a:solidFill>
                  <a:srgbClr val="FF0000"/>
                </a:solidFill>
              </a:rPr>
              <a:t>样品安装－样品台固定工具</a:t>
            </a:r>
          </a:p>
        </p:txBody>
      </p:sp>
      <p:pic>
        <p:nvPicPr>
          <p:cNvPr id="470021" name="Picture 5" descr="QD lege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" cy="676275"/>
          </a:xfrm>
          <a:prstGeom prst="rect">
            <a:avLst/>
          </a:prstGeom>
          <a:noFill/>
        </p:spPr>
      </p:pic>
      <p:sp>
        <p:nvSpPr>
          <p:cNvPr id="470022" name="Text Box 6"/>
          <p:cNvSpPr txBox="1">
            <a:spLocks noChangeArrowheads="1"/>
          </p:cNvSpPr>
          <p:nvPr/>
        </p:nvSpPr>
        <p:spPr bwMode="auto">
          <a:xfrm>
            <a:off x="0" y="6392863"/>
            <a:ext cx="1217613" cy="457200"/>
          </a:xfrm>
          <a:prstGeom prst="rect">
            <a:avLst/>
          </a:prstGeom>
          <a:solidFill>
            <a:srgbClr val="DDF6A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1" lang="en-US" altLang="zh-CN"/>
              <a:t>HC</a:t>
            </a:r>
            <a:r>
              <a:rPr kumimoji="1" lang="zh-CN" altLang="en-US"/>
              <a:t>硬件</a:t>
            </a:r>
          </a:p>
        </p:txBody>
      </p:sp>
      <p:sp>
        <p:nvSpPr>
          <p:cNvPr id="470023" name="Text Box 7"/>
          <p:cNvSpPr txBox="1">
            <a:spLocks noChangeArrowheads="1"/>
          </p:cNvSpPr>
          <p:nvPr/>
        </p:nvSpPr>
        <p:spPr bwMode="auto">
          <a:xfrm>
            <a:off x="1050925" y="1565275"/>
            <a:ext cx="37703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1" lang="en-US" altLang="zh-CN"/>
              <a:t>1</a:t>
            </a:r>
            <a:r>
              <a:rPr kumimoji="1" lang="zh-CN" altLang="en-US"/>
              <a:t>、</a:t>
            </a:r>
            <a:r>
              <a:rPr kumimoji="1" lang="en-US" altLang="zh-CN"/>
              <a:t>Sample Mounting Station</a:t>
            </a:r>
          </a:p>
        </p:txBody>
      </p:sp>
      <p:grpSp>
        <p:nvGrpSpPr>
          <p:cNvPr id="470024" name="Group 8"/>
          <p:cNvGrpSpPr>
            <a:grpSpLocks/>
          </p:cNvGrpSpPr>
          <p:nvPr/>
        </p:nvGrpSpPr>
        <p:grpSpPr bwMode="auto">
          <a:xfrm>
            <a:off x="533400" y="2171700"/>
            <a:ext cx="3657600" cy="2400300"/>
            <a:chOff x="384" y="1872"/>
            <a:chExt cx="2304" cy="1972"/>
          </a:xfrm>
        </p:grpSpPr>
        <p:pic>
          <p:nvPicPr>
            <p:cNvPr id="470025" name="Picture 9" descr="sample mounting station colorful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 l="2791" t="2310" r="2325" b="2785"/>
            <a:stretch>
              <a:fillRect/>
            </a:stretch>
          </p:blipFill>
          <p:spPr bwMode="auto">
            <a:xfrm>
              <a:off x="384" y="1872"/>
              <a:ext cx="2304" cy="1972"/>
            </a:xfrm>
            <a:prstGeom prst="rect">
              <a:avLst/>
            </a:prstGeom>
            <a:solidFill>
              <a:srgbClr val="D1D5D5"/>
            </a:solidFill>
          </p:spPr>
        </p:pic>
        <p:sp>
          <p:nvSpPr>
            <p:cNvPr id="470026" name="Text Box 10"/>
            <p:cNvSpPr txBox="1">
              <a:spLocks noChangeArrowheads="1"/>
            </p:cNvSpPr>
            <p:nvPr/>
          </p:nvSpPr>
          <p:spPr bwMode="auto">
            <a:xfrm>
              <a:off x="384" y="1872"/>
              <a:ext cx="798" cy="376"/>
            </a:xfrm>
            <a:prstGeom prst="rect">
              <a:avLst/>
            </a:prstGeom>
            <a:solidFill>
              <a:srgbClr val="EAA5F5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kumimoji="1" lang="en-US" altLang="zh-CN"/>
                <a:t>Standard</a:t>
              </a:r>
            </a:p>
          </p:txBody>
        </p:sp>
      </p:grpSp>
      <p:pic>
        <p:nvPicPr>
          <p:cNvPr id="470027" name="Picture 11" descr="HC turbo pump for puck holder"/>
          <p:cNvPicPr>
            <a:picLocks noChangeAspect="1" noChangeArrowheads="1"/>
          </p:cNvPicPr>
          <p:nvPr/>
        </p:nvPicPr>
        <p:blipFill>
          <a:blip r:embed="rId4" cstate="print"/>
          <a:srcRect l="1282" t="3850" r="3847" b="3799"/>
          <a:stretch>
            <a:fillRect/>
          </a:stretch>
        </p:blipFill>
        <p:spPr bwMode="auto">
          <a:xfrm>
            <a:off x="1692275" y="4783138"/>
            <a:ext cx="2895600" cy="1981200"/>
          </a:xfrm>
          <a:prstGeom prst="rect">
            <a:avLst/>
          </a:prstGeom>
          <a:noFill/>
        </p:spPr>
      </p:pic>
      <p:pic>
        <p:nvPicPr>
          <p:cNvPr id="470028" name="Picture 12" descr="Sample Mounting Station"/>
          <p:cNvPicPr>
            <a:picLocks noChangeAspect="1" noChangeArrowheads="1"/>
          </p:cNvPicPr>
          <p:nvPr/>
        </p:nvPicPr>
        <p:blipFill>
          <a:blip r:embed="rId5" cstate="print"/>
          <a:srcRect l="24670" t="14912" r="35225"/>
          <a:stretch>
            <a:fillRect/>
          </a:stretch>
        </p:blipFill>
        <p:spPr bwMode="auto">
          <a:xfrm>
            <a:off x="4891088" y="4802188"/>
            <a:ext cx="3033712" cy="1936750"/>
          </a:xfrm>
          <a:prstGeom prst="rect">
            <a:avLst/>
          </a:prstGeom>
          <a:noFill/>
        </p:spPr>
      </p:pic>
      <p:grpSp>
        <p:nvGrpSpPr>
          <p:cNvPr id="470029" name="Group 13"/>
          <p:cNvGrpSpPr>
            <a:grpSpLocks/>
          </p:cNvGrpSpPr>
          <p:nvPr/>
        </p:nvGrpSpPr>
        <p:grpSpPr bwMode="auto">
          <a:xfrm>
            <a:off x="4800600" y="2133600"/>
            <a:ext cx="4038600" cy="2438400"/>
            <a:chOff x="2880" y="1248"/>
            <a:chExt cx="2544" cy="1536"/>
          </a:xfrm>
        </p:grpSpPr>
        <p:grpSp>
          <p:nvGrpSpPr>
            <p:cNvPr id="470030" name="Group 14"/>
            <p:cNvGrpSpPr>
              <a:grpSpLocks/>
            </p:cNvGrpSpPr>
            <p:nvPr/>
          </p:nvGrpSpPr>
          <p:grpSpPr bwMode="auto">
            <a:xfrm>
              <a:off x="2880" y="1248"/>
              <a:ext cx="2544" cy="1536"/>
              <a:chOff x="3024" y="960"/>
              <a:chExt cx="2544" cy="1536"/>
            </a:xfrm>
          </p:grpSpPr>
          <p:sp>
            <p:nvSpPr>
              <p:cNvPr id="470031" name="Rectangle 15"/>
              <p:cNvSpPr>
                <a:spLocks noChangeArrowheads="1"/>
              </p:cNvSpPr>
              <p:nvPr/>
            </p:nvSpPr>
            <p:spPr bwMode="auto">
              <a:xfrm>
                <a:off x="3024" y="960"/>
                <a:ext cx="2544" cy="1536"/>
              </a:xfrm>
              <a:prstGeom prst="rect">
                <a:avLst/>
              </a:prstGeom>
              <a:solidFill>
                <a:srgbClr val="D1D5D5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pic>
            <p:nvPicPr>
              <p:cNvPr id="470032" name="Picture 16" descr="Sample Mounting Station Adapter for He-3 System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 r="55672" b="5556"/>
              <a:stretch>
                <a:fillRect/>
              </a:stretch>
            </p:blipFill>
            <p:spPr bwMode="auto">
              <a:xfrm>
                <a:off x="3062" y="989"/>
                <a:ext cx="1536" cy="1477"/>
              </a:xfrm>
              <a:prstGeom prst="rect">
                <a:avLst/>
              </a:prstGeom>
              <a:noFill/>
            </p:spPr>
          </p:pic>
        </p:grpSp>
        <p:sp>
          <p:nvSpPr>
            <p:cNvPr id="470033" name="Text Box 17"/>
            <p:cNvSpPr txBox="1">
              <a:spLocks noChangeArrowheads="1"/>
            </p:cNvSpPr>
            <p:nvPr/>
          </p:nvSpPr>
          <p:spPr bwMode="auto">
            <a:xfrm>
              <a:off x="4560" y="1248"/>
              <a:ext cx="851" cy="288"/>
            </a:xfrm>
            <a:prstGeom prst="rect">
              <a:avLst/>
            </a:prstGeom>
            <a:solidFill>
              <a:srgbClr val="EAA5F5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kumimoji="1" lang="en-US" altLang="zh-CN"/>
                <a:t>Helium-3</a:t>
              </a:r>
            </a:p>
          </p:txBody>
        </p:sp>
      </p:grpSp>
    </p:spTree>
  </p:cSld>
  <p:clrMapOvr>
    <a:masterClrMapping/>
  </p:clrMapOvr>
</p:sld>
</file>

<file path=ppt/slides/slide1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762000"/>
          </a:xfrm>
        </p:spPr>
        <p:txBody>
          <a:bodyPr/>
          <a:lstStyle/>
          <a:p>
            <a:r>
              <a:rPr lang="en-US" altLang="zh-CN"/>
              <a:t>PPMS HC</a:t>
            </a:r>
            <a:r>
              <a:rPr lang="zh-CN" altLang="en-US"/>
              <a:t>的硬件</a:t>
            </a:r>
          </a:p>
        </p:txBody>
      </p:sp>
      <p:sp>
        <p:nvSpPr>
          <p:cNvPr id="471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4724400" cy="609600"/>
          </a:xfrm>
        </p:spPr>
        <p:txBody>
          <a:bodyPr/>
          <a:lstStyle/>
          <a:p>
            <a:r>
              <a:rPr lang="en-US" altLang="zh-CN">
                <a:solidFill>
                  <a:srgbClr val="FF0000"/>
                </a:solidFill>
              </a:rPr>
              <a:t>He-3 Refrigerator</a:t>
            </a:r>
          </a:p>
        </p:txBody>
      </p:sp>
      <p:pic>
        <p:nvPicPr>
          <p:cNvPr id="471044" name="Picture 4" descr="QD lege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" cy="676275"/>
          </a:xfrm>
          <a:prstGeom prst="rect">
            <a:avLst/>
          </a:prstGeom>
          <a:noFill/>
        </p:spPr>
      </p:pic>
      <p:sp>
        <p:nvSpPr>
          <p:cNvPr id="471045" name="Text Box 5"/>
          <p:cNvSpPr txBox="1">
            <a:spLocks noChangeArrowheads="1"/>
          </p:cNvSpPr>
          <p:nvPr/>
        </p:nvSpPr>
        <p:spPr bwMode="auto">
          <a:xfrm>
            <a:off x="0" y="6392863"/>
            <a:ext cx="1217613" cy="457200"/>
          </a:xfrm>
          <a:prstGeom prst="rect">
            <a:avLst/>
          </a:prstGeom>
          <a:solidFill>
            <a:srgbClr val="DDF6A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1" lang="en-US" altLang="zh-CN"/>
              <a:t>HC</a:t>
            </a:r>
            <a:r>
              <a:rPr kumimoji="1" lang="zh-CN" altLang="en-US"/>
              <a:t>硬件</a:t>
            </a:r>
          </a:p>
        </p:txBody>
      </p:sp>
      <p:pic>
        <p:nvPicPr>
          <p:cNvPr id="471046" name="Picture 6" descr="helium 3 chart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7396" t="-336" r="3847" b="1678"/>
          <a:stretch>
            <a:fillRect/>
          </a:stretch>
        </p:blipFill>
        <p:spPr bwMode="auto">
          <a:xfrm>
            <a:off x="5956300" y="914400"/>
            <a:ext cx="3032125" cy="5943600"/>
          </a:xfrm>
          <a:prstGeom prst="rect">
            <a:avLst/>
          </a:prstGeom>
          <a:solidFill>
            <a:srgbClr val="CCFF99"/>
          </a:solidFill>
        </p:spPr>
      </p:pic>
      <p:pic>
        <p:nvPicPr>
          <p:cNvPr id="471047" name="Picture 7" descr="helium 3 insert part view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DFF"/>
              </a:clrFrom>
              <a:clrTo>
                <a:srgbClr val="FEFD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05400" y="1295400"/>
            <a:ext cx="701675" cy="3035300"/>
          </a:xfrm>
          <a:prstGeom prst="rect">
            <a:avLst/>
          </a:prstGeom>
          <a:solidFill>
            <a:srgbClr val="9900FF"/>
          </a:solidFill>
        </p:spPr>
      </p:pic>
      <p:pic>
        <p:nvPicPr>
          <p:cNvPr id="471048" name="Picture 8" descr="Protective Cap and He3 Calorimeter Puck"/>
          <p:cNvPicPr>
            <a:picLocks noChangeAspect="1" noChangeArrowheads="1"/>
          </p:cNvPicPr>
          <p:nvPr/>
        </p:nvPicPr>
        <p:blipFill>
          <a:blip r:embed="rId5" cstate="print"/>
          <a:srcRect b="2902"/>
          <a:stretch>
            <a:fillRect/>
          </a:stretch>
        </p:blipFill>
        <p:spPr bwMode="auto">
          <a:xfrm>
            <a:off x="381000" y="2438400"/>
            <a:ext cx="4676775" cy="3505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0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762000"/>
          </a:xfrm>
        </p:spPr>
        <p:txBody>
          <a:bodyPr/>
          <a:lstStyle/>
          <a:p>
            <a:r>
              <a:rPr lang="en-US" altLang="zh-CN"/>
              <a:t>PPMS HC</a:t>
            </a:r>
            <a:r>
              <a:rPr lang="zh-CN" altLang="en-US"/>
              <a:t>的硬件</a:t>
            </a:r>
          </a:p>
        </p:txBody>
      </p:sp>
      <p:sp>
        <p:nvSpPr>
          <p:cNvPr id="472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4724400" cy="609600"/>
          </a:xfrm>
        </p:spPr>
        <p:txBody>
          <a:bodyPr/>
          <a:lstStyle/>
          <a:p>
            <a:r>
              <a:rPr lang="zh-CN" altLang="en-US">
                <a:solidFill>
                  <a:srgbClr val="FF0000"/>
                </a:solidFill>
              </a:rPr>
              <a:t>样品架取放工具</a:t>
            </a:r>
          </a:p>
        </p:txBody>
      </p:sp>
      <p:pic>
        <p:nvPicPr>
          <p:cNvPr id="472068" name="Picture 4" descr="QD lege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" cy="676275"/>
          </a:xfrm>
          <a:prstGeom prst="rect">
            <a:avLst/>
          </a:prstGeom>
          <a:noFill/>
        </p:spPr>
      </p:pic>
      <p:sp>
        <p:nvSpPr>
          <p:cNvPr id="472069" name="Text Box 5"/>
          <p:cNvSpPr txBox="1">
            <a:spLocks noChangeArrowheads="1"/>
          </p:cNvSpPr>
          <p:nvPr/>
        </p:nvSpPr>
        <p:spPr bwMode="auto">
          <a:xfrm>
            <a:off x="0" y="6392863"/>
            <a:ext cx="1217613" cy="457200"/>
          </a:xfrm>
          <a:prstGeom prst="rect">
            <a:avLst/>
          </a:prstGeom>
          <a:solidFill>
            <a:srgbClr val="DDF6A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1" lang="en-US" altLang="zh-CN"/>
              <a:t>HC</a:t>
            </a:r>
            <a:r>
              <a:rPr kumimoji="1" lang="zh-CN" altLang="en-US"/>
              <a:t>硬件</a:t>
            </a:r>
          </a:p>
        </p:txBody>
      </p:sp>
      <p:pic>
        <p:nvPicPr>
          <p:cNvPr id="472070" name="Picture 6" descr="Puck Adjustment Tool"/>
          <p:cNvPicPr>
            <a:picLocks noChangeAspect="1" noChangeArrowheads="1"/>
          </p:cNvPicPr>
          <p:nvPr/>
        </p:nvPicPr>
        <p:blipFill>
          <a:blip r:embed="rId3" cstate="print"/>
          <a:srcRect t="-247" r="792" b="2222"/>
          <a:stretch>
            <a:fillRect/>
          </a:stretch>
        </p:blipFill>
        <p:spPr bwMode="auto">
          <a:xfrm>
            <a:off x="1752600" y="4114800"/>
            <a:ext cx="7162800" cy="2520950"/>
          </a:xfrm>
          <a:prstGeom prst="rect">
            <a:avLst/>
          </a:prstGeom>
          <a:noFill/>
        </p:spPr>
      </p:pic>
      <p:pic>
        <p:nvPicPr>
          <p:cNvPr id="472071" name="Picture 7" descr="Sample Insertion Too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1524000"/>
            <a:ext cx="7924800" cy="1263650"/>
          </a:xfrm>
          <a:prstGeom prst="rect">
            <a:avLst/>
          </a:prstGeom>
          <a:noFill/>
        </p:spPr>
      </p:pic>
      <p:sp>
        <p:nvSpPr>
          <p:cNvPr id="472072" name="Rectangle 8"/>
          <p:cNvSpPr>
            <a:spLocks noChangeArrowheads="1"/>
          </p:cNvSpPr>
          <p:nvPr/>
        </p:nvSpPr>
        <p:spPr bwMode="auto">
          <a:xfrm>
            <a:off x="685800" y="3352800"/>
            <a:ext cx="4724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kumimoji="1" lang="zh-CN" altLang="en-US" sz="3200">
                <a:solidFill>
                  <a:srgbClr val="FF0000"/>
                </a:solidFill>
              </a:rPr>
              <a:t>样品架校正工具</a:t>
            </a:r>
          </a:p>
        </p:txBody>
      </p:sp>
      <p:pic>
        <p:nvPicPr>
          <p:cNvPr id="472073" name="Picture 9" descr="HC standard puck side view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55" t="2621" r="46364" b="7523"/>
          <a:stretch>
            <a:fillRect/>
          </a:stretch>
        </p:blipFill>
        <p:spPr bwMode="auto">
          <a:xfrm>
            <a:off x="228600" y="4343400"/>
            <a:ext cx="1274763" cy="1600200"/>
          </a:xfrm>
          <a:prstGeom prst="rect">
            <a:avLst/>
          </a:prstGeom>
          <a:solidFill>
            <a:srgbClr val="CCFF99"/>
          </a:solidFill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E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714" name="Rectangle 2"/>
          <p:cNvSpPr>
            <a:spLocks noGrp="1" noChangeArrowheads="1"/>
          </p:cNvSpPr>
          <p:nvPr>
            <p:ph type="title"/>
          </p:nvPr>
        </p:nvSpPr>
        <p:spPr>
          <a:xfrm>
            <a:off x="3502025" y="647700"/>
            <a:ext cx="2139950" cy="762000"/>
          </a:xfrm>
          <a:noFill/>
        </p:spPr>
        <p:txBody>
          <a:bodyPr wrap="none">
            <a:spAutoFit/>
          </a:bodyPr>
          <a:lstStyle/>
          <a:p>
            <a:r>
              <a:rPr lang="zh-CN" altLang="en-US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声   明</a:t>
            </a:r>
          </a:p>
        </p:txBody>
      </p:sp>
      <p:sp>
        <p:nvSpPr>
          <p:cNvPr id="499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1500" y="1905000"/>
            <a:ext cx="8001000" cy="3276600"/>
          </a:xfrm>
        </p:spPr>
        <p:txBody>
          <a:bodyPr/>
          <a:lstStyle/>
          <a:p>
            <a:pPr marL="0" indent="0" algn="just"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en-US" altLang="zh-CN"/>
              <a:t>        </a:t>
            </a:r>
            <a:r>
              <a:rPr lang="zh-CN" altLang="en-US"/>
              <a:t>本讲稿中引用的图、表、数据全部取自公开发表的书籍、文献、论文，而且仅为教学使用，</a:t>
            </a:r>
            <a:r>
              <a:rPr lang="zh-CN" altLang="en-US">
                <a:solidFill>
                  <a:srgbClr val="FF0000"/>
                </a:solidFill>
              </a:rPr>
              <a:t>任何人不得将其用于商业目的</a:t>
            </a:r>
            <a:r>
              <a:rPr lang="zh-CN" altLang="en-US"/>
              <a:t>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5154" name="Picture 2" descr="Helium Level Met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2670175"/>
            <a:ext cx="4876800" cy="4187825"/>
          </a:xfrm>
          <a:prstGeom prst="rect">
            <a:avLst/>
          </a:prstGeom>
          <a:noFill/>
        </p:spPr>
      </p:pic>
      <p:pic>
        <p:nvPicPr>
          <p:cNvPr id="305155" name="Picture 3" descr="Helium Fill Statu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762000"/>
            <a:ext cx="2971800" cy="1870075"/>
          </a:xfrm>
          <a:prstGeom prst="rect">
            <a:avLst/>
          </a:prstGeom>
          <a:noFill/>
        </p:spPr>
      </p:pic>
      <p:sp>
        <p:nvSpPr>
          <p:cNvPr id="305156" name="Rectangle 4"/>
          <p:cNvSpPr>
            <a:spLocks noGrp="1" noChangeArrowheads="1"/>
          </p:cNvSpPr>
          <p:nvPr>
            <p:ph type="title"/>
          </p:nvPr>
        </p:nvSpPr>
        <p:spPr>
          <a:xfrm>
            <a:off x="1447800" y="0"/>
            <a:ext cx="6248400" cy="762000"/>
          </a:xfrm>
        </p:spPr>
        <p:txBody>
          <a:bodyPr/>
          <a:lstStyle/>
          <a:p>
            <a:r>
              <a:rPr lang="en-US" altLang="zh-CN"/>
              <a:t>PPMS</a:t>
            </a:r>
            <a:r>
              <a:rPr lang="zh-CN" altLang="en-US"/>
              <a:t>液氦液面指示计</a:t>
            </a:r>
          </a:p>
        </p:txBody>
      </p:sp>
      <p:pic>
        <p:nvPicPr>
          <p:cNvPr id="305157" name="Picture 5" descr="He Level of 9 T Magnet"/>
          <p:cNvPicPr>
            <a:picLocks noChangeAspect="1" noChangeArrowheads="1"/>
          </p:cNvPicPr>
          <p:nvPr/>
        </p:nvPicPr>
        <p:blipFill>
          <a:blip r:embed="rId4" cstate="print"/>
          <a:srcRect l="3755" t="2388" r="3252" b="3284"/>
          <a:stretch>
            <a:fillRect/>
          </a:stretch>
        </p:blipFill>
        <p:spPr bwMode="auto">
          <a:xfrm>
            <a:off x="685800" y="1066800"/>
            <a:ext cx="3101975" cy="5791200"/>
          </a:xfrm>
          <a:prstGeom prst="rect">
            <a:avLst/>
          </a:prstGeom>
          <a:noFill/>
        </p:spPr>
      </p:pic>
      <p:pic>
        <p:nvPicPr>
          <p:cNvPr id="305158" name="Picture 6" descr="QD legen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685800" cy="6762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0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762000"/>
          </a:xfrm>
        </p:spPr>
        <p:txBody>
          <a:bodyPr/>
          <a:lstStyle/>
          <a:p>
            <a:r>
              <a:rPr lang="en-US" altLang="zh-CN"/>
              <a:t>PPMS HC</a:t>
            </a:r>
            <a:r>
              <a:rPr lang="zh-CN" altLang="en-US"/>
              <a:t>的软件</a:t>
            </a:r>
          </a:p>
        </p:txBody>
      </p:sp>
      <p:sp>
        <p:nvSpPr>
          <p:cNvPr id="473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838200"/>
            <a:ext cx="5257800" cy="609600"/>
          </a:xfrm>
        </p:spPr>
        <p:txBody>
          <a:bodyPr/>
          <a:lstStyle/>
          <a:p>
            <a:r>
              <a:rPr lang="zh-CN" altLang="en-US">
                <a:solidFill>
                  <a:srgbClr val="FF0000"/>
                </a:solidFill>
              </a:rPr>
              <a:t>启动 </a:t>
            </a:r>
            <a:r>
              <a:rPr lang="en-US" altLang="zh-CN">
                <a:solidFill>
                  <a:srgbClr val="FF0000"/>
                </a:solidFill>
              </a:rPr>
              <a:t>Heat Capacity Option</a:t>
            </a:r>
          </a:p>
        </p:txBody>
      </p:sp>
      <p:pic>
        <p:nvPicPr>
          <p:cNvPr id="473092" name="Picture 4" descr="QD lege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" cy="676275"/>
          </a:xfrm>
          <a:prstGeom prst="rect">
            <a:avLst/>
          </a:prstGeom>
          <a:noFill/>
        </p:spPr>
      </p:pic>
      <p:sp>
        <p:nvSpPr>
          <p:cNvPr id="473093" name="Text Box 5"/>
          <p:cNvSpPr txBox="1">
            <a:spLocks noChangeArrowheads="1"/>
          </p:cNvSpPr>
          <p:nvPr/>
        </p:nvSpPr>
        <p:spPr bwMode="auto">
          <a:xfrm>
            <a:off x="0" y="6392863"/>
            <a:ext cx="1217613" cy="457200"/>
          </a:xfrm>
          <a:prstGeom prst="rect">
            <a:avLst/>
          </a:prstGeom>
          <a:solidFill>
            <a:srgbClr val="DDF6A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1" lang="en-US" altLang="zh-CN"/>
              <a:t>HC</a:t>
            </a:r>
            <a:r>
              <a:rPr kumimoji="1" lang="zh-CN" altLang="en-US"/>
              <a:t>软件</a:t>
            </a:r>
          </a:p>
        </p:txBody>
      </p:sp>
      <p:pic>
        <p:nvPicPr>
          <p:cNvPr id="473094" name="Picture 6" descr="Files Tab in HC Control Cent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19775" y="2667000"/>
            <a:ext cx="3324225" cy="3990975"/>
          </a:xfrm>
          <a:prstGeom prst="rect">
            <a:avLst/>
          </a:prstGeom>
          <a:noFill/>
        </p:spPr>
      </p:pic>
      <p:pic>
        <p:nvPicPr>
          <p:cNvPr id="473095" name="Picture 7" descr="Measurement Tab in HC Control Cent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05125" y="1905000"/>
            <a:ext cx="3333750" cy="4000500"/>
          </a:xfrm>
          <a:prstGeom prst="rect">
            <a:avLst/>
          </a:prstGeom>
          <a:noFill/>
        </p:spPr>
      </p:pic>
      <p:pic>
        <p:nvPicPr>
          <p:cNvPr id="473096" name="Picture 8" descr="Installation Wizards Tab in HC Control Cente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438275"/>
            <a:ext cx="3324225" cy="39814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114" name="Rectangle 2"/>
          <p:cNvSpPr>
            <a:spLocks noGrp="1" noChangeArrowheads="1"/>
          </p:cNvSpPr>
          <p:nvPr>
            <p:ph type="title"/>
          </p:nvPr>
        </p:nvSpPr>
        <p:spPr>
          <a:xfrm>
            <a:off x="342900" y="304800"/>
            <a:ext cx="8458200" cy="1143000"/>
          </a:xfrm>
        </p:spPr>
        <p:txBody>
          <a:bodyPr/>
          <a:lstStyle/>
          <a:p>
            <a:r>
              <a:rPr lang="en-US" altLang="zh-CN"/>
              <a:t>PPMS </a:t>
            </a:r>
            <a:r>
              <a:rPr lang="en-US" altLang="zh-CN">
                <a:solidFill>
                  <a:srgbClr val="FF3300"/>
                </a:solidFill>
              </a:rPr>
              <a:t>HC</a:t>
            </a:r>
            <a:r>
              <a:rPr lang="en-US" altLang="zh-CN"/>
              <a:t> Software Version</a:t>
            </a:r>
          </a:p>
        </p:txBody>
      </p:sp>
      <p:sp>
        <p:nvSpPr>
          <p:cNvPr id="474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95400" y="1676400"/>
            <a:ext cx="6553200" cy="838200"/>
          </a:xfrm>
          <a:solidFill>
            <a:srgbClr val="EEEEEE"/>
          </a:solidFill>
        </p:spPr>
        <p:txBody>
          <a:bodyPr anchor="ctr"/>
          <a:lstStyle/>
          <a:p>
            <a:pPr algn="ctr">
              <a:buFontTx/>
              <a:buNone/>
            </a:pPr>
            <a:r>
              <a:rPr lang="en-US" altLang="zh-CN"/>
              <a:t>PPMS HeatCapacity </a:t>
            </a:r>
            <a:r>
              <a:rPr lang="en-US" altLang="zh-CN">
                <a:solidFill>
                  <a:srgbClr val="FF0000"/>
                </a:solidFill>
              </a:rPr>
              <a:t>2.5.6 Build 8</a:t>
            </a:r>
            <a:endParaRPr lang="en-US" altLang="zh-CN"/>
          </a:p>
        </p:txBody>
      </p:sp>
      <p:sp>
        <p:nvSpPr>
          <p:cNvPr id="474116" name="Text Box 4"/>
          <p:cNvSpPr txBox="1">
            <a:spLocks noChangeArrowheads="1"/>
          </p:cNvSpPr>
          <p:nvPr/>
        </p:nvSpPr>
        <p:spPr bwMode="auto">
          <a:xfrm>
            <a:off x="838200" y="4343400"/>
            <a:ext cx="6781800" cy="741363"/>
          </a:xfrm>
          <a:prstGeom prst="rect">
            <a:avLst/>
          </a:prstGeom>
          <a:solidFill>
            <a:srgbClr val="DEFF9B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kumimoji="1" lang="en-US" altLang="zh-CN" sz="3200">
                <a:latin typeface="Arial" pitchFamily="34" charset="0"/>
              </a:rPr>
              <a:t>PPMS HeatCapacity 2.7.1 Build 0</a:t>
            </a:r>
          </a:p>
        </p:txBody>
      </p:sp>
      <p:sp>
        <p:nvSpPr>
          <p:cNvPr id="474117" name="AutoShape 5"/>
          <p:cNvSpPr>
            <a:spLocks noChangeArrowheads="1"/>
          </p:cNvSpPr>
          <p:nvPr/>
        </p:nvSpPr>
        <p:spPr bwMode="auto">
          <a:xfrm>
            <a:off x="5562600" y="5943600"/>
            <a:ext cx="1371600" cy="533400"/>
          </a:xfrm>
          <a:prstGeom prst="wedgeRoundRectCallout">
            <a:avLst>
              <a:gd name="adj1" fmla="val -89005"/>
              <a:gd name="adj2" fmla="val -237204"/>
              <a:gd name="adj3" fmla="val 16667"/>
            </a:avLst>
          </a:prstGeom>
          <a:solidFill>
            <a:srgbClr val="DEF2E8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kumimoji="1" lang="en-US" altLang="zh-CN">
                <a:solidFill>
                  <a:srgbClr val="FF0000"/>
                </a:solidFill>
              </a:rPr>
              <a:t>Latest</a:t>
            </a:r>
          </a:p>
        </p:txBody>
      </p:sp>
      <p:sp>
        <p:nvSpPr>
          <p:cNvPr id="474118" name="AutoShape 6"/>
          <p:cNvSpPr>
            <a:spLocks noChangeArrowheads="1"/>
          </p:cNvSpPr>
          <p:nvPr/>
        </p:nvSpPr>
        <p:spPr bwMode="auto">
          <a:xfrm>
            <a:off x="6172200" y="2838450"/>
            <a:ext cx="2057400" cy="1181100"/>
          </a:xfrm>
          <a:prstGeom prst="wedgeRoundRectCallout">
            <a:avLst>
              <a:gd name="adj1" fmla="val -78935"/>
              <a:gd name="adj2" fmla="val -86963"/>
              <a:gd name="adj3" fmla="val 16667"/>
            </a:avLst>
          </a:prstGeom>
          <a:solidFill>
            <a:srgbClr val="93EA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kumimoji="1" lang="en-US" altLang="zh-CN"/>
              <a:t>Compiled</a:t>
            </a:r>
          </a:p>
          <a:p>
            <a:pPr algn="ctr">
              <a:spcBef>
                <a:spcPct val="50000"/>
              </a:spcBef>
            </a:pPr>
            <a:r>
              <a:rPr kumimoji="1" lang="en-US" altLang="zh-CN"/>
              <a:t>July 27, 2001</a:t>
            </a:r>
          </a:p>
        </p:txBody>
      </p:sp>
      <p:sp>
        <p:nvSpPr>
          <p:cNvPr id="474119" name="AutoShape 7"/>
          <p:cNvSpPr>
            <a:spLocks noChangeArrowheads="1"/>
          </p:cNvSpPr>
          <p:nvPr/>
        </p:nvSpPr>
        <p:spPr bwMode="auto">
          <a:xfrm rot="5400000">
            <a:off x="3429000" y="2971800"/>
            <a:ext cx="762000" cy="9144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0">
            <a:gsLst>
              <a:gs pos="0">
                <a:srgbClr val="55261C"/>
              </a:gs>
              <a:gs pos="3000">
                <a:srgbClr val="EBDAD4"/>
              </a:gs>
              <a:gs pos="14499">
                <a:srgbClr val="C0524E"/>
              </a:gs>
              <a:gs pos="21000">
                <a:srgbClr val="80302D"/>
              </a:gs>
              <a:gs pos="22000">
                <a:srgbClr val="9C6563"/>
              </a:gs>
              <a:gs pos="24000">
                <a:srgbClr val="FFFFFF"/>
              </a:gs>
              <a:gs pos="39500">
                <a:srgbClr val="83A7C3"/>
              </a:gs>
              <a:gs pos="43500">
                <a:srgbClr val="768FB9"/>
              </a:gs>
              <a:gs pos="46000">
                <a:srgbClr val="83A7C3"/>
              </a:gs>
              <a:gs pos="50000">
                <a:srgbClr val="DCEBF5"/>
              </a:gs>
              <a:gs pos="54000">
                <a:srgbClr val="83A7C3"/>
              </a:gs>
              <a:gs pos="56500">
                <a:srgbClr val="768FB9"/>
              </a:gs>
              <a:gs pos="60501">
                <a:srgbClr val="83A7C3"/>
              </a:gs>
              <a:gs pos="76000">
                <a:srgbClr val="FFFFFF"/>
              </a:gs>
              <a:gs pos="78000">
                <a:srgbClr val="9C6563"/>
              </a:gs>
              <a:gs pos="79000">
                <a:srgbClr val="80302D"/>
              </a:gs>
              <a:gs pos="85501">
                <a:srgbClr val="C0524E"/>
              </a:gs>
              <a:gs pos="97000">
                <a:srgbClr val="EBDAD4"/>
              </a:gs>
              <a:gs pos="100000">
                <a:srgbClr val="55261C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ransition>
    <p:zoom/>
  </p:transition>
</p:sld>
</file>

<file path=ppt/slides/slide2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1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altLang="zh-CN"/>
              <a:t>HC_PPMS</a:t>
            </a:r>
            <a:r>
              <a:rPr lang="zh-CN" altLang="en-US">
                <a:ea typeface="黑体" pitchFamily="49" charset="-122"/>
              </a:rPr>
              <a:t>能够测量什么</a:t>
            </a:r>
            <a:r>
              <a:rPr lang="zh-CN" altLang="en-US"/>
              <a:t>？</a:t>
            </a:r>
          </a:p>
        </p:txBody>
      </p:sp>
      <p:graphicFrame>
        <p:nvGraphicFramePr>
          <p:cNvPr id="475139" name="Group 3"/>
          <p:cNvGraphicFramePr>
            <a:graphicFrameLocks noGrp="1"/>
          </p:cNvGraphicFramePr>
          <p:nvPr/>
        </p:nvGraphicFramePr>
        <p:xfrm>
          <a:off x="228600" y="1447800"/>
          <a:ext cx="8610600" cy="4648200"/>
        </p:xfrm>
        <a:graphic>
          <a:graphicData uri="http://schemas.openxmlformats.org/drawingml/2006/table">
            <a:tbl>
              <a:tblPr/>
              <a:tblGrid>
                <a:gridCol w="2590800"/>
                <a:gridCol w="3254375"/>
                <a:gridCol w="2765425"/>
              </a:tblGrid>
              <a:tr h="1122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隶书" pitchFamily="49" charset="-122"/>
                        </a:rPr>
                        <a:t>期望参数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隶书" pitchFamily="49" charset="-122"/>
                        </a:rPr>
                        <a:t>PPMS</a:t>
                      </a:r>
                      <a:r>
                        <a:rPr kumimoji="0" lang="zh-CN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隶书" pitchFamily="49" charset="-122"/>
                        </a:rPr>
                        <a:t>的设定功能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隶书" pitchFamily="49" charset="-122"/>
                        </a:rPr>
                        <a:t>如何实现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37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隶书" pitchFamily="49" charset="-122"/>
                        </a:rPr>
                        <a:t>热容量－温度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隶书" pitchFamily="49" charset="-122"/>
                        </a:rPr>
                        <a:t>唯一设定的功能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隶书" pitchFamily="49" charset="-122"/>
                        </a:rPr>
                        <a:t>使用</a:t>
                      </a: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隶书" pitchFamily="49" charset="-122"/>
                        </a:rPr>
                        <a:t>HC</a:t>
                      </a:r>
                      <a:r>
                        <a:rPr kumimoji="0" lang="zh-CN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隶书" pitchFamily="49" charset="-122"/>
                        </a:rPr>
                        <a:t>的软件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0713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imes New Roman" pitchFamily="18" charset="0"/>
                          <a:ea typeface="隶书" pitchFamily="49" charset="-122"/>
                        </a:rPr>
                        <a:t>热容量－磁场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imes New Roman" pitchFamily="18" charset="0"/>
                          <a:ea typeface="隶书" pitchFamily="49" charset="-122"/>
                        </a:rPr>
                        <a:t>恒定磁场：</a:t>
                      </a:r>
                      <a:r>
                        <a:rPr kumimoji="0" lang="zh-CN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隶书" pitchFamily="49" charset="-122"/>
                        </a:rPr>
                        <a:t>有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隶书" pitchFamily="49" charset="-122"/>
                        </a:rPr>
                        <a:t>使用</a:t>
                      </a: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隶书" pitchFamily="49" charset="-122"/>
                        </a:rPr>
                        <a:t>HC</a:t>
                      </a:r>
                      <a:r>
                        <a:rPr kumimoji="0" lang="zh-CN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隶书" pitchFamily="49" charset="-122"/>
                        </a:rPr>
                        <a:t>的软件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3888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imes New Roman" pitchFamily="18" charset="0"/>
                          <a:ea typeface="隶书" pitchFamily="49" charset="-122"/>
                        </a:rPr>
                        <a:t>变化磁场：</a:t>
                      </a:r>
                      <a:r>
                        <a:rPr kumimoji="0" lang="zh-CN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隶书" pitchFamily="49" charset="-122"/>
                        </a:rPr>
                        <a:t>无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隶书" pitchFamily="49" charset="-122"/>
                        </a:rPr>
                        <a:t>Scan field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112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Times New Roman" pitchFamily="18" charset="0"/>
                          <a:ea typeface="隶书" pitchFamily="49" charset="-122"/>
                        </a:rPr>
                        <a:t>相变潜热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Times New Roman" pitchFamily="18" charset="0"/>
                          <a:ea typeface="隶书" pitchFamily="49" charset="-122"/>
                        </a:rPr>
                        <a:t>无此功能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Times New Roman" pitchFamily="18" charset="0"/>
                          <a:ea typeface="隶书" pitchFamily="49" charset="-122"/>
                        </a:rPr>
                        <a:t>使用*</a:t>
                      </a: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Times New Roman" pitchFamily="18" charset="0"/>
                          <a:ea typeface="隶书" pitchFamily="49" charset="-122"/>
                        </a:rPr>
                        <a:t>.raw</a:t>
                      </a:r>
                      <a:r>
                        <a:rPr kumimoji="0" lang="zh-CN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Times New Roman" pitchFamily="18" charset="0"/>
                          <a:ea typeface="隶书" pitchFamily="49" charset="-122"/>
                        </a:rPr>
                        <a:t>文件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762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隶书" pitchFamily="49" charset="-122"/>
                        </a:rPr>
                        <a:t>绝对温升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隶书" pitchFamily="49" charset="-122"/>
                        </a:rPr>
                        <a:t>无此功能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隶书" pitchFamily="49" charset="-122"/>
                        </a:rPr>
                        <a:t>使用</a:t>
                      </a: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隶书" pitchFamily="49" charset="-122"/>
                        </a:rPr>
                        <a:t>DC_R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75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75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1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762000"/>
          </a:xfrm>
        </p:spPr>
        <p:txBody>
          <a:bodyPr/>
          <a:lstStyle/>
          <a:p>
            <a:r>
              <a:rPr lang="en-US" altLang="zh-CN"/>
              <a:t>PPMS HC</a:t>
            </a:r>
            <a:r>
              <a:rPr lang="zh-CN" altLang="en-US"/>
              <a:t>的软件</a:t>
            </a:r>
          </a:p>
        </p:txBody>
      </p:sp>
      <p:sp>
        <p:nvSpPr>
          <p:cNvPr id="476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838200"/>
            <a:ext cx="5257800" cy="609600"/>
          </a:xfrm>
        </p:spPr>
        <p:txBody>
          <a:bodyPr/>
          <a:lstStyle/>
          <a:p>
            <a:r>
              <a:rPr lang="zh-CN" altLang="en-US">
                <a:solidFill>
                  <a:srgbClr val="FF0000"/>
                </a:solidFill>
              </a:rPr>
              <a:t>功能介绍</a:t>
            </a:r>
          </a:p>
        </p:txBody>
      </p:sp>
      <p:pic>
        <p:nvPicPr>
          <p:cNvPr id="476164" name="Picture 4" descr="QD lege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" cy="676275"/>
          </a:xfrm>
          <a:prstGeom prst="rect">
            <a:avLst/>
          </a:prstGeom>
          <a:noFill/>
        </p:spPr>
      </p:pic>
      <p:sp>
        <p:nvSpPr>
          <p:cNvPr id="476165" name="Text Box 5"/>
          <p:cNvSpPr txBox="1">
            <a:spLocks noChangeArrowheads="1"/>
          </p:cNvSpPr>
          <p:nvPr/>
        </p:nvSpPr>
        <p:spPr bwMode="auto">
          <a:xfrm>
            <a:off x="0" y="6392863"/>
            <a:ext cx="1217613" cy="457200"/>
          </a:xfrm>
          <a:prstGeom prst="rect">
            <a:avLst/>
          </a:prstGeom>
          <a:solidFill>
            <a:srgbClr val="DDF6A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1" lang="en-US" altLang="zh-CN"/>
              <a:t>HC</a:t>
            </a:r>
            <a:r>
              <a:rPr kumimoji="1" lang="zh-CN" altLang="en-US"/>
              <a:t>软件</a:t>
            </a:r>
          </a:p>
        </p:txBody>
      </p:sp>
      <p:pic>
        <p:nvPicPr>
          <p:cNvPr id="476166" name="Picture 6" descr="Installation Wizards Tab in HC Control Cent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1438275"/>
            <a:ext cx="3324225" cy="3981450"/>
          </a:xfrm>
          <a:prstGeom prst="rect">
            <a:avLst/>
          </a:prstGeom>
          <a:noFill/>
        </p:spPr>
      </p:pic>
      <p:sp>
        <p:nvSpPr>
          <p:cNvPr id="476167" name="Text Box 7"/>
          <p:cNvSpPr txBox="1">
            <a:spLocks noChangeArrowheads="1"/>
          </p:cNvSpPr>
          <p:nvPr/>
        </p:nvSpPr>
        <p:spPr bwMode="auto">
          <a:xfrm>
            <a:off x="838200" y="2057400"/>
            <a:ext cx="3486150" cy="350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457200" indent="-457200">
              <a:buFontTx/>
              <a:buAutoNum type="arabicPeriod"/>
            </a:pPr>
            <a:r>
              <a:rPr kumimoji="1" lang="zh-CN" altLang="en-US" sz="3200">
                <a:ea typeface="华文新魏" pitchFamily="2" charset="-122"/>
              </a:rPr>
              <a:t>样品安装</a:t>
            </a:r>
          </a:p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kumimoji="1" lang="zh-CN" altLang="en-US" sz="3200">
                <a:ea typeface="华文新魏" pitchFamily="2" charset="-122"/>
              </a:rPr>
              <a:t>样品测量</a:t>
            </a:r>
          </a:p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kumimoji="1" lang="zh-CN" altLang="en-US" sz="3200">
                <a:solidFill>
                  <a:srgbClr val="0000FF"/>
                </a:solidFill>
                <a:ea typeface="华文新魏" pitchFamily="2" charset="-122"/>
              </a:rPr>
              <a:t>数据文件管理</a:t>
            </a:r>
          </a:p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kumimoji="1" lang="zh-CN" altLang="en-US" sz="3200">
                <a:solidFill>
                  <a:srgbClr val="FF0000"/>
                </a:solidFill>
                <a:ea typeface="华文新魏" pitchFamily="2" charset="-122"/>
              </a:rPr>
              <a:t>样品架定标</a:t>
            </a:r>
          </a:p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kumimoji="1" lang="zh-CN" altLang="en-US" sz="3200">
                <a:solidFill>
                  <a:srgbClr val="FF0000"/>
                </a:solidFill>
                <a:ea typeface="华文新魏" pitchFamily="2" charset="-122"/>
              </a:rPr>
              <a:t>背景文件的管理</a:t>
            </a:r>
          </a:p>
        </p:txBody>
      </p:sp>
    </p:spTree>
  </p:cSld>
  <p:clrMapOvr>
    <a:masterClrMapping/>
  </p:clrMapOvr>
</p:sld>
</file>

<file path=ppt/slides/slide2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1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762000"/>
          </a:xfrm>
        </p:spPr>
        <p:txBody>
          <a:bodyPr/>
          <a:lstStyle/>
          <a:p>
            <a:r>
              <a:rPr lang="en-US" altLang="zh-CN"/>
              <a:t>HC</a:t>
            </a:r>
            <a:r>
              <a:rPr lang="zh-CN" altLang="en-US"/>
              <a:t>样品架的定标</a:t>
            </a:r>
          </a:p>
        </p:txBody>
      </p:sp>
      <p:sp>
        <p:nvSpPr>
          <p:cNvPr id="477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914400"/>
            <a:ext cx="7848600" cy="609600"/>
          </a:xfrm>
        </p:spPr>
        <p:txBody>
          <a:bodyPr/>
          <a:lstStyle/>
          <a:p>
            <a:pPr marL="609600" indent="-609600">
              <a:buFontTx/>
              <a:buAutoNum type="arabicPeriod"/>
            </a:pPr>
            <a:r>
              <a:rPr lang="zh-CN" altLang="en-US">
                <a:ea typeface="华文新魏" pitchFamily="2" charset="-122"/>
              </a:rPr>
              <a:t>标定</a:t>
            </a:r>
            <a:r>
              <a:rPr lang="zh-CN" altLang="en-US">
                <a:solidFill>
                  <a:srgbClr val="FF0000"/>
                </a:solidFill>
                <a:ea typeface="华文新魏" pitchFamily="2" charset="-122"/>
              </a:rPr>
              <a:t>零磁场时</a:t>
            </a:r>
            <a:r>
              <a:rPr lang="zh-CN" altLang="en-US">
                <a:ea typeface="华文新魏" pitchFamily="2" charset="-122"/>
              </a:rPr>
              <a:t>的温度计、加热器的电阻</a:t>
            </a:r>
            <a:endParaRPr lang="zh-CN" altLang="en-US">
              <a:solidFill>
                <a:srgbClr val="FF0000"/>
              </a:solidFill>
            </a:endParaRPr>
          </a:p>
        </p:txBody>
      </p:sp>
      <p:pic>
        <p:nvPicPr>
          <p:cNvPr id="477188" name="Picture 4" descr="QD lege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85800" cy="676275"/>
          </a:xfrm>
          <a:prstGeom prst="rect">
            <a:avLst/>
          </a:prstGeom>
          <a:noFill/>
        </p:spPr>
      </p:pic>
      <p:sp>
        <p:nvSpPr>
          <p:cNvPr id="477189" name="Text Box 5"/>
          <p:cNvSpPr txBox="1">
            <a:spLocks noChangeArrowheads="1"/>
          </p:cNvSpPr>
          <p:nvPr/>
        </p:nvSpPr>
        <p:spPr bwMode="auto">
          <a:xfrm>
            <a:off x="0" y="6372225"/>
            <a:ext cx="1708150" cy="457200"/>
          </a:xfrm>
          <a:prstGeom prst="rect">
            <a:avLst/>
          </a:prstGeom>
          <a:solidFill>
            <a:srgbClr val="DDF6A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1" lang="zh-CN" altLang="en-US"/>
              <a:t>样品架定标</a:t>
            </a:r>
          </a:p>
        </p:txBody>
      </p:sp>
      <p:graphicFrame>
        <p:nvGraphicFramePr>
          <p:cNvPr id="477190" name="Object 6"/>
          <p:cNvGraphicFramePr>
            <a:graphicFrameLocks noChangeAspect="1"/>
          </p:cNvGraphicFramePr>
          <p:nvPr/>
        </p:nvGraphicFramePr>
        <p:xfrm>
          <a:off x="228600" y="1752600"/>
          <a:ext cx="5791200" cy="4489450"/>
        </p:xfrm>
        <a:graphic>
          <a:graphicData uri="http://schemas.openxmlformats.org/presentationml/2006/ole">
            <p:oleObj spid="_x0000_s477190" name="Graph" r:id="rId4" imgW="3630240" imgH="2887200" progId="Origin50.Graph">
              <p:embed/>
            </p:oleObj>
          </a:graphicData>
        </a:graphic>
      </p:graphicFrame>
      <p:pic>
        <p:nvPicPr>
          <p:cNvPr id="477191" name="Picture 7" descr="Table Display Platform Thermometer Resistanc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00" y="3429000"/>
            <a:ext cx="3209925" cy="3114675"/>
          </a:xfrm>
          <a:prstGeom prst="rect">
            <a:avLst/>
          </a:prstGeom>
          <a:noFill/>
        </p:spPr>
      </p:pic>
      <p:sp>
        <p:nvSpPr>
          <p:cNvPr id="477192" name="Text Box 8"/>
          <p:cNvSpPr txBox="1">
            <a:spLocks noChangeArrowheads="1"/>
          </p:cNvSpPr>
          <p:nvPr/>
        </p:nvSpPr>
        <p:spPr bwMode="auto">
          <a:xfrm>
            <a:off x="2819400" y="3886200"/>
            <a:ext cx="3028950" cy="579438"/>
          </a:xfrm>
          <a:prstGeom prst="rect">
            <a:avLst/>
          </a:prstGeom>
          <a:solidFill>
            <a:srgbClr val="D8EF9F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r>
              <a:rPr kumimoji="1" lang="zh-CN" altLang="en-US" sz="3200"/>
              <a:t>电阻－温度关系</a:t>
            </a:r>
          </a:p>
        </p:txBody>
      </p:sp>
      <p:sp>
        <p:nvSpPr>
          <p:cNvPr id="477193" name="Text Box 9"/>
          <p:cNvSpPr txBox="1">
            <a:spLocks noChangeArrowheads="1"/>
          </p:cNvSpPr>
          <p:nvPr/>
        </p:nvSpPr>
        <p:spPr bwMode="auto">
          <a:xfrm>
            <a:off x="6477000" y="1905000"/>
            <a:ext cx="2011363" cy="822325"/>
          </a:xfrm>
          <a:prstGeom prst="rect">
            <a:avLst/>
          </a:prstGeom>
          <a:solidFill>
            <a:srgbClr val="CCFF99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r>
              <a:rPr kumimoji="1" lang="en-US" altLang="zh-CN">
                <a:solidFill>
                  <a:srgbClr val="FF0000"/>
                </a:solidFill>
              </a:rPr>
              <a:t>Puck 327.cal</a:t>
            </a:r>
          </a:p>
          <a:p>
            <a:r>
              <a:rPr kumimoji="1" lang="en-US" altLang="zh-CN">
                <a:solidFill>
                  <a:srgbClr val="FF0000"/>
                </a:solidFill>
              </a:rPr>
              <a:t>Puck 338-1.cal</a:t>
            </a:r>
          </a:p>
        </p:txBody>
      </p:sp>
      <p:sp>
        <p:nvSpPr>
          <p:cNvPr id="477194" name="Text Box 10"/>
          <p:cNvSpPr txBox="1">
            <a:spLocks noChangeArrowheads="1"/>
          </p:cNvSpPr>
          <p:nvPr/>
        </p:nvSpPr>
        <p:spPr bwMode="auto">
          <a:xfrm>
            <a:off x="7740650" y="0"/>
            <a:ext cx="1403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1" lang="zh-CN" altLang="en-US">
                <a:solidFill>
                  <a:srgbClr val="FF0000"/>
                </a:solidFill>
                <a:ea typeface="隶书" pitchFamily="49" charset="-122"/>
              </a:rPr>
              <a:t>为什么？</a:t>
            </a:r>
          </a:p>
        </p:txBody>
      </p:sp>
    </p:spTree>
  </p:cSld>
  <p:clrMapOvr>
    <a:masterClrMapping/>
  </p:clrMapOvr>
</p:sld>
</file>

<file path=ppt/slides/slide2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2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762000"/>
          </a:xfrm>
        </p:spPr>
        <p:txBody>
          <a:bodyPr/>
          <a:lstStyle/>
          <a:p>
            <a:r>
              <a:rPr lang="en-US" altLang="zh-CN"/>
              <a:t>HC</a:t>
            </a:r>
            <a:r>
              <a:rPr lang="zh-CN" altLang="en-US"/>
              <a:t>样品架的定标</a:t>
            </a:r>
          </a:p>
        </p:txBody>
      </p:sp>
      <p:sp>
        <p:nvSpPr>
          <p:cNvPr id="478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838200"/>
            <a:ext cx="6858000" cy="609600"/>
          </a:xfrm>
        </p:spPr>
        <p:txBody>
          <a:bodyPr/>
          <a:lstStyle/>
          <a:p>
            <a:pPr marL="609600" indent="-609600">
              <a:spcBef>
                <a:spcPct val="0"/>
              </a:spcBef>
              <a:buFontTx/>
              <a:buAutoNum type="arabicPeriod" startAt="2"/>
            </a:pPr>
            <a:r>
              <a:rPr lang="zh-CN" altLang="en-US">
                <a:ea typeface="华文新魏" pitchFamily="2" charset="-122"/>
              </a:rPr>
              <a:t>标定</a:t>
            </a:r>
            <a:r>
              <a:rPr lang="zh-CN" altLang="en-US">
                <a:solidFill>
                  <a:srgbClr val="FF0000"/>
                </a:solidFill>
                <a:ea typeface="华文新魏" pitchFamily="2" charset="-122"/>
              </a:rPr>
              <a:t>某一磁场时</a:t>
            </a:r>
            <a:r>
              <a:rPr lang="zh-CN" altLang="en-US">
                <a:ea typeface="华文新魏" pitchFamily="2" charset="-122"/>
              </a:rPr>
              <a:t>的温度计的电阻</a:t>
            </a:r>
          </a:p>
        </p:txBody>
      </p:sp>
      <p:pic>
        <p:nvPicPr>
          <p:cNvPr id="478212" name="Picture 4" descr="QD lege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85800" cy="676275"/>
          </a:xfrm>
          <a:prstGeom prst="rect">
            <a:avLst/>
          </a:prstGeom>
          <a:noFill/>
        </p:spPr>
      </p:pic>
      <p:sp>
        <p:nvSpPr>
          <p:cNvPr id="478213" name="Text Box 5"/>
          <p:cNvSpPr txBox="1">
            <a:spLocks noChangeArrowheads="1"/>
          </p:cNvSpPr>
          <p:nvPr/>
        </p:nvSpPr>
        <p:spPr bwMode="auto">
          <a:xfrm>
            <a:off x="0" y="6372225"/>
            <a:ext cx="1708150" cy="457200"/>
          </a:xfrm>
          <a:prstGeom prst="rect">
            <a:avLst/>
          </a:prstGeom>
          <a:solidFill>
            <a:srgbClr val="DDF6A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1" lang="zh-CN" altLang="en-US"/>
              <a:t>样品架定标</a:t>
            </a:r>
          </a:p>
        </p:txBody>
      </p:sp>
      <p:graphicFrame>
        <p:nvGraphicFramePr>
          <p:cNvPr id="478214" name="Object 6"/>
          <p:cNvGraphicFramePr>
            <a:graphicFrameLocks noChangeAspect="1"/>
          </p:cNvGraphicFramePr>
          <p:nvPr/>
        </p:nvGraphicFramePr>
        <p:xfrm>
          <a:off x="304800" y="1676400"/>
          <a:ext cx="6019800" cy="4465638"/>
        </p:xfrm>
        <a:graphic>
          <a:graphicData uri="http://schemas.openxmlformats.org/presentationml/2006/ole">
            <p:oleObj spid="_x0000_s478214" name="Graph" r:id="rId4" imgW="3889440" imgH="2992320" progId="Origin50.Graph">
              <p:embed/>
            </p:oleObj>
          </a:graphicData>
        </a:graphic>
      </p:graphicFrame>
      <p:sp>
        <p:nvSpPr>
          <p:cNvPr id="478215" name="Text Box 7"/>
          <p:cNvSpPr txBox="1">
            <a:spLocks noChangeArrowheads="1"/>
          </p:cNvSpPr>
          <p:nvPr/>
        </p:nvSpPr>
        <p:spPr bwMode="auto">
          <a:xfrm>
            <a:off x="2667000" y="3429000"/>
            <a:ext cx="5162550" cy="519113"/>
          </a:xfrm>
          <a:prstGeom prst="rect">
            <a:avLst/>
          </a:prstGeom>
          <a:solidFill>
            <a:srgbClr val="D8EF9F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r>
              <a:rPr kumimoji="1" lang="zh-CN" altLang="en-US" sz="2800"/>
              <a:t>温度计的电阻－温度－磁场关系</a:t>
            </a:r>
          </a:p>
        </p:txBody>
      </p:sp>
      <p:sp>
        <p:nvSpPr>
          <p:cNvPr id="478216" name="Text Box 8"/>
          <p:cNvSpPr txBox="1">
            <a:spLocks noChangeArrowheads="1"/>
          </p:cNvSpPr>
          <p:nvPr/>
        </p:nvSpPr>
        <p:spPr bwMode="auto">
          <a:xfrm>
            <a:off x="6629400" y="1905000"/>
            <a:ext cx="2011363" cy="822325"/>
          </a:xfrm>
          <a:prstGeom prst="rect">
            <a:avLst/>
          </a:prstGeom>
          <a:solidFill>
            <a:srgbClr val="CCFF99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r>
              <a:rPr kumimoji="1" lang="en-US" altLang="zh-CN">
                <a:solidFill>
                  <a:srgbClr val="FF0000"/>
                </a:solidFill>
              </a:rPr>
              <a:t>Puck 327.cal</a:t>
            </a:r>
          </a:p>
          <a:p>
            <a:r>
              <a:rPr kumimoji="1" lang="en-US" altLang="zh-CN">
                <a:solidFill>
                  <a:srgbClr val="FF0000"/>
                </a:solidFill>
              </a:rPr>
              <a:t>Puck 338-1.cal</a:t>
            </a:r>
          </a:p>
        </p:txBody>
      </p:sp>
      <p:sp>
        <p:nvSpPr>
          <p:cNvPr id="478217" name="AutoShape 9"/>
          <p:cNvSpPr>
            <a:spLocks noChangeArrowheads="1"/>
          </p:cNvSpPr>
          <p:nvPr/>
        </p:nvSpPr>
        <p:spPr bwMode="auto">
          <a:xfrm>
            <a:off x="6400800" y="4648200"/>
            <a:ext cx="2514600" cy="685800"/>
          </a:xfrm>
          <a:prstGeom prst="wedgeRoundRectCallout">
            <a:avLst>
              <a:gd name="adj1" fmla="val -60352"/>
              <a:gd name="adj2" fmla="val -160648"/>
              <a:gd name="adj3" fmla="val 16667"/>
            </a:avLst>
          </a:prstGeom>
          <a:solidFill>
            <a:srgbClr val="E8A5F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kumimoji="1" lang="zh-CN" altLang="en-US"/>
              <a:t>负磁致电阻效应</a:t>
            </a:r>
          </a:p>
        </p:txBody>
      </p:sp>
    </p:spTree>
  </p:cSld>
  <p:clrMapOvr>
    <a:masterClrMapping/>
  </p:clrMapOvr>
</p:sld>
</file>

<file path=ppt/slides/slide2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79234" name="Object 2"/>
          <p:cNvGraphicFramePr>
            <a:graphicFrameLocks noChangeAspect="1"/>
          </p:cNvGraphicFramePr>
          <p:nvPr/>
        </p:nvGraphicFramePr>
        <p:xfrm>
          <a:off x="876300" y="1447800"/>
          <a:ext cx="7391400" cy="5173663"/>
        </p:xfrm>
        <a:graphic>
          <a:graphicData uri="http://schemas.openxmlformats.org/presentationml/2006/ole">
            <p:oleObj spid="_x0000_s479234" name="Graph" r:id="rId3" imgW="4403520" imgH="3183840" progId="Origin50.Graph">
              <p:embed/>
            </p:oleObj>
          </a:graphicData>
        </a:graphic>
      </p:graphicFrame>
      <p:sp>
        <p:nvSpPr>
          <p:cNvPr id="479235" name="Text Box 3"/>
          <p:cNvSpPr txBox="1">
            <a:spLocks noChangeArrowheads="1"/>
          </p:cNvSpPr>
          <p:nvPr/>
        </p:nvSpPr>
        <p:spPr bwMode="auto">
          <a:xfrm>
            <a:off x="0" y="6372225"/>
            <a:ext cx="1708150" cy="457200"/>
          </a:xfrm>
          <a:prstGeom prst="rect">
            <a:avLst/>
          </a:prstGeom>
          <a:solidFill>
            <a:srgbClr val="DDF6A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1" lang="zh-CN" altLang="en-US"/>
              <a:t>样品架定标</a:t>
            </a:r>
          </a:p>
        </p:txBody>
      </p:sp>
      <p:sp>
        <p:nvSpPr>
          <p:cNvPr id="479236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762000"/>
          </a:xfrm>
        </p:spPr>
        <p:txBody>
          <a:bodyPr/>
          <a:lstStyle/>
          <a:p>
            <a:r>
              <a:rPr lang="en-US" altLang="zh-CN"/>
              <a:t>HC</a:t>
            </a:r>
            <a:r>
              <a:rPr lang="zh-CN" altLang="en-US"/>
              <a:t>样品架的定标</a:t>
            </a:r>
          </a:p>
        </p:txBody>
      </p:sp>
      <p:sp>
        <p:nvSpPr>
          <p:cNvPr id="47923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85800" y="838200"/>
            <a:ext cx="6858000" cy="609600"/>
          </a:xfrm>
        </p:spPr>
        <p:txBody>
          <a:bodyPr/>
          <a:lstStyle/>
          <a:p>
            <a:pPr marL="609600" indent="-609600">
              <a:spcBef>
                <a:spcPct val="0"/>
              </a:spcBef>
              <a:buFontTx/>
              <a:buAutoNum type="arabicPeriod" startAt="2"/>
            </a:pPr>
            <a:r>
              <a:rPr lang="zh-CN" altLang="en-US">
                <a:ea typeface="华文新魏" pitchFamily="2" charset="-122"/>
              </a:rPr>
              <a:t>标定</a:t>
            </a:r>
            <a:r>
              <a:rPr lang="zh-CN" altLang="en-US">
                <a:solidFill>
                  <a:srgbClr val="FF0000"/>
                </a:solidFill>
                <a:ea typeface="华文新魏" pitchFamily="2" charset="-122"/>
              </a:rPr>
              <a:t>某一磁场时</a:t>
            </a:r>
            <a:r>
              <a:rPr lang="zh-CN" altLang="en-US">
                <a:ea typeface="华文新魏" pitchFamily="2" charset="-122"/>
              </a:rPr>
              <a:t>的温度计的电阻</a:t>
            </a:r>
          </a:p>
        </p:txBody>
      </p:sp>
      <p:pic>
        <p:nvPicPr>
          <p:cNvPr id="479238" name="Picture 6" descr="QD legen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685800" cy="676275"/>
          </a:xfrm>
          <a:prstGeom prst="rect">
            <a:avLst/>
          </a:prstGeom>
          <a:noFill/>
        </p:spPr>
      </p:pic>
      <p:sp>
        <p:nvSpPr>
          <p:cNvPr id="479239" name="Text Box 7"/>
          <p:cNvSpPr txBox="1">
            <a:spLocks noChangeArrowheads="1"/>
          </p:cNvSpPr>
          <p:nvPr/>
        </p:nvSpPr>
        <p:spPr bwMode="auto">
          <a:xfrm>
            <a:off x="7239000" y="838200"/>
            <a:ext cx="1757363" cy="457200"/>
          </a:xfrm>
          <a:prstGeom prst="rect">
            <a:avLst/>
          </a:prstGeom>
          <a:solidFill>
            <a:srgbClr val="CCFF99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r>
              <a:rPr kumimoji="1" lang="en-US" altLang="zh-CN">
                <a:solidFill>
                  <a:srgbClr val="FF0000"/>
                </a:solidFill>
              </a:rPr>
              <a:t>Puck 327.cal</a:t>
            </a:r>
          </a:p>
        </p:txBody>
      </p:sp>
    </p:spTree>
  </p:cSld>
  <p:clrMapOvr>
    <a:masterClrMapping/>
  </p:clrMapOvr>
</p:sld>
</file>

<file path=ppt/slides/slide2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2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762000"/>
          </a:xfrm>
        </p:spPr>
        <p:txBody>
          <a:bodyPr/>
          <a:lstStyle/>
          <a:p>
            <a:r>
              <a:rPr lang="en-US" altLang="zh-CN"/>
              <a:t>HC</a:t>
            </a:r>
            <a:r>
              <a:rPr lang="zh-CN" altLang="en-US"/>
              <a:t>的测量过程</a:t>
            </a:r>
          </a:p>
        </p:txBody>
      </p:sp>
      <p:sp>
        <p:nvSpPr>
          <p:cNvPr id="480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838200"/>
            <a:ext cx="6858000" cy="609600"/>
          </a:xfrm>
        </p:spPr>
        <p:txBody>
          <a:bodyPr/>
          <a:lstStyle/>
          <a:p>
            <a:pPr marL="609600" indent="-609600">
              <a:spcBef>
                <a:spcPct val="0"/>
              </a:spcBef>
              <a:buFontTx/>
              <a:buAutoNum type="arabicPeriod"/>
            </a:pPr>
            <a:r>
              <a:rPr lang="zh-CN" altLang="en-US">
                <a:ea typeface="华文新魏" pitchFamily="2" charset="-122"/>
              </a:rPr>
              <a:t>常用术语</a:t>
            </a:r>
          </a:p>
        </p:txBody>
      </p:sp>
      <p:pic>
        <p:nvPicPr>
          <p:cNvPr id="480260" name="Picture 4" descr="QD lege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" cy="676275"/>
          </a:xfrm>
          <a:prstGeom prst="rect">
            <a:avLst/>
          </a:prstGeom>
          <a:noFill/>
        </p:spPr>
      </p:pic>
      <p:sp>
        <p:nvSpPr>
          <p:cNvPr id="480261" name="Text Box 5"/>
          <p:cNvSpPr txBox="1">
            <a:spLocks noChangeArrowheads="1"/>
          </p:cNvSpPr>
          <p:nvPr/>
        </p:nvSpPr>
        <p:spPr bwMode="auto">
          <a:xfrm>
            <a:off x="0" y="6372225"/>
            <a:ext cx="1708150" cy="457200"/>
          </a:xfrm>
          <a:prstGeom prst="rect">
            <a:avLst/>
          </a:prstGeom>
          <a:solidFill>
            <a:srgbClr val="DDF6A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1" lang="zh-CN" altLang="en-US"/>
              <a:t>样品热容量</a:t>
            </a:r>
          </a:p>
        </p:txBody>
      </p:sp>
      <p:sp>
        <p:nvSpPr>
          <p:cNvPr id="480262" name="Oval 6"/>
          <p:cNvSpPr>
            <a:spLocks noChangeArrowheads="1"/>
          </p:cNvSpPr>
          <p:nvPr/>
        </p:nvSpPr>
        <p:spPr bwMode="auto">
          <a:xfrm>
            <a:off x="609600" y="1638300"/>
            <a:ext cx="2057400" cy="6858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kumimoji="1" lang="en-US" altLang="zh-CN"/>
              <a:t>Total HC</a:t>
            </a:r>
          </a:p>
        </p:txBody>
      </p:sp>
      <p:sp>
        <p:nvSpPr>
          <p:cNvPr id="480263" name="Oval 7"/>
          <p:cNvSpPr>
            <a:spLocks noChangeArrowheads="1"/>
          </p:cNvSpPr>
          <p:nvPr/>
        </p:nvSpPr>
        <p:spPr bwMode="auto">
          <a:xfrm>
            <a:off x="3486150" y="1600200"/>
            <a:ext cx="2171700" cy="762000"/>
          </a:xfrm>
          <a:prstGeom prst="ellipse">
            <a:avLst/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kumimoji="1" lang="en-US" altLang="zh-CN"/>
              <a:t>Addenda HC</a:t>
            </a:r>
          </a:p>
        </p:txBody>
      </p:sp>
      <p:sp>
        <p:nvSpPr>
          <p:cNvPr id="480264" name="Oval 8"/>
          <p:cNvSpPr>
            <a:spLocks noChangeArrowheads="1"/>
          </p:cNvSpPr>
          <p:nvPr/>
        </p:nvSpPr>
        <p:spPr bwMode="auto">
          <a:xfrm>
            <a:off x="6477000" y="1600200"/>
            <a:ext cx="2057400" cy="762000"/>
          </a:xfrm>
          <a:prstGeom prst="ellipse">
            <a:avLst/>
          </a:prstGeom>
          <a:solidFill>
            <a:srgbClr val="D8EF9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kumimoji="1" lang="en-US" altLang="zh-CN"/>
              <a:t>Sample HC</a:t>
            </a:r>
          </a:p>
        </p:txBody>
      </p:sp>
      <p:grpSp>
        <p:nvGrpSpPr>
          <p:cNvPr id="480265" name="Group 9"/>
          <p:cNvGrpSpPr>
            <a:grpSpLocks/>
          </p:cNvGrpSpPr>
          <p:nvPr/>
        </p:nvGrpSpPr>
        <p:grpSpPr bwMode="auto">
          <a:xfrm>
            <a:off x="2895600" y="1905000"/>
            <a:ext cx="381000" cy="152400"/>
            <a:chOff x="1824" y="1728"/>
            <a:chExt cx="240" cy="96"/>
          </a:xfrm>
        </p:grpSpPr>
        <p:sp>
          <p:nvSpPr>
            <p:cNvPr id="480266" name="Line 10"/>
            <p:cNvSpPr>
              <a:spLocks noChangeShapeType="1"/>
            </p:cNvSpPr>
            <p:nvPr/>
          </p:nvSpPr>
          <p:spPr bwMode="auto">
            <a:xfrm>
              <a:off x="1824" y="1728"/>
              <a:ext cx="240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0267" name="Line 11"/>
            <p:cNvSpPr>
              <a:spLocks noChangeShapeType="1"/>
            </p:cNvSpPr>
            <p:nvPr/>
          </p:nvSpPr>
          <p:spPr bwMode="auto">
            <a:xfrm>
              <a:off x="1824" y="1824"/>
              <a:ext cx="240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480268" name="Group 12"/>
          <p:cNvGrpSpPr>
            <a:grpSpLocks/>
          </p:cNvGrpSpPr>
          <p:nvPr/>
        </p:nvGrpSpPr>
        <p:grpSpPr bwMode="auto">
          <a:xfrm>
            <a:off x="5943600" y="1790700"/>
            <a:ext cx="381000" cy="381000"/>
            <a:chOff x="2016" y="2652"/>
            <a:chExt cx="240" cy="240"/>
          </a:xfrm>
        </p:grpSpPr>
        <p:sp>
          <p:nvSpPr>
            <p:cNvPr id="480269" name="Line 13"/>
            <p:cNvSpPr>
              <a:spLocks noChangeShapeType="1"/>
            </p:cNvSpPr>
            <p:nvPr/>
          </p:nvSpPr>
          <p:spPr bwMode="auto">
            <a:xfrm>
              <a:off x="2016" y="2772"/>
              <a:ext cx="240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0270" name="Line 14"/>
            <p:cNvSpPr>
              <a:spLocks noChangeShapeType="1"/>
            </p:cNvSpPr>
            <p:nvPr/>
          </p:nvSpPr>
          <p:spPr bwMode="auto">
            <a:xfrm rot="-5400000">
              <a:off x="2016" y="2772"/>
              <a:ext cx="240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</p:grpSp>
      <p:graphicFrame>
        <p:nvGraphicFramePr>
          <p:cNvPr id="480271" name="Group 15"/>
          <p:cNvGraphicFramePr>
            <a:graphicFrameLocks noGrp="1"/>
          </p:cNvGraphicFramePr>
          <p:nvPr/>
        </p:nvGraphicFramePr>
        <p:xfrm>
          <a:off x="266700" y="2590800"/>
          <a:ext cx="8610600" cy="3505200"/>
        </p:xfrm>
        <a:graphic>
          <a:graphicData uri="http://schemas.openxmlformats.org/drawingml/2006/table">
            <a:tbl>
              <a:tblPr/>
              <a:tblGrid>
                <a:gridCol w="2781300"/>
                <a:gridCol w="1143000"/>
                <a:gridCol w="4686300"/>
              </a:tblGrid>
              <a:tr h="45085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Platform Temperature (measured)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实测样品台温度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085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Platform Temperature (fit)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模型拟合样品台温度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085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Sample Temp (from fit)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模型拟合样品温度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0010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Base Sample Temp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加热前样品初始温度。一般和设定温度 </a:t>
                      </a: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(Set point Temp)</a:t>
                      </a:r>
                      <a:r>
                        <a:rPr kumimoji="0" lang="zh-CN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相同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0850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Averaged Sample Temp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（始末温度平均）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Addenda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Avg Platform Temp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085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Sample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Avg Sample Temp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085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Two-tau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Avg Platform Temp </a:t>
                      </a: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sym typeface="Symbol" pitchFamily="18" charset="2"/>
                        </a:rPr>
                        <a:t></a:t>
                      </a: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 Avg Sample Temp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762000"/>
          </a:xfrm>
        </p:spPr>
        <p:txBody>
          <a:bodyPr/>
          <a:lstStyle/>
          <a:p>
            <a:r>
              <a:rPr lang="en-US" altLang="zh-CN"/>
              <a:t>HC</a:t>
            </a:r>
            <a:r>
              <a:rPr lang="zh-CN" altLang="en-US"/>
              <a:t>的测量过程</a:t>
            </a:r>
          </a:p>
        </p:txBody>
      </p:sp>
      <p:sp>
        <p:nvSpPr>
          <p:cNvPr id="481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838200"/>
            <a:ext cx="6858000" cy="609600"/>
          </a:xfrm>
        </p:spPr>
        <p:txBody>
          <a:bodyPr/>
          <a:lstStyle/>
          <a:p>
            <a:pPr marL="609600" indent="-609600">
              <a:spcBef>
                <a:spcPct val="0"/>
              </a:spcBef>
              <a:buFontTx/>
              <a:buAutoNum type="arabicPeriod" startAt="2"/>
            </a:pPr>
            <a:r>
              <a:rPr lang="zh-CN" altLang="en-US">
                <a:ea typeface="华文新魏" pitchFamily="2" charset="-122"/>
              </a:rPr>
              <a:t>常用术语</a:t>
            </a:r>
          </a:p>
        </p:txBody>
      </p:sp>
      <p:pic>
        <p:nvPicPr>
          <p:cNvPr id="481284" name="Picture 4" descr="QD lege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" cy="676275"/>
          </a:xfrm>
          <a:prstGeom prst="rect">
            <a:avLst/>
          </a:prstGeom>
          <a:noFill/>
        </p:spPr>
      </p:pic>
      <p:sp>
        <p:nvSpPr>
          <p:cNvPr id="481285" name="Text Box 5"/>
          <p:cNvSpPr txBox="1">
            <a:spLocks noChangeArrowheads="1"/>
          </p:cNvSpPr>
          <p:nvPr/>
        </p:nvSpPr>
        <p:spPr bwMode="auto">
          <a:xfrm>
            <a:off x="0" y="6372225"/>
            <a:ext cx="1708150" cy="457200"/>
          </a:xfrm>
          <a:prstGeom prst="rect">
            <a:avLst/>
          </a:prstGeom>
          <a:solidFill>
            <a:srgbClr val="DDF6A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1" lang="zh-CN" altLang="en-US"/>
              <a:t>样品热容量</a:t>
            </a:r>
          </a:p>
        </p:txBody>
      </p:sp>
      <p:sp>
        <p:nvSpPr>
          <p:cNvPr id="481286" name="Text Box 6"/>
          <p:cNvSpPr txBox="1">
            <a:spLocks noChangeArrowheads="1"/>
          </p:cNvSpPr>
          <p:nvPr/>
        </p:nvSpPr>
        <p:spPr bwMode="auto">
          <a:xfrm>
            <a:off x="381000" y="4648200"/>
            <a:ext cx="327818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1" lang="en-US" altLang="zh-CN" sz="3200"/>
              <a:t>Addenda</a:t>
            </a:r>
            <a:r>
              <a:rPr kumimoji="1" lang="zh-CN" altLang="en-US" sz="3200"/>
              <a:t>：附加物</a:t>
            </a:r>
          </a:p>
        </p:txBody>
      </p:sp>
      <p:pic>
        <p:nvPicPr>
          <p:cNvPr id="481287" name="Picture 7" descr="HC standard spare puck frame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825" t="6709" r="6729" b="9433"/>
          <a:stretch>
            <a:fillRect/>
          </a:stretch>
        </p:blipFill>
        <p:spPr bwMode="auto">
          <a:xfrm>
            <a:off x="4267200" y="2236788"/>
            <a:ext cx="4572000" cy="4011612"/>
          </a:xfrm>
          <a:prstGeom prst="rect">
            <a:avLst/>
          </a:prstGeom>
          <a:solidFill>
            <a:srgbClr val="D8EF9F"/>
          </a:solidFill>
        </p:spPr>
      </p:pic>
      <p:sp>
        <p:nvSpPr>
          <p:cNvPr id="481288" name="Freeform 8"/>
          <p:cNvSpPr>
            <a:spLocks/>
          </p:cNvSpPr>
          <p:nvPr/>
        </p:nvSpPr>
        <p:spPr bwMode="auto">
          <a:xfrm>
            <a:off x="6153150" y="3452813"/>
            <a:ext cx="766763" cy="447675"/>
          </a:xfrm>
          <a:custGeom>
            <a:avLst/>
            <a:gdLst/>
            <a:ahLst/>
            <a:cxnLst>
              <a:cxn ang="0">
                <a:pos x="246" y="0"/>
              </a:cxn>
              <a:cxn ang="0">
                <a:pos x="483" y="153"/>
              </a:cxn>
              <a:cxn ang="0">
                <a:pos x="249" y="282"/>
              </a:cxn>
              <a:cxn ang="0">
                <a:pos x="0" y="120"/>
              </a:cxn>
              <a:cxn ang="0">
                <a:pos x="246" y="0"/>
              </a:cxn>
            </a:cxnLst>
            <a:rect l="0" t="0" r="r" b="b"/>
            <a:pathLst>
              <a:path w="483" h="282">
                <a:moveTo>
                  <a:pt x="246" y="0"/>
                </a:moveTo>
                <a:lnTo>
                  <a:pt x="483" y="153"/>
                </a:lnTo>
                <a:lnTo>
                  <a:pt x="249" y="282"/>
                </a:lnTo>
                <a:lnTo>
                  <a:pt x="0" y="120"/>
                </a:lnTo>
                <a:lnTo>
                  <a:pt x="246" y="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481289" name="Freeform 9"/>
          <p:cNvSpPr>
            <a:spLocks/>
          </p:cNvSpPr>
          <p:nvPr/>
        </p:nvSpPr>
        <p:spPr bwMode="auto">
          <a:xfrm>
            <a:off x="5683250" y="1763713"/>
            <a:ext cx="1708150" cy="19177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02" y="1171"/>
              </a:cxn>
              <a:cxn ang="0">
                <a:pos x="548" y="1048"/>
              </a:cxn>
              <a:cxn ang="0">
                <a:pos x="775" y="1208"/>
              </a:cxn>
              <a:cxn ang="0">
                <a:pos x="1076" y="10"/>
              </a:cxn>
            </a:cxnLst>
            <a:rect l="0" t="0" r="r" b="b"/>
            <a:pathLst>
              <a:path w="1076" h="1208">
                <a:moveTo>
                  <a:pt x="0" y="0"/>
                </a:moveTo>
                <a:lnTo>
                  <a:pt x="302" y="1171"/>
                </a:lnTo>
                <a:lnTo>
                  <a:pt x="548" y="1048"/>
                </a:lnTo>
                <a:lnTo>
                  <a:pt x="775" y="1208"/>
                </a:lnTo>
                <a:lnTo>
                  <a:pt x="1076" y="10"/>
                </a:lnTo>
              </a:path>
            </a:pathLst>
          </a:custGeom>
          <a:solidFill>
            <a:schemeClr val="hlink"/>
          </a:solidFill>
          <a:ln w="38100" cmpd="sng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481290" name="AutoShape 10"/>
          <p:cNvSpPr>
            <a:spLocks noChangeArrowheads="1"/>
          </p:cNvSpPr>
          <p:nvPr/>
        </p:nvSpPr>
        <p:spPr bwMode="auto">
          <a:xfrm>
            <a:off x="6346825" y="2922588"/>
            <a:ext cx="381000" cy="304800"/>
          </a:xfrm>
          <a:prstGeom prst="cloudCallout">
            <a:avLst>
              <a:gd name="adj1" fmla="val 21667"/>
              <a:gd name="adj2" fmla="val 16148"/>
            </a:avLst>
          </a:prstGeom>
          <a:solidFill>
            <a:srgbClr val="DE7DEB"/>
          </a:solidFill>
          <a:ln w="9525">
            <a:solidFill>
              <a:srgbClr val="DE7DEB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endParaRPr kumimoji="1" lang="zh-CN" altLang="zh-CN"/>
          </a:p>
        </p:txBody>
      </p:sp>
      <p:sp>
        <p:nvSpPr>
          <p:cNvPr id="481291" name="AutoShape 11"/>
          <p:cNvSpPr>
            <a:spLocks noChangeArrowheads="1"/>
          </p:cNvSpPr>
          <p:nvPr/>
        </p:nvSpPr>
        <p:spPr bwMode="auto">
          <a:xfrm>
            <a:off x="6232525" y="2160588"/>
            <a:ext cx="609600" cy="304800"/>
          </a:xfrm>
          <a:prstGeom prst="can">
            <a:avLst>
              <a:gd name="adj" fmla="val 50000"/>
            </a:avLst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81292" name="Line 12"/>
          <p:cNvSpPr>
            <a:spLocks noChangeShapeType="1"/>
          </p:cNvSpPr>
          <p:nvPr/>
        </p:nvSpPr>
        <p:spPr bwMode="auto">
          <a:xfrm flipH="1">
            <a:off x="6537325" y="1524000"/>
            <a:ext cx="0" cy="2160588"/>
          </a:xfrm>
          <a:prstGeom prst="line">
            <a:avLst/>
          </a:prstGeom>
          <a:noFill/>
          <a:ln w="28575">
            <a:solidFill>
              <a:srgbClr val="0000FF"/>
            </a:solidFill>
            <a:prstDash val="lgDash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481293" name="Line 13"/>
          <p:cNvSpPr>
            <a:spLocks noChangeShapeType="1"/>
          </p:cNvSpPr>
          <p:nvPr/>
        </p:nvSpPr>
        <p:spPr bwMode="auto">
          <a:xfrm flipH="1">
            <a:off x="3886200" y="3124200"/>
            <a:ext cx="24003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481294" name="Line 14"/>
          <p:cNvSpPr>
            <a:spLocks noChangeShapeType="1"/>
          </p:cNvSpPr>
          <p:nvPr/>
        </p:nvSpPr>
        <p:spPr bwMode="auto">
          <a:xfrm flipH="1">
            <a:off x="3505200" y="3733800"/>
            <a:ext cx="28956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481295" name="Line 15"/>
          <p:cNvSpPr>
            <a:spLocks noChangeShapeType="1"/>
          </p:cNvSpPr>
          <p:nvPr/>
        </p:nvSpPr>
        <p:spPr bwMode="auto">
          <a:xfrm>
            <a:off x="1600200" y="2362200"/>
            <a:ext cx="4572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481296" name="Text Box 16"/>
          <p:cNvSpPr txBox="1">
            <a:spLocks noChangeArrowheads="1"/>
          </p:cNvSpPr>
          <p:nvPr/>
        </p:nvSpPr>
        <p:spPr bwMode="auto">
          <a:xfrm>
            <a:off x="2170113" y="3505200"/>
            <a:ext cx="1335087" cy="466725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1" lang="en-US" altLang="zh-CN"/>
              <a:t> Platform</a:t>
            </a:r>
          </a:p>
        </p:txBody>
      </p:sp>
      <p:sp>
        <p:nvSpPr>
          <p:cNvPr id="481297" name="Text Box 17"/>
          <p:cNvSpPr txBox="1">
            <a:spLocks noChangeArrowheads="1"/>
          </p:cNvSpPr>
          <p:nvPr/>
        </p:nvSpPr>
        <p:spPr bwMode="auto">
          <a:xfrm>
            <a:off x="2209800" y="2890838"/>
            <a:ext cx="1641475" cy="466725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1" lang="en-US" altLang="zh-CN"/>
              <a:t>N/H Grease</a:t>
            </a:r>
          </a:p>
        </p:txBody>
      </p:sp>
      <p:sp>
        <p:nvSpPr>
          <p:cNvPr id="481298" name="Text Box 18"/>
          <p:cNvSpPr txBox="1">
            <a:spLocks noChangeArrowheads="1"/>
          </p:cNvSpPr>
          <p:nvPr/>
        </p:nvSpPr>
        <p:spPr bwMode="auto">
          <a:xfrm>
            <a:off x="457200" y="2133600"/>
            <a:ext cx="1106488" cy="466725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1" lang="en-US" altLang="zh-CN"/>
              <a:t>Sample</a:t>
            </a:r>
          </a:p>
        </p:txBody>
      </p:sp>
      <p:sp>
        <p:nvSpPr>
          <p:cNvPr id="481299" name="AutoShape 19"/>
          <p:cNvSpPr>
            <a:spLocks/>
          </p:cNvSpPr>
          <p:nvPr/>
        </p:nvSpPr>
        <p:spPr bwMode="auto">
          <a:xfrm>
            <a:off x="1828800" y="2897188"/>
            <a:ext cx="303213" cy="1050925"/>
          </a:xfrm>
          <a:prstGeom prst="leftBrace">
            <a:avLst>
              <a:gd name="adj1" fmla="val 2888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81300" name="Text Box 20"/>
          <p:cNvSpPr txBox="1">
            <a:spLocks noChangeArrowheads="1"/>
          </p:cNvSpPr>
          <p:nvPr/>
        </p:nvSpPr>
        <p:spPr bwMode="auto">
          <a:xfrm>
            <a:off x="457200" y="3200400"/>
            <a:ext cx="1293813" cy="466725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1" lang="en-US" altLang="zh-CN"/>
              <a:t>Addenda</a:t>
            </a:r>
          </a:p>
        </p:txBody>
      </p:sp>
    </p:spTree>
  </p:cSld>
  <p:clrMapOvr>
    <a:masterClrMapping/>
  </p:clrMapOvr>
</p:sld>
</file>

<file path=ppt/slides/slide2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3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762000"/>
          </a:xfrm>
        </p:spPr>
        <p:txBody>
          <a:bodyPr/>
          <a:lstStyle/>
          <a:p>
            <a:r>
              <a:rPr lang="en-US" altLang="zh-CN"/>
              <a:t>PPMS HC</a:t>
            </a:r>
            <a:r>
              <a:rPr lang="zh-CN" altLang="en-US"/>
              <a:t>的测量过程</a:t>
            </a:r>
          </a:p>
        </p:txBody>
      </p:sp>
      <p:pic>
        <p:nvPicPr>
          <p:cNvPr id="482307" name="Picture 3" descr="QD lege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" cy="676275"/>
          </a:xfrm>
          <a:prstGeom prst="rect">
            <a:avLst/>
          </a:prstGeom>
          <a:noFill/>
        </p:spPr>
      </p:pic>
      <p:sp>
        <p:nvSpPr>
          <p:cNvPr id="482308" name="Text Box 4"/>
          <p:cNvSpPr txBox="1">
            <a:spLocks noChangeArrowheads="1"/>
          </p:cNvSpPr>
          <p:nvPr/>
        </p:nvSpPr>
        <p:spPr bwMode="auto">
          <a:xfrm>
            <a:off x="0" y="6372225"/>
            <a:ext cx="1708150" cy="457200"/>
          </a:xfrm>
          <a:prstGeom prst="rect">
            <a:avLst/>
          </a:prstGeom>
          <a:solidFill>
            <a:srgbClr val="DDF6A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1" lang="zh-CN" altLang="en-US"/>
              <a:t>样品热容量</a:t>
            </a:r>
          </a:p>
        </p:txBody>
      </p:sp>
      <p:sp>
        <p:nvSpPr>
          <p:cNvPr id="482309" name="Text Box 5"/>
          <p:cNvSpPr txBox="1">
            <a:spLocks noChangeArrowheads="1"/>
          </p:cNvSpPr>
          <p:nvPr/>
        </p:nvSpPr>
        <p:spPr bwMode="auto">
          <a:xfrm>
            <a:off x="1358900" y="1371600"/>
            <a:ext cx="6127750" cy="641350"/>
          </a:xfrm>
          <a:prstGeom prst="rect">
            <a:avLst/>
          </a:prstGeom>
          <a:solidFill>
            <a:srgbClr val="E8F09E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1" lang="zh-CN" altLang="en-US" sz="3600">
                <a:ea typeface="华文新魏" pitchFamily="2" charset="-122"/>
              </a:rPr>
              <a:t>标定样品架的温度计和加热器</a:t>
            </a:r>
          </a:p>
        </p:txBody>
      </p:sp>
      <p:sp>
        <p:nvSpPr>
          <p:cNvPr id="482310" name="Text Box 6"/>
          <p:cNvSpPr txBox="1">
            <a:spLocks noChangeArrowheads="1"/>
          </p:cNvSpPr>
          <p:nvPr/>
        </p:nvSpPr>
        <p:spPr bwMode="auto">
          <a:xfrm>
            <a:off x="990600" y="3092450"/>
            <a:ext cx="6864350" cy="64135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1" lang="zh-CN" altLang="en-US" sz="3600">
                <a:solidFill>
                  <a:srgbClr val="0000FF"/>
                </a:solidFill>
                <a:ea typeface="华文新魏" pitchFamily="2" charset="-122"/>
              </a:rPr>
              <a:t>测量附加物（</a:t>
            </a:r>
            <a:r>
              <a:rPr kumimoji="1" lang="en-US" altLang="zh-CN" sz="3600">
                <a:solidFill>
                  <a:srgbClr val="0000FF"/>
                </a:solidFill>
                <a:ea typeface="华文新魏" pitchFamily="2" charset="-122"/>
              </a:rPr>
              <a:t>Addenda</a:t>
            </a:r>
            <a:r>
              <a:rPr kumimoji="1" lang="zh-CN" altLang="en-US" sz="3600">
                <a:solidFill>
                  <a:srgbClr val="0000FF"/>
                </a:solidFill>
                <a:ea typeface="华文新魏" pitchFamily="2" charset="-122"/>
              </a:rPr>
              <a:t>）的热容量</a:t>
            </a:r>
          </a:p>
        </p:txBody>
      </p:sp>
      <p:sp>
        <p:nvSpPr>
          <p:cNvPr id="482311" name="Text Box 7"/>
          <p:cNvSpPr txBox="1">
            <a:spLocks noChangeArrowheads="1"/>
          </p:cNvSpPr>
          <p:nvPr/>
        </p:nvSpPr>
        <p:spPr bwMode="auto">
          <a:xfrm>
            <a:off x="2501900" y="4997450"/>
            <a:ext cx="3841750" cy="641350"/>
          </a:xfrm>
          <a:prstGeom prst="rect">
            <a:avLst/>
          </a:prstGeom>
          <a:solidFill>
            <a:srgbClr val="E8F09E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1" lang="zh-CN" altLang="en-US" sz="3600">
                <a:solidFill>
                  <a:srgbClr val="FF0000"/>
                </a:solidFill>
                <a:ea typeface="华文新魏" pitchFamily="2" charset="-122"/>
              </a:rPr>
              <a:t>测量样品的热容量</a:t>
            </a:r>
          </a:p>
        </p:txBody>
      </p:sp>
      <p:sp>
        <p:nvSpPr>
          <p:cNvPr id="482312" name="AutoShape 8"/>
          <p:cNvSpPr>
            <a:spLocks noChangeArrowheads="1"/>
          </p:cNvSpPr>
          <p:nvPr/>
        </p:nvSpPr>
        <p:spPr bwMode="auto">
          <a:xfrm>
            <a:off x="4038600" y="2362200"/>
            <a:ext cx="914400" cy="5334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endParaRPr lang="zh-CN" altLang="en-US"/>
          </a:p>
        </p:txBody>
      </p:sp>
      <p:sp>
        <p:nvSpPr>
          <p:cNvPr id="482313" name="AutoShape 9"/>
          <p:cNvSpPr>
            <a:spLocks noChangeArrowheads="1"/>
          </p:cNvSpPr>
          <p:nvPr/>
        </p:nvSpPr>
        <p:spPr bwMode="auto">
          <a:xfrm>
            <a:off x="4038600" y="4114800"/>
            <a:ext cx="914400" cy="5334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6178" name="Picture 2" descr="PPMS insert-probe"/>
          <p:cNvPicPr>
            <a:picLocks noChangeAspect="1" noChangeArrowheads="1"/>
          </p:cNvPicPr>
          <p:nvPr/>
        </p:nvPicPr>
        <p:blipFill>
          <a:blip r:embed="rId2" cstate="print">
            <a:lum contrast="18000"/>
          </a:blip>
          <a:srcRect/>
          <a:stretch>
            <a:fillRect/>
          </a:stretch>
        </p:blipFill>
        <p:spPr bwMode="auto">
          <a:xfrm>
            <a:off x="2349500" y="1416050"/>
            <a:ext cx="1841500" cy="5365750"/>
          </a:xfrm>
          <a:prstGeom prst="rect">
            <a:avLst/>
          </a:prstGeom>
          <a:noFill/>
        </p:spPr>
      </p:pic>
      <p:sp>
        <p:nvSpPr>
          <p:cNvPr id="306179" name="Rectangle 3"/>
          <p:cNvSpPr>
            <a:spLocks noGrp="1" noChangeArrowheads="1"/>
          </p:cNvSpPr>
          <p:nvPr>
            <p:ph type="title"/>
          </p:nvPr>
        </p:nvSpPr>
        <p:spPr>
          <a:xfrm>
            <a:off x="2514600" y="76200"/>
            <a:ext cx="3962400" cy="1371600"/>
          </a:xfrm>
        </p:spPr>
        <p:txBody>
          <a:bodyPr/>
          <a:lstStyle/>
          <a:p>
            <a:r>
              <a:rPr lang="zh-CN" altLang="en-US"/>
              <a:t>磁体－样品室</a:t>
            </a:r>
            <a:br>
              <a:rPr lang="zh-CN" altLang="en-US"/>
            </a:br>
            <a:r>
              <a:rPr lang="en-US" altLang="zh-CN"/>
              <a:t>PPMS Probe</a:t>
            </a:r>
          </a:p>
        </p:txBody>
      </p:sp>
      <p:pic>
        <p:nvPicPr>
          <p:cNvPr id="306180" name="Picture 4" descr="QD lege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85800" cy="676275"/>
          </a:xfrm>
          <a:prstGeom prst="rect">
            <a:avLst/>
          </a:prstGeom>
          <a:noFill/>
        </p:spPr>
      </p:pic>
      <p:pic>
        <p:nvPicPr>
          <p:cNvPr id="306181" name="Picture 5" descr="PPMS Probe side vie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76200"/>
            <a:ext cx="1123950" cy="6581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</p:pic>
      <p:pic>
        <p:nvPicPr>
          <p:cNvPr id="306182" name="Picture 6" descr="PPMS temp control cross-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46888" y="76200"/>
            <a:ext cx="1839912" cy="6629400"/>
          </a:xfrm>
          <a:prstGeom prst="rect">
            <a:avLst/>
          </a:prstGeom>
          <a:noFill/>
        </p:spPr>
      </p:pic>
      <p:sp>
        <p:nvSpPr>
          <p:cNvPr id="306183" name="Line 7"/>
          <p:cNvSpPr>
            <a:spLocks noChangeShapeType="1"/>
          </p:cNvSpPr>
          <p:nvPr/>
        </p:nvSpPr>
        <p:spPr bwMode="auto">
          <a:xfrm flipV="1">
            <a:off x="1600200" y="838200"/>
            <a:ext cx="5257800" cy="3429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306184" name="Line 8"/>
          <p:cNvSpPr>
            <a:spLocks noChangeShapeType="1"/>
          </p:cNvSpPr>
          <p:nvPr/>
        </p:nvSpPr>
        <p:spPr bwMode="auto">
          <a:xfrm flipV="1">
            <a:off x="1600200" y="6477000"/>
            <a:ext cx="5257800" cy="76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306185" name="AutoShape 9"/>
          <p:cNvSpPr>
            <a:spLocks noChangeArrowheads="1"/>
          </p:cNvSpPr>
          <p:nvPr/>
        </p:nvSpPr>
        <p:spPr bwMode="auto">
          <a:xfrm>
            <a:off x="4572000" y="2438400"/>
            <a:ext cx="1905000" cy="762000"/>
          </a:xfrm>
          <a:prstGeom prst="wedgeEllipseCallout">
            <a:avLst>
              <a:gd name="adj1" fmla="val 112833"/>
              <a:gd name="adj2" fmla="val -66458"/>
            </a:avLst>
          </a:prstGeom>
          <a:solidFill>
            <a:srgbClr val="B1DF3F"/>
          </a:solidFill>
          <a:ln w="9525">
            <a:solidFill>
              <a:srgbClr val="FF0000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lIns="0" rIns="0" anchor="ctr"/>
          <a:lstStyle/>
          <a:p>
            <a:pPr algn="ctr"/>
            <a:r>
              <a:rPr kumimoji="1" lang="zh-CN" altLang="en-US"/>
              <a:t>磁体中心</a:t>
            </a:r>
          </a:p>
        </p:txBody>
      </p:sp>
      <p:sp>
        <p:nvSpPr>
          <p:cNvPr id="306186" name="AutoShape 10"/>
          <p:cNvSpPr>
            <a:spLocks noChangeArrowheads="1"/>
          </p:cNvSpPr>
          <p:nvPr/>
        </p:nvSpPr>
        <p:spPr bwMode="auto">
          <a:xfrm>
            <a:off x="3352800" y="3657600"/>
            <a:ext cx="3124200" cy="762000"/>
          </a:xfrm>
          <a:prstGeom prst="wedgeEllipseCallout">
            <a:avLst>
              <a:gd name="adj1" fmla="val 88315"/>
              <a:gd name="adj2" fmla="val -96458"/>
            </a:avLst>
          </a:prstGeom>
          <a:solidFill>
            <a:srgbClr val="B1DF3F"/>
          </a:solidFill>
          <a:ln w="9525">
            <a:solidFill>
              <a:srgbClr val="FF0000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lIns="0" rIns="0" anchor="ctr"/>
          <a:lstStyle/>
          <a:p>
            <a:pPr algn="ctr"/>
            <a:r>
              <a:rPr kumimoji="1" lang="zh-CN" altLang="en-US"/>
              <a:t>温度计、加热器</a:t>
            </a:r>
          </a:p>
        </p:txBody>
      </p:sp>
      <p:sp>
        <p:nvSpPr>
          <p:cNvPr id="306187" name="AutoShape 11"/>
          <p:cNvSpPr>
            <a:spLocks noChangeArrowheads="1"/>
          </p:cNvSpPr>
          <p:nvPr/>
        </p:nvSpPr>
        <p:spPr bwMode="auto">
          <a:xfrm>
            <a:off x="3733800" y="5105400"/>
            <a:ext cx="2362200" cy="762000"/>
          </a:xfrm>
          <a:prstGeom prst="wedgeEllipseCallout">
            <a:avLst>
              <a:gd name="adj1" fmla="val 100671"/>
              <a:gd name="adj2" fmla="val -153750"/>
            </a:avLst>
          </a:prstGeom>
          <a:solidFill>
            <a:srgbClr val="B1DF3F"/>
          </a:solidFill>
          <a:ln w="9525">
            <a:solidFill>
              <a:srgbClr val="FF0000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lIns="0" rIns="0" anchor="ctr"/>
          <a:lstStyle/>
          <a:p>
            <a:pPr algn="ctr"/>
            <a:r>
              <a:rPr kumimoji="1" lang="zh-CN" altLang="en-US"/>
              <a:t>液氦流阻器</a:t>
            </a:r>
          </a:p>
        </p:txBody>
      </p:sp>
    </p:spTree>
  </p:cSld>
  <p:clrMapOvr>
    <a:masterClrMapping/>
  </p:clrMapOvr>
</p:sld>
</file>

<file path=ppt/slides/slide2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33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0"/>
            <a:ext cx="7772400" cy="838200"/>
          </a:xfrm>
        </p:spPr>
        <p:txBody>
          <a:bodyPr/>
          <a:lstStyle/>
          <a:p>
            <a:r>
              <a:rPr lang="en-US" altLang="zh-CN"/>
              <a:t>N Grease</a:t>
            </a:r>
            <a:r>
              <a:rPr lang="zh-CN" altLang="en-US"/>
              <a:t>的热容量－温度关系</a:t>
            </a:r>
          </a:p>
        </p:txBody>
      </p:sp>
      <p:pic>
        <p:nvPicPr>
          <p:cNvPr id="48333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2057400"/>
            <a:ext cx="3581400" cy="307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83332" name="Picture 4" descr="QD lege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85800" cy="676275"/>
          </a:xfrm>
          <a:prstGeom prst="rect">
            <a:avLst/>
          </a:prstGeom>
          <a:noFill/>
        </p:spPr>
      </p:pic>
      <p:sp>
        <p:nvSpPr>
          <p:cNvPr id="483333" name="Text Box 5"/>
          <p:cNvSpPr txBox="1">
            <a:spLocks noChangeArrowheads="1"/>
          </p:cNvSpPr>
          <p:nvPr/>
        </p:nvSpPr>
        <p:spPr bwMode="auto">
          <a:xfrm>
            <a:off x="0" y="6372225"/>
            <a:ext cx="1708150" cy="457200"/>
          </a:xfrm>
          <a:prstGeom prst="rect">
            <a:avLst/>
          </a:prstGeom>
          <a:solidFill>
            <a:srgbClr val="DDF6A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1" lang="zh-CN" altLang="en-US"/>
              <a:t>样品热容量</a:t>
            </a:r>
          </a:p>
        </p:txBody>
      </p:sp>
      <p:sp>
        <p:nvSpPr>
          <p:cNvPr id="483334" name="AutoShape 6"/>
          <p:cNvSpPr>
            <a:spLocks noChangeArrowheads="1"/>
          </p:cNvSpPr>
          <p:nvPr/>
        </p:nvSpPr>
        <p:spPr bwMode="auto">
          <a:xfrm>
            <a:off x="1395413" y="5638800"/>
            <a:ext cx="6351587" cy="457200"/>
          </a:xfrm>
          <a:prstGeom prst="wedgeRectCallout">
            <a:avLst>
              <a:gd name="adj1" fmla="val 29481"/>
              <a:gd name="adj2" fmla="val -179167"/>
            </a:avLst>
          </a:prstGeom>
          <a:solidFill>
            <a:srgbClr val="CCFF99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r>
              <a:rPr kumimoji="1" lang="en-US" altLang="zh-CN">
                <a:latin typeface="TimesNewRoman" charset="0"/>
              </a:rPr>
              <a:t>Bunting, et al, Cryogenics, Oct. 1969, pp. 385-386</a:t>
            </a:r>
          </a:p>
        </p:txBody>
      </p:sp>
      <p:pic>
        <p:nvPicPr>
          <p:cNvPr id="483335" name="Picture 7"/>
          <p:cNvPicPr>
            <a:picLocks noChangeAspect="1" noChangeArrowheads="1"/>
          </p:cNvPicPr>
          <p:nvPr/>
        </p:nvPicPr>
        <p:blipFill>
          <a:blip r:embed="rId4" cstate="print">
            <a:lum bright="6000" contrast="24000"/>
          </a:blip>
          <a:srcRect/>
          <a:stretch>
            <a:fillRect/>
          </a:stretch>
        </p:blipFill>
        <p:spPr bwMode="auto">
          <a:xfrm>
            <a:off x="304800" y="1219200"/>
            <a:ext cx="4800600" cy="3684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83336" name="Oval 8"/>
          <p:cNvSpPr>
            <a:spLocks noChangeArrowheads="1"/>
          </p:cNvSpPr>
          <p:nvPr/>
        </p:nvSpPr>
        <p:spPr bwMode="auto">
          <a:xfrm>
            <a:off x="4038600" y="1447800"/>
            <a:ext cx="1143000" cy="762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83337" name="Line 9"/>
          <p:cNvSpPr>
            <a:spLocks noChangeShapeType="1"/>
          </p:cNvSpPr>
          <p:nvPr/>
        </p:nvSpPr>
        <p:spPr bwMode="auto">
          <a:xfrm>
            <a:off x="5181600" y="1752600"/>
            <a:ext cx="2819400" cy="533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2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3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838200"/>
          </a:xfrm>
        </p:spPr>
        <p:txBody>
          <a:bodyPr/>
          <a:lstStyle/>
          <a:p>
            <a:r>
              <a:rPr lang="zh-CN" altLang="en-US"/>
              <a:t>热容量与磁场关系的测量</a:t>
            </a:r>
          </a:p>
        </p:txBody>
      </p:sp>
      <p:sp>
        <p:nvSpPr>
          <p:cNvPr id="484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8077200" cy="685800"/>
          </a:xfrm>
        </p:spPr>
        <p:txBody>
          <a:bodyPr/>
          <a:lstStyle/>
          <a:p>
            <a:r>
              <a:rPr lang="en-US" altLang="zh-CN"/>
              <a:t>Platform</a:t>
            </a:r>
            <a:r>
              <a:rPr lang="zh-CN" altLang="en-US"/>
              <a:t>（氧化铝）的热容量与磁场的关系</a:t>
            </a:r>
          </a:p>
        </p:txBody>
      </p:sp>
      <p:pic>
        <p:nvPicPr>
          <p:cNvPr id="484356" name="Picture 4" descr="QD lege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" cy="676275"/>
          </a:xfrm>
          <a:prstGeom prst="rect">
            <a:avLst/>
          </a:prstGeom>
          <a:noFill/>
        </p:spPr>
      </p:pic>
      <p:sp>
        <p:nvSpPr>
          <p:cNvPr id="484357" name="Text Box 5"/>
          <p:cNvSpPr txBox="1">
            <a:spLocks noChangeArrowheads="1"/>
          </p:cNvSpPr>
          <p:nvPr/>
        </p:nvSpPr>
        <p:spPr bwMode="auto">
          <a:xfrm>
            <a:off x="0" y="6372225"/>
            <a:ext cx="1708150" cy="457200"/>
          </a:xfrm>
          <a:prstGeom prst="rect">
            <a:avLst/>
          </a:prstGeom>
          <a:solidFill>
            <a:srgbClr val="DDF6A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1" lang="zh-CN" altLang="en-US"/>
              <a:t>样品热容量</a:t>
            </a:r>
          </a:p>
        </p:txBody>
      </p:sp>
      <p:pic>
        <p:nvPicPr>
          <p:cNvPr id="484358" name="Picture 6" descr="Addenda for 0 T and 9 T"/>
          <p:cNvPicPr>
            <a:picLocks noChangeAspect="1" noChangeArrowheads="1"/>
          </p:cNvPicPr>
          <p:nvPr/>
        </p:nvPicPr>
        <p:blipFill>
          <a:blip r:embed="rId3" cstate="print"/>
          <a:srcRect l="4616" t="14285" r="7692" b="7689"/>
          <a:stretch>
            <a:fillRect/>
          </a:stretch>
        </p:blipFill>
        <p:spPr bwMode="auto">
          <a:xfrm>
            <a:off x="2209800" y="2081213"/>
            <a:ext cx="6781800" cy="4548187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</p:spPr>
      </p:pic>
      <p:grpSp>
        <p:nvGrpSpPr>
          <p:cNvPr id="484359" name="Group 7"/>
          <p:cNvGrpSpPr>
            <a:grpSpLocks/>
          </p:cNvGrpSpPr>
          <p:nvPr/>
        </p:nvGrpSpPr>
        <p:grpSpPr bwMode="auto">
          <a:xfrm>
            <a:off x="3505200" y="3429000"/>
            <a:ext cx="2590800" cy="1676400"/>
            <a:chOff x="2208" y="2160"/>
            <a:chExt cx="1632" cy="1056"/>
          </a:xfrm>
        </p:grpSpPr>
        <p:sp>
          <p:nvSpPr>
            <p:cNvPr id="484360" name="Rectangle 8"/>
            <p:cNvSpPr>
              <a:spLocks noChangeArrowheads="1"/>
            </p:cNvSpPr>
            <p:nvPr/>
          </p:nvSpPr>
          <p:spPr bwMode="auto">
            <a:xfrm>
              <a:off x="2208" y="2160"/>
              <a:ext cx="1632" cy="1056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84361" name="Freeform 9"/>
            <p:cNvSpPr>
              <a:spLocks/>
            </p:cNvSpPr>
            <p:nvPr/>
          </p:nvSpPr>
          <p:spPr bwMode="auto">
            <a:xfrm>
              <a:off x="2256" y="2328"/>
              <a:ext cx="1488" cy="720"/>
            </a:xfrm>
            <a:custGeom>
              <a:avLst/>
              <a:gdLst/>
              <a:ahLst/>
              <a:cxnLst>
                <a:cxn ang="0">
                  <a:pos x="2304" y="8"/>
                </a:cxn>
                <a:cxn ang="0">
                  <a:pos x="1536" y="104"/>
                </a:cxn>
                <a:cxn ang="0">
                  <a:pos x="1152" y="632"/>
                </a:cxn>
                <a:cxn ang="0">
                  <a:pos x="624" y="872"/>
                </a:cxn>
                <a:cxn ang="0">
                  <a:pos x="0" y="968"/>
                </a:cxn>
              </a:cxnLst>
              <a:rect l="0" t="0" r="r" b="b"/>
              <a:pathLst>
                <a:path w="2304" h="968">
                  <a:moveTo>
                    <a:pt x="2304" y="8"/>
                  </a:moveTo>
                  <a:cubicBezTo>
                    <a:pt x="2016" y="4"/>
                    <a:pt x="1728" y="0"/>
                    <a:pt x="1536" y="104"/>
                  </a:cubicBezTo>
                  <a:cubicBezTo>
                    <a:pt x="1344" y="208"/>
                    <a:pt x="1304" y="504"/>
                    <a:pt x="1152" y="632"/>
                  </a:cubicBezTo>
                  <a:cubicBezTo>
                    <a:pt x="1000" y="760"/>
                    <a:pt x="816" y="816"/>
                    <a:pt x="624" y="872"/>
                  </a:cubicBezTo>
                  <a:cubicBezTo>
                    <a:pt x="432" y="928"/>
                    <a:pt x="104" y="952"/>
                    <a:pt x="0" y="968"/>
                  </a:cubicBezTo>
                </a:path>
              </a:pathLst>
            </a:custGeom>
            <a:noFill/>
            <a:ln w="38100" cmpd="sng">
              <a:solidFill>
                <a:srgbClr val="CC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4362" name="Line 10"/>
            <p:cNvSpPr>
              <a:spLocks noChangeShapeType="1"/>
            </p:cNvSpPr>
            <p:nvPr/>
          </p:nvSpPr>
          <p:spPr bwMode="auto">
            <a:xfrm>
              <a:off x="2448" y="2688"/>
              <a:ext cx="13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4363" name="Line 11"/>
            <p:cNvSpPr>
              <a:spLocks noChangeShapeType="1"/>
            </p:cNvSpPr>
            <p:nvPr/>
          </p:nvSpPr>
          <p:spPr bwMode="auto">
            <a:xfrm>
              <a:off x="3072" y="2304"/>
              <a:ext cx="0" cy="9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4364" name="Text Box 12"/>
            <p:cNvSpPr txBox="1">
              <a:spLocks noChangeArrowheads="1"/>
            </p:cNvSpPr>
            <p:nvPr/>
          </p:nvSpPr>
          <p:spPr bwMode="auto">
            <a:xfrm>
              <a:off x="2208" y="2160"/>
              <a:ext cx="50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kumimoji="1" lang="en-US" altLang="zh-CN">
                  <a:sym typeface="Symbol" pitchFamily="18" charset="2"/>
                </a:rPr>
                <a:t>HC</a:t>
              </a:r>
              <a:endParaRPr kumimoji="1" lang="en-US" altLang="zh-CN"/>
            </a:p>
          </p:txBody>
        </p:sp>
        <p:sp>
          <p:nvSpPr>
            <p:cNvPr id="484365" name="Text Box 13"/>
            <p:cNvSpPr txBox="1">
              <a:spLocks noChangeArrowheads="1"/>
            </p:cNvSpPr>
            <p:nvPr/>
          </p:nvSpPr>
          <p:spPr bwMode="auto">
            <a:xfrm>
              <a:off x="3600" y="2928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kumimoji="1" lang="en-US" altLang="zh-CN" i="1"/>
                <a:t>T</a:t>
              </a:r>
            </a:p>
          </p:txBody>
        </p:sp>
        <p:sp>
          <p:nvSpPr>
            <p:cNvPr id="484366" name="Text Box 14"/>
            <p:cNvSpPr txBox="1">
              <a:spLocks noChangeArrowheads="1"/>
            </p:cNvSpPr>
            <p:nvPr/>
          </p:nvSpPr>
          <p:spPr bwMode="auto">
            <a:xfrm>
              <a:off x="2228" y="2550"/>
              <a:ext cx="2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kumimoji="1" lang="en-US" altLang="zh-CN"/>
                <a:t>0</a:t>
              </a:r>
            </a:p>
          </p:txBody>
        </p:sp>
      </p:grpSp>
      <p:sp>
        <p:nvSpPr>
          <p:cNvPr id="484367" name="Line 15"/>
          <p:cNvSpPr>
            <a:spLocks noChangeShapeType="1"/>
          </p:cNvSpPr>
          <p:nvPr/>
        </p:nvSpPr>
        <p:spPr bwMode="auto">
          <a:xfrm>
            <a:off x="4038600" y="5257800"/>
            <a:ext cx="0" cy="457200"/>
          </a:xfrm>
          <a:prstGeom prst="line">
            <a:avLst/>
          </a:prstGeom>
          <a:noFill/>
          <a:ln w="38100">
            <a:solidFill>
              <a:srgbClr val="CC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484368" name="Text Box 16"/>
          <p:cNvSpPr txBox="1">
            <a:spLocks noChangeArrowheads="1"/>
          </p:cNvSpPr>
          <p:nvPr/>
        </p:nvSpPr>
        <p:spPr bwMode="auto">
          <a:xfrm>
            <a:off x="5699125" y="2174875"/>
            <a:ext cx="2085975" cy="822325"/>
          </a:xfrm>
          <a:prstGeom prst="rect">
            <a:avLst/>
          </a:prstGeom>
          <a:solidFill>
            <a:srgbClr val="CCFF99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r>
              <a:rPr kumimoji="1" lang="en-US" altLang="zh-CN"/>
              <a:t>Schottky Effect</a:t>
            </a:r>
          </a:p>
          <a:p>
            <a:r>
              <a:rPr kumimoji="1" lang="en-US" altLang="zh-CN"/>
              <a:t>&lt; 10 K, &gt; 0.5 T</a:t>
            </a:r>
          </a:p>
        </p:txBody>
      </p:sp>
      <p:sp>
        <p:nvSpPr>
          <p:cNvPr id="484369" name="Text Box 17"/>
          <p:cNvSpPr txBox="1">
            <a:spLocks noChangeArrowheads="1"/>
          </p:cNvSpPr>
          <p:nvPr/>
        </p:nvSpPr>
        <p:spPr bwMode="auto">
          <a:xfrm>
            <a:off x="152400" y="3733800"/>
            <a:ext cx="1878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1" lang="zh-CN" altLang="en-US"/>
              <a:t>不是</a:t>
            </a:r>
            <a:r>
              <a:rPr kumimoji="1" lang="en-US" altLang="zh-CN"/>
              <a:t>MR</a:t>
            </a:r>
            <a:r>
              <a:rPr kumimoji="1" lang="zh-CN" altLang="en-US"/>
              <a:t>效应</a:t>
            </a:r>
          </a:p>
        </p:txBody>
      </p:sp>
    </p:spTree>
  </p:cSld>
  <p:clrMapOvr>
    <a:masterClrMapping/>
  </p:clrMapOvr>
</p:sld>
</file>

<file path=ppt/slides/slide2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3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838200"/>
          </a:xfrm>
        </p:spPr>
        <p:txBody>
          <a:bodyPr/>
          <a:lstStyle/>
          <a:p>
            <a:r>
              <a:rPr lang="zh-CN" altLang="en-US"/>
              <a:t>热容量与磁场关系的测量</a:t>
            </a:r>
          </a:p>
        </p:txBody>
      </p:sp>
      <p:sp>
        <p:nvSpPr>
          <p:cNvPr id="485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8077200" cy="685800"/>
          </a:xfrm>
        </p:spPr>
        <p:txBody>
          <a:bodyPr/>
          <a:lstStyle/>
          <a:p>
            <a:r>
              <a:rPr lang="zh-CN" altLang="en-US"/>
              <a:t>样品的热容量与磁场的关系</a:t>
            </a:r>
          </a:p>
        </p:txBody>
      </p:sp>
      <p:pic>
        <p:nvPicPr>
          <p:cNvPr id="485380" name="Picture 4" descr="QD lege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" cy="676275"/>
          </a:xfrm>
          <a:prstGeom prst="rect">
            <a:avLst/>
          </a:prstGeom>
          <a:noFill/>
        </p:spPr>
      </p:pic>
      <p:sp>
        <p:nvSpPr>
          <p:cNvPr id="485381" name="Text Box 5"/>
          <p:cNvSpPr txBox="1">
            <a:spLocks noChangeArrowheads="1"/>
          </p:cNvSpPr>
          <p:nvPr/>
        </p:nvSpPr>
        <p:spPr bwMode="auto">
          <a:xfrm>
            <a:off x="0" y="6372225"/>
            <a:ext cx="1708150" cy="457200"/>
          </a:xfrm>
          <a:prstGeom prst="rect">
            <a:avLst/>
          </a:prstGeom>
          <a:solidFill>
            <a:srgbClr val="DDF6A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1" lang="zh-CN" altLang="en-US"/>
              <a:t>样品热容量</a:t>
            </a:r>
          </a:p>
        </p:txBody>
      </p:sp>
      <p:sp>
        <p:nvSpPr>
          <p:cNvPr id="485382" name="Text Box 6"/>
          <p:cNvSpPr txBox="1">
            <a:spLocks noChangeArrowheads="1"/>
          </p:cNvSpPr>
          <p:nvPr/>
        </p:nvSpPr>
        <p:spPr bwMode="auto">
          <a:xfrm>
            <a:off x="1406525" y="2514600"/>
            <a:ext cx="6330950" cy="252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457200" indent="-457200">
              <a:buFontTx/>
              <a:buAutoNum type="arabicPeriod"/>
            </a:pPr>
            <a:r>
              <a:rPr kumimoji="1" lang="zh-CN" altLang="en-US" sz="3200">
                <a:solidFill>
                  <a:srgbClr val="FF0000"/>
                </a:solidFill>
                <a:ea typeface="华文新魏" pitchFamily="2" charset="-122"/>
              </a:rPr>
              <a:t>标定样品架的温度计与磁场关系</a:t>
            </a:r>
          </a:p>
          <a:p>
            <a:pPr marL="457200" indent="-457200">
              <a:spcBef>
                <a:spcPct val="100000"/>
              </a:spcBef>
              <a:buFontTx/>
              <a:buAutoNum type="arabicPeriod"/>
            </a:pPr>
            <a:r>
              <a:rPr kumimoji="1" lang="zh-CN" altLang="en-US" sz="3200">
                <a:solidFill>
                  <a:srgbClr val="0000FF"/>
                </a:solidFill>
                <a:ea typeface="华文新魏" pitchFamily="2" charset="-122"/>
              </a:rPr>
              <a:t>测量附加物的热容量与磁场关系</a:t>
            </a:r>
          </a:p>
          <a:p>
            <a:pPr marL="457200" indent="-457200">
              <a:spcBef>
                <a:spcPct val="100000"/>
              </a:spcBef>
              <a:buFontTx/>
              <a:buAutoNum type="arabicPeriod"/>
            </a:pPr>
            <a:r>
              <a:rPr kumimoji="1" lang="zh-CN" altLang="en-US" sz="3200">
                <a:solidFill>
                  <a:srgbClr val="CC3300"/>
                </a:solidFill>
                <a:ea typeface="华文新魏" pitchFamily="2" charset="-122"/>
              </a:rPr>
              <a:t>测量样品的热容量与磁场关系</a:t>
            </a:r>
          </a:p>
        </p:txBody>
      </p:sp>
      <p:sp>
        <p:nvSpPr>
          <p:cNvPr id="485383" name="Text Box 7"/>
          <p:cNvSpPr txBox="1">
            <a:spLocks noChangeArrowheads="1"/>
          </p:cNvSpPr>
          <p:nvPr/>
        </p:nvSpPr>
        <p:spPr bwMode="auto">
          <a:xfrm>
            <a:off x="5410200" y="5334000"/>
            <a:ext cx="3271838" cy="1187450"/>
          </a:xfrm>
          <a:prstGeom prst="rect">
            <a:avLst/>
          </a:prstGeom>
          <a:solidFill>
            <a:srgbClr val="CCFF99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r>
              <a:rPr kumimoji="1" lang="en-US" altLang="zh-CN"/>
              <a:t>Scan Field (sweep mode)</a:t>
            </a:r>
          </a:p>
          <a:p>
            <a:r>
              <a:rPr kumimoji="1" lang="en-US" altLang="zh-CN"/>
              <a:t>     </a:t>
            </a:r>
            <a:r>
              <a:rPr kumimoji="1" lang="en-US" altLang="zh-CN">
                <a:solidFill>
                  <a:srgbClr val="FF0000"/>
                </a:solidFill>
              </a:rPr>
              <a:t>New Addenda</a:t>
            </a:r>
          </a:p>
          <a:p>
            <a:r>
              <a:rPr kumimoji="1" lang="en-US" altLang="zh-CN"/>
              <a:t>End Scan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4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762000"/>
          </a:xfrm>
        </p:spPr>
        <p:txBody>
          <a:bodyPr/>
          <a:lstStyle/>
          <a:p>
            <a:r>
              <a:rPr lang="en-US" altLang="zh-CN"/>
              <a:t>PPMS HC</a:t>
            </a:r>
            <a:r>
              <a:rPr lang="zh-CN" altLang="en-US"/>
              <a:t>的数据文件</a:t>
            </a:r>
          </a:p>
        </p:txBody>
      </p:sp>
      <p:sp>
        <p:nvSpPr>
          <p:cNvPr id="486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2895600" cy="533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zh-CN"/>
              <a:t>Addenda</a:t>
            </a:r>
            <a:r>
              <a:rPr lang="zh-CN" altLang="en-US"/>
              <a:t>数据</a:t>
            </a:r>
          </a:p>
        </p:txBody>
      </p:sp>
      <p:pic>
        <p:nvPicPr>
          <p:cNvPr id="486404" name="Picture 4" descr="QD lege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" cy="676275"/>
          </a:xfrm>
          <a:prstGeom prst="rect">
            <a:avLst/>
          </a:prstGeom>
          <a:noFill/>
        </p:spPr>
      </p:pic>
      <p:sp>
        <p:nvSpPr>
          <p:cNvPr id="486405" name="Text Box 5"/>
          <p:cNvSpPr txBox="1">
            <a:spLocks noChangeArrowheads="1"/>
          </p:cNvSpPr>
          <p:nvPr/>
        </p:nvSpPr>
        <p:spPr bwMode="auto">
          <a:xfrm>
            <a:off x="0" y="6372225"/>
            <a:ext cx="1403350" cy="457200"/>
          </a:xfrm>
          <a:prstGeom prst="rect">
            <a:avLst/>
          </a:prstGeom>
          <a:solidFill>
            <a:srgbClr val="DDF6A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1" lang="zh-CN" altLang="en-US"/>
              <a:t>数据文件</a:t>
            </a:r>
          </a:p>
        </p:txBody>
      </p:sp>
      <p:sp>
        <p:nvSpPr>
          <p:cNvPr id="486406" name="Text Box 6"/>
          <p:cNvSpPr txBox="1">
            <a:spLocks noChangeArrowheads="1"/>
          </p:cNvSpPr>
          <p:nvPr/>
        </p:nvSpPr>
        <p:spPr bwMode="auto">
          <a:xfrm>
            <a:off x="990600" y="1676400"/>
            <a:ext cx="7924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kumimoji="1" lang="en-US" altLang="zh-CN"/>
              <a:t>1</a:t>
            </a:r>
            <a:r>
              <a:rPr kumimoji="1" lang="zh-CN" altLang="en-US"/>
              <a:t>、软件自动存放在定标文件（*</a:t>
            </a:r>
            <a:r>
              <a:rPr kumimoji="1" lang="en-US" altLang="zh-CN"/>
              <a:t>.Cal</a:t>
            </a:r>
            <a:r>
              <a:rPr kumimoji="1" lang="zh-CN" altLang="en-US"/>
              <a:t>）的</a:t>
            </a:r>
            <a:r>
              <a:rPr kumimoji="1" lang="en-US" altLang="zh-CN"/>
              <a:t>Addenda Tables</a:t>
            </a:r>
            <a:r>
              <a:rPr kumimoji="1" lang="zh-CN" altLang="en-US"/>
              <a:t>中</a:t>
            </a:r>
          </a:p>
          <a:p>
            <a:r>
              <a:rPr kumimoji="1" lang="en-US" altLang="zh-CN"/>
              <a:t>2</a:t>
            </a:r>
            <a:r>
              <a:rPr kumimoji="1" lang="zh-CN" altLang="en-US"/>
              <a:t>、</a:t>
            </a:r>
            <a:r>
              <a:rPr kumimoji="1" lang="zh-CN" altLang="en-US">
                <a:solidFill>
                  <a:srgbClr val="FF0000"/>
                </a:solidFill>
              </a:rPr>
              <a:t>如果</a:t>
            </a:r>
            <a:r>
              <a:rPr kumimoji="1" lang="zh-CN" altLang="en-US"/>
              <a:t> 想自己处理，可以输入自设的文件名，。</a:t>
            </a:r>
          </a:p>
        </p:txBody>
      </p:sp>
      <p:sp>
        <p:nvSpPr>
          <p:cNvPr id="486407" name="Text Box 7"/>
          <p:cNvSpPr txBox="1">
            <a:spLocks noChangeArrowheads="1"/>
          </p:cNvSpPr>
          <p:nvPr/>
        </p:nvSpPr>
        <p:spPr bwMode="auto">
          <a:xfrm>
            <a:off x="4267200" y="990600"/>
            <a:ext cx="3536950" cy="457200"/>
          </a:xfrm>
          <a:prstGeom prst="rect">
            <a:avLst/>
          </a:prstGeom>
          <a:solidFill>
            <a:srgbClr val="CCFF99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r>
              <a:rPr kumimoji="1" lang="zh-CN" altLang="en-US"/>
              <a:t>不必存储为新的数据文件</a:t>
            </a:r>
          </a:p>
        </p:txBody>
      </p:sp>
      <p:sp>
        <p:nvSpPr>
          <p:cNvPr id="486408" name="Rectangle 8"/>
          <p:cNvSpPr>
            <a:spLocks noChangeArrowheads="1"/>
          </p:cNvSpPr>
          <p:nvPr/>
        </p:nvSpPr>
        <p:spPr bwMode="auto">
          <a:xfrm>
            <a:off x="685800" y="2743200"/>
            <a:ext cx="3352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kumimoji="1" lang="en-US" altLang="zh-CN" sz="3200"/>
              <a:t>Sample HC</a:t>
            </a:r>
            <a:r>
              <a:rPr kumimoji="1" lang="zh-CN" altLang="en-US" sz="3200"/>
              <a:t>数据</a:t>
            </a:r>
          </a:p>
        </p:txBody>
      </p:sp>
      <p:sp>
        <p:nvSpPr>
          <p:cNvPr id="486409" name="Text Box 9"/>
          <p:cNvSpPr txBox="1">
            <a:spLocks noChangeArrowheads="1"/>
          </p:cNvSpPr>
          <p:nvPr/>
        </p:nvSpPr>
        <p:spPr bwMode="auto">
          <a:xfrm>
            <a:off x="4724400" y="2743200"/>
            <a:ext cx="3536950" cy="457200"/>
          </a:xfrm>
          <a:prstGeom prst="rect">
            <a:avLst/>
          </a:prstGeom>
          <a:solidFill>
            <a:srgbClr val="CCFF99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r>
              <a:rPr kumimoji="1" lang="zh-CN" altLang="en-US"/>
              <a:t>必须存储为新的数据文件</a:t>
            </a:r>
          </a:p>
        </p:txBody>
      </p:sp>
      <p:sp>
        <p:nvSpPr>
          <p:cNvPr id="486410" name="Line 10"/>
          <p:cNvSpPr>
            <a:spLocks noChangeShapeType="1"/>
          </p:cNvSpPr>
          <p:nvPr/>
        </p:nvSpPr>
        <p:spPr bwMode="auto">
          <a:xfrm flipH="1">
            <a:off x="3505200" y="1219200"/>
            <a:ext cx="6858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486411" name="Line 11"/>
          <p:cNvSpPr>
            <a:spLocks noChangeShapeType="1"/>
          </p:cNvSpPr>
          <p:nvPr/>
        </p:nvSpPr>
        <p:spPr bwMode="auto">
          <a:xfrm flipH="1">
            <a:off x="3968750" y="2986088"/>
            <a:ext cx="6858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486412" name="Rectangle 12"/>
          <p:cNvSpPr>
            <a:spLocks noChangeArrowheads="1"/>
          </p:cNvSpPr>
          <p:nvPr/>
        </p:nvSpPr>
        <p:spPr bwMode="auto">
          <a:xfrm>
            <a:off x="685800" y="3733800"/>
            <a:ext cx="5486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kumimoji="1" lang="en-US" altLang="zh-CN" sz="3200"/>
              <a:t>Sample HC</a:t>
            </a:r>
            <a:r>
              <a:rPr kumimoji="1" lang="zh-CN" altLang="en-US" sz="3200"/>
              <a:t>数据的质量检查</a:t>
            </a:r>
          </a:p>
        </p:txBody>
      </p:sp>
      <p:graphicFrame>
        <p:nvGraphicFramePr>
          <p:cNvPr id="486413" name="Group 13"/>
          <p:cNvGraphicFramePr>
            <a:graphicFrameLocks noGrp="1"/>
          </p:cNvGraphicFramePr>
          <p:nvPr/>
        </p:nvGraphicFramePr>
        <p:xfrm>
          <a:off x="1219200" y="4419600"/>
          <a:ext cx="7315200" cy="1752600"/>
        </p:xfrm>
        <a:graphic>
          <a:graphicData uri="http://schemas.openxmlformats.org/drawingml/2006/table">
            <a:tbl>
              <a:tblPr/>
              <a:tblGrid>
                <a:gridCol w="2438400"/>
                <a:gridCol w="2438400"/>
                <a:gridCol w="2438400"/>
              </a:tblGrid>
              <a:tr h="584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Sample HC Err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Addenda HC Err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Total HC Err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4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FF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Fit Deviation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Time Const tau1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Time Const tau2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4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FF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Sample Coupling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Temp Rise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Pressure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4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762000"/>
          </a:xfrm>
        </p:spPr>
        <p:txBody>
          <a:bodyPr/>
          <a:lstStyle/>
          <a:p>
            <a:r>
              <a:rPr lang="en-US" altLang="zh-CN"/>
              <a:t>PPMS HC</a:t>
            </a:r>
            <a:r>
              <a:rPr lang="zh-CN" altLang="en-US"/>
              <a:t>的测量程序</a:t>
            </a:r>
          </a:p>
        </p:txBody>
      </p:sp>
      <p:sp>
        <p:nvSpPr>
          <p:cNvPr id="487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066800"/>
            <a:ext cx="7772400" cy="1371600"/>
          </a:xfrm>
        </p:spPr>
        <p:txBody>
          <a:bodyPr/>
          <a:lstStyle/>
          <a:p>
            <a:r>
              <a:rPr lang="zh-CN" altLang="en-US"/>
              <a:t>参见</a:t>
            </a:r>
            <a:r>
              <a:rPr lang="en-US" altLang="zh-CN"/>
              <a:t>《PPMS</a:t>
            </a:r>
            <a:r>
              <a:rPr lang="zh-CN" altLang="en-US"/>
              <a:t>主机软件</a:t>
            </a:r>
            <a:r>
              <a:rPr lang="en-US" altLang="zh-CN"/>
              <a:t>》</a:t>
            </a:r>
            <a:r>
              <a:rPr lang="zh-CN" altLang="en-US"/>
              <a:t>的相关部分</a:t>
            </a:r>
          </a:p>
          <a:p>
            <a:pPr>
              <a:spcBef>
                <a:spcPct val="50000"/>
              </a:spcBef>
            </a:pPr>
            <a:r>
              <a:rPr lang="en-US" altLang="zh-CN">
                <a:solidFill>
                  <a:srgbClr val="FF0000"/>
                </a:solidFill>
              </a:rPr>
              <a:t>PPMS HC</a:t>
            </a:r>
            <a:r>
              <a:rPr lang="zh-CN" altLang="en-US">
                <a:solidFill>
                  <a:srgbClr val="FF0000"/>
                </a:solidFill>
              </a:rPr>
              <a:t>的专用命令</a:t>
            </a:r>
          </a:p>
        </p:txBody>
      </p:sp>
      <p:pic>
        <p:nvPicPr>
          <p:cNvPr id="487428" name="Picture 4" descr="QD lege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" cy="676275"/>
          </a:xfrm>
          <a:prstGeom prst="rect">
            <a:avLst/>
          </a:prstGeom>
          <a:noFill/>
        </p:spPr>
      </p:pic>
      <p:sp>
        <p:nvSpPr>
          <p:cNvPr id="487429" name="Text Box 5"/>
          <p:cNvSpPr txBox="1">
            <a:spLocks noChangeArrowheads="1"/>
          </p:cNvSpPr>
          <p:nvPr/>
        </p:nvSpPr>
        <p:spPr bwMode="auto">
          <a:xfrm>
            <a:off x="0" y="6372225"/>
            <a:ext cx="1403350" cy="457200"/>
          </a:xfrm>
          <a:prstGeom prst="rect">
            <a:avLst/>
          </a:prstGeom>
          <a:solidFill>
            <a:srgbClr val="DDF6A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1" lang="zh-CN" altLang="en-US"/>
              <a:t>测量程序</a:t>
            </a:r>
          </a:p>
        </p:txBody>
      </p:sp>
      <p:pic>
        <p:nvPicPr>
          <p:cNvPr id="487430" name="Picture 6" descr="Sequence Command Ba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1828800"/>
            <a:ext cx="1982788" cy="4591050"/>
          </a:xfrm>
          <a:prstGeom prst="rect">
            <a:avLst/>
          </a:prstGeom>
          <a:noFill/>
        </p:spPr>
      </p:pic>
      <p:graphicFrame>
        <p:nvGraphicFramePr>
          <p:cNvPr id="487431" name="Group 7"/>
          <p:cNvGraphicFramePr>
            <a:graphicFrameLocks noGrp="1"/>
          </p:cNvGraphicFramePr>
          <p:nvPr/>
        </p:nvGraphicFramePr>
        <p:xfrm>
          <a:off x="457200" y="2590800"/>
          <a:ext cx="6019800" cy="3581400"/>
        </p:xfrm>
        <a:graphic>
          <a:graphicData uri="http://schemas.openxmlformats.org/drawingml/2006/table">
            <a:tbl>
              <a:tblPr/>
              <a:tblGrid>
                <a:gridCol w="3086100"/>
                <a:gridCol w="2933700"/>
              </a:tblGrid>
              <a:tr h="452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样品台温度计磁场修正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  Field Calibrate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</a:tr>
              <a:tr h="452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测量背底信号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  New Addenda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</a:tr>
              <a:tr h="452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设定数据文件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  New Datafile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</a:tr>
              <a:tr h="414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样品架温度计电阻值标定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  Puck Calibration Pass 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</a:tr>
              <a:tr h="452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样品架加热器电阻值标定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  Puck Calibration Pass 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</a:tr>
              <a:tr h="452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重新标定</a:t>
                      </a: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/</a:t>
                      </a:r>
                      <a:r>
                        <a:rPr kumimoji="0" lang="zh-CN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验证电阻值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  Recalibrate/Verify Table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</a:tr>
              <a:tr h="452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测量样品比热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  Sample HC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</a:tr>
              <a:tr h="452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使用相应背底信号文件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  Switch Addenda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</a:tr>
            </a:tbl>
          </a:graphicData>
        </a:graphic>
      </p:graphicFrame>
      <p:sp>
        <p:nvSpPr>
          <p:cNvPr id="487460" name="AutoShape 36"/>
          <p:cNvSpPr>
            <a:spLocks/>
          </p:cNvSpPr>
          <p:nvPr/>
        </p:nvSpPr>
        <p:spPr bwMode="auto">
          <a:xfrm>
            <a:off x="6553200" y="2590800"/>
            <a:ext cx="609600" cy="3581400"/>
          </a:xfrm>
          <a:prstGeom prst="rightBrace">
            <a:avLst>
              <a:gd name="adj1" fmla="val 48958"/>
              <a:gd name="adj2" fmla="val 83333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2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4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762000"/>
          </a:xfrm>
        </p:spPr>
        <p:txBody>
          <a:bodyPr/>
          <a:lstStyle/>
          <a:p>
            <a:r>
              <a:rPr lang="en-US" altLang="zh-CN"/>
              <a:t>PPMS HC</a:t>
            </a:r>
            <a:r>
              <a:rPr lang="zh-CN" altLang="en-US"/>
              <a:t>的测量程序</a:t>
            </a:r>
          </a:p>
        </p:txBody>
      </p:sp>
      <p:sp>
        <p:nvSpPr>
          <p:cNvPr id="488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066800"/>
            <a:ext cx="2971800" cy="609600"/>
          </a:xfrm>
          <a:solidFill>
            <a:srgbClr val="CCFF99"/>
          </a:solidFill>
        </p:spPr>
        <p:txBody>
          <a:bodyPr anchor="ctr"/>
          <a:lstStyle/>
          <a:p>
            <a:pPr algn="ctr"/>
            <a:r>
              <a:rPr lang="en-US" altLang="zh-CN">
                <a:solidFill>
                  <a:srgbClr val="FF0000"/>
                </a:solidFill>
              </a:rPr>
              <a:t>New DataFile</a:t>
            </a:r>
          </a:p>
        </p:txBody>
      </p:sp>
      <p:pic>
        <p:nvPicPr>
          <p:cNvPr id="488452" name="Picture 4" descr="QD lege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" cy="676275"/>
          </a:xfrm>
          <a:prstGeom prst="rect">
            <a:avLst/>
          </a:prstGeom>
          <a:noFill/>
        </p:spPr>
      </p:pic>
      <p:sp>
        <p:nvSpPr>
          <p:cNvPr id="488453" name="Text Box 5"/>
          <p:cNvSpPr txBox="1">
            <a:spLocks noChangeArrowheads="1"/>
          </p:cNvSpPr>
          <p:nvPr/>
        </p:nvSpPr>
        <p:spPr bwMode="auto">
          <a:xfrm>
            <a:off x="0" y="6372225"/>
            <a:ext cx="1403350" cy="457200"/>
          </a:xfrm>
          <a:prstGeom prst="rect">
            <a:avLst/>
          </a:prstGeom>
          <a:solidFill>
            <a:srgbClr val="DDF6A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1" lang="zh-CN" altLang="en-US"/>
              <a:t>测量程序</a:t>
            </a:r>
          </a:p>
        </p:txBody>
      </p:sp>
      <p:pic>
        <p:nvPicPr>
          <p:cNvPr id="488454" name="Picture 6" descr="Files Tab in HC Control Cent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08613" y="914400"/>
            <a:ext cx="3554412" cy="4267200"/>
          </a:xfrm>
          <a:prstGeom prst="rect">
            <a:avLst/>
          </a:prstGeom>
          <a:noFill/>
        </p:spPr>
      </p:pic>
      <p:sp>
        <p:nvSpPr>
          <p:cNvPr id="488455" name="Oval 7"/>
          <p:cNvSpPr>
            <a:spLocks noChangeArrowheads="1"/>
          </p:cNvSpPr>
          <p:nvPr/>
        </p:nvSpPr>
        <p:spPr bwMode="auto">
          <a:xfrm>
            <a:off x="5410200" y="1600200"/>
            <a:ext cx="21336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88456" name="Rectangle 8"/>
          <p:cNvSpPr>
            <a:spLocks noChangeArrowheads="1"/>
          </p:cNvSpPr>
          <p:nvPr/>
        </p:nvSpPr>
        <p:spPr bwMode="auto">
          <a:xfrm>
            <a:off x="685800" y="4648200"/>
            <a:ext cx="3276600" cy="609600"/>
          </a:xfrm>
          <a:prstGeom prst="rect">
            <a:avLst/>
          </a:prstGeom>
          <a:solidFill>
            <a:srgbClr val="CCFF99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342900" indent="-342900" algn="ctr">
              <a:spcBef>
                <a:spcPct val="50000"/>
              </a:spcBef>
              <a:buFontTx/>
              <a:buChar char="•"/>
            </a:pPr>
            <a:r>
              <a:rPr kumimoji="1" lang="en-US" altLang="zh-CN" sz="3200">
                <a:solidFill>
                  <a:srgbClr val="FF0000"/>
                </a:solidFill>
              </a:rPr>
              <a:t>Switch Addenda</a:t>
            </a:r>
          </a:p>
        </p:txBody>
      </p:sp>
      <p:graphicFrame>
        <p:nvGraphicFramePr>
          <p:cNvPr id="488457" name="Group 9"/>
          <p:cNvGraphicFramePr>
            <a:graphicFrameLocks noGrp="1"/>
          </p:cNvGraphicFramePr>
          <p:nvPr/>
        </p:nvGraphicFramePr>
        <p:xfrm>
          <a:off x="457200" y="1905000"/>
          <a:ext cx="4572000" cy="2362200"/>
        </p:xfrm>
        <a:graphic>
          <a:graphicData uri="http://schemas.openxmlformats.org/drawingml/2006/table">
            <a:tbl>
              <a:tblPr/>
              <a:tblGrid>
                <a:gridCol w="2286000"/>
                <a:gridCol w="2286000"/>
              </a:tblGrid>
              <a:tr h="685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Immediate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Sequence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0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可以</a:t>
                      </a:r>
                      <a:r>
                        <a:rPr kumimoji="0" lang="zh-CN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输入样品信息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无法</a:t>
                      </a:r>
                      <a:r>
                        <a:rPr kumimoji="0" lang="zh-CN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输入样品信息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72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还可以</a:t>
                      </a:r>
                      <a:r>
                        <a:rPr kumimoji="0" lang="zh-CN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使用</a:t>
                      </a: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Append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不能</a:t>
                      </a:r>
                      <a:r>
                        <a:rPr kumimoji="0" lang="zh-CN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使用</a:t>
                      </a: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Append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88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用于另存数据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88473" name="Text Box 25"/>
          <p:cNvSpPr txBox="1">
            <a:spLocks noChangeArrowheads="1"/>
          </p:cNvSpPr>
          <p:nvPr/>
        </p:nvSpPr>
        <p:spPr bwMode="auto">
          <a:xfrm>
            <a:off x="1600200" y="5486400"/>
            <a:ext cx="3814763" cy="860425"/>
          </a:xfrm>
          <a:prstGeom prst="rect">
            <a:avLst/>
          </a:prstGeom>
          <a:solidFill>
            <a:srgbClr val="E6E6E6"/>
          </a:solidFill>
          <a:ln w="38100">
            <a:solidFill>
              <a:schemeClr val="bg2"/>
            </a:solidFill>
            <a:miter lim="800000"/>
            <a:headEnd/>
            <a:tailEnd/>
          </a:ln>
          <a:effectLst>
            <a:prstShdw prst="shdw17" dist="17961" dir="2700000">
              <a:schemeClr val="bg2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r>
              <a:rPr kumimoji="1" lang="en-US" altLang="zh-CN"/>
              <a:t>Switch Addenda to #**</a:t>
            </a:r>
          </a:p>
          <a:p>
            <a:r>
              <a:rPr kumimoji="1" lang="en-US" altLang="zh-CN"/>
              <a:t>Sample HC …</a:t>
            </a:r>
          </a:p>
        </p:txBody>
      </p:sp>
      <p:sp>
        <p:nvSpPr>
          <p:cNvPr id="488474" name="AutoShape 26"/>
          <p:cNvSpPr>
            <a:spLocks noChangeArrowheads="1"/>
          </p:cNvSpPr>
          <p:nvPr/>
        </p:nvSpPr>
        <p:spPr bwMode="auto">
          <a:xfrm>
            <a:off x="6172200" y="5867400"/>
            <a:ext cx="2514600" cy="533400"/>
          </a:xfrm>
          <a:prstGeom prst="wedgeRoundRectCallout">
            <a:avLst>
              <a:gd name="adj1" fmla="val -111995"/>
              <a:gd name="adj2" fmla="val -68750"/>
              <a:gd name="adj3" fmla="val 16667"/>
            </a:avLst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anchor="ctr"/>
          <a:lstStyle/>
          <a:p>
            <a:pPr algn="ctr"/>
            <a:r>
              <a:rPr kumimoji="1" lang="zh-CN" altLang="en-US"/>
              <a:t>相应的背景文件</a:t>
            </a:r>
          </a:p>
        </p:txBody>
      </p:sp>
    </p:spTree>
  </p:cSld>
  <p:clrMapOvr>
    <a:masterClrMapping/>
  </p:clrMapOvr>
</p:sld>
</file>

<file path=ppt/slides/slide2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4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762000"/>
          </a:xfrm>
        </p:spPr>
        <p:txBody>
          <a:bodyPr/>
          <a:lstStyle/>
          <a:p>
            <a:r>
              <a:rPr lang="zh-CN" altLang="en-US"/>
              <a:t>注意事项及建议</a:t>
            </a:r>
          </a:p>
        </p:txBody>
      </p:sp>
      <p:sp>
        <p:nvSpPr>
          <p:cNvPr id="489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838200"/>
            <a:ext cx="6858000" cy="609600"/>
          </a:xfrm>
        </p:spPr>
        <p:txBody>
          <a:bodyPr/>
          <a:lstStyle/>
          <a:p>
            <a:pPr marL="609600" indent="-609600">
              <a:spcBef>
                <a:spcPct val="0"/>
              </a:spcBef>
              <a:buFontTx/>
              <a:buAutoNum type="arabicPeriod"/>
            </a:pPr>
            <a:r>
              <a:rPr lang="zh-CN" altLang="en-US">
                <a:ea typeface="华文新魏" pitchFamily="2" charset="-122"/>
              </a:rPr>
              <a:t>硬件</a:t>
            </a:r>
          </a:p>
        </p:txBody>
      </p:sp>
      <p:pic>
        <p:nvPicPr>
          <p:cNvPr id="489476" name="Picture 4" descr="QD lege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" cy="676275"/>
          </a:xfrm>
          <a:prstGeom prst="rect">
            <a:avLst/>
          </a:prstGeom>
          <a:noFill/>
        </p:spPr>
      </p:pic>
      <p:sp>
        <p:nvSpPr>
          <p:cNvPr id="489477" name="Text Box 5"/>
          <p:cNvSpPr txBox="1">
            <a:spLocks noChangeArrowheads="1"/>
          </p:cNvSpPr>
          <p:nvPr/>
        </p:nvSpPr>
        <p:spPr bwMode="auto">
          <a:xfrm>
            <a:off x="0" y="6372225"/>
            <a:ext cx="1708150" cy="457200"/>
          </a:xfrm>
          <a:prstGeom prst="rect">
            <a:avLst/>
          </a:prstGeom>
          <a:solidFill>
            <a:srgbClr val="DDF6A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1" lang="zh-CN" altLang="en-US"/>
              <a:t>样品热容量</a:t>
            </a:r>
          </a:p>
        </p:txBody>
      </p:sp>
      <p:grpSp>
        <p:nvGrpSpPr>
          <p:cNvPr id="489478" name="Group 6"/>
          <p:cNvGrpSpPr>
            <a:grpSpLocks/>
          </p:cNvGrpSpPr>
          <p:nvPr/>
        </p:nvGrpSpPr>
        <p:grpSpPr bwMode="auto">
          <a:xfrm>
            <a:off x="5486400" y="914400"/>
            <a:ext cx="3124200" cy="2667000"/>
            <a:chOff x="2688" y="960"/>
            <a:chExt cx="2880" cy="2976"/>
          </a:xfrm>
        </p:grpSpPr>
        <p:pic>
          <p:nvPicPr>
            <p:cNvPr id="489479" name="Picture 7" descr="HC standard spare puck frame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6825" t="6709" r="6729" b="9433"/>
            <a:stretch>
              <a:fillRect/>
            </a:stretch>
          </p:blipFill>
          <p:spPr bwMode="auto">
            <a:xfrm>
              <a:off x="2688" y="1409"/>
              <a:ext cx="2880" cy="2527"/>
            </a:xfrm>
            <a:prstGeom prst="rect">
              <a:avLst/>
            </a:prstGeom>
            <a:solidFill>
              <a:srgbClr val="D8EF9F"/>
            </a:solidFill>
          </p:spPr>
        </p:pic>
        <p:sp>
          <p:nvSpPr>
            <p:cNvPr id="489480" name="Freeform 8"/>
            <p:cNvSpPr>
              <a:spLocks/>
            </p:cNvSpPr>
            <p:nvPr/>
          </p:nvSpPr>
          <p:spPr bwMode="auto">
            <a:xfrm>
              <a:off x="3876" y="2175"/>
              <a:ext cx="483" cy="282"/>
            </a:xfrm>
            <a:custGeom>
              <a:avLst/>
              <a:gdLst/>
              <a:ahLst/>
              <a:cxnLst>
                <a:cxn ang="0">
                  <a:pos x="246" y="0"/>
                </a:cxn>
                <a:cxn ang="0">
                  <a:pos x="483" y="153"/>
                </a:cxn>
                <a:cxn ang="0">
                  <a:pos x="249" y="282"/>
                </a:cxn>
                <a:cxn ang="0">
                  <a:pos x="0" y="120"/>
                </a:cxn>
                <a:cxn ang="0">
                  <a:pos x="246" y="0"/>
                </a:cxn>
              </a:cxnLst>
              <a:rect l="0" t="0" r="r" b="b"/>
              <a:pathLst>
                <a:path w="483" h="282">
                  <a:moveTo>
                    <a:pt x="246" y="0"/>
                  </a:moveTo>
                  <a:lnTo>
                    <a:pt x="483" y="153"/>
                  </a:lnTo>
                  <a:lnTo>
                    <a:pt x="249" y="282"/>
                  </a:lnTo>
                  <a:lnTo>
                    <a:pt x="0" y="120"/>
                  </a:lnTo>
                  <a:lnTo>
                    <a:pt x="24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9481" name="Freeform 9"/>
            <p:cNvSpPr>
              <a:spLocks/>
            </p:cNvSpPr>
            <p:nvPr/>
          </p:nvSpPr>
          <p:spPr bwMode="auto">
            <a:xfrm>
              <a:off x="3580" y="1111"/>
              <a:ext cx="1076" cy="120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" y="1171"/>
                </a:cxn>
                <a:cxn ang="0">
                  <a:pos x="548" y="1048"/>
                </a:cxn>
                <a:cxn ang="0">
                  <a:pos x="775" y="1208"/>
                </a:cxn>
                <a:cxn ang="0">
                  <a:pos x="1076" y="10"/>
                </a:cxn>
              </a:cxnLst>
              <a:rect l="0" t="0" r="r" b="b"/>
              <a:pathLst>
                <a:path w="1076" h="1208">
                  <a:moveTo>
                    <a:pt x="0" y="0"/>
                  </a:moveTo>
                  <a:lnTo>
                    <a:pt x="302" y="1171"/>
                  </a:lnTo>
                  <a:lnTo>
                    <a:pt x="548" y="1048"/>
                  </a:lnTo>
                  <a:lnTo>
                    <a:pt x="775" y="1208"/>
                  </a:lnTo>
                  <a:lnTo>
                    <a:pt x="1076" y="10"/>
                  </a:lnTo>
                </a:path>
              </a:pathLst>
            </a:custGeom>
            <a:solidFill>
              <a:schemeClr val="hlink"/>
            </a:solidFill>
            <a:ln w="3810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9482" name="AutoShape 10"/>
            <p:cNvSpPr>
              <a:spLocks noChangeArrowheads="1"/>
            </p:cNvSpPr>
            <p:nvPr/>
          </p:nvSpPr>
          <p:spPr bwMode="auto">
            <a:xfrm>
              <a:off x="3998" y="1841"/>
              <a:ext cx="240" cy="192"/>
            </a:xfrm>
            <a:prstGeom prst="cloudCallout">
              <a:avLst>
                <a:gd name="adj1" fmla="val 21667"/>
                <a:gd name="adj2" fmla="val 16148"/>
              </a:avLst>
            </a:prstGeom>
            <a:solidFill>
              <a:srgbClr val="DE7DEB"/>
            </a:solidFill>
            <a:ln w="9525">
              <a:solidFill>
                <a:srgbClr val="DE7DEB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/>
              <a:endParaRPr kumimoji="1" lang="zh-CN" altLang="zh-CN"/>
            </a:p>
          </p:txBody>
        </p:sp>
        <p:sp>
          <p:nvSpPr>
            <p:cNvPr id="489483" name="AutoShape 11"/>
            <p:cNvSpPr>
              <a:spLocks noChangeArrowheads="1"/>
            </p:cNvSpPr>
            <p:nvPr/>
          </p:nvSpPr>
          <p:spPr bwMode="auto">
            <a:xfrm>
              <a:off x="3926" y="1361"/>
              <a:ext cx="384" cy="192"/>
            </a:xfrm>
            <a:prstGeom prst="can">
              <a:avLst>
                <a:gd name="adj" fmla="val 500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89484" name="Line 12"/>
            <p:cNvSpPr>
              <a:spLocks noChangeShapeType="1"/>
            </p:cNvSpPr>
            <p:nvPr/>
          </p:nvSpPr>
          <p:spPr bwMode="auto">
            <a:xfrm flipH="1">
              <a:off x="4118" y="960"/>
              <a:ext cx="0" cy="1361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prstDash val="lgDashDot"/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489485" name="Text Box 13"/>
          <p:cNvSpPr txBox="1">
            <a:spLocks noChangeArrowheads="1"/>
          </p:cNvSpPr>
          <p:nvPr/>
        </p:nvSpPr>
        <p:spPr bwMode="auto">
          <a:xfrm>
            <a:off x="914400" y="1828800"/>
            <a:ext cx="3028950" cy="252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kumimoji="1" lang="zh-CN" altLang="en-US" sz="3200"/>
              <a:t>样品台的引线</a:t>
            </a:r>
          </a:p>
          <a:p>
            <a:pPr>
              <a:spcBef>
                <a:spcPct val="100000"/>
              </a:spcBef>
            </a:pPr>
            <a:r>
              <a:rPr kumimoji="1" lang="zh-CN" altLang="en-US" sz="3200"/>
              <a:t>均热块的外表面</a:t>
            </a:r>
          </a:p>
          <a:p>
            <a:pPr>
              <a:spcBef>
                <a:spcPct val="100000"/>
              </a:spcBef>
            </a:pPr>
            <a:r>
              <a:rPr kumimoji="1" lang="zh-CN" altLang="en-US" sz="3200"/>
              <a:t>样品架取放工具</a:t>
            </a:r>
          </a:p>
        </p:txBody>
      </p:sp>
      <p:pic>
        <p:nvPicPr>
          <p:cNvPr id="489486" name="Picture 14" descr="HC standard puck side view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515" t="2724" r="2727" b="1532"/>
          <a:stretch>
            <a:fillRect/>
          </a:stretch>
        </p:blipFill>
        <p:spPr bwMode="auto">
          <a:xfrm>
            <a:off x="5486400" y="3886200"/>
            <a:ext cx="3200400" cy="2374900"/>
          </a:xfrm>
          <a:prstGeom prst="rect">
            <a:avLst/>
          </a:prstGeom>
          <a:solidFill>
            <a:srgbClr val="E8F09E"/>
          </a:solidFill>
        </p:spPr>
      </p:pic>
      <p:pic>
        <p:nvPicPr>
          <p:cNvPr id="489487" name="Picture 15" descr="Sample Insertion Too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4953000"/>
            <a:ext cx="5029200" cy="8016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4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762000"/>
          </a:xfrm>
        </p:spPr>
        <p:txBody>
          <a:bodyPr/>
          <a:lstStyle/>
          <a:p>
            <a:r>
              <a:rPr lang="zh-CN" altLang="en-US"/>
              <a:t>注意事项及建议</a:t>
            </a:r>
          </a:p>
        </p:txBody>
      </p:sp>
      <p:sp>
        <p:nvSpPr>
          <p:cNvPr id="490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838200"/>
            <a:ext cx="6858000" cy="609600"/>
          </a:xfrm>
        </p:spPr>
        <p:txBody>
          <a:bodyPr/>
          <a:lstStyle/>
          <a:p>
            <a:pPr marL="609600" indent="-609600">
              <a:spcBef>
                <a:spcPct val="0"/>
              </a:spcBef>
              <a:buFontTx/>
              <a:buAutoNum type="arabicPeriod" startAt="2"/>
            </a:pPr>
            <a:r>
              <a:rPr lang="zh-CN" altLang="en-US">
                <a:ea typeface="华文新魏" pitchFamily="2" charset="-122"/>
              </a:rPr>
              <a:t>建议</a:t>
            </a:r>
          </a:p>
        </p:txBody>
      </p:sp>
      <p:pic>
        <p:nvPicPr>
          <p:cNvPr id="490500" name="Picture 4" descr="QD lege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" cy="676275"/>
          </a:xfrm>
          <a:prstGeom prst="rect">
            <a:avLst/>
          </a:prstGeom>
          <a:noFill/>
        </p:spPr>
      </p:pic>
      <p:sp>
        <p:nvSpPr>
          <p:cNvPr id="490501" name="Text Box 5"/>
          <p:cNvSpPr txBox="1">
            <a:spLocks noChangeArrowheads="1"/>
          </p:cNvSpPr>
          <p:nvPr/>
        </p:nvSpPr>
        <p:spPr bwMode="auto">
          <a:xfrm>
            <a:off x="0" y="6372225"/>
            <a:ext cx="1708150" cy="457200"/>
          </a:xfrm>
          <a:prstGeom prst="rect">
            <a:avLst/>
          </a:prstGeom>
          <a:solidFill>
            <a:srgbClr val="DDF6A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1" lang="zh-CN" altLang="en-US"/>
              <a:t>样品热容量</a:t>
            </a:r>
          </a:p>
        </p:txBody>
      </p:sp>
      <p:grpSp>
        <p:nvGrpSpPr>
          <p:cNvPr id="490502" name="Group 6"/>
          <p:cNvGrpSpPr>
            <a:grpSpLocks/>
          </p:cNvGrpSpPr>
          <p:nvPr/>
        </p:nvGrpSpPr>
        <p:grpSpPr bwMode="auto">
          <a:xfrm>
            <a:off x="5486400" y="914400"/>
            <a:ext cx="3124200" cy="2667000"/>
            <a:chOff x="2688" y="960"/>
            <a:chExt cx="2880" cy="2976"/>
          </a:xfrm>
        </p:grpSpPr>
        <p:pic>
          <p:nvPicPr>
            <p:cNvPr id="490503" name="Picture 7" descr="HC standard spare puck frame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6825" t="6709" r="6729" b="9433"/>
            <a:stretch>
              <a:fillRect/>
            </a:stretch>
          </p:blipFill>
          <p:spPr bwMode="auto">
            <a:xfrm>
              <a:off x="2688" y="1409"/>
              <a:ext cx="2880" cy="2527"/>
            </a:xfrm>
            <a:prstGeom prst="rect">
              <a:avLst/>
            </a:prstGeom>
            <a:solidFill>
              <a:srgbClr val="D8EF9F"/>
            </a:solidFill>
          </p:spPr>
        </p:pic>
        <p:sp>
          <p:nvSpPr>
            <p:cNvPr id="490504" name="Freeform 8"/>
            <p:cNvSpPr>
              <a:spLocks/>
            </p:cNvSpPr>
            <p:nvPr/>
          </p:nvSpPr>
          <p:spPr bwMode="auto">
            <a:xfrm>
              <a:off x="3876" y="2175"/>
              <a:ext cx="483" cy="282"/>
            </a:xfrm>
            <a:custGeom>
              <a:avLst/>
              <a:gdLst/>
              <a:ahLst/>
              <a:cxnLst>
                <a:cxn ang="0">
                  <a:pos x="246" y="0"/>
                </a:cxn>
                <a:cxn ang="0">
                  <a:pos x="483" y="153"/>
                </a:cxn>
                <a:cxn ang="0">
                  <a:pos x="249" y="282"/>
                </a:cxn>
                <a:cxn ang="0">
                  <a:pos x="0" y="120"/>
                </a:cxn>
                <a:cxn ang="0">
                  <a:pos x="246" y="0"/>
                </a:cxn>
              </a:cxnLst>
              <a:rect l="0" t="0" r="r" b="b"/>
              <a:pathLst>
                <a:path w="483" h="282">
                  <a:moveTo>
                    <a:pt x="246" y="0"/>
                  </a:moveTo>
                  <a:lnTo>
                    <a:pt x="483" y="153"/>
                  </a:lnTo>
                  <a:lnTo>
                    <a:pt x="249" y="282"/>
                  </a:lnTo>
                  <a:lnTo>
                    <a:pt x="0" y="120"/>
                  </a:lnTo>
                  <a:lnTo>
                    <a:pt x="24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90505" name="Freeform 9"/>
            <p:cNvSpPr>
              <a:spLocks/>
            </p:cNvSpPr>
            <p:nvPr/>
          </p:nvSpPr>
          <p:spPr bwMode="auto">
            <a:xfrm>
              <a:off x="3580" y="1111"/>
              <a:ext cx="1076" cy="120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" y="1171"/>
                </a:cxn>
                <a:cxn ang="0">
                  <a:pos x="548" y="1048"/>
                </a:cxn>
                <a:cxn ang="0">
                  <a:pos x="775" y="1208"/>
                </a:cxn>
                <a:cxn ang="0">
                  <a:pos x="1076" y="10"/>
                </a:cxn>
              </a:cxnLst>
              <a:rect l="0" t="0" r="r" b="b"/>
              <a:pathLst>
                <a:path w="1076" h="1208">
                  <a:moveTo>
                    <a:pt x="0" y="0"/>
                  </a:moveTo>
                  <a:lnTo>
                    <a:pt x="302" y="1171"/>
                  </a:lnTo>
                  <a:lnTo>
                    <a:pt x="548" y="1048"/>
                  </a:lnTo>
                  <a:lnTo>
                    <a:pt x="775" y="1208"/>
                  </a:lnTo>
                  <a:lnTo>
                    <a:pt x="1076" y="10"/>
                  </a:lnTo>
                </a:path>
              </a:pathLst>
            </a:custGeom>
            <a:solidFill>
              <a:schemeClr val="hlink"/>
            </a:solidFill>
            <a:ln w="3810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90506" name="AutoShape 10"/>
            <p:cNvSpPr>
              <a:spLocks noChangeArrowheads="1"/>
            </p:cNvSpPr>
            <p:nvPr/>
          </p:nvSpPr>
          <p:spPr bwMode="auto">
            <a:xfrm>
              <a:off x="3998" y="1841"/>
              <a:ext cx="240" cy="192"/>
            </a:xfrm>
            <a:prstGeom prst="cloudCallout">
              <a:avLst>
                <a:gd name="adj1" fmla="val 21667"/>
                <a:gd name="adj2" fmla="val 16148"/>
              </a:avLst>
            </a:prstGeom>
            <a:solidFill>
              <a:srgbClr val="DE7DEB"/>
            </a:solidFill>
            <a:ln w="9525">
              <a:solidFill>
                <a:srgbClr val="DE7DEB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/>
              <a:endParaRPr kumimoji="1" lang="zh-CN" altLang="zh-CN"/>
            </a:p>
          </p:txBody>
        </p:sp>
        <p:sp>
          <p:nvSpPr>
            <p:cNvPr id="490507" name="AutoShape 11"/>
            <p:cNvSpPr>
              <a:spLocks noChangeArrowheads="1"/>
            </p:cNvSpPr>
            <p:nvPr/>
          </p:nvSpPr>
          <p:spPr bwMode="auto">
            <a:xfrm>
              <a:off x="3926" y="1361"/>
              <a:ext cx="384" cy="192"/>
            </a:xfrm>
            <a:prstGeom prst="can">
              <a:avLst>
                <a:gd name="adj" fmla="val 500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90508" name="Line 12"/>
            <p:cNvSpPr>
              <a:spLocks noChangeShapeType="1"/>
            </p:cNvSpPr>
            <p:nvPr/>
          </p:nvSpPr>
          <p:spPr bwMode="auto">
            <a:xfrm flipH="1">
              <a:off x="4118" y="960"/>
              <a:ext cx="0" cy="1361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prstDash val="lgDashDot"/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490509" name="Text Box 13"/>
          <p:cNvSpPr txBox="1">
            <a:spLocks noChangeArrowheads="1"/>
          </p:cNvSpPr>
          <p:nvPr/>
        </p:nvSpPr>
        <p:spPr bwMode="auto">
          <a:xfrm>
            <a:off x="685800" y="1828800"/>
            <a:ext cx="4670425" cy="399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kumimoji="1" lang="en-US" altLang="zh-CN" sz="3200"/>
              <a:t>Grease </a:t>
            </a:r>
            <a:r>
              <a:rPr kumimoji="1" lang="zh-CN" altLang="en-US" sz="3200"/>
              <a:t>的使用</a:t>
            </a:r>
          </a:p>
          <a:p>
            <a:pPr>
              <a:spcBef>
                <a:spcPct val="100000"/>
              </a:spcBef>
            </a:pPr>
            <a:r>
              <a:rPr kumimoji="1" lang="zh-CN" altLang="en-US" sz="3200"/>
              <a:t>   用量适当</a:t>
            </a:r>
          </a:p>
          <a:p>
            <a:pPr>
              <a:spcBef>
                <a:spcPct val="100000"/>
              </a:spcBef>
            </a:pPr>
            <a:r>
              <a:rPr kumimoji="1" lang="zh-CN" altLang="en-US" sz="3200"/>
              <a:t>   根据温度范围不同选择</a:t>
            </a:r>
          </a:p>
          <a:p>
            <a:pPr>
              <a:spcBef>
                <a:spcPct val="50000"/>
              </a:spcBef>
            </a:pPr>
            <a:r>
              <a:rPr kumimoji="1" lang="zh-CN" altLang="en-US" sz="3200"/>
              <a:t>            </a:t>
            </a:r>
            <a:r>
              <a:rPr kumimoji="1" lang="en-US" altLang="zh-CN" sz="3200"/>
              <a:t>N Grease</a:t>
            </a:r>
            <a:r>
              <a:rPr kumimoji="1" lang="zh-CN" altLang="en-US" sz="3200"/>
              <a:t>：</a:t>
            </a:r>
            <a:r>
              <a:rPr kumimoji="1" lang="en-US" altLang="zh-CN" sz="3200"/>
              <a:t>&lt; 320 K</a:t>
            </a:r>
          </a:p>
          <a:p>
            <a:pPr>
              <a:spcBef>
                <a:spcPct val="50000"/>
              </a:spcBef>
            </a:pPr>
            <a:r>
              <a:rPr kumimoji="1" lang="en-US" altLang="zh-CN" sz="3200"/>
              <a:t>            H Grease</a:t>
            </a:r>
            <a:r>
              <a:rPr kumimoji="1" lang="zh-CN" altLang="en-US" sz="3200"/>
              <a:t>：</a:t>
            </a:r>
            <a:r>
              <a:rPr kumimoji="1" lang="en-US" altLang="zh-CN" sz="3200"/>
              <a:t>&gt; 320 K</a:t>
            </a:r>
          </a:p>
        </p:txBody>
      </p:sp>
      <p:sp>
        <p:nvSpPr>
          <p:cNvPr id="490510" name="Text Box 14"/>
          <p:cNvSpPr txBox="1">
            <a:spLocks noChangeArrowheads="1"/>
          </p:cNvSpPr>
          <p:nvPr/>
        </p:nvSpPr>
        <p:spPr bwMode="auto">
          <a:xfrm>
            <a:off x="6324600" y="4495800"/>
            <a:ext cx="2012950" cy="1041400"/>
          </a:xfrm>
          <a:prstGeom prst="rect">
            <a:avLst/>
          </a:prstGeom>
          <a:solidFill>
            <a:srgbClr val="CCFF99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>
            <a:spAutoFit/>
          </a:bodyPr>
          <a:lstStyle/>
          <a:p>
            <a:pPr algn="ctr"/>
            <a:r>
              <a:rPr kumimoji="1" lang="zh-CN" altLang="en-US"/>
              <a:t>控温温度计：</a:t>
            </a:r>
          </a:p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kumimoji="1" lang="en-US" altLang="zh-CN"/>
              <a:t>Map 27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762000"/>
          </a:xfrm>
        </p:spPr>
        <p:txBody>
          <a:bodyPr/>
          <a:lstStyle/>
          <a:p>
            <a:r>
              <a:rPr lang="zh-CN" altLang="en-US"/>
              <a:t>注意事项及建议</a:t>
            </a:r>
          </a:p>
        </p:txBody>
      </p:sp>
      <p:sp>
        <p:nvSpPr>
          <p:cNvPr id="491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838200"/>
            <a:ext cx="6858000" cy="609600"/>
          </a:xfrm>
        </p:spPr>
        <p:txBody>
          <a:bodyPr/>
          <a:lstStyle/>
          <a:p>
            <a:pPr marL="609600" indent="-609600">
              <a:spcBef>
                <a:spcPct val="0"/>
              </a:spcBef>
              <a:buFontTx/>
              <a:buAutoNum type="arabicPeriod" startAt="2"/>
            </a:pPr>
            <a:r>
              <a:rPr lang="zh-CN" altLang="en-US">
                <a:ea typeface="华文新魏" pitchFamily="2" charset="-122"/>
              </a:rPr>
              <a:t>建议</a:t>
            </a:r>
          </a:p>
        </p:txBody>
      </p:sp>
      <p:pic>
        <p:nvPicPr>
          <p:cNvPr id="491524" name="Picture 4" descr="QD lege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" cy="676275"/>
          </a:xfrm>
          <a:prstGeom prst="rect">
            <a:avLst/>
          </a:prstGeom>
          <a:noFill/>
        </p:spPr>
      </p:pic>
      <p:sp>
        <p:nvSpPr>
          <p:cNvPr id="491525" name="Text Box 5"/>
          <p:cNvSpPr txBox="1">
            <a:spLocks noChangeArrowheads="1"/>
          </p:cNvSpPr>
          <p:nvPr/>
        </p:nvSpPr>
        <p:spPr bwMode="auto">
          <a:xfrm>
            <a:off x="0" y="6372225"/>
            <a:ext cx="1708150" cy="457200"/>
          </a:xfrm>
          <a:prstGeom prst="rect">
            <a:avLst/>
          </a:prstGeom>
          <a:solidFill>
            <a:srgbClr val="DDF6A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1" lang="zh-CN" altLang="en-US"/>
              <a:t>样品热容量</a:t>
            </a:r>
          </a:p>
        </p:txBody>
      </p:sp>
      <p:sp>
        <p:nvSpPr>
          <p:cNvPr id="491526" name="Text Box 6"/>
          <p:cNvSpPr txBox="1">
            <a:spLocks noChangeArrowheads="1"/>
          </p:cNvSpPr>
          <p:nvPr/>
        </p:nvSpPr>
        <p:spPr bwMode="auto">
          <a:xfrm>
            <a:off x="685800" y="1677988"/>
            <a:ext cx="4970463" cy="3503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kumimoji="1" lang="zh-CN" altLang="en-US" sz="3200"/>
              <a:t>样品形状及大小</a:t>
            </a:r>
          </a:p>
          <a:p>
            <a:pPr>
              <a:spcBef>
                <a:spcPct val="100000"/>
              </a:spcBef>
            </a:pPr>
            <a:r>
              <a:rPr kumimoji="1" lang="zh-CN" altLang="en-US" sz="3200"/>
              <a:t>   有</a:t>
            </a:r>
            <a:r>
              <a:rPr kumimoji="1" lang="zh-CN" altLang="en-US" sz="3200">
                <a:solidFill>
                  <a:srgbClr val="FF0000"/>
                </a:solidFill>
              </a:rPr>
              <a:t>一个</a:t>
            </a:r>
            <a:r>
              <a:rPr kumimoji="1" lang="zh-CN" altLang="en-US" sz="3200"/>
              <a:t>平整表面</a:t>
            </a:r>
          </a:p>
          <a:p>
            <a:pPr>
              <a:spcBef>
                <a:spcPct val="100000"/>
              </a:spcBef>
            </a:pPr>
            <a:r>
              <a:rPr kumimoji="1" lang="zh-CN" altLang="en-US" sz="3200"/>
              <a:t>   样品</a:t>
            </a:r>
            <a:r>
              <a:rPr kumimoji="1" lang="zh-CN" altLang="en-US" sz="3200">
                <a:solidFill>
                  <a:srgbClr val="FF0000"/>
                </a:solidFill>
              </a:rPr>
              <a:t>尽量小</a:t>
            </a:r>
          </a:p>
          <a:p>
            <a:pPr>
              <a:spcBef>
                <a:spcPct val="100000"/>
              </a:spcBef>
            </a:pPr>
            <a:r>
              <a:rPr kumimoji="1" lang="zh-CN" altLang="en-US" sz="3200"/>
              <a:t>            一般情况：～ </a:t>
            </a:r>
            <a:r>
              <a:rPr kumimoji="1" lang="en-US" altLang="zh-CN" sz="3200"/>
              <a:t>10 mg</a:t>
            </a:r>
          </a:p>
        </p:txBody>
      </p:sp>
      <p:sp>
        <p:nvSpPr>
          <p:cNvPr id="491527" name="Freeform 7"/>
          <p:cNvSpPr>
            <a:spLocks/>
          </p:cNvSpPr>
          <p:nvPr/>
        </p:nvSpPr>
        <p:spPr bwMode="auto">
          <a:xfrm>
            <a:off x="6324600" y="1828800"/>
            <a:ext cx="1981200" cy="2362200"/>
          </a:xfrm>
          <a:custGeom>
            <a:avLst/>
            <a:gdLst/>
            <a:ahLst/>
            <a:cxnLst>
              <a:cxn ang="0">
                <a:pos x="192" y="960"/>
              </a:cxn>
              <a:cxn ang="0">
                <a:pos x="1056" y="960"/>
              </a:cxn>
              <a:cxn ang="0">
                <a:pos x="1248" y="528"/>
              </a:cxn>
              <a:cxn ang="0">
                <a:pos x="1200" y="144"/>
              </a:cxn>
              <a:cxn ang="0">
                <a:pos x="1008" y="240"/>
              </a:cxn>
              <a:cxn ang="0">
                <a:pos x="912" y="48"/>
              </a:cxn>
              <a:cxn ang="0">
                <a:pos x="528" y="96"/>
              </a:cxn>
              <a:cxn ang="0">
                <a:pos x="336" y="0"/>
              </a:cxn>
              <a:cxn ang="0">
                <a:pos x="144" y="144"/>
              </a:cxn>
              <a:cxn ang="0">
                <a:pos x="288" y="288"/>
              </a:cxn>
              <a:cxn ang="0">
                <a:pos x="0" y="336"/>
              </a:cxn>
              <a:cxn ang="0">
                <a:pos x="96" y="528"/>
              </a:cxn>
              <a:cxn ang="0">
                <a:pos x="240" y="624"/>
              </a:cxn>
              <a:cxn ang="0">
                <a:pos x="96" y="768"/>
              </a:cxn>
              <a:cxn ang="0">
                <a:pos x="192" y="960"/>
              </a:cxn>
            </a:cxnLst>
            <a:rect l="0" t="0" r="r" b="b"/>
            <a:pathLst>
              <a:path w="1248" h="960">
                <a:moveTo>
                  <a:pt x="192" y="960"/>
                </a:moveTo>
                <a:lnTo>
                  <a:pt x="1056" y="960"/>
                </a:lnTo>
                <a:lnTo>
                  <a:pt x="1248" y="528"/>
                </a:lnTo>
                <a:lnTo>
                  <a:pt x="1200" y="144"/>
                </a:lnTo>
                <a:lnTo>
                  <a:pt x="1008" y="240"/>
                </a:lnTo>
                <a:lnTo>
                  <a:pt x="912" y="48"/>
                </a:lnTo>
                <a:lnTo>
                  <a:pt x="528" y="96"/>
                </a:lnTo>
                <a:lnTo>
                  <a:pt x="336" y="0"/>
                </a:lnTo>
                <a:lnTo>
                  <a:pt x="144" y="144"/>
                </a:lnTo>
                <a:lnTo>
                  <a:pt x="288" y="288"/>
                </a:lnTo>
                <a:lnTo>
                  <a:pt x="0" y="336"/>
                </a:lnTo>
                <a:lnTo>
                  <a:pt x="96" y="528"/>
                </a:lnTo>
                <a:lnTo>
                  <a:pt x="240" y="624"/>
                </a:lnTo>
                <a:lnTo>
                  <a:pt x="96" y="768"/>
                </a:lnTo>
                <a:lnTo>
                  <a:pt x="192" y="960"/>
                </a:lnTo>
                <a:close/>
              </a:path>
            </a:pathLst>
          </a:custGeom>
          <a:gradFill rotWithShape="0">
            <a:gsLst>
              <a:gs pos="0">
                <a:srgbClr val="FF0000">
                  <a:gamma/>
                  <a:shade val="66275"/>
                  <a:invGamma/>
                </a:srgbClr>
              </a:gs>
              <a:gs pos="100000">
                <a:srgbClr val="FF0000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491528" name="AutoShape 8"/>
          <p:cNvSpPr>
            <a:spLocks noChangeArrowheads="1"/>
          </p:cNvSpPr>
          <p:nvPr/>
        </p:nvSpPr>
        <p:spPr bwMode="auto">
          <a:xfrm>
            <a:off x="3276600" y="3581400"/>
            <a:ext cx="2971800" cy="838200"/>
          </a:xfrm>
          <a:prstGeom prst="wedgeRoundRectCallout">
            <a:avLst>
              <a:gd name="adj1" fmla="val 90759"/>
              <a:gd name="adj2" fmla="val -109468"/>
              <a:gd name="adj3" fmla="val 16667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kumimoji="1" lang="zh-CN" altLang="en-US"/>
              <a:t>达到热平衡时间短</a:t>
            </a:r>
          </a:p>
        </p:txBody>
      </p:sp>
      <p:sp>
        <p:nvSpPr>
          <p:cNvPr id="491529" name="Text Box 9"/>
          <p:cNvSpPr txBox="1">
            <a:spLocks noChangeArrowheads="1"/>
          </p:cNvSpPr>
          <p:nvPr/>
        </p:nvSpPr>
        <p:spPr bwMode="auto">
          <a:xfrm>
            <a:off x="7772400" y="3886200"/>
            <a:ext cx="482600" cy="457200"/>
          </a:xfrm>
          <a:prstGeom prst="rect">
            <a:avLst/>
          </a:prstGeom>
          <a:solidFill>
            <a:srgbClr val="CCFF99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r>
              <a:rPr kumimoji="1" lang="en-US" altLang="zh-CN"/>
              <a:t>T</a:t>
            </a:r>
            <a:r>
              <a:rPr kumimoji="1" lang="en-US" altLang="zh-CN" baseline="-25000"/>
              <a:t>S</a:t>
            </a:r>
          </a:p>
        </p:txBody>
      </p:sp>
      <p:sp>
        <p:nvSpPr>
          <p:cNvPr id="491530" name="Text Box 10"/>
          <p:cNvSpPr txBox="1">
            <a:spLocks noChangeArrowheads="1"/>
          </p:cNvSpPr>
          <p:nvPr/>
        </p:nvSpPr>
        <p:spPr bwMode="auto">
          <a:xfrm>
            <a:off x="7696200" y="1752600"/>
            <a:ext cx="584200" cy="457200"/>
          </a:xfrm>
          <a:prstGeom prst="rect">
            <a:avLst/>
          </a:prstGeom>
          <a:solidFill>
            <a:srgbClr val="CCFF99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r>
              <a:rPr kumimoji="1" lang="en-US" altLang="zh-CN"/>
              <a:t>T’</a:t>
            </a:r>
            <a:r>
              <a:rPr kumimoji="1" lang="en-US" altLang="zh-CN" baseline="-25000"/>
              <a:t>S</a:t>
            </a:r>
          </a:p>
        </p:txBody>
      </p:sp>
      <p:sp>
        <p:nvSpPr>
          <p:cNvPr id="491531" name="Text Box 11"/>
          <p:cNvSpPr txBox="1">
            <a:spLocks noChangeArrowheads="1"/>
          </p:cNvSpPr>
          <p:nvPr/>
        </p:nvSpPr>
        <p:spPr bwMode="auto">
          <a:xfrm>
            <a:off x="6781800" y="4946650"/>
            <a:ext cx="1411288" cy="457200"/>
          </a:xfrm>
          <a:prstGeom prst="rect">
            <a:avLst/>
          </a:prstGeom>
          <a:solidFill>
            <a:srgbClr val="CCFF99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r>
              <a:rPr kumimoji="1" lang="en-US" altLang="zh-CN"/>
              <a:t>T’</a:t>
            </a:r>
            <a:r>
              <a:rPr kumimoji="1" lang="en-US" altLang="zh-CN" baseline="-25000"/>
              <a:t>S</a:t>
            </a:r>
            <a:r>
              <a:rPr kumimoji="1" lang="en-US" altLang="zh-CN"/>
              <a:t> </a:t>
            </a:r>
            <a:r>
              <a:rPr kumimoji="1" lang="en-US" altLang="zh-CN">
                <a:sym typeface="Symbol" pitchFamily="18" charset="2"/>
              </a:rPr>
              <a:t> </a:t>
            </a:r>
            <a:r>
              <a:rPr kumimoji="1" lang="en-US" altLang="zh-CN"/>
              <a:t>T</a:t>
            </a:r>
            <a:r>
              <a:rPr kumimoji="1" lang="en-US" altLang="zh-CN" baseline="-25000"/>
              <a:t>S</a:t>
            </a:r>
            <a:r>
              <a:rPr kumimoji="1" lang="en-US" altLang="zh-CN"/>
              <a:t> </a:t>
            </a:r>
          </a:p>
        </p:txBody>
      </p:sp>
      <p:sp>
        <p:nvSpPr>
          <p:cNvPr id="491532" name="AutoShape 12">
            <a:hlinkClick r:id="rId3" action="ppaction://hlinkpres?slideindex=1&amp;slidetitle=多功能物性测量系统介绍  第 12 单元   PPMS操作－热容量" highlightClick="1"/>
          </p:cNvPr>
          <p:cNvSpPr>
            <a:spLocks noChangeArrowheads="1"/>
          </p:cNvSpPr>
          <p:nvPr/>
        </p:nvSpPr>
        <p:spPr bwMode="auto">
          <a:xfrm>
            <a:off x="8839200" y="6553200"/>
            <a:ext cx="304800" cy="304800"/>
          </a:xfrm>
          <a:prstGeom prst="actionButtonDocument">
            <a:avLst/>
          </a:prstGeom>
          <a:gradFill rotWithShape="0">
            <a:gsLst>
              <a:gs pos="0">
                <a:srgbClr val="5E9EFF"/>
              </a:gs>
              <a:gs pos="20000">
                <a:srgbClr val="85C2FF"/>
              </a:gs>
              <a:gs pos="35000">
                <a:srgbClr val="C4D6EB"/>
              </a:gs>
              <a:gs pos="50000">
                <a:srgbClr val="FFEBFA"/>
              </a:gs>
              <a:gs pos="65000">
                <a:srgbClr val="C4D6EB"/>
              </a:gs>
              <a:gs pos="80001">
                <a:srgbClr val="85C2FF"/>
              </a:gs>
              <a:gs pos="100000">
                <a:srgbClr val="5E9EFF"/>
              </a:gs>
            </a:gsLst>
            <a:lin ang="189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02" name="Picture 2" descr="Magnetic field control"/>
          <p:cNvPicPr>
            <a:picLocks noChangeAspect="1" noChangeArrowheads="1"/>
          </p:cNvPicPr>
          <p:nvPr/>
        </p:nvPicPr>
        <p:blipFill>
          <a:blip r:embed="rId2" cstate="print"/>
          <a:srcRect l="1166" r="830" b="337"/>
          <a:stretch>
            <a:fillRect/>
          </a:stretch>
        </p:blipFill>
        <p:spPr bwMode="auto">
          <a:xfrm>
            <a:off x="838200" y="544513"/>
            <a:ext cx="8305800" cy="6178550"/>
          </a:xfrm>
          <a:prstGeom prst="rect">
            <a:avLst/>
          </a:prstGeom>
          <a:noFill/>
        </p:spPr>
      </p:pic>
      <p:sp>
        <p:nvSpPr>
          <p:cNvPr id="307203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" y="1371600"/>
            <a:ext cx="685800" cy="4191000"/>
          </a:xfrm>
          <a:solidFill>
            <a:srgbClr val="CCECFF"/>
          </a:solidFill>
          <a:ln>
            <a:solidFill>
              <a:schemeClr val="tx2"/>
            </a:solidFill>
          </a:ln>
        </p:spPr>
        <p:txBody>
          <a:bodyPr lIns="0" tIns="0" rIns="0" bIns="0"/>
          <a:lstStyle/>
          <a:p>
            <a:r>
              <a:rPr lang="zh-CN" altLang="en-US">
                <a:solidFill>
                  <a:srgbClr val="0000FF"/>
                </a:solidFill>
              </a:rPr>
              <a:t>磁场控制过程</a:t>
            </a:r>
          </a:p>
        </p:txBody>
      </p:sp>
      <p:sp>
        <p:nvSpPr>
          <p:cNvPr id="307204" name="Text Box 4"/>
          <p:cNvSpPr txBox="1">
            <a:spLocks noChangeArrowheads="1"/>
          </p:cNvSpPr>
          <p:nvPr/>
        </p:nvSpPr>
        <p:spPr bwMode="auto">
          <a:xfrm>
            <a:off x="1371600" y="257175"/>
            <a:ext cx="2555875" cy="396875"/>
          </a:xfrm>
          <a:prstGeom prst="rect">
            <a:avLst/>
          </a:prstGeom>
          <a:solidFill>
            <a:srgbClr val="B1DF3F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r>
              <a:rPr kumimoji="1" lang="en-US" altLang="zh-CN" sz="2000"/>
              <a:t>H=H</a:t>
            </a:r>
            <a:r>
              <a:rPr kumimoji="1" lang="en-US" altLang="zh-CN" sz="2000" baseline="-25000"/>
              <a:t>0</a:t>
            </a:r>
            <a:r>
              <a:rPr kumimoji="1" lang="zh-CN" altLang="en-US" sz="2000"/>
              <a:t>，闭环，电源关</a:t>
            </a:r>
          </a:p>
        </p:txBody>
      </p:sp>
      <p:sp>
        <p:nvSpPr>
          <p:cNvPr id="307205" name="Text Box 5"/>
          <p:cNvSpPr txBox="1">
            <a:spLocks noChangeArrowheads="1"/>
          </p:cNvSpPr>
          <p:nvPr/>
        </p:nvSpPr>
        <p:spPr bwMode="auto">
          <a:xfrm>
            <a:off x="5775325" y="4540250"/>
            <a:ext cx="2528888" cy="396875"/>
          </a:xfrm>
          <a:prstGeom prst="rect">
            <a:avLst/>
          </a:prstGeom>
          <a:solidFill>
            <a:srgbClr val="B1DF3F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r>
              <a:rPr kumimoji="1" lang="en-US" altLang="zh-CN" sz="2000"/>
              <a:t>H=H</a:t>
            </a:r>
            <a:r>
              <a:rPr kumimoji="1" lang="en-US" altLang="zh-CN" sz="2000" baseline="-25000"/>
              <a:t>f</a:t>
            </a:r>
            <a:r>
              <a:rPr kumimoji="1" lang="zh-CN" altLang="en-US" sz="2000"/>
              <a:t>，闭环，电源关</a:t>
            </a:r>
          </a:p>
        </p:txBody>
      </p:sp>
      <p:sp>
        <p:nvSpPr>
          <p:cNvPr id="307206" name="Text Box 6"/>
          <p:cNvSpPr txBox="1">
            <a:spLocks noChangeArrowheads="1"/>
          </p:cNvSpPr>
          <p:nvPr/>
        </p:nvSpPr>
        <p:spPr bwMode="auto">
          <a:xfrm>
            <a:off x="1381125" y="2363788"/>
            <a:ext cx="2809875" cy="396875"/>
          </a:xfrm>
          <a:prstGeom prst="rect">
            <a:avLst/>
          </a:prstGeom>
          <a:solidFill>
            <a:srgbClr val="B1DF3F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r>
              <a:rPr kumimoji="1" lang="en-US" altLang="zh-CN" sz="2000"/>
              <a:t>H=H</a:t>
            </a:r>
            <a:r>
              <a:rPr kumimoji="1" lang="en-US" altLang="zh-CN" sz="2000" baseline="-25000"/>
              <a:t>0</a:t>
            </a:r>
            <a:r>
              <a:rPr kumimoji="1" lang="zh-CN" altLang="en-US" sz="2000"/>
              <a:t>，电流恒定，开环</a:t>
            </a:r>
          </a:p>
        </p:txBody>
      </p:sp>
      <p:sp>
        <p:nvSpPr>
          <p:cNvPr id="307207" name="Text Box 7"/>
          <p:cNvSpPr txBox="1">
            <a:spLocks noChangeArrowheads="1"/>
          </p:cNvSpPr>
          <p:nvPr/>
        </p:nvSpPr>
        <p:spPr bwMode="auto">
          <a:xfrm>
            <a:off x="1381125" y="4556125"/>
            <a:ext cx="2782888" cy="396875"/>
          </a:xfrm>
          <a:prstGeom prst="rect">
            <a:avLst/>
          </a:prstGeom>
          <a:solidFill>
            <a:srgbClr val="B1DF3F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r>
              <a:rPr kumimoji="1" lang="en-US" altLang="zh-CN" sz="2000"/>
              <a:t>H=H</a:t>
            </a:r>
            <a:r>
              <a:rPr kumimoji="1" lang="en-US" altLang="zh-CN" sz="2000" baseline="-25000"/>
              <a:t>f</a:t>
            </a:r>
            <a:r>
              <a:rPr kumimoji="1" lang="zh-CN" altLang="en-US" sz="2000"/>
              <a:t>，电流恒定，闭环</a:t>
            </a:r>
          </a:p>
        </p:txBody>
      </p:sp>
      <p:sp>
        <p:nvSpPr>
          <p:cNvPr id="307208" name="Text Box 8"/>
          <p:cNvSpPr txBox="1">
            <a:spLocks noChangeArrowheads="1"/>
          </p:cNvSpPr>
          <p:nvPr/>
        </p:nvSpPr>
        <p:spPr bwMode="auto">
          <a:xfrm>
            <a:off x="5775325" y="2362200"/>
            <a:ext cx="2782888" cy="396875"/>
          </a:xfrm>
          <a:prstGeom prst="rect">
            <a:avLst/>
          </a:prstGeom>
          <a:solidFill>
            <a:srgbClr val="B1DF3F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r>
              <a:rPr kumimoji="1" lang="en-US" altLang="zh-CN" sz="2000"/>
              <a:t>H=H</a:t>
            </a:r>
            <a:r>
              <a:rPr kumimoji="1" lang="en-US" altLang="zh-CN" sz="2000" baseline="-25000"/>
              <a:t>f</a:t>
            </a:r>
            <a:r>
              <a:rPr kumimoji="1" lang="zh-CN" altLang="en-US" sz="2000"/>
              <a:t>，开环，调节磁场</a:t>
            </a:r>
          </a:p>
        </p:txBody>
      </p:sp>
      <p:sp>
        <p:nvSpPr>
          <p:cNvPr id="307209" name="Text Box 9"/>
          <p:cNvSpPr txBox="1">
            <a:spLocks noChangeArrowheads="1"/>
          </p:cNvSpPr>
          <p:nvPr/>
        </p:nvSpPr>
        <p:spPr bwMode="auto">
          <a:xfrm>
            <a:off x="5775325" y="212725"/>
            <a:ext cx="3063875" cy="396875"/>
          </a:xfrm>
          <a:prstGeom prst="rect">
            <a:avLst/>
          </a:prstGeom>
          <a:solidFill>
            <a:srgbClr val="B1DF3F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r>
              <a:rPr kumimoji="1" lang="en-US" altLang="zh-CN" sz="2000"/>
              <a:t>H=H</a:t>
            </a:r>
            <a:r>
              <a:rPr kumimoji="1" lang="en-US" altLang="zh-CN" sz="2000" baseline="-25000"/>
              <a:t>0</a:t>
            </a:r>
            <a:r>
              <a:rPr kumimoji="1" lang="zh-CN" altLang="en-US" sz="2000"/>
              <a:t>，闭环，电源电流升</a:t>
            </a:r>
          </a:p>
        </p:txBody>
      </p:sp>
      <p:pic>
        <p:nvPicPr>
          <p:cNvPr id="307210" name="Picture 10" descr="QD lege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85800" cy="676275"/>
          </a:xfrm>
          <a:prstGeom prst="rect">
            <a:avLst/>
          </a:prstGeom>
          <a:noFill/>
        </p:spPr>
      </p:pic>
      <p:sp>
        <p:nvSpPr>
          <p:cNvPr id="307211" name="Text Box 11"/>
          <p:cNvSpPr txBox="1">
            <a:spLocks noChangeArrowheads="1"/>
          </p:cNvSpPr>
          <p:nvPr/>
        </p:nvSpPr>
        <p:spPr bwMode="auto">
          <a:xfrm>
            <a:off x="1930400" y="654050"/>
            <a:ext cx="5921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1" lang="en-US" altLang="zh-CN" sz="3600">
                <a:solidFill>
                  <a:srgbClr val="0000FF"/>
                </a:solidFill>
                <a:sym typeface="Wingdings" pitchFamily="2" charset="2"/>
              </a:rPr>
              <a:t></a:t>
            </a:r>
            <a:endParaRPr kumimoji="1" lang="en-US" altLang="zh-CN" sz="3600">
              <a:solidFill>
                <a:srgbClr val="0000FF"/>
              </a:solidFill>
            </a:endParaRPr>
          </a:p>
        </p:txBody>
      </p:sp>
      <p:sp>
        <p:nvSpPr>
          <p:cNvPr id="307212" name="Text Box 12"/>
          <p:cNvSpPr txBox="1">
            <a:spLocks noChangeArrowheads="1"/>
          </p:cNvSpPr>
          <p:nvPr/>
        </p:nvSpPr>
        <p:spPr bwMode="auto">
          <a:xfrm>
            <a:off x="6367463" y="609600"/>
            <a:ext cx="5921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1" lang="en-US" altLang="zh-CN" sz="3600">
                <a:solidFill>
                  <a:srgbClr val="0000FF"/>
                </a:solidFill>
                <a:sym typeface="Wingdings" pitchFamily="2" charset="2"/>
              </a:rPr>
              <a:t></a:t>
            </a:r>
            <a:endParaRPr kumimoji="1" lang="en-US" altLang="zh-CN" sz="3600">
              <a:solidFill>
                <a:srgbClr val="0000FF"/>
              </a:solidFill>
            </a:endParaRPr>
          </a:p>
        </p:txBody>
      </p:sp>
      <p:sp>
        <p:nvSpPr>
          <p:cNvPr id="307213" name="Text Box 13"/>
          <p:cNvSpPr txBox="1">
            <a:spLocks noChangeArrowheads="1"/>
          </p:cNvSpPr>
          <p:nvPr/>
        </p:nvSpPr>
        <p:spPr bwMode="auto">
          <a:xfrm>
            <a:off x="1930400" y="2787650"/>
            <a:ext cx="5921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1" lang="en-US" altLang="zh-CN" sz="3600">
                <a:solidFill>
                  <a:srgbClr val="0000FF"/>
                </a:solidFill>
                <a:sym typeface="Wingdings" pitchFamily="2" charset="2"/>
              </a:rPr>
              <a:t></a:t>
            </a:r>
            <a:endParaRPr kumimoji="1" lang="en-US" altLang="zh-CN" sz="3600">
              <a:solidFill>
                <a:srgbClr val="0000FF"/>
              </a:solidFill>
            </a:endParaRPr>
          </a:p>
        </p:txBody>
      </p:sp>
      <p:sp>
        <p:nvSpPr>
          <p:cNvPr id="307214" name="Text Box 14"/>
          <p:cNvSpPr txBox="1">
            <a:spLocks noChangeArrowheads="1"/>
          </p:cNvSpPr>
          <p:nvPr/>
        </p:nvSpPr>
        <p:spPr bwMode="auto">
          <a:xfrm>
            <a:off x="6367463" y="2743200"/>
            <a:ext cx="5921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1" lang="en-US" altLang="zh-CN" sz="3600">
                <a:solidFill>
                  <a:srgbClr val="0000FF"/>
                </a:solidFill>
                <a:sym typeface="Wingdings" pitchFamily="2" charset="2"/>
              </a:rPr>
              <a:t></a:t>
            </a:r>
            <a:endParaRPr kumimoji="1" lang="en-US" altLang="zh-CN" sz="3600">
              <a:solidFill>
                <a:srgbClr val="0000FF"/>
              </a:solidFill>
            </a:endParaRPr>
          </a:p>
        </p:txBody>
      </p:sp>
      <p:sp>
        <p:nvSpPr>
          <p:cNvPr id="307215" name="Text Box 15"/>
          <p:cNvSpPr txBox="1">
            <a:spLocks noChangeArrowheads="1"/>
          </p:cNvSpPr>
          <p:nvPr/>
        </p:nvSpPr>
        <p:spPr bwMode="auto">
          <a:xfrm>
            <a:off x="1930400" y="4953000"/>
            <a:ext cx="5921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1" lang="en-US" altLang="zh-CN" sz="3600">
                <a:solidFill>
                  <a:srgbClr val="0000FF"/>
                </a:solidFill>
                <a:sym typeface="Wingdings" pitchFamily="2" charset="2"/>
              </a:rPr>
              <a:t></a:t>
            </a:r>
            <a:endParaRPr kumimoji="1" lang="en-US" altLang="zh-CN" sz="3600">
              <a:solidFill>
                <a:srgbClr val="0000FF"/>
              </a:solidFill>
            </a:endParaRPr>
          </a:p>
        </p:txBody>
      </p:sp>
      <p:sp>
        <p:nvSpPr>
          <p:cNvPr id="307216" name="Text Box 16"/>
          <p:cNvSpPr txBox="1">
            <a:spLocks noChangeArrowheads="1"/>
          </p:cNvSpPr>
          <p:nvPr/>
        </p:nvSpPr>
        <p:spPr bwMode="auto">
          <a:xfrm>
            <a:off x="6365875" y="4921250"/>
            <a:ext cx="5921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1" lang="en-US" altLang="zh-CN" sz="3600">
                <a:solidFill>
                  <a:srgbClr val="0000FF"/>
                </a:solidFill>
                <a:sym typeface="Wingdings" pitchFamily="2" charset="2"/>
              </a:rPr>
              <a:t></a:t>
            </a:r>
            <a:endParaRPr kumimoji="1" lang="en-US" altLang="zh-CN" sz="360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zh-CN" altLang="en-US">
                <a:ea typeface="黑体" pitchFamily="49" charset="-122"/>
              </a:rPr>
              <a:t>液氦液面与最大磁场的关系</a:t>
            </a:r>
          </a:p>
        </p:txBody>
      </p:sp>
      <p:pic>
        <p:nvPicPr>
          <p:cNvPr id="308227" name="Picture 3" descr="High Capacity Nigrogen-Jacketed Dewar-vertical"/>
          <p:cNvPicPr>
            <a:picLocks noChangeAspect="1" noChangeArrowheads="1"/>
          </p:cNvPicPr>
          <p:nvPr/>
        </p:nvPicPr>
        <p:blipFill>
          <a:blip r:embed="rId2" cstate="print"/>
          <a:srcRect l="9393" t="9885" r="33737"/>
          <a:stretch>
            <a:fillRect/>
          </a:stretch>
        </p:blipFill>
        <p:spPr bwMode="auto">
          <a:xfrm>
            <a:off x="2746375" y="1143000"/>
            <a:ext cx="3651250" cy="5548313"/>
          </a:xfrm>
          <a:prstGeom prst="rect">
            <a:avLst/>
          </a:prstGeom>
          <a:noFill/>
        </p:spPr>
      </p:pic>
      <p:sp>
        <p:nvSpPr>
          <p:cNvPr id="308228" name="Line 4"/>
          <p:cNvSpPr>
            <a:spLocks noChangeShapeType="1"/>
          </p:cNvSpPr>
          <p:nvPr/>
        </p:nvSpPr>
        <p:spPr bwMode="auto">
          <a:xfrm flipV="1">
            <a:off x="2133600" y="4572000"/>
            <a:ext cx="4876800" cy="0"/>
          </a:xfrm>
          <a:prstGeom prst="line">
            <a:avLst/>
          </a:prstGeom>
          <a:noFill/>
          <a:ln w="28575">
            <a:solidFill>
              <a:srgbClr val="0000FF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308229" name="Line 5"/>
          <p:cNvSpPr>
            <a:spLocks noChangeShapeType="1"/>
          </p:cNvSpPr>
          <p:nvPr/>
        </p:nvSpPr>
        <p:spPr bwMode="auto">
          <a:xfrm flipV="1">
            <a:off x="1066800" y="4343400"/>
            <a:ext cx="5943600" cy="0"/>
          </a:xfrm>
          <a:prstGeom prst="line">
            <a:avLst/>
          </a:prstGeom>
          <a:noFill/>
          <a:ln w="28575">
            <a:solidFill>
              <a:schemeClr val="tx2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308230" name="Line 6"/>
          <p:cNvSpPr>
            <a:spLocks noChangeShapeType="1"/>
          </p:cNvSpPr>
          <p:nvPr/>
        </p:nvSpPr>
        <p:spPr bwMode="auto">
          <a:xfrm flipV="1">
            <a:off x="2133600" y="4038600"/>
            <a:ext cx="4876800" cy="0"/>
          </a:xfrm>
          <a:prstGeom prst="line">
            <a:avLst/>
          </a:prstGeom>
          <a:noFill/>
          <a:ln w="28575">
            <a:solidFill>
              <a:srgbClr val="FF66FF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308231" name="Line 7"/>
          <p:cNvSpPr>
            <a:spLocks noChangeShapeType="1"/>
          </p:cNvSpPr>
          <p:nvPr/>
        </p:nvSpPr>
        <p:spPr bwMode="auto">
          <a:xfrm flipV="1">
            <a:off x="2133600" y="3733800"/>
            <a:ext cx="4876800" cy="0"/>
          </a:xfrm>
          <a:prstGeom prst="line">
            <a:avLst/>
          </a:prstGeom>
          <a:noFill/>
          <a:ln w="38100">
            <a:solidFill>
              <a:srgbClr val="FF3300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308232" name="Line 8"/>
          <p:cNvSpPr>
            <a:spLocks noChangeShapeType="1"/>
          </p:cNvSpPr>
          <p:nvPr/>
        </p:nvSpPr>
        <p:spPr bwMode="auto">
          <a:xfrm flipV="1">
            <a:off x="1066800" y="3429000"/>
            <a:ext cx="5943600" cy="0"/>
          </a:xfrm>
          <a:prstGeom prst="line">
            <a:avLst/>
          </a:prstGeom>
          <a:noFill/>
          <a:ln w="28575">
            <a:solidFill>
              <a:schemeClr val="tx2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308233" name="Line 9"/>
          <p:cNvSpPr>
            <a:spLocks noChangeShapeType="1"/>
          </p:cNvSpPr>
          <p:nvPr/>
        </p:nvSpPr>
        <p:spPr bwMode="auto">
          <a:xfrm flipV="1">
            <a:off x="2133600" y="3276600"/>
            <a:ext cx="4876800" cy="0"/>
          </a:xfrm>
          <a:prstGeom prst="line">
            <a:avLst/>
          </a:prstGeom>
          <a:noFill/>
          <a:ln w="28575">
            <a:solidFill>
              <a:srgbClr val="0000FF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308234" name="Line 10"/>
          <p:cNvSpPr>
            <a:spLocks noChangeShapeType="1"/>
          </p:cNvSpPr>
          <p:nvPr/>
        </p:nvSpPr>
        <p:spPr bwMode="auto">
          <a:xfrm flipV="1">
            <a:off x="2133600" y="2286000"/>
            <a:ext cx="4876800" cy="0"/>
          </a:xfrm>
          <a:prstGeom prst="line">
            <a:avLst/>
          </a:prstGeom>
          <a:noFill/>
          <a:ln w="28575">
            <a:solidFill>
              <a:srgbClr val="FF3300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308235" name="Line 11"/>
          <p:cNvSpPr>
            <a:spLocks noChangeShapeType="1"/>
          </p:cNvSpPr>
          <p:nvPr/>
        </p:nvSpPr>
        <p:spPr bwMode="auto">
          <a:xfrm flipV="1">
            <a:off x="2133600" y="5867400"/>
            <a:ext cx="48768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308236" name="Rectangle 12"/>
          <p:cNvSpPr>
            <a:spLocks noChangeArrowheads="1"/>
          </p:cNvSpPr>
          <p:nvPr/>
        </p:nvSpPr>
        <p:spPr bwMode="auto">
          <a:xfrm>
            <a:off x="4329113" y="5427663"/>
            <a:ext cx="685800" cy="425450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08237" name="Text Box 13"/>
          <p:cNvSpPr txBox="1">
            <a:spLocks noChangeArrowheads="1"/>
          </p:cNvSpPr>
          <p:nvPr/>
        </p:nvSpPr>
        <p:spPr bwMode="auto">
          <a:xfrm>
            <a:off x="1219200" y="5638800"/>
            <a:ext cx="946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1" lang="en-US" altLang="zh-CN">
                <a:solidFill>
                  <a:srgbClr val="FF3300"/>
                </a:solidFill>
              </a:rPr>
              <a:t>0.0 </a:t>
            </a:r>
            <a:r>
              <a:rPr kumimoji="1" lang="zh-CN" altLang="en-US">
                <a:solidFill>
                  <a:srgbClr val="FF3300"/>
                </a:solidFill>
              </a:rPr>
              <a:t>％</a:t>
            </a:r>
          </a:p>
        </p:txBody>
      </p:sp>
      <p:sp>
        <p:nvSpPr>
          <p:cNvPr id="308238" name="Text Box 14"/>
          <p:cNvSpPr txBox="1">
            <a:spLocks noChangeArrowheads="1"/>
          </p:cNvSpPr>
          <p:nvPr/>
        </p:nvSpPr>
        <p:spPr bwMode="auto">
          <a:xfrm>
            <a:off x="1295400" y="5105400"/>
            <a:ext cx="869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1" lang="en-US" altLang="zh-CN">
                <a:solidFill>
                  <a:srgbClr val="FF3300"/>
                </a:solidFill>
              </a:rPr>
              <a:t>10 </a:t>
            </a:r>
            <a:r>
              <a:rPr kumimoji="1" lang="zh-CN" altLang="en-US">
                <a:solidFill>
                  <a:srgbClr val="FF3300"/>
                </a:solidFill>
              </a:rPr>
              <a:t>％</a:t>
            </a:r>
          </a:p>
        </p:txBody>
      </p:sp>
      <p:sp>
        <p:nvSpPr>
          <p:cNvPr id="308239" name="Text Box 15"/>
          <p:cNvSpPr txBox="1">
            <a:spLocks noChangeArrowheads="1"/>
          </p:cNvSpPr>
          <p:nvPr/>
        </p:nvSpPr>
        <p:spPr bwMode="auto">
          <a:xfrm>
            <a:off x="1295400" y="4419600"/>
            <a:ext cx="869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1" lang="en-US" altLang="zh-CN">
                <a:solidFill>
                  <a:srgbClr val="0000FF"/>
                </a:solidFill>
              </a:rPr>
              <a:t>31 </a:t>
            </a:r>
            <a:r>
              <a:rPr kumimoji="1" lang="zh-CN" altLang="en-US">
                <a:solidFill>
                  <a:srgbClr val="0000FF"/>
                </a:solidFill>
              </a:rPr>
              <a:t>％</a:t>
            </a:r>
          </a:p>
        </p:txBody>
      </p:sp>
      <p:sp>
        <p:nvSpPr>
          <p:cNvPr id="308240" name="Text Box 16"/>
          <p:cNvSpPr txBox="1">
            <a:spLocks noChangeArrowheads="1"/>
          </p:cNvSpPr>
          <p:nvPr/>
        </p:nvSpPr>
        <p:spPr bwMode="auto">
          <a:xfrm>
            <a:off x="228600" y="4114800"/>
            <a:ext cx="869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1" lang="en-US" altLang="zh-CN"/>
              <a:t>45 </a:t>
            </a:r>
            <a:r>
              <a:rPr kumimoji="1" lang="zh-CN" altLang="en-US"/>
              <a:t>％</a:t>
            </a:r>
          </a:p>
        </p:txBody>
      </p:sp>
      <p:sp>
        <p:nvSpPr>
          <p:cNvPr id="308241" name="Text Box 17"/>
          <p:cNvSpPr txBox="1">
            <a:spLocks noChangeArrowheads="1"/>
          </p:cNvSpPr>
          <p:nvPr/>
        </p:nvSpPr>
        <p:spPr bwMode="auto">
          <a:xfrm>
            <a:off x="1295400" y="3810000"/>
            <a:ext cx="869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1" lang="en-US" altLang="zh-CN"/>
              <a:t>50 </a:t>
            </a:r>
            <a:r>
              <a:rPr kumimoji="1" lang="zh-CN" altLang="en-US"/>
              <a:t>％</a:t>
            </a:r>
          </a:p>
        </p:txBody>
      </p:sp>
      <p:sp>
        <p:nvSpPr>
          <p:cNvPr id="308242" name="Text Box 18"/>
          <p:cNvSpPr txBox="1">
            <a:spLocks noChangeArrowheads="1"/>
          </p:cNvSpPr>
          <p:nvPr/>
        </p:nvSpPr>
        <p:spPr bwMode="auto">
          <a:xfrm>
            <a:off x="1295400" y="3429000"/>
            <a:ext cx="869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1" lang="en-US" altLang="zh-CN">
                <a:solidFill>
                  <a:srgbClr val="FF3300"/>
                </a:solidFill>
              </a:rPr>
              <a:t>60 </a:t>
            </a:r>
            <a:r>
              <a:rPr kumimoji="1" lang="zh-CN" altLang="en-US">
                <a:solidFill>
                  <a:srgbClr val="FF3300"/>
                </a:solidFill>
              </a:rPr>
              <a:t>％</a:t>
            </a:r>
          </a:p>
        </p:txBody>
      </p:sp>
      <p:sp>
        <p:nvSpPr>
          <p:cNvPr id="308243" name="Text Box 19"/>
          <p:cNvSpPr txBox="1">
            <a:spLocks noChangeArrowheads="1"/>
          </p:cNvSpPr>
          <p:nvPr/>
        </p:nvSpPr>
        <p:spPr bwMode="auto">
          <a:xfrm>
            <a:off x="1066800" y="2971800"/>
            <a:ext cx="1098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1" lang="en-US" altLang="zh-CN">
                <a:solidFill>
                  <a:srgbClr val="0000FF"/>
                </a:solidFill>
              </a:rPr>
              <a:t>94.6 </a:t>
            </a:r>
            <a:r>
              <a:rPr kumimoji="1" lang="zh-CN" altLang="en-US">
                <a:solidFill>
                  <a:srgbClr val="0000FF"/>
                </a:solidFill>
              </a:rPr>
              <a:t>％</a:t>
            </a:r>
          </a:p>
        </p:txBody>
      </p:sp>
      <p:sp>
        <p:nvSpPr>
          <p:cNvPr id="308244" name="Text Box 20"/>
          <p:cNvSpPr txBox="1">
            <a:spLocks noChangeArrowheads="1"/>
          </p:cNvSpPr>
          <p:nvPr/>
        </p:nvSpPr>
        <p:spPr bwMode="auto">
          <a:xfrm>
            <a:off x="1143000" y="2057400"/>
            <a:ext cx="1022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kumimoji="1" lang="en-US" altLang="zh-CN">
                <a:solidFill>
                  <a:srgbClr val="CC3300"/>
                </a:solidFill>
              </a:rPr>
              <a:t>100 </a:t>
            </a:r>
            <a:r>
              <a:rPr kumimoji="1" lang="zh-CN" altLang="en-US">
                <a:solidFill>
                  <a:srgbClr val="CC3300"/>
                </a:solidFill>
              </a:rPr>
              <a:t>％</a:t>
            </a:r>
          </a:p>
        </p:txBody>
      </p:sp>
      <p:sp>
        <p:nvSpPr>
          <p:cNvPr id="308245" name="Line 21"/>
          <p:cNvSpPr>
            <a:spLocks noChangeShapeType="1"/>
          </p:cNvSpPr>
          <p:nvPr/>
        </p:nvSpPr>
        <p:spPr bwMode="auto">
          <a:xfrm flipV="1">
            <a:off x="2133600" y="5410200"/>
            <a:ext cx="4876800" cy="0"/>
          </a:xfrm>
          <a:prstGeom prst="line">
            <a:avLst/>
          </a:prstGeom>
          <a:noFill/>
          <a:ln w="76200" cmpd="thickThin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308246" name="Text Box 22"/>
          <p:cNvSpPr txBox="1">
            <a:spLocks noChangeArrowheads="1"/>
          </p:cNvSpPr>
          <p:nvPr/>
        </p:nvSpPr>
        <p:spPr bwMode="auto">
          <a:xfrm>
            <a:off x="228600" y="3200400"/>
            <a:ext cx="869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1" lang="en-US" altLang="zh-CN"/>
              <a:t>85 </a:t>
            </a:r>
            <a:r>
              <a:rPr kumimoji="1" lang="zh-CN" altLang="en-US"/>
              <a:t>％</a:t>
            </a:r>
          </a:p>
        </p:txBody>
      </p:sp>
      <p:sp>
        <p:nvSpPr>
          <p:cNvPr id="308247" name="AutoShape 23"/>
          <p:cNvSpPr>
            <a:spLocks/>
          </p:cNvSpPr>
          <p:nvPr/>
        </p:nvSpPr>
        <p:spPr bwMode="auto">
          <a:xfrm>
            <a:off x="7086600" y="2286000"/>
            <a:ext cx="304800" cy="1371600"/>
          </a:xfrm>
          <a:prstGeom prst="rightBrace">
            <a:avLst>
              <a:gd name="adj1" fmla="val 37500"/>
              <a:gd name="adj2" fmla="val 50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08248" name="Text Box 24"/>
          <p:cNvSpPr txBox="1">
            <a:spLocks noChangeArrowheads="1"/>
          </p:cNvSpPr>
          <p:nvPr/>
        </p:nvSpPr>
        <p:spPr bwMode="auto">
          <a:xfrm>
            <a:off x="7391400" y="2743200"/>
            <a:ext cx="137636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kumimoji="1" lang="en-US" altLang="zh-CN"/>
              <a:t>Full Field</a:t>
            </a:r>
          </a:p>
          <a:p>
            <a:pPr algn="ctr"/>
            <a:r>
              <a:rPr kumimoji="1" lang="en-US" altLang="zh-CN"/>
              <a:t>(14 T)</a:t>
            </a:r>
          </a:p>
        </p:txBody>
      </p:sp>
      <p:sp>
        <p:nvSpPr>
          <p:cNvPr id="308249" name="AutoShape 25"/>
          <p:cNvSpPr>
            <a:spLocks/>
          </p:cNvSpPr>
          <p:nvPr/>
        </p:nvSpPr>
        <p:spPr bwMode="auto">
          <a:xfrm>
            <a:off x="7086600" y="5410200"/>
            <a:ext cx="304800" cy="457200"/>
          </a:xfrm>
          <a:prstGeom prst="rightBrace">
            <a:avLst>
              <a:gd name="adj1" fmla="val 12500"/>
              <a:gd name="adj2" fmla="val 50000"/>
            </a:avLst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08250" name="Text Box 26"/>
          <p:cNvSpPr txBox="1">
            <a:spLocks noChangeArrowheads="1"/>
          </p:cNvSpPr>
          <p:nvPr/>
        </p:nvSpPr>
        <p:spPr bwMode="auto">
          <a:xfrm>
            <a:off x="7315200" y="5257800"/>
            <a:ext cx="159543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kumimoji="1" lang="en-US" altLang="zh-CN">
                <a:solidFill>
                  <a:srgbClr val="FF3300"/>
                </a:solidFill>
              </a:rPr>
              <a:t>Limit for</a:t>
            </a:r>
          </a:p>
          <a:p>
            <a:pPr algn="ctr"/>
            <a:r>
              <a:rPr kumimoji="1" lang="en-US" altLang="zh-CN">
                <a:solidFill>
                  <a:srgbClr val="FF3300"/>
                </a:solidFill>
              </a:rPr>
              <a:t>Helium Fill</a:t>
            </a:r>
          </a:p>
        </p:txBody>
      </p:sp>
      <p:sp>
        <p:nvSpPr>
          <p:cNvPr id="308251" name="AutoShape 27"/>
          <p:cNvSpPr>
            <a:spLocks/>
          </p:cNvSpPr>
          <p:nvPr/>
        </p:nvSpPr>
        <p:spPr bwMode="auto">
          <a:xfrm>
            <a:off x="7086600" y="3733800"/>
            <a:ext cx="304800" cy="1568450"/>
          </a:xfrm>
          <a:prstGeom prst="rightBrace">
            <a:avLst>
              <a:gd name="adj1" fmla="val 42882"/>
              <a:gd name="adj2" fmla="val 50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08252" name="Text Box 28"/>
          <p:cNvSpPr txBox="1">
            <a:spLocks noChangeArrowheads="1"/>
          </p:cNvSpPr>
          <p:nvPr/>
        </p:nvSpPr>
        <p:spPr bwMode="auto">
          <a:xfrm>
            <a:off x="7543800" y="4191000"/>
            <a:ext cx="14160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1" lang="en-US" altLang="zh-CN" sz="3600"/>
              <a:t>? </a:t>
            </a:r>
            <a:r>
              <a:rPr kumimoji="1" lang="zh-CN" altLang="en-US" sz="3600"/>
              <a:t>未知</a:t>
            </a:r>
          </a:p>
        </p:txBody>
      </p:sp>
      <p:sp>
        <p:nvSpPr>
          <p:cNvPr id="308253" name="Freeform 29"/>
          <p:cNvSpPr>
            <a:spLocks/>
          </p:cNvSpPr>
          <p:nvPr/>
        </p:nvSpPr>
        <p:spPr bwMode="auto">
          <a:xfrm>
            <a:off x="914400" y="5715000"/>
            <a:ext cx="304800" cy="307975"/>
          </a:xfrm>
          <a:custGeom>
            <a:avLst/>
            <a:gdLst/>
            <a:ahLst/>
            <a:cxnLst>
              <a:cxn ang="0">
                <a:pos x="0" y="96"/>
              </a:cxn>
              <a:cxn ang="0">
                <a:pos x="91" y="194"/>
              </a:cxn>
              <a:cxn ang="0">
                <a:pos x="192" y="0"/>
              </a:cxn>
            </a:cxnLst>
            <a:rect l="0" t="0" r="r" b="b"/>
            <a:pathLst>
              <a:path w="192" h="194">
                <a:moveTo>
                  <a:pt x="0" y="96"/>
                </a:moveTo>
                <a:lnTo>
                  <a:pt x="91" y="194"/>
                </a:lnTo>
                <a:lnTo>
                  <a:pt x="192" y="0"/>
                </a:lnTo>
              </a:path>
            </a:pathLst>
          </a:custGeom>
          <a:noFill/>
          <a:ln w="28575" cmpd="sng">
            <a:solidFill>
              <a:schemeClr val="tx1"/>
            </a:solidFill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308254" name="Freeform 30"/>
          <p:cNvSpPr>
            <a:spLocks/>
          </p:cNvSpPr>
          <p:nvPr/>
        </p:nvSpPr>
        <p:spPr bwMode="auto">
          <a:xfrm>
            <a:off x="8686800" y="5257800"/>
            <a:ext cx="304800" cy="307975"/>
          </a:xfrm>
          <a:custGeom>
            <a:avLst/>
            <a:gdLst/>
            <a:ahLst/>
            <a:cxnLst>
              <a:cxn ang="0">
                <a:pos x="0" y="96"/>
              </a:cxn>
              <a:cxn ang="0">
                <a:pos x="91" y="194"/>
              </a:cxn>
              <a:cxn ang="0">
                <a:pos x="192" y="0"/>
              </a:cxn>
            </a:cxnLst>
            <a:rect l="0" t="0" r="r" b="b"/>
            <a:pathLst>
              <a:path w="192" h="194">
                <a:moveTo>
                  <a:pt x="0" y="96"/>
                </a:moveTo>
                <a:lnTo>
                  <a:pt x="91" y="194"/>
                </a:lnTo>
                <a:lnTo>
                  <a:pt x="192" y="0"/>
                </a:lnTo>
              </a:path>
            </a:pathLst>
          </a:custGeom>
          <a:noFill/>
          <a:ln w="28575" cmpd="sng">
            <a:solidFill>
              <a:schemeClr val="tx1"/>
            </a:solidFill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308255" name="Freeform 31"/>
          <p:cNvSpPr>
            <a:spLocks/>
          </p:cNvSpPr>
          <p:nvPr/>
        </p:nvSpPr>
        <p:spPr bwMode="auto">
          <a:xfrm>
            <a:off x="990600" y="4419600"/>
            <a:ext cx="304800" cy="307975"/>
          </a:xfrm>
          <a:custGeom>
            <a:avLst/>
            <a:gdLst/>
            <a:ahLst/>
            <a:cxnLst>
              <a:cxn ang="0">
                <a:pos x="0" y="96"/>
              </a:cxn>
              <a:cxn ang="0">
                <a:pos x="91" y="194"/>
              </a:cxn>
              <a:cxn ang="0">
                <a:pos x="192" y="0"/>
              </a:cxn>
            </a:cxnLst>
            <a:rect l="0" t="0" r="r" b="b"/>
            <a:pathLst>
              <a:path w="192" h="194">
                <a:moveTo>
                  <a:pt x="0" y="96"/>
                </a:moveTo>
                <a:lnTo>
                  <a:pt x="91" y="194"/>
                </a:lnTo>
                <a:lnTo>
                  <a:pt x="192" y="0"/>
                </a:lnTo>
              </a:path>
            </a:pathLst>
          </a:custGeom>
          <a:noFill/>
          <a:ln w="28575" cmpd="sng">
            <a:solidFill>
              <a:schemeClr val="tx1"/>
            </a:solidFill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308256" name="Freeform 32"/>
          <p:cNvSpPr>
            <a:spLocks/>
          </p:cNvSpPr>
          <p:nvPr/>
        </p:nvSpPr>
        <p:spPr bwMode="auto">
          <a:xfrm>
            <a:off x="838200" y="2895600"/>
            <a:ext cx="304800" cy="307975"/>
          </a:xfrm>
          <a:custGeom>
            <a:avLst/>
            <a:gdLst/>
            <a:ahLst/>
            <a:cxnLst>
              <a:cxn ang="0">
                <a:pos x="0" y="96"/>
              </a:cxn>
              <a:cxn ang="0">
                <a:pos x="91" y="194"/>
              </a:cxn>
              <a:cxn ang="0">
                <a:pos x="192" y="0"/>
              </a:cxn>
            </a:cxnLst>
            <a:rect l="0" t="0" r="r" b="b"/>
            <a:pathLst>
              <a:path w="192" h="194">
                <a:moveTo>
                  <a:pt x="0" y="96"/>
                </a:moveTo>
                <a:lnTo>
                  <a:pt x="91" y="194"/>
                </a:lnTo>
                <a:lnTo>
                  <a:pt x="192" y="0"/>
                </a:lnTo>
              </a:path>
            </a:pathLst>
          </a:custGeom>
          <a:noFill/>
          <a:ln w="28575" cmpd="sng">
            <a:solidFill>
              <a:schemeClr val="tx1"/>
            </a:solidFill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308257" name="Freeform 33"/>
          <p:cNvSpPr>
            <a:spLocks/>
          </p:cNvSpPr>
          <p:nvPr/>
        </p:nvSpPr>
        <p:spPr bwMode="auto">
          <a:xfrm>
            <a:off x="838200" y="1981200"/>
            <a:ext cx="304800" cy="307975"/>
          </a:xfrm>
          <a:custGeom>
            <a:avLst/>
            <a:gdLst/>
            <a:ahLst/>
            <a:cxnLst>
              <a:cxn ang="0">
                <a:pos x="0" y="96"/>
              </a:cxn>
              <a:cxn ang="0">
                <a:pos x="91" y="194"/>
              </a:cxn>
              <a:cxn ang="0">
                <a:pos x="192" y="0"/>
              </a:cxn>
            </a:cxnLst>
            <a:rect l="0" t="0" r="r" b="b"/>
            <a:pathLst>
              <a:path w="192" h="194">
                <a:moveTo>
                  <a:pt x="0" y="96"/>
                </a:moveTo>
                <a:lnTo>
                  <a:pt x="91" y="194"/>
                </a:lnTo>
                <a:lnTo>
                  <a:pt x="192" y="0"/>
                </a:lnTo>
              </a:path>
            </a:pathLst>
          </a:custGeom>
          <a:noFill/>
          <a:ln w="28575" cmpd="sng">
            <a:solidFill>
              <a:schemeClr val="tx1"/>
            </a:solidFill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308258" name="Freeform 34"/>
          <p:cNvSpPr>
            <a:spLocks/>
          </p:cNvSpPr>
          <p:nvPr/>
        </p:nvSpPr>
        <p:spPr bwMode="auto">
          <a:xfrm>
            <a:off x="8610600" y="3121025"/>
            <a:ext cx="304800" cy="307975"/>
          </a:xfrm>
          <a:custGeom>
            <a:avLst/>
            <a:gdLst/>
            <a:ahLst/>
            <a:cxnLst>
              <a:cxn ang="0">
                <a:pos x="0" y="96"/>
              </a:cxn>
              <a:cxn ang="0">
                <a:pos x="91" y="194"/>
              </a:cxn>
              <a:cxn ang="0">
                <a:pos x="192" y="0"/>
              </a:cxn>
            </a:cxnLst>
            <a:rect l="0" t="0" r="r" b="b"/>
            <a:pathLst>
              <a:path w="192" h="194">
                <a:moveTo>
                  <a:pt x="0" y="96"/>
                </a:moveTo>
                <a:lnTo>
                  <a:pt x="91" y="194"/>
                </a:lnTo>
                <a:lnTo>
                  <a:pt x="192" y="0"/>
                </a:lnTo>
              </a:path>
            </a:pathLst>
          </a:custGeom>
          <a:noFill/>
          <a:ln w="28575" cmpd="sng">
            <a:solidFill>
              <a:schemeClr val="tx1"/>
            </a:solidFill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308259" name="Line 35"/>
          <p:cNvSpPr>
            <a:spLocks noChangeShapeType="1"/>
          </p:cNvSpPr>
          <p:nvPr/>
        </p:nvSpPr>
        <p:spPr bwMode="auto">
          <a:xfrm>
            <a:off x="4572000" y="3657600"/>
            <a:ext cx="3200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308260" name="Text Box 36"/>
          <p:cNvSpPr txBox="1">
            <a:spLocks noChangeArrowheads="1"/>
          </p:cNvSpPr>
          <p:nvPr/>
        </p:nvSpPr>
        <p:spPr bwMode="auto">
          <a:xfrm>
            <a:off x="7848600" y="3429000"/>
            <a:ext cx="79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1" lang="en-US" altLang="zh-CN">
                <a:solidFill>
                  <a:srgbClr val="FF3300"/>
                </a:solidFill>
              </a:rPr>
              <a:t>65</a:t>
            </a:r>
            <a:r>
              <a:rPr kumimoji="1" lang="zh-CN" altLang="en-US">
                <a:solidFill>
                  <a:srgbClr val="FF3300"/>
                </a:solidFill>
              </a:rPr>
              <a:t>％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08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252" grpId="0" autoUpdateAnimBg="0"/>
      <p:bldP spid="308253" grpId="0" animBg="1"/>
      <p:bldP spid="308254" grpId="0" animBg="1"/>
      <p:bldP spid="308255" grpId="0" animBg="1"/>
      <p:bldP spid="308256" grpId="0" animBg="1"/>
      <p:bldP spid="308257" grpId="0" animBg="1"/>
      <p:bldP spid="30825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"/>
            <a:ext cx="7772400" cy="1371600"/>
          </a:xfrm>
        </p:spPr>
        <p:txBody>
          <a:bodyPr/>
          <a:lstStyle/>
          <a:p>
            <a:r>
              <a:rPr lang="zh-CN" altLang="en-US">
                <a:ea typeface="黑体" pitchFamily="49" charset="-122"/>
              </a:rPr>
              <a:t>液氦液面与可用磁场的关系</a:t>
            </a:r>
            <a:br>
              <a:rPr lang="zh-CN" altLang="en-US">
                <a:ea typeface="黑体" pitchFamily="49" charset="-122"/>
              </a:rPr>
            </a:br>
            <a:r>
              <a:rPr lang="zh-CN" altLang="en-US">
                <a:ea typeface="黑体" pitchFamily="49" charset="-122"/>
              </a:rPr>
              <a:t>（暂定）</a:t>
            </a:r>
          </a:p>
        </p:txBody>
      </p:sp>
      <p:sp>
        <p:nvSpPr>
          <p:cNvPr id="3092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85850" y="1905000"/>
            <a:ext cx="7086600" cy="647700"/>
          </a:xfrm>
          <a:solidFill>
            <a:srgbClr val="F0F2D2"/>
          </a:solidFill>
          <a:ln>
            <a:solidFill>
              <a:schemeClr val="bg2"/>
            </a:solidFill>
          </a:ln>
          <a:effectLst>
            <a:outerShdw dist="107763" dir="2700000" algn="ctr" rotWithShape="0">
              <a:schemeClr val="bg2"/>
            </a:outerShdw>
          </a:effectLst>
        </p:spPr>
        <p:txBody>
          <a:bodyPr anchor="ctr"/>
          <a:lstStyle/>
          <a:p>
            <a:pPr marL="609600" indent="-609600">
              <a:buFontTx/>
              <a:buAutoNum type="arabicPeriod"/>
            </a:pPr>
            <a:r>
              <a:rPr lang="en-US" altLang="zh-CN"/>
              <a:t>65</a:t>
            </a:r>
            <a:r>
              <a:rPr lang="zh-CN" altLang="en-US"/>
              <a:t>％以上，可以使用最高磁场 </a:t>
            </a:r>
            <a:r>
              <a:rPr lang="en-US" altLang="zh-CN"/>
              <a:t>14 T</a:t>
            </a:r>
          </a:p>
        </p:txBody>
      </p:sp>
      <p:sp>
        <p:nvSpPr>
          <p:cNvPr id="309252" name="Rectangle 4"/>
          <p:cNvSpPr>
            <a:spLocks noChangeArrowheads="1"/>
          </p:cNvSpPr>
          <p:nvPr/>
        </p:nvSpPr>
        <p:spPr bwMode="auto">
          <a:xfrm>
            <a:off x="419100" y="2971800"/>
            <a:ext cx="8420100" cy="609600"/>
          </a:xfrm>
          <a:prstGeom prst="rect">
            <a:avLst/>
          </a:prstGeom>
          <a:solidFill>
            <a:srgbClr val="C8F8FC"/>
          </a:solidFill>
          <a:ln w="9525">
            <a:solidFill>
              <a:schemeClr val="bg2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anchor="ctr"/>
          <a:lstStyle/>
          <a:p>
            <a:pPr marL="609600" indent="-609600" algn="ctr">
              <a:spcBef>
                <a:spcPct val="20000"/>
              </a:spcBef>
              <a:buFontTx/>
              <a:buAutoNum type="arabicPeriod" startAt="2"/>
            </a:pPr>
            <a:r>
              <a:rPr kumimoji="1" lang="en-US" altLang="zh-CN" sz="3200"/>
              <a:t>60</a:t>
            </a:r>
            <a:r>
              <a:rPr kumimoji="1" lang="zh-CN" altLang="en-US" sz="3200"/>
              <a:t>％ ～ </a:t>
            </a:r>
            <a:r>
              <a:rPr kumimoji="1" lang="en-US" altLang="zh-CN" sz="3200"/>
              <a:t>65</a:t>
            </a:r>
            <a:r>
              <a:rPr kumimoji="1" lang="zh-CN" altLang="en-US" sz="3200"/>
              <a:t>％之间，可以使用最高磁场 </a:t>
            </a:r>
            <a:r>
              <a:rPr kumimoji="1" lang="en-US" altLang="zh-CN" sz="3200"/>
              <a:t>10 T</a:t>
            </a:r>
          </a:p>
        </p:txBody>
      </p:sp>
      <p:sp>
        <p:nvSpPr>
          <p:cNvPr id="309253" name="Rectangle 5"/>
          <p:cNvSpPr>
            <a:spLocks noChangeArrowheads="1"/>
          </p:cNvSpPr>
          <p:nvPr/>
        </p:nvSpPr>
        <p:spPr bwMode="auto">
          <a:xfrm>
            <a:off x="514350" y="3962400"/>
            <a:ext cx="8229600" cy="609600"/>
          </a:xfrm>
          <a:prstGeom prst="rect">
            <a:avLst/>
          </a:prstGeom>
          <a:solidFill>
            <a:srgbClr val="CEF595"/>
          </a:solidFill>
          <a:ln w="9525">
            <a:solidFill>
              <a:schemeClr val="bg2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anchor="ctr"/>
          <a:lstStyle/>
          <a:p>
            <a:pPr marL="609600" indent="-609600" algn="ctr">
              <a:spcBef>
                <a:spcPct val="20000"/>
              </a:spcBef>
              <a:buFontTx/>
              <a:buAutoNum type="arabicPeriod" startAt="3"/>
            </a:pPr>
            <a:r>
              <a:rPr kumimoji="1" lang="en-US" altLang="zh-CN" sz="3200"/>
              <a:t>55</a:t>
            </a:r>
            <a:r>
              <a:rPr kumimoji="1" lang="zh-CN" altLang="en-US" sz="3200"/>
              <a:t>％ ～ </a:t>
            </a:r>
            <a:r>
              <a:rPr kumimoji="1" lang="en-US" altLang="zh-CN" sz="3200"/>
              <a:t>60</a:t>
            </a:r>
            <a:r>
              <a:rPr kumimoji="1" lang="zh-CN" altLang="en-US" sz="3200"/>
              <a:t>％之间，可以使用最高磁场 </a:t>
            </a:r>
            <a:r>
              <a:rPr kumimoji="1" lang="en-US" altLang="zh-CN" sz="3200"/>
              <a:t>5 T</a:t>
            </a:r>
          </a:p>
        </p:txBody>
      </p:sp>
      <p:sp>
        <p:nvSpPr>
          <p:cNvPr id="309254" name="Rectangle 6"/>
          <p:cNvSpPr>
            <a:spLocks noChangeArrowheads="1"/>
          </p:cNvSpPr>
          <p:nvPr/>
        </p:nvSpPr>
        <p:spPr bwMode="auto">
          <a:xfrm>
            <a:off x="495300" y="4953000"/>
            <a:ext cx="8267700" cy="6096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anchor="ctr"/>
          <a:lstStyle/>
          <a:p>
            <a:pPr marL="609600" indent="-609600" algn="ctr">
              <a:spcBef>
                <a:spcPct val="20000"/>
              </a:spcBef>
              <a:buFontTx/>
              <a:buAutoNum type="arabicPeriod" startAt="4"/>
            </a:pPr>
            <a:r>
              <a:rPr kumimoji="1" lang="en-US" altLang="zh-CN" sz="3200"/>
              <a:t>50</a:t>
            </a:r>
            <a:r>
              <a:rPr kumimoji="1" lang="zh-CN" altLang="en-US" sz="3200"/>
              <a:t>％ ～ </a:t>
            </a:r>
            <a:r>
              <a:rPr kumimoji="1" lang="en-US" altLang="zh-CN" sz="3200"/>
              <a:t>55</a:t>
            </a:r>
            <a:r>
              <a:rPr kumimoji="1" lang="zh-CN" altLang="en-US" sz="3200"/>
              <a:t>％之间，可以使用最高磁场 </a:t>
            </a:r>
            <a:r>
              <a:rPr kumimoji="1" lang="en-US" altLang="zh-CN" sz="3200"/>
              <a:t>1 T</a:t>
            </a:r>
          </a:p>
        </p:txBody>
      </p:sp>
      <p:sp>
        <p:nvSpPr>
          <p:cNvPr id="309255" name="Rectangle 7"/>
          <p:cNvSpPr>
            <a:spLocks noChangeArrowheads="1"/>
          </p:cNvSpPr>
          <p:nvPr/>
        </p:nvSpPr>
        <p:spPr bwMode="auto">
          <a:xfrm>
            <a:off x="1257300" y="5867400"/>
            <a:ext cx="6743700" cy="609600"/>
          </a:xfrm>
          <a:prstGeom prst="rect">
            <a:avLst/>
          </a:prstGeom>
          <a:solidFill>
            <a:srgbClr val="CC6600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anchor="ctr"/>
          <a:lstStyle/>
          <a:p>
            <a:pPr marL="609600" indent="-609600" algn="ctr">
              <a:spcBef>
                <a:spcPct val="20000"/>
              </a:spcBef>
            </a:pPr>
            <a:r>
              <a:rPr kumimoji="1" lang="zh-CN" altLang="en-US" sz="3200">
                <a:solidFill>
                  <a:schemeClr val="bg1"/>
                </a:solidFill>
              </a:rPr>
              <a:t>液氦液面必须始终保持在</a:t>
            </a:r>
            <a:r>
              <a:rPr kumimoji="1" lang="en-US" altLang="zh-CN" sz="3200">
                <a:solidFill>
                  <a:schemeClr val="bg1"/>
                </a:solidFill>
              </a:rPr>
              <a:t>10</a:t>
            </a:r>
            <a:r>
              <a:rPr kumimoji="1" lang="zh-CN" altLang="en-US" sz="3200">
                <a:solidFill>
                  <a:schemeClr val="bg1"/>
                </a:solidFill>
              </a:rPr>
              <a:t>％以上。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4" name="AutoShape 2"/>
          <p:cNvSpPr>
            <a:spLocks noChangeArrowheads="1"/>
          </p:cNvSpPr>
          <p:nvPr/>
        </p:nvSpPr>
        <p:spPr bwMode="auto">
          <a:xfrm>
            <a:off x="2286000" y="1600200"/>
            <a:ext cx="5105400" cy="3733800"/>
          </a:xfrm>
          <a:custGeom>
            <a:avLst/>
            <a:gdLst>
              <a:gd name="G0" fmla="+- 3911 0 0"/>
              <a:gd name="G1" fmla="+- 21600 0 3911"/>
              <a:gd name="G2" fmla="*/ 3911 1 2"/>
              <a:gd name="G3" fmla="+- 21600 0 G2"/>
              <a:gd name="G4" fmla="+/ 3911 21600 2"/>
              <a:gd name="G5" fmla="+/ G1 0 2"/>
              <a:gd name="G6" fmla="*/ 21600 21600 3911"/>
              <a:gd name="G7" fmla="*/ G6 1 2"/>
              <a:gd name="G8" fmla="+- 21600 0 G7"/>
              <a:gd name="G9" fmla="*/ 21600 1 2"/>
              <a:gd name="G10" fmla="+- 3911 0 G9"/>
              <a:gd name="G11" fmla="?: G10 G8 0"/>
              <a:gd name="G12" fmla="?: G10 G7 21600"/>
              <a:gd name="T0" fmla="*/ 19644 w 21600"/>
              <a:gd name="T1" fmla="*/ 10800 h 21600"/>
              <a:gd name="T2" fmla="*/ 10800 w 21600"/>
              <a:gd name="T3" fmla="*/ 21600 h 21600"/>
              <a:gd name="T4" fmla="*/ 1956 w 21600"/>
              <a:gd name="T5" fmla="*/ 10800 h 21600"/>
              <a:gd name="T6" fmla="*/ 10800 w 21600"/>
              <a:gd name="T7" fmla="*/ 0 h 21600"/>
              <a:gd name="T8" fmla="*/ 3756 w 21600"/>
              <a:gd name="T9" fmla="*/ 3756 h 21600"/>
              <a:gd name="T10" fmla="*/ 17844 w 21600"/>
              <a:gd name="T11" fmla="*/ 1784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3911" y="21600"/>
                </a:lnTo>
                <a:lnTo>
                  <a:pt x="17689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10275" name="Rectangle 3"/>
          <p:cNvSpPr>
            <a:spLocks noGrp="1" noChangeArrowheads="1"/>
          </p:cNvSpPr>
          <p:nvPr>
            <p:ph type="title"/>
          </p:nvPr>
        </p:nvSpPr>
        <p:spPr>
          <a:xfrm>
            <a:off x="990600" y="228600"/>
            <a:ext cx="1066800" cy="6477000"/>
          </a:xfrm>
          <a:solidFill>
            <a:srgbClr val="F7F7BD"/>
          </a:solidFill>
          <a:ln/>
          <a:scene3d>
            <a:camera prst="legacyObliqueTopLeft"/>
            <a:lightRig rig="legacyFlat3" dir="t"/>
          </a:scene3d>
          <a:sp3d extrusionH="354000" prstMaterial="legacyMatte">
            <a:bevelT w="13500" h="13500" prst="angle"/>
            <a:bevelB w="13500" h="13500" prst="angle"/>
            <a:extrusionClr>
              <a:srgbClr val="C8F54B"/>
            </a:extrusionClr>
          </a:sp3d>
        </p:spPr>
        <p:txBody>
          <a:bodyPr>
            <a:flatTx/>
          </a:bodyPr>
          <a:lstStyle/>
          <a:p>
            <a:r>
              <a:rPr lang="en-US" altLang="zh-CN"/>
              <a:t>P</a:t>
            </a:r>
            <a:br>
              <a:rPr lang="en-US" altLang="zh-CN"/>
            </a:br>
            <a:r>
              <a:rPr lang="en-US" altLang="zh-CN"/>
              <a:t>P</a:t>
            </a:r>
            <a:br>
              <a:rPr lang="en-US" altLang="zh-CN"/>
            </a:br>
            <a:r>
              <a:rPr lang="en-US" altLang="zh-CN"/>
              <a:t>M</a:t>
            </a:r>
            <a:br>
              <a:rPr lang="en-US" altLang="zh-CN"/>
            </a:br>
            <a:r>
              <a:rPr lang="en-US" altLang="zh-CN"/>
              <a:t>S</a:t>
            </a:r>
            <a:br>
              <a:rPr lang="en-US" altLang="zh-CN"/>
            </a:br>
            <a:r>
              <a:rPr lang="zh-CN" altLang="en-US">
                <a:solidFill>
                  <a:srgbClr val="0000FF"/>
                </a:solidFill>
              </a:rPr>
              <a:t>多参数</a:t>
            </a:r>
            <a:r>
              <a:rPr lang="zh-CN" altLang="en-US"/>
              <a:t>测量</a:t>
            </a:r>
          </a:p>
        </p:txBody>
      </p:sp>
      <p:sp>
        <p:nvSpPr>
          <p:cNvPr id="310276" name="Text Box 4"/>
          <p:cNvSpPr txBox="1">
            <a:spLocks noChangeArrowheads="1"/>
          </p:cNvSpPr>
          <p:nvPr/>
        </p:nvSpPr>
        <p:spPr bwMode="auto">
          <a:xfrm>
            <a:off x="3352800" y="3795713"/>
            <a:ext cx="2936875" cy="1309687"/>
          </a:xfrm>
          <a:prstGeom prst="rect">
            <a:avLst/>
          </a:prstGeom>
          <a:solidFill>
            <a:srgbClr val="CEFFB5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>
            <a:spAutoFit/>
          </a:bodyPr>
          <a:lstStyle/>
          <a:p>
            <a:pPr algn="ctr"/>
            <a:r>
              <a:rPr kumimoji="1" lang="zh-CN" altLang="en-US" sz="3600">
                <a:solidFill>
                  <a:srgbClr val="0000FF"/>
                </a:solidFill>
                <a:ea typeface="华文新魏" pitchFamily="2" charset="-122"/>
              </a:rPr>
              <a:t>测量环境平台</a:t>
            </a:r>
          </a:p>
          <a:p>
            <a:pPr algn="ctr">
              <a:lnSpc>
                <a:spcPct val="120000"/>
              </a:lnSpc>
            </a:pPr>
            <a:r>
              <a:rPr kumimoji="1" lang="zh-CN" altLang="en-US" sz="3600">
                <a:solidFill>
                  <a:srgbClr val="0000FF"/>
                </a:solidFill>
                <a:ea typeface="华文新魏" pitchFamily="2" charset="-122"/>
              </a:rPr>
              <a:t>温度、磁场</a:t>
            </a:r>
          </a:p>
        </p:txBody>
      </p:sp>
      <p:sp>
        <p:nvSpPr>
          <p:cNvPr id="310277" name="Text Box 5"/>
          <p:cNvSpPr txBox="1">
            <a:spLocks noChangeArrowheads="1"/>
          </p:cNvSpPr>
          <p:nvPr/>
        </p:nvSpPr>
        <p:spPr bwMode="auto">
          <a:xfrm>
            <a:off x="2895600" y="2819400"/>
            <a:ext cx="3851275" cy="650875"/>
          </a:xfrm>
          <a:prstGeom prst="rect">
            <a:avLst/>
          </a:prstGeom>
          <a:solidFill>
            <a:srgbClr val="DFBDFB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kumimoji="1" lang="zh-CN" altLang="en-US" sz="3600">
                <a:solidFill>
                  <a:schemeClr val="tx2"/>
                </a:solidFill>
                <a:ea typeface="华文新魏" pitchFamily="2" charset="-122"/>
              </a:rPr>
              <a:t>通用</a:t>
            </a:r>
            <a:r>
              <a:rPr kumimoji="1" lang="zh-CN" altLang="en-US" sz="3600">
                <a:solidFill>
                  <a:srgbClr val="FF0000"/>
                </a:solidFill>
                <a:ea typeface="华文新魏" pitchFamily="2" charset="-122"/>
              </a:rPr>
              <a:t>信号采集端口</a:t>
            </a:r>
          </a:p>
        </p:txBody>
      </p:sp>
      <p:sp>
        <p:nvSpPr>
          <p:cNvPr id="310278" name="Text Box 6"/>
          <p:cNvSpPr txBox="1">
            <a:spLocks noChangeArrowheads="1"/>
          </p:cNvSpPr>
          <p:nvPr/>
        </p:nvSpPr>
        <p:spPr bwMode="auto">
          <a:xfrm>
            <a:off x="2667000" y="1787525"/>
            <a:ext cx="4308475" cy="650875"/>
          </a:xfrm>
          <a:prstGeom prst="rect">
            <a:avLst/>
          </a:prstGeom>
          <a:solidFill>
            <a:srgbClr val="FAFAD6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kumimoji="1" lang="zh-CN" altLang="en-US" sz="3600">
                <a:solidFill>
                  <a:srgbClr val="CC3300"/>
                </a:solidFill>
                <a:ea typeface="华文新魏" pitchFamily="2" charset="-122"/>
              </a:rPr>
              <a:t>选件控制端口与引线</a:t>
            </a:r>
          </a:p>
        </p:txBody>
      </p:sp>
      <p:sp>
        <p:nvSpPr>
          <p:cNvPr id="310279" name="AutoShape 7"/>
          <p:cNvSpPr>
            <a:spLocks noChangeArrowheads="1"/>
          </p:cNvSpPr>
          <p:nvPr/>
        </p:nvSpPr>
        <p:spPr bwMode="auto">
          <a:xfrm>
            <a:off x="3886200" y="5791200"/>
            <a:ext cx="2209800" cy="914400"/>
          </a:xfrm>
          <a:prstGeom prst="cloudCallout">
            <a:avLst>
              <a:gd name="adj1" fmla="val -3519"/>
              <a:gd name="adj2" fmla="val -96528"/>
            </a:avLst>
          </a:prstGeom>
          <a:gradFill rotWithShape="0"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path path="rect">
              <a:fillToRect l="100000" t="100000"/>
            </a:path>
          </a:gradFill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/>
            <a:r>
              <a:rPr kumimoji="1" lang="zh-CN" altLang="en-US" sz="4800">
                <a:solidFill>
                  <a:schemeClr val="bg1"/>
                </a:solidFill>
                <a:ea typeface="华文新魏" pitchFamily="2" charset="-122"/>
              </a:rPr>
              <a:t>数据</a:t>
            </a:r>
          </a:p>
        </p:txBody>
      </p:sp>
      <p:sp>
        <p:nvSpPr>
          <p:cNvPr id="310280" name="AutoShape 8"/>
          <p:cNvSpPr>
            <a:spLocks noChangeArrowheads="1"/>
          </p:cNvSpPr>
          <p:nvPr/>
        </p:nvSpPr>
        <p:spPr bwMode="auto">
          <a:xfrm>
            <a:off x="7772400" y="2133600"/>
            <a:ext cx="1066800" cy="838200"/>
          </a:xfrm>
          <a:prstGeom prst="wedgeEllipseCallout">
            <a:avLst>
              <a:gd name="adj1" fmla="val -128125"/>
              <a:gd name="adj2" fmla="val -53597"/>
            </a:avLst>
          </a:prstGeom>
          <a:solidFill>
            <a:srgbClr val="F7F7B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kumimoji="1" lang="zh-CN" altLang="en-US" sz="3600"/>
              <a:t>？</a:t>
            </a:r>
          </a:p>
        </p:txBody>
      </p:sp>
      <p:sp>
        <p:nvSpPr>
          <p:cNvPr id="310281" name="AutoShape 9"/>
          <p:cNvSpPr>
            <a:spLocks noChangeArrowheads="1"/>
          </p:cNvSpPr>
          <p:nvPr/>
        </p:nvSpPr>
        <p:spPr bwMode="auto">
          <a:xfrm>
            <a:off x="7543800" y="3276600"/>
            <a:ext cx="1066800" cy="838200"/>
          </a:xfrm>
          <a:prstGeom prst="wedgeEllipseCallout">
            <a:avLst>
              <a:gd name="adj1" fmla="val -128125"/>
              <a:gd name="adj2" fmla="val -53597"/>
            </a:avLst>
          </a:prstGeom>
          <a:solidFill>
            <a:srgbClr val="DFBDFB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kumimoji="1" lang="zh-CN" altLang="en-US" sz="3600"/>
              <a:t>？</a:t>
            </a:r>
          </a:p>
        </p:txBody>
      </p:sp>
      <p:pic>
        <p:nvPicPr>
          <p:cNvPr id="310282" name="Picture 10" descr="QD lege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" cy="676275"/>
          </a:xfrm>
          <a:prstGeom prst="rect">
            <a:avLst/>
          </a:prstGeom>
          <a:noFill/>
        </p:spPr>
      </p:pic>
      <p:grpSp>
        <p:nvGrpSpPr>
          <p:cNvPr id="310283" name="Group 11"/>
          <p:cNvGrpSpPr>
            <a:grpSpLocks/>
          </p:cNvGrpSpPr>
          <p:nvPr/>
        </p:nvGrpSpPr>
        <p:grpSpPr bwMode="auto">
          <a:xfrm>
            <a:off x="4876800" y="304800"/>
            <a:ext cx="1514475" cy="1447800"/>
            <a:chOff x="3072" y="240"/>
            <a:chExt cx="954" cy="912"/>
          </a:xfrm>
        </p:grpSpPr>
        <p:sp>
          <p:nvSpPr>
            <p:cNvPr id="310284" name="Freeform 12"/>
            <p:cNvSpPr>
              <a:spLocks/>
            </p:cNvSpPr>
            <p:nvPr/>
          </p:nvSpPr>
          <p:spPr bwMode="auto">
            <a:xfrm>
              <a:off x="3138" y="649"/>
              <a:ext cx="97" cy="134"/>
            </a:xfrm>
            <a:custGeom>
              <a:avLst/>
              <a:gdLst/>
              <a:ahLst/>
              <a:cxnLst>
                <a:cxn ang="0">
                  <a:pos x="60" y="0"/>
                </a:cxn>
                <a:cxn ang="0">
                  <a:pos x="15" y="63"/>
                </a:cxn>
                <a:cxn ang="0">
                  <a:pos x="3" y="141"/>
                </a:cxn>
                <a:cxn ang="0">
                  <a:pos x="33" y="198"/>
                </a:cxn>
                <a:cxn ang="0">
                  <a:pos x="90" y="201"/>
                </a:cxn>
                <a:cxn ang="0">
                  <a:pos x="117" y="165"/>
                </a:cxn>
                <a:cxn ang="0">
                  <a:pos x="117" y="96"/>
                </a:cxn>
                <a:cxn ang="0">
                  <a:pos x="96" y="45"/>
                </a:cxn>
                <a:cxn ang="0">
                  <a:pos x="60" y="0"/>
                </a:cxn>
              </a:cxnLst>
              <a:rect l="0" t="0" r="r" b="b"/>
              <a:pathLst>
                <a:path w="121" h="208">
                  <a:moveTo>
                    <a:pt x="60" y="0"/>
                  </a:moveTo>
                  <a:cubicBezTo>
                    <a:pt x="45" y="1"/>
                    <a:pt x="24" y="40"/>
                    <a:pt x="15" y="63"/>
                  </a:cubicBezTo>
                  <a:cubicBezTo>
                    <a:pt x="6" y="86"/>
                    <a:pt x="0" y="119"/>
                    <a:pt x="3" y="141"/>
                  </a:cubicBezTo>
                  <a:cubicBezTo>
                    <a:pt x="6" y="163"/>
                    <a:pt x="19" y="188"/>
                    <a:pt x="33" y="198"/>
                  </a:cubicBezTo>
                  <a:cubicBezTo>
                    <a:pt x="47" y="208"/>
                    <a:pt x="76" y="206"/>
                    <a:pt x="90" y="201"/>
                  </a:cubicBezTo>
                  <a:cubicBezTo>
                    <a:pt x="104" y="196"/>
                    <a:pt x="113" y="182"/>
                    <a:pt x="117" y="165"/>
                  </a:cubicBezTo>
                  <a:cubicBezTo>
                    <a:pt x="121" y="148"/>
                    <a:pt x="121" y="116"/>
                    <a:pt x="117" y="96"/>
                  </a:cubicBezTo>
                  <a:cubicBezTo>
                    <a:pt x="113" y="76"/>
                    <a:pt x="105" y="61"/>
                    <a:pt x="96" y="45"/>
                  </a:cubicBezTo>
                  <a:cubicBezTo>
                    <a:pt x="87" y="29"/>
                    <a:pt x="67" y="10"/>
                    <a:pt x="60" y="0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0285" name="Freeform 13"/>
            <p:cNvSpPr>
              <a:spLocks/>
            </p:cNvSpPr>
            <p:nvPr/>
          </p:nvSpPr>
          <p:spPr bwMode="auto">
            <a:xfrm>
              <a:off x="3084" y="961"/>
              <a:ext cx="51" cy="64"/>
            </a:xfrm>
            <a:custGeom>
              <a:avLst/>
              <a:gdLst/>
              <a:ahLst/>
              <a:cxnLst>
                <a:cxn ang="0">
                  <a:pos x="60" y="0"/>
                </a:cxn>
                <a:cxn ang="0">
                  <a:pos x="15" y="63"/>
                </a:cxn>
                <a:cxn ang="0">
                  <a:pos x="3" y="141"/>
                </a:cxn>
                <a:cxn ang="0">
                  <a:pos x="33" y="198"/>
                </a:cxn>
                <a:cxn ang="0">
                  <a:pos x="90" y="201"/>
                </a:cxn>
                <a:cxn ang="0">
                  <a:pos x="117" y="165"/>
                </a:cxn>
                <a:cxn ang="0">
                  <a:pos x="117" y="96"/>
                </a:cxn>
                <a:cxn ang="0">
                  <a:pos x="96" y="45"/>
                </a:cxn>
                <a:cxn ang="0">
                  <a:pos x="60" y="0"/>
                </a:cxn>
              </a:cxnLst>
              <a:rect l="0" t="0" r="r" b="b"/>
              <a:pathLst>
                <a:path w="121" h="208">
                  <a:moveTo>
                    <a:pt x="60" y="0"/>
                  </a:moveTo>
                  <a:cubicBezTo>
                    <a:pt x="45" y="1"/>
                    <a:pt x="24" y="40"/>
                    <a:pt x="15" y="63"/>
                  </a:cubicBezTo>
                  <a:cubicBezTo>
                    <a:pt x="6" y="86"/>
                    <a:pt x="0" y="119"/>
                    <a:pt x="3" y="141"/>
                  </a:cubicBezTo>
                  <a:cubicBezTo>
                    <a:pt x="6" y="163"/>
                    <a:pt x="19" y="188"/>
                    <a:pt x="33" y="198"/>
                  </a:cubicBezTo>
                  <a:cubicBezTo>
                    <a:pt x="47" y="208"/>
                    <a:pt x="76" y="206"/>
                    <a:pt x="90" y="201"/>
                  </a:cubicBezTo>
                  <a:cubicBezTo>
                    <a:pt x="104" y="196"/>
                    <a:pt x="113" y="182"/>
                    <a:pt x="117" y="165"/>
                  </a:cubicBezTo>
                  <a:cubicBezTo>
                    <a:pt x="121" y="148"/>
                    <a:pt x="121" y="116"/>
                    <a:pt x="117" y="96"/>
                  </a:cubicBezTo>
                  <a:cubicBezTo>
                    <a:pt x="113" y="76"/>
                    <a:pt x="105" y="61"/>
                    <a:pt x="96" y="45"/>
                  </a:cubicBezTo>
                  <a:cubicBezTo>
                    <a:pt x="87" y="29"/>
                    <a:pt x="67" y="10"/>
                    <a:pt x="60" y="0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0286" name="Freeform 14"/>
            <p:cNvSpPr>
              <a:spLocks/>
            </p:cNvSpPr>
            <p:nvPr/>
          </p:nvSpPr>
          <p:spPr bwMode="auto">
            <a:xfrm>
              <a:off x="3072" y="1111"/>
              <a:ext cx="25" cy="41"/>
            </a:xfrm>
            <a:custGeom>
              <a:avLst/>
              <a:gdLst/>
              <a:ahLst/>
              <a:cxnLst>
                <a:cxn ang="0">
                  <a:pos x="60" y="0"/>
                </a:cxn>
                <a:cxn ang="0">
                  <a:pos x="15" y="63"/>
                </a:cxn>
                <a:cxn ang="0">
                  <a:pos x="3" y="141"/>
                </a:cxn>
                <a:cxn ang="0">
                  <a:pos x="33" y="198"/>
                </a:cxn>
                <a:cxn ang="0">
                  <a:pos x="90" y="201"/>
                </a:cxn>
                <a:cxn ang="0">
                  <a:pos x="117" y="165"/>
                </a:cxn>
                <a:cxn ang="0">
                  <a:pos x="117" y="96"/>
                </a:cxn>
                <a:cxn ang="0">
                  <a:pos x="96" y="45"/>
                </a:cxn>
                <a:cxn ang="0">
                  <a:pos x="60" y="0"/>
                </a:cxn>
              </a:cxnLst>
              <a:rect l="0" t="0" r="r" b="b"/>
              <a:pathLst>
                <a:path w="121" h="208">
                  <a:moveTo>
                    <a:pt x="60" y="0"/>
                  </a:moveTo>
                  <a:cubicBezTo>
                    <a:pt x="45" y="1"/>
                    <a:pt x="24" y="40"/>
                    <a:pt x="15" y="63"/>
                  </a:cubicBezTo>
                  <a:cubicBezTo>
                    <a:pt x="6" y="86"/>
                    <a:pt x="0" y="119"/>
                    <a:pt x="3" y="141"/>
                  </a:cubicBezTo>
                  <a:cubicBezTo>
                    <a:pt x="6" y="163"/>
                    <a:pt x="19" y="188"/>
                    <a:pt x="33" y="198"/>
                  </a:cubicBezTo>
                  <a:cubicBezTo>
                    <a:pt x="47" y="208"/>
                    <a:pt x="76" y="206"/>
                    <a:pt x="90" y="201"/>
                  </a:cubicBezTo>
                  <a:cubicBezTo>
                    <a:pt x="104" y="196"/>
                    <a:pt x="113" y="182"/>
                    <a:pt x="117" y="165"/>
                  </a:cubicBezTo>
                  <a:cubicBezTo>
                    <a:pt x="121" y="148"/>
                    <a:pt x="121" y="116"/>
                    <a:pt x="117" y="96"/>
                  </a:cubicBezTo>
                  <a:cubicBezTo>
                    <a:pt x="113" y="76"/>
                    <a:pt x="105" y="61"/>
                    <a:pt x="96" y="45"/>
                  </a:cubicBezTo>
                  <a:cubicBezTo>
                    <a:pt x="87" y="29"/>
                    <a:pt x="67" y="10"/>
                    <a:pt x="60" y="0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0287" name="Freeform 15"/>
            <p:cNvSpPr>
              <a:spLocks noChangeAspect="1"/>
            </p:cNvSpPr>
            <p:nvPr/>
          </p:nvSpPr>
          <p:spPr bwMode="auto">
            <a:xfrm>
              <a:off x="3093" y="811"/>
              <a:ext cx="77" cy="101"/>
            </a:xfrm>
            <a:custGeom>
              <a:avLst/>
              <a:gdLst/>
              <a:ahLst/>
              <a:cxnLst>
                <a:cxn ang="0">
                  <a:pos x="60" y="0"/>
                </a:cxn>
                <a:cxn ang="0">
                  <a:pos x="15" y="63"/>
                </a:cxn>
                <a:cxn ang="0">
                  <a:pos x="3" y="141"/>
                </a:cxn>
                <a:cxn ang="0">
                  <a:pos x="33" y="198"/>
                </a:cxn>
                <a:cxn ang="0">
                  <a:pos x="90" y="201"/>
                </a:cxn>
                <a:cxn ang="0">
                  <a:pos x="117" y="165"/>
                </a:cxn>
                <a:cxn ang="0">
                  <a:pos x="117" y="96"/>
                </a:cxn>
                <a:cxn ang="0">
                  <a:pos x="96" y="45"/>
                </a:cxn>
                <a:cxn ang="0">
                  <a:pos x="60" y="0"/>
                </a:cxn>
              </a:cxnLst>
              <a:rect l="0" t="0" r="r" b="b"/>
              <a:pathLst>
                <a:path w="121" h="208">
                  <a:moveTo>
                    <a:pt x="60" y="0"/>
                  </a:moveTo>
                  <a:cubicBezTo>
                    <a:pt x="45" y="1"/>
                    <a:pt x="24" y="40"/>
                    <a:pt x="15" y="63"/>
                  </a:cubicBezTo>
                  <a:cubicBezTo>
                    <a:pt x="6" y="86"/>
                    <a:pt x="0" y="119"/>
                    <a:pt x="3" y="141"/>
                  </a:cubicBezTo>
                  <a:cubicBezTo>
                    <a:pt x="6" y="163"/>
                    <a:pt x="19" y="188"/>
                    <a:pt x="33" y="198"/>
                  </a:cubicBezTo>
                  <a:cubicBezTo>
                    <a:pt x="47" y="208"/>
                    <a:pt x="76" y="206"/>
                    <a:pt x="90" y="201"/>
                  </a:cubicBezTo>
                  <a:cubicBezTo>
                    <a:pt x="104" y="196"/>
                    <a:pt x="113" y="182"/>
                    <a:pt x="117" y="165"/>
                  </a:cubicBezTo>
                  <a:cubicBezTo>
                    <a:pt x="121" y="148"/>
                    <a:pt x="121" y="116"/>
                    <a:pt x="117" y="96"/>
                  </a:cubicBezTo>
                  <a:cubicBezTo>
                    <a:pt x="113" y="76"/>
                    <a:pt x="105" y="61"/>
                    <a:pt x="96" y="45"/>
                  </a:cubicBezTo>
                  <a:cubicBezTo>
                    <a:pt x="87" y="29"/>
                    <a:pt x="67" y="10"/>
                    <a:pt x="60" y="0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310288" name="Group 16"/>
            <p:cNvGrpSpPr>
              <a:grpSpLocks/>
            </p:cNvGrpSpPr>
            <p:nvPr/>
          </p:nvGrpSpPr>
          <p:grpSpPr bwMode="auto">
            <a:xfrm>
              <a:off x="3120" y="240"/>
              <a:ext cx="906" cy="596"/>
              <a:chOff x="3126" y="192"/>
              <a:chExt cx="906" cy="596"/>
            </a:xfrm>
          </p:grpSpPr>
          <p:grpSp>
            <p:nvGrpSpPr>
              <p:cNvPr id="310289" name="Group 17"/>
              <p:cNvGrpSpPr>
                <a:grpSpLocks/>
              </p:cNvGrpSpPr>
              <p:nvPr/>
            </p:nvGrpSpPr>
            <p:grpSpPr bwMode="auto">
              <a:xfrm>
                <a:off x="3126" y="192"/>
                <a:ext cx="906" cy="596"/>
                <a:chOff x="3159" y="276"/>
                <a:chExt cx="906" cy="596"/>
              </a:xfrm>
            </p:grpSpPr>
            <p:sp>
              <p:nvSpPr>
                <p:cNvPr id="310290" name="Oval 18"/>
                <p:cNvSpPr>
                  <a:spLocks noChangeArrowheads="1"/>
                </p:cNvSpPr>
                <p:nvPr/>
              </p:nvSpPr>
              <p:spPr bwMode="auto">
                <a:xfrm rot="-2436374">
                  <a:off x="3653" y="723"/>
                  <a:ext cx="412" cy="149"/>
                </a:xfrm>
                <a:prstGeom prst="ellipse">
                  <a:avLst/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0291" name="AutoShape 19"/>
                <p:cNvSpPr>
                  <a:spLocks noChangeArrowheads="1"/>
                </p:cNvSpPr>
                <p:nvPr/>
              </p:nvSpPr>
              <p:spPr bwMode="auto">
                <a:xfrm rot="-2436374">
                  <a:off x="3333" y="331"/>
                  <a:ext cx="714" cy="538"/>
                </a:xfrm>
                <a:custGeom>
                  <a:avLst/>
                  <a:gdLst>
                    <a:gd name="G0" fmla="+- 4607 0 0"/>
                    <a:gd name="G1" fmla="+- 21600 0 4607"/>
                    <a:gd name="G2" fmla="*/ 4607 1 2"/>
                    <a:gd name="G3" fmla="+- 21600 0 G2"/>
                    <a:gd name="G4" fmla="+/ 4607 21600 2"/>
                    <a:gd name="G5" fmla="+/ G1 0 2"/>
                    <a:gd name="G6" fmla="*/ 21600 21600 4607"/>
                    <a:gd name="G7" fmla="*/ G6 1 2"/>
                    <a:gd name="G8" fmla="+- 21600 0 G7"/>
                    <a:gd name="G9" fmla="*/ 21600 1 2"/>
                    <a:gd name="G10" fmla="+- 4607 0 G9"/>
                    <a:gd name="G11" fmla="?: G10 G8 0"/>
                    <a:gd name="G12" fmla="?: G10 G7 21600"/>
                    <a:gd name="T0" fmla="*/ 19296 w 21600"/>
                    <a:gd name="T1" fmla="*/ 10800 h 21600"/>
                    <a:gd name="T2" fmla="*/ 10800 w 21600"/>
                    <a:gd name="T3" fmla="*/ 21600 h 21600"/>
                    <a:gd name="T4" fmla="*/ 2304 w 21600"/>
                    <a:gd name="T5" fmla="*/ 10800 h 21600"/>
                    <a:gd name="T6" fmla="*/ 10800 w 21600"/>
                    <a:gd name="T7" fmla="*/ 0 h 21600"/>
                    <a:gd name="T8" fmla="*/ 4104 w 21600"/>
                    <a:gd name="T9" fmla="*/ 4104 h 21600"/>
                    <a:gd name="T10" fmla="*/ 17496 w 21600"/>
                    <a:gd name="T11" fmla="*/ 17496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4607" y="21600"/>
                      </a:lnTo>
                      <a:lnTo>
                        <a:pt x="16993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solidFill>
                    <a:schemeClr val="bg2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0292" name="Oval 20"/>
                <p:cNvSpPr>
                  <a:spLocks noChangeArrowheads="1"/>
                </p:cNvSpPr>
                <p:nvPr/>
              </p:nvSpPr>
              <p:spPr bwMode="auto">
                <a:xfrm rot="-2436374">
                  <a:off x="3159" y="276"/>
                  <a:ext cx="714" cy="239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310293" name="Freeform 21"/>
              <p:cNvSpPr>
                <a:spLocks/>
              </p:cNvSpPr>
              <p:nvPr/>
            </p:nvSpPr>
            <p:spPr bwMode="auto">
              <a:xfrm>
                <a:off x="3198" y="391"/>
                <a:ext cx="365" cy="173"/>
              </a:xfrm>
              <a:custGeom>
                <a:avLst/>
                <a:gdLst/>
                <a:ahLst/>
                <a:cxnLst>
                  <a:cxn ang="0">
                    <a:pos x="21" y="49"/>
                  </a:cxn>
                  <a:cxn ang="0">
                    <a:pos x="51" y="7"/>
                  </a:cxn>
                  <a:cxn ang="0">
                    <a:pos x="122" y="6"/>
                  </a:cxn>
                  <a:cxn ang="0">
                    <a:pos x="221" y="7"/>
                  </a:cxn>
                  <a:cxn ang="0">
                    <a:pos x="337" y="7"/>
                  </a:cxn>
                  <a:cxn ang="0">
                    <a:pos x="363" y="11"/>
                  </a:cxn>
                  <a:cxn ang="0">
                    <a:pos x="327" y="39"/>
                  </a:cxn>
                  <a:cxn ang="0">
                    <a:pos x="222" y="117"/>
                  </a:cxn>
                  <a:cxn ang="0">
                    <a:pos x="111" y="165"/>
                  </a:cxn>
                  <a:cxn ang="0">
                    <a:pos x="27" y="168"/>
                  </a:cxn>
                  <a:cxn ang="0">
                    <a:pos x="5" y="141"/>
                  </a:cxn>
                  <a:cxn ang="0">
                    <a:pos x="3" y="91"/>
                  </a:cxn>
                  <a:cxn ang="0">
                    <a:pos x="21" y="49"/>
                  </a:cxn>
                </a:cxnLst>
                <a:rect l="0" t="0" r="r" b="b"/>
                <a:pathLst>
                  <a:path w="365" h="173">
                    <a:moveTo>
                      <a:pt x="21" y="49"/>
                    </a:moveTo>
                    <a:cubicBezTo>
                      <a:pt x="29" y="34"/>
                      <a:pt x="34" y="14"/>
                      <a:pt x="51" y="7"/>
                    </a:cubicBezTo>
                    <a:cubicBezTo>
                      <a:pt x="68" y="0"/>
                      <a:pt x="94" y="6"/>
                      <a:pt x="122" y="6"/>
                    </a:cubicBezTo>
                    <a:cubicBezTo>
                      <a:pt x="150" y="6"/>
                      <a:pt x="185" y="7"/>
                      <a:pt x="221" y="7"/>
                    </a:cubicBezTo>
                    <a:cubicBezTo>
                      <a:pt x="257" y="7"/>
                      <a:pt x="313" y="6"/>
                      <a:pt x="337" y="7"/>
                    </a:cubicBezTo>
                    <a:cubicBezTo>
                      <a:pt x="361" y="8"/>
                      <a:pt x="365" y="6"/>
                      <a:pt x="363" y="11"/>
                    </a:cubicBezTo>
                    <a:cubicBezTo>
                      <a:pt x="361" y="16"/>
                      <a:pt x="351" y="21"/>
                      <a:pt x="327" y="39"/>
                    </a:cubicBezTo>
                    <a:cubicBezTo>
                      <a:pt x="303" y="57"/>
                      <a:pt x="258" y="96"/>
                      <a:pt x="222" y="117"/>
                    </a:cubicBezTo>
                    <a:cubicBezTo>
                      <a:pt x="186" y="138"/>
                      <a:pt x="143" y="157"/>
                      <a:pt x="111" y="165"/>
                    </a:cubicBezTo>
                    <a:cubicBezTo>
                      <a:pt x="79" y="173"/>
                      <a:pt x="45" y="172"/>
                      <a:pt x="27" y="168"/>
                    </a:cubicBezTo>
                    <a:cubicBezTo>
                      <a:pt x="9" y="164"/>
                      <a:pt x="9" y="154"/>
                      <a:pt x="5" y="141"/>
                    </a:cubicBezTo>
                    <a:cubicBezTo>
                      <a:pt x="1" y="128"/>
                      <a:pt x="0" y="106"/>
                      <a:pt x="3" y="91"/>
                    </a:cubicBezTo>
                    <a:cubicBezTo>
                      <a:pt x="6" y="76"/>
                      <a:pt x="17" y="58"/>
                      <a:pt x="21" y="49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0294" name="Text Box 22"/>
              <p:cNvSpPr txBox="1">
                <a:spLocks noChangeArrowheads="1"/>
              </p:cNvSpPr>
              <p:nvPr/>
            </p:nvSpPr>
            <p:spPr bwMode="auto">
              <a:xfrm>
                <a:off x="3417" y="433"/>
                <a:ext cx="564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kumimoji="1" lang="zh-CN" altLang="en-US" sz="2800">
                    <a:solidFill>
                      <a:schemeClr val="bg1"/>
                    </a:solidFill>
                    <a:ea typeface="华文新魏" pitchFamily="2" charset="-122"/>
                  </a:rPr>
                  <a:t>样品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10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10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0279" grpId="0" animBg="1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98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76200"/>
            <a:ext cx="7772400" cy="685800"/>
          </a:xfrm>
        </p:spPr>
        <p:txBody>
          <a:bodyPr/>
          <a:lstStyle/>
          <a:p>
            <a:r>
              <a:rPr lang="en-US" altLang="zh-CN"/>
              <a:t>PPMS</a:t>
            </a:r>
            <a:r>
              <a:rPr lang="zh-CN" altLang="en-US"/>
              <a:t>样品室通用信号采集端口</a:t>
            </a:r>
          </a:p>
        </p:txBody>
      </p:sp>
      <p:pic>
        <p:nvPicPr>
          <p:cNvPr id="3112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988" y="990600"/>
            <a:ext cx="2589212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311300" name="Group 4"/>
          <p:cNvGrpSpPr>
            <a:grpSpLocks/>
          </p:cNvGrpSpPr>
          <p:nvPr/>
        </p:nvGrpSpPr>
        <p:grpSpPr bwMode="auto">
          <a:xfrm>
            <a:off x="609600" y="1295400"/>
            <a:ext cx="4038600" cy="5562600"/>
            <a:chOff x="586" y="1122"/>
            <a:chExt cx="2342" cy="3054"/>
          </a:xfrm>
        </p:grpSpPr>
        <p:pic>
          <p:nvPicPr>
            <p:cNvPr id="311301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86" y="1122"/>
              <a:ext cx="2342" cy="30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11302" name="Line 6"/>
            <p:cNvSpPr>
              <a:spLocks noChangeShapeType="1"/>
            </p:cNvSpPr>
            <p:nvPr/>
          </p:nvSpPr>
          <p:spPr bwMode="auto">
            <a:xfrm>
              <a:off x="1207" y="4098"/>
              <a:ext cx="672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1303" name="Line 7"/>
            <p:cNvSpPr>
              <a:spLocks noChangeShapeType="1"/>
            </p:cNvSpPr>
            <p:nvPr/>
          </p:nvSpPr>
          <p:spPr bwMode="auto">
            <a:xfrm flipV="1">
              <a:off x="1174" y="1408"/>
              <a:ext cx="453" cy="1721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11304" name="Freeform 8"/>
          <p:cNvSpPr>
            <a:spLocks/>
          </p:cNvSpPr>
          <p:nvPr/>
        </p:nvSpPr>
        <p:spPr bwMode="auto">
          <a:xfrm>
            <a:off x="2633663" y="1185863"/>
            <a:ext cx="3186112" cy="5340350"/>
          </a:xfrm>
          <a:custGeom>
            <a:avLst/>
            <a:gdLst/>
            <a:ahLst/>
            <a:cxnLst>
              <a:cxn ang="0">
                <a:pos x="1998" y="3303"/>
              </a:cxn>
              <a:cxn ang="0">
                <a:pos x="1797" y="3139"/>
              </a:cxn>
              <a:cxn ang="0">
                <a:pos x="1317" y="1953"/>
              </a:cxn>
              <a:cxn ang="0">
                <a:pos x="549" y="1473"/>
              </a:cxn>
              <a:cxn ang="0">
                <a:pos x="69" y="1665"/>
              </a:cxn>
              <a:cxn ang="0">
                <a:pos x="133" y="2142"/>
              </a:cxn>
              <a:cxn ang="0">
                <a:pos x="691" y="2261"/>
              </a:cxn>
              <a:cxn ang="0">
                <a:pos x="1315" y="1718"/>
              </a:cxn>
              <a:cxn ang="0">
                <a:pos x="1724" y="286"/>
              </a:cxn>
              <a:cxn ang="0">
                <a:pos x="2007" y="3"/>
              </a:cxn>
            </a:cxnLst>
            <a:rect l="0" t="0" r="r" b="b"/>
            <a:pathLst>
              <a:path w="2007" h="3364">
                <a:moveTo>
                  <a:pt x="1998" y="3303"/>
                </a:moveTo>
                <a:cubicBezTo>
                  <a:pt x="1965" y="3276"/>
                  <a:pt x="1910" y="3364"/>
                  <a:pt x="1797" y="3139"/>
                </a:cubicBezTo>
                <a:cubicBezTo>
                  <a:pt x="1684" y="2914"/>
                  <a:pt x="1525" y="2231"/>
                  <a:pt x="1317" y="1953"/>
                </a:cubicBezTo>
                <a:cubicBezTo>
                  <a:pt x="1109" y="1675"/>
                  <a:pt x="757" y="1521"/>
                  <a:pt x="549" y="1473"/>
                </a:cubicBezTo>
                <a:cubicBezTo>
                  <a:pt x="341" y="1425"/>
                  <a:pt x="138" y="1554"/>
                  <a:pt x="69" y="1665"/>
                </a:cubicBezTo>
                <a:cubicBezTo>
                  <a:pt x="0" y="1776"/>
                  <a:pt x="29" y="2043"/>
                  <a:pt x="133" y="2142"/>
                </a:cubicBezTo>
                <a:cubicBezTo>
                  <a:pt x="237" y="2241"/>
                  <a:pt x="494" y="2332"/>
                  <a:pt x="691" y="2261"/>
                </a:cubicBezTo>
                <a:cubicBezTo>
                  <a:pt x="888" y="2190"/>
                  <a:pt x="1143" y="2047"/>
                  <a:pt x="1315" y="1718"/>
                </a:cubicBezTo>
                <a:cubicBezTo>
                  <a:pt x="1487" y="1389"/>
                  <a:pt x="1609" y="572"/>
                  <a:pt x="1724" y="286"/>
                </a:cubicBezTo>
                <a:cubicBezTo>
                  <a:pt x="1839" y="0"/>
                  <a:pt x="1948" y="62"/>
                  <a:pt x="2007" y="3"/>
                </a:cubicBezTo>
              </a:path>
            </a:pathLst>
          </a:custGeom>
          <a:noFill/>
          <a:ln w="38100" cmpd="sng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zh-CN" altLang="en-US"/>
          </a:p>
        </p:txBody>
      </p:sp>
      <p:pic>
        <p:nvPicPr>
          <p:cNvPr id="311305" name="Picture 9" descr="QD legen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685800" cy="6762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322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76200"/>
            <a:ext cx="7772400" cy="685800"/>
          </a:xfrm>
        </p:spPr>
        <p:txBody>
          <a:bodyPr/>
          <a:lstStyle/>
          <a:p>
            <a:r>
              <a:rPr lang="en-US" altLang="zh-CN"/>
              <a:t>PPMS</a:t>
            </a:r>
            <a:r>
              <a:rPr lang="zh-CN" altLang="en-US"/>
              <a:t>样品室通用信号采集端口</a:t>
            </a:r>
          </a:p>
        </p:txBody>
      </p:sp>
      <p:pic>
        <p:nvPicPr>
          <p:cNvPr id="312323" name="Picture 3"/>
          <p:cNvPicPr>
            <a:picLocks noChangeAspect="1" noChangeArrowheads="1"/>
          </p:cNvPicPr>
          <p:nvPr/>
        </p:nvPicPr>
        <p:blipFill>
          <a:blip r:embed="rId2" cstate="print">
            <a:lum bright="6000" contrast="42000"/>
          </a:blip>
          <a:srcRect/>
          <a:stretch>
            <a:fillRect/>
          </a:stretch>
        </p:blipFill>
        <p:spPr bwMode="auto">
          <a:xfrm>
            <a:off x="3467100" y="1481138"/>
            <a:ext cx="2400300" cy="522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312324" name="Group 4"/>
          <p:cNvGrpSpPr>
            <a:grpSpLocks/>
          </p:cNvGrpSpPr>
          <p:nvPr/>
        </p:nvGrpSpPr>
        <p:grpSpPr bwMode="auto">
          <a:xfrm>
            <a:off x="304800" y="1450975"/>
            <a:ext cx="2725738" cy="5178425"/>
            <a:chOff x="288" y="1008"/>
            <a:chExt cx="1717" cy="3262"/>
          </a:xfrm>
        </p:grpSpPr>
        <p:grpSp>
          <p:nvGrpSpPr>
            <p:cNvPr id="312325" name="Group 5"/>
            <p:cNvGrpSpPr>
              <a:grpSpLocks/>
            </p:cNvGrpSpPr>
            <p:nvPr/>
          </p:nvGrpSpPr>
          <p:grpSpPr bwMode="auto">
            <a:xfrm>
              <a:off x="375" y="2682"/>
              <a:ext cx="1542" cy="1542"/>
              <a:chOff x="954" y="2640"/>
              <a:chExt cx="1542" cy="1542"/>
            </a:xfrm>
          </p:grpSpPr>
          <p:grpSp>
            <p:nvGrpSpPr>
              <p:cNvPr id="312326" name="Group 6"/>
              <p:cNvGrpSpPr>
                <a:grpSpLocks/>
              </p:cNvGrpSpPr>
              <p:nvPr/>
            </p:nvGrpSpPr>
            <p:grpSpPr bwMode="auto">
              <a:xfrm>
                <a:off x="954" y="2640"/>
                <a:ext cx="1542" cy="1542"/>
                <a:chOff x="954" y="2640"/>
                <a:chExt cx="1542" cy="1542"/>
              </a:xfrm>
            </p:grpSpPr>
            <p:sp>
              <p:nvSpPr>
                <p:cNvPr id="312327" name="Oval 7"/>
                <p:cNvSpPr>
                  <a:spLocks noChangeAspect="1" noChangeArrowheads="1"/>
                </p:cNvSpPr>
                <p:nvPr/>
              </p:nvSpPr>
              <p:spPr bwMode="auto">
                <a:xfrm>
                  <a:off x="954" y="2640"/>
                  <a:ext cx="1542" cy="1542"/>
                </a:xfrm>
                <a:prstGeom prst="ellipse">
                  <a:avLst/>
                </a:prstGeom>
                <a:solidFill>
                  <a:srgbClr val="EFEF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2328" name="Oval 8"/>
                <p:cNvSpPr>
                  <a:spLocks noChangeAspect="1" noChangeArrowheads="1"/>
                </p:cNvSpPr>
                <p:nvPr/>
              </p:nvSpPr>
              <p:spPr bwMode="auto">
                <a:xfrm>
                  <a:off x="1045" y="2731"/>
                  <a:ext cx="1360" cy="1360"/>
                </a:xfrm>
                <a:prstGeom prst="ellipse">
                  <a:avLst/>
                </a:prstGeom>
                <a:solidFill>
                  <a:srgbClr val="EFEF6D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2329" name="Oval 9"/>
                <p:cNvSpPr>
                  <a:spLocks noChangeArrowheads="1"/>
                </p:cNvSpPr>
                <p:nvPr/>
              </p:nvSpPr>
              <p:spPr bwMode="auto">
                <a:xfrm>
                  <a:off x="1158" y="2844"/>
                  <a:ext cx="1134" cy="1134"/>
                </a:xfrm>
                <a:prstGeom prst="ellipse">
                  <a:avLst/>
                </a:prstGeom>
                <a:solidFill>
                  <a:srgbClr val="EFEF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2330" name="Rectangle 10"/>
                <p:cNvSpPr>
                  <a:spLocks noChangeArrowheads="1"/>
                </p:cNvSpPr>
                <p:nvPr/>
              </p:nvSpPr>
              <p:spPr bwMode="auto">
                <a:xfrm rot="5400000">
                  <a:off x="1626" y="3990"/>
                  <a:ext cx="192" cy="96"/>
                </a:xfrm>
                <a:prstGeom prst="rect">
                  <a:avLst/>
                </a:prstGeom>
                <a:solidFill>
                  <a:srgbClr val="EFEFFF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312331" name="Group 11"/>
              <p:cNvGrpSpPr>
                <a:grpSpLocks noChangeAspect="1"/>
              </p:cNvGrpSpPr>
              <p:nvPr/>
            </p:nvGrpSpPr>
            <p:grpSpPr bwMode="auto">
              <a:xfrm>
                <a:off x="1348" y="3034"/>
                <a:ext cx="755" cy="754"/>
                <a:chOff x="912" y="2880"/>
                <a:chExt cx="958" cy="957"/>
              </a:xfrm>
            </p:grpSpPr>
            <p:grpSp>
              <p:nvGrpSpPr>
                <p:cNvPr id="312332" name="Group 12"/>
                <p:cNvGrpSpPr>
                  <a:grpSpLocks noChangeAspect="1"/>
                </p:cNvGrpSpPr>
                <p:nvPr/>
              </p:nvGrpSpPr>
              <p:grpSpPr bwMode="auto">
                <a:xfrm>
                  <a:off x="912" y="3311"/>
                  <a:ext cx="957" cy="93"/>
                  <a:chOff x="912" y="2448"/>
                  <a:chExt cx="957" cy="93"/>
                </a:xfrm>
              </p:grpSpPr>
              <p:sp>
                <p:nvSpPr>
                  <p:cNvPr id="312333" name="Oval 1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912" y="2448"/>
                    <a:ext cx="93" cy="93"/>
                  </a:xfrm>
                  <a:prstGeom prst="ellipse">
                    <a:avLst/>
                  </a:prstGeom>
                  <a:solidFill>
                    <a:srgbClr val="FF0000"/>
                  </a:solidFill>
                  <a:ln w="2857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12334" name="Oval 1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776" y="2448"/>
                    <a:ext cx="93" cy="93"/>
                  </a:xfrm>
                  <a:prstGeom prst="ellipse">
                    <a:avLst/>
                  </a:prstGeom>
                  <a:solidFill>
                    <a:srgbClr val="FF0000"/>
                  </a:solidFill>
                  <a:ln w="2857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312335" name="Group 15"/>
                <p:cNvGrpSpPr>
                  <a:grpSpLocks noChangeAspect="1"/>
                </p:cNvGrpSpPr>
                <p:nvPr/>
              </p:nvGrpSpPr>
              <p:grpSpPr bwMode="auto">
                <a:xfrm rot="5400000">
                  <a:off x="912" y="3312"/>
                  <a:ext cx="957" cy="93"/>
                  <a:chOff x="912" y="2448"/>
                  <a:chExt cx="957" cy="93"/>
                </a:xfrm>
              </p:grpSpPr>
              <p:sp>
                <p:nvSpPr>
                  <p:cNvPr id="312336" name="Oval 1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912" y="2448"/>
                    <a:ext cx="93" cy="93"/>
                  </a:xfrm>
                  <a:prstGeom prst="ellipse">
                    <a:avLst/>
                  </a:prstGeom>
                  <a:solidFill>
                    <a:srgbClr val="FF0000"/>
                  </a:solidFill>
                  <a:ln w="2857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12337" name="Oval 1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776" y="2448"/>
                    <a:ext cx="93" cy="93"/>
                  </a:xfrm>
                  <a:prstGeom prst="ellipse">
                    <a:avLst/>
                  </a:prstGeom>
                  <a:solidFill>
                    <a:srgbClr val="FF0000"/>
                  </a:solidFill>
                  <a:ln w="2857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312338" name="Group 18"/>
                <p:cNvGrpSpPr>
                  <a:grpSpLocks noChangeAspect="1"/>
                </p:cNvGrpSpPr>
                <p:nvPr/>
              </p:nvGrpSpPr>
              <p:grpSpPr bwMode="auto">
                <a:xfrm rot="9000000">
                  <a:off x="913" y="3312"/>
                  <a:ext cx="957" cy="93"/>
                  <a:chOff x="912" y="2448"/>
                  <a:chExt cx="957" cy="93"/>
                </a:xfrm>
              </p:grpSpPr>
              <p:sp>
                <p:nvSpPr>
                  <p:cNvPr id="312339" name="Oval 1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912" y="2448"/>
                    <a:ext cx="93" cy="93"/>
                  </a:xfrm>
                  <a:prstGeom prst="ellipse">
                    <a:avLst/>
                  </a:prstGeom>
                  <a:solidFill>
                    <a:srgbClr val="FF0000"/>
                  </a:solidFill>
                  <a:ln w="2857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12340" name="Oval 2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776" y="2448"/>
                    <a:ext cx="93" cy="93"/>
                  </a:xfrm>
                  <a:prstGeom prst="ellipse">
                    <a:avLst/>
                  </a:prstGeom>
                  <a:solidFill>
                    <a:srgbClr val="FF0000"/>
                  </a:solidFill>
                  <a:ln w="2857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312341" name="Group 21"/>
                <p:cNvGrpSpPr>
                  <a:grpSpLocks noChangeAspect="1"/>
                </p:cNvGrpSpPr>
                <p:nvPr/>
              </p:nvGrpSpPr>
              <p:grpSpPr bwMode="auto">
                <a:xfrm rot="7200000">
                  <a:off x="913" y="3312"/>
                  <a:ext cx="957" cy="93"/>
                  <a:chOff x="912" y="2448"/>
                  <a:chExt cx="957" cy="93"/>
                </a:xfrm>
              </p:grpSpPr>
              <p:sp>
                <p:nvSpPr>
                  <p:cNvPr id="312342" name="Oval 2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912" y="2448"/>
                    <a:ext cx="93" cy="93"/>
                  </a:xfrm>
                  <a:prstGeom prst="ellipse">
                    <a:avLst/>
                  </a:prstGeom>
                  <a:solidFill>
                    <a:srgbClr val="FF0000"/>
                  </a:solidFill>
                  <a:ln w="2857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12343" name="Oval 2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776" y="2448"/>
                    <a:ext cx="93" cy="93"/>
                  </a:xfrm>
                  <a:prstGeom prst="ellipse">
                    <a:avLst/>
                  </a:prstGeom>
                  <a:solidFill>
                    <a:srgbClr val="FF0000"/>
                  </a:solidFill>
                  <a:ln w="2857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312344" name="Group 24"/>
                <p:cNvGrpSpPr>
                  <a:grpSpLocks noChangeAspect="1"/>
                </p:cNvGrpSpPr>
                <p:nvPr/>
              </p:nvGrpSpPr>
              <p:grpSpPr bwMode="auto">
                <a:xfrm rot="3600000">
                  <a:off x="913" y="3312"/>
                  <a:ext cx="957" cy="93"/>
                  <a:chOff x="912" y="2448"/>
                  <a:chExt cx="957" cy="93"/>
                </a:xfrm>
              </p:grpSpPr>
              <p:sp>
                <p:nvSpPr>
                  <p:cNvPr id="312345" name="Oval 2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912" y="2448"/>
                    <a:ext cx="93" cy="93"/>
                  </a:xfrm>
                  <a:prstGeom prst="ellipse">
                    <a:avLst/>
                  </a:prstGeom>
                  <a:solidFill>
                    <a:srgbClr val="FF0000"/>
                  </a:solidFill>
                  <a:ln w="2857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12346" name="Oval 2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776" y="2448"/>
                    <a:ext cx="93" cy="93"/>
                  </a:xfrm>
                  <a:prstGeom prst="ellipse">
                    <a:avLst/>
                  </a:prstGeom>
                  <a:solidFill>
                    <a:srgbClr val="FF0000"/>
                  </a:solidFill>
                  <a:ln w="2857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312347" name="Group 27"/>
                <p:cNvGrpSpPr>
                  <a:grpSpLocks noChangeAspect="1"/>
                </p:cNvGrpSpPr>
                <p:nvPr/>
              </p:nvGrpSpPr>
              <p:grpSpPr bwMode="auto">
                <a:xfrm rot="1800000">
                  <a:off x="913" y="3312"/>
                  <a:ext cx="957" cy="93"/>
                  <a:chOff x="912" y="2448"/>
                  <a:chExt cx="957" cy="93"/>
                </a:xfrm>
              </p:grpSpPr>
              <p:sp>
                <p:nvSpPr>
                  <p:cNvPr id="312348" name="Oval 2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912" y="2448"/>
                    <a:ext cx="93" cy="93"/>
                  </a:xfrm>
                  <a:prstGeom prst="ellipse">
                    <a:avLst/>
                  </a:prstGeom>
                  <a:solidFill>
                    <a:srgbClr val="FF0000"/>
                  </a:solidFill>
                  <a:ln w="2857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12349" name="Oval 2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776" y="2448"/>
                    <a:ext cx="93" cy="93"/>
                  </a:xfrm>
                  <a:prstGeom prst="ellipse">
                    <a:avLst/>
                  </a:prstGeom>
                  <a:solidFill>
                    <a:srgbClr val="FF0000"/>
                  </a:solidFill>
                  <a:ln w="2857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</p:grpSp>
          </p:grpSp>
        </p:grpSp>
        <p:grpSp>
          <p:nvGrpSpPr>
            <p:cNvPr id="312350" name="Group 30"/>
            <p:cNvGrpSpPr>
              <a:grpSpLocks/>
            </p:cNvGrpSpPr>
            <p:nvPr/>
          </p:nvGrpSpPr>
          <p:grpSpPr bwMode="auto">
            <a:xfrm>
              <a:off x="388" y="1056"/>
              <a:ext cx="1516" cy="1504"/>
              <a:chOff x="422" y="1148"/>
              <a:chExt cx="1516" cy="1504"/>
            </a:xfrm>
          </p:grpSpPr>
          <p:sp>
            <p:nvSpPr>
              <p:cNvPr id="312351" name="Freeform 31"/>
              <p:cNvSpPr>
                <a:spLocks/>
              </p:cNvSpPr>
              <p:nvPr/>
            </p:nvSpPr>
            <p:spPr bwMode="auto">
              <a:xfrm>
                <a:off x="424" y="1148"/>
                <a:ext cx="1514" cy="851"/>
              </a:xfrm>
              <a:custGeom>
                <a:avLst/>
                <a:gdLst/>
                <a:ahLst/>
                <a:cxnLst>
                  <a:cxn ang="0">
                    <a:pos x="89" y="667"/>
                  </a:cxn>
                  <a:cxn ang="0">
                    <a:pos x="350" y="508"/>
                  </a:cxn>
                  <a:cxn ang="0">
                    <a:pos x="716" y="445"/>
                  </a:cxn>
                  <a:cxn ang="0">
                    <a:pos x="1142" y="514"/>
                  </a:cxn>
                  <a:cxn ang="0">
                    <a:pos x="1400" y="667"/>
                  </a:cxn>
                  <a:cxn ang="0">
                    <a:pos x="1487" y="835"/>
                  </a:cxn>
                  <a:cxn ang="0">
                    <a:pos x="1496" y="763"/>
                  </a:cxn>
                  <a:cxn ang="0">
                    <a:pos x="1493" y="607"/>
                  </a:cxn>
                  <a:cxn ang="0">
                    <a:pos x="1469" y="292"/>
                  </a:cxn>
                  <a:cxn ang="0">
                    <a:pos x="1226" y="88"/>
                  </a:cxn>
                  <a:cxn ang="0">
                    <a:pos x="722" y="1"/>
                  </a:cxn>
                  <a:cxn ang="0">
                    <a:pos x="296" y="85"/>
                  </a:cxn>
                  <a:cxn ang="0">
                    <a:pos x="86" y="214"/>
                  </a:cxn>
                  <a:cxn ang="0">
                    <a:pos x="18" y="338"/>
                  </a:cxn>
                  <a:cxn ang="0">
                    <a:pos x="3" y="395"/>
                  </a:cxn>
                  <a:cxn ang="0">
                    <a:pos x="3" y="479"/>
                  </a:cxn>
                  <a:cxn ang="0">
                    <a:pos x="5" y="727"/>
                  </a:cxn>
                  <a:cxn ang="0">
                    <a:pos x="8" y="805"/>
                  </a:cxn>
                  <a:cxn ang="0">
                    <a:pos x="32" y="748"/>
                  </a:cxn>
                  <a:cxn ang="0">
                    <a:pos x="89" y="667"/>
                  </a:cxn>
                </a:cxnLst>
                <a:rect l="0" t="0" r="r" b="b"/>
                <a:pathLst>
                  <a:path w="1514" h="851">
                    <a:moveTo>
                      <a:pt x="89" y="667"/>
                    </a:moveTo>
                    <a:cubicBezTo>
                      <a:pt x="140" y="626"/>
                      <a:pt x="246" y="545"/>
                      <a:pt x="350" y="508"/>
                    </a:cubicBezTo>
                    <a:cubicBezTo>
                      <a:pt x="454" y="471"/>
                      <a:pt x="584" y="444"/>
                      <a:pt x="716" y="445"/>
                    </a:cubicBezTo>
                    <a:cubicBezTo>
                      <a:pt x="848" y="446"/>
                      <a:pt x="1028" y="477"/>
                      <a:pt x="1142" y="514"/>
                    </a:cubicBezTo>
                    <a:cubicBezTo>
                      <a:pt x="1256" y="551"/>
                      <a:pt x="1343" y="614"/>
                      <a:pt x="1400" y="667"/>
                    </a:cubicBezTo>
                    <a:cubicBezTo>
                      <a:pt x="1457" y="720"/>
                      <a:pt x="1471" y="819"/>
                      <a:pt x="1487" y="835"/>
                    </a:cubicBezTo>
                    <a:cubicBezTo>
                      <a:pt x="1503" y="851"/>
                      <a:pt x="1495" y="801"/>
                      <a:pt x="1496" y="763"/>
                    </a:cubicBezTo>
                    <a:cubicBezTo>
                      <a:pt x="1497" y="725"/>
                      <a:pt x="1498" y="686"/>
                      <a:pt x="1493" y="607"/>
                    </a:cubicBezTo>
                    <a:cubicBezTo>
                      <a:pt x="1488" y="528"/>
                      <a:pt x="1514" y="379"/>
                      <a:pt x="1469" y="292"/>
                    </a:cubicBezTo>
                    <a:cubicBezTo>
                      <a:pt x="1424" y="205"/>
                      <a:pt x="1351" y="137"/>
                      <a:pt x="1226" y="88"/>
                    </a:cubicBezTo>
                    <a:cubicBezTo>
                      <a:pt x="1101" y="39"/>
                      <a:pt x="877" y="2"/>
                      <a:pt x="722" y="1"/>
                    </a:cubicBezTo>
                    <a:cubicBezTo>
                      <a:pt x="567" y="0"/>
                      <a:pt x="402" y="50"/>
                      <a:pt x="296" y="85"/>
                    </a:cubicBezTo>
                    <a:cubicBezTo>
                      <a:pt x="190" y="120"/>
                      <a:pt x="132" y="172"/>
                      <a:pt x="86" y="214"/>
                    </a:cubicBezTo>
                    <a:cubicBezTo>
                      <a:pt x="40" y="256"/>
                      <a:pt x="32" y="308"/>
                      <a:pt x="18" y="338"/>
                    </a:cubicBezTo>
                    <a:cubicBezTo>
                      <a:pt x="4" y="368"/>
                      <a:pt x="6" y="372"/>
                      <a:pt x="3" y="395"/>
                    </a:cubicBezTo>
                    <a:cubicBezTo>
                      <a:pt x="0" y="418"/>
                      <a:pt x="3" y="424"/>
                      <a:pt x="3" y="479"/>
                    </a:cubicBezTo>
                    <a:cubicBezTo>
                      <a:pt x="3" y="534"/>
                      <a:pt x="4" y="673"/>
                      <a:pt x="5" y="727"/>
                    </a:cubicBezTo>
                    <a:cubicBezTo>
                      <a:pt x="6" y="781"/>
                      <a:pt x="4" y="802"/>
                      <a:pt x="8" y="805"/>
                    </a:cubicBezTo>
                    <a:cubicBezTo>
                      <a:pt x="12" y="808"/>
                      <a:pt x="18" y="771"/>
                      <a:pt x="32" y="748"/>
                    </a:cubicBezTo>
                    <a:cubicBezTo>
                      <a:pt x="46" y="725"/>
                      <a:pt x="77" y="684"/>
                      <a:pt x="89" y="667"/>
                    </a:cubicBezTo>
                    <a:close/>
                  </a:path>
                </a:pathLst>
              </a:custGeom>
              <a:solidFill>
                <a:schemeClr val="hlink"/>
              </a:solidFill>
              <a:ln w="38100" cmpd="sng">
                <a:solidFill>
                  <a:srgbClr val="FF99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312352" name="Group 32"/>
              <p:cNvGrpSpPr>
                <a:grpSpLocks/>
              </p:cNvGrpSpPr>
              <p:nvPr/>
            </p:nvGrpSpPr>
            <p:grpSpPr bwMode="auto">
              <a:xfrm>
                <a:off x="432" y="1468"/>
                <a:ext cx="1475" cy="949"/>
                <a:chOff x="384" y="1007"/>
                <a:chExt cx="2160" cy="1441"/>
              </a:xfrm>
            </p:grpSpPr>
            <p:sp>
              <p:nvSpPr>
                <p:cNvPr id="312353" name="Oval 33"/>
                <p:cNvSpPr>
                  <a:spLocks noChangeArrowheads="1"/>
                </p:cNvSpPr>
                <p:nvPr/>
              </p:nvSpPr>
              <p:spPr bwMode="auto">
                <a:xfrm>
                  <a:off x="384" y="1200"/>
                  <a:ext cx="2160" cy="1248"/>
                </a:xfrm>
                <a:prstGeom prst="ellipse">
                  <a:avLst/>
                </a:prstGeom>
                <a:solidFill>
                  <a:srgbClr val="EFEF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2354" name="Oval 34"/>
                <p:cNvSpPr>
                  <a:spLocks noChangeAspect="1" noChangeArrowheads="1"/>
                </p:cNvSpPr>
                <p:nvPr/>
              </p:nvSpPr>
              <p:spPr bwMode="auto">
                <a:xfrm>
                  <a:off x="715" y="1391"/>
                  <a:ext cx="1498" cy="865"/>
                </a:xfrm>
                <a:prstGeom prst="ellipse">
                  <a:avLst/>
                </a:prstGeom>
                <a:solidFill>
                  <a:srgbClr val="EFEFFF"/>
                </a:solidFill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2355" name="AutoShape 35"/>
                <p:cNvSpPr>
                  <a:spLocks noChangeArrowheads="1"/>
                </p:cNvSpPr>
                <p:nvPr/>
              </p:nvSpPr>
              <p:spPr bwMode="auto">
                <a:xfrm flipV="1">
                  <a:off x="699" y="1452"/>
                  <a:ext cx="48" cy="384"/>
                </a:xfrm>
                <a:prstGeom prst="can">
                  <a:avLst>
                    <a:gd name="adj" fmla="val 90667"/>
                  </a:avLst>
                </a:prstGeom>
                <a:solidFill>
                  <a:srgbClr val="FF0000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2356" name="AutoShape 36"/>
                <p:cNvSpPr>
                  <a:spLocks noChangeArrowheads="1"/>
                </p:cNvSpPr>
                <p:nvPr/>
              </p:nvSpPr>
              <p:spPr bwMode="auto">
                <a:xfrm flipV="1">
                  <a:off x="863" y="1719"/>
                  <a:ext cx="48" cy="384"/>
                </a:xfrm>
                <a:prstGeom prst="can">
                  <a:avLst>
                    <a:gd name="adj" fmla="val 90667"/>
                  </a:avLst>
                </a:prstGeom>
                <a:solidFill>
                  <a:srgbClr val="FF0000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2357" name="AutoShape 37"/>
                <p:cNvSpPr>
                  <a:spLocks noChangeArrowheads="1"/>
                </p:cNvSpPr>
                <p:nvPr/>
              </p:nvSpPr>
              <p:spPr bwMode="auto">
                <a:xfrm flipV="1">
                  <a:off x="846" y="1186"/>
                  <a:ext cx="48" cy="384"/>
                </a:xfrm>
                <a:prstGeom prst="can">
                  <a:avLst>
                    <a:gd name="adj" fmla="val 90667"/>
                  </a:avLst>
                </a:prstGeom>
                <a:solidFill>
                  <a:srgbClr val="FF0000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2358" name="AutoShape 38"/>
                <p:cNvSpPr>
                  <a:spLocks noChangeArrowheads="1"/>
                </p:cNvSpPr>
                <p:nvPr/>
              </p:nvSpPr>
              <p:spPr bwMode="auto">
                <a:xfrm flipV="1">
                  <a:off x="1736" y="1042"/>
                  <a:ext cx="48" cy="384"/>
                </a:xfrm>
                <a:prstGeom prst="can">
                  <a:avLst>
                    <a:gd name="adj" fmla="val 90667"/>
                  </a:avLst>
                </a:prstGeom>
                <a:solidFill>
                  <a:srgbClr val="FF0000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2359" name="AutoShape 39"/>
                <p:cNvSpPr>
                  <a:spLocks noChangeArrowheads="1"/>
                </p:cNvSpPr>
                <p:nvPr/>
              </p:nvSpPr>
              <p:spPr bwMode="auto">
                <a:xfrm flipV="1">
                  <a:off x="2022" y="1156"/>
                  <a:ext cx="48" cy="384"/>
                </a:xfrm>
                <a:prstGeom prst="can">
                  <a:avLst>
                    <a:gd name="adj" fmla="val 90667"/>
                  </a:avLst>
                </a:prstGeom>
                <a:solidFill>
                  <a:srgbClr val="FF0000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2360" name="AutoShape 40"/>
                <p:cNvSpPr>
                  <a:spLocks noChangeArrowheads="1"/>
                </p:cNvSpPr>
                <p:nvPr/>
              </p:nvSpPr>
              <p:spPr bwMode="auto">
                <a:xfrm flipV="1">
                  <a:off x="1102" y="1845"/>
                  <a:ext cx="48" cy="384"/>
                </a:xfrm>
                <a:prstGeom prst="can">
                  <a:avLst>
                    <a:gd name="adj" fmla="val 90667"/>
                  </a:avLst>
                </a:prstGeom>
                <a:solidFill>
                  <a:srgbClr val="FF0000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2361" name="AutoShape 41"/>
                <p:cNvSpPr>
                  <a:spLocks noChangeArrowheads="1"/>
                </p:cNvSpPr>
                <p:nvPr/>
              </p:nvSpPr>
              <p:spPr bwMode="auto">
                <a:xfrm flipV="1">
                  <a:off x="1440" y="1872"/>
                  <a:ext cx="48" cy="384"/>
                </a:xfrm>
                <a:prstGeom prst="can">
                  <a:avLst>
                    <a:gd name="adj" fmla="val 90667"/>
                  </a:avLst>
                </a:prstGeom>
                <a:solidFill>
                  <a:srgbClr val="FF0000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2362" name="AutoShape 42"/>
                <p:cNvSpPr>
                  <a:spLocks noChangeArrowheads="1"/>
                </p:cNvSpPr>
                <p:nvPr/>
              </p:nvSpPr>
              <p:spPr bwMode="auto">
                <a:xfrm flipV="1">
                  <a:off x="1769" y="1851"/>
                  <a:ext cx="48" cy="384"/>
                </a:xfrm>
                <a:prstGeom prst="can">
                  <a:avLst>
                    <a:gd name="adj" fmla="val 90667"/>
                  </a:avLst>
                </a:prstGeom>
                <a:solidFill>
                  <a:srgbClr val="FF0000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2363" name="AutoShape 43"/>
                <p:cNvSpPr>
                  <a:spLocks noChangeArrowheads="1"/>
                </p:cNvSpPr>
                <p:nvPr/>
              </p:nvSpPr>
              <p:spPr bwMode="auto">
                <a:xfrm flipV="1">
                  <a:off x="2021" y="1726"/>
                  <a:ext cx="48" cy="384"/>
                </a:xfrm>
                <a:prstGeom prst="can">
                  <a:avLst>
                    <a:gd name="adj" fmla="val 90667"/>
                  </a:avLst>
                </a:prstGeom>
                <a:solidFill>
                  <a:srgbClr val="FF0000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2364" name="AutoShape 44"/>
                <p:cNvSpPr>
                  <a:spLocks noChangeArrowheads="1"/>
                </p:cNvSpPr>
                <p:nvPr/>
              </p:nvSpPr>
              <p:spPr bwMode="auto">
                <a:xfrm flipV="1">
                  <a:off x="2182" y="1504"/>
                  <a:ext cx="48" cy="384"/>
                </a:xfrm>
                <a:prstGeom prst="can">
                  <a:avLst>
                    <a:gd name="adj" fmla="val 90667"/>
                  </a:avLst>
                </a:prstGeom>
                <a:solidFill>
                  <a:srgbClr val="FF0000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2365" name="AutoShape 45"/>
                <p:cNvSpPr>
                  <a:spLocks noChangeArrowheads="1"/>
                </p:cNvSpPr>
                <p:nvPr/>
              </p:nvSpPr>
              <p:spPr bwMode="auto">
                <a:xfrm flipV="1">
                  <a:off x="1079" y="1075"/>
                  <a:ext cx="48" cy="384"/>
                </a:xfrm>
                <a:prstGeom prst="can">
                  <a:avLst>
                    <a:gd name="adj" fmla="val 90667"/>
                  </a:avLst>
                </a:prstGeom>
                <a:solidFill>
                  <a:srgbClr val="FF0000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2366" name="AutoShape 46"/>
                <p:cNvSpPr>
                  <a:spLocks noChangeArrowheads="1"/>
                </p:cNvSpPr>
                <p:nvPr/>
              </p:nvSpPr>
              <p:spPr bwMode="auto">
                <a:xfrm flipV="1">
                  <a:off x="1417" y="1007"/>
                  <a:ext cx="48" cy="384"/>
                </a:xfrm>
                <a:prstGeom prst="can">
                  <a:avLst>
                    <a:gd name="adj" fmla="val 90667"/>
                  </a:avLst>
                </a:prstGeom>
                <a:solidFill>
                  <a:srgbClr val="FF0000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312367" name="Freeform 47"/>
              <p:cNvSpPr>
                <a:spLocks/>
              </p:cNvSpPr>
              <p:nvPr/>
            </p:nvSpPr>
            <p:spPr bwMode="auto">
              <a:xfrm>
                <a:off x="422" y="1477"/>
                <a:ext cx="1507" cy="1175"/>
              </a:xfrm>
              <a:custGeom>
                <a:avLst/>
                <a:gdLst/>
                <a:ahLst/>
                <a:cxnLst>
                  <a:cxn ang="0">
                    <a:pos x="5" y="366"/>
                  </a:cxn>
                  <a:cxn ang="0">
                    <a:pos x="3" y="131"/>
                  </a:cxn>
                  <a:cxn ang="0">
                    <a:pos x="5" y="49"/>
                  </a:cxn>
                  <a:cxn ang="0">
                    <a:pos x="34" y="109"/>
                  </a:cxn>
                  <a:cxn ang="0">
                    <a:pos x="101" y="203"/>
                  </a:cxn>
                  <a:cxn ang="0">
                    <a:pos x="243" y="303"/>
                  </a:cxn>
                  <a:cxn ang="0">
                    <a:pos x="465" y="378"/>
                  </a:cxn>
                  <a:cxn ang="0">
                    <a:pos x="612" y="399"/>
                  </a:cxn>
                  <a:cxn ang="0">
                    <a:pos x="654" y="399"/>
                  </a:cxn>
                  <a:cxn ang="0">
                    <a:pos x="660" y="432"/>
                  </a:cxn>
                  <a:cxn ang="0">
                    <a:pos x="657" y="510"/>
                  </a:cxn>
                  <a:cxn ang="0">
                    <a:pos x="654" y="738"/>
                  </a:cxn>
                  <a:cxn ang="0">
                    <a:pos x="651" y="861"/>
                  </a:cxn>
                  <a:cxn ang="0">
                    <a:pos x="657" y="894"/>
                  </a:cxn>
                  <a:cxn ang="0">
                    <a:pos x="756" y="900"/>
                  </a:cxn>
                  <a:cxn ang="0">
                    <a:pos x="831" y="897"/>
                  </a:cxn>
                  <a:cxn ang="0">
                    <a:pos x="834" y="882"/>
                  </a:cxn>
                  <a:cxn ang="0">
                    <a:pos x="834" y="780"/>
                  </a:cxn>
                  <a:cxn ang="0">
                    <a:pos x="834" y="585"/>
                  </a:cxn>
                  <a:cxn ang="0">
                    <a:pos x="831" y="441"/>
                  </a:cxn>
                  <a:cxn ang="0">
                    <a:pos x="837" y="408"/>
                  </a:cxn>
                  <a:cxn ang="0">
                    <a:pos x="882" y="399"/>
                  </a:cxn>
                  <a:cxn ang="0">
                    <a:pos x="1002" y="381"/>
                  </a:cxn>
                  <a:cxn ang="0">
                    <a:pos x="1215" y="330"/>
                  </a:cxn>
                  <a:cxn ang="0">
                    <a:pos x="1350" y="252"/>
                  </a:cxn>
                  <a:cxn ang="0">
                    <a:pos x="1455" y="168"/>
                  </a:cxn>
                  <a:cxn ang="0">
                    <a:pos x="1488" y="96"/>
                  </a:cxn>
                  <a:cxn ang="0">
                    <a:pos x="1500" y="48"/>
                  </a:cxn>
                  <a:cxn ang="0">
                    <a:pos x="1500" y="75"/>
                  </a:cxn>
                  <a:cxn ang="0">
                    <a:pos x="1503" y="501"/>
                  </a:cxn>
                  <a:cxn ang="0">
                    <a:pos x="1500" y="669"/>
                  </a:cxn>
                  <a:cxn ang="0">
                    <a:pos x="1497" y="825"/>
                  </a:cxn>
                  <a:cxn ang="0">
                    <a:pos x="1443" y="948"/>
                  </a:cxn>
                  <a:cxn ang="0">
                    <a:pos x="1323" y="1041"/>
                  </a:cxn>
                  <a:cxn ang="0">
                    <a:pos x="1116" y="1128"/>
                  </a:cxn>
                  <a:cxn ang="0">
                    <a:pos x="891" y="1167"/>
                  </a:cxn>
                  <a:cxn ang="0">
                    <a:pos x="642" y="1170"/>
                  </a:cxn>
                  <a:cxn ang="0">
                    <a:pos x="414" y="1134"/>
                  </a:cxn>
                  <a:cxn ang="0">
                    <a:pos x="195" y="1047"/>
                  </a:cxn>
                  <a:cxn ang="0">
                    <a:pos x="63" y="921"/>
                  </a:cxn>
                  <a:cxn ang="0">
                    <a:pos x="21" y="849"/>
                  </a:cxn>
                  <a:cxn ang="0">
                    <a:pos x="12" y="750"/>
                  </a:cxn>
                  <a:cxn ang="0">
                    <a:pos x="5" y="606"/>
                  </a:cxn>
                  <a:cxn ang="0">
                    <a:pos x="5" y="366"/>
                  </a:cxn>
                </a:cxnLst>
                <a:rect l="0" t="0" r="r" b="b"/>
                <a:pathLst>
                  <a:path w="1507" h="1175">
                    <a:moveTo>
                      <a:pt x="5" y="366"/>
                    </a:moveTo>
                    <a:cubicBezTo>
                      <a:pt x="5" y="287"/>
                      <a:pt x="3" y="184"/>
                      <a:pt x="3" y="131"/>
                    </a:cubicBezTo>
                    <a:cubicBezTo>
                      <a:pt x="3" y="78"/>
                      <a:pt x="0" y="53"/>
                      <a:pt x="5" y="49"/>
                    </a:cubicBezTo>
                    <a:cubicBezTo>
                      <a:pt x="10" y="45"/>
                      <a:pt x="18" y="83"/>
                      <a:pt x="34" y="109"/>
                    </a:cubicBezTo>
                    <a:cubicBezTo>
                      <a:pt x="50" y="135"/>
                      <a:pt x="66" y="171"/>
                      <a:pt x="101" y="203"/>
                    </a:cubicBezTo>
                    <a:cubicBezTo>
                      <a:pt x="136" y="235"/>
                      <a:pt x="182" y="274"/>
                      <a:pt x="243" y="303"/>
                    </a:cubicBezTo>
                    <a:cubicBezTo>
                      <a:pt x="304" y="332"/>
                      <a:pt x="404" y="362"/>
                      <a:pt x="465" y="378"/>
                    </a:cubicBezTo>
                    <a:cubicBezTo>
                      <a:pt x="526" y="394"/>
                      <a:pt x="581" y="396"/>
                      <a:pt x="612" y="399"/>
                    </a:cubicBezTo>
                    <a:cubicBezTo>
                      <a:pt x="643" y="402"/>
                      <a:pt x="646" y="394"/>
                      <a:pt x="654" y="399"/>
                    </a:cubicBezTo>
                    <a:cubicBezTo>
                      <a:pt x="662" y="404"/>
                      <a:pt x="660" y="414"/>
                      <a:pt x="660" y="432"/>
                    </a:cubicBezTo>
                    <a:cubicBezTo>
                      <a:pt x="660" y="450"/>
                      <a:pt x="658" y="459"/>
                      <a:pt x="657" y="510"/>
                    </a:cubicBezTo>
                    <a:cubicBezTo>
                      <a:pt x="656" y="561"/>
                      <a:pt x="655" y="680"/>
                      <a:pt x="654" y="738"/>
                    </a:cubicBezTo>
                    <a:cubicBezTo>
                      <a:pt x="653" y="796"/>
                      <a:pt x="651" y="835"/>
                      <a:pt x="651" y="861"/>
                    </a:cubicBezTo>
                    <a:cubicBezTo>
                      <a:pt x="651" y="887"/>
                      <a:pt x="640" y="888"/>
                      <a:pt x="657" y="894"/>
                    </a:cubicBezTo>
                    <a:cubicBezTo>
                      <a:pt x="674" y="900"/>
                      <a:pt x="727" y="900"/>
                      <a:pt x="756" y="900"/>
                    </a:cubicBezTo>
                    <a:cubicBezTo>
                      <a:pt x="785" y="900"/>
                      <a:pt x="818" y="900"/>
                      <a:pt x="831" y="897"/>
                    </a:cubicBezTo>
                    <a:cubicBezTo>
                      <a:pt x="844" y="894"/>
                      <a:pt x="834" y="901"/>
                      <a:pt x="834" y="882"/>
                    </a:cubicBezTo>
                    <a:cubicBezTo>
                      <a:pt x="834" y="863"/>
                      <a:pt x="834" y="829"/>
                      <a:pt x="834" y="780"/>
                    </a:cubicBezTo>
                    <a:cubicBezTo>
                      <a:pt x="834" y="731"/>
                      <a:pt x="834" y="641"/>
                      <a:pt x="834" y="585"/>
                    </a:cubicBezTo>
                    <a:cubicBezTo>
                      <a:pt x="834" y="529"/>
                      <a:pt x="831" y="470"/>
                      <a:pt x="831" y="441"/>
                    </a:cubicBezTo>
                    <a:cubicBezTo>
                      <a:pt x="831" y="412"/>
                      <a:pt x="829" y="415"/>
                      <a:pt x="837" y="408"/>
                    </a:cubicBezTo>
                    <a:cubicBezTo>
                      <a:pt x="845" y="401"/>
                      <a:pt x="855" y="403"/>
                      <a:pt x="882" y="399"/>
                    </a:cubicBezTo>
                    <a:cubicBezTo>
                      <a:pt x="909" y="395"/>
                      <a:pt x="947" y="392"/>
                      <a:pt x="1002" y="381"/>
                    </a:cubicBezTo>
                    <a:cubicBezTo>
                      <a:pt x="1057" y="370"/>
                      <a:pt x="1157" y="352"/>
                      <a:pt x="1215" y="330"/>
                    </a:cubicBezTo>
                    <a:cubicBezTo>
                      <a:pt x="1273" y="308"/>
                      <a:pt x="1310" y="279"/>
                      <a:pt x="1350" y="252"/>
                    </a:cubicBezTo>
                    <a:cubicBezTo>
                      <a:pt x="1390" y="225"/>
                      <a:pt x="1432" y="194"/>
                      <a:pt x="1455" y="168"/>
                    </a:cubicBezTo>
                    <a:cubicBezTo>
                      <a:pt x="1478" y="142"/>
                      <a:pt x="1481" y="116"/>
                      <a:pt x="1488" y="96"/>
                    </a:cubicBezTo>
                    <a:cubicBezTo>
                      <a:pt x="1495" y="76"/>
                      <a:pt x="1498" y="51"/>
                      <a:pt x="1500" y="48"/>
                    </a:cubicBezTo>
                    <a:cubicBezTo>
                      <a:pt x="1502" y="45"/>
                      <a:pt x="1500" y="0"/>
                      <a:pt x="1500" y="75"/>
                    </a:cubicBezTo>
                    <a:cubicBezTo>
                      <a:pt x="1500" y="150"/>
                      <a:pt x="1503" y="402"/>
                      <a:pt x="1503" y="501"/>
                    </a:cubicBezTo>
                    <a:cubicBezTo>
                      <a:pt x="1503" y="600"/>
                      <a:pt x="1501" y="615"/>
                      <a:pt x="1500" y="669"/>
                    </a:cubicBezTo>
                    <a:cubicBezTo>
                      <a:pt x="1499" y="723"/>
                      <a:pt x="1507" y="778"/>
                      <a:pt x="1497" y="825"/>
                    </a:cubicBezTo>
                    <a:cubicBezTo>
                      <a:pt x="1487" y="872"/>
                      <a:pt x="1472" y="912"/>
                      <a:pt x="1443" y="948"/>
                    </a:cubicBezTo>
                    <a:cubicBezTo>
                      <a:pt x="1414" y="984"/>
                      <a:pt x="1377" y="1011"/>
                      <a:pt x="1323" y="1041"/>
                    </a:cubicBezTo>
                    <a:cubicBezTo>
                      <a:pt x="1269" y="1071"/>
                      <a:pt x="1188" y="1107"/>
                      <a:pt x="1116" y="1128"/>
                    </a:cubicBezTo>
                    <a:cubicBezTo>
                      <a:pt x="1044" y="1149"/>
                      <a:pt x="970" y="1160"/>
                      <a:pt x="891" y="1167"/>
                    </a:cubicBezTo>
                    <a:cubicBezTo>
                      <a:pt x="812" y="1174"/>
                      <a:pt x="721" y="1175"/>
                      <a:pt x="642" y="1170"/>
                    </a:cubicBezTo>
                    <a:cubicBezTo>
                      <a:pt x="563" y="1165"/>
                      <a:pt x="489" y="1154"/>
                      <a:pt x="414" y="1134"/>
                    </a:cubicBezTo>
                    <a:cubicBezTo>
                      <a:pt x="339" y="1114"/>
                      <a:pt x="254" y="1083"/>
                      <a:pt x="195" y="1047"/>
                    </a:cubicBezTo>
                    <a:cubicBezTo>
                      <a:pt x="136" y="1011"/>
                      <a:pt x="92" y="954"/>
                      <a:pt x="63" y="921"/>
                    </a:cubicBezTo>
                    <a:cubicBezTo>
                      <a:pt x="34" y="888"/>
                      <a:pt x="29" y="877"/>
                      <a:pt x="21" y="849"/>
                    </a:cubicBezTo>
                    <a:cubicBezTo>
                      <a:pt x="13" y="821"/>
                      <a:pt x="15" y="790"/>
                      <a:pt x="12" y="750"/>
                    </a:cubicBezTo>
                    <a:cubicBezTo>
                      <a:pt x="9" y="710"/>
                      <a:pt x="6" y="670"/>
                      <a:pt x="5" y="606"/>
                    </a:cubicBezTo>
                    <a:cubicBezTo>
                      <a:pt x="4" y="542"/>
                      <a:pt x="5" y="445"/>
                      <a:pt x="5" y="366"/>
                    </a:cubicBezTo>
                    <a:close/>
                  </a:path>
                </a:pathLst>
              </a:custGeom>
              <a:solidFill>
                <a:srgbClr val="CE99F9">
                  <a:alpha val="50000"/>
                </a:srgbClr>
              </a:solidFill>
              <a:ln w="38100" cmpd="sng">
                <a:solidFill>
                  <a:srgbClr val="FF99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312368" name="Rectangle 48"/>
            <p:cNvSpPr>
              <a:spLocks noChangeArrowheads="1"/>
            </p:cNvSpPr>
            <p:nvPr/>
          </p:nvSpPr>
          <p:spPr bwMode="auto">
            <a:xfrm>
              <a:off x="288" y="1008"/>
              <a:ext cx="1717" cy="32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312369" name="Group 49"/>
          <p:cNvGrpSpPr>
            <a:grpSpLocks/>
          </p:cNvGrpSpPr>
          <p:nvPr/>
        </p:nvGrpSpPr>
        <p:grpSpPr bwMode="auto">
          <a:xfrm>
            <a:off x="6248400" y="1524000"/>
            <a:ext cx="2667000" cy="5148263"/>
            <a:chOff x="3840" y="1058"/>
            <a:chExt cx="1680" cy="3243"/>
          </a:xfrm>
        </p:grpSpPr>
        <p:grpSp>
          <p:nvGrpSpPr>
            <p:cNvPr id="312370" name="Group 50"/>
            <p:cNvGrpSpPr>
              <a:grpSpLocks/>
            </p:cNvGrpSpPr>
            <p:nvPr/>
          </p:nvGrpSpPr>
          <p:grpSpPr bwMode="auto">
            <a:xfrm>
              <a:off x="3923" y="1104"/>
              <a:ext cx="1514" cy="1536"/>
              <a:chOff x="3024" y="1200"/>
              <a:chExt cx="1514" cy="1536"/>
            </a:xfrm>
          </p:grpSpPr>
          <p:grpSp>
            <p:nvGrpSpPr>
              <p:cNvPr id="312371" name="Group 51"/>
              <p:cNvGrpSpPr>
                <a:grpSpLocks/>
              </p:cNvGrpSpPr>
              <p:nvPr/>
            </p:nvGrpSpPr>
            <p:grpSpPr bwMode="auto">
              <a:xfrm>
                <a:off x="3024" y="1200"/>
                <a:ext cx="1514" cy="1536"/>
                <a:chOff x="3024" y="1200"/>
                <a:chExt cx="1514" cy="1536"/>
              </a:xfrm>
            </p:grpSpPr>
            <p:sp>
              <p:nvSpPr>
                <p:cNvPr id="312372" name="Freeform 52"/>
                <p:cNvSpPr>
                  <a:spLocks/>
                </p:cNvSpPr>
                <p:nvPr/>
              </p:nvSpPr>
              <p:spPr bwMode="auto">
                <a:xfrm rot="10800000">
                  <a:off x="3024" y="1728"/>
                  <a:ext cx="1514" cy="851"/>
                </a:xfrm>
                <a:custGeom>
                  <a:avLst/>
                  <a:gdLst/>
                  <a:ahLst/>
                  <a:cxnLst>
                    <a:cxn ang="0">
                      <a:pos x="89" y="667"/>
                    </a:cxn>
                    <a:cxn ang="0">
                      <a:pos x="350" y="508"/>
                    </a:cxn>
                    <a:cxn ang="0">
                      <a:pos x="716" y="445"/>
                    </a:cxn>
                    <a:cxn ang="0">
                      <a:pos x="1142" y="514"/>
                    </a:cxn>
                    <a:cxn ang="0">
                      <a:pos x="1400" y="667"/>
                    </a:cxn>
                    <a:cxn ang="0">
                      <a:pos x="1487" y="835"/>
                    </a:cxn>
                    <a:cxn ang="0">
                      <a:pos x="1496" y="763"/>
                    </a:cxn>
                    <a:cxn ang="0">
                      <a:pos x="1493" y="607"/>
                    </a:cxn>
                    <a:cxn ang="0">
                      <a:pos x="1469" y="292"/>
                    </a:cxn>
                    <a:cxn ang="0">
                      <a:pos x="1226" y="88"/>
                    </a:cxn>
                    <a:cxn ang="0">
                      <a:pos x="722" y="1"/>
                    </a:cxn>
                    <a:cxn ang="0">
                      <a:pos x="296" y="85"/>
                    </a:cxn>
                    <a:cxn ang="0">
                      <a:pos x="86" y="214"/>
                    </a:cxn>
                    <a:cxn ang="0">
                      <a:pos x="18" y="338"/>
                    </a:cxn>
                    <a:cxn ang="0">
                      <a:pos x="3" y="395"/>
                    </a:cxn>
                    <a:cxn ang="0">
                      <a:pos x="3" y="479"/>
                    </a:cxn>
                    <a:cxn ang="0">
                      <a:pos x="5" y="727"/>
                    </a:cxn>
                    <a:cxn ang="0">
                      <a:pos x="8" y="805"/>
                    </a:cxn>
                    <a:cxn ang="0">
                      <a:pos x="32" y="748"/>
                    </a:cxn>
                    <a:cxn ang="0">
                      <a:pos x="89" y="667"/>
                    </a:cxn>
                  </a:cxnLst>
                  <a:rect l="0" t="0" r="r" b="b"/>
                  <a:pathLst>
                    <a:path w="1514" h="851">
                      <a:moveTo>
                        <a:pt x="89" y="667"/>
                      </a:moveTo>
                      <a:cubicBezTo>
                        <a:pt x="140" y="626"/>
                        <a:pt x="246" y="545"/>
                        <a:pt x="350" y="508"/>
                      </a:cubicBezTo>
                      <a:cubicBezTo>
                        <a:pt x="454" y="471"/>
                        <a:pt x="584" y="444"/>
                        <a:pt x="716" y="445"/>
                      </a:cubicBezTo>
                      <a:cubicBezTo>
                        <a:pt x="848" y="446"/>
                        <a:pt x="1028" y="477"/>
                        <a:pt x="1142" y="514"/>
                      </a:cubicBezTo>
                      <a:cubicBezTo>
                        <a:pt x="1256" y="551"/>
                        <a:pt x="1343" y="614"/>
                        <a:pt x="1400" y="667"/>
                      </a:cubicBezTo>
                      <a:cubicBezTo>
                        <a:pt x="1457" y="720"/>
                        <a:pt x="1471" y="819"/>
                        <a:pt x="1487" y="835"/>
                      </a:cubicBezTo>
                      <a:cubicBezTo>
                        <a:pt x="1503" y="851"/>
                        <a:pt x="1495" y="801"/>
                        <a:pt x="1496" y="763"/>
                      </a:cubicBezTo>
                      <a:cubicBezTo>
                        <a:pt x="1497" y="725"/>
                        <a:pt x="1498" y="686"/>
                        <a:pt x="1493" y="607"/>
                      </a:cubicBezTo>
                      <a:cubicBezTo>
                        <a:pt x="1488" y="528"/>
                        <a:pt x="1514" y="379"/>
                        <a:pt x="1469" y="292"/>
                      </a:cubicBezTo>
                      <a:cubicBezTo>
                        <a:pt x="1424" y="205"/>
                        <a:pt x="1351" y="137"/>
                        <a:pt x="1226" y="88"/>
                      </a:cubicBezTo>
                      <a:cubicBezTo>
                        <a:pt x="1101" y="39"/>
                        <a:pt x="877" y="2"/>
                        <a:pt x="722" y="1"/>
                      </a:cubicBezTo>
                      <a:cubicBezTo>
                        <a:pt x="567" y="0"/>
                        <a:pt x="402" y="50"/>
                        <a:pt x="296" y="85"/>
                      </a:cubicBezTo>
                      <a:cubicBezTo>
                        <a:pt x="190" y="120"/>
                        <a:pt x="132" y="172"/>
                        <a:pt x="86" y="214"/>
                      </a:cubicBezTo>
                      <a:cubicBezTo>
                        <a:pt x="40" y="256"/>
                        <a:pt x="32" y="308"/>
                        <a:pt x="18" y="338"/>
                      </a:cubicBezTo>
                      <a:cubicBezTo>
                        <a:pt x="4" y="368"/>
                        <a:pt x="6" y="372"/>
                        <a:pt x="3" y="395"/>
                      </a:cubicBezTo>
                      <a:cubicBezTo>
                        <a:pt x="0" y="418"/>
                        <a:pt x="3" y="424"/>
                        <a:pt x="3" y="479"/>
                      </a:cubicBezTo>
                      <a:cubicBezTo>
                        <a:pt x="3" y="534"/>
                        <a:pt x="4" y="673"/>
                        <a:pt x="5" y="727"/>
                      </a:cubicBezTo>
                      <a:cubicBezTo>
                        <a:pt x="6" y="781"/>
                        <a:pt x="4" y="802"/>
                        <a:pt x="8" y="805"/>
                      </a:cubicBezTo>
                      <a:cubicBezTo>
                        <a:pt x="12" y="808"/>
                        <a:pt x="18" y="771"/>
                        <a:pt x="32" y="748"/>
                      </a:cubicBezTo>
                      <a:cubicBezTo>
                        <a:pt x="46" y="725"/>
                        <a:pt x="77" y="684"/>
                        <a:pt x="89" y="667"/>
                      </a:cubicBezTo>
                      <a:close/>
                    </a:path>
                  </a:pathLst>
                </a:custGeom>
                <a:solidFill>
                  <a:schemeClr val="hlink"/>
                </a:solidFill>
                <a:ln w="38100" cmpd="sng">
                  <a:solidFill>
                    <a:srgbClr val="FF99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12373" name="AutoShape 53"/>
                <p:cNvSpPr>
                  <a:spLocks noChangeArrowheads="1"/>
                </p:cNvSpPr>
                <p:nvPr/>
              </p:nvSpPr>
              <p:spPr bwMode="auto">
                <a:xfrm flipV="1">
                  <a:off x="3290" y="1584"/>
                  <a:ext cx="1008" cy="1152"/>
                </a:xfrm>
                <a:prstGeom prst="can">
                  <a:avLst>
                    <a:gd name="adj" fmla="val 57143"/>
                  </a:avLst>
                </a:prstGeom>
                <a:solidFill>
                  <a:srgbClr val="00CCFF"/>
                </a:solidFill>
                <a:ln w="9525">
                  <a:solidFill>
                    <a:schemeClr val="tx2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2374" name="Freeform 54"/>
                <p:cNvSpPr>
                  <a:spLocks/>
                </p:cNvSpPr>
                <p:nvPr/>
              </p:nvSpPr>
              <p:spPr bwMode="auto">
                <a:xfrm>
                  <a:off x="3024" y="1200"/>
                  <a:ext cx="1507" cy="984"/>
                </a:xfrm>
                <a:custGeom>
                  <a:avLst/>
                  <a:gdLst/>
                  <a:ahLst/>
                  <a:cxnLst>
                    <a:cxn ang="0">
                      <a:pos x="1502" y="809"/>
                    </a:cxn>
                    <a:cxn ang="0">
                      <a:pos x="1504" y="1044"/>
                    </a:cxn>
                    <a:cxn ang="0">
                      <a:pos x="1502" y="1126"/>
                    </a:cxn>
                    <a:cxn ang="0">
                      <a:pos x="1473" y="1066"/>
                    </a:cxn>
                    <a:cxn ang="0">
                      <a:pos x="1406" y="972"/>
                    </a:cxn>
                    <a:cxn ang="0">
                      <a:pos x="1264" y="872"/>
                    </a:cxn>
                    <a:cxn ang="0">
                      <a:pos x="1042" y="797"/>
                    </a:cxn>
                    <a:cxn ang="0">
                      <a:pos x="921" y="777"/>
                    </a:cxn>
                    <a:cxn ang="0">
                      <a:pos x="855" y="762"/>
                    </a:cxn>
                    <a:cxn ang="0">
                      <a:pos x="846" y="810"/>
                    </a:cxn>
                    <a:cxn ang="0">
                      <a:pos x="846" y="861"/>
                    </a:cxn>
                    <a:cxn ang="0">
                      <a:pos x="846" y="921"/>
                    </a:cxn>
                    <a:cxn ang="0">
                      <a:pos x="846" y="975"/>
                    </a:cxn>
                    <a:cxn ang="0">
                      <a:pos x="843" y="1017"/>
                    </a:cxn>
                    <a:cxn ang="0">
                      <a:pos x="819" y="1041"/>
                    </a:cxn>
                    <a:cxn ang="0">
                      <a:pos x="780" y="1041"/>
                    </a:cxn>
                    <a:cxn ang="0">
                      <a:pos x="732" y="1041"/>
                    </a:cxn>
                    <a:cxn ang="0">
                      <a:pos x="684" y="1035"/>
                    </a:cxn>
                    <a:cxn ang="0">
                      <a:pos x="675" y="1011"/>
                    </a:cxn>
                    <a:cxn ang="0">
                      <a:pos x="672" y="951"/>
                    </a:cxn>
                    <a:cxn ang="0">
                      <a:pos x="672" y="879"/>
                    </a:cxn>
                    <a:cxn ang="0">
                      <a:pos x="672" y="822"/>
                    </a:cxn>
                    <a:cxn ang="0">
                      <a:pos x="660" y="771"/>
                    </a:cxn>
                    <a:cxn ang="0">
                      <a:pos x="576" y="780"/>
                    </a:cxn>
                    <a:cxn ang="0">
                      <a:pos x="471" y="795"/>
                    </a:cxn>
                    <a:cxn ang="0">
                      <a:pos x="292" y="846"/>
                    </a:cxn>
                    <a:cxn ang="0">
                      <a:pos x="157" y="924"/>
                    </a:cxn>
                    <a:cxn ang="0">
                      <a:pos x="52" y="1008"/>
                    </a:cxn>
                    <a:cxn ang="0">
                      <a:pos x="19" y="1080"/>
                    </a:cxn>
                    <a:cxn ang="0">
                      <a:pos x="7" y="1128"/>
                    </a:cxn>
                    <a:cxn ang="0">
                      <a:pos x="7" y="1101"/>
                    </a:cxn>
                    <a:cxn ang="0">
                      <a:pos x="4" y="675"/>
                    </a:cxn>
                    <a:cxn ang="0">
                      <a:pos x="7" y="507"/>
                    </a:cxn>
                    <a:cxn ang="0">
                      <a:pos x="10" y="351"/>
                    </a:cxn>
                    <a:cxn ang="0">
                      <a:pos x="64" y="228"/>
                    </a:cxn>
                    <a:cxn ang="0">
                      <a:pos x="184" y="135"/>
                    </a:cxn>
                    <a:cxn ang="0">
                      <a:pos x="391" y="48"/>
                    </a:cxn>
                    <a:cxn ang="0">
                      <a:pos x="616" y="9"/>
                    </a:cxn>
                    <a:cxn ang="0">
                      <a:pos x="865" y="5"/>
                    </a:cxn>
                    <a:cxn ang="0">
                      <a:pos x="1093" y="41"/>
                    </a:cxn>
                    <a:cxn ang="0">
                      <a:pos x="1312" y="128"/>
                    </a:cxn>
                    <a:cxn ang="0">
                      <a:pos x="1444" y="254"/>
                    </a:cxn>
                    <a:cxn ang="0">
                      <a:pos x="1486" y="326"/>
                    </a:cxn>
                    <a:cxn ang="0">
                      <a:pos x="1495" y="425"/>
                    </a:cxn>
                    <a:cxn ang="0">
                      <a:pos x="1502" y="569"/>
                    </a:cxn>
                    <a:cxn ang="0">
                      <a:pos x="1502" y="809"/>
                    </a:cxn>
                  </a:cxnLst>
                  <a:rect l="0" t="0" r="r" b="b"/>
                  <a:pathLst>
                    <a:path w="1507" h="1176">
                      <a:moveTo>
                        <a:pt x="1502" y="809"/>
                      </a:moveTo>
                      <a:cubicBezTo>
                        <a:pt x="1502" y="888"/>
                        <a:pt x="1504" y="991"/>
                        <a:pt x="1504" y="1044"/>
                      </a:cubicBezTo>
                      <a:cubicBezTo>
                        <a:pt x="1504" y="1097"/>
                        <a:pt x="1507" y="1122"/>
                        <a:pt x="1502" y="1126"/>
                      </a:cubicBezTo>
                      <a:cubicBezTo>
                        <a:pt x="1497" y="1130"/>
                        <a:pt x="1489" y="1092"/>
                        <a:pt x="1473" y="1066"/>
                      </a:cubicBezTo>
                      <a:cubicBezTo>
                        <a:pt x="1457" y="1040"/>
                        <a:pt x="1441" y="1004"/>
                        <a:pt x="1406" y="972"/>
                      </a:cubicBezTo>
                      <a:cubicBezTo>
                        <a:pt x="1371" y="940"/>
                        <a:pt x="1325" y="901"/>
                        <a:pt x="1264" y="872"/>
                      </a:cubicBezTo>
                      <a:cubicBezTo>
                        <a:pt x="1203" y="843"/>
                        <a:pt x="1099" y="813"/>
                        <a:pt x="1042" y="797"/>
                      </a:cubicBezTo>
                      <a:cubicBezTo>
                        <a:pt x="985" y="781"/>
                        <a:pt x="952" y="783"/>
                        <a:pt x="921" y="777"/>
                      </a:cubicBezTo>
                      <a:cubicBezTo>
                        <a:pt x="890" y="771"/>
                        <a:pt x="867" y="757"/>
                        <a:pt x="855" y="762"/>
                      </a:cubicBezTo>
                      <a:cubicBezTo>
                        <a:pt x="843" y="767"/>
                        <a:pt x="847" y="794"/>
                        <a:pt x="846" y="810"/>
                      </a:cubicBezTo>
                      <a:cubicBezTo>
                        <a:pt x="845" y="826"/>
                        <a:pt x="846" y="843"/>
                        <a:pt x="846" y="861"/>
                      </a:cubicBezTo>
                      <a:cubicBezTo>
                        <a:pt x="846" y="879"/>
                        <a:pt x="846" y="902"/>
                        <a:pt x="846" y="921"/>
                      </a:cubicBezTo>
                      <a:cubicBezTo>
                        <a:pt x="846" y="940"/>
                        <a:pt x="846" y="959"/>
                        <a:pt x="846" y="975"/>
                      </a:cubicBezTo>
                      <a:cubicBezTo>
                        <a:pt x="846" y="991"/>
                        <a:pt x="847" y="1006"/>
                        <a:pt x="843" y="1017"/>
                      </a:cubicBezTo>
                      <a:cubicBezTo>
                        <a:pt x="839" y="1028"/>
                        <a:pt x="829" y="1037"/>
                        <a:pt x="819" y="1041"/>
                      </a:cubicBezTo>
                      <a:cubicBezTo>
                        <a:pt x="809" y="1045"/>
                        <a:pt x="794" y="1041"/>
                        <a:pt x="780" y="1041"/>
                      </a:cubicBezTo>
                      <a:cubicBezTo>
                        <a:pt x="766" y="1041"/>
                        <a:pt x="748" y="1042"/>
                        <a:pt x="732" y="1041"/>
                      </a:cubicBezTo>
                      <a:cubicBezTo>
                        <a:pt x="716" y="1040"/>
                        <a:pt x="693" y="1040"/>
                        <a:pt x="684" y="1035"/>
                      </a:cubicBezTo>
                      <a:cubicBezTo>
                        <a:pt x="675" y="1030"/>
                        <a:pt x="677" y="1025"/>
                        <a:pt x="675" y="1011"/>
                      </a:cubicBezTo>
                      <a:cubicBezTo>
                        <a:pt x="673" y="997"/>
                        <a:pt x="672" y="973"/>
                        <a:pt x="672" y="951"/>
                      </a:cubicBezTo>
                      <a:cubicBezTo>
                        <a:pt x="672" y="929"/>
                        <a:pt x="672" y="900"/>
                        <a:pt x="672" y="879"/>
                      </a:cubicBezTo>
                      <a:cubicBezTo>
                        <a:pt x="672" y="858"/>
                        <a:pt x="674" y="840"/>
                        <a:pt x="672" y="822"/>
                      </a:cubicBezTo>
                      <a:cubicBezTo>
                        <a:pt x="670" y="804"/>
                        <a:pt x="676" y="778"/>
                        <a:pt x="660" y="771"/>
                      </a:cubicBezTo>
                      <a:cubicBezTo>
                        <a:pt x="644" y="764"/>
                        <a:pt x="607" y="776"/>
                        <a:pt x="576" y="780"/>
                      </a:cubicBezTo>
                      <a:cubicBezTo>
                        <a:pt x="545" y="784"/>
                        <a:pt x="518" y="784"/>
                        <a:pt x="471" y="795"/>
                      </a:cubicBezTo>
                      <a:cubicBezTo>
                        <a:pt x="424" y="806"/>
                        <a:pt x="344" y="824"/>
                        <a:pt x="292" y="846"/>
                      </a:cubicBezTo>
                      <a:cubicBezTo>
                        <a:pt x="240" y="868"/>
                        <a:pt x="197" y="897"/>
                        <a:pt x="157" y="924"/>
                      </a:cubicBezTo>
                      <a:cubicBezTo>
                        <a:pt x="117" y="951"/>
                        <a:pt x="75" y="982"/>
                        <a:pt x="52" y="1008"/>
                      </a:cubicBezTo>
                      <a:cubicBezTo>
                        <a:pt x="29" y="1034"/>
                        <a:pt x="26" y="1060"/>
                        <a:pt x="19" y="1080"/>
                      </a:cubicBezTo>
                      <a:cubicBezTo>
                        <a:pt x="12" y="1100"/>
                        <a:pt x="9" y="1125"/>
                        <a:pt x="7" y="1128"/>
                      </a:cubicBezTo>
                      <a:cubicBezTo>
                        <a:pt x="5" y="1131"/>
                        <a:pt x="7" y="1176"/>
                        <a:pt x="7" y="1101"/>
                      </a:cubicBezTo>
                      <a:cubicBezTo>
                        <a:pt x="7" y="1026"/>
                        <a:pt x="4" y="774"/>
                        <a:pt x="4" y="675"/>
                      </a:cubicBezTo>
                      <a:cubicBezTo>
                        <a:pt x="4" y="576"/>
                        <a:pt x="6" y="561"/>
                        <a:pt x="7" y="507"/>
                      </a:cubicBezTo>
                      <a:cubicBezTo>
                        <a:pt x="8" y="453"/>
                        <a:pt x="0" y="398"/>
                        <a:pt x="10" y="351"/>
                      </a:cubicBezTo>
                      <a:cubicBezTo>
                        <a:pt x="20" y="304"/>
                        <a:pt x="35" y="264"/>
                        <a:pt x="64" y="228"/>
                      </a:cubicBezTo>
                      <a:cubicBezTo>
                        <a:pt x="93" y="192"/>
                        <a:pt x="130" y="165"/>
                        <a:pt x="184" y="135"/>
                      </a:cubicBezTo>
                      <a:cubicBezTo>
                        <a:pt x="238" y="105"/>
                        <a:pt x="319" y="69"/>
                        <a:pt x="391" y="48"/>
                      </a:cubicBezTo>
                      <a:cubicBezTo>
                        <a:pt x="463" y="27"/>
                        <a:pt x="537" y="16"/>
                        <a:pt x="616" y="9"/>
                      </a:cubicBezTo>
                      <a:cubicBezTo>
                        <a:pt x="695" y="1"/>
                        <a:pt x="786" y="0"/>
                        <a:pt x="865" y="5"/>
                      </a:cubicBezTo>
                      <a:cubicBezTo>
                        <a:pt x="944" y="10"/>
                        <a:pt x="1018" y="21"/>
                        <a:pt x="1093" y="41"/>
                      </a:cubicBezTo>
                      <a:cubicBezTo>
                        <a:pt x="1168" y="61"/>
                        <a:pt x="1253" y="92"/>
                        <a:pt x="1312" y="128"/>
                      </a:cubicBezTo>
                      <a:cubicBezTo>
                        <a:pt x="1371" y="164"/>
                        <a:pt x="1415" y="221"/>
                        <a:pt x="1444" y="254"/>
                      </a:cubicBezTo>
                      <a:cubicBezTo>
                        <a:pt x="1473" y="287"/>
                        <a:pt x="1478" y="298"/>
                        <a:pt x="1486" y="326"/>
                      </a:cubicBezTo>
                      <a:cubicBezTo>
                        <a:pt x="1494" y="354"/>
                        <a:pt x="1492" y="385"/>
                        <a:pt x="1495" y="425"/>
                      </a:cubicBezTo>
                      <a:cubicBezTo>
                        <a:pt x="1498" y="465"/>
                        <a:pt x="1501" y="505"/>
                        <a:pt x="1502" y="569"/>
                      </a:cubicBezTo>
                      <a:cubicBezTo>
                        <a:pt x="1503" y="633"/>
                        <a:pt x="1502" y="730"/>
                        <a:pt x="1502" y="809"/>
                      </a:cubicBezTo>
                      <a:close/>
                    </a:path>
                  </a:pathLst>
                </a:custGeom>
                <a:solidFill>
                  <a:srgbClr val="CE99F9">
                    <a:alpha val="50000"/>
                  </a:srgbClr>
                </a:solidFill>
                <a:ln w="38100" cmpd="sng">
                  <a:solidFill>
                    <a:srgbClr val="FF99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312375" name="Group 55"/>
              <p:cNvGrpSpPr>
                <a:grpSpLocks/>
              </p:cNvGrpSpPr>
              <p:nvPr/>
            </p:nvGrpSpPr>
            <p:grpSpPr bwMode="auto">
              <a:xfrm>
                <a:off x="3344" y="2202"/>
                <a:ext cx="903" cy="486"/>
                <a:chOff x="4707" y="2694"/>
                <a:chExt cx="903" cy="486"/>
              </a:xfrm>
            </p:grpSpPr>
            <p:sp>
              <p:nvSpPr>
                <p:cNvPr id="312376" name="Oval 56"/>
                <p:cNvSpPr>
                  <a:spLocks noChangeArrowheads="1"/>
                </p:cNvSpPr>
                <p:nvPr/>
              </p:nvSpPr>
              <p:spPr bwMode="auto">
                <a:xfrm>
                  <a:off x="4707" y="2907"/>
                  <a:ext cx="96" cy="96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2377" name="Oval 57"/>
                <p:cNvSpPr>
                  <a:spLocks noChangeArrowheads="1"/>
                </p:cNvSpPr>
                <p:nvPr/>
              </p:nvSpPr>
              <p:spPr bwMode="auto">
                <a:xfrm>
                  <a:off x="5514" y="2883"/>
                  <a:ext cx="96" cy="96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2378" name="Oval 58"/>
                <p:cNvSpPr>
                  <a:spLocks noChangeArrowheads="1"/>
                </p:cNvSpPr>
                <p:nvPr/>
              </p:nvSpPr>
              <p:spPr bwMode="auto">
                <a:xfrm>
                  <a:off x="4803" y="3015"/>
                  <a:ext cx="96" cy="96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2379" name="Oval 59"/>
                <p:cNvSpPr>
                  <a:spLocks noChangeArrowheads="1"/>
                </p:cNvSpPr>
                <p:nvPr/>
              </p:nvSpPr>
              <p:spPr bwMode="auto">
                <a:xfrm>
                  <a:off x="4947" y="3066"/>
                  <a:ext cx="96" cy="96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2380" name="Oval 60"/>
                <p:cNvSpPr>
                  <a:spLocks noChangeArrowheads="1"/>
                </p:cNvSpPr>
                <p:nvPr/>
              </p:nvSpPr>
              <p:spPr bwMode="auto">
                <a:xfrm>
                  <a:off x="5115" y="3084"/>
                  <a:ext cx="96" cy="96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2381" name="Oval 61"/>
                <p:cNvSpPr>
                  <a:spLocks noChangeArrowheads="1"/>
                </p:cNvSpPr>
                <p:nvPr/>
              </p:nvSpPr>
              <p:spPr bwMode="auto">
                <a:xfrm>
                  <a:off x="5280" y="3069"/>
                  <a:ext cx="96" cy="96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2382" name="Oval 62"/>
                <p:cNvSpPr>
                  <a:spLocks noChangeArrowheads="1"/>
                </p:cNvSpPr>
                <p:nvPr/>
              </p:nvSpPr>
              <p:spPr bwMode="auto">
                <a:xfrm>
                  <a:off x="5418" y="3015"/>
                  <a:ext cx="96" cy="96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2383" name="Oval 63"/>
                <p:cNvSpPr>
                  <a:spLocks noChangeArrowheads="1"/>
                </p:cNvSpPr>
                <p:nvPr/>
              </p:nvSpPr>
              <p:spPr bwMode="auto">
                <a:xfrm>
                  <a:off x="4794" y="2772"/>
                  <a:ext cx="96" cy="96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2384" name="Oval 64"/>
                <p:cNvSpPr>
                  <a:spLocks noChangeArrowheads="1"/>
                </p:cNvSpPr>
                <p:nvPr/>
              </p:nvSpPr>
              <p:spPr bwMode="auto">
                <a:xfrm>
                  <a:off x="4953" y="2715"/>
                  <a:ext cx="96" cy="96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2385" name="Oval 65"/>
                <p:cNvSpPr>
                  <a:spLocks noChangeArrowheads="1"/>
                </p:cNvSpPr>
                <p:nvPr/>
              </p:nvSpPr>
              <p:spPr bwMode="auto">
                <a:xfrm>
                  <a:off x="5109" y="2694"/>
                  <a:ext cx="96" cy="96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2386" name="Oval 66"/>
                <p:cNvSpPr>
                  <a:spLocks noChangeArrowheads="1"/>
                </p:cNvSpPr>
                <p:nvPr/>
              </p:nvSpPr>
              <p:spPr bwMode="auto">
                <a:xfrm>
                  <a:off x="5265" y="2715"/>
                  <a:ext cx="96" cy="96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2387" name="Oval 67"/>
                <p:cNvSpPr>
                  <a:spLocks noChangeArrowheads="1"/>
                </p:cNvSpPr>
                <p:nvPr/>
              </p:nvSpPr>
              <p:spPr bwMode="auto">
                <a:xfrm>
                  <a:off x="5409" y="2772"/>
                  <a:ext cx="96" cy="96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312388" name="Group 68"/>
            <p:cNvGrpSpPr>
              <a:grpSpLocks/>
            </p:cNvGrpSpPr>
            <p:nvPr/>
          </p:nvGrpSpPr>
          <p:grpSpPr bwMode="auto">
            <a:xfrm>
              <a:off x="3909" y="2730"/>
              <a:ext cx="1542" cy="1542"/>
              <a:chOff x="3024" y="2730"/>
              <a:chExt cx="1542" cy="1542"/>
            </a:xfrm>
          </p:grpSpPr>
          <p:sp>
            <p:nvSpPr>
              <p:cNvPr id="312389" name="Oval 69"/>
              <p:cNvSpPr>
                <a:spLocks noChangeAspect="1" noChangeArrowheads="1"/>
              </p:cNvSpPr>
              <p:nvPr/>
            </p:nvSpPr>
            <p:spPr bwMode="auto">
              <a:xfrm>
                <a:off x="3024" y="2730"/>
                <a:ext cx="1542" cy="1542"/>
              </a:xfrm>
              <a:prstGeom prst="ellipse">
                <a:avLst/>
              </a:prstGeom>
              <a:solidFill>
                <a:srgbClr val="EFE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12390" name="Oval 70"/>
              <p:cNvSpPr>
                <a:spLocks noChangeAspect="1" noChangeArrowheads="1"/>
              </p:cNvSpPr>
              <p:nvPr/>
            </p:nvSpPr>
            <p:spPr bwMode="auto">
              <a:xfrm>
                <a:off x="3115" y="2821"/>
                <a:ext cx="1360" cy="1360"/>
              </a:xfrm>
              <a:prstGeom prst="ellipse">
                <a:avLst/>
              </a:prstGeom>
              <a:solidFill>
                <a:srgbClr val="F3F07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12391" name="Oval 71"/>
              <p:cNvSpPr>
                <a:spLocks noChangeArrowheads="1"/>
              </p:cNvSpPr>
              <p:nvPr/>
            </p:nvSpPr>
            <p:spPr bwMode="auto">
              <a:xfrm>
                <a:off x="3228" y="2934"/>
                <a:ext cx="1134" cy="1134"/>
              </a:xfrm>
              <a:prstGeom prst="ellipse">
                <a:avLst/>
              </a:prstGeom>
              <a:solidFill>
                <a:srgbClr val="EFE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12392" name="Rectangle 72"/>
              <p:cNvSpPr>
                <a:spLocks noChangeArrowheads="1"/>
              </p:cNvSpPr>
              <p:nvPr/>
            </p:nvSpPr>
            <p:spPr bwMode="auto">
              <a:xfrm rot="5400000">
                <a:off x="3706" y="4117"/>
                <a:ext cx="170" cy="96"/>
              </a:xfrm>
              <a:prstGeom prst="rect">
                <a:avLst/>
              </a:prstGeom>
              <a:solidFill>
                <a:srgbClr val="F3F070"/>
              </a:solidFill>
              <a:ln w="9525">
                <a:solidFill>
                  <a:schemeClr val="tx2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grpSp>
            <p:nvGrpSpPr>
              <p:cNvPr id="312393" name="Group 73"/>
              <p:cNvGrpSpPr>
                <a:grpSpLocks noChangeAspect="1"/>
              </p:cNvGrpSpPr>
              <p:nvPr/>
            </p:nvGrpSpPr>
            <p:grpSpPr bwMode="auto">
              <a:xfrm>
                <a:off x="3418" y="3124"/>
                <a:ext cx="755" cy="754"/>
                <a:chOff x="912" y="2880"/>
                <a:chExt cx="958" cy="957"/>
              </a:xfrm>
            </p:grpSpPr>
            <p:grpSp>
              <p:nvGrpSpPr>
                <p:cNvPr id="312394" name="Group 74"/>
                <p:cNvGrpSpPr>
                  <a:grpSpLocks noChangeAspect="1"/>
                </p:cNvGrpSpPr>
                <p:nvPr/>
              </p:nvGrpSpPr>
              <p:grpSpPr bwMode="auto">
                <a:xfrm>
                  <a:off x="912" y="3311"/>
                  <a:ext cx="957" cy="93"/>
                  <a:chOff x="912" y="2448"/>
                  <a:chExt cx="957" cy="93"/>
                </a:xfrm>
              </p:grpSpPr>
              <p:sp>
                <p:nvSpPr>
                  <p:cNvPr id="312395" name="Oval 7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912" y="2448"/>
                    <a:ext cx="93" cy="93"/>
                  </a:xfrm>
                  <a:prstGeom prst="ellipse">
                    <a:avLst/>
                  </a:prstGeom>
                  <a:solidFill>
                    <a:schemeClr val="bg1"/>
                  </a:solidFill>
                  <a:ln w="2857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12396" name="Oval 7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776" y="2448"/>
                    <a:ext cx="93" cy="93"/>
                  </a:xfrm>
                  <a:prstGeom prst="ellipse">
                    <a:avLst/>
                  </a:prstGeom>
                  <a:solidFill>
                    <a:schemeClr val="bg1"/>
                  </a:solidFill>
                  <a:ln w="2857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312397" name="Group 77"/>
                <p:cNvGrpSpPr>
                  <a:grpSpLocks noChangeAspect="1"/>
                </p:cNvGrpSpPr>
                <p:nvPr/>
              </p:nvGrpSpPr>
              <p:grpSpPr bwMode="auto">
                <a:xfrm rot="5400000">
                  <a:off x="912" y="3312"/>
                  <a:ext cx="957" cy="93"/>
                  <a:chOff x="912" y="2448"/>
                  <a:chExt cx="957" cy="93"/>
                </a:xfrm>
              </p:grpSpPr>
              <p:sp>
                <p:nvSpPr>
                  <p:cNvPr id="312398" name="Oval 7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912" y="2448"/>
                    <a:ext cx="93" cy="93"/>
                  </a:xfrm>
                  <a:prstGeom prst="ellipse">
                    <a:avLst/>
                  </a:prstGeom>
                  <a:solidFill>
                    <a:schemeClr val="bg1"/>
                  </a:solidFill>
                  <a:ln w="2857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12399" name="Oval 7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776" y="2448"/>
                    <a:ext cx="93" cy="93"/>
                  </a:xfrm>
                  <a:prstGeom prst="ellipse">
                    <a:avLst/>
                  </a:prstGeom>
                  <a:solidFill>
                    <a:schemeClr val="bg1"/>
                  </a:solidFill>
                  <a:ln w="2857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312400" name="Group 80"/>
                <p:cNvGrpSpPr>
                  <a:grpSpLocks noChangeAspect="1"/>
                </p:cNvGrpSpPr>
                <p:nvPr/>
              </p:nvGrpSpPr>
              <p:grpSpPr bwMode="auto">
                <a:xfrm rot="9000000">
                  <a:off x="913" y="3312"/>
                  <a:ext cx="957" cy="93"/>
                  <a:chOff x="912" y="2448"/>
                  <a:chExt cx="957" cy="93"/>
                </a:xfrm>
              </p:grpSpPr>
              <p:sp>
                <p:nvSpPr>
                  <p:cNvPr id="312401" name="Oval 8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912" y="2448"/>
                    <a:ext cx="93" cy="93"/>
                  </a:xfrm>
                  <a:prstGeom prst="ellipse">
                    <a:avLst/>
                  </a:prstGeom>
                  <a:solidFill>
                    <a:schemeClr val="bg1"/>
                  </a:solidFill>
                  <a:ln w="2857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12402" name="Oval 8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776" y="2448"/>
                    <a:ext cx="93" cy="93"/>
                  </a:xfrm>
                  <a:prstGeom prst="ellipse">
                    <a:avLst/>
                  </a:prstGeom>
                  <a:solidFill>
                    <a:schemeClr val="bg1"/>
                  </a:solidFill>
                  <a:ln w="2857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312403" name="Group 83"/>
                <p:cNvGrpSpPr>
                  <a:grpSpLocks noChangeAspect="1"/>
                </p:cNvGrpSpPr>
                <p:nvPr/>
              </p:nvGrpSpPr>
              <p:grpSpPr bwMode="auto">
                <a:xfrm rot="7200000">
                  <a:off x="913" y="3312"/>
                  <a:ext cx="957" cy="93"/>
                  <a:chOff x="912" y="2448"/>
                  <a:chExt cx="957" cy="93"/>
                </a:xfrm>
              </p:grpSpPr>
              <p:sp>
                <p:nvSpPr>
                  <p:cNvPr id="312404" name="Oval 8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912" y="2448"/>
                    <a:ext cx="93" cy="93"/>
                  </a:xfrm>
                  <a:prstGeom prst="ellipse">
                    <a:avLst/>
                  </a:prstGeom>
                  <a:solidFill>
                    <a:schemeClr val="bg1"/>
                  </a:solidFill>
                  <a:ln w="2857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12405" name="Oval 8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776" y="2448"/>
                    <a:ext cx="93" cy="93"/>
                  </a:xfrm>
                  <a:prstGeom prst="ellipse">
                    <a:avLst/>
                  </a:prstGeom>
                  <a:solidFill>
                    <a:schemeClr val="bg1"/>
                  </a:solidFill>
                  <a:ln w="2857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312406" name="Group 86"/>
                <p:cNvGrpSpPr>
                  <a:grpSpLocks noChangeAspect="1"/>
                </p:cNvGrpSpPr>
                <p:nvPr/>
              </p:nvGrpSpPr>
              <p:grpSpPr bwMode="auto">
                <a:xfrm rot="3600000">
                  <a:off x="913" y="3312"/>
                  <a:ext cx="957" cy="93"/>
                  <a:chOff x="912" y="2448"/>
                  <a:chExt cx="957" cy="93"/>
                </a:xfrm>
              </p:grpSpPr>
              <p:sp>
                <p:nvSpPr>
                  <p:cNvPr id="312407" name="Oval 8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912" y="2448"/>
                    <a:ext cx="93" cy="93"/>
                  </a:xfrm>
                  <a:prstGeom prst="ellipse">
                    <a:avLst/>
                  </a:prstGeom>
                  <a:solidFill>
                    <a:schemeClr val="bg1"/>
                  </a:solidFill>
                  <a:ln w="2857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12408" name="Oval 8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776" y="2448"/>
                    <a:ext cx="93" cy="93"/>
                  </a:xfrm>
                  <a:prstGeom prst="ellipse">
                    <a:avLst/>
                  </a:prstGeom>
                  <a:solidFill>
                    <a:schemeClr val="bg1"/>
                  </a:solidFill>
                  <a:ln w="2857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312409" name="Group 89"/>
                <p:cNvGrpSpPr>
                  <a:grpSpLocks noChangeAspect="1"/>
                </p:cNvGrpSpPr>
                <p:nvPr/>
              </p:nvGrpSpPr>
              <p:grpSpPr bwMode="auto">
                <a:xfrm rot="1800000">
                  <a:off x="913" y="3312"/>
                  <a:ext cx="957" cy="93"/>
                  <a:chOff x="912" y="2448"/>
                  <a:chExt cx="957" cy="93"/>
                </a:xfrm>
              </p:grpSpPr>
              <p:sp>
                <p:nvSpPr>
                  <p:cNvPr id="312410" name="Oval 9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912" y="2448"/>
                    <a:ext cx="93" cy="93"/>
                  </a:xfrm>
                  <a:prstGeom prst="ellipse">
                    <a:avLst/>
                  </a:prstGeom>
                  <a:solidFill>
                    <a:schemeClr val="bg1"/>
                  </a:solidFill>
                  <a:ln w="2857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12411" name="Oval 9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776" y="2448"/>
                    <a:ext cx="93" cy="93"/>
                  </a:xfrm>
                  <a:prstGeom prst="ellipse">
                    <a:avLst/>
                  </a:prstGeom>
                  <a:solidFill>
                    <a:schemeClr val="bg1"/>
                  </a:solidFill>
                  <a:ln w="2857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</p:grpSp>
          </p:grpSp>
        </p:grpSp>
        <p:sp>
          <p:nvSpPr>
            <p:cNvPr id="312412" name="Rectangle 92"/>
            <p:cNvSpPr>
              <a:spLocks noChangeArrowheads="1"/>
            </p:cNvSpPr>
            <p:nvPr/>
          </p:nvSpPr>
          <p:spPr bwMode="auto">
            <a:xfrm>
              <a:off x="3840" y="1058"/>
              <a:ext cx="1680" cy="324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312413" name="Freeform 93"/>
          <p:cNvSpPr>
            <a:spLocks/>
          </p:cNvSpPr>
          <p:nvPr/>
        </p:nvSpPr>
        <p:spPr bwMode="auto">
          <a:xfrm>
            <a:off x="3822700" y="3708400"/>
            <a:ext cx="2425700" cy="1625600"/>
          </a:xfrm>
          <a:custGeom>
            <a:avLst/>
            <a:gdLst/>
            <a:ahLst/>
            <a:cxnLst>
              <a:cxn ang="0">
                <a:pos x="1528" y="96"/>
              </a:cxn>
              <a:cxn ang="0">
                <a:pos x="904" y="48"/>
              </a:cxn>
              <a:cxn ang="0">
                <a:pos x="136" y="192"/>
              </a:cxn>
              <a:cxn ang="0">
                <a:pos x="88" y="720"/>
              </a:cxn>
              <a:cxn ang="0">
                <a:pos x="328" y="960"/>
              </a:cxn>
              <a:cxn ang="0">
                <a:pos x="808" y="912"/>
              </a:cxn>
              <a:cxn ang="0">
                <a:pos x="1048" y="288"/>
              </a:cxn>
              <a:cxn ang="0">
                <a:pos x="904" y="0"/>
              </a:cxn>
            </a:cxnLst>
            <a:rect l="0" t="0" r="r" b="b"/>
            <a:pathLst>
              <a:path w="1528" h="1024">
                <a:moveTo>
                  <a:pt x="1528" y="96"/>
                </a:moveTo>
                <a:cubicBezTo>
                  <a:pt x="1332" y="64"/>
                  <a:pt x="1136" y="32"/>
                  <a:pt x="904" y="48"/>
                </a:cubicBezTo>
                <a:cubicBezTo>
                  <a:pt x="672" y="64"/>
                  <a:pt x="272" y="80"/>
                  <a:pt x="136" y="192"/>
                </a:cubicBezTo>
                <a:cubicBezTo>
                  <a:pt x="0" y="304"/>
                  <a:pt x="56" y="592"/>
                  <a:pt x="88" y="720"/>
                </a:cubicBezTo>
                <a:cubicBezTo>
                  <a:pt x="120" y="848"/>
                  <a:pt x="208" y="928"/>
                  <a:pt x="328" y="960"/>
                </a:cubicBezTo>
                <a:cubicBezTo>
                  <a:pt x="448" y="992"/>
                  <a:pt x="688" y="1024"/>
                  <a:pt x="808" y="912"/>
                </a:cubicBezTo>
                <a:cubicBezTo>
                  <a:pt x="928" y="800"/>
                  <a:pt x="1032" y="440"/>
                  <a:pt x="1048" y="288"/>
                </a:cubicBezTo>
                <a:cubicBezTo>
                  <a:pt x="1064" y="136"/>
                  <a:pt x="928" y="48"/>
                  <a:pt x="904" y="0"/>
                </a:cubicBezTo>
              </a:path>
            </a:pathLst>
          </a:custGeom>
          <a:noFill/>
          <a:ln w="38100" cmpd="sng">
            <a:solidFill>
              <a:srgbClr val="FF0000"/>
            </a:solidFill>
            <a:round/>
            <a:headEnd type="triangle" w="med" len="med"/>
            <a:tailEnd type="none" w="med" len="med"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312414" name="Freeform 94"/>
          <p:cNvSpPr>
            <a:spLocks/>
          </p:cNvSpPr>
          <p:nvPr/>
        </p:nvSpPr>
        <p:spPr bwMode="auto">
          <a:xfrm>
            <a:off x="3048000" y="4114800"/>
            <a:ext cx="2463800" cy="26670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80" y="1248"/>
              </a:cxn>
              <a:cxn ang="0">
                <a:pos x="960" y="1584"/>
              </a:cxn>
              <a:cxn ang="0">
                <a:pos x="1488" y="1440"/>
              </a:cxn>
              <a:cxn ang="0">
                <a:pos x="1584" y="960"/>
              </a:cxn>
              <a:cxn ang="0">
                <a:pos x="1392" y="768"/>
              </a:cxn>
              <a:cxn ang="0">
                <a:pos x="768" y="768"/>
              </a:cxn>
              <a:cxn ang="0">
                <a:pos x="288" y="1104"/>
              </a:cxn>
            </a:cxnLst>
            <a:rect l="0" t="0" r="r" b="b"/>
            <a:pathLst>
              <a:path w="1600" h="1616">
                <a:moveTo>
                  <a:pt x="0" y="0"/>
                </a:moveTo>
                <a:cubicBezTo>
                  <a:pt x="160" y="492"/>
                  <a:pt x="320" y="984"/>
                  <a:pt x="480" y="1248"/>
                </a:cubicBezTo>
                <a:cubicBezTo>
                  <a:pt x="640" y="1512"/>
                  <a:pt x="792" y="1552"/>
                  <a:pt x="960" y="1584"/>
                </a:cubicBezTo>
                <a:cubicBezTo>
                  <a:pt x="1128" y="1616"/>
                  <a:pt x="1384" y="1544"/>
                  <a:pt x="1488" y="1440"/>
                </a:cubicBezTo>
                <a:cubicBezTo>
                  <a:pt x="1592" y="1336"/>
                  <a:pt x="1600" y="1072"/>
                  <a:pt x="1584" y="960"/>
                </a:cubicBezTo>
                <a:cubicBezTo>
                  <a:pt x="1568" y="848"/>
                  <a:pt x="1528" y="800"/>
                  <a:pt x="1392" y="768"/>
                </a:cubicBezTo>
                <a:cubicBezTo>
                  <a:pt x="1256" y="736"/>
                  <a:pt x="952" y="712"/>
                  <a:pt x="768" y="768"/>
                </a:cubicBezTo>
                <a:cubicBezTo>
                  <a:pt x="584" y="824"/>
                  <a:pt x="436" y="964"/>
                  <a:pt x="288" y="1104"/>
                </a:cubicBezTo>
              </a:path>
            </a:pathLst>
          </a:custGeom>
          <a:noFill/>
          <a:ln w="38100" cmpd="sng">
            <a:solidFill>
              <a:srgbClr val="FF0000"/>
            </a:solidFill>
            <a:round/>
            <a:headEnd type="triangle" w="med" len="med"/>
            <a:tailEnd type="none" w="med" len="med"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312415" name="Text Box 95"/>
          <p:cNvSpPr txBox="1">
            <a:spLocks noChangeArrowheads="1"/>
          </p:cNvSpPr>
          <p:nvPr/>
        </p:nvSpPr>
        <p:spPr bwMode="auto">
          <a:xfrm>
            <a:off x="762000" y="838200"/>
            <a:ext cx="1708150" cy="457200"/>
          </a:xfrm>
          <a:prstGeom prst="rect">
            <a:avLst/>
          </a:prstGeom>
          <a:solidFill>
            <a:srgbClr val="CEFFB5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r>
              <a:rPr kumimoji="1" lang="zh-CN" altLang="en-US"/>
              <a:t>样品室端口</a:t>
            </a:r>
          </a:p>
        </p:txBody>
      </p:sp>
      <p:sp>
        <p:nvSpPr>
          <p:cNvPr id="312416" name="Text Box 96"/>
          <p:cNvSpPr txBox="1">
            <a:spLocks noChangeArrowheads="1"/>
          </p:cNvSpPr>
          <p:nvPr/>
        </p:nvSpPr>
        <p:spPr bwMode="auto">
          <a:xfrm>
            <a:off x="6673850" y="914400"/>
            <a:ext cx="1708150" cy="457200"/>
          </a:xfrm>
          <a:prstGeom prst="rect">
            <a:avLst/>
          </a:prstGeom>
          <a:solidFill>
            <a:srgbClr val="CEFFB5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r>
              <a:rPr kumimoji="1" lang="zh-CN" altLang="en-US"/>
              <a:t>样品架端口</a:t>
            </a:r>
          </a:p>
        </p:txBody>
      </p:sp>
      <p:pic>
        <p:nvPicPr>
          <p:cNvPr id="312417" name="Picture 97" descr="QD lege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85800" cy="676275"/>
          </a:xfrm>
          <a:prstGeom prst="rect">
            <a:avLst/>
          </a:prstGeom>
          <a:noFill/>
        </p:spPr>
      </p:pic>
      <p:sp>
        <p:nvSpPr>
          <p:cNvPr id="312418" name="Freeform 98"/>
          <p:cNvSpPr>
            <a:spLocks/>
          </p:cNvSpPr>
          <p:nvPr/>
        </p:nvSpPr>
        <p:spPr bwMode="auto">
          <a:xfrm>
            <a:off x="1625600" y="3149600"/>
            <a:ext cx="2627313" cy="3163888"/>
          </a:xfrm>
          <a:custGeom>
            <a:avLst/>
            <a:gdLst/>
            <a:ahLst/>
            <a:cxnLst>
              <a:cxn ang="0">
                <a:pos x="73" y="0"/>
              </a:cxn>
              <a:cxn ang="0">
                <a:pos x="585" y="439"/>
              </a:cxn>
              <a:cxn ang="0">
                <a:pos x="814" y="859"/>
              </a:cxn>
              <a:cxn ang="0">
                <a:pos x="951" y="1856"/>
              </a:cxn>
              <a:cxn ang="0">
                <a:pos x="1655" y="1582"/>
              </a:cxn>
              <a:cxn ang="0">
                <a:pos x="951" y="1938"/>
              </a:cxn>
              <a:cxn ang="0">
                <a:pos x="155" y="1810"/>
              </a:cxn>
              <a:cxn ang="0">
                <a:pos x="18" y="1993"/>
              </a:cxn>
            </a:cxnLst>
            <a:rect l="0" t="0" r="r" b="b"/>
            <a:pathLst>
              <a:path w="1655" h="1993">
                <a:moveTo>
                  <a:pt x="73" y="0"/>
                </a:moveTo>
                <a:cubicBezTo>
                  <a:pt x="158" y="73"/>
                  <a:pt x="462" y="296"/>
                  <a:pt x="585" y="439"/>
                </a:cubicBezTo>
                <a:cubicBezTo>
                  <a:pt x="708" y="582"/>
                  <a:pt x="753" y="623"/>
                  <a:pt x="814" y="859"/>
                </a:cubicBezTo>
                <a:cubicBezTo>
                  <a:pt x="875" y="1095"/>
                  <a:pt x="811" y="1736"/>
                  <a:pt x="951" y="1856"/>
                </a:cubicBezTo>
                <a:cubicBezTo>
                  <a:pt x="1091" y="1976"/>
                  <a:pt x="1655" y="1568"/>
                  <a:pt x="1655" y="1582"/>
                </a:cubicBezTo>
                <a:cubicBezTo>
                  <a:pt x="1655" y="1596"/>
                  <a:pt x="1201" y="1900"/>
                  <a:pt x="951" y="1938"/>
                </a:cubicBezTo>
                <a:cubicBezTo>
                  <a:pt x="701" y="1976"/>
                  <a:pt x="310" y="1801"/>
                  <a:pt x="155" y="1810"/>
                </a:cubicBezTo>
                <a:cubicBezTo>
                  <a:pt x="0" y="1819"/>
                  <a:pt x="47" y="1955"/>
                  <a:pt x="18" y="1993"/>
                </a:cubicBezTo>
              </a:path>
            </a:pathLst>
          </a:custGeom>
          <a:noFill/>
          <a:ln w="38100" cmpd="sng">
            <a:solidFill>
              <a:srgbClr val="0000FF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zh-CN" altLang="en-US"/>
          </a:p>
        </p:txBody>
      </p:sp>
      <p:grpSp>
        <p:nvGrpSpPr>
          <p:cNvPr id="312419" name="Group 99"/>
          <p:cNvGrpSpPr>
            <a:grpSpLocks/>
          </p:cNvGrpSpPr>
          <p:nvPr/>
        </p:nvGrpSpPr>
        <p:grpSpPr bwMode="auto">
          <a:xfrm>
            <a:off x="1560513" y="6197600"/>
            <a:ext cx="152400" cy="228600"/>
            <a:chOff x="2016" y="4032"/>
            <a:chExt cx="96" cy="144"/>
          </a:xfrm>
        </p:grpSpPr>
        <p:sp>
          <p:nvSpPr>
            <p:cNvPr id="312420" name="Line 100"/>
            <p:cNvSpPr>
              <a:spLocks noChangeShapeType="1"/>
            </p:cNvSpPr>
            <p:nvPr/>
          </p:nvSpPr>
          <p:spPr bwMode="auto">
            <a:xfrm flipV="1">
              <a:off x="2016" y="403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2421" name="Line 101"/>
            <p:cNvSpPr>
              <a:spLocks noChangeShapeType="1"/>
            </p:cNvSpPr>
            <p:nvPr/>
          </p:nvSpPr>
          <p:spPr bwMode="auto">
            <a:xfrm flipV="1">
              <a:off x="2112" y="403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3346" name="Picture 2" descr="insert-acms-torque-he3-30 degre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400" y="1066800"/>
            <a:ext cx="5232400" cy="3887788"/>
          </a:xfrm>
          <a:prstGeom prst="rect">
            <a:avLst/>
          </a:prstGeom>
          <a:noFill/>
        </p:spPr>
      </p:pic>
      <p:sp>
        <p:nvSpPr>
          <p:cNvPr id="313347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762000"/>
          </a:xfrm>
        </p:spPr>
        <p:txBody>
          <a:bodyPr/>
          <a:lstStyle/>
          <a:p>
            <a:r>
              <a:rPr lang="en-US" altLang="zh-CN"/>
              <a:t>PPMS</a:t>
            </a:r>
            <a:r>
              <a:rPr lang="zh-CN" altLang="en-US"/>
              <a:t>选件控制端口与引线</a:t>
            </a:r>
          </a:p>
        </p:txBody>
      </p:sp>
      <p:pic>
        <p:nvPicPr>
          <p:cNvPr id="313348" name="Picture 4" descr="various sample holder"/>
          <p:cNvPicPr>
            <a:picLocks noChangeAspect="1" noChangeArrowheads="1"/>
          </p:cNvPicPr>
          <p:nvPr/>
        </p:nvPicPr>
        <p:blipFill>
          <a:blip r:embed="rId3" cstate="print"/>
          <a:srcRect l="3354" t="1877" r="2438" b="3683"/>
          <a:stretch>
            <a:fillRect/>
          </a:stretch>
        </p:blipFill>
        <p:spPr bwMode="auto">
          <a:xfrm>
            <a:off x="457200" y="4508500"/>
            <a:ext cx="2743200" cy="2011363"/>
          </a:xfrm>
          <a:prstGeom prst="rect">
            <a:avLst/>
          </a:prstGeom>
          <a:noFill/>
        </p:spPr>
      </p:pic>
      <p:pic>
        <p:nvPicPr>
          <p:cNvPr id="313349" name="Picture 5" descr="rotator and sample mounting board"/>
          <p:cNvPicPr>
            <a:picLocks noChangeAspect="1" noChangeArrowheads="1"/>
          </p:cNvPicPr>
          <p:nvPr/>
        </p:nvPicPr>
        <p:blipFill>
          <a:blip r:embed="rId4" cstate="print"/>
          <a:srcRect l="735" t="1749" r="3922" b="6616"/>
          <a:stretch>
            <a:fillRect/>
          </a:stretch>
        </p:blipFill>
        <p:spPr bwMode="auto">
          <a:xfrm>
            <a:off x="5334000" y="3468688"/>
            <a:ext cx="3629025" cy="1873250"/>
          </a:xfrm>
          <a:prstGeom prst="rect">
            <a:avLst/>
          </a:prstGeom>
          <a:noFill/>
        </p:spPr>
      </p:pic>
      <p:pic>
        <p:nvPicPr>
          <p:cNvPr id="313350" name="Picture 6" descr="helium 3 insert part view-90 degre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00600" y="5499100"/>
            <a:ext cx="3568700" cy="825500"/>
          </a:xfrm>
          <a:prstGeom prst="rect">
            <a:avLst/>
          </a:prstGeom>
          <a:noFill/>
        </p:spPr>
      </p:pic>
      <p:pic>
        <p:nvPicPr>
          <p:cNvPr id="313351" name="Picture 7" descr="servo motor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62600" y="1143000"/>
            <a:ext cx="2636838" cy="1893888"/>
          </a:xfrm>
          <a:prstGeom prst="rect">
            <a:avLst/>
          </a:prstGeom>
          <a:noFill/>
        </p:spPr>
      </p:pic>
      <p:sp>
        <p:nvSpPr>
          <p:cNvPr id="313352" name="Line 8"/>
          <p:cNvSpPr>
            <a:spLocks noChangeShapeType="1"/>
          </p:cNvSpPr>
          <p:nvPr/>
        </p:nvSpPr>
        <p:spPr bwMode="auto">
          <a:xfrm flipV="1">
            <a:off x="5257800" y="2914650"/>
            <a:ext cx="609600" cy="51435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313353" name="Line 9"/>
          <p:cNvSpPr>
            <a:spLocks noChangeShapeType="1"/>
          </p:cNvSpPr>
          <p:nvPr/>
        </p:nvSpPr>
        <p:spPr bwMode="auto">
          <a:xfrm>
            <a:off x="4981575" y="4165600"/>
            <a:ext cx="581025" cy="177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313354" name="Line 10"/>
          <p:cNvSpPr>
            <a:spLocks noChangeShapeType="1"/>
          </p:cNvSpPr>
          <p:nvPr/>
        </p:nvSpPr>
        <p:spPr bwMode="auto">
          <a:xfrm>
            <a:off x="4572000" y="4953000"/>
            <a:ext cx="457200" cy="609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313355" name="Text Box 11"/>
          <p:cNvSpPr txBox="1">
            <a:spLocks noChangeArrowheads="1"/>
          </p:cNvSpPr>
          <p:nvPr/>
        </p:nvSpPr>
        <p:spPr bwMode="auto">
          <a:xfrm rot="1980000">
            <a:off x="2743200" y="1971675"/>
            <a:ext cx="2047875" cy="466725"/>
          </a:xfrm>
          <a:prstGeom prst="rect">
            <a:avLst/>
          </a:prstGeom>
          <a:solidFill>
            <a:schemeClr val="hlink"/>
          </a:solidFill>
          <a:ln w="9525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1" lang="en-US" altLang="zh-CN"/>
              <a:t>ACMS CoilSet</a:t>
            </a:r>
          </a:p>
        </p:txBody>
      </p:sp>
      <p:sp>
        <p:nvSpPr>
          <p:cNvPr id="313356" name="Text Box 12"/>
          <p:cNvSpPr txBox="1">
            <a:spLocks noChangeArrowheads="1"/>
          </p:cNvSpPr>
          <p:nvPr/>
        </p:nvSpPr>
        <p:spPr bwMode="auto">
          <a:xfrm rot="1980000">
            <a:off x="2087563" y="2581275"/>
            <a:ext cx="2484437" cy="466725"/>
          </a:xfrm>
          <a:prstGeom prst="rect">
            <a:avLst/>
          </a:prstGeom>
          <a:solidFill>
            <a:schemeClr val="hlink"/>
          </a:solidFill>
          <a:ln w="9525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1" lang="en-US" altLang="zh-CN"/>
              <a:t>Horizontal Rotator</a:t>
            </a:r>
          </a:p>
        </p:txBody>
      </p:sp>
      <p:sp>
        <p:nvSpPr>
          <p:cNvPr id="313357" name="Text Box 13"/>
          <p:cNvSpPr txBox="1">
            <a:spLocks noChangeArrowheads="1"/>
          </p:cNvSpPr>
          <p:nvPr/>
        </p:nvSpPr>
        <p:spPr bwMode="auto">
          <a:xfrm rot="1980000">
            <a:off x="2133600" y="3352800"/>
            <a:ext cx="2105025" cy="466725"/>
          </a:xfrm>
          <a:prstGeom prst="rect">
            <a:avLst/>
          </a:prstGeom>
          <a:solidFill>
            <a:schemeClr val="hlink"/>
          </a:solidFill>
          <a:ln w="9525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1" lang="en-US" altLang="zh-CN"/>
              <a:t>Helium 3 Insert</a:t>
            </a:r>
          </a:p>
        </p:txBody>
      </p:sp>
      <p:sp>
        <p:nvSpPr>
          <p:cNvPr id="313358" name="Freeform 14"/>
          <p:cNvSpPr>
            <a:spLocks/>
          </p:cNvSpPr>
          <p:nvPr/>
        </p:nvSpPr>
        <p:spPr bwMode="auto">
          <a:xfrm>
            <a:off x="290513" y="5046663"/>
            <a:ext cx="1189037" cy="842962"/>
          </a:xfrm>
          <a:custGeom>
            <a:avLst/>
            <a:gdLst/>
            <a:ahLst/>
            <a:cxnLst>
              <a:cxn ang="0">
                <a:pos x="0" y="85"/>
              </a:cxn>
              <a:cxn ang="0">
                <a:pos x="233" y="479"/>
              </a:cxn>
              <a:cxn ang="0">
                <a:pos x="681" y="396"/>
              </a:cxn>
              <a:cxn ang="0">
                <a:pos x="640" y="81"/>
              </a:cxn>
              <a:cxn ang="0">
                <a:pos x="197" y="40"/>
              </a:cxn>
              <a:cxn ang="0">
                <a:pos x="27" y="323"/>
              </a:cxn>
            </a:cxnLst>
            <a:rect l="0" t="0" r="r" b="b"/>
            <a:pathLst>
              <a:path w="749" h="531">
                <a:moveTo>
                  <a:pt x="0" y="85"/>
                </a:moveTo>
                <a:cubicBezTo>
                  <a:pt x="39" y="150"/>
                  <a:pt x="119" y="427"/>
                  <a:pt x="233" y="479"/>
                </a:cubicBezTo>
                <a:cubicBezTo>
                  <a:pt x="347" y="531"/>
                  <a:pt x="613" y="462"/>
                  <a:pt x="681" y="396"/>
                </a:cubicBezTo>
                <a:cubicBezTo>
                  <a:pt x="749" y="330"/>
                  <a:pt x="721" y="140"/>
                  <a:pt x="640" y="81"/>
                </a:cubicBezTo>
                <a:cubicBezTo>
                  <a:pt x="559" y="22"/>
                  <a:pt x="299" y="0"/>
                  <a:pt x="197" y="40"/>
                </a:cubicBezTo>
                <a:cubicBezTo>
                  <a:pt x="95" y="80"/>
                  <a:pt x="62" y="264"/>
                  <a:pt x="27" y="323"/>
                </a:cubicBezTo>
              </a:path>
            </a:pathLst>
          </a:custGeom>
          <a:noFill/>
          <a:ln w="38100" cmpd="sng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313359" name="Freeform 15"/>
          <p:cNvSpPr>
            <a:spLocks/>
          </p:cNvSpPr>
          <p:nvPr/>
        </p:nvSpPr>
        <p:spPr bwMode="auto">
          <a:xfrm>
            <a:off x="7915275" y="5384800"/>
            <a:ext cx="554038" cy="914400"/>
          </a:xfrm>
          <a:custGeom>
            <a:avLst/>
            <a:gdLst/>
            <a:ahLst/>
            <a:cxnLst>
              <a:cxn ang="0">
                <a:pos x="225" y="0"/>
              </a:cxn>
              <a:cxn ang="0">
                <a:pos x="15" y="247"/>
              </a:cxn>
              <a:cxn ang="0">
                <a:pos x="134" y="539"/>
              </a:cxn>
              <a:cxn ang="0">
                <a:pos x="326" y="466"/>
              </a:cxn>
              <a:cxn ang="0">
                <a:pos x="271" y="137"/>
              </a:cxn>
              <a:cxn ang="0">
                <a:pos x="43" y="18"/>
              </a:cxn>
            </a:cxnLst>
            <a:rect l="0" t="0" r="r" b="b"/>
            <a:pathLst>
              <a:path w="349" h="576">
                <a:moveTo>
                  <a:pt x="225" y="0"/>
                </a:moveTo>
                <a:cubicBezTo>
                  <a:pt x="190" y="41"/>
                  <a:pt x="30" y="157"/>
                  <a:pt x="15" y="247"/>
                </a:cubicBezTo>
                <a:cubicBezTo>
                  <a:pt x="0" y="337"/>
                  <a:pt x="82" y="502"/>
                  <a:pt x="134" y="539"/>
                </a:cubicBezTo>
                <a:cubicBezTo>
                  <a:pt x="186" y="576"/>
                  <a:pt x="303" y="533"/>
                  <a:pt x="326" y="466"/>
                </a:cubicBezTo>
                <a:cubicBezTo>
                  <a:pt x="349" y="399"/>
                  <a:pt x="318" y="212"/>
                  <a:pt x="271" y="137"/>
                </a:cubicBezTo>
                <a:cubicBezTo>
                  <a:pt x="224" y="62"/>
                  <a:pt x="90" y="43"/>
                  <a:pt x="43" y="18"/>
                </a:cubicBezTo>
              </a:path>
            </a:pathLst>
          </a:custGeom>
          <a:noFill/>
          <a:ln w="38100" cmpd="sng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313360" name="Freeform 16"/>
          <p:cNvSpPr>
            <a:spLocks/>
          </p:cNvSpPr>
          <p:nvPr/>
        </p:nvSpPr>
        <p:spPr bwMode="auto">
          <a:xfrm>
            <a:off x="8002588" y="3263900"/>
            <a:ext cx="684212" cy="927100"/>
          </a:xfrm>
          <a:custGeom>
            <a:avLst/>
            <a:gdLst/>
            <a:ahLst/>
            <a:cxnLst>
              <a:cxn ang="0">
                <a:pos x="264" y="0"/>
              </a:cxn>
              <a:cxn ang="0">
                <a:pos x="72" y="101"/>
              </a:cxn>
              <a:cxn ang="0">
                <a:pos x="8" y="275"/>
              </a:cxn>
              <a:cxn ang="0">
                <a:pos x="118" y="531"/>
              </a:cxn>
              <a:cxn ang="0">
                <a:pos x="374" y="540"/>
              </a:cxn>
              <a:cxn ang="0">
                <a:pos x="420" y="265"/>
              </a:cxn>
              <a:cxn ang="0">
                <a:pos x="310" y="83"/>
              </a:cxn>
              <a:cxn ang="0">
                <a:pos x="91" y="9"/>
              </a:cxn>
            </a:cxnLst>
            <a:rect l="0" t="0" r="r" b="b"/>
            <a:pathLst>
              <a:path w="431" h="584">
                <a:moveTo>
                  <a:pt x="264" y="0"/>
                </a:moveTo>
                <a:cubicBezTo>
                  <a:pt x="232" y="17"/>
                  <a:pt x="115" y="55"/>
                  <a:pt x="72" y="101"/>
                </a:cubicBezTo>
                <a:cubicBezTo>
                  <a:pt x="29" y="147"/>
                  <a:pt x="0" y="203"/>
                  <a:pt x="8" y="275"/>
                </a:cubicBezTo>
                <a:cubicBezTo>
                  <a:pt x="16" y="347"/>
                  <a:pt x="57" y="487"/>
                  <a:pt x="118" y="531"/>
                </a:cubicBezTo>
                <a:cubicBezTo>
                  <a:pt x="179" y="575"/>
                  <a:pt x="324" y="584"/>
                  <a:pt x="374" y="540"/>
                </a:cubicBezTo>
                <a:cubicBezTo>
                  <a:pt x="424" y="496"/>
                  <a:pt x="431" y="341"/>
                  <a:pt x="420" y="265"/>
                </a:cubicBezTo>
                <a:cubicBezTo>
                  <a:pt x="409" y="189"/>
                  <a:pt x="365" y="126"/>
                  <a:pt x="310" y="83"/>
                </a:cubicBezTo>
                <a:cubicBezTo>
                  <a:pt x="255" y="40"/>
                  <a:pt x="137" y="24"/>
                  <a:pt x="91" y="9"/>
                </a:cubicBezTo>
              </a:path>
            </a:pathLst>
          </a:custGeom>
          <a:noFill/>
          <a:ln w="38100" cmpd="sng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313361" name="Freeform 17"/>
          <p:cNvSpPr>
            <a:spLocks/>
          </p:cNvSpPr>
          <p:nvPr/>
        </p:nvSpPr>
        <p:spPr bwMode="auto">
          <a:xfrm rot="20126993">
            <a:off x="6249988" y="2120900"/>
            <a:ext cx="684212" cy="927100"/>
          </a:xfrm>
          <a:custGeom>
            <a:avLst/>
            <a:gdLst/>
            <a:ahLst/>
            <a:cxnLst>
              <a:cxn ang="0">
                <a:pos x="264" y="0"/>
              </a:cxn>
              <a:cxn ang="0">
                <a:pos x="72" y="101"/>
              </a:cxn>
              <a:cxn ang="0">
                <a:pos x="8" y="275"/>
              </a:cxn>
              <a:cxn ang="0">
                <a:pos x="118" y="531"/>
              </a:cxn>
              <a:cxn ang="0">
                <a:pos x="374" y="540"/>
              </a:cxn>
              <a:cxn ang="0">
                <a:pos x="420" y="265"/>
              </a:cxn>
              <a:cxn ang="0">
                <a:pos x="310" y="83"/>
              </a:cxn>
              <a:cxn ang="0">
                <a:pos x="91" y="9"/>
              </a:cxn>
            </a:cxnLst>
            <a:rect l="0" t="0" r="r" b="b"/>
            <a:pathLst>
              <a:path w="431" h="584">
                <a:moveTo>
                  <a:pt x="264" y="0"/>
                </a:moveTo>
                <a:cubicBezTo>
                  <a:pt x="232" y="17"/>
                  <a:pt x="115" y="55"/>
                  <a:pt x="72" y="101"/>
                </a:cubicBezTo>
                <a:cubicBezTo>
                  <a:pt x="29" y="147"/>
                  <a:pt x="0" y="203"/>
                  <a:pt x="8" y="275"/>
                </a:cubicBezTo>
                <a:cubicBezTo>
                  <a:pt x="16" y="347"/>
                  <a:pt x="57" y="487"/>
                  <a:pt x="118" y="531"/>
                </a:cubicBezTo>
                <a:cubicBezTo>
                  <a:pt x="179" y="575"/>
                  <a:pt x="324" y="584"/>
                  <a:pt x="374" y="540"/>
                </a:cubicBezTo>
                <a:cubicBezTo>
                  <a:pt x="424" y="496"/>
                  <a:pt x="431" y="341"/>
                  <a:pt x="420" y="265"/>
                </a:cubicBezTo>
                <a:cubicBezTo>
                  <a:pt x="409" y="189"/>
                  <a:pt x="365" y="126"/>
                  <a:pt x="310" y="83"/>
                </a:cubicBezTo>
                <a:cubicBezTo>
                  <a:pt x="255" y="40"/>
                  <a:pt x="137" y="24"/>
                  <a:pt x="91" y="9"/>
                </a:cubicBezTo>
              </a:path>
            </a:pathLst>
          </a:custGeom>
          <a:noFill/>
          <a:ln w="38100" cmpd="sng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pic>
        <p:nvPicPr>
          <p:cNvPr id="313362" name="Picture 18" descr="QD legend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685800" cy="676275"/>
          </a:xfrm>
          <a:prstGeom prst="rect">
            <a:avLst/>
          </a:prstGeom>
          <a:noFill/>
        </p:spPr>
      </p:pic>
      <p:sp>
        <p:nvSpPr>
          <p:cNvPr id="313363" name="Freeform 19"/>
          <p:cNvSpPr>
            <a:spLocks/>
          </p:cNvSpPr>
          <p:nvPr/>
        </p:nvSpPr>
        <p:spPr bwMode="auto">
          <a:xfrm>
            <a:off x="1500188" y="4800600"/>
            <a:ext cx="1014412" cy="919163"/>
          </a:xfrm>
          <a:custGeom>
            <a:avLst/>
            <a:gdLst/>
            <a:ahLst/>
            <a:cxnLst>
              <a:cxn ang="0">
                <a:pos x="353" y="505"/>
              </a:cxn>
              <a:cxn ang="0">
                <a:pos x="362" y="295"/>
              </a:cxn>
              <a:cxn ang="0">
                <a:pos x="143" y="194"/>
              </a:cxn>
              <a:cxn ang="0">
                <a:pos x="15" y="336"/>
              </a:cxn>
              <a:cxn ang="0">
                <a:pos x="234" y="523"/>
              </a:cxn>
              <a:cxn ang="0">
                <a:pos x="639" y="0"/>
              </a:cxn>
            </a:cxnLst>
            <a:rect l="0" t="0" r="r" b="b"/>
            <a:pathLst>
              <a:path w="639" h="579">
                <a:moveTo>
                  <a:pt x="353" y="505"/>
                </a:moveTo>
                <a:cubicBezTo>
                  <a:pt x="354" y="469"/>
                  <a:pt x="397" y="347"/>
                  <a:pt x="362" y="295"/>
                </a:cubicBezTo>
                <a:cubicBezTo>
                  <a:pt x="327" y="243"/>
                  <a:pt x="201" y="187"/>
                  <a:pt x="143" y="194"/>
                </a:cubicBezTo>
                <a:cubicBezTo>
                  <a:pt x="85" y="201"/>
                  <a:pt x="0" y="281"/>
                  <a:pt x="15" y="336"/>
                </a:cubicBezTo>
                <a:cubicBezTo>
                  <a:pt x="30" y="391"/>
                  <a:pt x="130" y="579"/>
                  <a:pt x="234" y="523"/>
                </a:cubicBezTo>
                <a:cubicBezTo>
                  <a:pt x="338" y="467"/>
                  <a:pt x="555" y="109"/>
                  <a:pt x="639" y="0"/>
                </a:cubicBezTo>
              </a:path>
            </a:pathLst>
          </a:custGeom>
          <a:noFill/>
          <a:ln w="38100" cmpd="sng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313364" name="Text Box 20"/>
          <p:cNvSpPr txBox="1">
            <a:spLocks noChangeArrowheads="1"/>
          </p:cNvSpPr>
          <p:nvPr/>
        </p:nvSpPr>
        <p:spPr bwMode="auto">
          <a:xfrm>
            <a:off x="2514600" y="4495800"/>
            <a:ext cx="815975" cy="466725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>
                <a:solidFill>
                  <a:srgbClr val="0000FF"/>
                </a:solidFill>
              </a:rPr>
              <a:t>限位</a:t>
            </a:r>
          </a:p>
        </p:txBody>
      </p:sp>
      <p:pic>
        <p:nvPicPr>
          <p:cNvPr id="313365" name="Picture 21" descr="Progrp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943600" y="914400"/>
            <a:ext cx="2043113" cy="5791200"/>
          </a:xfrm>
          <a:prstGeom prst="rect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</p:pic>
      <p:pic>
        <p:nvPicPr>
          <p:cNvPr id="313366" name="Picture 22" descr="3heframe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572000" y="2133600"/>
            <a:ext cx="3743325" cy="4419600"/>
          </a:xfrm>
          <a:prstGeom prst="rect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</p:pic>
      <p:pic>
        <p:nvPicPr>
          <p:cNvPr id="313367" name="Picture 23" descr="3pucks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28600" y="2209800"/>
            <a:ext cx="5867400" cy="4313238"/>
          </a:xfrm>
          <a:prstGeom prst="rect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</p:pic>
      <p:pic>
        <p:nvPicPr>
          <p:cNvPr id="313368" name="Picture 24" descr="HRwBrds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62000" y="1600200"/>
            <a:ext cx="7010400" cy="4051300"/>
          </a:xfrm>
          <a:prstGeom prst="rect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</p:pic>
      <p:pic>
        <p:nvPicPr>
          <p:cNvPr id="313369" name="Picture 25" descr="HRotTqMa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914400" y="2209800"/>
            <a:ext cx="7315200" cy="3103563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133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3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13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13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3133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3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133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3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13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6" dur="500"/>
                                        <p:tgtEl>
                                          <p:spTgt spid="3133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3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1" dur="500"/>
                                        <p:tgtEl>
                                          <p:spTgt spid="3133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3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3352" grpId="0" animBg="1"/>
      <p:bldP spid="313353" grpId="0" animBg="1"/>
      <p:bldP spid="313354" grpId="0" animBg="1"/>
      <p:bldP spid="313365" grpId="0" animBg="1" autoUpdateAnimBg="0"/>
      <p:bldP spid="313366" grpId="0" animBg="1" autoUpdateAnimBg="0"/>
      <p:bldP spid="313367" grpId="0" animBg="1" autoUpdateAnimBg="0"/>
      <p:bldP spid="313368" grpId="0" animBg="1" autoUpdateAnimBg="0"/>
      <p:bldP spid="313369" grpId="0" animBg="1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3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85800"/>
          </a:xfrm>
        </p:spPr>
        <p:txBody>
          <a:bodyPr/>
          <a:lstStyle/>
          <a:p>
            <a:r>
              <a:rPr lang="en-US" altLang="zh-CN"/>
              <a:t>PPMS</a:t>
            </a:r>
            <a:r>
              <a:rPr lang="zh-CN" altLang="en-US"/>
              <a:t>选件控制端口与引线</a:t>
            </a:r>
          </a:p>
        </p:txBody>
      </p:sp>
      <p:pic>
        <p:nvPicPr>
          <p:cNvPr id="314371" name="Picture 3" descr="Sample Transport_Servo Controller Cable"/>
          <p:cNvPicPr>
            <a:picLocks noChangeAspect="1" noChangeArrowheads="1"/>
          </p:cNvPicPr>
          <p:nvPr/>
        </p:nvPicPr>
        <p:blipFill>
          <a:blip r:embed="rId2" cstate="print"/>
          <a:srcRect b="3185"/>
          <a:stretch>
            <a:fillRect/>
          </a:stretch>
        </p:blipFill>
        <p:spPr bwMode="auto">
          <a:xfrm>
            <a:off x="1543050" y="838200"/>
            <a:ext cx="7219950" cy="1447800"/>
          </a:xfrm>
          <a:prstGeom prst="rect">
            <a:avLst/>
          </a:prstGeom>
          <a:noFill/>
        </p:spPr>
      </p:pic>
      <p:pic>
        <p:nvPicPr>
          <p:cNvPr id="314372" name="Picture 4" descr="ACMS Preamp Cable"/>
          <p:cNvPicPr>
            <a:picLocks noChangeAspect="1" noChangeArrowheads="1"/>
          </p:cNvPicPr>
          <p:nvPr/>
        </p:nvPicPr>
        <p:blipFill>
          <a:blip r:embed="rId3" cstate="print"/>
          <a:srcRect t="5319" r="154" b="6738"/>
          <a:stretch>
            <a:fillRect/>
          </a:stretch>
        </p:blipFill>
        <p:spPr bwMode="auto">
          <a:xfrm>
            <a:off x="1401763" y="2286000"/>
            <a:ext cx="7208837" cy="1181100"/>
          </a:xfrm>
          <a:prstGeom prst="rect">
            <a:avLst/>
          </a:prstGeom>
          <a:noFill/>
        </p:spPr>
      </p:pic>
      <p:pic>
        <p:nvPicPr>
          <p:cNvPr id="314373" name="Picture 5" descr="Model 6000_Servo Controller Cable"/>
          <p:cNvPicPr>
            <a:picLocks noChangeAspect="1" noChangeArrowheads="1"/>
          </p:cNvPicPr>
          <p:nvPr/>
        </p:nvPicPr>
        <p:blipFill>
          <a:blip r:embed="rId4" cstate="print"/>
          <a:srcRect t="-383" b="1724"/>
          <a:stretch>
            <a:fillRect/>
          </a:stretch>
        </p:blipFill>
        <p:spPr bwMode="auto">
          <a:xfrm>
            <a:off x="1543050" y="3511550"/>
            <a:ext cx="7219950" cy="817563"/>
          </a:xfrm>
          <a:prstGeom prst="rect">
            <a:avLst/>
          </a:prstGeom>
          <a:noFill/>
        </p:spPr>
      </p:pic>
      <p:pic>
        <p:nvPicPr>
          <p:cNvPr id="314374" name="Picture 6" descr="Ultra Low Field Option Interface Cable"/>
          <p:cNvPicPr>
            <a:picLocks noChangeAspect="1" noChangeArrowheads="1"/>
          </p:cNvPicPr>
          <p:nvPr/>
        </p:nvPicPr>
        <p:blipFill>
          <a:blip r:embed="rId5" cstate="print"/>
          <a:srcRect l="7175" t="3162" r="3139" b="7191"/>
          <a:stretch>
            <a:fillRect/>
          </a:stretch>
        </p:blipFill>
        <p:spPr bwMode="auto">
          <a:xfrm>
            <a:off x="1546225" y="4486275"/>
            <a:ext cx="3810000" cy="2295525"/>
          </a:xfrm>
          <a:prstGeom prst="rect">
            <a:avLst/>
          </a:prstGeom>
          <a:noFill/>
        </p:spPr>
      </p:pic>
      <p:pic>
        <p:nvPicPr>
          <p:cNvPr id="314375" name="Picture 7" descr="Fluxgate Cable"/>
          <p:cNvPicPr>
            <a:picLocks noChangeAspect="1" noChangeArrowheads="1"/>
          </p:cNvPicPr>
          <p:nvPr/>
        </p:nvPicPr>
        <p:blipFill>
          <a:blip r:embed="rId6" cstate="print"/>
          <a:srcRect t="23460" r="9476" b="2654"/>
          <a:stretch>
            <a:fillRect/>
          </a:stretch>
        </p:blipFill>
        <p:spPr bwMode="auto">
          <a:xfrm>
            <a:off x="3733800" y="4419600"/>
            <a:ext cx="5095875" cy="1104900"/>
          </a:xfrm>
          <a:prstGeom prst="rect">
            <a:avLst/>
          </a:prstGeom>
          <a:noFill/>
        </p:spPr>
      </p:pic>
      <p:sp>
        <p:nvSpPr>
          <p:cNvPr id="314376" name="AutoShape 8"/>
          <p:cNvSpPr>
            <a:spLocks/>
          </p:cNvSpPr>
          <p:nvPr/>
        </p:nvSpPr>
        <p:spPr bwMode="auto">
          <a:xfrm>
            <a:off x="990600" y="1447800"/>
            <a:ext cx="457200" cy="2667000"/>
          </a:xfrm>
          <a:prstGeom prst="leftBrace">
            <a:avLst>
              <a:gd name="adj1" fmla="val 48611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14377" name="AutoShape 9"/>
          <p:cNvSpPr>
            <a:spLocks/>
          </p:cNvSpPr>
          <p:nvPr/>
        </p:nvSpPr>
        <p:spPr bwMode="auto">
          <a:xfrm>
            <a:off x="990600" y="4495800"/>
            <a:ext cx="533400" cy="2133600"/>
          </a:xfrm>
          <a:prstGeom prst="leftBrace">
            <a:avLst>
              <a:gd name="adj1" fmla="val 3333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14378" name="Text Box 10"/>
          <p:cNvSpPr txBox="1">
            <a:spLocks noChangeArrowheads="1"/>
          </p:cNvSpPr>
          <p:nvPr/>
        </p:nvSpPr>
        <p:spPr bwMode="auto">
          <a:xfrm>
            <a:off x="306388" y="1870075"/>
            <a:ext cx="455612" cy="1552575"/>
          </a:xfrm>
          <a:prstGeom prst="rect">
            <a:avLst/>
          </a:prstGeom>
          <a:solidFill>
            <a:srgbClr val="C8F54B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kumimoji="1" lang="en-US" altLang="zh-CN"/>
              <a:t>A</a:t>
            </a:r>
          </a:p>
          <a:p>
            <a:pPr algn="ctr"/>
            <a:r>
              <a:rPr kumimoji="1" lang="en-US" altLang="zh-CN"/>
              <a:t>C</a:t>
            </a:r>
          </a:p>
          <a:p>
            <a:pPr algn="ctr"/>
            <a:r>
              <a:rPr kumimoji="1" lang="en-US" altLang="zh-CN"/>
              <a:t>M</a:t>
            </a:r>
          </a:p>
          <a:p>
            <a:pPr algn="ctr"/>
            <a:r>
              <a:rPr kumimoji="1" lang="en-US" altLang="zh-CN"/>
              <a:t>S</a:t>
            </a:r>
          </a:p>
        </p:txBody>
      </p:sp>
      <p:sp>
        <p:nvSpPr>
          <p:cNvPr id="314379" name="Text Box 11"/>
          <p:cNvSpPr txBox="1">
            <a:spLocks noChangeArrowheads="1"/>
          </p:cNvSpPr>
          <p:nvPr/>
        </p:nvSpPr>
        <p:spPr bwMode="auto">
          <a:xfrm>
            <a:off x="407988" y="4878388"/>
            <a:ext cx="404812" cy="1187450"/>
          </a:xfrm>
          <a:prstGeom prst="rect">
            <a:avLst/>
          </a:prstGeom>
          <a:solidFill>
            <a:srgbClr val="C8F54B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kumimoji="1" lang="en-US" altLang="zh-CN"/>
              <a:t>U</a:t>
            </a:r>
          </a:p>
          <a:p>
            <a:pPr algn="ctr"/>
            <a:r>
              <a:rPr kumimoji="1" lang="en-US" altLang="zh-CN"/>
              <a:t>L</a:t>
            </a:r>
          </a:p>
          <a:p>
            <a:pPr algn="ctr"/>
            <a:r>
              <a:rPr kumimoji="1" lang="en-US" altLang="zh-CN"/>
              <a:t>F</a:t>
            </a:r>
          </a:p>
        </p:txBody>
      </p:sp>
      <p:pic>
        <p:nvPicPr>
          <p:cNvPr id="314380" name="Picture 12" descr="QD legend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685800" cy="676275"/>
          </a:xfrm>
          <a:prstGeom prst="rect">
            <a:avLst/>
          </a:prstGeom>
          <a:noFill/>
        </p:spPr>
      </p:pic>
      <p:sp>
        <p:nvSpPr>
          <p:cNvPr id="314381" name="Text Box 13"/>
          <p:cNvSpPr txBox="1">
            <a:spLocks noChangeArrowheads="1"/>
          </p:cNvSpPr>
          <p:nvPr/>
        </p:nvSpPr>
        <p:spPr bwMode="auto">
          <a:xfrm>
            <a:off x="4554538" y="1258888"/>
            <a:ext cx="2608262" cy="457200"/>
          </a:xfrm>
          <a:prstGeom prst="rect">
            <a:avLst/>
          </a:prstGeom>
          <a:solidFill>
            <a:srgbClr val="FCC8F7"/>
          </a:solidFill>
          <a:ln w="9525">
            <a:noFill/>
            <a:miter lim="800000"/>
            <a:headEnd/>
            <a:tailEnd/>
          </a:ln>
          <a:effectLst>
            <a:outerShdw dist="71842" dir="2700000" algn="ctr" rotWithShape="0">
              <a:srgbClr val="0000FF"/>
            </a:outerShdw>
          </a:effectLst>
        </p:spPr>
        <p:txBody>
          <a:bodyPr wrap="none">
            <a:spAutoFit/>
          </a:bodyPr>
          <a:lstStyle/>
          <a:p>
            <a:r>
              <a:rPr kumimoji="1" lang="en-US" altLang="zh-CN">
                <a:solidFill>
                  <a:srgbClr val="FF0000"/>
                </a:solidFill>
                <a:latin typeface="Arial" pitchFamily="34" charset="0"/>
              </a:rPr>
              <a:t>Sample Transport</a:t>
            </a:r>
          </a:p>
        </p:txBody>
      </p:sp>
      <p:sp>
        <p:nvSpPr>
          <p:cNvPr id="314382" name="Text Box 14"/>
          <p:cNvSpPr txBox="1">
            <a:spLocks noChangeArrowheads="1"/>
          </p:cNvSpPr>
          <p:nvPr/>
        </p:nvSpPr>
        <p:spPr bwMode="auto">
          <a:xfrm>
            <a:off x="2438400" y="2590800"/>
            <a:ext cx="2778125" cy="457200"/>
          </a:xfrm>
          <a:prstGeom prst="rect">
            <a:avLst/>
          </a:prstGeom>
          <a:solidFill>
            <a:srgbClr val="FCC8F7"/>
          </a:solidFill>
          <a:ln w="9525">
            <a:noFill/>
            <a:miter lim="800000"/>
            <a:headEnd/>
            <a:tailEnd/>
          </a:ln>
          <a:effectLst>
            <a:outerShdw dist="71842" dir="2700000" algn="ctr" rotWithShape="0">
              <a:srgbClr val="0000FF"/>
            </a:outerShdw>
          </a:effectLst>
        </p:spPr>
        <p:txBody>
          <a:bodyPr wrap="none">
            <a:spAutoFit/>
          </a:bodyPr>
          <a:lstStyle/>
          <a:p>
            <a:r>
              <a:rPr kumimoji="1" lang="en-US" altLang="zh-CN">
                <a:solidFill>
                  <a:srgbClr val="FF0000"/>
                </a:solidFill>
                <a:latin typeface="Arial" pitchFamily="34" charset="0"/>
              </a:rPr>
              <a:t>ACMS Preamplifier</a:t>
            </a:r>
          </a:p>
        </p:txBody>
      </p:sp>
      <p:sp>
        <p:nvSpPr>
          <p:cNvPr id="314383" name="Text Box 15"/>
          <p:cNvSpPr txBox="1">
            <a:spLocks noChangeArrowheads="1"/>
          </p:cNvSpPr>
          <p:nvPr/>
        </p:nvSpPr>
        <p:spPr bwMode="auto">
          <a:xfrm>
            <a:off x="3505200" y="3656013"/>
            <a:ext cx="3981450" cy="457200"/>
          </a:xfrm>
          <a:prstGeom prst="rect">
            <a:avLst/>
          </a:prstGeom>
          <a:solidFill>
            <a:srgbClr val="FCC8F7"/>
          </a:solidFill>
          <a:ln w="9525">
            <a:noFill/>
            <a:miter lim="800000"/>
            <a:headEnd/>
            <a:tailEnd/>
          </a:ln>
          <a:effectLst>
            <a:outerShdw dist="71842" dir="2700000" algn="ctr" rotWithShape="0">
              <a:srgbClr val="0000FF"/>
            </a:outerShdw>
          </a:effectLst>
        </p:spPr>
        <p:txBody>
          <a:bodyPr wrap="none">
            <a:spAutoFit/>
          </a:bodyPr>
          <a:lstStyle/>
          <a:p>
            <a:r>
              <a:rPr kumimoji="1" lang="en-US" altLang="zh-CN">
                <a:solidFill>
                  <a:srgbClr val="FF0000"/>
                </a:solidFill>
                <a:latin typeface="Arial" pitchFamily="34" charset="0"/>
              </a:rPr>
              <a:t>Motor control to Model 6000</a:t>
            </a:r>
          </a:p>
        </p:txBody>
      </p:sp>
      <p:sp>
        <p:nvSpPr>
          <p:cNvPr id="314384" name="Text Box 16"/>
          <p:cNvSpPr txBox="1">
            <a:spLocks noChangeArrowheads="1"/>
          </p:cNvSpPr>
          <p:nvPr/>
        </p:nvSpPr>
        <p:spPr bwMode="auto">
          <a:xfrm>
            <a:off x="4876800" y="4722813"/>
            <a:ext cx="2236788" cy="457200"/>
          </a:xfrm>
          <a:prstGeom prst="rect">
            <a:avLst/>
          </a:prstGeom>
          <a:solidFill>
            <a:srgbClr val="F5EA95"/>
          </a:solidFill>
          <a:ln w="9525">
            <a:noFill/>
            <a:miter lim="800000"/>
            <a:headEnd/>
            <a:tailEnd/>
          </a:ln>
          <a:effectLst>
            <a:outerShdw dist="71842" dir="2700000" algn="ctr" rotWithShape="0">
              <a:srgbClr val="0000FF"/>
            </a:outerShdw>
          </a:effectLst>
        </p:spPr>
        <p:txBody>
          <a:bodyPr wrap="none">
            <a:spAutoFit/>
          </a:bodyPr>
          <a:lstStyle/>
          <a:p>
            <a:r>
              <a:rPr kumimoji="1" lang="en-US" altLang="zh-CN">
                <a:solidFill>
                  <a:srgbClr val="FF0000"/>
                </a:solidFill>
                <a:latin typeface="Arial" pitchFamily="34" charset="0"/>
              </a:rPr>
              <a:t>Fluxgate Cable</a:t>
            </a:r>
          </a:p>
        </p:txBody>
      </p:sp>
      <p:sp>
        <p:nvSpPr>
          <p:cNvPr id="314385" name="Text Box 17"/>
          <p:cNvSpPr txBox="1">
            <a:spLocks noChangeArrowheads="1"/>
          </p:cNvSpPr>
          <p:nvPr/>
        </p:nvSpPr>
        <p:spPr bwMode="auto">
          <a:xfrm>
            <a:off x="1828800" y="5713413"/>
            <a:ext cx="2252663" cy="457200"/>
          </a:xfrm>
          <a:prstGeom prst="rect">
            <a:avLst/>
          </a:prstGeom>
          <a:solidFill>
            <a:srgbClr val="F5EA95"/>
          </a:solidFill>
          <a:ln w="9525">
            <a:noFill/>
            <a:miter lim="800000"/>
            <a:headEnd/>
            <a:tailEnd/>
          </a:ln>
          <a:effectLst>
            <a:outerShdw dist="71842" dir="2700000" algn="ctr" rotWithShape="0">
              <a:srgbClr val="0000FF"/>
            </a:outerShdw>
          </a:effectLst>
        </p:spPr>
        <p:txBody>
          <a:bodyPr wrap="none">
            <a:spAutoFit/>
          </a:bodyPr>
          <a:lstStyle/>
          <a:p>
            <a:r>
              <a:rPr kumimoji="1" lang="en-US" altLang="zh-CN">
                <a:solidFill>
                  <a:srgbClr val="FF0000"/>
                </a:solidFill>
                <a:latin typeface="Arial" pitchFamily="34" charset="0"/>
              </a:rPr>
              <a:t>Interface Cable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60538" y="1196975"/>
            <a:ext cx="5621337" cy="2906713"/>
          </a:xfrm>
          <a:noFill/>
          <a:ln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en-US">
                <a:ea typeface="黑体" pitchFamily="49" charset="-122"/>
              </a:rPr>
              <a:t>磁性测量</a:t>
            </a:r>
            <a:r>
              <a:rPr lang="zh-CN" altLang="en-US">
                <a:ea typeface="黑体" pitchFamily="49" charset="-122"/>
                <a:sym typeface="Wingdings" pitchFamily="2" charset="2"/>
              </a:rPr>
              <a:t></a:t>
            </a:r>
            <a:r>
              <a:rPr lang="zh-CN" altLang="en-US">
                <a:ea typeface="黑体" pitchFamily="49" charset="-122"/>
              </a:rPr>
              <a:t>仪器篇 </a:t>
            </a:r>
            <a:r>
              <a:rPr lang="zh-CN" altLang="en-US">
                <a:ea typeface="隶书" pitchFamily="49" charset="-122"/>
              </a:rPr>
              <a:t>之三</a:t>
            </a:r>
            <a:r>
              <a:rPr lang="zh-CN" altLang="en-US">
                <a:ea typeface="黑体" pitchFamily="49" charset="-122"/>
              </a:rPr>
              <a:t/>
            </a:r>
            <a:br>
              <a:rPr lang="zh-CN" altLang="en-US">
                <a:ea typeface="黑体" pitchFamily="49" charset="-122"/>
              </a:rPr>
            </a:br>
            <a:r>
              <a:rPr lang="zh-CN" altLang="en-US">
                <a:ea typeface="黑体" pitchFamily="49" charset="-122"/>
              </a:rPr>
              <a:t/>
            </a:r>
            <a:br>
              <a:rPr lang="zh-CN" altLang="en-US">
                <a:ea typeface="黑体" pitchFamily="49" charset="-122"/>
              </a:rPr>
            </a:br>
            <a:r>
              <a:rPr lang="en-US" altLang="zh-CN">
                <a:solidFill>
                  <a:srgbClr val="FF0000"/>
                </a:solidFill>
                <a:ea typeface="黑体" pitchFamily="49" charset="-122"/>
              </a:rPr>
              <a:t>PPMS</a:t>
            </a:r>
            <a:r>
              <a:rPr lang="zh-CN" altLang="en-US">
                <a:solidFill>
                  <a:srgbClr val="FF0000"/>
                </a:solidFill>
                <a:ea typeface="黑体" pitchFamily="49" charset="-122"/>
              </a:rPr>
              <a:t>的介绍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85800"/>
          </a:xfrm>
        </p:spPr>
        <p:txBody>
          <a:bodyPr/>
          <a:lstStyle/>
          <a:p>
            <a:r>
              <a:rPr lang="en-US" altLang="zh-CN"/>
              <a:t>PPMS</a:t>
            </a:r>
            <a:r>
              <a:rPr lang="zh-CN" altLang="en-US"/>
              <a:t>选件控制端口与引线</a:t>
            </a:r>
          </a:p>
        </p:txBody>
      </p:sp>
      <p:sp>
        <p:nvSpPr>
          <p:cNvPr id="315395" name="AutoShape 3"/>
          <p:cNvSpPr>
            <a:spLocks/>
          </p:cNvSpPr>
          <p:nvPr/>
        </p:nvSpPr>
        <p:spPr bwMode="auto">
          <a:xfrm>
            <a:off x="990600" y="1295400"/>
            <a:ext cx="457200" cy="5181600"/>
          </a:xfrm>
          <a:prstGeom prst="leftBrace">
            <a:avLst>
              <a:gd name="adj1" fmla="val 94444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15396" name="Text Box 4"/>
          <p:cNvSpPr txBox="1">
            <a:spLocks noChangeArrowheads="1"/>
          </p:cNvSpPr>
          <p:nvPr/>
        </p:nvSpPr>
        <p:spPr bwMode="auto">
          <a:xfrm>
            <a:off x="433388" y="3201988"/>
            <a:ext cx="404812" cy="1187450"/>
          </a:xfrm>
          <a:prstGeom prst="rect">
            <a:avLst/>
          </a:prstGeom>
          <a:solidFill>
            <a:srgbClr val="C8F54B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kumimoji="1" lang="en-US" altLang="zh-CN"/>
              <a:t>A</a:t>
            </a:r>
          </a:p>
          <a:p>
            <a:pPr algn="ctr"/>
            <a:r>
              <a:rPr kumimoji="1" lang="en-US" altLang="zh-CN"/>
              <a:t>C</a:t>
            </a:r>
          </a:p>
          <a:p>
            <a:pPr algn="ctr"/>
            <a:r>
              <a:rPr kumimoji="1" lang="en-US" altLang="zh-CN"/>
              <a:t>T</a:t>
            </a:r>
          </a:p>
        </p:txBody>
      </p:sp>
      <p:pic>
        <p:nvPicPr>
          <p:cNvPr id="315397" name="Picture 5" descr="ACT_Helium 3 Probe_Cable"/>
          <p:cNvPicPr>
            <a:picLocks noChangeAspect="1" noChangeArrowheads="1"/>
          </p:cNvPicPr>
          <p:nvPr/>
        </p:nvPicPr>
        <p:blipFill>
          <a:blip r:embed="rId2" cstate="print"/>
          <a:srcRect b="7692"/>
          <a:stretch>
            <a:fillRect/>
          </a:stretch>
        </p:blipFill>
        <p:spPr bwMode="auto">
          <a:xfrm>
            <a:off x="1552575" y="1143000"/>
            <a:ext cx="7134225" cy="2286000"/>
          </a:xfrm>
          <a:prstGeom prst="rect">
            <a:avLst/>
          </a:prstGeom>
          <a:noFill/>
        </p:spPr>
      </p:pic>
      <p:pic>
        <p:nvPicPr>
          <p:cNvPr id="315398" name="Picture 6" descr="ACT_Y_Connection Cable"/>
          <p:cNvPicPr>
            <a:picLocks noChangeAspect="1" noChangeArrowheads="1"/>
          </p:cNvPicPr>
          <p:nvPr/>
        </p:nvPicPr>
        <p:blipFill>
          <a:blip r:embed="rId3" cstate="print"/>
          <a:srcRect b="9412"/>
          <a:stretch>
            <a:fillRect/>
          </a:stretch>
        </p:blipFill>
        <p:spPr bwMode="auto">
          <a:xfrm>
            <a:off x="1524000" y="5105400"/>
            <a:ext cx="6753225" cy="1466850"/>
          </a:xfrm>
          <a:prstGeom prst="rect">
            <a:avLst/>
          </a:prstGeom>
          <a:noFill/>
        </p:spPr>
      </p:pic>
      <p:pic>
        <p:nvPicPr>
          <p:cNvPr id="315399" name="Picture 7" descr="QD legen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685800" cy="676275"/>
          </a:xfrm>
          <a:prstGeom prst="rect">
            <a:avLst/>
          </a:prstGeom>
          <a:noFill/>
        </p:spPr>
      </p:pic>
      <p:sp>
        <p:nvSpPr>
          <p:cNvPr id="315400" name="Text Box 8"/>
          <p:cNvSpPr txBox="1">
            <a:spLocks noChangeArrowheads="1"/>
          </p:cNvSpPr>
          <p:nvPr/>
        </p:nvSpPr>
        <p:spPr bwMode="auto">
          <a:xfrm>
            <a:off x="1524000" y="5638800"/>
            <a:ext cx="2963863" cy="457200"/>
          </a:xfrm>
          <a:prstGeom prst="rect">
            <a:avLst/>
          </a:prstGeom>
          <a:solidFill>
            <a:srgbClr val="C8F8FC"/>
          </a:solidFill>
          <a:ln w="9525">
            <a:noFill/>
            <a:miter lim="800000"/>
            <a:headEnd/>
            <a:tailEnd/>
          </a:ln>
          <a:effectLst>
            <a:outerShdw dist="71842" dir="2700000" algn="ctr" rotWithShape="0">
              <a:srgbClr val="0000FF"/>
            </a:outerShdw>
          </a:effectLst>
        </p:spPr>
        <p:txBody>
          <a:bodyPr wrap="none">
            <a:spAutoFit/>
          </a:bodyPr>
          <a:lstStyle/>
          <a:p>
            <a:r>
              <a:rPr kumimoji="1" lang="en-US" altLang="zh-CN">
                <a:solidFill>
                  <a:srgbClr val="FF0000"/>
                </a:solidFill>
                <a:latin typeface="Arial" pitchFamily="34" charset="0"/>
              </a:rPr>
              <a:t>Standard  “Y”  Cable</a:t>
            </a:r>
          </a:p>
        </p:txBody>
      </p:sp>
      <p:pic>
        <p:nvPicPr>
          <p:cNvPr id="315401" name="Picture 9" descr="ACT_Horizontal Rotator Probe_Cabl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0" y="3333750"/>
            <a:ext cx="5562600" cy="1771650"/>
          </a:xfrm>
          <a:prstGeom prst="rect">
            <a:avLst/>
          </a:prstGeom>
          <a:noFill/>
        </p:spPr>
      </p:pic>
      <p:sp>
        <p:nvSpPr>
          <p:cNvPr id="315402" name="Text Box 10"/>
          <p:cNvSpPr txBox="1">
            <a:spLocks noChangeArrowheads="1"/>
          </p:cNvSpPr>
          <p:nvPr/>
        </p:nvSpPr>
        <p:spPr bwMode="auto">
          <a:xfrm>
            <a:off x="2971800" y="1752600"/>
            <a:ext cx="3975100" cy="466725"/>
          </a:xfrm>
          <a:prstGeom prst="rect">
            <a:avLst/>
          </a:prstGeom>
          <a:solidFill>
            <a:srgbClr val="C8F8F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71842" dir="2700000" algn="ctr" rotWithShape="0">
              <a:srgbClr val="0000FF"/>
            </a:outerShdw>
          </a:effectLst>
        </p:spPr>
        <p:txBody>
          <a:bodyPr wrap="none">
            <a:spAutoFit/>
          </a:bodyPr>
          <a:lstStyle/>
          <a:p>
            <a:r>
              <a:rPr kumimoji="1" lang="en-US" altLang="zh-CN">
                <a:solidFill>
                  <a:srgbClr val="FF0000"/>
                </a:solidFill>
                <a:latin typeface="Arial" pitchFamily="34" charset="0"/>
              </a:rPr>
              <a:t>ACT/Helium-3 Probe  Cable</a:t>
            </a:r>
          </a:p>
        </p:txBody>
      </p:sp>
      <p:sp>
        <p:nvSpPr>
          <p:cNvPr id="315403" name="Text Box 11"/>
          <p:cNvSpPr txBox="1">
            <a:spLocks noChangeArrowheads="1"/>
          </p:cNvSpPr>
          <p:nvPr/>
        </p:nvSpPr>
        <p:spPr bwMode="auto">
          <a:xfrm>
            <a:off x="2743200" y="3657600"/>
            <a:ext cx="5211763" cy="466725"/>
          </a:xfrm>
          <a:prstGeom prst="rect">
            <a:avLst/>
          </a:prstGeom>
          <a:solidFill>
            <a:srgbClr val="C8F8F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71842" dir="2700000" algn="ctr" rotWithShape="0">
              <a:srgbClr val="0000FF"/>
            </a:outerShdw>
          </a:effectLst>
        </p:spPr>
        <p:txBody>
          <a:bodyPr wrap="none">
            <a:spAutoFit/>
          </a:bodyPr>
          <a:lstStyle/>
          <a:p>
            <a:r>
              <a:rPr kumimoji="1" lang="en-US" altLang="zh-CN">
                <a:solidFill>
                  <a:srgbClr val="FF0000"/>
                </a:solidFill>
                <a:latin typeface="Arial" pitchFamily="34" charset="0"/>
              </a:rPr>
              <a:t>ACT/Horizontal Rotator Probe  Cable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85800"/>
          </a:xfrm>
        </p:spPr>
        <p:txBody>
          <a:bodyPr/>
          <a:lstStyle/>
          <a:p>
            <a:r>
              <a:rPr lang="en-US" altLang="zh-CN"/>
              <a:t>PPMS</a:t>
            </a:r>
            <a:r>
              <a:rPr lang="zh-CN" altLang="en-US"/>
              <a:t>选件控制端口与引线</a:t>
            </a:r>
          </a:p>
        </p:txBody>
      </p:sp>
      <p:sp>
        <p:nvSpPr>
          <p:cNvPr id="316419" name="Text Box 3"/>
          <p:cNvSpPr txBox="1">
            <a:spLocks noChangeArrowheads="1"/>
          </p:cNvSpPr>
          <p:nvPr/>
        </p:nvSpPr>
        <p:spPr bwMode="auto">
          <a:xfrm>
            <a:off x="484188" y="1676400"/>
            <a:ext cx="608012" cy="457200"/>
          </a:xfrm>
          <a:prstGeom prst="rect">
            <a:avLst/>
          </a:prstGeom>
          <a:solidFill>
            <a:srgbClr val="C8F54B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kumimoji="1" lang="en-US" altLang="zh-CN"/>
              <a:t>HC</a:t>
            </a:r>
          </a:p>
        </p:txBody>
      </p:sp>
      <p:sp>
        <p:nvSpPr>
          <p:cNvPr id="316420" name="Text Box 4"/>
          <p:cNvSpPr txBox="1">
            <a:spLocks noChangeArrowheads="1"/>
          </p:cNvSpPr>
          <p:nvPr/>
        </p:nvSpPr>
        <p:spPr bwMode="auto">
          <a:xfrm>
            <a:off x="493713" y="4419600"/>
            <a:ext cx="1182687" cy="457200"/>
          </a:xfrm>
          <a:prstGeom prst="rect">
            <a:avLst/>
          </a:prstGeom>
          <a:solidFill>
            <a:srgbClr val="C8F54B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kumimoji="1" lang="en-US" altLang="zh-CN"/>
              <a:t>Tq-Mag</a:t>
            </a:r>
          </a:p>
        </p:txBody>
      </p:sp>
      <p:pic>
        <p:nvPicPr>
          <p:cNvPr id="316421" name="Picture 5" descr="HC standard cable"/>
          <p:cNvPicPr>
            <a:picLocks noChangeAspect="1" noChangeArrowheads="1"/>
          </p:cNvPicPr>
          <p:nvPr/>
        </p:nvPicPr>
        <p:blipFill>
          <a:blip r:embed="rId2" cstate="print"/>
          <a:srcRect l="1552" t="6334" r="574" b="2492"/>
          <a:stretch>
            <a:fillRect/>
          </a:stretch>
        </p:blipFill>
        <p:spPr bwMode="auto">
          <a:xfrm>
            <a:off x="1447800" y="1371600"/>
            <a:ext cx="7308850" cy="1393825"/>
          </a:xfrm>
          <a:prstGeom prst="rect">
            <a:avLst/>
          </a:prstGeom>
          <a:noFill/>
        </p:spPr>
      </p:pic>
      <p:pic>
        <p:nvPicPr>
          <p:cNvPr id="316422" name="Picture 6" descr="Option Interface Cable for User Brid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47925" y="3714750"/>
            <a:ext cx="4257675" cy="2686050"/>
          </a:xfrm>
          <a:prstGeom prst="rect">
            <a:avLst/>
          </a:prstGeom>
          <a:noFill/>
        </p:spPr>
      </p:pic>
      <p:pic>
        <p:nvPicPr>
          <p:cNvPr id="316423" name="Picture 7" descr="QD legen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685800" cy="676275"/>
          </a:xfrm>
          <a:prstGeom prst="rect">
            <a:avLst/>
          </a:prstGeom>
          <a:noFill/>
        </p:spPr>
      </p:pic>
      <p:sp>
        <p:nvSpPr>
          <p:cNvPr id="316424" name="Text Box 8"/>
          <p:cNvSpPr txBox="1">
            <a:spLocks noChangeArrowheads="1"/>
          </p:cNvSpPr>
          <p:nvPr/>
        </p:nvSpPr>
        <p:spPr bwMode="auto">
          <a:xfrm>
            <a:off x="3505200" y="1905000"/>
            <a:ext cx="3184525" cy="457200"/>
          </a:xfrm>
          <a:prstGeom prst="rect">
            <a:avLst/>
          </a:prstGeom>
          <a:solidFill>
            <a:srgbClr val="C8F8FC"/>
          </a:solidFill>
          <a:ln w="9525">
            <a:noFill/>
            <a:miter lim="800000"/>
            <a:headEnd/>
            <a:tailEnd/>
          </a:ln>
          <a:effectLst>
            <a:outerShdw dist="71842" dir="2700000" algn="ctr" rotWithShape="0">
              <a:srgbClr val="0000FF"/>
            </a:outerShdw>
          </a:effectLst>
        </p:spPr>
        <p:txBody>
          <a:bodyPr wrap="none">
            <a:spAutoFit/>
          </a:bodyPr>
          <a:lstStyle/>
          <a:p>
            <a:r>
              <a:rPr kumimoji="1" lang="en-US" altLang="zh-CN">
                <a:solidFill>
                  <a:srgbClr val="FF0000"/>
                </a:solidFill>
                <a:latin typeface="Arial" pitchFamily="34" charset="0"/>
              </a:rPr>
              <a:t>DSP  Cable Assembly</a:t>
            </a:r>
          </a:p>
        </p:txBody>
      </p:sp>
      <p:sp>
        <p:nvSpPr>
          <p:cNvPr id="316425" name="Text Box 9"/>
          <p:cNvSpPr txBox="1">
            <a:spLocks noChangeArrowheads="1"/>
          </p:cNvSpPr>
          <p:nvPr/>
        </p:nvSpPr>
        <p:spPr bwMode="auto">
          <a:xfrm>
            <a:off x="3200400" y="5334000"/>
            <a:ext cx="2252663" cy="457200"/>
          </a:xfrm>
          <a:prstGeom prst="rect">
            <a:avLst/>
          </a:prstGeom>
          <a:solidFill>
            <a:srgbClr val="F5EA95"/>
          </a:solidFill>
          <a:ln w="9525">
            <a:noFill/>
            <a:miter lim="800000"/>
            <a:headEnd/>
            <a:tailEnd/>
          </a:ln>
          <a:effectLst>
            <a:outerShdw dist="71842" dir="2700000" algn="ctr" rotWithShape="0">
              <a:srgbClr val="0000FF"/>
            </a:outerShdw>
          </a:effectLst>
        </p:spPr>
        <p:txBody>
          <a:bodyPr wrap="none">
            <a:spAutoFit/>
          </a:bodyPr>
          <a:lstStyle/>
          <a:p>
            <a:r>
              <a:rPr kumimoji="1" lang="en-US" altLang="zh-CN">
                <a:solidFill>
                  <a:srgbClr val="FF0000"/>
                </a:solidFill>
                <a:latin typeface="Arial" pitchFamily="34" charset="0"/>
              </a:rPr>
              <a:t>Interface Cable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762000"/>
          </a:xfrm>
        </p:spPr>
        <p:txBody>
          <a:bodyPr/>
          <a:lstStyle/>
          <a:p>
            <a:r>
              <a:rPr lang="en-US" altLang="zh-CN"/>
              <a:t>PPMS Head</a:t>
            </a:r>
            <a:r>
              <a:rPr lang="zh-CN" altLang="en-US"/>
              <a:t>的后侧视图</a:t>
            </a:r>
          </a:p>
        </p:txBody>
      </p:sp>
      <p:pic>
        <p:nvPicPr>
          <p:cNvPr id="317443" name="Picture 3" descr="QD lege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" cy="676275"/>
          </a:xfrm>
          <a:prstGeom prst="rect">
            <a:avLst/>
          </a:prstGeom>
          <a:noFill/>
        </p:spPr>
      </p:pic>
      <p:grpSp>
        <p:nvGrpSpPr>
          <p:cNvPr id="317444" name="Group 4"/>
          <p:cNvGrpSpPr>
            <a:grpSpLocks/>
          </p:cNvGrpSpPr>
          <p:nvPr/>
        </p:nvGrpSpPr>
        <p:grpSpPr bwMode="auto">
          <a:xfrm>
            <a:off x="114300" y="1296988"/>
            <a:ext cx="8915400" cy="4646612"/>
            <a:chOff x="72" y="1254"/>
            <a:chExt cx="5616" cy="2927"/>
          </a:xfrm>
        </p:grpSpPr>
        <p:pic>
          <p:nvPicPr>
            <p:cNvPr id="317445" name="Picture 5" descr="Helium Fill Ports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2" y="1254"/>
              <a:ext cx="5616" cy="2442"/>
            </a:xfrm>
            <a:prstGeom prst="rect">
              <a:avLst/>
            </a:prstGeom>
            <a:noFill/>
          </p:spPr>
        </p:pic>
        <p:sp>
          <p:nvSpPr>
            <p:cNvPr id="317446" name="Oval 6"/>
            <p:cNvSpPr>
              <a:spLocks noChangeArrowheads="1"/>
            </p:cNvSpPr>
            <p:nvPr/>
          </p:nvSpPr>
          <p:spPr bwMode="auto">
            <a:xfrm>
              <a:off x="2976" y="3024"/>
              <a:ext cx="432" cy="384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7447" name="AutoShape 7"/>
            <p:cNvSpPr>
              <a:spLocks noChangeArrowheads="1"/>
            </p:cNvSpPr>
            <p:nvPr/>
          </p:nvSpPr>
          <p:spPr bwMode="auto">
            <a:xfrm>
              <a:off x="4176" y="3504"/>
              <a:ext cx="1248" cy="677"/>
            </a:xfrm>
            <a:prstGeom prst="wedgeEllipseCallout">
              <a:avLst>
                <a:gd name="adj1" fmla="val -126282"/>
                <a:gd name="adj2" fmla="val -87519"/>
              </a:avLst>
            </a:prstGeom>
            <a:solidFill>
              <a:srgbClr val="C8F54B"/>
            </a:solidFill>
            <a:ln w="38100">
              <a:solidFill>
                <a:srgbClr val="FF000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lIns="0" rIns="0" anchor="ctr"/>
            <a:lstStyle/>
            <a:p>
              <a:pPr algn="ctr"/>
              <a:r>
                <a:rPr kumimoji="1" lang="zh-CN" altLang="en-US"/>
                <a:t>用于连接测量选件</a:t>
              </a:r>
            </a:p>
          </p:txBody>
        </p:sp>
        <p:sp>
          <p:nvSpPr>
            <p:cNvPr id="317448" name="Oval 8"/>
            <p:cNvSpPr>
              <a:spLocks noChangeArrowheads="1"/>
            </p:cNvSpPr>
            <p:nvPr/>
          </p:nvSpPr>
          <p:spPr bwMode="auto">
            <a:xfrm>
              <a:off x="2288" y="2768"/>
              <a:ext cx="215" cy="21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7449" name="Oval 9"/>
            <p:cNvSpPr>
              <a:spLocks noChangeArrowheads="1"/>
            </p:cNvSpPr>
            <p:nvPr/>
          </p:nvSpPr>
          <p:spPr bwMode="auto">
            <a:xfrm>
              <a:off x="2656" y="3105"/>
              <a:ext cx="215" cy="21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7450" name="Oval 10"/>
            <p:cNvSpPr>
              <a:spLocks noChangeArrowheads="1"/>
            </p:cNvSpPr>
            <p:nvPr/>
          </p:nvSpPr>
          <p:spPr bwMode="auto">
            <a:xfrm>
              <a:off x="3088" y="3106"/>
              <a:ext cx="215" cy="215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kumimoji="1" lang="zh-CN" altLang="zh-CN">
                <a:solidFill>
                  <a:schemeClr val="hlink"/>
                </a:solidFill>
              </a:endParaRPr>
            </a:p>
          </p:txBody>
        </p:sp>
        <p:sp>
          <p:nvSpPr>
            <p:cNvPr id="317451" name="Oval 11"/>
            <p:cNvSpPr>
              <a:spLocks noChangeArrowheads="1"/>
            </p:cNvSpPr>
            <p:nvPr/>
          </p:nvSpPr>
          <p:spPr bwMode="auto">
            <a:xfrm>
              <a:off x="3463" y="2770"/>
              <a:ext cx="215" cy="215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pic>
        <p:nvPicPr>
          <p:cNvPr id="317452" name="Picture 1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00800" y="914400"/>
            <a:ext cx="1600200" cy="1141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7453" name="Picture 13" descr="PPMS head front view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" y="4635500"/>
            <a:ext cx="4953000" cy="1993900"/>
          </a:xfrm>
          <a:prstGeom prst="rect">
            <a:avLst/>
          </a:prstGeom>
          <a:noFill/>
        </p:spPr>
      </p:pic>
      <p:sp>
        <p:nvSpPr>
          <p:cNvPr id="317454" name="Freeform 14"/>
          <p:cNvSpPr>
            <a:spLocks/>
          </p:cNvSpPr>
          <p:nvPr/>
        </p:nvSpPr>
        <p:spPr bwMode="auto">
          <a:xfrm>
            <a:off x="7467600" y="1828800"/>
            <a:ext cx="546100" cy="30480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36" y="816"/>
              </a:cxn>
              <a:cxn ang="0">
                <a:pos x="48" y="1536"/>
              </a:cxn>
              <a:cxn ang="0">
                <a:pos x="144" y="1920"/>
              </a:cxn>
            </a:cxnLst>
            <a:rect l="0" t="0" r="r" b="b"/>
            <a:pathLst>
              <a:path w="344" h="1920">
                <a:moveTo>
                  <a:pt x="0" y="0"/>
                </a:moveTo>
                <a:cubicBezTo>
                  <a:pt x="164" y="280"/>
                  <a:pt x="328" y="560"/>
                  <a:pt x="336" y="816"/>
                </a:cubicBezTo>
                <a:cubicBezTo>
                  <a:pt x="344" y="1072"/>
                  <a:pt x="80" y="1352"/>
                  <a:pt x="48" y="1536"/>
                </a:cubicBezTo>
                <a:cubicBezTo>
                  <a:pt x="16" y="1720"/>
                  <a:pt x="128" y="1856"/>
                  <a:pt x="144" y="1920"/>
                </a:cubicBezTo>
              </a:path>
            </a:pathLst>
          </a:custGeom>
          <a:noFill/>
          <a:ln w="38100" cmpd="sng">
            <a:solidFill>
              <a:srgbClr val="FF0000"/>
            </a:solidFill>
            <a:round/>
            <a:headEnd type="triangle" w="med" len="med"/>
            <a:tailEnd type="none" w="med" len="med"/>
          </a:ln>
          <a:effectLst/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zh-CN" altLang="zh-CN"/>
          </a:p>
        </p:txBody>
      </p:sp>
      <p:sp>
        <p:nvSpPr>
          <p:cNvPr id="318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  <p:pic>
        <p:nvPicPr>
          <p:cNvPr id="318468" name="Picture 4" descr="PPMS Dewar backvie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2700"/>
            <a:ext cx="9144000" cy="6870700"/>
          </a:xfrm>
          <a:prstGeom prst="rect">
            <a:avLst/>
          </a:prstGeom>
          <a:noFill/>
        </p:spPr>
      </p:pic>
      <p:sp>
        <p:nvSpPr>
          <p:cNvPr id="318469" name="AutoShape 5"/>
          <p:cNvSpPr>
            <a:spLocks noChangeArrowheads="1"/>
          </p:cNvSpPr>
          <p:nvPr/>
        </p:nvSpPr>
        <p:spPr bwMode="auto">
          <a:xfrm rot="5395751">
            <a:off x="3810000" y="3886200"/>
            <a:ext cx="914400" cy="609600"/>
          </a:xfrm>
          <a:prstGeom prst="leftArrow">
            <a:avLst>
              <a:gd name="adj1" fmla="val 50481"/>
              <a:gd name="adj2" fmla="val 73736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zh-CN" altLang="zh-CN"/>
          </a:p>
        </p:txBody>
      </p:sp>
      <p:sp>
        <p:nvSpPr>
          <p:cNvPr id="319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  <p:pic>
        <p:nvPicPr>
          <p:cNvPr id="319492" name="Picture 4" descr="PPMS Dewar topview"/>
          <p:cNvPicPr>
            <a:picLocks noChangeAspect="1" noChangeArrowheads="1"/>
          </p:cNvPicPr>
          <p:nvPr/>
        </p:nvPicPr>
        <p:blipFill>
          <a:blip r:embed="rId2" cstate="print"/>
          <a:srcRect l="11667" t="11668"/>
          <a:stretch>
            <a:fillRect/>
          </a:stretch>
        </p:blipFill>
        <p:spPr bwMode="auto">
          <a:xfrm>
            <a:off x="0" y="-12700"/>
            <a:ext cx="9144000" cy="68707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51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76200"/>
            <a:ext cx="838200" cy="6705600"/>
          </a:xfrm>
          <a:solidFill>
            <a:srgbClr val="FAFAD6"/>
          </a:solidFill>
          <a:ln>
            <a:solidFill>
              <a:schemeClr val="tx1"/>
            </a:solidFill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r>
              <a:rPr lang="en-US" altLang="zh-CN">
                <a:solidFill>
                  <a:srgbClr val="0000FF"/>
                </a:solidFill>
              </a:rPr>
              <a:t>P</a:t>
            </a:r>
            <a:br>
              <a:rPr lang="en-US" altLang="zh-CN">
                <a:solidFill>
                  <a:srgbClr val="0000FF"/>
                </a:solidFill>
              </a:rPr>
            </a:br>
            <a:r>
              <a:rPr lang="en-US" altLang="zh-CN">
                <a:solidFill>
                  <a:srgbClr val="0000FF"/>
                </a:solidFill>
              </a:rPr>
              <a:t>PMS</a:t>
            </a:r>
            <a:r>
              <a:rPr lang="zh-CN" altLang="en-US">
                <a:solidFill>
                  <a:srgbClr val="0000FF"/>
                </a:solidFill>
              </a:rPr>
              <a:t>控制柜后面板</a:t>
            </a:r>
          </a:p>
        </p:txBody>
      </p:sp>
      <p:pic>
        <p:nvPicPr>
          <p:cNvPr id="32051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5213" y="44450"/>
            <a:ext cx="6324600" cy="391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0516" name="Picture 4"/>
          <p:cNvPicPr>
            <a:picLocks noChangeAspect="1" noChangeArrowheads="1"/>
          </p:cNvPicPr>
          <p:nvPr/>
        </p:nvPicPr>
        <p:blipFill>
          <a:blip r:embed="rId3" cstate="print"/>
          <a:srcRect t="964"/>
          <a:stretch>
            <a:fillRect/>
          </a:stretch>
        </p:blipFill>
        <p:spPr bwMode="auto">
          <a:xfrm>
            <a:off x="2057400" y="4005263"/>
            <a:ext cx="6602413" cy="163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051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06613" y="5595938"/>
            <a:ext cx="2895600" cy="1185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0518" name="Picture 6" descr="QD legen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685800" cy="676275"/>
          </a:xfrm>
          <a:prstGeom prst="rect">
            <a:avLst/>
          </a:prstGeom>
          <a:noFill/>
        </p:spPr>
      </p:pic>
      <p:sp>
        <p:nvSpPr>
          <p:cNvPr id="320519" name="Text Box 7"/>
          <p:cNvSpPr txBox="1">
            <a:spLocks noChangeArrowheads="1"/>
          </p:cNvSpPr>
          <p:nvPr/>
        </p:nvSpPr>
        <p:spPr bwMode="auto">
          <a:xfrm>
            <a:off x="7315200" y="1600200"/>
            <a:ext cx="1665288" cy="457200"/>
          </a:xfrm>
          <a:prstGeom prst="rect">
            <a:avLst/>
          </a:prstGeom>
          <a:solidFill>
            <a:srgbClr val="C8F8FC"/>
          </a:solidFill>
          <a:ln w="9525">
            <a:noFill/>
            <a:miter lim="800000"/>
            <a:headEnd/>
            <a:tailEnd/>
          </a:ln>
          <a:effectLst>
            <a:outerShdw dist="71842" dir="2700000" algn="ctr" rotWithShape="0">
              <a:srgbClr val="0000FF"/>
            </a:outerShdw>
          </a:effectLst>
        </p:spPr>
        <p:txBody>
          <a:bodyPr wrap="none">
            <a:spAutoFit/>
          </a:bodyPr>
          <a:lstStyle/>
          <a:p>
            <a:r>
              <a:rPr kumimoji="1" lang="en-US" altLang="zh-CN">
                <a:solidFill>
                  <a:srgbClr val="FF0000"/>
                </a:solidFill>
              </a:rPr>
              <a:t>Model 6000</a:t>
            </a:r>
          </a:p>
        </p:txBody>
      </p:sp>
      <p:sp>
        <p:nvSpPr>
          <p:cNvPr id="320520" name="Text Box 8"/>
          <p:cNvSpPr txBox="1">
            <a:spLocks noChangeArrowheads="1"/>
          </p:cNvSpPr>
          <p:nvPr/>
        </p:nvSpPr>
        <p:spPr bwMode="auto">
          <a:xfrm>
            <a:off x="7315200" y="3505200"/>
            <a:ext cx="1665288" cy="457200"/>
          </a:xfrm>
          <a:prstGeom prst="rect">
            <a:avLst/>
          </a:prstGeom>
          <a:solidFill>
            <a:srgbClr val="C8F8FC"/>
          </a:solidFill>
          <a:ln w="9525">
            <a:noFill/>
            <a:miter lim="800000"/>
            <a:headEnd/>
            <a:tailEnd/>
          </a:ln>
          <a:effectLst>
            <a:outerShdw dist="71842" dir="2700000" algn="ctr" rotWithShape="0">
              <a:srgbClr val="0000FF"/>
            </a:outerShdw>
          </a:effectLst>
        </p:spPr>
        <p:txBody>
          <a:bodyPr wrap="none">
            <a:spAutoFit/>
          </a:bodyPr>
          <a:lstStyle/>
          <a:p>
            <a:r>
              <a:rPr kumimoji="1" lang="en-US" altLang="zh-CN">
                <a:solidFill>
                  <a:srgbClr val="FF0000"/>
                </a:solidFill>
              </a:rPr>
              <a:t>Model 7100</a:t>
            </a:r>
          </a:p>
        </p:txBody>
      </p:sp>
      <p:sp>
        <p:nvSpPr>
          <p:cNvPr id="320521" name="Text Box 9"/>
          <p:cNvSpPr txBox="1">
            <a:spLocks noChangeArrowheads="1"/>
          </p:cNvSpPr>
          <p:nvPr/>
        </p:nvSpPr>
        <p:spPr bwMode="auto">
          <a:xfrm>
            <a:off x="7239000" y="4953000"/>
            <a:ext cx="1665288" cy="457200"/>
          </a:xfrm>
          <a:prstGeom prst="rect">
            <a:avLst/>
          </a:prstGeom>
          <a:solidFill>
            <a:srgbClr val="C8F8FC"/>
          </a:solidFill>
          <a:ln w="9525">
            <a:noFill/>
            <a:miter lim="800000"/>
            <a:headEnd/>
            <a:tailEnd/>
          </a:ln>
          <a:effectLst>
            <a:outerShdw dist="71842" dir="2700000" algn="ctr" rotWithShape="0">
              <a:srgbClr val="0000FF"/>
            </a:outerShdw>
          </a:effectLst>
        </p:spPr>
        <p:txBody>
          <a:bodyPr wrap="none">
            <a:spAutoFit/>
          </a:bodyPr>
          <a:lstStyle/>
          <a:p>
            <a:r>
              <a:rPr kumimoji="1" lang="en-US" altLang="zh-CN">
                <a:solidFill>
                  <a:srgbClr val="FF0000"/>
                </a:solidFill>
              </a:rPr>
              <a:t>Model 6500</a:t>
            </a:r>
          </a:p>
        </p:txBody>
      </p:sp>
      <p:sp>
        <p:nvSpPr>
          <p:cNvPr id="320522" name="Text Box 10"/>
          <p:cNvSpPr txBox="1">
            <a:spLocks noChangeArrowheads="1"/>
          </p:cNvSpPr>
          <p:nvPr/>
        </p:nvSpPr>
        <p:spPr bwMode="auto">
          <a:xfrm>
            <a:off x="4648200" y="6172200"/>
            <a:ext cx="2740025" cy="457200"/>
          </a:xfrm>
          <a:prstGeom prst="rect">
            <a:avLst/>
          </a:prstGeom>
          <a:solidFill>
            <a:srgbClr val="C8F8FC"/>
          </a:solidFill>
          <a:ln w="9525">
            <a:noFill/>
            <a:miter lim="800000"/>
            <a:headEnd/>
            <a:tailEnd/>
          </a:ln>
          <a:effectLst>
            <a:outerShdw dist="71842" dir="2700000" algn="ctr" rotWithShape="0">
              <a:srgbClr val="0000FF"/>
            </a:outerShdw>
          </a:effectLst>
        </p:spPr>
        <p:txBody>
          <a:bodyPr wrap="none">
            <a:spAutoFit/>
          </a:bodyPr>
          <a:lstStyle/>
          <a:p>
            <a:r>
              <a:rPr kumimoji="1" lang="en-US" altLang="zh-CN">
                <a:solidFill>
                  <a:srgbClr val="FF0000"/>
                </a:solidFill>
              </a:rPr>
              <a:t>Servo Motor Control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5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838200"/>
          </a:xfrm>
        </p:spPr>
        <p:txBody>
          <a:bodyPr/>
          <a:lstStyle/>
          <a:p>
            <a:r>
              <a:rPr lang="zh-CN" altLang="en-US"/>
              <a:t>硬件连接框图</a:t>
            </a:r>
          </a:p>
        </p:txBody>
      </p:sp>
      <p:sp>
        <p:nvSpPr>
          <p:cNvPr id="321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5300" y="990600"/>
            <a:ext cx="8420100" cy="609600"/>
          </a:xfrm>
        </p:spPr>
        <p:txBody>
          <a:bodyPr/>
          <a:lstStyle/>
          <a:p>
            <a:r>
              <a:rPr lang="en-US" altLang="zh-CN" sz="2400" b="1"/>
              <a:t>Utilities</a:t>
            </a:r>
            <a:r>
              <a:rPr lang="en-US" altLang="zh-CN" sz="2400"/>
              <a:t> </a:t>
            </a:r>
            <a:r>
              <a:rPr lang="en-US" altLang="zh-CN" sz="2400">
                <a:sym typeface="Symbol" pitchFamily="18" charset="2"/>
              </a:rPr>
              <a:t></a:t>
            </a:r>
            <a:r>
              <a:rPr lang="en-US" altLang="zh-CN" sz="2400"/>
              <a:t> </a:t>
            </a:r>
            <a:r>
              <a:rPr lang="en-US" altLang="zh-CN" sz="2400" b="1"/>
              <a:t>Activate Option </a:t>
            </a:r>
            <a:r>
              <a:rPr lang="en-US" altLang="zh-CN" sz="2400">
                <a:sym typeface="Symbol" pitchFamily="18" charset="2"/>
              </a:rPr>
              <a:t></a:t>
            </a:r>
            <a:r>
              <a:rPr lang="en-US" altLang="zh-CN" sz="2400" b="1"/>
              <a:t> Connection Diagram</a:t>
            </a:r>
          </a:p>
        </p:txBody>
      </p:sp>
      <p:pic>
        <p:nvPicPr>
          <p:cNvPr id="321540" name="Picture 4" descr="QD lege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" cy="676275"/>
          </a:xfrm>
          <a:prstGeom prst="rect">
            <a:avLst/>
          </a:prstGeom>
          <a:noFill/>
        </p:spPr>
      </p:pic>
      <p:pic>
        <p:nvPicPr>
          <p:cNvPr id="321541" name="Picture 5" descr="PPMS MultiVu Interface-men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375" y="1600200"/>
            <a:ext cx="8983663" cy="763588"/>
          </a:xfrm>
          <a:prstGeom prst="rect">
            <a:avLst/>
          </a:prstGeom>
          <a:noFill/>
        </p:spPr>
      </p:pic>
      <p:sp>
        <p:nvSpPr>
          <p:cNvPr id="321542" name="AutoShape 6"/>
          <p:cNvSpPr>
            <a:spLocks noChangeArrowheads="1"/>
          </p:cNvSpPr>
          <p:nvPr/>
        </p:nvSpPr>
        <p:spPr bwMode="auto">
          <a:xfrm>
            <a:off x="4572000" y="2590800"/>
            <a:ext cx="3429000" cy="3810000"/>
          </a:xfrm>
          <a:prstGeom prst="wedgeRectCallout">
            <a:avLst>
              <a:gd name="adj1" fmla="val -56389"/>
              <a:gd name="adj2" fmla="val -66875"/>
            </a:avLst>
          </a:prstGeom>
          <a:solidFill>
            <a:srgbClr val="D8DDC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162000"/>
          <a:lstStyle/>
          <a:p>
            <a:pPr algn="just">
              <a:lnSpc>
                <a:spcPct val="110000"/>
              </a:lnSpc>
            </a:pPr>
            <a:r>
              <a:rPr kumimoji="1" lang="en-US" altLang="zh-CN" u="sng"/>
              <a:t>A</a:t>
            </a:r>
            <a:r>
              <a:rPr kumimoji="1" lang="en-US" altLang="zh-CN"/>
              <a:t>ctivate…</a:t>
            </a:r>
          </a:p>
          <a:p>
            <a:pPr algn="just">
              <a:lnSpc>
                <a:spcPct val="110000"/>
              </a:lnSpc>
            </a:pPr>
            <a:r>
              <a:rPr kumimoji="1" lang="en-US" altLang="zh-CN" u="sng">
                <a:solidFill>
                  <a:schemeClr val="bg2"/>
                </a:solidFill>
              </a:rPr>
              <a:t>C</a:t>
            </a:r>
            <a:r>
              <a:rPr kumimoji="1" lang="en-US" altLang="zh-CN">
                <a:solidFill>
                  <a:schemeClr val="bg2"/>
                </a:solidFill>
              </a:rPr>
              <a:t>onfigure Option…</a:t>
            </a:r>
          </a:p>
          <a:p>
            <a:pPr algn="just">
              <a:lnSpc>
                <a:spcPct val="110000"/>
              </a:lnSpc>
            </a:pPr>
            <a:r>
              <a:rPr kumimoji="1" lang="en-US" altLang="zh-CN" u="sng"/>
              <a:t>L</a:t>
            </a:r>
            <a:r>
              <a:rPr kumimoji="1" lang="en-US" altLang="zh-CN"/>
              <a:t>og PPMS Data…</a:t>
            </a:r>
          </a:p>
          <a:p>
            <a:pPr algn="just">
              <a:lnSpc>
                <a:spcPct val="110000"/>
              </a:lnSpc>
            </a:pPr>
            <a:r>
              <a:rPr kumimoji="1" lang="en-US" altLang="zh-CN" u="sng"/>
              <a:t>U</a:t>
            </a:r>
            <a:r>
              <a:rPr kumimoji="1" lang="en-US" altLang="zh-CN"/>
              <a:t>pload…</a:t>
            </a:r>
          </a:p>
          <a:p>
            <a:pPr algn="just">
              <a:lnSpc>
                <a:spcPct val="110000"/>
              </a:lnSpc>
            </a:pPr>
            <a:r>
              <a:rPr kumimoji="1" lang="en-US" altLang="zh-CN" u="sng"/>
              <a:t>S</a:t>
            </a:r>
            <a:r>
              <a:rPr kumimoji="1" lang="en-US" altLang="zh-CN"/>
              <a:t>end GPIB Commands…</a:t>
            </a:r>
          </a:p>
          <a:p>
            <a:pPr algn="just">
              <a:lnSpc>
                <a:spcPct val="110000"/>
              </a:lnSpc>
            </a:pPr>
            <a:r>
              <a:rPr kumimoji="1" lang="en-US" altLang="zh-CN" u="sng"/>
              <a:t>M</a:t>
            </a:r>
            <a:r>
              <a:rPr kumimoji="1" lang="en-US" altLang="zh-CN"/>
              <a:t>agnet                        </a:t>
            </a:r>
            <a:r>
              <a:rPr kumimoji="1" lang="en-US" altLang="zh-CN">
                <a:sym typeface="Wingdings 3" pitchFamily="18" charset="2"/>
              </a:rPr>
              <a:t></a:t>
            </a:r>
            <a:endParaRPr kumimoji="1" lang="en-US" altLang="zh-CN"/>
          </a:p>
          <a:p>
            <a:pPr algn="just">
              <a:lnSpc>
                <a:spcPct val="110000"/>
              </a:lnSpc>
              <a:spcBef>
                <a:spcPct val="20000"/>
              </a:spcBef>
            </a:pPr>
            <a:r>
              <a:rPr kumimoji="1" lang="en-US" altLang="zh-CN" u="sng"/>
              <a:t>E</a:t>
            </a:r>
            <a:r>
              <a:rPr kumimoji="1" lang="en-US" altLang="zh-CN"/>
              <a:t>rror Handling…</a:t>
            </a:r>
          </a:p>
          <a:p>
            <a:pPr algn="just">
              <a:lnSpc>
                <a:spcPct val="110000"/>
              </a:lnSpc>
            </a:pPr>
            <a:r>
              <a:rPr kumimoji="1" lang="en-US" altLang="zh-CN" u="sng"/>
              <a:t>E</a:t>
            </a:r>
            <a:r>
              <a:rPr kumimoji="1" lang="en-US" altLang="zh-CN"/>
              <a:t>vent Log…</a:t>
            </a:r>
          </a:p>
          <a:p>
            <a:pPr algn="just">
              <a:lnSpc>
                <a:spcPct val="110000"/>
              </a:lnSpc>
              <a:spcBef>
                <a:spcPct val="20000"/>
              </a:spcBef>
            </a:pPr>
            <a:r>
              <a:rPr kumimoji="1" lang="en-US" altLang="zh-CN" u="sng"/>
              <a:t>H</a:t>
            </a:r>
            <a:r>
              <a:rPr kumimoji="1" lang="en-US" altLang="zh-CN"/>
              <a:t>elium Fill…</a:t>
            </a:r>
          </a:p>
        </p:txBody>
      </p:sp>
      <p:grpSp>
        <p:nvGrpSpPr>
          <p:cNvPr id="321543" name="Group 7"/>
          <p:cNvGrpSpPr>
            <a:grpSpLocks/>
          </p:cNvGrpSpPr>
          <p:nvPr/>
        </p:nvGrpSpPr>
        <p:grpSpPr bwMode="auto">
          <a:xfrm>
            <a:off x="762000" y="2519363"/>
            <a:ext cx="7653338" cy="4110037"/>
            <a:chOff x="192" y="1680"/>
            <a:chExt cx="4821" cy="2589"/>
          </a:xfrm>
        </p:grpSpPr>
        <p:sp>
          <p:nvSpPr>
            <p:cNvPr id="321544" name="Line 8"/>
            <p:cNvSpPr>
              <a:spLocks noChangeShapeType="1"/>
            </p:cNvSpPr>
            <p:nvPr/>
          </p:nvSpPr>
          <p:spPr bwMode="auto">
            <a:xfrm>
              <a:off x="2880" y="3216"/>
              <a:ext cx="2112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1545" name="Line 9"/>
            <p:cNvSpPr>
              <a:spLocks noChangeShapeType="1"/>
            </p:cNvSpPr>
            <p:nvPr/>
          </p:nvSpPr>
          <p:spPr bwMode="auto">
            <a:xfrm>
              <a:off x="2901" y="3765"/>
              <a:ext cx="2112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1546" name="Freeform 10"/>
            <p:cNvSpPr>
              <a:spLocks/>
            </p:cNvSpPr>
            <p:nvPr/>
          </p:nvSpPr>
          <p:spPr bwMode="auto">
            <a:xfrm>
              <a:off x="3648" y="1776"/>
              <a:ext cx="184" cy="3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60"/>
                </a:cxn>
                <a:cxn ang="0">
                  <a:pos x="72" y="216"/>
                </a:cxn>
                <a:cxn ang="0">
                  <a:pos x="136" y="360"/>
                </a:cxn>
                <a:cxn ang="0">
                  <a:pos x="164" y="344"/>
                </a:cxn>
                <a:cxn ang="0">
                  <a:pos x="96" y="204"/>
                </a:cxn>
                <a:cxn ang="0">
                  <a:pos x="184" y="208"/>
                </a:cxn>
                <a:cxn ang="0">
                  <a:pos x="0" y="0"/>
                </a:cxn>
              </a:cxnLst>
              <a:rect l="0" t="0" r="r" b="b"/>
              <a:pathLst>
                <a:path w="184" h="360">
                  <a:moveTo>
                    <a:pt x="0" y="0"/>
                  </a:moveTo>
                  <a:lnTo>
                    <a:pt x="0" y="260"/>
                  </a:lnTo>
                  <a:lnTo>
                    <a:pt x="72" y="216"/>
                  </a:lnTo>
                  <a:lnTo>
                    <a:pt x="136" y="360"/>
                  </a:lnTo>
                  <a:lnTo>
                    <a:pt x="164" y="344"/>
                  </a:lnTo>
                  <a:lnTo>
                    <a:pt x="96" y="204"/>
                  </a:lnTo>
                  <a:lnTo>
                    <a:pt x="184" y="2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6600"/>
            </a:solidFill>
            <a:ln w="9525">
              <a:noFill/>
              <a:round/>
              <a:headEnd/>
              <a:tailEnd/>
            </a:ln>
            <a:effectLst>
              <a:prstShdw prst="shdw17" dist="17961" dir="2700000">
                <a:srgbClr val="FF6600">
                  <a:gamma/>
                  <a:shade val="60000"/>
                  <a:invGamma/>
                </a:srgbClr>
              </a:prstShdw>
            </a:effec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1547" name="Text Box 11"/>
            <p:cNvSpPr txBox="1">
              <a:spLocks noChangeArrowheads="1"/>
            </p:cNvSpPr>
            <p:nvPr/>
          </p:nvSpPr>
          <p:spPr bwMode="auto">
            <a:xfrm>
              <a:off x="192" y="1843"/>
              <a:ext cx="4752" cy="242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lnSpc>
                  <a:spcPct val="180000"/>
                </a:lnSpc>
                <a:spcBef>
                  <a:spcPct val="85000"/>
                </a:spcBef>
              </a:pPr>
              <a:r>
                <a:rPr kumimoji="1" lang="en-US" altLang="zh-CN" sz="2000"/>
                <a:t>Available Options:                                            Active Options:</a:t>
              </a:r>
            </a:p>
            <a:p>
              <a:pPr>
                <a:spcBef>
                  <a:spcPct val="50000"/>
                </a:spcBef>
              </a:pPr>
              <a:endParaRPr kumimoji="1" lang="en-US" altLang="zh-CN" sz="2000"/>
            </a:p>
            <a:p>
              <a:pPr>
                <a:spcBef>
                  <a:spcPct val="50000"/>
                </a:spcBef>
              </a:pPr>
              <a:endParaRPr kumimoji="1" lang="en-US" altLang="zh-CN" sz="2000"/>
            </a:p>
            <a:p>
              <a:pPr>
                <a:spcBef>
                  <a:spcPct val="50000"/>
                </a:spcBef>
              </a:pPr>
              <a:endParaRPr kumimoji="1" lang="en-US" altLang="zh-CN" sz="2000"/>
            </a:p>
            <a:p>
              <a:pPr>
                <a:spcBef>
                  <a:spcPct val="50000"/>
                </a:spcBef>
              </a:pPr>
              <a:endParaRPr kumimoji="1" lang="en-US" altLang="zh-CN" sz="2000"/>
            </a:p>
            <a:p>
              <a:pPr>
                <a:spcBef>
                  <a:spcPct val="50000"/>
                </a:spcBef>
              </a:pPr>
              <a:endParaRPr kumimoji="1" lang="en-US" altLang="zh-CN" sz="2000"/>
            </a:p>
            <a:p>
              <a:pPr>
                <a:spcBef>
                  <a:spcPct val="50000"/>
                </a:spcBef>
              </a:pPr>
              <a:endParaRPr kumimoji="1" lang="en-US" altLang="zh-CN" sz="2000"/>
            </a:p>
            <a:p>
              <a:pPr>
                <a:spcBef>
                  <a:spcPct val="50000"/>
                </a:spcBef>
              </a:pPr>
              <a:endParaRPr kumimoji="1" lang="en-US" altLang="zh-CN" sz="2000"/>
            </a:p>
          </p:txBody>
        </p:sp>
        <p:sp>
          <p:nvSpPr>
            <p:cNvPr id="321548" name="Text Box 12"/>
            <p:cNvSpPr txBox="1">
              <a:spLocks noChangeArrowheads="1"/>
            </p:cNvSpPr>
            <p:nvPr/>
          </p:nvSpPr>
          <p:spPr bwMode="auto">
            <a:xfrm>
              <a:off x="192" y="1680"/>
              <a:ext cx="4752" cy="294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>
                  <a:solidFill>
                    <a:schemeClr val="bg1"/>
                  </a:solidFill>
                </a:rPr>
                <a:t>Option Manager</a:t>
              </a:r>
            </a:p>
          </p:txBody>
        </p:sp>
        <p:sp>
          <p:nvSpPr>
            <p:cNvPr id="321549" name="Text Box 13"/>
            <p:cNvSpPr txBox="1">
              <a:spLocks noChangeArrowheads="1"/>
            </p:cNvSpPr>
            <p:nvPr/>
          </p:nvSpPr>
          <p:spPr bwMode="auto">
            <a:xfrm>
              <a:off x="336" y="2349"/>
              <a:ext cx="1680" cy="17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kumimoji="1" lang="en-US" altLang="zh-CN" sz="2000"/>
                <a:t>AC Transport</a:t>
              </a:r>
            </a:p>
            <a:p>
              <a:r>
                <a:rPr kumimoji="1" lang="en-US" altLang="zh-CN" sz="2000"/>
                <a:t>ACMS</a:t>
              </a:r>
            </a:p>
            <a:p>
              <a:r>
                <a:rPr kumimoji="1" lang="en-US" altLang="zh-CN" sz="2000"/>
                <a:t>Heat Capacity</a:t>
              </a:r>
            </a:p>
            <a:p>
              <a:r>
                <a:rPr kumimoji="1" lang="en-US" altLang="zh-CN" sz="2000"/>
                <a:t>Helium3</a:t>
              </a:r>
            </a:p>
            <a:p>
              <a:r>
                <a:rPr kumimoji="1" lang="en-US" altLang="zh-CN" sz="2000"/>
                <a:t>Low Field</a:t>
              </a:r>
            </a:p>
            <a:p>
              <a:r>
                <a:rPr kumimoji="1" lang="en-US" altLang="zh-CN" sz="2000"/>
                <a:t>Resistivity</a:t>
              </a:r>
            </a:p>
            <a:p>
              <a:r>
                <a:rPr kumimoji="1" lang="en-US" altLang="zh-CN" sz="2000"/>
                <a:t>Thermal Transport</a:t>
              </a:r>
            </a:p>
            <a:p>
              <a:r>
                <a:rPr kumimoji="1" lang="en-US" altLang="zh-CN" sz="2000"/>
                <a:t>Torque Magnetometer</a:t>
              </a:r>
            </a:p>
            <a:p>
              <a:endParaRPr kumimoji="1" lang="en-US" altLang="zh-CN" sz="2000"/>
            </a:p>
          </p:txBody>
        </p:sp>
        <p:sp>
          <p:nvSpPr>
            <p:cNvPr id="321550" name="Text Box 14"/>
            <p:cNvSpPr txBox="1">
              <a:spLocks noChangeArrowheads="1"/>
            </p:cNvSpPr>
            <p:nvPr/>
          </p:nvSpPr>
          <p:spPr bwMode="auto">
            <a:xfrm>
              <a:off x="3408" y="2349"/>
              <a:ext cx="1440" cy="17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kumimoji="1" lang="en-US" altLang="zh-CN" sz="2000"/>
            </a:p>
            <a:p>
              <a:endParaRPr kumimoji="1" lang="en-US" altLang="zh-CN" sz="2000"/>
            </a:p>
            <a:p>
              <a:endParaRPr kumimoji="1" lang="en-US" altLang="zh-CN" sz="2000"/>
            </a:p>
            <a:p>
              <a:endParaRPr kumimoji="1" lang="en-US" altLang="zh-CN" sz="2000"/>
            </a:p>
            <a:p>
              <a:endParaRPr kumimoji="1" lang="en-US" altLang="zh-CN" sz="2000"/>
            </a:p>
            <a:p>
              <a:endParaRPr kumimoji="1" lang="en-US" altLang="zh-CN" sz="2000"/>
            </a:p>
            <a:p>
              <a:endParaRPr kumimoji="1" lang="en-US" altLang="zh-CN" sz="2000"/>
            </a:p>
            <a:p>
              <a:endParaRPr kumimoji="1" lang="en-US" altLang="zh-CN" sz="2000"/>
            </a:p>
            <a:p>
              <a:endParaRPr kumimoji="1" lang="en-US" altLang="zh-CN" sz="2000"/>
            </a:p>
          </p:txBody>
        </p:sp>
        <p:sp>
          <p:nvSpPr>
            <p:cNvPr id="321551" name="Text Box 15"/>
            <p:cNvSpPr txBox="1">
              <a:spLocks noChangeArrowheads="1"/>
            </p:cNvSpPr>
            <p:nvPr/>
          </p:nvSpPr>
          <p:spPr bwMode="auto">
            <a:xfrm>
              <a:off x="2112" y="2400"/>
              <a:ext cx="1104" cy="250"/>
            </a:xfrm>
            <a:prstGeom prst="rect">
              <a:avLst/>
            </a:prstGeom>
            <a:solidFill>
              <a:srgbClr val="D1D1D1"/>
            </a:solidFill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rgbClr val="D1D1D1">
                  <a:gamma/>
                  <a:shade val="60000"/>
                  <a:invGamma/>
                </a:srgbClr>
              </a:prstShdw>
            </a:effectLst>
          </p:spPr>
          <p:txBody>
            <a:bodyPr lIns="0" rIns="0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kumimoji="1" lang="en-US" altLang="zh-CN" sz="2000"/>
                <a:t>Activate </a:t>
              </a:r>
              <a:r>
                <a:rPr kumimoji="1" lang="en-US" altLang="zh-CN" sz="2000">
                  <a:sym typeface="Wingdings" pitchFamily="2" charset="2"/>
                </a:rPr>
                <a:t>--&gt;&gt;</a:t>
              </a:r>
              <a:endParaRPr kumimoji="1" lang="en-US" altLang="zh-CN" sz="2000"/>
            </a:p>
          </p:txBody>
        </p:sp>
        <p:sp>
          <p:nvSpPr>
            <p:cNvPr id="321552" name="Text Box 16"/>
            <p:cNvSpPr txBox="1">
              <a:spLocks noChangeArrowheads="1"/>
            </p:cNvSpPr>
            <p:nvPr/>
          </p:nvSpPr>
          <p:spPr bwMode="auto">
            <a:xfrm>
              <a:off x="2112" y="2794"/>
              <a:ext cx="1104" cy="250"/>
            </a:xfrm>
            <a:prstGeom prst="rect">
              <a:avLst/>
            </a:prstGeom>
            <a:solidFill>
              <a:srgbClr val="D1D1D1"/>
            </a:solidFill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rgbClr val="D1D1D1">
                  <a:gamma/>
                  <a:shade val="60000"/>
                  <a:invGamma/>
                </a:srgbClr>
              </a:prstShdw>
            </a:effectLst>
          </p:spPr>
          <p:txBody>
            <a:bodyPr lIns="0" rIns="0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kumimoji="1" lang="en-US" altLang="zh-CN" sz="2000"/>
                <a:t>&lt;&lt;--Deactivate</a:t>
              </a:r>
            </a:p>
          </p:txBody>
        </p:sp>
        <p:sp>
          <p:nvSpPr>
            <p:cNvPr id="321553" name="Text Box 17"/>
            <p:cNvSpPr txBox="1">
              <a:spLocks noChangeArrowheads="1"/>
            </p:cNvSpPr>
            <p:nvPr/>
          </p:nvSpPr>
          <p:spPr bwMode="auto">
            <a:xfrm>
              <a:off x="2208" y="3226"/>
              <a:ext cx="912" cy="480"/>
            </a:xfrm>
            <a:prstGeom prst="rect">
              <a:avLst/>
            </a:prstGeom>
            <a:solidFill>
              <a:srgbClr val="D1D1D1"/>
            </a:solidFill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rgbClr val="D1D1D1">
                  <a:gamma/>
                  <a:shade val="60000"/>
                  <a:invGamma/>
                </a:srgbClr>
              </a:prstShdw>
            </a:effectLst>
          </p:spPr>
          <p:txBody>
            <a:bodyPr lIns="0" rIns="0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kumimoji="1" lang="en-US" altLang="zh-CN" sz="2000"/>
                <a:t>Connection</a:t>
              </a:r>
            </a:p>
            <a:p>
              <a:pPr algn="ctr">
                <a:spcBef>
                  <a:spcPct val="20000"/>
                </a:spcBef>
              </a:pPr>
              <a:r>
                <a:rPr kumimoji="1" lang="en-US" altLang="zh-CN" sz="2000"/>
                <a:t>Diagrams</a:t>
              </a:r>
            </a:p>
          </p:txBody>
        </p:sp>
        <p:sp>
          <p:nvSpPr>
            <p:cNvPr id="321554" name="Text Box 18"/>
            <p:cNvSpPr txBox="1">
              <a:spLocks noChangeArrowheads="1"/>
            </p:cNvSpPr>
            <p:nvPr/>
          </p:nvSpPr>
          <p:spPr bwMode="auto">
            <a:xfrm>
              <a:off x="2340" y="3802"/>
              <a:ext cx="648" cy="250"/>
            </a:xfrm>
            <a:prstGeom prst="rect">
              <a:avLst/>
            </a:prstGeom>
            <a:solidFill>
              <a:srgbClr val="D1D1D1"/>
            </a:solidFill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rgbClr val="D1D1D1">
                  <a:gamma/>
                  <a:shade val="60000"/>
                  <a:invGamma/>
                </a:srgbClr>
              </a:prstShdw>
            </a:effectLst>
          </p:spPr>
          <p:txBody>
            <a:bodyPr lIns="0" rIns="0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kumimoji="1" lang="en-US" altLang="zh-CN" sz="2000"/>
                <a:t>Close</a:t>
              </a:r>
            </a:p>
          </p:txBody>
        </p:sp>
        <p:sp>
          <p:nvSpPr>
            <p:cNvPr id="321555" name="Rectangle 19"/>
            <p:cNvSpPr>
              <a:spLocks noChangeArrowheads="1"/>
            </p:cNvSpPr>
            <p:nvPr/>
          </p:nvSpPr>
          <p:spPr bwMode="auto">
            <a:xfrm>
              <a:off x="336" y="2764"/>
              <a:ext cx="1680" cy="210"/>
            </a:xfrm>
            <a:prstGeom prst="rect">
              <a:avLst/>
            </a:prstGeom>
            <a:solidFill>
              <a:srgbClr val="0000FF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pic>
          <p:nvPicPr>
            <p:cNvPr id="321556" name="Picture 20" descr="WUICON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752" y="1776"/>
              <a:ext cx="144" cy="144"/>
            </a:xfrm>
            <a:prstGeom prst="rect">
              <a:avLst/>
            </a:prstGeom>
            <a:noFill/>
          </p:spPr>
        </p:pic>
        <p:sp>
          <p:nvSpPr>
            <p:cNvPr id="321557" name="Freeform 21"/>
            <p:cNvSpPr>
              <a:spLocks/>
            </p:cNvSpPr>
            <p:nvPr/>
          </p:nvSpPr>
          <p:spPr bwMode="auto">
            <a:xfrm>
              <a:off x="3024" y="3552"/>
              <a:ext cx="184" cy="3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60"/>
                </a:cxn>
                <a:cxn ang="0">
                  <a:pos x="72" y="216"/>
                </a:cxn>
                <a:cxn ang="0">
                  <a:pos x="136" y="360"/>
                </a:cxn>
                <a:cxn ang="0">
                  <a:pos x="164" y="344"/>
                </a:cxn>
                <a:cxn ang="0">
                  <a:pos x="96" y="204"/>
                </a:cxn>
                <a:cxn ang="0">
                  <a:pos x="184" y="208"/>
                </a:cxn>
                <a:cxn ang="0">
                  <a:pos x="0" y="0"/>
                </a:cxn>
              </a:cxnLst>
              <a:rect l="0" t="0" r="r" b="b"/>
              <a:pathLst>
                <a:path w="184" h="360">
                  <a:moveTo>
                    <a:pt x="0" y="0"/>
                  </a:moveTo>
                  <a:lnTo>
                    <a:pt x="0" y="260"/>
                  </a:lnTo>
                  <a:lnTo>
                    <a:pt x="72" y="216"/>
                  </a:lnTo>
                  <a:lnTo>
                    <a:pt x="136" y="360"/>
                  </a:lnTo>
                  <a:lnTo>
                    <a:pt x="164" y="344"/>
                  </a:lnTo>
                  <a:lnTo>
                    <a:pt x="96" y="204"/>
                  </a:lnTo>
                  <a:lnTo>
                    <a:pt x="184" y="2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6600"/>
            </a:solidFill>
            <a:ln w="9525">
              <a:noFill/>
              <a:round/>
              <a:headEnd/>
              <a:tailEnd/>
            </a:ln>
            <a:effectLst>
              <a:prstShdw prst="shdw17" dist="17961" dir="2700000">
                <a:srgbClr val="FF6600">
                  <a:gamma/>
                  <a:shade val="60000"/>
                  <a:invGamma/>
                </a:srgbClr>
              </a:prstShdw>
            </a:effec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1558" name="AutoShape 22"/>
            <p:cNvSpPr>
              <a:spLocks noChangeArrowheads="1"/>
            </p:cNvSpPr>
            <p:nvPr/>
          </p:nvSpPr>
          <p:spPr bwMode="auto">
            <a:xfrm>
              <a:off x="3648" y="3216"/>
              <a:ext cx="1248" cy="720"/>
            </a:xfrm>
            <a:prstGeom prst="cloudCallout">
              <a:avLst>
                <a:gd name="adj1" fmla="val -97037"/>
                <a:gd name="adj2" fmla="val -10694"/>
              </a:avLst>
            </a:prstGeom>
            <a:solidFill>
              <a:srgbClr val="DEEAB8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anchor="ctr"/>
            <a:lstStyle/>
            <a:p>
              <a:pPr algn="ctr"/>
              <a:r>
                <a:rPr kumimoji="1" lang="zh-CN" altLang="en-US">
                  <a:solidFill>
                    <a:srgbClr val="FF0000"/>
                  </a:solidFill>
                </a:rPr>
                <a:t>线路连接图</a:t>
              </a:r>
            </a:p>
          </p:txBody>
        </p:sp>
        <p:sp>
          <p:nvSpPr>
            <p:cNvPr id="321559" name="Oval 23"/>
            <p:cNvSpPr>
              <a:spLocks noChangeArrowheads="1"/>
            </p:cNvSpPr>
            <p:nvPr/>
          </p:nvSpPr>
          <p:spPr bwMode="auto">
            <a:xfrm>
              <a:off x="2064" y="3120"/>
              <a:ext cx="1200" cy="672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21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215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215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1542" grpId="0" animBg="1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5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838200"/>
          </a:xfrm>
        </p:spPr>
        <p:txBody>
          <a:bodyPr/>
          <a:lstStyle/>
          <a:p>
            <a:r>
              <a:rPr lang="zh-CN" altLang="en-US"/>
              <a:t>举例：交直流磁性测量</a:t>
            </a:r>
          </a:p>
        </p:txBody>
      </p:sp>
      <p:pic>
        <p:nvPicPr>
          <p:cNvPr id="322563" name="Picture 3" descr="QD lege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" cy="676275"/>
          </a:xfrm>
          <a:prstGeom prst="rect">
            <a:avLst/>
          </a:prstGeom>
          <a:noFill/>
        </p:spPr>
      </p:pic>
      <p:pic>
        <p:nvPicPr>
          <p:cNvPr id="32256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" y="1066800"/>
            <a:ext cx="8610600" cy="561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586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76200"/>
            <a:ext cx="5562600" cy="609600"/>
          </a:xfrm>
        </p:spPr>
        <p:txBody>
          <a:bodyPr/>
          <a:lstStyle/>
          <a:p>
            <a:r>
              <a:rPr lang="zh-CN" altLang="en-US"/>
              <a:t>样品架－磁场中心</a:t>
            </a:r>
          </a:p>
        </p:txBody>
      </p:sp>
      <p:pic>
        <p:nvPicPr>
          <p:cNvPr id="323587" name="Picture 3" descr="Sample Puck_Standard"/>
          <p:cNvPicPr>
            <a:picLocks noChangeAspect="1" noChangeArrowheads="1"/>
          </p:cNvPicPr>
          <p:nvPr/>
        </p:nvPicPr>
        <p:blipFill>
          <a:blip r:embed="rId2" cstate="print">
            <a:lum bright="-18000" contrast="84000"/>
          </a:blip>
          <a:srcRect l="2615" t="1981" r="1424" b="5875"/>
          <a:stretch>
            <a:fillRect/>
          </a:stretch>
        </p:blipFill>
        <p:spPr bwMode="auto">
          <a:xfrm>
            <a:off x="304800" y="2238375"/>
            <a:ext cx="7696200" cy="4543425"/>
          </a:xfrm>
          <a:prstGeom prst="rect">
            <a:avLst/>
          </a:prstGeom>
          <a:noFill/>
        </p:spPr>
      </p:pic>
      <p:pic>
        <p:nvPicPr>
          <p:cNvPr id="323588" name="Picture 4" descr="QD lege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85800" cy="676275"/>
          </a:xfrm>
          <a:prstGeom prst="rect">
            <a:avLst/>
          </a:prstGeom>
          <a:noFill/>
        </p:spPr>
      </p:pic>
      <p:grpSp>
        <p:nvGrpSpPr>
          <p:cNvPr id="323589" name="Group 5"/>
          <p:cNvGrpSpPr>
            <a:grpSpLocks/>
          </p:cNvGrpSpPr>
          <p:nvPr/>
        </p:nvGrpSpPr>
        <p:grpSpPr bwMode="auto">
          <a:xfrm>
            <a:off x="228600" y="1284288"/>
            <a:ext cx="1981200" cy="900112"/>
            <a:chOff x="144" y="633"/>
            <a:chExt cx="1248" cy="567"/>
          </a:xfrm>
        </p:grpSpPr>
        <p:grpSp>
          <p:nvGrpSpPr>
            <p:cNvPr id="323590" name="Group 6"/>
            <p:cNvGrpSpPr>
              <a:grpSpLocks/>
            </p:cNvGrpSpPr>
            <p:nvPr/>
          </p:nvGrpSpPr>
          <p:grpSpPr bwMode="auto">
            <a:xfrm>
              <a:off x="144" y="912"/>
              <a:ext cx="1248" cy="288"/>
              <a:chOff x="210" y="699"/>
              <a:chExt cx="1248" cy="288"/>
            </a:xfrm>
          </p:grpSpPr>
          <p:grpSp>
            <p:nvGrpSpPr>
              <p:cNvPr id="323591" name="Group 7"/>
              <p:cNvGrpSpPr>
                <a:grpSpLocks/>
              </p:cNvGrpSpPr>
              <p:nvPr/>
            </p:nvGrpSpPr>
            <p:grpSpPr bwMode="auto">
              <a:xfrm>
                <a:off x="210" y="699"/>
                <a:ext cx="1248" cy="288"/>
                <a:chOff x="192" y="672"/>
                <a:chExt cx="1248" cy="288"/>
              </a:xfrm>
            </p:grpSpPr>
            <p:grpSp>
              <p:nvGrpSpPr>
                <p:cNvPr id="323592" name="Group 8"/>
                <p:cNvGrpSpPr>
                  <a:grpSpLocks/>
                </p:cNvGrpSpPr>
                <p:nvPr/>
              </p:nvGrpSpPr>
              <p:grpSpPr bwMode="auto">
                <a:xfrm>
                  <a:off x="192" y="672"/>
                  <a:ext cx="432" cy="288"/>
                  <a:chOff x="192" y="672"/>
                  <a:chExt cx="432" cy="288"/>
                </a:xfrm>
              </p:grpSpPr>
              <p:sp>
                <p:nvSpPr>
                  <p:cNvPr id="323593" name="Line 9"/>
                  <p:cNvSpPr>
                    <a:spLocks noChangeShapeType="1"/>
                  </p:cNvSpPr>
                  <p:nvPr/>
                </p:nvSpPr>
                <p:spPr bwMode="auto">
                  <a:xfrm>
                    <a:off x="192" y="672"/>
                    <a:ext cx="0" cy="28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323594" name="Line 1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92" y="816"/>
                    <a:ext cx="43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/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323595" name="Group 11"/>
                <p:cNvGrpSpPr>
                  <a:grpSpLocks/>
                </p:cNvGrpSpPr>
                <p:nvPr/>
              </p:nvGrpSpPr>
              <p:grpSpPr bwMode="auto">
                <a:xfrm flipH="1">
                  <a:off x="1008" y="672"/>
                  <a:ext cx="432" cy="288"/>
                  <a:chOff x="192" y="672"/>
                  <a:chExt cx="432" cy="288"/>
                </a:xfrm>
              </p:grpSpPr>
              <p:sp>
                <p:nvSpPr>
                  <p:cNvPr id="323596" name="Line 12"/>
                  <p:cNvSpPr>
                    <a:spLocks noChangeShapeType="1"/>
                  </p:cNvSpPr>
                  <p:nvPr/>
                </p:nvSpPr>
                <p:spPr bwMode="auto">
                  <a:xfrm>
                    <a:off x="192" y="672"/>
                    <a:ext cx="0" cy="28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323597" name="Line 1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92" y="816"/>
                    <a:ext cx="43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/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</p:grpSp>
          <p:sp>
            <p:nvSpPr>
              <p:cNvPr id="323598" name="Text Box 14"/>
              <p:cNvSpPr txBox="1">
                <a:spLocks noChangeArrowheads="1"/>
              </p:cNvSpPr>
              <p:nvPr/>
            </p:nvSpPr>
            <p:spPr bwMode="auto">
              <a:xfrm>
                <a:off x="601" y="737"/>
                <a:ext cx="465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kumimoji="1" lang="en-US" altLang="zh-CN" sz="1600"/>
                  <a:t>2.5 cm</a:t>
                </a:r>
              </a:p>
            </p:txBody>
          </p:sp>
        </p:grpSp>
        <p:sp>
          <p:nvSpPr>
            <p:cNvPr id="323599" name="Rectangle 15"/>
            <p:cNvSpPr>
              <a:spLocks noChangeArrowheads="1"/>
            </p:cNvSpPr>
            <p:nvPr/>
          </p:nvSpPr>
          <p:spPr bwMode="auto">
            <a:xfrm>
              <a:off x="158" y="633"/>
              <a:ext cx="1213" cy="26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/>
              <a:r>
                <a:rPr kumimoji="1" lang="zh-CN" altLang="en-US"/>
                <a:t>样品室内径</a:t>
              </a:r>
            </a:p>
          </p:txBody>
        </p:sp>
      </p:grpSp>
      <p:sp>
        <p:nvSpPr>
          <p:cNvPr id="323600" name="Oval 16"/>
          <p:cNvSpPr>
            <a:spLocks noChangeArrowheads="1"/>
          </p:cNvSpPr>
          <p:nvPr/>
        </p:nvSpPr>
        <p:spPr bwMode="auto">
          <a:xfrm rot="1716530">
            <a:off x="4953000" y="3733800"/>
            <a:ext cx="769938" cy="635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23601" name="AutoShape 17"/>
          <p:cNvSpPr>
            <a:spLocks noChangeArrowheads="1"/>
          </p:cNvSpPr>
          <p:nvPr/>
        </p:nvSpPr>
        <p:spPr bwMode="auto">
          <a:xfrm>
            <a:off x="6781800" y="5638800"/>
            <a:ext cx="2133600" cy="990600"/>
          </a:xfrm>
          <a:prstGeom prst="wedgeRoundRectCallout">
            <a:avLst>
              <a:gd name="adj1" fmla="val -115995"/>
              <a:gd name="adj2" fmla="val -209778"/>
              <a:gd name="adj3" fmla="val 16667"/>
            </a:avLst>
          </a:prstGeom>
          <a:solidFill>
            <a:srgbClr val="CCEC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kumimoji="1" lang="zh-CN" altLang="en-US">
                <a:solidFill>
                  <a:srgbClr val="FF0000"/>
                </a:solidFill>
              </a:rPr>
              <a:t>限位键 </a:t>
            </a:r>
          </a:p>
          <a:p>
            <a:pPr algn="ctr"/>
            <a:r>
              <a:rPr kumimoji="1" lang="en-US" altLang="zh-CN">
                <a:solidFill>
                  <a:srgbClr val="FF0000"/>
                </a:solidFill>
              </a:rPr>
              <a:t>(Indexing Key)</a:t>
            </a:r>
          </a:p>
        </p:txBody>
      </p:sp>
      <p:sp>
        <p:nvSpPr>
          <p:cNvPr id="323602" name="AutoShape 18"/>
          <p:cNvSpPr>
            <a:spLocks noChangeArrowheads="1"/>
          </p:cNvSpPr>
          <p:nvPr/>
        </p:nvSpPr>
        <p:spPr bwMode="auto">
          <a:xfrm>
            <a:off x="2743200" y="1295400"/>
            <a:ext cx="1143000" cy="838200"/>
          </a:xfrm>
          <a:prstGeom prst="wedgeEllipseCallout">
            <a:avLst>
              <a:gd name="adj1" fmla="val -182361"/>
              <a:gd name="adj2" fmla="val 267801"/>
            </a:avLst>
          </a:prstGeom>
          <a:solidFill>
            <a:srgbClr val="D2C1F7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kumimoji="1" lang="zh-CN" altLang="en-US"/>
              <a:t>磁场中心</a:t>
            </a:r>
          </a:p>
        </p:txBody>
      </p:sp>
      <p:graphicFrame>
        <p:nvGraphicFramePr>
          <p:cNvPr id="323603" name="Group 19"/>
          <p:cNvGraphicFramePr>
            <a:graphicFrameLocks noGrp="1"/>
          </p:cNvGraphicFramePr>
          <p:nvPr/>
        </p:nvGraphicFramePr>
        <p:xfrm>
          <a:off x="3962400" y="838200"/>
          <a:ext cx="5000625" cy="2700338"/>
        </p:xfrm>
        <a:graphic>
          <a:graphicData uri="http://schemas.openxmlformats.org/drawingml/2006/table">
            <a:tbl>
              <a:tblPr/>
              <a:tblGrid>
                <a:gridCol w="838200"/>
                <a:gridCol w="1100138"/>
                <a:gridCol w="1643062"/>
                <a:gridCol w="1419225"/>
              </a:tblGrid>
              <a:tr h="4572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磁   场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距样品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均匀区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200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纵向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1 T</a:t>
                      </a:r>
                      <a:r>
                        <a:rPr kumimoji="0" lang="zh-CN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、</a:t>
                      </a: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7 T</a:t>
                      </a:r>
                      <a:r>
                        <a:rPr kumimoji="0" lang="zh-CN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、</a:t>
                      </a: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9 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5.1 cm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0.01 %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(5.5 cm)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82638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14 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F59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5.42 cm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4.0 cm (HR)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F59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0.1 %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(5.5 cm)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F595"/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横向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C8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7 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C8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4.0 cm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C8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可调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C8F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610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  <p:pic>
        <p:nvPicPr>
          <p:cNvPr id="32461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546100"/>
            <a:ext cx="8991600" cy="63119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324612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5791200" cy="914400"/>
          </a:xfrm>
        </p:spPr>
        <p:txBody>
          <a:bodyPr/>
          <a:lstStyle/>
          <a:p>
            <a:r>
              <a:rPr lang="en-US" altLang="zh-CN">
                <a:solidFill>
                  <a:srgbClr val="0000FF"/>
                </a:solidFill>
              </a:rPr>
              <a:t>Centers of PPMS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838200"/>
            <a:ext cx="8382000" cy="3505200"/>
          </a:xfrm>
        </p:spPr>
        <p:txBody>
          <a:bodyPr/>
          <a:lstStyle/>
          <a:p>
            <a:pPr>
              <a:spcBef>
                <a:spcPct val="100000"/>
              </a:spcBef>
            </a:pPr>
            <a:r>
              <a:rPr lang="zh-CN" altLang="en-US" sz="3600">
                <a:ea typeface="黑体" pitchFamily="49" charset="-122"/>
              </a:rPr>
              <a:t>多功能物性测量系统介绍</a:t>
            </a:r>
            <a:br>
              <a:rPr lang="zh-CN" altLang="en-US" sz="3600">
                <a:ea typeface="黑体" pitchFamily="49" charset="-122"/>
              </a:rPr>
            </a:br>
            <a:r>
              <a:rPr lang="zh-CN" altLang="en-US" sz="3600">
                <a:ea typeface="黑体" pitchFamily="49" charset="-122"/>
              </a:rPr>
              <a:t/>
            </a:r>
            <a:br>
              <a:rPr lang="zh-CN" altLang="en-US" sz="3600">
                <a:ea typeface="黑体" pitchFamily="49" charset="-122"/>
              </a:rPr>
            </a:br>
            <a:r>
              <a:rPr lang="zh-CN" altLang="en-US" sz="3600"/>
              <a:t>第 </a:t>
            </a:r>
            <a:r>
              <a:rPr lang="en-US" altLang="zh-CN" sz="3600">
                <a:ea typeface="黑体" pitchFamily="49" charset="-122"/>
              </a:rPr>
              <a:t>1 </a:t>
            </a:r>
            <a:r>
              <a:rPr lang="zh-CN" altLang="en-US" sz="3600"/>
              <a:t>单元</a:t>
            </a:r>
            <a:r>
              <a:rPr lang="zh-CN" altLang="en-US" sz="5400"/>
              <a:t/>
            </a:r>
            <a:br>
              <a:rPr lang="zh-CN" altLang="en-US" sz="5400"/>
            </a:br>
            <a:r>
              <a:rPr lang="zh-CN" altLang="en-US" sz="5400"/>
              <a:t/>
            </a:r>
            <a:br>
              <a:rPr lang="zh-CN" altLang="en-US" sz="5400"/>
            </a:br>
            <a:r>
              <a:rPr lang="zh-CN" altLang="en-US" sz="5400"/>
              <a:t> </a:t>
            </a:r>
            <a:r>
              <a:rPr lang="en-US" altLang="zh-CN" sz="5400">
                <a:ea typeface="华文新魏" pitchFamily="2" charset="-122"/>
              </a:rPr>
              <a:t>PPMS</a:t>
            </a:r>
            <a:r>
              <a:rPr lang="zh-CN" altLang="en-US" sz="5400">
                <a:ea typeface="黑体" pitchFamily="49" charset="-122"/>
              </a:rPr>
              <a:t>主机</a:t>
            </a:r>
            <a:r>
              <a:rPr lang="zh-CN" altLang="en-US" sz="5400">
                <a:ea typeface="华文新魏" pitchFamily="2" charset="-122"/>
              </a:rPr>
              <a:t>－</a:t>
            </a:r>
            <a:r>
              <a:rPr lang="zh-CN" altLang="en-US" sz="5400">
                <a:ea typeface="黑体" pitchFamily="49" charset="-122"/>
              </a:rPr>
              <a:t>硬件</a:t>
            </a:r>
          </a:p>
        </p:txBody>
      </p:sp>
      <p:sp>
        <p:nvSpPr>
          <p:cNvPr id="288771" name="Text Box 3"/>
          <p:cNvSpPr txBox="1">
            <a:spLocks noChangeArrowheads="1"/>
          </p:cNvSpPr>
          <p:nvPr/>
        </p:nvSpPr>
        <p:spPr bwMode="auto">
          <a:xfrm>
            <a:off x="8045450" y="6400800"/>
            <a:ext cx="1098550" cy="457200"/>
          </a:xfrm>
          <a:prstGeom prst="rect">
            <a:avLst/>
          </a:prstGeom>
          <a:solidFill>
            <a:srgbClr val="F0F3BD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kumimoji="1" lang="zh-CN" altLang="en-US"/>
              <a:t>共</a:t>
            </a:r>
            <a:r>
              <a:rPr kumimoji="1" lang="en-US" altLang="zh-CN"/>
              <a:t>44</a:t>
            </a:r>
            <a:r>
              <a:rPr kumimoji="1" lang="zh-CN" altLang="en-US"/>
              <a:t>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685800"/>
          </a:xfrm>
        </p:spPr>
        <p:txBody>
          <a:bodyPr/>
          <a:lstStyle/>
          <a:p>
            <a:r>
              <a:rPr lang="zh-CN" altLang="en-US"/>
              <a:t>样品架的取放方法</a:t>
            </a:r>
          </a:p>
        </p:txBody>
      </p:sp>
      <p:pic>
        <p:nvPicPr>
          <p:cNvPr id="325635" name="Picture 3" descr="QD lege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" cy="676275"/>
          </a:xfrm>
          <a:prstGeom prst="rect">
            <a:avLst/>
          </a:prstGeom>
          <a:noFill/>
        </p:spPr>
      </p:pic>
      <p:graphicFrame>
        <p:nvGraphicFramePr>
          <p:cNvPr id="325636" name="Group 4"/>
          <p:cNvGraphicFramePr>
            <a:graphicFrameLocks noGrp="1"/>
          </p:cNvGraphicFramePr>
          <p:nvPr/>
        </p:nvGraphicFramePr>
        <p:xfrm>
          <a:off x="190500" y="838200"/>
          <a:ext cx="8763000" cy="4727575"/>
        </p:xfrm>
        <a:graphic>
          <a:graphicData uri="http://schemas.openxmlformats.org/drawingml/2006/table">
            <a:tbl>
              <a:tblPr/>
              <a:tblGrid>
                <a:gridCol w="3100388"/>
                <a:gridCol w="1624012"/>
                <a:gridCol w="1981200"/>
                <a:gridCol w="2057400"/>
              </a:tblGrid>
              <a:tr h="762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中 文 全 称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基本条件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水平旋转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Helium 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8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直流电阻 </a:t>
                      </a: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DC-R</a:t>
                      </a:r>
                      <a:endParaRPr kumimoji="0" lang="en-US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华文新魏" pitchFamily="2" charset="-122"/>
                          <a:ea typeface="华文新魏" pitchFamily="2" charset="-122"/>
                        </a:rPr>
                        <a:t>通用工具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华文新魏" pitchFamily="2" charset="-122"/>
                          <a:ea typeface="华文新魏" pitchFamily="2" charset="-122"/>
                        </a:rPr>
                        <a:t>水平旋转台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华文新魏" pitchFamily="2" charset="-122"/>
                        </a:rPr>
                        <a:t>He-3</a:t>
                      </a:r>
                      <a:r>
                        <a:rPr kumimoji="0" lang="zh-CN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华文新魏" pitchFamily="2" charset="-122"/>
                          <a:ea typeface="华文新魏" pitchFamily="2" charset="-122"/>
                        </a:rPr>
                        <a:t>制冷机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1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交流电阻 </a:t>
                      </a: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ACT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661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热传导 </a:t>
                      </a: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TTO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新魏" pitchFamily="2" charset="-122"/>
                        <a:ea typeface="华文新魏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新魏" pitchFamily="2" charset="-122"/>
                        <a:ea typeface="华文新魏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660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比热 </a:t>
                      </a: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HC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新魏" pitchFamily="2" charset="-122"/>
                        <a:ea typeface="华文新魏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华文新魏" pitchFamily="2" charset="-122"/>
                        </a:rPr>
                        <a:t>He-3</a:t>
                      </a:r>
                      <a:r>
                        <a:rPr kumimoji="0" lang="zh-CN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华文新魏" pitchFamily="2" charset="-122"/>
                          <a:ea typeface="华文新魏" pitchFamily="2" charset="-122"/>
                        </a:rPr>
                        <a:t>制冷机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3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交直流磁性 </a:t>
                      </a: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ACMS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华文新魏" pitchFamily="2" charset="-122"/>
                          <a:ea typeface="华文新魏" pitchFamily="2" charset="-122"/>
                        </a:rPr>
                        <a:t>专用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新魏" pitchFamily="2" charset="-122"/>
                        <a:ea typeface="华文新魏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新魏" pitchFamily="2" charset="-122"/>
                        <a:ea typeface="华文新魏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658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磁转矩 </a:t>
                      </a: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Tq-Mag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华文新魏" pitchFamily="2" charset="-122"/>
                        <a:ea typeface="华文新魏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华文新魏" pitchFamily="2" charset="-122"/>
                          <a:ea typeface="华文新魏" pitchFamily="2" charset="-122"/>
                        </a:rPr>
                        <a:t>水平旋转台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新魏" pitchFamily="2" charset="-122"/>
                        <a:ea typeface="华文新魏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325689" name="Picture 57" descr="Sample Insertion Tool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1643" t="15851" b="14044"/>
          <a:stretch>
            <a:fillRect/>
          </a:stretch>
        </p:blipFill>
        <p:spPr bwMode="auto">
          <a:xfrm>
            <a:off x="1600200" y="5791200"/>
            <a:ext cx="7304088" cy="830263"/>
          </a:xfrm>
          <a:prstGeom prst="rect">
            <a:avLst/>
          </a:prstGeom>
          <a:solidFill>
            <a:srgbClr val="FCC8F7"/>
          </a:solidFill>
          <a:ln w="38100">
            <a:noFill/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</p:pic>
      <p:sp>
        <p:nvSpPr>
          <p:cNvPr id="325690" name="Text Box 58"/>
          <p:cNvSpPr txBox="1">
            <a:spLocks noChangeArrowheads="1"/>
          </p:cNvSpPr>
          <p:nvPr/>
        </p:nvSpPr>
        <p:spPr bwMode="auto">
          <a:xfrm>
            <a:off x="228600" y="6019800"/>
            <a:ext cx="1403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1" lang="zh-CN" altLang="en-US">
                <a:solidFill>
                  <a:srgbClr val="FF0000"/>
                </a:solidFill>
              </a:rPr>
              <a:t>通用工具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658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0"/>
            <a:ext cx="6553200" cy="762000"/>
          </a:xfrm>
        </p:spPr>
        <p:txBody>
          <a:bodyPr/>
          <a:lstStyle/>
          <a:p>
            <a:r>
              <a:rPr lang="zh-CN" altLang="en-US"/>
              <a:t>样品架的取放－通用工具</a:t>
            </a:r>
          </a:p>
        </p:txBody>
      </p:sp>
      <p:pic>
        <p:nvPicPr>
          <p:cNvPr id="326659" name="Picture 3" descr="QD lege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" cy="676275"/>
          </a:xfrm>
          <a:prstGeom prst="rect">
            <a:avLst/>
          </a:prstGeom>
          <a:noFill/>
        </p:spPr>
      </p:pic>
      <p:pic>
        <p:nvPicPr>
          <p:cNvPr id="326660" name="Picture 4" descr="Sample Insertion Tool"/>
          <p:cNvPicPr>
            <a:picLocks noChangeAspect="1" noChangeArrowheads="1"/>
          </p:cNvPicPr>
          <p:nvPr/>
        </p:nvPicPr>
        <p:blipFill>
          <a:blip r:embed="rId3" cstate="print"/>
          <a:srcRect l="1643" t="22285" b="14044"/>
          <a:stretch>
            <a:fillRect/>
          </a:stretch>
        </p:blipFill>
        <p:spPr bwMode="auto">
          <a:xfrm>
            <a:off x="266700" y="990600"/>
            <a:ext cx="8610600" cy="889000"/>
          </a:xfrm>
          <a:prstGeom prst="rect">
            <a:avLst/>
          </a:prstGeom>
          <a:noFill/>
        </p:spPr>
      </p:pic>
      <p:pic>
        <p:nvPicPr>
          <p:cNvPr id="326661" name="Picture 5" descr="sample insertion tool stat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81400" y="2133600"/>
            <a:ext cx="5181600" cy="4548188"/>
          </a:xfrm>
          <a:prstGeom prst="rect">
            <a:avLst/>
          </a:prstGeom>
          <a:noFill/>
        </p:spPr>
      </p:pic>
      <p:sp>
        <p:nvSpPr>
          <p:cNvPr id="326662" name="Text Box 6"/>
          <p:cNvSpPr txBox="1">
            <a:spLocks noChangeArrowheads="1"/>
          </p:cNvSpPr>
          <p:nvPr/>
        </p:nvSpPr>
        <p:spPr bwMode="auto">
          <a:xfrm>
            <a:off x="533400" y="1828800"/>
            <a:ext cx="2479675" cy="2627313"/>
          </a:xfrm>
          <a:prstGeom prst="rect">
            <a:avLst/>
          </a:prstGeom>
          <a:solidFill>
            <a:srgbClr val="EFEF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>
            <a:spAutoFit/>
          </a:bodyPr>
          <a:lstStyle/>
          <a:p>
            <a:pPr algn="ctr"/>
            <a:r>
              <a:rPr kumimoji="1" lang="zh-CN" altLang="en-US" sz="3600">
                <a:solidFill>
                  <a:srgbClr val="0000FF"/>
                </a:solidFill>
                <a:ea typeface="华文新魏" pitchFamily="2" charset="-122"/>
              </a:rPr>
              <a:t>比热容</a:t>
            </a:r>
          </a:p>
          <a:p>
            <a:pPr algn="ctr">
              <a:lnSpc>
                <a:spcPct val="120000"/>
              </a:lnSpc>
            </a:pPr>
            <a:r>
              <a:rPr kumimoji="1" lang="zh-CN" altLang="en-US" sz="3600">
                <a:solidFill>
                  <a:srgbClr val="0000FF"/>
                </a:solidFill>
                <a:ea typeface="华文新魏" pitchFamily="2" charset="-122"/>
              </a:rPr>
              <a:t>热传导</a:t>
            </a:r>
          </a:p>
          <a:p>
            <a:pPr algn="ctr">
              <a:lnSpc>
                <a:spcPct val="120000"/>
              </a:lnSpc>
            </a:pPr>
            <a:r>
              <a:rPr kumimoji="1" lang="zh-CN" altLang="en-US" sz="3600">
                <a:solidFill>
                  <a:srgbClr val="0000FF"/>
                </a:solidFill>
                <a:ea typeface="华文新魏" pitchFamily="2" charset="-122"/>
              </a:rPr>
              <a:t>直流电输运</a:t>
            </a:r>
          </a:p>
          <a:p>
            <a:pPr algn="ctr">
              <a:lnSpc>
                <a:spcPct val="120000"/>
              </a:lnSpc>
            </a:pPr>
            <a:r>
              <a:rPr kumimoji="1" lang="zh-CN" altLang="en-US" sz="3600">
                <a:solidFill>
                  <a:srgbClr val="0000FF"/>
                </a:solidFill>
                <a:ea typeface="华文新魏" pitchFamily="2" charset="-122"/>
              </a:rPr>
              <a:t>交流电输运</a:t>
            </a:r>
          </a:p>
        </p:txBody>
      </p:sp>
      <p:pic>
        <p:nvPicPr>
          <p:cNvPr id="326663" name="Picture 7" descr="3pucks"/>
          <p:cNvPicPr>
            <a:picLocks noChangeAspect="1" noChangeArrowheads="1"/>
          </p:cNvPicPr>
          <p:nvPr/>
        </p:nvPicPr>
        <p:blipFill>
          <a:blip r:embed="rId5" cstate="print"/>
          <a:srcRect t="1822"/>
          <a:stretch>
            <a:fillRect/>
          </a:stretch>
        </p:blipFill>
        <p:spPr bwMode="auto">
          <a:xfrm>
            <a:off x="304800" y="4386263"/>
            <a:ext cx="3200400" cy="2309812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82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533400"/>
            <a:ext cx="6553200" cy="762000"/>
          </a:xfrm>
        </p:spPr>
        <p:txBody>
          <a:bodyPr/>
          <a:lstStyle/>
          <a:p>
            <a:r>
              <a:rPr lang="zh-CN" altLang="en-US"/>
              <a:t>样品架的取放－专用工具</a:t>
            </a:r>
          </a:p>
        </p:txBody>
      </p:sp>
      <p:pic>
        <p:nvPicPr>
          <p:cNvPr id="327683" name="Picture 3" descr="QD lege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" cy="676275"/>
          </a:xfrm>
          <a:prstGeom prst="rect">
            <a:avLst/>
          </a:prstGeom>
          <a:noFill/>
        </p:spPr>
      </p:pic>
      <p:sp>
        <p:nvSpPr>
          <p:cNvPr id="327684" name="Text Box 4"/>
          <p:cNvSpPr txBox="1">
            <a:spLocks noChangeArrowheads="1"/>
          </p:cNvSpPr>
          <p:nvPr/>
        </p:nvSpPr>
        <p:spPr bwMode="auto">
          <a:xfrm>
            <a:off x="2514600" y="2193925"/>
            <a:ext cx="4114800" cy="2957513"/>
          </a:xfrm>
          <a:prstGeom prst="rect">
            <a:avLst/>
          </a:prstGeom>
          <a:solidFill>
            <a:srgbClr val="EFEF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kumimoji="1" lang="zh-CN" altLang="en-US" sz="3600">
                <a:solidFill>
                  <a:srgbClr val="0000FF"/>
                </a:solidFill>
                <a:ea typeface="华文新魏" pitchFamily="2" charset="-122"/>
              </a:rPr>
              <a:t>使用</a:t>
            </a:r>
            <a:r>
              <a:rPr kumimoji="1" lang="en-US" altLang="zh-CN" sz="3600">
                <a:solidFill>
                  <a:srgbClr val="0000FF"/>
                </a:solidFill>
                <a:ea typeface="华文新魏" pitchFamily="2" charset="-122"/>
              </a:rPr>
              <a:t>He</a:t>
            </a:r>
            <a:r>
              <a:rPr kumimoji="1" lang="zh-CN" altLang="en-US" sz="3600">
                <a:solidFill>
                  <a:srgbClr val="0000FF"/>
                </a:solidFill>
                <a:ea typeface="华文新魏" pitchFamily="2" charset="-122"/>
              </a:rPr>
              <a:t>－</a:t>
            </a:r>
            <a:r>
              <a:rPr kumimoji="1" lang="en-US" altLang="zh-CN" sz="3600">
                <a:solidFill>
                  <a:srgbClr val="0000FF"/>
                </a:solidFill>
                <a:ea typeface="华文新魏" pitchFamily="2" charset="-122"/>
              </a:rPr>
              <a:t>3</a:t>
            </a:r>
            <a:r>
              <a:rPr kumimoji="1" lang="zh-CN" altLang="en-US" sz="3600">
                <a:solidFill>
                  <a:srgbClr val="0000FF"/>
                </a:solidFill>
                <a:ea typeface="华文新魏" pitchFamily="2" charset="-122"/>
              </a:rPr>
              <a:t>制冷机</a:t>
            </a:r>
          </a:p>
          <a:p>
            <a:pPr algn="ctr">
              <a:lnSpc>
                <a:spcPct val="200000"/>
              </a:lnSpc>
            </a:pPr>
            <a:r>
              <a:rPr kumimoji="1" lang="zh-CN" altLang="en-US" sz="3600">
                <a:solidFill>
                  <a:srgbClr val="0000FF"/>
                </a:solidFill>
                <a:ea typeface="华文新魏" pitchFamily="2" charset="-122"/>
              </a:rPr>
              <a:t>使用水平旋转台</a:t>
            </a:r>
          </a:p>
          <a:p>
            <a:pPr algn="ctr">
              <a:lnSpc>
                <a:spcPct val="200000"/>
              </a:lnSpc>
            </a:pPr>
            <a:r>
              <a:rPr kumimoji="1" lang="zh-CN" altLang="en-US" sz="3600">
                <a:solidFill>
                  <a:srgbClr val="0000FF"/>
                </a:solidFill>
                <a:ea typeface="华文新魏" pitchFamily="2" charset="-122"/>
              </a:rPr>
              <a:t>交直流磁性测量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706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0"/>
            <a:ext cx="6553200" cy="762000"/>
          </a:xfrm>
        </p:spPr>
        <p:txBody>
          <a:bodyPr/>
          <a:lstStyle/>
          <a:p>
            <a:r>
              <a:rPr lang="zh-CN" altLang="en-US"/>
              <a:t>样品架的取放－专用工具</a:t>
            </a:r>
          </a:p>
        </p:txBody>
      </p:sp>
      <p:pic>
        <p:nvPicPr>
          <p:cNvPr id="328707" name="Picture 3" descr="QD lege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" cy="676275"/>
          </a:xfrm>
          <a:prstGeom prst="rect">
            <a:avLst/>
          </a:prstGeom>
          <a:noFill/>
        </p:spPr>
      </p:pic>
      <p:sp>
        <p:nvSpPr>
          <p:cNvPr id="328708" name="Text Box 4"/>
          <p:cNvSpPr txBox="1">
            <a:spLocks noChangeArrowheads="1"/>
          </p:cNvSpPr>
          <p:nvPr/>
        </p:nvSpPr>
        <p:spPr bwMode="auto">
          <a:xfrm>
            <a:off x="457200" y="1066800"/>
            <a:ext cx="4114800" cy="650875"/>
          </a:xfrm>
          <a:prstGeom prst="rect">
            <a:avLst/>
          </a:prstGeom>
          <a:solidFill>
            <a:srgbClr val="EFEF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anchor="ctr">
            <a:spAutoFit/>
          </a:bodyPr>
          <a:lstStyle/>
          <a:p>
            <a:pPr algn="ctr"/>
            <a:r>
              <a:rPr kumimoji="1" lang="zh-CN" altLang="en-US" sz="3600">
                <a:solidFill>
                  <a:srgbClr val="0000FF"/>
                </a:solidFill>
                <a:ea typeface="华文新魏" pitchFamily="2" charset="-122"/>
              </a:rPr>
              <a:t>使用</a:t>
            </a:r>
            <a:r>
              <a:rPr kumimoji="1" lang="en-US" altLang="zh-CN" sz="3600">
                <a:solidFill>
                  <a:srgbClr val="0000FF"/>
                </a:solidFill>
                <a:ea typeface="华文新魏" pitchFamily="2" charset="-122"/>
              </a:rPr>
              <a:t>He</a:t>
            </a:r>
            <a:r>
              <a:rPr kumimoji="1" lang="zh-CN" altLang="en-US" sz="3600">
                <a:solidFill>
                  <a:srgbClr val="0000FF"/>
                </a:solidFill>
                <a:ea typeface="华文新魏" pitchFamily="2" charset="-122"/>
              </a:rPr>
              <a:t>－</a:t>
            </a:r>
            <a:r>
              <a:rPr kumimoji="1" lang="en-US" altLang="zh-CN" sz="3600">
                <a:solidFill>
                  <a:srgbClr val="0000FF"/>
                </a:solidFill>
                <a:ea typeface="华文新魏" pitchFamily="2" charset="-122"/>
              </a:rPr>
              <a:t>3</a:t>
            </a:r>
            <a:r>
              <a:rPr kumimoji="1" lang="zh-CN" altLang="en-US" sz="3600">
                <a:solidFill>
                  <a:srgbClr val="0000FF"/>
                </a:solidFill>
                <a:ea typeface="华文新魏" pitchFamily="2" charset="-122"/>
              </a:rPr>
              <a:t>制冷机</a:t>
            </a:r>
          </a:p>
        </p:txBody>
      </p:sp>
      <p:pic>
        <p:nvPicPr>
          <p:cNvPr id="328709" name="Picture 5" descr="He3 inser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1524000"/>
            <a:ext cx="1658938" cy="4832350"/>
          </a:xfrm>
          <a:prstGeom prst="rect">
            <a:avLst/>
          </a:prstGeom>
          <a:noFill/>
        </p:spPr>
      </p:pic>
      <p:pic>
        <p:nvPicPr>
          <p:cNvPr id="328710" name="Picture 6" descr="helium 3 insert part view-90 degree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4271" t="9230" r="1779" b="16924"/>
          <a:stretch>
            <a:fillRect/>
          </a:stretch>
        </p:blipFill>
        <p:spPr bwMode="auto">
          <a:xfrm>
            <a:off x="304800" y="5562600"/>
            <a:ext cx="4724400" cy="858838"/>
          </a:xfrm>
          <a:prstGeom prst="rect">
            <a:avLst/>
          </a:prstGeom>
          <a:noFill/>
        </p:spPr>
      </p:pic>
      <p:pic>
        <p:nvPicPr>
          <p:cNvPr id="328711" name="Picture 7" descr="Helium-3 insert-graph only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24800" y="0"/>
            <a:ext cx="946150" cy="6858000"/>
          </a:xfrm>
          <a:prstGeom prst="rect">
            <a:avLst/>
          </a:prstGeom>
          <a:noFill/>
        </p:spPr>
      </p:pic>
      <p:sp>
        <p:nvSpPr>
          <p:cNvPr id="328712" name="Text Box 8"/>
          <p:cNvSpPr txBox="1">
            <a:spLocks noChangeArrowheads="1"/>
          </p:cNvSpPr>
          <p:nvPr/>
        </p:nvSpPr>
        <p:spPr bwMode="auto">
          <a:xfrm>
            <a:off x="990600" y="2286000"/>
            <a:ext cx="3225800" cy="2809875"/>
          </a:xfrm>
          <a:prstGeom prst="rect">
            <a:avLst/>
          </a:prstGeom>
          <a:solidFill>
            <a:srgbClr val="D2C1F7"/>
          </a:solidFill>
          <a:ln w="38100">
            <a:solidFill>
              <a:srgbClr val="339933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/>
            <a:r>
              <a:rPr kumimoji="1" lang="zh-CN" altLang="en-US" sz="4400">
                <a:solidFill>
                  <a:srgbClr val="FF0000"/>
                </a:solidFill>
                <a:ea typeface="华文新魏" pitchFamily="2" charset="-122"/>
              </a:rPr>
              <a:t>比热容</a:t>
            </a:r>
          </a:p>
          <a:p>
            <a:pPr algn="ctr">
              <a:lnSpc>
                <a:spcPct val="150000"/>
              </a:lnSpc>
            </a:pPr>
            <a:r>
              <a:rPr kumimoji="1" lang="zh-CN" altLang="en-US" sz="4400">
                <a:solidFill>
                  <a:srgbClr val="FF0000"/>
                </a:solidFill>
                <a:ea typeface="华文新魏" pitchFamily="2" charset="-122"/>
              </a:rPr>
              <a:t>直流电输运</a:t>
            </a:r>
          </a:p>
          <a:p>
            <a:pPr algn="ctr">
              <a:lnSpc>
                <a:spcPct val="150000"/>
              </a:lnSpc>
            </a:pPr>
            <a:r>
              <a:rPr kumimoji="1" lang="zh-CN" altLang="en-US" sz="4400">
                <a:solidFill>
                  <a:srgbClr val="FF0000"/>
                </a:solidFill>
                <a:ea typeface="华文新魏" pitchFamily="2" charset="-122"/>
              </a:rPr>
              <a:t>交流电输运</a:t>
            </a:r>
          </a:p>
        </p:txBody>
      </p:sp>
      <p:pic>
        <p:nvPicPr>
          <p:cNvPr id="328713" name="Picture 9" descr="He3Cart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38800" y="1752600"/>
            <a:ext cx="2473325" cy="4724400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328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8713" grpId="0" animBg="1" autoUpdateAnimBg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30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0"/>
            <a:ext cx="6553200" cy="762000"/>
          </a:xfrm>
        </p:spPr>
        <p:txBody>
          <a:bodyPr/>
          <a:lstStyle/>
          <a:p>
            <a:r>
              <a:rPr lang="zh-CN" altLang="en-US"/>
              <a:t>样品架的取放－专用工具</a:t>
            </a:r>
          </a:p>
        </p:txBody>
      </p:sp>
      <p:pic>
        <p:nvPicPr>
          <p:cNvPr id="329731" name="Picture 3" descr="QD lege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" cy="676275"/>
          </a:xfrm>
          <a:prstGeom prst="rect">
            <a:avLst/>
          </a:prstGeom>
          <a:noFill/>
        </p:spPr>
      </p:pic>
      <p:sp>
        <p:nvSpPr>
          <p:cNvPr id="329732" name="Text Box 4"/>
          <p:cNvSpPr txBox="1">
            <a:spLocks noChangeArrowheads="1"/>
          </p:cNvSpPr>
          <p:nvPr/>
        </p:nvSpPr>
        <p:spPr bwMode="auto">
          <a:xfrm>
            <a:off x="457200" y="1066800"/>
            <a:ext cx="4114800" cy="650875"/>
          </a:xfrm>
          <a:prstGeom prst="rect">
            <a:avLst/>
          </a:prstGeom>
          <a:solidFill>
            <a:srgbClr val="EFEF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anchor="ctr">
            <a:spAutoFit/>
          </a:bodyPr>
          <a:lstStyle/>
          <a:p>
            <a:pPr algn="ctr"/>
            <a:r>
              <a:rPr kumimoji="1" lang="zh-CN" altLang="en-US" sz="3600">
                <a:solidFill>
                  <a:srgbClr val="0000FF"/>
                </a:solidFill>
                <a:ea typeface="华文新魏" pitchFamily="2" charset="-122"/>
              </a:rPr>
              <a:t>使用水平旋转台</a:t>
            </a:r>
          </a:p>
        </p:txBody>
      </p:sp>
      <p:pic>
        <p:nvPicPr>
          <p:cNvPr id="329733" name="Picture 5" descr="HRwBrds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00400" y="2133600"/>
            <a:ext cx="5638800" cy="3259138"/>
          </a:xfrm>
          <a:prstGeom prst="rect">
            <a:avLst/>
          </a:prstGeom>
          <a:solidFill>
            <a:srgbClr val="F9F7C7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29734" name="Text Box 6"/>
          <p:cNvSpPr txBox="1">
            <a:spLocks noChangeArrowheads="1"/>
          </p:cNvSpPr>
          <p:nvPr/>
        </p:nvSpPr>
        <p:spPr bwMode="auto">
          <a:xfrm>
            <a:off x="304800" y="2895600"/>
            <a:ext cx="3225800" cy="2809875"/>
          </a:xfrm>
          <a:prstGeom prst="rect">
            <a:avLst/>
          </a:prstGeom>
          <a:solidFill>
            <a:srgbClr val="D2C1F7"/>
          </a:solidFill>
          <a:ln w="38100">
            <a:solidFill>
              <a:srgbClr val="339933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/>
            <a:r>
              <a:rPr kumimoji="1" lang="zh-CN" altLang="en-US" sz="4400">
                <a:solidFill>
                  <a:srgbClr val="0000FF"/>
                </a:solidFill>
                <a:ea typeface="华文新魏" pitchFamily="2" charset="-122"/>
              </a:rPr>
              <a:t>磁转矩</a:t>
            </a:r>
          </a:p>
          <a:p>
            <a:pPr algn="ctr">
              <a:lnSpc>
                <a:spcPct val="150000"/>
              </a:lnSpc>
            </a:pPr>
            <a:r>
              <a:rPr kumimoji="1" lang="zh-CN" altLang="en-US" sz="4400">
                <a:solidFill>
                  <a:srgbClr val="FF0000"/>
                </a:solidFill>
                <a:ea typeface="华文新魏" pitchFamily="2" charset="-122"/>
              </a:rPr>
              <a:t>直流电输运</a:t>
            </a:r>
          </a:p>
          <a:p>
            <a:pPr algn="ctr">
              <a:lnSpc>
                <a:spcPct val="150000"/>
              </a:lnSpc>
            </a:pPr>
            <a:r>
              <a:rPr kumimoji="1" lang="zh-CN" altLang="en-US" sz="4400">
                <a:solidFill>
                  <a:srgbClr val="FF0000"/>
                </a:solidFill>
                <a:ea typeface="华文新魏" pitchFamily="2" charset="-122"/>
              </a:rPr>
              <a:t>交流电输运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0754" name="Picture 2" descr="ACMS Insert and Coil Set"/>
          <p:cNvPicPr>
            <a:picLocks noChangeAspect="1" noChangeArrowheads="1"/>
          </p:cNvPicPr>
          <p:nvPr/>
        </p:nvPicPr>
        <p:blipFill>
          <a:blip r:embed="rId2" cstate="print"/>
          <a:srcRect l="3166" r="2902" b="426"/>
          <a:stretch>
            <a:fillRect/>
          </a:stretch>
        </p:blipFill>
        <p:spPr bwMode="auto">
          <a:xfrm>
            <a:off x="76200" y="1828800"/>
            <a:ext cx="6019800" cy="4613275"/>
          </a:xfrm>
          <a:prstGeom prst="rect">
            <a:avLst/>
          </a:prstGeom>
          <a:noFill/>
        </p:spPr>
      </p:pic>
      <p:sp>
        <p:nvSpPr>
          <p:cNvPr id="330755" name="Rectangle 3"/>
          <p:cNvSpPr>
            <a:spLocks noGrp="1" noChangeArrowheads="1"/>
          </p:cNvSpPr>
          <p:nvPr>
            <p:ph type="title"/>
          </p:nvPr>
        </p:nvSpPr>
        <p:spPr>
          <a:xfrm>
            <a:off x="1295400" y="0"/>
            <a:ext cx="6553200" cy="762000"/>
          </a:xfrm>
        </p:spPr>
        <p:txBody>
          <a:bodyPr/>
          <a:lstStyle/>
          <a:p>
            <a:r>
              <a:rPr lang="zh-CN" altLang="en-US"/>
              <a:t>样品架的取放－专用工具</a:t>
            </a:r>
          </a:p>
        </p:txBody>
      </p:sp>
      <p:pic>
        <p:nvPicPr>
          <p:cNvPr id="330756" name="Picture 4" descr="QD lege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85800" cy="676275"/>
          </a:xfrm>
          <a:prstGeom prst="rect">
            <a:avLst/>
          </a:prstGeom>
          <a:noFill/>
        </p:spPr>
      </p:pic>
      <p:sp>
        <p:nvSpPr>
          <p:cNvPr id="330757" name="Text Box 5"/>
          <p:cNvSpPr txBox="1">
            <a:spLocks noChangeArrowheads="1"/>
          </p:cNvSpPr>
          <p:nvPr/>
        </p:nvSpPr>
        <p:spPr bwMode="auto">
          <a:xfrm>
            <a:off x="838200" y="838200"/>
            <a:ext cx="4114800" cy="650875"/>
          </a:xfrm>
          <a:prstGeom prst="rect">
            <a:avLst/>
          </a:prstGeom>
          <a:solidFill>
            <a:srgbClr val="EFEF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anchor="ctr">
            <a:spAutoFit/>
          </a:bodyPr>
          <a:lstStyle/>
          <a:p>
            <a:pPr algn="ctr"/>
            <a:r>
              <a:rPr kumimoji="1" lang="zh-CN" altLang="en-US" sz="3600">
                <a:solidFill>
                  <a:srgbClr val="0000FF"/>
                </a:solidFill>
                <a:ea typeface="华文新魏" pitchFamily="2" charset="-122"/>
              </a:rPr>
              <a:t>交直流磁性测量</a:t>
            </a:r>
          </a:p>
        </p:txBody>
      </p:sp>
      <p:pic>
        <p:nvPicPr>
          <p:cNvPr id="330758" name="Picture 6" descr="servo moto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2200" y="1535113"/>
            <a:ext cx="2636838" cy="1893887"/>
          </a:xfrm>
          <a:prstGeom prst="rect">
            <a:avLst/>
          </a:prstGeom>
          <a:solidFill>
            <a:srgbClr val="D2C1F7"/>
          </a:solidFill>
          <a:ln w="38100">
            <a:solidFill>
              <a:srgbClr val="0000FF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</p:pic>
      <p:pic>
        <p:nvPicPr>
          <p:cNvPr id="330759" name="Picture 7" descr="sample mounting"/>
          <p:cNvPicPr>
            <a:picLocks noChangeAspect="1" noChangeArrowheads="1"/>
          </p:cNvPicPr>
          <p:nvPr/>
        </p:nvPicPr>
        <p:blipFill>
          <a:blip r:embed="rId5" cstate="print"/>
          <a:srcRect t="26224" b="16434"/>
          <a:stretch>
            <a:fillRect/>
          </a:stretch>
        </p:blipFill>
        <p:spPr bwMode="auto">
          <a:xfrm>
            <a:off x="5570538" y="3919538"/>
            <a:ext cx="3192462" cy="1374775"/>
          </a:xfrm>
          <a:prstGeom prst="rect">
            <a:avLst/>
          </a:prstGeom>
          <a:noFill/>
        </p:spPr>
      </p:pic>
      <p:pic>
        <p:nvPicPr>
          <p:cNvPr id="330760" name="Picture 8" descr="Mount Sample_1 on ACMS Sample Holder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10000" y="5638800"/>
            <a:ext cx="5181600" cy="1084263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330761" name="Line 9"/>
          <p:cNvSpPr>
            <a:spLocks noChangeShapeType="1"/>
          </p:cNvSpPr>
          <p:nvPr/>
        </p:nvSpPr>
        <p:spPr bwMode="auto">
          <a:xfrm flipV="1">
            <a:off x="6477000" y="4419600"/>
            <a:ext cx="76200" cy="1752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7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914400"/>
          </a:xfrm>
        </p:spPr>
        <p:txBody>
          <a:bodyPr/>
          <a:lstStyle/>
          <a:p>
            <a:r>
              <a:rPr lang="zh-CN" altLang="en-US" sz="6000">
                <a:solidFill>
                  <a:srgbClr val="FF0000"/>
                </a:solidFill>
              </a:rPr>
              <a:t>取放样品的要求</a:t>
            </a:r>
          </a:p>
        </p:txBody>
      </p:sp>
      <p:sp>
        <p:nvSpPr>
          <p:cNvPr id="331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6725" y="1371600"/>
            <a:ext cx="8210550" cy="5257800"/>
          </a:xfrm>
          <a:solidFill>
            <a:srgbClr val="F9F7C7"/>
          </a:solidFill>
          <a:ln>
            <a:solidFill>
              <a:schemeClr val="tx1"/>
            </a:solidFill>
          </a:ln>
        </p:spPr>
        <p:txBody>
          <a:bodyPr/>
          <a:lstStyle/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zh-CN" altLang="en-US" sz="3600">
                <a:solidFill>
                  <a:srgbClr val="0000FF"/>
                </a:solidFill>
                <a:ea typeface="华文新魏" pitchFamily="2" charset="-122"/>
              </a:rPr>
              <a:t>给样品室充气，取放样品的条件：</a:t>
            </a:r>
          </a:p>
          <a:p>
            <a:pPr algn="just">
              <a:lnSpc>
                <a:spcPct val="120000"/>
              </a:lnSpc>
              <a:buFont typeface="Wingdings" pitchFamily="2" charset="2"/>
              <a:buChar char="Ø"/>
            </a:pPr>
            <a:r>
              <a:rPr lang="zh-CN" altLang="en-US">
                <a:solidFill>
                  <a:srgbClr val="FF0000"/>
                </a:solidFill>
                <a:ea typeface="黑体" pitchFamily="49" charset="-122"/>
              </a:rPr>
              <a:t>磁场低于</a:t>
            </a:r>
            <a:r>
              <a:rPr lang="en-US" altLang="zh-CN">
                <a:solidFill>
                  <a:srgbClr val="FF0000"/>
                </a:solidFill>
                <a:ea typeface="黑体" pitchFamily="49" charset="-122"/>
              </a:rPr>
              <a:t>1.0 T</a:t>
            </a:r>
            <a:r>
              <a:rPr lang="zh-CN" altLang="en-US">
                <a:ea typeface="黑体" pitchFamily="49" charset="-122"/>
              </a:rPr>
              <a:t>（最好为</a:t>
            </a:r>
            <a:r>
              <a:rPr lang="en-US" altLang="zh-CN">
                <a:ea typeface="黑体" pitchFamily="49" charset="-122"/>
              </a:rPr>
              <a:t>0.0 T</a:t>
            </a:r>
            <a:r>
              <a:rPr lang="zh-CN" altLang="en-US">
                <a:ea typeface="黑体" pitchFamily="49" charset="-122"/>
              </a:rPr>
              <a:t>）</a:t>
            </a:r>
          </a:p>
          <a:p>
            <a:pPr algn="just">
              <a:lnSpc>
                <a:spcPct val="120000"/>
              </a:lnSpc>
              <a:spcBef>
                <a:spcPct val="40000"/>
              </a:spcBef>
              <a:buFont typeface="Wingdings" pitchFamily="2" charset="2"/>
              <a:buChar char="Ø"/>
            </a:pPr>
            <a:r>
              <a:rPr lang="zh-CN" altLang="en-US">
                <a:solidFill>
                  <a:srgbClr val="FF0000"/>
                </a:solidFill>
                <a:ea typeface="黑体" pitchFamily="49" charset="-122"/>
              </a:rPr>
              <a:t>温度为</a:t>
            </a:r>
            <a:r>
              <a:rPr lang="en-US" altLang="zh-CN">
                <a:solidFill>
                  <a:srgbClr val="FF0000"/>
                </a:solidFill>
                <a:ea typeface="黑体" pitchFamily="49" charset="-122"/>
              </a:rPr>
              <a:t>300 K</a:t>
            </a:r>
            <a:r>
              <a:rPr lang="zh-CN" altLang="en-US">
                <a:solidFill>
                  <a:srgbClr val="FF0000"/>
                </a:solidFill>
                <a:ea typeface="黑体" pitchFamily="49" charset="-122"/>
              </a:rPr>
              <a:t>。</a:t>
            </a:r>
            <a:r>
              <a:rPr lang="zh-CN" altLang="en-US">
                <a:ea typeface="黑体" pitchFamily="49" charset="-122"/>
              </a:rPr>
              <a:t>如果在低温测量超过 </a:t>
            </a:r>
            <a:r>
              <a:rPr lang="en-US" altLang="zh-CN">
                <a:solidFill>
                  <a:srgbClr val="FF3300"/>
                </a:solidFill>
                <a:ea typeface="黑体" pitchFamily="49" charset="-122"/>
              </a:rPr>
              <a:t>24 h</a:t>
            </a:r>
            <a:r>
              <a:rPr lang="zh-CN" altLang="en-US">
                <a:ea typeface="黑体" pitchFamily="49" charset="-122"/>
              </a:rPr>
              <a:t>，升温至</a:t>
            </a:r>
            <a:r>
              <a:rPr lang="en-US" altLang="zh-CN">
                <a:ea typeface="黑体" pitchFamily="49" charset="-122"/>
              </a:rPr>
              <a:t>300 K</a:t>
            </a:r>
            <a:r>
              <a:rPr lang="zh-CN" altLang="en-US">
                <a:ea typeface="黑体" pitchFamily="49" charset="-122"/>
              </a:rPr>
              <a:t>稳定后，至少</a:t>
            </a:r>
            <a:r>
              <a:rPr lang="zh-CN" altLang="en-US">
                <a:solidFill>
                  <a:srgbClr val="FF3300"/>
                </a:solidFill>
                <a:ea typeface="黑体" pitchFamily="49" charset="-122"/>
              </a:rPr>
              <a:t>等待</a:t>
            </a:r>
            <a:r>
              <a:rPr lang="en-US" altLang="zh-CN">
                <a:ea typeface="黑体" pitchFamily="49" charset="-122"/>
              </a:rPr>
              <a:t>30 min</a:t>
            </a:r>
            <a:r>
              <a:rPr lang="zh-CN" altLang="en-US">
                <a:ea typeface="黑体" pitchFamily="49" charset="-122"/>
              </a:rPr>
              <a:t>。</a:t>
            </a:r>
          </a:p>
          <a:p>
            <a:pPr algn="just">
              <a:lnSpc>
                <a:spcPct val="120000"/>
              </a:lnSpc>
              <a:spcBef>
                <a:spcPct val="40000"/>
              </a:spcBef>
              <a:buFont typeface="Wingdings" pitchFamily="2" charset="2"/>
              <a:buChar char="Ø"/>
            </a:pPr>
            <a:r>
              <a:rPr lang="zh-CN" altLang="en-US">
                <a:solidFill>
                  <a:srgbClr val="0000FF"/>
                </a:solidFill>
                <a:ea typeface="黑体" pitchFamily="49" charset="-122"/>
              </a:rPr>
              <a:t>样品室充气。取放样品。</a:t>
            </a:r>
          </a:p>
          <a:p>
            <a:pPr algn="just">
              <a:lnSpc>
                <a:spcPct val="120000"/>
              </a:lnSpc>
              <a:spcBef>
                <a:spcPct val="50000"/>
              </a:spcBef>
              <a:buFont typeface="Wingdings" pitchFamily="2" charset="2"/>
              <a:buChar char="Ø"/>
            </a:pPr>
            <a:r>
              <a:rPr lang="zh-CN" altLang="en-US">
                <a:solidFill>
                  <a:srgbClr val="0000FF"/>
                </a:solidFill>
                <a:ea typeface="黑体" pitchFamily="49" charset="-122"/>
              </a:rPr>
              <a:t>取出与放入样品的时间超过</a:t>
            </a:r>
            <a:r>
              <a:rPr lang="en-US" altLang="zh-CN">
                <a:solidFill>
                  <a:srgbClr val="FF3300"/>
                </a:solidFill>
                <a:ea typeface="黑体" pitchFamily="49" charset="-122"/>
              </a:rPr>
              <a:t>30 s</a:t>
            </a:r>
            <a:r>
              <a:rPr lang="zh-CN" altLang="en-US">
                <a:solidFill>
                  <a:srgbClr val="0000FF"/>
                </a:solidFill>
                <a:ea typeface="黑体" pitchFamily="49" charset="-122"/>
              </a:rPr>
              <a:t>，先封闭样品室，并抽气。</a:t>
            </a:r>
          </a:p>
        </p:txBody>
      </p:sp>
      <p:pic>
        <p:nvPicPr>
          <p:cNvPr id="331780" name="Picture 4" descr="QD lege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" cy="6762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685800"/>
          </a:xfrm>
        </p:spPr>
        <p:txBody>
          <a:bodyPr/>
          <a:lstStyle/>
          <a:p>
            <a:r>
              <a:rPr lang="en-US" altLang="zh-CN"/>
              <a:t>PPMS</a:t>
            </a:r>
            <a:r>
              <a:rPr lang="zh-CN" altLang="en-US"/>
              <a:t>－</a:t>
            </a:r>
            <a:r>
              <a:rPr lang="en-US" altLang="zh-CN"/>
              <a:t>14H</a:t>
            </a:r>
            <a:r>
              <a:rPr lang="zh-CN" altLang="en-US"/>
              <a:t>的附属设备</a:t>
            </a:r>
          </a:p>
        </p:txBody>
      </p:sp>
      <p:pic>
        <p:nvPicPr>
          <p:cNvPr id="332803" name="Picture 3" descr="QD lege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85800" cy="676275"/>
          </a:xfrm>
          <a:prstGeom prst="rect">
            <a:avLst/>
          </a:prstGeom>
          <a:noFill/>
        </p:spPr>
      </p:pic>
      <p:graphicFrame>
        <p:nvGraphicFramePr>
          <p:cNvPr id="332804" name="Group 4"/>
          <p:cNvGraphicFramePr>
            <a:graphicFrameLocks noGrp="1"/>
          </p:cNvGraphicFramePr>
          <p:nvPr/>
        </p:nvGraphicFramePr>
        <p:xfrm>
          <a:off x="533400" y="1027113"/>
          <a:ext cx="8039100" cy="5449887"/>
        </p:xfrm>
        <a:graphic>
          <a:graphicData uri="http://schemas.openxmlformats.org/drawingml/2006/table">
            <a:tbl>
              <a:tblPr/>
              <a:tblGrid>
                <a:gridCol w="1752600"/>
                <a:gridCol w="3352800"/>
                <a:gridCol w="2933700"/>
              </a:tblGrid>
              <a:tr h="7921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条    件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设     备     及     其     作     用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609600">
                <a:tc>
                  <a:txBody>
                    <a:bodyPr/>
                    <a:lstStyle/>
                    <a:p>
                      <a:pPr marL="0" marR="0" lvl="0" indent="0" algn="di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温度</a:t>
                      </a:r>
                    </a:p>
                  </a:txBody>
                  <a:tcPr marL="133350" marR="13335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He-3</a:t>
                      </a:r>
                      <a:r>
                        <a:rPr kumimoji="0" lang="zh-CN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制冷机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HC/DC_R/ACT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4400">
                <a:tc>
                  <a:txBody>
                    <a:bodyPr/>
                    <a:lstStyle/>
                    <a:p>
                      <a:pPr marL="0" marR="0" lvl="0" indent="0" algn="di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磁场</a:t>
                      </a:r>
                    </a:p>
                  </a:txBody>
                  <a:tcPr marL="133350" marR="13335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Ultra Low Field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超导磁体残余磁场校正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ACMS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marL="0" marR="0" lvl="0" indent="0" algn="di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样品室</a:t>
                      </a:r>
                    </a:p>
                  </a:txBody>
                  <a:tcPr marL="133350" marR="13335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低温泵 </a:t>
                      </a: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(Cryopump)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HC/TTO/DC_R/ACT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38200">
                <a:tc>
                  <a:txBody>
                    <a:bodyPr/>
                    <a:lstStyle/>
                    <a:p>
                      <a:pPr marL="0" marR="0" lvl="0" indent="0" algn="di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样品方向</a:t>
                      </a:r>
                    </a:p>
                  </a:txBody>
                  <a:tcPr marL="133350" marR="13335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水平旋转台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Horizontal Rotator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DC_R/ACT/Tq-Mag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0238">
                <a:tc>
                  <a:txBody>
                    <a:bodyPr/>
                    <a:lstStyle/>
                    <a:p>
                      <a:pPr marL="0" marR="0" lvl="0" indent="0" algn="di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安全</a:t>
                      </a:r>
                    </a:p>
                  </a:txBody>
                  <a:tcPr marL="133350" marR="13335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imes New Roman" pitchFamily="18" charset="0"/>
                          <a:ea typeface="华文新魏" pitchFamily="2" charset="-122"/>
                        </a:rPr>
                        <a:t>液氦、液氮安全阀</a:t>
                      </a:r>
                      <a:r>
                        <a:rPr kumimoji="0" lang="zh-CN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华文新魏" pitchFamily="2" charset="-122"/>
                        </a:rPr>
                        <a:t>，</a:t>
                      </a:r>
                      <a:r>
                        <a:rPr kumimoji="0" lang="zh-CN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ea typeface="华文新魏" pitchFamily="2" charset="-122"/>
                        </a:rPr>
                        <a:t>杂散磁场屏蔽罩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233363">
                <a:tc>
                  <a:txBody>
                    <a:bodyPr/>
                    <a:lstStyle/>
                    <a:p>
                      <a:pPr marL="0" marR="0" lvl="0" indent="0" algn="di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marL="133350" marR="133350" anchor="ctr" horzOverflow="overflow">
                    <a:lnL cap="flat"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766763">
                <a:tc>
                  <a:txBody>
                    <a:bodyPr/>
                    <a:lstStyle/>
                    <a:p>
                      <a:pPr marL="0" marR="0" lvl="0" indent="0" algn="di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机械泵</a:t>
                      </a:r>
                    </a:p>
                  </a:txBody>
                  <a:tcPr marL="133350" marR="13335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温度控制、样品室气氛控制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32845" name="AutoShape 45">
            <a:hlinkClick r:id="rId4" action="ppaction://hlinkpres?slideindex=1&amp;slidetitle=多功能物性测量系统介绍  第 2 单元   PPMS主机－软件" highlightClick="1"/>
          </p:cNvPr>
          <p:cNvSpPr>
            <a:spLocks noChangeArrowheads="1"/>
          </p:cNvSpPr>
          <p:nvPr/>
        </p:nvSpPr>
        <p:spPr bwMode="auto">
          <a:xfrm>
            <a:off x="8839200" y="6553200"/>
            <a:ext cx="304800" cy="304800"/>
          </a:xfrm>
          <a:prstGeom prst="actionButtonDocument">
            <a:avLst/>
          </a:prstGeom>
          <a:gradFill rotWithShape="0">
            <a:gsLst>
              <a:gs pos="0">
                <a:srgbClr val="5E9EFF"/>
              </a:gs>
              <a:gs pos="20000">
                <a:srgbClr val="85C2FF"/>
              </a:gs>
              <a:gs pos="35000">
                <a:srgbClr val="C4D6EB"/>
              </a:gs>
              <a:gs pos="50000">
                <a:srgbClr val="FFEBFA"/>
              </a:gs>
              <a:gs pos="65000">
                <a:srgbClr val="C4D6EB"/>
              </a:gs>
              <a:gs pos="80001">
                <a:srgbClr val="85C2FF"/>
              </a:gs>
              <a:gs pos="100000">
                <a:srgbClr val="5E9EFF"/>
              </a:gs>
            </a:gsLst>
            <a:lin ang="189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332846" name="Group 46"/>
          <p:cNvGrpSpPr>
            <a:grpSpLocks/>
          </p:cNvGrpSpPr>
          <p:nvPr/>
        </p:nvGrpSpPr>
        <p:grpSpPr bwMode="auto">
          <a:xfrm>
            <a:off x="1292225" y="838200"/>
            <a:ext cx="3279775" cy="5781675"/>
            <a:chOff x="2352" y="518"/>
            <a:chExt cx="2066" cy="3642"/>
          </a:xfrm>
        </p:grpSpPr>
        <p:grpSp>
          <p:nvGrpSpPr>
            <p:cNvPr id="332847" name="Group 47"/>
            <p:cNvGrpSpPr>
              <a:grpSpLocks/>
            </p:cNvGrpSpPr>
            <p:nvPr/>
          </p:nvGrpSpPr>
          <p:grpSpPr bwMode="auto">
            <a:xfrm>
              <a:off x="2352" y="528"/>
              <a:ext cx="2062" cy="3632"/>
              <a:chOff x="3168" y="528"/>
              <a:chExt cx="2062" cy="3632"/>
            </a:xfrm>
          </p:grpSpPr>
          <p:pic>
            <p:nvPicPr>
              <p:cNvPr id="332848" name="Picture 48" descr="helium 3 chart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3168" y="528"/>
                <a:ext cx="2060" cy="3632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</p:pic>
          <p:pic>
            <p:nvPicPr>
              <p:cNvPr id="332849" name="Picture 49" descr="helium 3 insert part view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4810" y="2343"/>
                <a:ext cx="420" cy="1816"/>
              </a:xfrm>
              <a:prstGeom prst="rect">
                <a:avLst/>
              </a:prstGeom>
              <a:noFill/>
              <a:ln w="9525">
                <a:solidFill>
                  <a:srgbClr val="FF3300"/>
                </a:solidFill>
                <a:miter lim="800000"/>
                <a:headEnd/>
                <a:tailEnd/>
              </a:ln>
            </p:spPr>
          </p:pic>
        </p:grpSp>
        <p:sp>
          <p:nvSpPr>
            <p:cNvPr id="332850" name="Text Box 50"/>
            <p:cNvSpPr txBox="1">
              <a:spLocks noChangeArrowheads="1"/>
            </p:cNvSpPr>
            <p:nvPr/>
          </p:nvSpPr>
          <p:spPr bwMode="auto">
            <a:xfrm>
              <a:off x="3561" y="518"/>
              <a:ext cx="857" cy="524"/>
            </a:xfrm>
            <a:prstGeom prst="rect">
              <a:avLst/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kumimoji="1" lang="en-US" altLang="zh-CN"/>
                <a:t>Helium-3</a:t>
              </a:r>
            </a:p>
            <a:p>
              <a:r>
                <a:rPr kumimoji="1" lang="en-US" altLang="zh-CN"/>
                <a:t>Chart</a:t>
              </a:r>
            </a:p>
          </p:txBody>
        </p:sp>
      </p:grpSp>
      <p:pic>
        <p:nvPicPr>
          <p:cNvPr id="332851" name="Picture 51" descr="Mfp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86400" y="2332038"/>
            <a:ext cx="2743200" cy="2193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CEF595"/>
            </a:outerShdw>
          </a:effectLst>
        </p:spPr>
      </p:pic>
      <p:graphicFrame>
        <p:nvGraphicFramePr>
          <p:cNvPr id="332852" name="Object 52"/>
          <p:cNvGraphicFramePr>
            <a:graphicFrameLocks noChangeAspect="1"/>
          </p:cNvGraphicFramePr>
          <p:nvPr/>
        </p:nvGraphicFramePr>
        <p:xfrm>
          <a:off x="304800" y="931863"/>
          <a:ext cx="8610600" cy="5538787"/>
        </p:xfrm>
        <a:graphic>
          <a:graphicData uri="http://schemas.openxmlformats.org/presentationml/2006/ole">
            <p:oleObj spid="_x0000_s332852" name="Document" r:id="rId8" imgW="8229600" imgH="5285160" progId="Word.Document.8">
              <p:embed/>
            </p:oleObj>
          </a:graphicData>
        </a:graphic>
      </p:graphicFrame>
      <p:sp>
        <p:nvSpPr>
          <p:cNvPr id="332853" name="Text Box 53"/>
          <p:cNvSpPr txBox="1">
            <a:spLocks noChangeArrowheads="1"/>
          </p:cNvSpPr>
          <p:nvPr/>
        </p:nvSpPr>
        <p:spPr bwMode="auto">
          <a:xfrm>
            <a:off x="5486400" y="1219200"/>
            <a:ext cx="2806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1" lang="en-US" altLang="zh-CN"/>
              <a:t>Multi Function Probe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328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2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328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2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332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3328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2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6" dur="500"/>
                                        <p:tgtEl>
                                          <p:spTgt spid="332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2853" grpId="0" autoUpdateAnimBg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8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990600"/>
            <a:ext cx="8382000" cy="3505200"/>
          </a:xfrm>
        </p:spPr>
        <p:txBody>
          <a:bodyPr/>
          <a:lstStyle/>
          <a:p>
            <a:pPr>
              <a:spcBef>
                <a:spcPct val="100000"/>
              </a:spcBef>
            </a:pPr>
            <a:r>
              <a:rPr lang="zh-CN" altLang="en-US" sz="3600">
                <a:ea typeface="黑体" pitchFamily="49" charset="-122"/>
              </a:rPr>
              <a:t>多功能物性测量系统介绍</a:t>
            </a:r>
            <a:br>
              <a:rPr lang="zh-CN" altLang="en-US" sz="3600">
                <a:ea typeface="黑体" pitchFamily="49" charset="-122"/>
              </a:rPr>
            </a:br>
            <a:r>
              <a:rPr lang="zh-CN" altLang="en-US" sz="3600">
                <a:ea typeface="黑体" pitchFamily="49" charset="-122"/>
              </a:rPr>
              <a:t/>
            </a:r>
            <a:br>
              <a:rPr lang="zh-CN" altLang="en-US" sz="3600">
                <a:ea typeface="黑体" pitchFamily="49" charset="-122"/>
              </a:rPr>
            </a:br>
            <a:r>
              <a:rPr lang="zh-CN" altLang="en-US" sz="3600"/>
              <a:t>第 </a:t>
            </a:r>
            <a:r>
              <a:rPr lang="en-US" altLang="zh-CN" sz="3600">
                <a:ea typeface="黑体" pitchFamily="49" charset="-122"/>
              </a:rPr>
              <a:t>2 </a:t>
            </a:r>
            <a:r>
              <a:rPr lang="zh-CN" altLang="en-US" sz="3600"/>
              <a:t>单元</a:t>
            </a:r>
            <a:r>
              <a:rPr lang="zh-CN" altLang="en-US" sz="5400"/>
              <a:t/>
            </a:r>
            <a:br>
              <a:rPr lang="zh-CN" altLang="en-US" sz="5400"/>
            </a:br>
            <a:r>
              <a:rPr lang="zh-CN" altLang="en-US" sz="5400"/>
              <a:t/>
            </a:r>
            <a:br>
              <a:rPr lang="zh-CN" altLang="en-US" sz="5400"/>
            </a:br>
            <a:r>
              <a:rPr lang="zh-CN" altLang="en-US" sz="5400"/>
              <a:t> </a:t>
            </a:r>
            <a:r>
              <a:rPr lang="en-US" altLang="zh-CN" sz="5400">
                <a:ea typeface="华文新魏" pitchFamily="2" charset="-122"/>
              </a:rPr>
              <a:t>PPMS</a:t>
            </a:r>
            <a:r>
              <a:rPr lang="zh-CN" altLang="en-US" sz="5400">
                <a:ea typeface="黑体" pitchFamily="49" charset="-122"/>
              </a:rPr>
              <a:t>主机</a:t>
            </a:r>
            <a:r>
              <a:rPr lang="zh-CN" altLang="en-US" sz="5400">
                <a:ea typeface="华文新魏" pitchFamily="2" charset="-122"/>
              </a:rPr>
              <a:t>－</a:t>
            </a:r>
            <a:r>
              <a:rPr lang="zh-CN" altLang="en-US" sz="5400">
                <a:ea typeface="黑体" pitchFamily="49" charset="-122"/>
              </a:rPr>
              <a:t>软件</a:t>
            </a:r>
          </a:p>
        </p:txBody>
      </p:sp>
      <p:sp>
        <p:nvSpPr>
          <p:cNvPr id="333827" name="Text Box 3"/>
          <p:cNvSpPr txBox="1">
            <a:spLocks noChangeArrowheads="1"/>
          </p:cNvSpPr>
          <p:nvPr/>
        </p:nvSpPr>
        <p:spPr bwMode="auto">
          <a:xfrm>
            <a:off x="8045450" y="6400800"/>
            <a:ext cx="1098550" cy="457200"/>
          </a:xfrm>
          <a:prstGeom prst="rect">
            <a:avLst/>
          </a:prstGeom>
          <a:solidFill>
            <a:srgbClr val="F0F3BD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kumimoji="1" lang="zh-CN" altLang="en-US"/>
              <a:t>共</a:t>
            </a:r>
            <a:r>
              <a:rPr kumimoji="1" lang="en-US" altLang="zh-CN"/>
              <a:t>65</a:t>
            </a:r>
            <a:r>
              <a:rPr kumimoji="1" lang="zh-CN" altLang="en-US"/>
              <a:t>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850" name="Oval 2"/>
          <p:cNvSpPr>
            <a:spLocks noChangeArrowheads="1"/>
          </p:cNvSpPr>
          <p:nvPr/>
        </p:nvSpPr>
        <p:spPr bwMode="auto">
          <a:xfrm>
            <a:off x="533400" y="5181600"/>
            <a:ext cx="6934200" cy="838200"/>
          </a:xfrm>
          <a:prstGeom prst="ellipse">
            <a:avLst/>
          </a:prstGeom>
          <a:solidFill>
            <a:srgbClr val="FAFAD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34851" name="Oval 3"/>
          <p:cNvSpPr>
            <a:spLocks noChangeArrowheads="1"/>
          </p:cNvSpPr>
          <p:nvPr/>
        </p:nvSpPr>
        <p:spPr bwMode="auto">
          <a:xfrm>
            <a:off x="609600" y="4267200"/>
            <a:ext cx="5638800" cy="838200"/>
          </a:xfrm>
          <a:prstGeom prst="ellipse">
            <a:avLst/>
          </a:prstGeom>
          <a:solidFill>
            <a:srgbClr val="E4C8F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34852" name="Oval 4"/>
          <p:cNvSpPr>
            <a:spLocks noChangeArrowheads="1"/>
          </p:cNvSpPr>
          <p:nvPr/>
        </p:nvSpPr>
        <p:spPr bwMode="auto">
          <a:xfrm>
            <a:off x="533400" y="1414463"/>
            <a:ext cx="7162800" cy="2014537"/>
          </a:xfrm>
          <a:prstGeom prst="ellipse">
            <a:avLst/>
          </a:prstGeom>
          <a:solidFill>
            <a:srgbClr val="DEF991"/>
          </a:solidFill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34853" name="Rectangle 5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838200"/>
          </a:xfrm>
        </p:spPr>
        <p:txBody>
          <a:bodyPr/>
          <a:lstStyle/>
          <a:p>
            <a:r>
              <a:rPr lang="zh-CN" altLang="en-US"/>
              <a:t>该单元的内容</a:t>
            </a:r>
          </a:p>
        </p:txBody>
      </p:sp>
      <p:sp>
        <p:nvSpPr>
          <p:cNvPr id="334854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1223963" y="1447800"/>
            <a:ext cx="6172200" cy="46482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altLang="zh-CN"/>
              <a:t>PPMS MultiVu</a:t>
            </a:r>
          </a:p>
          <a:p>
            <a:pPr>
              <a:lnSpc>
                <a:spcPct val="170000"/>
              </a:lnSpc>
            </a:pPr>
            <a:r>
              <a:rPr lang="en-US" altLang="zh-CN"/>
              <a:t>PPMS Option Control Center</a:t>
            </a:r>
          </a:p>
          <a:p>
            <a:pPr>
              <a:lnSpc>
                <a:spcPct val="170000"/>
              </a:lnSpc>
            </a:pPr>
            <a:r>
              <a:rPr lang="en-US" altLang="zh-CN" u="sng">
                <a:solidFill>
                  <a:srgbClr val="FF0000"/>
                </a:solidFill>
              </a:rPr>
              <a:t>PPMS MultiVu Simulation</a:t>
            </a:r>
          </a:p>
          <a:p>
            <a:pPr>
              <a:lnSpc>
                <a:spcPct val="170000"/>
              </a:lnSpc>
            </a:pPr>
            <a:r>
              <a:rPr lang="en-US" altLang="zh-CN"/>
              <a:t>PPMS Tools</a:t>
            </a:r>
          </a:p>
          <a:p>
            <a:pPr>
              <a:lnSpc>
                <a:spcPct val="170000"/>
              </a:lnSpc>
            </a:pPr>
            <a:r>
              <a:rPr lang="en-US" altLang="zh-CN"/>
              <a:t>PPMS Helium 3 Gas Monitor</a:t>
            </a:r>
          </a:p>
        </p:txBody>
      </p:sp>
      <p:sp>
        <p:nvSpPr>
          <p:cNvPr id="334855" name="AutoShape 7"/>
          <p:cNvSpPr>
            <a:spLocks noChangeArrowheads="1"/>
          </p:cNvSpPr>
          <p:nvPr/>
        </p:nvSpPr>
        <p:spPr bwMode="auto">
          <a:xfrm>
            <a:off x="6662738" y="915988"/>
            <a:ext cx="2362200" cy="609600"/>
          </a:xfrm>
          <a:prstGeom prst="wedgeRoundRectCallout">
            <a:avLst>
              <a:gd name="adj1" fmla="val -59074"/>
              <a:gd name="adj2" fmla="val 104426"/>
              <a:gd name="adj3" fmla="val 16667"/>
            </a:avLst>
          </a:prstGeom>
          <a:solidFill>
            <a:srgbClr val="C8F54B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anchor="ctr"/>
          <a:lstStyle/>
          <a:p>
            <a:pPr algn="ctr"/>
            <a:r>
              <a:rPr kumimoji="1" lang="zh-CN" altLang="en-US"/>
              <a:t>测量控制平台</a:t>
            </a:r>
          </a:p>
        </p:txBody>
      </p:sp>
      <p:sp>
        <p:nvSpPr>
          <p:cNvPr id="334856" name="AutoShape 8"/>
          <p:cNvSpPr>
            <a:spLocks noChangeArrowheads="1"/>
          </p:cNvSpPr>
          <p:nvPr/>
        </p:nvSpPr>
        <p:spPr bwMode="auto">
          <a:xfrm>
            <a:off x="6477000" y="3810000"/>
            <a:ext cx="2438400" cy="914400"/>
          </a:xfrm>
          <a:prstGeom prst="wedgeRoundRectCallout">
            <a:avLst>
              <a:gd name="adj1" fmla="val -96287"/>
              <a:gd name="adj2" fmla="val 54167"/>
              <a:gd name="adj3" fmla="val 16667"/>
            </a:avLst>
          </a:prstGeom>
          <a:solidFill>
            <a:srgbClr val="DFBDFB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lIns="0" rIns="0" anchor="ctr"/>
          <a:lstStyle/>
          <a:p>
            <a:pPr algn="ctr"/>
            <a:r>
              <a:rPr kumimoji="1" lang="zh-CN" altLang="en-US"/>
              <a:t>硬件设置、监控</a:t>
            </a:r>
          </a:p>
          <a:p>
            <a:pPr algn="ctr"/>
            <a:r>
              <a:rPr kumimoji="1" lang="zh-CN" altLang="en-US"/>
              <a:t>数据格式转换</a:t>
            </a:r>
          </a:p>
        </p:txBody>
      </p:sp>
      <p:sp>
        <p:nvSpPr>
          <p:cNvPr id="334857" name="AutoShape 9"/>
          <p:cNvSpPr>
            <a:spLocks noChangeArrowheads="1"/>
          </p:cNvSpPr>
          <p:nvPr/>
        </p:nvSpPr>
        <p:spPr bwMode="auto">
          <a:xfrm>
            <a:off x="7239000" y="6019800"/>
            <a:ext cx="1524000" cy="609600"/>
          </a:xfrm>
          <a:prstGeom prst="wedgeRoundRectCallout">
            <a:avLst>
              <a:gd name="adj1" fmla="val -60731"/>
              <a:gd name="adj2" fmla="val -108074"/>
              <a:gd name="adj3" fmla="val 16667"/>
            </a:avLst>
          </a:prstGeom>
          <a:solidFill>
            <a:srgbClr val="F2EBC6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anchor="ctr"/>
          <a:lstStyle/>
          <a:p>
            <a:pPr algn="ctr"/>
            <a:r>
              <a:rPr kumimoji="1" lang="en-US" altLang="zh-CN"/>
              <a:t>He-3</a:t>
            </a:r>
            <a:r>
              <a:rPr kumimoji="1" lang="zh-CN" altLang="en-US"/>
              <a:t>专用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Oval 2"/>
          <p:cNvSpPr>
            <a:spLocks noChangeArrowheads="1"/>
          </p:cNvSpPr>
          <p:nvPr/>
        </p:nvSpPr>
        <p:spPr bwMode="auto">
          <a:xfrm>
            <a:off x="457200" y="5105400"/>
            <a:ext cx="6019800" cy="1066800"/>
          </a:xfrm>
          <a:prstGeom prst="ellipse">
            <a:avLst/>
          </a:prstGeom>
          <a:solidFill>
            <a:srgbClr val="FAFAD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89795" name="Oval 3"/>
          <p:cNvSpPr>
            <a:spLocks noChangeArrowheads="1"/>
          </p:cNvSpPr>
          <p:nvPr/>
        </p:nvSpPr>
        <p:spPr bwMode="auto">
          <a:xfrm>
            <a:off x="609600" y="4267200"/>
            <a:ext cx="5638800" cy="1066800"/>
          </a:xfrm>
          <a:prstGeom prst="ellipse">
            <a:avLst/>
          </a:prstGeom>
          <a:solidFill>
            <a:srgbClr val="DFBDFB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89796" name="Oval 4"/>
          <p:cNvSpPr>
            <a:spLocks noChangeArrowheads="1"/>
          </p:cNvSpPr>
          <p:nvPr/>
        </p:nvSpPr>
        <p:spPr bwMode="auto">
          <a:xfrm>
            <a:off x="914400" y="1676400"/>
            <a:ext cx="4876800" cy="2819400"/>
          </a:xfrm>
          <a:prstGeom prst="ellipse">
            <a:avLst/>
          </a:prstGeom>
          <a:solidFill>
            <a:srgbClr val="C8F54B"/>
          </a:solidFill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89797" name="Rectangle 5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838200"/>
          </a:xfrm>
        </p:spPr>
        <p:txBody>
          <a:bodyPr/>
          <a:lstStyle/>
          <a:p>
            <a:r>
              <a:rPr lang="zh-CN" altLang="en-US"/>
              <a:t>该单元的内容</a:t>
            </a:r>
          </a:p>
        </p:txBody>
      </p:sp>
      <p:sp>
        <p:nvSpPr>
          <p:cNvPr id="289798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1485900" y="990600"/>
            <a:ext cx="5219700" cy="50292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altLang="zh-CN"/>
              <a:t>PPMS</a:t>
            </a:r>
            <a:r>
              <a:rPr lang="zh-CN" altLang="en-US"/>
              <a:t>－</a:t>
            </a:r>
            <a:r>
              <a:rPr lang="en-US" altLang="zh-CN"/>
              <a:t>14H</a:t>
            </a:r>
            <a:r>
              <a:rPr lang="zh-CN" altLang="en-US"/>
              <a:t>的总体结构</a:t>
            </a:r>
          </a:p>
          <a:p>
            <a:pPr>
              <a:lnSpc>
                <a:spcPct val="150000"/>
              </a:lnSpc>
            </a:pPr>
            <a:r>
              <a:rPr lang="en-US" altLang="zh-CN"/>
              <a:t>PPMS</a:t>
            </a:r>
            <a:r>
              <a:rPr lang="zh-CN" altLang="en-US"/>
              <a:t>的温度控制</a:t>
            </a:r>
          </a:p>
          <a:p>
            <a:pPr>
              <a:lnSpc>
                <a:spcPct val="150000"/>
              </a:lnSpc>
            </a:pPr>
            <a:r>
              <a:rPr lang="zh-CN" altLang="en-US"/>
              <a:t>杜瓦－液氦－液氮</a:t>
            </a:r>
          </a:p>
          <a:p>
            <a:pPr>
              <a:lnSpc>
                <a:spcPct val="150000"/>
              </a:lnSpc>
            </a:pPr>
            <a:r>
              <a:rPr lang="en-US" altLang="zh-CN"/>
              <a:t>PPMS</a:t>
            </a:r>
            <a:r>
              <a:rPr lang="zh-CN" altLang="en-US"/>
              <a:t>的磁场控制</a:t>
            </a:r>
          </a:p>
          <a:p>
            <a:pPr>
              <a:lnSpc>
                <a:spcPct val="150000"/>
              </a:lnSpc>
            </a:pPr>
            <a:r>
              <a:rPr lang="zh-CN" altLang="en-US"/>
              <a:t>样品室－样品架－选件</a:t>
            </a:r>
          </a:p>
          <a:p>
            <a:pPr>
              <a:lnSpc>
                <a:spcPct val="150000"/>
              </a:lnSpc>
            </a:pPr>
            <a:r>
              <a:rPr lang="en-US" altLang="zh-CN"/>
              <a:t>PPMS</a:t>
            </a:r>
            <a:r>
              <a:rPr lang="zh-CN" altLang="en-US"/>
              <a:t>－</a:t>
            </a:r>
            <a:r>
              <a:rPr lang="en-US" altLang="zh-CN"/>
              <a:t>14H</a:t>
            </a:r>
            <a:r>
              <a:rPr lang="zh-CN" altLang="en-US"/>
              <a:t>的附属设备</a:t>
            </a:r>
          </a:p>
        </p:txBody>
      </p:sp>
      <p:sp>
        <p:nvSpPr>
          <p:cNvPr id="289799" name="AutoShape 7"/>
          <p:cNvSpPr>
            <a:spLocks noChangeArrowheads="1"/>
          </p:cNvSpPr>
          <p:nvPr/>
        </p:nvSpPr>
        <p:spPr bwMode="auto">
          <a:xfrm>
            <a:off x="6019800" y="1752600"/>
            <a:ext cx="2590800" cy="609600"/>
          </a:xfrm>
          <a:prstGeom prst="wedgeRoundRectCallout">
            <a:avLst>
              <a:gd name="adj1" fmla="val -61889"/>
              <a:gd name="adj2" fmla="val 97134"/>
              <a:gd name="adj3" fmla="val 16667"/>
            </a:avLst>
          </a:prstGeom>
          <a:solidFill>
            <a:srgbClr val="C8F54B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anchor="ctr"/>
          <a:lstStyle/>
          <a:p>
            <a:pPr algn="ctr"/>
            <a:r>
              <a:rPr kumimoji="1" lang="zh-CN" altLang="en-US"/>
              <a:t>温度、磁场平台</a:t>
            </a:r>
          </a:p>
        </p:txBody>
      </p:sp>
      <p:sp>
        <p:nvSpPr>
          <p:cNvPr id="289800" name="AutoShape 8"/>
          <p:cNvSpPr>
            <a:spLocks noChangeArrowheads="1"/>
          </p:cNvSpPr>
          <p:nvPr/>
        </p:nvSpPr>
        <p:spPr bwMode="auto">
          <a:xfrm>
            <a:off x="6324600" y="3733800"/>
            <a:ext cx="2209800" cy="609600"/>
          </a:xfrm>
          <a:prstGeom prst="wedgeRoundRectCallout">
            <a:avLst>
              <a:gd name="adj1" fmla="val -62356"/>
              <a:gd name="adj2" fmla="val 87500"/>
              <a:gd name="adj3" fmla="val 16667"/>
            </a:avLst>
          </a:prstGeom>
          <a:solidFill>
            <a:srgbClr val="DFBDFB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anchor="ctr"/>
          <a:lstStyle/>
          <a:p>
            <a:pPr algn="ctr"/>
            <a:r>
              <a:rPr kumimoji="1" lang="zh-CN" altLang="en-US"/>
              <a:t>通用检测端口</a:t>
            </a:r>
          </a:p>
        </p:txBody>
      </p:sp>
      <p:sp>
        <p:nvSpPr>
          <p:cNvPr id="289801" name="AutoShape 9"/>
          <p:cNvSpPr>
            <a:spLocks noChangeArrowheads="1"/>
          </p:cNvSpPr>
          <p:nvPr/>
        </p:nvSpPr>
        <p:spPr bwMode="auto">
          <a:xfrm>
            <a:off x="6934200" y="5867400"/>
            <a:ext cx="1524000" cy="609600"/>
          </a:xfrm>
          <a:prstGeom prst="wedgeRoundRectCallout">
            <a:avLst>
              <a:gd name="adj1" fmla="val -77606"/>
              <a:gd name="adj2" fmla="val -86199"/>
              <a:gd name="adj3" fmla="val 16667"/>
            </a:avLst>
          </a:prstGeom>
          <a:solidFill>
            <a:srgbClr val="DFBDFB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anchor="ctr"/>
          <a:lstStyle/>
          <a:p>
            <a:pPr algn="ctr"/>
            <a:r>
              <a:rPr kumimoji="1" lang="zh-CN" altLang="en-US"/>
              <a:t>功能扩展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990600"/>
          </a:xfrm>
        </p:spPr>
        <p:txBody>
          <a:bodyPr/>
          <a:lstStyle/>
          <a:p>
            <a:r>
              <a:rPr lang="zh-CN" altLang="en-US">
                <a:solidFill>
                  <a:srgbClr val="FF3300"/>
                </a:solidFill>
                <a:ea typeface="隶书" pitchFamily="49" charset="-122"/>
              </a:rPr>
              <a:t>需要关注的内容</a:t>
            </a:r>
          </a:p>
        </p:txBody>
      </p:sp>
      <p:graphicFrame>
        <p:nvGraphicFramePr>
          <p:cNvPr id="335875" name="Group 3"/>
          <p:cNvGraphicFramePr>
            <a:graphicFrameLocks noGrp="1"/>
          </p:cNvGraphicFramePr>
          <p:nvPr/>
        </p:nvGraphicFramePr>
        <p:xfrm>
          <a:off x="381000" y="1676400"/>
          <a:ext cx="8458200" cy="4343400"/>
        </p:xfrm>
        <a:graphic>
          <a:graphicData uri="http://schemas.openxmlformats.org/drawingml/2006/table">
            <a:tbl>
              <a:tblPr/>
              <a:tblGrid>
                <a:gridCol w="2460625"/>
                <a:gridCol w="5997575"/>
              </a:tblGrid>
              <a:tr h="908050">
                <a:tc>
                  <a:txBody>
                    <a:bodyPr/>
                    <a:lstStyle/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zh-CN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华文新魏" pitchFamily="2" charset="-122"/>
                          <a:ea typeface="华文新魏" pitchFamily="2" charset="-122"/>
                        </a:rPr>
                        <a:t>如何设定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华文新魏" pitchFamily="2" charset="-122"/>
                          <a:ea typeface="华文新魏" pitchFamily="2" charset="-122"/>
                        </a:rPr>
                        <a:t>温度、磁场、位置、样品室气氛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04875">
                <a:tc>
                  <a:txBody>
                    <a:bodyPr/>
                    <a:lstStyle/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 startAt="2"/>
                        <a:tabLst/>
                      </a:pPr>
                      <a:r>
                        <a:rPr kumimoji="0" lang="zh-CN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文新魏" pitchFamily="2" charset="-122"/>
                          <a:ea typeface="华文新魏" pitchFamily="2" charset="-122"/>
                        </a:rPr>
                        <a:t>测量选件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文新魏" pitchFamily="2" charset="-122"/>
                          <a:ea typeface="华文新魏" pitchFamily="2" charset="-122"/>
                        </a:rPr>
                        <a:t>启动、自身检测、关闭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65238">
                <a:tc>
                  <a:txBody>
                    <a:bodyPr/>
                    <a:lstStyle/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 startAt="3"/>
                        <a:tabLst/>
                      </a:pPr>
                      <a:r>
                        <a:rPr kumimoji="0" lang="zh-CN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华文新魏" pitchFamily="2" charset="-122"/>
                          <a:ea typeface="华文新魏" pitchFamily="2" charset="-122"/>
                        </a:rPr>
                        <a:t>测量程序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华文新魏" pitchFamily="2" charset="-122"/>
                          <a:ea typeface="华文新魏" pitchFamily="2" charset="-122"/>
                        </a:rPr>
                        <a:t>编辑 </a:t>
                      </a:r>
                      <a:r>
                        <a:rPr kumimoji="0" lang="en-US" altLang="zh-CN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华文新魏" pitchFamily="2" charset="-122"/>
                          <a:ea typeface="华文新魏" pitchFamily="2" charset="-122"/>
                        </a:rPr>
                        <a:t>(</a:t>
                      </a:r>
                      <a:r>
                        <a:rPr kumimoji="0" lang="zh-CN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华文新魏" pitchFamily="2" charset="-122"/>
                          <a:ea typeface="华文新魏" pitchFamily="2" charset="-122"/>
                        </a:rPr>
                        <a:t>通用命令、专用命令</a:t>
                      </a:r>
                      <a:r>
                        <a:rPr kumimoji="0" lang="en-US" altLang="zh-CN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华文新魏" pitchFamily="2" charset="-122"/>
                          <a:ea typeface="华文新魏" pitchFamily="2" charset="-122"/>
                        </a:rPr>
                        <a:t>)</a:t>
                      </a:r>
                      <a:r>
                        <a:rPr kumimoji="0" lang="zh-CN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华文新魏" pitchFamily="2" charset="-122"/>
                          <a:ea typeface="华文新魏" pitchFamily="2" charset="-122"/>
                        </a:rPr>
                        <a:t>、名称、位置、执行、暂停、中断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65238">
                <a:tc>
                  <a:txBody>
                    <a:bodyPr/>
                    <a:lstStyle/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 startAt="4"/>
                        <a:tabLst/>
                      </a:pPr>
                      <a:r>
                        <a:rPr kumimoji="0" lang="zh-CN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华文新魏" pitchFamily="2" charset="-122"/>
                          <a:ea typeface="华文新魏" pitchFamily="2" charset="-122"/>
                        </a:rPr>
                        <a:t>数据文件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华文新魏" pitchFamily="2" charset="-122"/>
                          <a:ea typeface="华文新魏" pitchFamily="2" charset="-122"/>
                        </a:rPr>
                        <a:t>位置、种类、格式、查看方式、转换方法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6898" name="Picture 2" descr="PPMS MultiVu Interfac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525"/>
            <a:ext cx="9144000" cy="6867525"/>
          </a:xfrm>
          <a:prstGeom prst="rect">
            <a:avLst/>
          </a:prstGeom>
          <a:noFill/>
          <a:effectLst/>
        </p:spPr>
      </p:pic>
      <p:sp>
        <p:nvSpPr>
          <p:cNvPr id="336899" name="Rectangle 3"/>
          <p:cNvSpPr>
            <a:spLocks noGrp="1" noChangeArrowheads="1"/>
          </p:cNvSpPr>
          <p:nvPr>
            <p:ph type="title"/>
          </p:nvPr>
        </p:nvSpPr>
        <p:spPr>
          <a:xfrm>
            <a:off x="1828800" y="2590800"/>
            <a:ext cx="5105400" cy="838200"/>
          </a:xfrm>
          <a:solidFill>
            <a:srgbClr val="F2EBC6"/>
          </a:solidFill>
          <a:ln w="38100">
            <a:solidFill>
              <a:srgbClr val="FF0000"/>
            </a:solidFill>
          </a:ln>
          <a:effectLst>
            <a:outerShdw dist="107763" dir="2700000" algn="ctr" rotWithShape="0">
              <a:srgbClr val="5581EF"/>
            </a:outerShdw>
          </a:effectLst>
        </p:spPr>
        <p:txBody>
          <a:bodyPr/>
          <a:lstStyle/>
          <a:p>
            <a:r>
              <a:rPr lang="en-US" altLang="zh-CN"/>
              <a:t>PPMS MultiVu</a:t>
            </a:r>
            <a:r>
              <a:rPr lang="zh-CN" altLang="en-US"/>
              <a:t>界面</a:t>
            </a:r>
          </a:p>
        </p:txBody>
      </p:sp>
      <p:sp>
        <p:nvSpPr>
          <p:cNvPr id="336900" name="Freeform 4"/>
          <p:cNvSpPr>
            <a:spLocks/>
          </p:cNvSpPr>
          <p:nvPr/>
        </p:nvSpPr>
        <p:spPr bwMode="auto">
          <a:xfrm>
            <a:off x="-38100" y="241300"/>
            <a:ext cx="1003300" cy="1358900"/>
          </a:xfrm>
          <a:custGeom>
            <a:avLst/>
            <a:gdLst/>
            <a:ahLst/>
            <a:cxnLst>
              <a:cxn ang="0">
                <a:pos x="360" y="856"/>
              </a:cxn>
              <a:cxn ang="0">
                <a:pos x="312" y="424"/>
              </a:cxn>
              <a:cxn ang="0">
                <a:pos x="600" y="328"/>
              </a:cxn>
              <a:cxn ang="0">
                <a:pos x="504" y="40"/>
              </a:cxn>
              <a:cxn ang="0">
                <a:pos x="72" y="88"/>
              </a:cxn>
              <a:cxn ang="0">
                <a:pos x="72" y="376"/>
              </a:cxn>
              <a:cxn ang="0">
                <a:pos x="408" y="520"/>
              </a:cxn>
              <a:cxn ang="0">
                <a:pos x="336" y="292"/>
              </a:cxn>
            </a:cxnLst>
            <a:rect l="0" t="0" r="r" b="b"/>
            <a:pathLst>
              <a:path w="632" h="856">
                <a:moveTo>
                  <a:pt x="360" y="856"/>
                </a:moveTo>
                <a:cubicBezTo>
                  <a:pt x="316" y="684"/>
                  <a:pt x="272" y="512"/>
                  <a:pt x="312" y="424"/>
                </a:cubicBezTo>
                <a:cubicBezTo>
                  <a:pt x="352" y="336"/>
                  <a:pt x="568" y="392"/>
                  <a:pt x="600" y="328"/>
                </a:cubicBezTo>
                <a:cubicBezTo>
                  <a:pt x="632" y="264"/>
                  <a:pt x="592" y="80"/>
                  <a:pt x="504" y="40"/>
                </a:cubicBezTo>
                <a:cubicBezTo>
                  <a:pt x="416" y="0"/>
                  <a:pt x="144" y="32"/>
                  <a:pt x="72" y="88"/>
                </a:cubicBezTo>
                <a:cubicBezTo>
                  <a:pt x="0" y="144"/>
                  <a:pt x="16" y="304"/>
                  <a:pt x="72" y="376"/>
                </a:cubicBezTo>
                <a:cubicBezTo>
                  <a:pt x="128" y="448"/>
                  <a:pt x="364" y="534"/>
                  <a:pt x="408" y="520"/>
                </a:cubicBezTo>
                <a:cubicBezTo>
                  <a:pt x="452" y="506"/>
                  <a:pt x="351" y="339"/>
                  <a:pt x="336" y="292"/>
                </a:cubicBezTo>
              </a:path>
            </a:pathLst>
          </a:custGeom>
          <a:noFill/>
          <a:ln w="38100" cmpd="sng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336901" name="Freeform 5"/>
          <p:cNvSpPr>
            <a:spLocks/>
          </p:cNvSpPr>
          <p:nvPr/>
        </p:nvSpPr>
        <p:spPr bwMode="auto">
          <a:xfrm>
            <a:off x="3251200" y="50800"/>
            <a:ext cx="1409700" cy="608013"/>
          </a:xfrm>
          <a:custGeom>
            <a:avLst/>
            <a:gdLst/>
            <a:ahLst/>
            <a:cxnLst>
              <a:cxn ang="0">
                <a:pos x="445" y="383"/>
              </a:cxn>
              <a:cxn ang="0">
                <a:pos x="832" y="208"/>
              </a:cxn>
              <a:cxn ang="0">
                <a:pos x="784" y="64"/>
              </a:cxn>
              <a:cxn ang="0">
                <a:pos x="496" y="16"/>
              </a:cxn>
              <a:cxn ang="0">
                <a:pos x="256" y="16"/>
              </a:cxn>
              <a:cxn ang="0">
                <a:pos x="16" y="112"/>
              </a:cxn>
              <a:cxn ang="0">
                <a:pos x="160" y="256"/>
              </a:cxn>
              <a:cxn ang="0">
                <a:pos x="448" y="304"/>
              </a:cxn>
              <a:cxn ang="0">
                <a:pos x="736" y="304"/>
              </a:cxn>
              <a:cxn ang="0">
                <a:pos x="688" y="208"/>
              </a:cxn>
            </a:cxnLst>
            <a:rect l="0" t="0" r="r" b="b"/>
            <a:pathLst>
              <a:path w="888" h="383">
                <a:moveTo>
                  <a:pt x="445" y="383"/>
                </a:moveTo>
                <a:cubicBezTo>
                  <a:pt x="509" y="354"/>
                  <a:pt x="776" y="261"/>
                  <a:pt x="832" y="208"/>
                </a:cubicBezTo>
                <a:cubicBezTo>
                  <a:pt x="888" y="155"/>
                  <a:pt x="840" y="96"/>
                  <a:pt x="784" y="64"/>
                </a:cubicBezTo>
                <a:cubicBezTo>
                  <a:pt x="728" y="32"/>
                  <a:pt x="584" y="24"/>
                  <a:pt x="496" y="16"/>
                </a:cubicBezTo>
                <a:cubicBezTo>
                  <a:pt x="408" y="8"/>
                  <a:pt x="336" y="0"/>
                  <a:pt x="256" y="16"/>
                </a:cubicBezTo>
                <a:cubicBezTo>
                  <a:pt x="176" y="32"/>
                  <a:pt x="32" y="72"/>
                  <a:pt x="16" y="112"/>
                </a:cubicBezTo>
                <a:cubicBezTo>
                  <a:pt x="0" y="152"/>
                  <a:pt x="88" y="224"/>
                  <a:pt x="160" y="256"/>
                </a:cubicBezTo>
                <a:cubicBezTo>
                  <a:pt x="232" y="288"/>
                  <a:pt x="352" y="296"/>
                  <a:pt x="448" y="304"/>
                </a:cubicBezTo>
                <a:cubicBezTo>
                  <a:pt x="544" y="312"/>
                  <a:pt x="696" y="320"/>
                  <a:pt x="736" y="304"/>
                </a:cubicBezTo>
                <a:cubicBezTo>
                  <a:pt x="776" y="288"/>
                  <a:pt x="696" y="224"/>
                  <a:pt x="688" y="208"/>
                </a:cubicBezTo>
              </a:path>
            </a:pathLst>
          </a:custGeom>
          <a:noFill/>
          <a:ln w="38100" cmpd="sng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336902" name="Freeform 6"/>
          <p:cNvSpPr>
            <a:spLocks/>
          </p:cNvSpPr>
          <p:nvPr/>
        </p:nvSpPr>
        <p:spPr bwMode="auto">
          <a:xfrm>
            <a:off x="12700" y="5410200"/>
            <a:ext cx="1738313" cy="1443038"/>
          </a:xfrm>
          <a:custGeom>
            <a:avLst/>
            <a:gdLst/>
            <a:ahLst/>
            <a:cxnLst>
              <a:cxn ang="0">
                <a:pos x="616" y="0"/>
              </a:cxn>
              <a:cxn ang="0">
                <a:pos x="616" y="192"/>
              </a:cxn>
              <a:cxn ang="0">
                <a:pos x="568" y="240"/>
              </a:cxn>
              <a:cxn ang="0">
                <a:pos x="96" y="341"/>
              </a:cxn>
              <a:cxn ang="0">
                <a:pos x="143" y="832"/>
              </a:cxn>
              <a:cxn ang="0">
                <a:pos x="955" y="803"/>
              </a:cxn>
              <a:cxn ang="0">
                <a:pos x="983" y="369"/>
              </a:cxn>
              <a:cxn ang="0">
                <a:pos x="808" y="240"/>
              </a:cxn>
              <a:cxn ang="0">
                <a:pos x="568" y="144"/>
              </a:cxn>
              <a:cxn ang="0">
                <a:pos x="568" y="336"/>
              </a:cxn>
              <a:cxn ang="0">
                <a:pos x="662" y="284"/>
              </a:cxn>
            </a:cxnLst>
            <a:rect l="0" t="0" r="r" b="b"/>
            <a:pathLst>
              <a:path w="1095" h="909">
                <a:moveTo>
                  <a:pt x="616" y="0"/>
                </a:moveTo>
                <a:cubicBezTo>
                  <a:pt x="620" y="76"/>
                  <a:pt x="624" y="152"/>
                  <a:pt x="616" y="192"/>
                </a:cubicBezTo>
                <a:cubicBezTo>
                  <a:pt x="608" y="232"/>
                  <a:pt x="655" y="215"/>
                  <a:pt x="568" y="240"/>
                </a:cubicBezTo>
                <a:cubicBezTo>
                  <a:pt x="481" y="265"/>
                  <a:pt x="167" y="242"/>
                  <a:pt x="96" y="341"/>
                </a:cubicBezTo>
                <a:cubicBezTo>
                  <a:pt x="25" y="440"/>
                  <a:pt x="0" y="755"/>
                  <a:pt x="143" y="832"/>
                </a:cubicBezTo>
                <a:cubicBezTo>
                  <a:pt x="286" y="909"/>
                  <a:pt x="815" y="880"/>
                  <a:pt x="955" y="803"/>
                </a:cubicBezTo>
                <a:cubicBezTo>
                  <a:pt x="1095" y="726"/>
                  <a:pt x="1007" y="463"/>
                  <a:pt x="983" y="369"/>
                </a:cubicBezTo>
                <a:cubicBezTo>
                  <a:pt x="959" y="275"/>
                  <a:pt x="877" y="277"/>
                  <a:pt x="808" y="240"/>
                </a:cubicBezTo>
                <a:cubicBezTo>
                  <a:pt x="739" y="203"/>
                  <a:pt x="608" y="128"/>
                  <a:pt x="568" y="144"/>
                </a:cubicBezTo>
                <a:cubicBezTo>
                  <a:pt x="528" y="160"/>
                  <a:pt x="552" y="313"/>
                  <a:pt x="568" y="336"/>
                </a:cubicBezTo>
                <a:cubicBezTo>
                  <a:pt x="584" y="359"/>
                  <a:pt x="642" y="295"/>
                  <a:pt x="662" y="284"/>
                </a:cubicBezTo>
              </a:path>
            </a:pathLst>
          </a:custGeom>
          <a:noFill/>
          <a:ln w="38100" cmpd="sng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336903" name="Freeform 7"/>
          <p:cNvSpPr>
            <a:spLocks/>
          </p:cNvSpPr>
          <p:nvPr/>
        </p:nvSpPr>
        <p:spPr bwMode="auto">
          <a:xfrm>
            <a:off x="1828800" y="5562600"/>
            <a:ext cx="1511300" cy="1308100"/>
          </a:xfrm>
          <a:custGeom>
            <a:avLst/>
            <a:gdLst/>
            <a:ahLst/>
            <a:cxnLst>
              <a:cxn ang="0">
                <a:pos x="672" y="0"/>
              </a:cxn>
              <a:cxn ang="0">
                <a:pos x="144" y="144"/>
              </a:cxn>
              <a:cxn ang="0">
                <a:pos x="0" y="432"/>
              </a:cxn>
              <a:cxn ang="0">
                <a:pos x="144" y="768"/>
              </a:cxn>
              <a:cxn ang="0">
                <a:pos x="720" y="768"/>
              </a:cxn>
              <a:cxn ang="0">
                <a:pos x="864" y="624"/>
              </a:cxn>
              <a:cxn ang="0">
                <a:pos x="912" y="384"/>
              </a:cxn>
              <a:cxn ang="0">
                <a:pos x="624" y="192"/>
              </a:cxn>
              <a:cxn ang="0">
                <a:pos x="240" y="48"/>
              </a:cxn>
              <a:cxn ang="0">
                <a:pos x="240" y="192"/>
              </a:cxn>
              <a:cxn ang="0">
                <a:pos x="288" y="144"/>
              </a:cxn>
            </a:cxnLst>
            <a:rect l="0" t="0" r="r" b="b"/>
            <a:pathLst>
              <a:path w="952" h="824">
                <a:moveTo>
                  <a:pt x="672" y="0"/>
                </a:moveTo>
                <a:cubicBezTo>
                  <a:pt x="464" y="36"/>
                  <a:pt x="256" y="72"/>
                  <a:pt x="144" y="144"/>
                </a:cubicBezTo>
                <a:cubicBezTo>
                  <a:pt x="32" y="216"/>
                  <a:pt x="0" y="328"/>
                  <a:pt x="0" y="432"/>
                </a:cubicBezTo>
                <a:cubicBezTo>
                  <a:pt x="0" y="536"/>
                  <a:pt x="24" y="712"/>
                  <a:pt x="144" y="768"/>
                </a:cubicBezTo>
                <a:cubicBezTo>
                  <a:pt x="264" y="824"/>
                  <a:pt x="600" y="792"/>
                  <a:pt x="720" y="768"/>
                </a:cubicBezTo>
                <a:cubicBezTo>
                  <a:pt x="840" y="744"/>
                  <a:pt x="832" y="688"/>
                  <a:pt x="864" y="624"/>
                </a:cubicBezTo>
                <a:cubicBezTo>
                  <a:pt x="896" y="560"/>
                  <a:pt x="952" y="456"/>
                  <a:pt x="912" y="384"/>
                </a:cubicBezTo>
                <a:cubicBezTo>
                  <a:pt x="872" y="312"/>
                  <a:pt x="736" y="248"/>
                  <a:pt x="624" y="192"/>
                </a:cubicBezTo>
                <a:cubicBezTo>
                  <a:pt x="512" y="136"/>
                  <a:pt x="304" y="48"/>
                  <a:pt x="240" y="48"/>
                </a:cubicBezTo>
                <a:cubicBezTo>
                  <a:pt x="176" y="48"/>
                  <a:pt x="232" y="176"/>
                  <a:pt x="240" y="192"/>
                </a:cubicBezTo>
                <a:cubicBezTo>
                  <a:pt x="248" y="208"/>
                  <a:pt x="280" y="152"/>
                  <a:pt x="288" y="144"/>
                </a:cubicBezTo>
              </a:path>
            </a:pathLst>
          </a:custGeom>
          <a:noFill/>
          <a:ln w="38100" cmpd="sng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336904" name="Freeform 8"/>
          <p:cNvSpPr>
            <a:spLocks/>
          </p:cNvSpPr>
          <p:nvPr/>
        </p:nvSpPr>
        <p:spPr bwMode="auto">
          <a:xfrm>
            <a:off x="3454400" y="5334000"/>
            <a:ext cx="1562100" cy="1524000"/>
          </a:xfrm>
          <a:custGeom>
            <a:avLst/>
            <a:gdLst/>
            <a:ahLst/>
            <a:cxnLst>
              <a:cxn ang="0">
                <a:pos x="512" y="0"/>
              </a:cxn>
              <a:cxn ang="0">
                <a:pos x="512" y="288"/>
              </a:cxn>
              <a:cxn ang="0">
                <a:pos x="704" y="384"/>
              </a:cxn>
              <a:cxn ang="0">
                <a:pos x="896" y="432"/>
              </a:cxn>
              <a:cxn ang="0">
                <a:pos x="944" y="720"/>
              </a:cxn>
              <a:cxn ang="0">
                <a:pos x="848" y="912"/>
              </a:cxn>
              <a:cxn ang="0">
                <a:pos x="128" y="912"/>
              </a:cxn>
              <a:cxn ang="0">
                <a:pos x="80" y="624"/>
              </a:cxn>
              <a:cxn ang="0">
                <a:pos x="176" y="336"/>
              </a:cxn>
              <a:cxn ang="0">
                <a:pos x="560" y="240"/>
              </a:cxn>
              <a:cxn ang="0">
                <a:pos x="464" y="336"/>
              </a:cxn>
            </a:cxnLst>
            <a:rect l="0" t="0" r="r" b="b"/>
            <a:pathLst>
              <a:path w="984" h="960">
                <a:moveTo>
                  <a:pt x="512" y="0"/>
                </a:moveTo>
                <a:cubicBezTo>
                  <a:pt x="496" y="112"/>
                  <a:pt x="480" y="224"/>
                  <a:pt x="512" y="288"/>
                </a:cubicBezTo>
                <a:cubicBezTo>
                  <a:pt x="544" y="352"/>
                  <a:pt x="640" y="360"/>
                  <a:pt x="704" y="384"/>
                </a:cubicBezTo>
                <a:cubicBezTo>
                  <a:pt x="768" y="408"/>
                  <a:pt x="856" y="376"/>
                  <a:pt x="896" y="432"/>
                </a:cubicBezTo>
                <a:cubicBezTo>
                  <a:pt x="936" y="488"/>
                  <a:pt x="952" y="640"/>
                  <a:pt x="944" y="720"/>
                </a:cubicBezTo>
                <a:cubicBezTo>
                  <a:pt x="936" y="800"/>
                  <a:pt x="984" y="880"/>
                  <a:pt x="848" y="912"/>
                </a:cubicBezTo>
                <a:cubicBezTo>
                  <a:pt x="712" y="944"/>
                  <a:pt x="256" y="960"/>
                  <a:pt x="128" y="912"/>
                </a:cubicBezTo>
                <a:cubicBezTo>
                  <a:pt x="0" y="864"/>
                  <a:pt x="72" y="720"/>
                  <a:pt x="80" y="624"/>
                </a:cubicBezTo>
                <a:cubicBezTo>
                  <a:pt x="88" y="528"/>
                  <a:pt x="96" y="400"/>
                  <a:pt x="176" y="336"/>
                </a:cubicBezTo>
                <a:cubicBezTo>
                  <a:pt x="256" y="272"/>
                  <a:pt x="512" y="240"/>
                  <a:pt x="560" y="240"/>
                </a:cubicBezTo>
                <a:cubicBezTo>
                  <a:pt x="608" y="240"/>
                  <a:pt x="480" y="320"/>
                  <a:pt x="464" y="336"/>
                </a:cubicBezTo>
              </a:path>
            </a:pathLst>
          </a:custGeom>
          <a:noFill/>
          <a:ln w="38100" cmpd="sng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336905" name="Freeform 9"/>
          <p:cNvSpPr>
            <a:spLocks/>
          </p:cNvSpPr>
          <p:nvPr/>
        </p:nvSpPr>
        <p:spPr bwMode="auto">
          <a:xfrm>
            <a:off x="5245100" y="5562600"/>
            <a:ext cx="1574800" cy="1282700"/>
          </a:xfrm>
          <a:custGeom>
            <a:avLst/>
            <a:gdLst/>
            <a:ahLst/>
            <a:cxnLst>
              <a:cxn ang="0">
                <a:pos x="440" y="0"/>
              </a:cxn>
              <a:cxn ang="0">
                <a:pos x="728" y="144"/>
              </a:cxn>
              <a:cxn ang="0">
                <a:pos x="920" y="432"/>
              </a:cxn>
              <a:cxn ang="0">
                <a:pos x="872" y="720"/>
              </a:cxn>
              <a:cxn ang="0">
                <a:pos x="200" y="768"/>
              </a:cxn>
              <a:cxn ang="0">
                <a:pos x="8" y="480"/>
              </a:cxn>
              <a:cxn ang="0">
                <a:pos x="152" y="192"/>
              </a:cxn>
              <a:cxn ang="0">
                <a:pos x="680" y="48"/>
              </a:cxn>
              <a:cxn ang="0">
                <a:pos x="632" y="144"/>
              </a:cxn>
            </a:cxnLst>
            <a:rect l="0" t="0" r="r" b="b"/>
            <a:pathLst>
              <a:path w="992" h="808">
                <a:moveTo>
                  <a:pt x="440" y="0"/>
                </a:moveTo>
                <a:cubicBezTo>
                  <a:pt x="544" y="36"/>
                  <a:pt x="648" y="72"/>
                  <a:pt x="728" y="144"/>
                </a:cubicBezTo>
                <a:cubicBezTo>
                  <a:pt x="808" y="216"/>
                  <a:pt x="896" y="336"/>
                  <a:pt x="920" y="432"/>
                </a:cubicBezTo>
                <a:cubicBezTo>
                  <a:pt x="944" y="528"/>
                  <a:pt x="992" y="664"/>
                  <a:pt x="872" y="720"/>
                </a:cubicBezTo>
                <a:cubicBezTo>
                  <a:pt x="752" y="776"/>
                  <a:pt x="344" y="808"/>
                  <a:pt x="200" y="768"/>
                </a:cubicBezTo>
                <a:cubicBezTo>
                  <a:pt x="56" y="728"/>
                  <a:pt x="16" y="576"/>
                  <a:pt x="8" y="480"/>
                </a:cubicBezTo>
                <a:cubicBezTo>
                  <a:pt x="0" y="384"/>
                  <a:pt x="40" y="264"/>
                  <a:pt x="152" y="192"/>
                </a:cubicBezTo>
                <a:cubicBezTo>
                  <a:pt x="264" y="120"/>
                  <a:pt x="600" y="56"/>
                  <a:pt x="680" y="48"/>
                </a:cubicBezTo>
                <a:cubicBezTo>
                  <a:pt x="760" y="40"/>
                  <a:pt x="640" y="128"/>
                  <a:pt x="632" y="144"/>
                </a:cubicBezTo>
              </a:path>
            </a:pathLst>
          </a:custGeom>
          <a:noFill/>
          <a:ln w="38100" cmpd="sng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336906" name="Freeform 10"/>
          <p:cNvSpPr>
            <a:spLocks/>
          </p:cNvSpPr>
          <p:nvPr/>
        </p:nvSpPr>
        <p:spPr bwMode="auto">
          <a:xfrm>
            <a:off x="6858000" y="5181600"/>
            <a:ext cx="1524000" cy="1676400"/>
          </a:xfrm>
          <a:custGeom>
            <a:avLst/>
            <a:gdLst/>
            <a:ahLst/>
            <a:cxnLst>
              <a:cxn ang="0">
                <a:pos x="400" y="0"/>
              </a:cxn>
              <a:cxn ang="0">
                <a:pos x="208" y="336"/>
              </a:cxn>
              <a:cxn ang="0">
                <a:pos x="16" y="672"/>
              </a:cxn>
              <a:cxn ang="0">
                <a:pos x="112" y="1008"/>
              </a:cxn>
              <a:cxn ang="0">
                <a:pos x="544" y="960"/>
              </a:cxn>
              <a:cxn ang="0">
                <a:pos x="592" y="624"/>
              </a:cxn>
              <a:cxn ang="0">
                <a:pos x="256" y="528"/>
              </a:cxn>
              <a:cxn ang="0">
                <a:pos x="160" y="288"/>
              </a:cxn>
              <a:cxn ang="0">
                <a:pos x="256" y="384"/>
              </a:cxn>
            </a:cxnLst>
            <a:rect l="0" t="0" r="r" b="b"/>
            <a:pathLst>
              <a:path w="640" h="1056">
                <a:moveTo>
                  <a:pt x="400" y="0"/>
                </a:moveTo>
                <a:cubicBezTo>
                  <a:pt x="336" y="112"/>
                  <a:pt x="272" y="224"/>
                  <a:pt x="208" y="336"/>
                </a:cubicBezTo>
                <a:cubicBezTo>
                  <a:pt x="144" y="448"/>
                  <a:pt x="32" y="560"/>
                  <a:pt x="16" y="672"/>
                </a:cubicBezTo>
                <a:cubicBezTo>
                  <a:pt x="0" y="784"/>
                  <a:pt x="24" y="960"/>
                  <a:pt x="112" y="1008"/>
                </a:cubicBezTo>
                <a:cubicBezTo>
                  <a:pt x="200" y="1056"/>
                  <a:pt x="464" y="1024"/>
                  <a:pt x="544" y="960"/>
                </a:cubicBezTo>
                <a:cubicBezTo>
                  <a:pt x="624" y="896"/>
                  <a:pt x="640" y="696"/>
                  <a:pt x="592" y="624"/>
                </a:cubicBezTo>
                <a:cubicBezTo>
                  <a:pt x="544" y="552"/>
                  <a:pt x="328" y="584"/>
                  <a:pt x="256" y="528"/>
                </a:cubicBezTo>
                <a:cubicBezTo>
                  <a:pt x="184" y="472"/>
                  <a:pt x="160" y="312"/>
                  <a:pt x="160" y="288"/>
                </a:cubicBezTo>
                <a:cubicBezTo>
                  <a:pt x="160" y="264"/>
                  <a:pt x="240" y="368"/>
                  <a:pt x="256" y="384"/>
                </a:cubicBezTo>
              </a:path>
            </a:pathLst>
          </a:custGeom>
          <a:noFill/>
          <a:ln w="38100" cmpd="sng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336907" name="Text Box 11"/>
          <p:cNvSpPr txBox="1">
            <a:spLocks noChangeArrowheads="1"/>
          </p:cNvSpPr>
          <p:nvPr/>
        </p:nvSpPr>
        <p:spPr bwMode="auto">
          <a:xfrm>
            <a:off x="6934200" y="6248400"/>
            <a:ext cx="12017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1" lang="en-US" altLang="zh-CN" sz="1400">
                <a:solidFill>
                  <a:srgbClr val="FF3300"/>
                </a:solidFill>
              </a:rPr>
              <a:t>LogPpmsData</a:t>
            </a:r>
          </a:p>
        </p:txBody>
      </p:sp>
      <p:sp>
        <p:nvSpPr>
          <p:cNvPr id="336908" name="Text Box 12"/>
          <p:cNvSpPr txBox="1">
            <a:spLocks noChangeArrowheads="1"/>
          </p:cNvSpPr>
          <p:nvPr/>
        </p:nvSpPr>
        <p:spPr bwMode="auto">
          <a:xfrm>
            <a:off x="4340225" y="403225"/>
            <a:ext cx="361950" cy="357188"/>
          </a:xfrm>
          <a:prstGeom prst="rect">
            <a:avLst/>
          </a:prstGeom>
          <a:solidFill>
            <a:srgbClr val="D1FF3D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r>
              <a:rPr kumimoji="1" lang="en-US" altLang="zh-CN" sz="3200">
                <a:solidFill>
                  <a:srgbClr val="0000FF"/>
                </a:solidFill>
                <a:sym typeface="Wingdings" pitchFamily="2" charset="2"/>
              </a:rPr>
              <a:t></a:t>
            </a:r>
            <a:endParaRPr kumimoji="1" lang="en-US" altLang="zh-CN" sz="3200">
              <a:solidFill>
                <a:srgbClr val="0000FF"/>
              </a:solidFill>
            </a:endParaRPr>
          </a:p>
        </p:txBody>
      </p:sp>
      <p:sp>
        <p:nvSpPr>
          <p:cNvPr id="336909" name="Text Box 13"/>
          <p:cNvSpPr txBox="1">
            <a:spLocks noChangeArrowheads="1"/>
          </p:cNvSpPr>
          <p:nvPr/>
        </p:nvSpPr>
        <p:spPr bwMode="auto">
          <a:xfrm>
            <a:off x="7391400" y="5791200"/>
            <a:ext cx="341313" cy="344488"/>
          </a:xfrm>
          <a:prstGeom prst="rect">
            <a:avLst/>
          </a:prstGeom>
          <a:solidFill>
            <a:srgbClr val="D1FF3D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r>
              <a:rPr kumimoji="1" lang="en-US" altLang="zh-CN" sz="3200">
                <a:solidFill>
                  <a:srgbClr val="FF3300"/>
                </a:solidFill>
                <a:sym typeface="Wingdings" pitchFamily="2" charset="2"/>
              </a:rPr>
              <a:t></a:t>
            </a:r>
            <a:endParaRPr kumimoji="1" lang="en-US" altLang="zh-CN" sz="3200">
              <a:solidFill>
                <a:srgbClr val="FF3300"/>
              </a:solidFill>
            </a:endParaRPr>
          </a:p>
        </p:txBody>
      </p:sp>
      <p:sp>
        <p:nvSpPr>
          <p:cNvPr id="336910" name="Text Box 14"/>
          <p:cNvSpPr txBox="1">
            <a:spLocks noChangeArrowheads="1"/>
          </p:cNvSpPr>
          <p:nvPr/>
        </p:nvSpPr>
        <p:spPr bwMode="auto">
          <a:xfrm>
            <a:off x="3733800" y="5638800"/>
            <a:ext cx="366713" cy="381000"/>
          </a:xfrm>
          <a:prstGeom prst="rect">
            <a:avLst/>
          </a:prstGeom>
          <a:solidFill>
            <a:srgbClr val="D1FF3D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r>
              <a:rPr kumimoji="1" lang="en-US" altLang="zh-CN" sz="3200">
                <a:solidFill>
                  <a:srgbClr val="0000FF"/>
                </a:solidFill>
                <a:sym typeface="Wingdings" pitchFamily="2" charset="2"/>
              </a:rPr>
              <a:t></a:t>
            </a:r>
            <a:endParaRPr kumimoji="1" lang="en-US" altLang="zh-CN" sz="3200">
              <a:solidFill>
                <a:srgbClr val="0000FF"/>
              </a:solidFill>
            </a:endParaRPr>
          </a:p>
        </p:txBody>
      </p:sp>
      <p:sp>
        <p:nvSpPr>
          <p:cNvPr id="336911" name="Text Box 15"/>
          <p:cNvSpPr txBox="1">
            <a:spLocks noChangeArrowheads="1"/>
          </p:cNvSpPr>
          <p:nvPr/>
        </p:nvSpPr>
        <p:spPr bwMode="auto">
          <a:xfrm>
            <a:off x="2286000" y="5562600"/>
            <a:ext cx="381000" cy="381000"/>
          </a:xfrm>
          <a:prstGeom prst="rect">
            <a:avLst/>
          </a:prstGeom>
          <a:solidFill>
            <a:srgbClr val="D1FF3D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r>
              <a:rPr kumimoji="1" lang="en-US" altLang="zh-CN" sz="3200">
                <a:solidFill>
                  <a:srgbClr val="0000FF"/>
                </a:solidFill>
                <a:sym typeface="Wingdings" pitchFamily="2" charset="2"/>
              </a:rPr>
              <a:t></a:t>
            </a:r>
            <a:endParaRPr kumimoji="1" lang="en-US" altLang="zh-CN" sz="3200">
              <a:solidFill>
                <a:srgbClr val="0000FF"/>
              </a:solidFill>
            </a:endParaRPr>
          </a:p>
        </p:txBody>
      </p:sp>
      <p:sp>
        <p:nvSpPr>
          <p:cNvPr id="336912" name="Text Box 16"/>
          <p:cNvSpPr txBox="1">
            <a:spLocks noChangeArrowheads="1"/>
          </p:cNvSpPr>
          <p:nvPr/>
        </p:nvSpPr>
        <p:spPr bwMode="auto">
          <a:xfrm>
            <a:off x="5638800" y="5562600"/>
            <a:ext cx="381000" cy="381000"/>
          </a:xfrm>
          <a:prstGeom prst="rect">
            <a:avLst/>
          </a:prstGeom>
          <a:solidFill>
            <a:srgbClr val="D1FF3D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r>
              <a:rPr kumimoji="1" lang="en-US" altLang="zh-CN" sz="3200">
                <a:solidFill>
                  <a:srgbClr val="0000FF"/>
                </a:solidFill>
                <a:sym typeface="Wingdings" pitchFamily="2" charset="2"/>
              </a:rPr>
              <a:t></a:t>
            </a:r>
            <a:endParaRPr kumimoji="1" lang="en-US" altLang="zh-CN" sz="3200">
              <a:solidFill>
                <a:srgbClr val="0000FF"/>
              </a:solidFill>
            </a:endParaRPr>
          </a:p>
        </p:txBody>
      </p:sp>
      <p:grpSp>
        <p:nvGrpSpPr>
          <p:cNvPr id="336913" name="Group 17"/>
          <p:cNvGrpSpPr>
            <a:grpSpLocks/>
          </p:cNvGrpSpPr>
          <p:nvPr/>
        </p:nvGrpSpPr>
        <p:grpSpPr bwMode="auto">
          <a:xfrm>
            <a:off x="304800" y="838200"/>
            <a:ext cx="457200" cy="5105400"/>
            <a:chOff x="192" y="528"/>
            <a:chExt cx="288" cy="3216"/>
          </a:xfrm>
        </p:grpSpPr>
        <p:sp>
          <p:nvSpPr>
            <p:cNvPr id="336914" name="Text Box 18"/>
            <p:cNvSpPr txBox="1">
              <a:spLocks noChangeArrowheads="1"/>
            </p:cNvSpPr>
            <p:nvPr/>
          </p:nvSpPr>
          <p:spPr bwMode="auto">
            <a:xfrm>
              <a:off x="192" y="528"/>
              <a:ext cx="240" cy="240"/>
            </a:xfrm>
            <a:prstGeom prst="rect">
              <a:avLst/>
            </a:prstGeom>
            <a:solidFill>
              <a:srgbClr val="D1FF3D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r>
                <a:rPr kumimoji="1" lang="en-US" altLang="zh-CN" sz="3200">
                  <a:solidFill>
                    <a:srgbClr val="0000FF"/>
                  </a:solidFill>
                  <a:sym typeface="Wingdings" pitchFamily="2" charset="2"/>
                </a:rPr>
                <a:t></a:t>
              </a:r>
            </a:p>
          </p:txBody>
        </p:sp>
        <p:sp>
          <p:nvSpPr>
            <p:cNvPr id="336915" name="Text Box 19"/>
            <p:cNvSpPr txBox="1">
              <a:spLocks noChangeArrowheads="1"/>
            </p:cNvSpPr>
            <p:nvPr/>
          </p:nvSpPr>
          <p:spPr bwMode="auto">
            <a:xfrm>
              <a:off x="240" y="3504"/>
              <a:ext cx="240" cy="240"/>
            </a:xfrm>
            <a:prstGeom prst="rect">
              <a:avLst/>
            </a:prstGeom>
            <a:solidFill>
              <a:srgbClr val="D1FF3D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r>
                <a:rPr kumimoji="1" lang="en-US" altLang="zh-CN" sz="3200">
                  <a:solidFill>
                    <a:srgbClr val="0000FF"/>
                  </a:solidFill>
                  <a:sym typeface="Wingdings" pitchFamily="2" charset="2"/>
                </a:rPr>
                <a:t>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336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6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6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6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6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6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6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5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6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369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369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6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6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5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6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6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5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6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3000"/>
                            </p:stCondLst>
                            <p:childTnLst>
                              <p:par>
                                <p:cTn id="51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6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6900" grpId="0" animBg="1"/>
      <p:bldP spid="336901" grpId="0" animBg="1"/>
      <p:bldP spid="336902" grpId="0" animBg="1"/>
      <p:bldP spid="336903" grpId="0" animBg="1"/>
      <p:bldP spid="336904" grpId="0" animBg="1"/>
      <p:bldP spid="336905" grpId="0" animBg="1"/>
      <p:bldP spid="336906" grpId="0" animBg="1"/>
      <p:bldP spid="336907" grpId="0" autoUpdateAnimBg="0"/>
      <p:bldP spid="336908" grpId="0" animBg="1" autoUpdateAnimBg="0"/>
      <p:bldP spid="336909" grpId="0" animBg="1" autoUpdateAnimBg="0"/>
      <p:bldP spid="336910" grpId="0" animBg="1" autoUpdateAnimBg="0"/>
      <p:bldP spid="336911" grpId="0" animBg="1" autoUpdateAnimBg="0"/>
      <p:bldP spid="336912" grpId="0" animBg="1" autoUpdateAnimBg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22" name="Picture 2" descr="PPMS MultiVu Interface"/>
          <p:cNvPicPr>
            <a:picLocks noChangeAspect="1" noChangeArrowheads="1"/>
          </p:cNvPicPr>
          <p:nvPr/>
        </p:nvPicPr>
        <p:blipFill>
          <a:blip r:embed="rId2" cstate="print"/>
          <a:srcRect b="65208"/>
          <a:stretch>
            <a:fillRect/>
          </a:stretch>
        </p:blipFill>
        <p:spPr bwMode="auto">
          <a:xfrm>
            <a:off x="342900" y="1600200"/>
            <a:ext cx="8458200" cy="2209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337923" name="Rectangle 3"/>
          <p:cNvSpPr>
            <a:spLocks noGrp="1" noChangeArrowheads="1"/>
          </p:cNvSpPr>
          <p:nvPr>
            <p:ph type="title"/>
          </p:nvPr>
        </p:nvSpPr>
        <p:spPr>
          <a:xfrm>
            <a:off x="2019300" y="304800"/>
            <a:ext cx="5105400" cy="838200"/>
          </a:xfrm>
          <a:solidFill>
            <a:srgbClr val="F2EBC6"/>
          </a:solidFill>
          <a:ln w="38100">
            <a:solidFill>
              <a:srgbClr val="FF0000"/>
            </a:solidFill>
          </a:ln>
          <a:effectLst>
            <a:outerShdw dist="107763" dir="2700000" algn="ctr" rotWithShape="0">
              <a:srgbClr val="5581EF"/>
            </a:outerShdw>
          </a:effectLst>
        </p:spPr>
        <p:txBody>
          <a:bodyPr/>
          <a:lstStyle/>
          <a:p>
            <a:r>
              <a:rPr lang="en-US" altLang="zh-CN"/>
              <a:t>PPMS MultiVu</a:t>
            </a:r>
            <a:r>
              <a:rPr lang="zh-CN" altLang="en-US"/>
              <a:t>界面</a:t>
            </a:r>
          </a:p>
        </p:txBody>
      </p:sp>
      <p:sp>
        <p:nvSpPr>
          <p:cNvPr id="337924" name="AutoShape 4"/>
          <p:cNvSpPr>
            <a:spLocks noChangeArrowheads="1"/>
          </p:cNvSpPr>
          <p:nvPr/>
        </p:nvSpPr>
        <p:spPr bwMode="auto">
          <a:xfrm>
            <a:off x="304800" y="1781175"/>
            <a:ext cx="5257800" cy="238125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37925" name="Text Box 5"/>
          <p:cNvSpPr txBox="1">
            <a:spLocks noChangeArrowheads="1"/>
          </p:cNvSpPr>
          <p:nvPr/>
        </p:nvSpPr>
        <p:spPr bwMode="auto">
          <a:xfrm>
            <a:off x="1177925" y="4102100"/>
            <a:ext cx="6899275" cy="2146300"/>
          </a:xfrm>
          <a:prstGeom prst="rect">
            <a:avLst/>
          </a:prstGeom>
          <a:solidFill>
            <a:srgbClr val="E5FF93"/>
          </a:solidFill>
          <a:ln w="9525">
            <a:solidFill>
              <a:srgbClr val="0000FF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anchor="b">
            <a:spAutoFit/>
          </a:bodyPr>
          <a:lstStyle/>
          <a:p>
            <a:pPr marL="457200" indent="-457200" algn="ctr">
              <a:lnSpc>
                <a:spcPct val="140000"/>
              </a:lnSpc>
            </a:pPr>
            <a:r>
              <a:rPr kumimoji="1" lang="zh-CN" altLang="en-US"/>
              <a:t>界面以及各菜单中的内容在不同的状态会</a:t>
            </a:r>
            <a:r>
              <a:rPr kumimoji="1" lang="zh-CN" altLang="en-US">
                <a:solidFill>
                  <a:srgbClr val="FF3300"/>
                </a:solidFill>
              </a:rPr>
              <a:t>有些</a:t>
            </a:r>
            <a:r>
              <a:rPr kumimoji="1" lang="zh-CN" altLang="en-US"/>
              <a:t>不同</a:t>
            </a:r>
          </a:p>
          <a:p>
            <a:pPr marL="457200" indent="-457200" algn="ctr">
              <a:spcBef>
                <a:spcPct val="40000"/>
              </a:spcBef>
            </a:pPr>
            <a:r>
              <a:rPr kumimoji="1" lang="en-US" altLang="zh-CN"/>
              <a:t>PPMS MultiVu</a:t>
            </a:r>
          </a:p>
          <a:p>
            <a:pPr marL="457200" indent="-457200" algn="ctr">
              <a:spcBef>
                <a:spcPct val="40000"/>
              </a:spcBef>
            </a:pPr>
            <a:r>
              <a:rPr kumimoji="1" lang="en-US" altLang="zh-CN"/>
              <a:t>PPMS MultiVu_Simulation Mode</a:t>
            </a:r>
          </a:p>
          <a:p>
            <a:pPr marL="457200" indent="-457200" algn="ctr">
              <a:spcBef>
                <a:spcPct val="40000"/>
              </a:spcBef>
            </a:pPr>
            <a:r>
              <a:rPr kumimoji="1" lang="en-US" altLang="zh-CN"/>
              <a:t>Option Activated</a:t>
            </a:r>
          </a:p>
        </p:txBody>
      </p:sp>
      <p:sp>
        <p:nvSpPr>
          <p:cNvPr id="337926" name="Line 6"/>
          <p:cNvSpPr>
            <a:spLocks noChangeShapeType="1"/>
          </p:cNvSpPr>
          <p:nvPr/>
        </p:nvSpPr>
        <p:spPr bwMode="auto">
          <a:xfrm>
            <a:off x="1828800" y="1981200"/>
            <a:ext cx="304800" cy="22860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946" name="Rectangle 2"/>
          <p:cNvSpPr>
            <a:spLocks noGrp="1" noChangeArrowheads="1"/>
          </p:cNvSpPr>
          <p:nvPr>
            <p:ph type="title"/>
          </p:nvPr>
        </p:nvSpPr>
        <p:spPr>
          <a:xfrm>
            <a:off x="342900" y="381000"/>
            <a:ext cx="8458200" cy="1143000"/>
          </a:xfrm>
        </p:spPr>
        <p:txBody>
          <a:bodyPr/>
          <a:lstStyle/>
          <a:p>
            <a:r>
              <a:rPr lang="en-US" altLang="zh-CN"/>
              <a:t>PPMS </a:t>
            </a:r>
            <a:r>
              <a:rPr lang="en-US" altLang="zh-CN">
                <a:solidFill>
                  <a:srgbClr val="FF3300"/>
                </a:solidFill>
              </a:rPr>
              <a:t>MultiVu</a:t>
            </a:r>
            <a:r>
              <a:rPr lang="en-US" altLang="zh-CN"/>
              <a:t> Software Version</a:t>
            </a:r>
          </a:p>
        </p:txBody>
      </p:sp>
      <p:sp>
        <p:nvSpPr>
          <p:cNvPr id="338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90650" y="1828800"/>
            <a:ext cx="6362700" cy="838200"/>
          </a:xfrm>
          <a:solidFill>
            <a:srgbClr val="E7E8E9"/>
          </a:solidFill>
        </p:spPr>
        <p:txBody>
          <a:bodyPr anchor="ctr"/>
          <a:lstStyle/>
          <a:p>
            <a:pPr algn="ctr">
              <a:buFontTx/>
              <a:buNone/>
            </a:pPr>
            <a:r>
              <a:rPr lang="en-US" altLang="zh-CN"/>
              <a:t>PPMS MultiVu </a:t>
            </a:r>
            <a:r>
              <a:rPr lang="en-US" altLang="zh-CN">
                <a:solidFill>
                  <a:srgbClr val="FF0000"/>
                </a:solidFill>
              </a:rPr>
              <a:t>1.2.0 Build 5</a:t>
            </a:r>
            <a:endParaRPr lang="en-US" altLang="zh-CN"/>
          </a:p>
        </p:txBody>
      </p:sp>
      <p:sp>
        <p:nvSpPr>
          <p:cNvPr id="338948" name="Text Box 4"/>
          <p:cNvSpPr txBox="1">
            <a:spLocks noChangeArrowheads="1"/>
          </p:cNvSpPr>
          <p:nvPr/>
        </p:nvSpPr>
        <p:spPr bwMode="auto">
          <a:xfrm>
            <a:off x="838200" y="4191000"/>
            <a:ext cx="5181600" cy="588963"/>
          </a:xfrm>
          <a:prstGeom prst="rect">
            <a:avLst/>
          </a:prstGeom>
          <a:solidFill>
            <a:srgbClr val="DEFF9B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r>
              <a:rPr kumimoji="1" lang="en-US" altLang="zh-CN" sz="3200">
                <a:latin typeface="Arial" pitchFamily="34" charset="0"/>
              </a:rPr>
              <a:t>PPMS MultiVu 1.3.0 Build 8</a:t>
            </a:r>
          </a:p>
        </p:txBody>
      </p:sp>
      <p:sp>
        <p:nvSpPr>
          <p:cNvPr id="338949" name="AutoShape 5"/>
          <p:cNvSpPr>
            <a:spLocks noChangeArrowheads="1"/>
          </p:cNvSpPr>
          <p:nvPr/>
        </p:nvSpPr>
        <p:spPr bwMode="auto">
          <a:xfrm>
            <a:off x="4114800" y="5715000"/>
            <a:ext cx="1371600" cy="533400"/>
          </a:xfrm>
          <a:prstGeom prst="wedgeRoundRectCallout">
            <a:avLst>
              <a:gd name="adj1" fmla="val -89005"/>
              <a:gd name="adj2" fmla="val -237204"/>
              <a:gd name="adj3" fmla="val 16667"/>
            </a:avLst>
          </a:prstGeom>
          <a:solidFill>
            <a:srgbClr val="DEF2E8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kumimoji="1" lang="en-US" altLang="zh-CN">
                <a:solidFill>
                  <a:srgbClr val="FF0000"/>
                </a:solidFill>
              </a:rPr>
              <a:t>Latest</a:t>
            </a:r>
          </a:p>
        </p:txBody>
      </p:sp>
      <p:sp>
        <p:nvSpPr>
          <p:cNvPr id="338950" name="AutoShape 6"/>
          <p:cNvSpPr>
            <a:spLocks noChangeArrowheads="1"/>
          </p:cNvSpPr>
          <p:nvPr/>
        </p:nvSpPr>
        <p:spPr bwMode="auto">
          <a:xfrm>
            <a:off x="6400800" y="3067050"/>
            <a:ext cx="2057400" cy="1181100"/>
          </a:xfrm>
          <a:prstGeom prst="wedgeRoundRectCallout">
            <a:avLst>
              <a:gd name="adj1" fmla="val -78935"/>
              <a:gd name="adj2" fmla="val -86963"/>
              <a:gd name="adj3" fmla="val 16667"/>
            </a:avLst>
          </a:prstGeom>
          <a:solidFill>
            <a:srgbClr val="93EA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kumimoji="1" lang="en-US" altLang="zh-CN"/>
              <a:t>Compiled</a:t>
            </a:r>
          </a:p>
          <a:p>
            <a:pPr algn="ctr">
              <a:spcBef>
                <a:spcPct val="50000"/>
              </a:spcBef>
            </a:pPr>
            <a:r>
              <a:rPr kumimoji="1" lang="en-US" altLang="zh-CN"/>
              <a:t>July 27, 2001</a:t>
            </a:r>
          </a:p>
        </p:txBody>
      </p:sp>
      <p:sp>
        <p:nvSpPr>
          <p:cNvPr id="338951" name="AutoShape 7"/>
          <p:cNvSpPr>
            <a:spLocks noChangeArrowheads="1"/>
          </p:cNvSpPr>
          <p:nvPr/>
        </p:nvSpPr>
        <p:spPr bwMode="auto">
          <a:xfrm rot="5400000">
            <a:off x="3429000" y="2971800"/>
            <a:ext cx="762000" cy="9144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0">
            <a:gsLst>
              <a:gs pos="0">
                <a:srgbClr val="55261C"/>
              </a:gs>
              <a:gs pos="3000">
                <a:srgbClr val="EBDAD4"/>
              </a:gs>
              <a:gs pos="14499">
                <a:srgbClr val="C0524E"/>
              </a:gs>
              <a:gs pos="21000">
                <a:srgbClr val="80302D"/>
              </a:gs>
              <a:gs pos="22000">
                <a:srgbClr val="9C6563"/>
              </a:gs>
              <a:gs pos="24000">
                <a:srgbClr val="FFFFFF"/>
              </a:gs>
              <a:gs pos="39500">
                <a:srgbClr val="83A7C3"/>
              </a:gs>
              <a:gs pos="43500">
                <a:srgbClr val="768FB9"/>
              </a:gs>
              <a:gs pos="46000">
                <a:srgbClr val="83A7C3"/>
              </a:gs>
              <a:gs pos="50000">
                <a:srgbClr val="DCEBF5"/>
              </a:gs>
              <a:gs pos="54000">
                <a:srgbClr val="83A7C3"/>
              </a:gs>
              <a:gs pos="56500">
                <a:srgbClr val="768FB9"/>
              </a:gs>
              <a:gs pos="60501">
                <a:srgbClr val="83A7C3"/>
              </a:gs>
              <a:gs pos="76000">
                <a:srgbClr val="FFFFFF"/>
              </a:gs>
              <a:gs pos="78000">
                <a:srgbClr val="9C6563"/>
              </a:gs>
              <a:gs pos="79000">
                <a:srgbClr val="80302D"/>
              </a:gs>
              <a:gs pos="85501">
                <a:srgbClr val="C0524E"/>
              </a:gs>
              <a:gs pos="97000">
                <a:srgbClr val="EBDAD4"/>
              </a:gs>
              <a:gs pos="100000">
                <a:srgbClr val="55261C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38952" name="Freeform 8"/>
          <p:cNvSpPr>
            <a:spLocks/>
          </p:cNvSpPr>
          <p:nvPr/>
        </p:nvSpPr>
        <p:spPr bwMode="auto">
          <a:xfrm>
            <a:off x="7391400" y="1752600"/>
            <a:ext cx="762000" cy="627063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153" y="395"/>
              </a:cxn>
              <a:cxn ang="0">
                <a:pos x="480" y="0"/>
              </a:cxn>
            </a:cxnLst>
            <a:rect l="0" t="0" r="r" b="b"/>
            <a:pathLst>
              <a:path w="480" h="395">
                <a:moveTo>
                  <a:pt x="0" y="144"/>
                </a:moveTo>
                <a:lnTo>
                  <a:pt x="153" y="395"/>
                </a:lnTo>
                <a:lnTo>
                  <a:pt x="480" y="0"/>
                </a:lnTo>
              </a:path>
            </a:pathLst>
          </a:custGeom>
          <a:noFill/>
          <a:ln w="38100" cmpd="sng">
            <a:solidFill>
              <a:srgbClr val="FF3300"/>
            </a:solidFill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>
    <p:wipe dir="d"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970" name="Rectangle 2"/>
          <p:cNvSpPr>
            <a:spLocks noGrp="1" noChangeArrowheads="1"/>
          </p:cNvSpPr>
          <p:nvPr>
            <p:ph type="title"/>
          </p:nvPr>
        </p:nvSpPr>
        <p:spPr>
          <a:xfrm>
            <a:off x="342900" y="0"/>
            <a:ext cx="8458200" cy="990600"/>
          </a:xfrm>
        </p:spPr>
        <p:txBody>
          <a:bodyPr/>
          <a:lstStyle/>
          <a:p>
            <a:r>
              <a:rPr lang="en-US" altLang="zh-CN">
                <a:solidFill>
                  <a:srgbClr val="FF3300"/>
                </a:solidFill>
              </a:rPr>
              <a:t>PPMS</a:t>
            </a:r>
            <a:r>
              <a:rPr lang="en-US" altLang="zh-CN"/>
              <a:t> Software Version</a:t>
            </a:r>
          </a:p>
        </p:txBody>
      </p:sp>
      <p:graphicFrame>
        <p:nvGraphicFramePr>
          <p:cNvPr id="339971" name="Group 3"/>
          <p:cNvGraphicFramePr>
            <a:graphicFrameLocks noGrp="1"/>
          </p:cNvGraphicFramePr>
          <p:nvPr/>
        </p:nvGraphicFramePr>
        <p:xfrm>
          <a:off x="342900" y="962025"/>
          <a:ext cx="8458200" cy="5743575"/>
        </p:xfrm>
        <a:graphic>
          <a:graphicData uri="http://schemas.openxmlformats.org/drawingml/2006/table">
            <a:tbl>
              <a:tblPr/>
              <a:tblGrid>
                <a:gridCol w="3429000"/>
                <a:gridCol w="2514600"/>
                <a:gridCol w="2514600"/>
              </a:tblGrid>
              <a:tr h="685800">
                <a:tc rowSpan="2">
                  <a:txBody>
                    <a:bodyPr/>
                    <a:lstStyle/>
                    <a:p>
                      <a:pPr marL="0" marR="0" lvl="0" indent="187325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092325" algn="l"/>
                        </a:tabLst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Version</a:t>
                      </a:r>
                    </a:p>
                    <a:p>
                      <a:pPr marL="0" marR="0" lvl="0" indent="187325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092325" algn="l"/>
                        </a:tabLst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Software</a:t>
                      </a:r>
                    </a:p>
                  </a:txBody>
                  <a:tcPr marR="22860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Up to October 15, 2003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60960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In Use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Upgrade/Latest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24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PPMS MultiVu</a:t>
                      </a:r>
                    </a:p>
                  </a:txBody>
                  <a:tcPr marL="152400" anchor="ctr" horzOverflow="overflow">
                    <a:lnL w="38100" cap="flat" cmpd="sng" algn="ctr">
                      <a:solidFill>
                        <a:srgbClr val="CC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C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1.2.0 Build 5</a:t>
                      </a:r>
                    </a:p>
                  </a:txBody>
                  <a:tcPr marL="152400" anchor="ctr" horzOverflow="overflow">
                    <a:lnL w="38100" cap="flat" cmpd="sng" algn="ctr">
                      <a:solidFill>
                        <a:srgbClr val="CC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C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1.3.0 Build 8</a:t>
                      </a:r>
                    </a:p>
                  </a:txBody>
                  <a:tcPr marL="152400" anchor="ctr" horzOverflow="overflow">
                    <a:lnL w="38100" cap="flat" cmpd="sng" algn="ctr">
                      <a:solidFill>
                        <a:srgbClr val="CC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C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403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AC Transport</a:t>
                      </a:r>
                    </a:p>
                  </a:txBody>
                  <a:tcPr marL="152400" anchor="ctr" horzOverflow="overflow">
                    <a:lnL w="38100" cap="flat" cmpd="sng" algn="ctr">
                      <a:solidFill>
                        <a:srgbClr val="CC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C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2.2.0 Build 12</a:t>
                      </a:r>
                    </a:p>
                  </a:txBody>
                  <a:tcPr marL="152400" anchor="ctr" horzOverflow="overflow">
                    <a:lnL w="38100" cap="flat" cmpd="sng" algn="ctr">
                      <a:solidFill>
                        <a:srgbClr val="CC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C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2.2.1 Build 4</a:t>
                      </a:r>
                    </a:p>
                  </a:txBody>
                  <a:tcPr marL="152400" anchor="ctr" horzOverflow="overflow">
                    <a:lnL w="38100" cap="flat" cmpd="sng" algn="ctr">
                      <a:solidFill>
                        <a:srgbClr val="CC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C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24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Heat Capacity</a:t>
                      </a:r>
                    </a:p>
                  </a:txBody>
                  <a:tcPr marL="152400" anchor="ctr" horzOverflow="overflow">
                    <a:lnL w="38100" cap="flat" cmpd="sng" algn="ctr">
                      <a:solidFill>
                        <a:srgbClr val="CC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C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2.5.6 Build 8</a:t>
                      </a:r>
                    </a:p>
                  </a:txBody>
                  <a:tcPr marL="152400" anchor="ctr" horzOverflow="overflow">
                    <a:lnL w="38100" cap="flat" cmpd="sng" algn="ctr">
                      <a:solidFill>
                        <a:srgbClr val="CC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C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2.7.1 Build 0</a:t>
                      </a:r>
                    </a:p>
                  </a:txBody>
                  <a:tcPr marL="152400" anchor="ctr" horzOverflow="overflow">
                    <a:lnL w="38100" cap="flat" cmpd="sng" algn="ctr">
                      <a:solidFill>
                        <a:srgbClr val="CC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C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24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Helium-3</a:t>
                      </a:r>
                    </a:p>
                  </a:txBody>
                  <a:tcPr marL="152400" anchor="ctr" horzOverflow="overflow">
                    <a:lnL w="38100" cap="flat" cmpd="sng" algn="ctr">
                      <a:solidFill>
                        <a:srgbClr val="CC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C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C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1.2</a:t>
                      </a:r>
                    </a:p>
                  </a:txBody>
                  <a:tcPr marL="152400" anchor="ctr" horzOverflow="overflow">
                    <a:lnL w="38100" cap="flat" cmpd="sng" algn="ctr">
                      <a:solidFill>
                        <a:srgbClr val="CC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C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C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1.3.3</a:t>
                      </a:r>
                    </a:p>
                  </a:txBody>
                  <a:tcPr marL="152400" anchor="ctr" horzOverflow="overflow">
                    <a:lnL w="38100" cap="flat" cmpd="sng" algn="ctr">
                      <a:solidFill>
                        <a:srgbClr val="CC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C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C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403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Thermal Transport</a:t>
                      </a:r>
                    </a:p>
                  </a:txBody>
                  <a:tcPr marL="152400" anchor="ctr" horzOverflow="overflow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C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1.0.0 Build 4</a:t>
                      </a:r>
                    </a:p>
                  </a:txBody>
                  <a:tcPr marL="152400" anchor="ctr" horzOverflow="overflow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C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1.1.1 Build 2</a:t>
                      </a:r>
                    </a:p>
                  </a:txBody>
                  <a:tcPr marL="152400" anchor="ctr" horzOverflow="overflow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C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24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ACMS 32-Bit</a:t>
                      </a:r>
                    </a:p>
                  </a:txBody>
                  <a:tcPr marL="152400" anchor="ctr" horzOverflow="overflow">
                    <a:lnL w="381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1.0.9 Build 14</a:t>
                      </a:r>
                    </a:p>
                  </a:txBody>
                  <a:tcPr marL="152400" anchor="ctr" horzOverflow="overflow">
                    <a:lnL w="381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5778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Low Field</a:t>
                      </a:r>
                    </a:p>
                  </a:txBody>
                  <a:tcPr marL="152400" anchor="ctr" horzOverflow="overflow">
                    <a:lnL w="381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1.1.0 Build 0</a:t>
                      </a:r>
                    </a:p>
                  </a:txBody>
                  <a:tcPr marL="152400" anchor="ctr" horzOverflow="overflow">
                    <a:lnL w="381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5524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Torque Magnetometry</a:t>
                      </a:r>
                    </a:p>
                  </a:txBody>
                  <a:tcPr marL="152400" anchor="ctr" horzOverflow="overflow">
                    <a:lnL w="381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2.0.2</a:t>
                      </a:r>
                    </a:p>
                  </a:txBody>
                  <a:tcPr marL="152400" anchor="ctr" horzOverflow="overflow">
                    <a:lnL w="381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39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228600"/>
            <a:ext cx="5791200" cy="762000"/>
          </a:xfrm>
        </p:spPr>
        <p:txBody>
          <a:bodyPr/>
          <a:lstStyle/>
          <a:p>
            <a:r>
              <a:rPr lang="en-US" altLang="zh-CN"/>
              <a:t>Instrument &amp; Utilities</a:t>
            </a:r>
          </a:p>
        </p:txBody>
      </p:sp>
      <p:pic>
        <p:nvPicPr>
          <p:cNvPr id="340995" name="Picture 3" descr="QD lege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" cy="676275"/>
          </a:xfrm>
          <a:prstGeom prst="rect">
            <a:avLst/>
          </a:prstGeom>
          <a:noFill/>
        </p:spPr>
      </p:pic>
      <p:pic>
        <p:nvPicPr>
          <p:cNvPr id="340996" name="Picture 4" descr="PPMS MultiVu Interface-men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375" y="1295400"/>
            <a:ext cx="8983663" cy="763588"/>
          </a:xfrm>
          <a:prstGeom prst="rect">
            <a:avLst/>
          </a:prstGeom>
          <a:noFill/>
        </p:spPr>
      </p:pic>
      <p:sp>
        <p:nvSpPr>
          <p:cNvPr id="340997" name="AutoShape 5"/>
          <p:cNvSpPr>
            <a:spLocks noChangeArrowheads="1"/>
          </p:cNvSpPr>
          <p:nvPr/>
        </p:nvSpPr>
        <p:spPr bwMode="auto">
          <a:xfrm>
            <a:off x="1219200" y="2362200"/>
            <a:ext cx="2628900" cy="3810000"/>
          </a:xfrm>
          <a:prstGeom prst="wedgeRectCallout">
            <a:avLst>
              <a:gd name="adj1" fmla="val 38227"/>
              <a:gd name="adj2" fmla="val -68917"/>
            </a:avLst>
          </a:prstGeom>
          <a:solidFill>
            <a:srgbClr val="D8DDC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162000"/>
          <a:lstStyle/>
          <a:p>
            <a:pPr algn="just">
              <a:lnSpc>
                <a:spcPct val="110000"/>
              </a:lnSpc>
            </a:pPr>
            <a:r>
              <a:rPr kumimoji="1" lang="en-US" altLang="zh-CN" u="sng"/>
              <a:t>T</a:t>
            </a:r>
            <a:r>
              <a:rPr kumimoji="1" lang="en-US" altLang="zh-CN"/>
              <a:t>emperature…</a:t>
            </a:r>
          </a:p>
          <a:p>
            <a:pPr algn="just">
              <a:lnSpc>
                <a:spcPct val="110000"/>
              </a:lnSpc>
            </a:pPr>
            <a:r>
              <a:rPr kumimoji="1" lang="en-US" altLang="zh-CN" u="sng"/>
              <a:t>F</a:t>
            </a:r>
            <a:r>
              <a:rPr kumimoji="1" lang="en-US" altLang="zh-CN"/>
              <a:t>ield…</a:t>
            </a:r>
          </a:p>
          <a:p>
            <a:pPr algn="just">
              <a:lnSpc>
                <a:spcPct val="110000"/>
              </a:lnSpc>
            </a:pPr>
            <a:r>
              <a:rPr kumimoji="1" lang="en-US" altLang="zh-CN" u="sng"/>
              <a:t>C</a:t>
            </a:r>
            <a:r>
              <a:rPr kumimoji="1" lang="en-US" altLang="zh-CN"/>
              <a:t>hamber…</a:t>
            </a:r>
          </a:p>
          <a:p>
            <a:pPr algn="just">
              <a:lnSpc>
                <a:spcPct val="110000"/>
              </a:lnSpc>
            </a:pPr>
            <a:r>
              <a:rPr kumimoji="1" lang="en-US" altLang="zh-CN" u="sng"/>
              <a:t>M</a:t>
            </a:r>
            <a:r>
              <a:rPr kumimoji="1" lang="en-US" altLang="zh-CN"/>
              <a:t>otion Control…</a:t>
            </a:r>
          </a:p>
          <a:p>
            <a:pPr algn="just">
              <a:lnSpc>
                <a:spcPct val="110000"/>
              </a:lnSpc>
            </a:pPr>
            <a:r>
              <a:rPr kumimoji="1" lang="en-US" altLang="zh-CN" u="sng"/>
              <a:t>A</a:t>
            </a:r>
            <a:r>
              <a:rPr kumimoji="1" lang="en-US" altLang="zh-CN"/>
              <a:t>nalog Output…</a:t>
            </a:r>
          </a:p>
          <a:p>
            <a:pPr algn="just">
              <a:lnSpc>
                <a:spcPct val="110000"/>
              </a:lnSpc>
            </a:pPr>
            <a:r>
              <a:rPr kumimoji="1" lang="en-US" altLang="zh-CN" u="sng"/>
              <a:t>D</a:t>
            </a:r>
            <a:r>
              <a:rPr kumimoji="1" lang="en-US" altLang="zh-CN"/>
              <a:t>igital Output…</a:t>
            </a:r>
          </a:p>
          <a:p>
            <a:pPr algn="just">
              <a:lnSpc>
                <a:spcPct val="110000"/>
              </a:lnSpc>
            </a:pPr>
            <a:r>
              <a:rPr kumimoji="1" lang="en-US" altLang="zh-CN" u="sng"/>
              <a:t>C</a:t>
            </a:r>
            <a:r>
              <a:rPr kumimoji="1" lang="en-US" altLang="zh-CN"/>
              <a:t>urrent Drivers…</a:t>
            </a:r>
          </a:p>
          <a:p>
            <a:pPr algn="just">
              <a:lnSpc>
                <a:spcPct val="110000"/>
              </a:lnSpc>
            </a:pPr>
            <a:r>
              <a:rPr kumimoji="1" lang="en-US" altLang="zh-CN" u="sng"/>
              <a:t>B</a:t>
            </a:r>
            <a:r>
              <a:rPr kumimoji="1" lang="en-US" altLang="zh-CN"/>
              <a:t>ridge Channels…</a:t>
            </a:r>
          </a:p>
          <a:p>
            <a:pPr algn="just">
              <a:lnSpc>
                <a:spcPct val="110000"/>
              </a:lnSpc>
            </a:pPr>
            <a:r>
              <a:rPr kumimoji="1" lang="en-US" altLang="zh-CN" u="sng"/>
              <a:t>S</a:t>
            </a:r>
            <a:r>
              <a:rPr kumimoji="1" lang="en-US" altLang="zh-CN"/>
              <a:t>hutdown…</a:t>
            </a:r>
          </a:p>
        </p:txBody>
      </p:sp>
      <p:sp>
        <p:nvSpPr>
          <p:cNvPr id="340998" name="AutoShape 6"/>
          <p:cNvSpPr>
            <a:spLocks noChangeArrowheads="1"/>
          </p:cNvSpPr>
          <p:nvPr/>
        </p:nvSpPr>
        <p:spPr bwMode="auto">
          <a:xfrm>
            <a:off x="4572000" y="2362200"/>
            <a:ext cx="3429000" cy="3810000"/>
          </a:xfrm>
          <a:prstGeom prst="wedgeRectCallout">
            <a:avLst>
              <a:gd name="adj1" fmla="val -56389"/>
              <a:gd name="adj2" fmla="val -66875"/>
            </a:avLst>
          </a:prstGeom>
          <a:solidFill>
            <a:srgbClr val="D8DDC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162000"/>
          <a:lstStyle/>
          <a:p>
            <a:pPr algn="just">
              <a:lnSpc>
                <a:spcPct val="110000"/>
              </a:lnSpc>
            </a:pPr>
            <a:r>
              <a:rPr kumimoji="1" lang="en-US" altLang="zh-CN" u="sng"/>
              <a:t>A</a:t>
            </a:r>
            <a:r>
              <a:rPr kumimoji="1" lang="en-US" altLang="zh-CN"/>
              <a:t>ctivate…</a:t>
            </a:r>
          </a:p>
          <a:p>
            <a:pPr algn="just">
              <a:lnSpc>
                <a:spcPct val="110000"/>
              </a:lnSpc>
            </a:pPr>
            <a:r>
              <a:rPr kumimoji="1" lang="en-US" altLang="zh-CN" u="sng">
                <a:solidFill>
                  <a:schemeClr val="bg2"/>
                </a:solidFill>
              </a:rPr>
              <a:t>C</a:t>
            </a:r>
            <a:r>
              <a:rPr kumimoji="1" lang="en-US" altLang="zh-CN">
                <a:solidFill>
                  <a:schemeClr val="bg2"/>
                </a:solidFill>
              </a:rPr>
              <a:t>onfigure Option…</a:t>
            </a:r>
          </a:p>
          <a:p>
            <a:pPr algn="just">
              <a:lnSpc>
                <a:spcPct val="110000"/>
              </a:lnSpc>
            </a:pPr>
            <a:r>
              <a:rPr kumimoji="1" lang="en-US" altLang="zh-CN" u="sng"/>
              <a:t>L</a:t>
            </a:r>
            <a:r>
              <a:rPr kumimoji="1" lang="en-US" altLang="zh-CN"/>
              <a:t>og PPMS Data…</a:t>
            </a:r>
          </a:p>
          <a:p>
            <a:pPr algn="just">
              <a:lnSpc>
                <a:spcPct val="110000"/>
              </a:lnSpc>
            </a:pPr>
            <a:r>
              <a:rPr kumimoji="1" lang="en-US" altLang="zh-CN" u="sng"/>
              <a:t>U</a:t>
            </a:r>
            <a:r>
              <a:rPr kumimoji="1" lang="en-US" altLang="zh-CN"/>
              <a:t>pload…</a:t>
            </a:r>
          </a:p>
          <a:p>
            <a:pPr algn="just">
              <a:lnSpc>
                <a:spcPct val="110000"/>
              </a:lnSpc>
            </a:pPr>
            <a:r>
              <a:rPr kumimoji="1" lang="en-US" altLang="zh-CN" u="sng"/>
              <a:t>S</a:t>
            </a:r>
            <a:r>
              <a:rPr kumimoji="1" lang="en-US" altLang="zh-CN"/>
              <a:t>end GPIB Commands…</a:t>
            </a:r>
          </a:p>
          <a:p>
            <a:pPr algn="just">
              <a:lnSpc>
                <a:spcPct val="110000"/>
              </a:lnSpc>
            </a:pPr>
            <a:r>
              <a:rPr kumimoji="1" lang="en-US" altLang="zh-CN" u="sng"/>
              <a:t>M</a:t>
            </a:r>
            <a:r>
              <a:rPr kumimoji="1" lang="en-US" altLang="zh-CN"/>
              <a:t>agnet                        </a:t>
            </a:r>
            <a:r>
              <a:rPr kumimoji="1" lang="en-US" altLang="zh-CN">
                <a:sym typeface="Wingdings 3" pitchFamily="18" charset="2"/>
              </a:rPr>
              <a:t></a:t>
            </a:r>
            <a:endParaRPr kumimoji="1" lang="en-US" altLang="zh-CN"/>
          </a:p>
          <a:p>
            <a:pPr algn="just">
              <a:lnSpc>
                <a:spcPct val="110000"/>
              </a:lnSpc>
              <a:spcBef>
                <a:spcPct val="20000"/>
              </a:spcBef>
            </a:pPr>
            <a:r>
              <a:rPr kumimoji="1" lang="en-US" altLang="zh-CN" u="sng"/>
              <a:t>E</a:t>
            </a:r>
            <a:r>
              <a:rPr kumimoji="1" lang="en-US" altLang="zh-CN"/>
              <a:t>rror Handling…</a:t>
            </a:r>
          </a:p>
          <a:p>
            <a:pPr algn="just">
              <a:lnSpc>
                <a:spcPct val="110000"/>
              </a:lnSpc>
            </a:pPr>
            <a:r>
              <a:rPr kumimoji="1" lang="en-US" altLang="zh-CN" u="sng"/>
              <a:t>E</a:t>
            </a:r>
            <a:r>
              <a:rPr kumimoji="1" lang="en-US" altLang="zh-CN"/>
              <a:t>vent Log…</a:t>
            </a:r>
          </a:p>
          <a:p>
            <a:pPr algn="just">
              <a:lnSpc>
                <a:spcPct val="110000"/>
              </a:lnSpc>
              <a:spcBef>
                <a:spcPct val="20000"/>
              </a:spcBef>
            </a:pPr>
            <a:r>
              <a:rPr kumimoji="1" lang="en-US" altLang="zh-CN" u="sng"/>
              <a:t>H</a:t>
            </a:r>
            <a:r>
              <a:rPr kumimoji="1" lang="en-US" altLang="zh-CN"/>
              <a:t>elium Fill…</a:t>
            </a:r>
          </a:p>
        </p:txBody>
      </p:sp>
      <p:sp>
        <p:nvSpPr>
          <p:cNvPr id="340999" name="Line 7"/>
          <p:cNvSpPr>
            <a:spLocks noChangeShapeType="1"/>
          </p:cNvSpPr>
          <p:nvPr/>
        </p:nvSpPr>
        <p:spPr bwMode="auto">
          <a:xfrm>
            <a:off x="4605338" y="4876800"/>
            <a:ext cx="33528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341000" name="Line 8"/>
          <p:cNvSpPr>
            <a:spLocks noChangeShapeType="1"/>
          </p:cNvSpPr>
          <p:nvPr/>
        </p:nvSpPr>
        <p:spPr bwMode="auto">
          <a:xfrm>
            <a:off x="4605338" y="5748338"/>
            <a:ext cx="33528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341001" name="Freeform 9"/>
          <p:cNvSpPr>
            <a:spLocks/>
          </p:cNvSpPr>
          <p:nvPr/>
        </p:nvSpPr>
        <p:spPr bwMode="auto">
          <a:xfrm>
            <a:off x="3657600" y="1600200"/>
            <a:ext cx="292100" cy="5715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60"/>
              </a:cxn>
              <a:cxn ang="0">
                <a:pos x="72" y="216"/>
              </a:cxn>
              <a:cxn ang="0">
                <a:pos x="136" y="360"/>
              </a:cxn>
              <a:cxn ang="0">
                <a:pos x="164" y="344"/>
              </a:cxn>
              <a:cxn ang="0">
                <a:pos x="96" y="204"/>
              </a:cxn>
              <a:cxn ang="0">
                <a:pos x="184" y="208"/>
              </a:cxn>
              <a:cxn ang="0">
                <a:pos x="0" y="0"/>
              </a:cxn>
            </a:cxnLst>
            <a:rect l="0" t="0" r="r" b="b"/>
            <a:pathLst>
              <a:path w="184" h="360">
                <a:moveTo>
                  <a:pt x="0" y="0"/>
                </a:moveTo>
                <a:lnTo>
                  <a:pt x="0" y="260"/>
                </a:lnTo>
                <a:lnTo>
                  <a:pt x="72" y="216"/>
                </a:lnTo>
                <a:lnTo>
                  <a:pt x="136" y="360"/>
                </a:lnTo>
                <a:lnTo>
                  <a:pt x="164" y="344"/>
                </a:lnTo>
                <a:lnTo>
                  <a:pt x="96" y="204"/>
                </a:lnTo>
                <a:lnTo>
                  <a:pt x="184" y="208"/>
                </a:lnTo>
                <a:lnTo>
                  <a:pt x="0" y="0"/>
                </a:lnTo>
                <a:close/>
              </a:path>
            </a:pathLst>
          </a:custGeom>
          <a:solidFill>
            <a:srgbClr val="FF6600"/>
          </a:solidFill>
          <a:ln w="9525">
            <a:noFill/>
            <a:round/>
            <a:headEnd/>
            <a:tailEnd/>
          </a:ln>
          <a:effectLst>
            <a:prstShdw prst="shdw17" dist="17961" dir="2700000">
              <a:srgbClr val="FF6600">
                <a:gamma/>
                <a:shade val="60000"/>
                <a:invGamma/>
              </a:srgbClr>
            </a:prstShdw>
          </a:effectLst>
        </p:spPr>
        <p:txBody>
          <a:bodyPr/>
          <a:lstStyle/>
          <a:p>
            <a:endParaRPr lang="zh-CN" altLang="en-US"/>
          </a:p>
        </p:txBody>
      </p:sp>
      <p:sp>
        <p:nvSpPr>
          <p:cNvPr id="341002" name="Freeform 10"/>
          <p:cNvSpPr>
            <a:spLocks/>
          </p:cNvSpPr>
          <p:nvPr/>
        </p:nvSpPr>
        <p:spPr bwMode="auto">
          <a:xfrm>
            <a:off x="4279900" y="1600200"/>
            <a:ext cx="292100" cy="5715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60"/>
              </a:cxn>
              <a:cxn ang="0">
                <a:pos x="72" y="216"/>
              </a:cxn>
              <a:cxn ang="0">
                <a:pos x="136" y="360"/>
              </a:cxn>
              <a:cxn ang="0">
                <a:pos x="164" y="344"/>
              </a:cxn>
              <a:cxn ang="0">
                <a:pos x="96" y="204"/>
              </a:cxn>
              <a:cxn ang="0">
                <a:pos x="184" y="208"/>
              </a:cxn>
              <a:cxn ang="0">
                <a:pos x="0" y="0"/>
              </a:cxn>
            </a:cxnLst>
            <a:rect l="0" t="0" r="r" b="b"/>
            <a:pathLst>
              <a:path w="184" h="360">
                <a:moveTo>
                  <a:pt x="0" y="0"/>
                </a:moveTo>
                <a:lnTo>
                  <a:pt x="0" y="260"/>
                </a:lnTo>
                <a:lnTo>
                  <a:pt x="72" y="216"/>
                </a:lnTo>
                <a:lnTo>
                  <a:pt x="136" y="360"/>
                </a:lnTo>
                <a:lnTo>
                  <a:pt x="164" y="344"/>
                </a:lnTo>
                <a:lnTo>
                  <a:pt x="96" y="204"/>
                </a:lnTo>
                <a:lnTo>
                  <a:pt x="184" y="208"/>
                </a:lnTo>
                <a:lnTo>
                  <a:pt x="0" y="0"/>
                </a:lnTo>
                <a:close/>
              </a:path>
            </a:pathLst>
          </a:custGeom>
          <a:solidFill>
            <a:srgbClr val="FF6600"/>
          </a:solidFill>
          <a:ln w="9525">
            <a:noFill/>
            <a:round/>
            <a:headEnd/>
            <a:tailEnd/>
          </a:ln>
          <a:effectLst>
            <a:prstShdw prst="shdw17" dist="17961" dir="2700000">
              <a:srgbClr val="FF6600">
                <a:gamma/>
                <a:shade val="60000"/>
                <a:invGamma/>
              </a:srgbClr>
            </a:prstShdw>
          </a:effectLst>
        </p:spPr>
        <p:txBody>
          <a:bodyPr/>
          <a:lstStyle/>
          <a:p>
            <a:endParaRPr lang="zh-CN" altLang="en-US"/>
          </a:p>
        </p:txBody>
      </p:sp>
      <p:sp>
        <p:nvSpPr>
          <p:cNvPr id="341003" name="Text Box 11"/>
          <p:cNvSpPr txBox="1">
            <a:spLocks noChangeArrowheads="1"/>
          </p:cNvSpPr>
          <p:nvPr/>
        </p:nvSpPr>
        <p:spPr bwMode="auto">
          <a:xfrm>
            <a:off x="0" y="6400800"/>
            <a:ext cx="1233488" cy="457200"/>
          </a:xfrm>
          <a:prstGeom prst="rect">
            <a:avLst/>
          </a:prstGeom>
          <a:solidFill>
            <a:srgbClr val="DDF6A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1" lang="en-US" altLang="zh-CN"/>
              <a:t>MultiVu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10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10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10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410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1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40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500"/>
                            </p:stCondLst>
                            <p:childTnLst>
                              <p:par>
                                <p:cTn id="16" presetID="1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410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410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410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410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1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5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40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0997" grpId="0" animBg="1" autoUpdateAnimBg="0"/>
      <p:bldP spid="340998" grpId="0" animBg="1" autoUpdateAnimBg="0"/>
      <p:bldP spid="341001" grpId="0" animBg="1"/>
      <p:bldP spid="341002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018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228600"/>
            <a:ext cx="5791200" cy="762000"/>
          </a:xfrm>
        </p:spPr>
        <p:txBody>
          <a:bodyPr/>
          <a:lstStyle/>
          <a:p>
            <a:r>
              <a:rPr lang="en-US" altLang="zh-CN"/>
              <a:t>Instrument &amp; Utilities</a:t>
            </a:r>
          </a:p>
        </p:txBody>
      </p:sp>
      <p:pic>
        <p:nvPicPr>
          <p:cNvPr id="342019" name="Picture 3" descr="QD lege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" cy="676275"/>
          </a:xfrm>
          <a:prstGeom prst="rect">
            <a:avLst/>
          </a:prstGeom>
          <a:noFill/>
        </p:spPr>
      </p:pic>
      <p:pic>
        <p:nvPicPr>
          <p:cNvPr id="342020" name="Picture 4" descr="PPMS MultiVu Interface-men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375" y="1295400"/>
            <a:ext cx="8983663" cy="763588"/>
          </a:xfrm>
          <a:prstGeom prst="rect">
            <a:avLst/>
          </a:prstGeom>
          <a:noFill/>
        </p:spPr>
      </p:pic>
      <p:sp>
        <p:nvSpPr>
          <p:cNvPr id="342021" name="AutoShape 5"/>
          <p:cNvSpPr>
            <a:spLocks noChangeArrowheads="1"/>
          </p:cNvSpPr>
          <p:nvPr/>
        </p:nvSpPr>
        <p:spPr bwMode="auto">
          <a:xfrm>
            <a:off x="1219200" y="2362200"/>
            <a:ext cx="2628900" cy="3810000"/>
          </a:xfrm>
          <a:prstGeom prst="wedgeRectCallout">
            <a:avLst>
              <a:gd name="adj1" fmla="val 38227"/>
              <a:gd name="adj2" fmla="val -66542"/>
            </a:avLst>
          </a:prstGeom>
          <a:solidFill>
            <a:srgbClr val="D8DDC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162000"/>
          <a:lstStyle/>
          <a:p>
            <a:pPr algn="just">
              <a:lnSpc>
                <a:spcPct val="110000"/>
              </a:lnSpc>
            </a:pPr>
            <a:r>
              <a:rPr kumimoji="1" lang="en-US" altLang="zh-CN" u="sng"/>
              <a:t>T</a:t>
            </a:r>
            <a:r>
              <a:rPr kumimoji="1" lang="en-US" altLang="zh-CN"/>
              <a:t>emperature…</a:t>
            </a:r>
          </a:p>
          <a:p>
            <a:pPr algn="just">
              <a:lnSpc>
                <a:spcPct val="110000"/>
              </a:lnSpc>
            </a:pPr>
            <a:r>
              <a:rPr kumimoji="1" lang="en-US" altLang="zh-CN" u="sng"/>
              <a:t>F</a:t>
            </a:r>
            <a:r>
              <a:rPr kumimoji="1" lang="en-US" altLang="zh-CN"/>
              <a:t>ield…</a:t>
            </a:r>
          </a:p>
          <a:p>
            <a:pPr algn="just">
              <a:lnSpc>
                <a:spcPct val="110000"/>
              </a:lnSpc>
            </a:pPr>
            <a:r>
              <a:rPr kumimoji="1" lang="en-US" altLang="zh-CN" u="sng"/>
              <a:t>C</a:t>
            </a:r>
            <a:r>
              <a:rPr kumimoji="1" lang="en-US" altLang="zh-CN"/>
              <a:t>hamber…</a:t>
            </a:r>
          </a:p>
          <a:p>
            <a:pPr algn="just">
              <a:lnSpc>
                <a:spcPct val="110000"/>
              </a:lnSpc>
            </a:pPr>
            <a:r>
              <a:rPr kumimoji="1" lang="en-US" altLang="zh-CN" u="sng"/>
              <a:t>M</a:t>
            </a:r>
            <a:r>
              <a:rPr kumimoji="1" lang="en-US" altLang="zh-CN"/>
              <a:t>otion Control…</a:t>
            </a:r>
          </a:p>
          <a:p>
            <a:pPr algn="just">
              <a:lnSpc>
                <a:spcPct val="110000"/>
              </a:lnSpc>
            </a:pPr>
            <a:r>
              <a:rPr kumimoji="1" lang="en-US" altLang="zh-CN" u="sng"/>
              <a:t>A</a:t>
            </a:r>
            <a:r>
              <a:rPr kumimoji="1" lang="en-US" altLang="zh-CN"/>
              <a:t>nalog Output…</a:t>
            </a:r>
          </a:p>
          <a:p>
            <a:pPr algn="just">
              <a:lnSpc>
                <a:spcPct val="110000"/>
              </a:lnSpc>
            </a:pPr>
            <a:r>
              <a:rPr kumimoji="1" lang="en-US" altLang="zh-CN" u="sng"/>
              <a:t>D</a:t>
            </a:r>
            <a:r>
              <a:rPr kumimoji="1" lang="en-US" altLang="zh-CN"/>
              <a:t>igital Output…</a:t>
            </a:r>
          </a:p>
          <a:p>
            <a:pPr algn="just">
              <a:lnSpc>
                <a:spcPct val="110000"/>
              </a:lnSpc>
            </a:pPr>
            <a:r>
              <a:rPr kumimoji="1" lang="en-US" altLang="zh-CN" u="sng"/>
              <a:t>C</a:t>
            </a:r>
            <a:r>
              <a:rPr kumimoji="1" lang="en-US" altLang="zh-CN"/>
              <a:t>urrent Drivers…</a:t>
            </a:r>
          </a:p>
          <a:p>
            <a:pPr algn="just">
              <a:lnSpc>
                <a:spcPct val="110000"/>
              </a:lnSpc>
            </a:pPr>
            <a:r>
              <a:rPr kumimoji="1" lang="en-US" altLang="zh-CN" u="sng"/>
              <a:t>B</a:t>
            </a:r>
            <a:r>
              <a:rPr kumimoji="1" lang="en-US" altLang="zh-CN"/>
              <a:t>ridge Channels…</a:t>
            </a:r>
          </a:p>
          <a:p>
            <a:pPr algn="just">
              <a:lnSpc>
                <a:spcPct val="110000"/>
              </a:lnSpc>
            </a:pPr>
            <a:r>
              <a:rPr kumimoji="1" lang="en-US" altLang="zh-CN" u="sng"/>
              <a:t>S</a:t>
            </a:r>
            <a:r>
              <a:rPr kumimoji="1" lang="en-US" altLang="zh-CN"/>
              <a:t>hutdown…</a:t>
            </a:r>
          </a:p>
        </p:txBody>
      </p:sp>
      <p:sp>
        <p:nvSpPr>
          <p:cNvPr id="342022" name="Line 6"/>
          <p:cNvSpPr>
            <a:spLocks noChangeShapeType="1"/>
          </p:cNvSpPr>
          <p:nvPr/>
        </p:nvSpPr>
        <p:spPr bwMode="auto">
          <a:xfrm>
            <a:off x="4572000" y="4876800"/>
            <a:ext cx="33528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342023" name="Line 7"/>
          <p:cNvSpPr>
            <a:spLocks noChangeShapeType="1"/>
          </p:cNvSpPr>
          <p:nvPr/>
        </p:nvSpPr>
        <p:spPr bwMode="auto">
          <a:xfrm>
            <a:off x="4605338" y="5748338"/>
            <a:ext cx="33528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pic>
        <p:nvPicPr>
          <p:cNvPr id="342024" name="Picture 8" descr="Motion Control Dialog Box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14800" y="2667000"/>
            <a:ext cx="4724400" cy="3100388"/>
          </a:xfrm>
          <a:prstGeom prst="rect">
            <a:avLst/>
          </a:prstGeom>
          <a:noFill/>
        </p:spPr>
      </p:pic>
      <p:sp>
        <p:nvSpPr>
          <p:cNvPr id="342025" name="Freeform 9"/>
          <p:cNvSpPr>
            <a:spLocks/>
          </p:cNvSpPr>
          <p:nvPr/>
        </p:nvSpPr>
        <p:spPr bwMode="auto">
          <a:xfrm>
            <a:off x="3657600" y="1600200"/>
            <a:ext cx="292100" cy="5715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60"/>
              </a:cxn>
              <a:cxn ang="0">
                <a:pos x="72" y="216"/>
              </a:cxn>
              <a:cxn ang="0">
                <a:pos x="136" y="360"/>
              </a:cxn>
              <a:cxn ang="0">
                <a:pos x="164" y="344"/>
              </a:cxn>
              <a:cxn ang="0">
                <a:pos x="96" y="204"/>
              </a:cxn>
              <a:cxn ang="0">
                <a:pos x="184" y="208"/>
              </a:cxn>
              <a:cxn ang="0">
                <a:pos x="0" y="0"/>
              </a:cxn>
            </a:cxnLst>
            <a:rect l="0" t="0" r="r" b="b"/>
            <a:pathLst>
              <a:path w="184" h="360">
                <a:moveTo>
                  <a:pt x="0" y="0"/>
                </a:moveTo>
                <a:lnTo>
                  <a:pt x="0" y="260"/>
                </a:lnTo>
                <a:lnTo>
                  <a:pt x="72" y="216"/>
                </a:lnTo>
                <a:lnTo>
                  <a:pt x="136" y="360"/>
                </a:lnTo>
                <a:lnTo>
                  <a:pt x="164" y="344"/>
                </a:lnTo>
                <a:lnTo>
                  <a:pt x="96" y="204"/>
                </a:lnTo>
                <a:lnTo>
                  <a:pt x="184" y="208"/>
                </a:lnTo>
                <a:lnTo>
                  <a:pt x="0" y="0"/>
                </a:lnTo>
                <a:close/>
              </a:path>
            </a:pathLst>
          </a:custGeom>
          <a:solidFill>
            <a:srgbClr val="FF6600"/>
          </a:solidFill>
          <a:ln w="9525">
            <a:noFill/>
            <a:round/>
            <a:headEnd/>
            <a:tailEnd/>
          </a:ln>
          <a:effectLst>
            <a:prstShdw prst="shdw17" dist="17961" dir="2700000">
              <a:srgbClr val="FF6600">
                <a:gamma/>
                <a:shade val="60000"/>
                <a:invGamma/>
              </a:srgbClr>
            </a:prstShdw>
          </a:effectLst>
        </p:spPr>
        <p:txBody>
          <a:bodyPr/>
          <a:lstStyle/>
          <a:p>
            <a:endParaRPr lang="zh-CN" altLang="en-US"/>
          </a:p>
        </p:txBody>
      </p:sp>
      <p:sp>
        <p:nvSpPr>
          <p:cNvPr id="342026" name="Text Box 10"/>
          <p:cNvSpPr txBox="1">
            <a:spLocks noChangeArrowheads="1"/>
          </p:cNvSpPr>
          <p:nvPr/>
        </p:nvSpPr>
        <p:spPr bwMode="auto">
          <a:xfrm>
            <a:off x="0" y="6400800"/>
            <a:ext cx="1233488" cy="457200"/>
          </a:xfrm>
          <a:prstGeom prst="rect">
            <a:avLst/>
          </a:prstGeom>
          <a:solidFill>
            <a:srgbClr val="DDF6A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1" lang="en-US" altLang="zh-CN"/>
              <a:t>MultiVu</a:t>
            </a:r>
          </a:p>
        </p:txBody>
      </p:sp>
      <p:grpSp>
        <p:nvGrpSpPr>
          <p:cNvPr id="342027" name="Group 11"/>
          <p:cNvGrpSpPr>
            <a:grpSpLocks/>
          </p:cNvGrpSpPr>
          <p:nvPr/>
        </p:nvGrpSpPr>
        <p:grpSpPr bwMode="auto">
          <a:xfrm>
            <a:off x="4586288" y="3429000"/>
            <a:ext cx="3738562" cy="141288"/>
            <a:chOff x="2889" y="2160"/>
            <a:chExt cx="2355" cy="89"/>
          </a:xfrm>
        </p:grpSpPr>
        <p:sp>
          <p:nvSpPr>
            <p:cNvPr id="342028" name="Text Box 12"/>
            <p:cNvSpPr txBox="1">
              <a:spLocks noChangeArrowheads="1"/>
            </p:cNvSpPr>
            <p:nvPr/>
          </p:nvSpPr>
          <p:spPr bwMode="auto">
            <a:xfrm>
              <a:off x="2889" y="2160"/>
              <a:ext cx="429" cy="86"/>
            </a:xfrm>
            <a:prstGeom prst="rect">
              <a:avLst/>
            </a:prstGeom>
            <a:solidFill>
              <a:srgbClr val="ECECE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r>
                <a:rPr kumimoji="1" lang="en-US" altLang="zh-CN" sz="1200">
                  <a:solidFill>
                    <a:srgbClr val="FF3300"/>
                  </a:solidFill>
                  <a:latin typeface="Arial" pitchFamily="34" charset="0"/>
                </a:rPr>
                <a:t> -8.512</a:t>
              </a:r>
            </a:p>
          </p:txBody>
        </p:sp>
        <p:sp>
          <p:nvSpPr>
            <p:cNvPr id="342029" name="Text Box 13"/>
            <p:cNvSpPr txBox="1">
              <a:spLocks noChangeArrowheads="1"/>
            </p:cNvSpPr>
            <p:nvPr/>
          </p:nvSpPr>
          <p:spPr bwMode="auto">
            <a:xfrm>
              <a:off x="4815" y="2163"/>
              <a:ext cx="429" cy="86"/>
            </a:xfrm>
            <a:prstGeom prst="rect">
              <a:avLst/>
            </a:prstGeom>
            <a:solidFill>
              <a:srgbClr val="ECECE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kumimoji="1" lang="en-US" altLang="zh-CN" sz="1200">
                  <a:solidFill>
                    <a:srgbClr val="FF3300"/>
                  </a:solidFill>
                  <a:latin typeface="Arial" pitchFamily="34" charset="0"/>
                </a:rPr>
                <a:t>371.442</a:t>
              </a:r>
            </a:p>
          </p:txBody>
        </p:sp>
      </p:grpSp>
      <p:grpSp>
        <p:nvGrpSpPr>
          <p:cNvPr id="342030" name="Group 14"/>
          <p:cNvGrpSpPr>
            <a:grpSpLocks/>
          </p:cNvGrpSpPr>
          <p:nvPr/>
        </p:nvGrpSpPr>
        <p:grpSpPr bwMode="auto">
          <a:xfrm>
            <a:off x="1219200" y="3703638"/>
            <a:ext cx="2620963" cy="677862"/>
            <a:chOff x="768" y="2333"/>
            <a:chExt cx="1651" cy="427"/>
          </a:xfrm>
        </p:grpSpPr>
        <p:sp>
          <p:nvSpPr>
            <p:cNvPr id="342031" name="Rectangle 15"/>
            <p:cNvSpPr>
              <a:spLocks noChangeArrowheads="1"/>
            </p:cNvSpPr>
            <p:nvPr/>
          </p:nvSpPr>
          <p:spPr bwMode="auto">
            <a:xfrm>
              <a:off x="768" y="2333"/>
              <a:ext cx="1651" cy="211"/>
            </a:xfrm>
            <a:prstGeom prst="rect">
              <a:avLst/>
            </a:prstGeom>
            <a:solidFill>
              <a:srgbClr val="9C97FB">
                <a:alpha val="50000"/>
              </a:srgbClr>
            </a:solidFill>
            <a:ln w="9525">
              <a:solidFill>
                <a:srgbClr val="9C97FB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42032" name="Freeform 16"/>
            <p:cNvSpPr>
              <a:spLocks/>
            </p:cNvSpPr>
            <p:nvPr/>
          </p:nvSpPr>
          <p:spPr bwMode="auto">
            <a:xfrm>
              <a:off x="1584" y="2400"/>
              <a:ext cx="184" cy="3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60"/>
                </a:cxn>
                <a:cxn ang="0">
                  <a:pos x="72" y="216"/>
                </a:cxn>
                <a:cxn ang="0">
                  <a:pos x="136" y="360"/>
                </a:cxn>
                <a:cxn ang="0">
                  <a:pos x="164" y="344"/>
                </a:cxn>
                <a:cxn ang="0">
                  <a:pos x="96" y="204"/>
                </a:cxn>
                <a:cxn ang="0">
                  <a:pos x="184" y="208"/>
                </a:cxn>
                <a:cxn ang="0">
                  <a:pos x="0" y="0"/>
                </a:cxn>
              </a:cxnLst>
              <a:rect l="0" t="0" r="r" b="b"/>
              <a:pathLst>
                <a:path w="184" h="360">
                  <a:moveTo>
                    <a:pt x="0" y="0"/>
                  </a:moveTo>
                  <a:lnTo>
                    <a:pt x="0" y="260"/>
                  </a:lnTo>
                  <a:lnTo>
                    <a:pt x="72" y="216"/>
                  </a:lnTo>
                  <a:lnTo>
                    <a:pt x="136" y="360"/>
                  </a:lnTo>
                  <a:lnTo>
                    <a:pt x="164" y="344"/>
                  </a:lnTo>
                  <a:lnTo>
                    <a:pt x="96" y="204"/>
                  </a:lnTo>
                  <a:lnTo>
                    <a:pt x="184" y="2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6600"/>
            </a:solidFill>
            <a:ln w="9525">
              <a:noFill/>
              <a:round/>
              <a:headEnd/>
              <a:tailEnd/>
            </a:ln>
            <a:effectLst>
              <a:prstShdw prst="shdw17" dist="17961" dir="2700000">
                <a:srgbClr val="FF6600">
                  <a:gamma/>
                  <a:shade val="60000"/>
                  <a:invGamma/>
                </a:srgbClr>
              </a:prstShdw>
            </a:effectLst>
          </p:spPr>
          <p:txBody>
            <a:bodyPr/>
            <a:lstStyle/>
            <a:p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20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20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2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42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2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42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2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2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42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2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2021" grpId="0" animBg="1" autoUpdateAnimBg="0"/>
      <p:bldP spid="342025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042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228600"/>
            <a:ext cx="5791200" cy="762000"/>
          </a:xfrm>
        </p:spPr>
        <p:txBody>
          <a:bodyPr/>
          <a:lstStyle/>
          <a:p>
            <a:r>
              <a:rPr lang="en-US" altLang="zh-CN"/>
              <a:t>Instrument &amp; Utilities</a:t>
            </a:r>
          </a:p>
        </p:txBody>
      </p:sp>
      <p:pic>
        <p:nvPicPr>
          <p:cNvPr id="343043" name="Picture 3" descr="QD lege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" cy="676275"/>
          </a:xfrm>
          <a:prstGeom prst="rect">
            <a:avLst/>
          </a:prstGeom>
          <a:noFill/>
        </p:spPr>
      </p:pic>
      <p:pic>
        <p:nvPicPr>
          <p:cNvPr id="343044" name="Picture 4" descr="PPMS MultiVu Interface-men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375" y="1295400"/>
            <a:ext cx="8983663" cy="763588"/>
          </a:xfrm>
          <a:prstGeom prst="rect">
            <a:avLst/>
          </a:prstGeom>
          <a:noFill/>
        </p:spPr>
      </p:pic>
      <p:sp>
        <p:nvSpPr>
          <p:cNvPr id="343045" name="AutoShape 5"/>
          <p:cNvSpPr>
            <a:spLocks noChangeArrowheads="1"/>
          </p:cNvSpPr>
          <p:nvPr/>
        </p:nvSpPr>
        <p:spPr bwMode="auto">
          <a:xfrm>
            <a:off x="533400" y="2362200"/>
            <a:ext cx="2628900" cy="3810000"/>
          </a:xfrm>
          <a:prstGeom prst="wedgeRectCallout">
            <a:avLst>
              <a:gd name="adj1" fmla="val 62019"/>
              <a:gd name="adj2" fmla="val -69708"/>
            </a:avLst>
          </a:prstGeom>
          <a:solidFill>
            <a:srgbClr val="D8DDC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162000"/>
          <a:lstStyle/>
          <a:p>
            <a:pPr algn="just">
              <a:lnSpc>
                <a:spcPct val="110000"/>
              </a:lnSpc>
            </a:pPr>
            <a:r>
              <a:rPr kumimoji="1" lang="en-US" altLang="zh-CN" u="sng"/>
              <a:t>T</a:t>
            </a:r>
            <a:r>
              <a:rPr kumimoji="1" lang="en-US" altLang="zh-CN"/>
              <a:t>emperature…</a:t>
            </a:r>
          </a:p>
          <a:p>
            <a:pPr algn="just">
              <a:lnSpc>
                <a:spcPct val="110000"/>
              </a:lnSpc>
            </a:pPr>
            <a:r>
              <a:rPr kumimoji="1" lang="en-US" altLang="zh-CN" u="sng"/>
              <a:t>F</a:t>
            </a:r>
            <a:r>
              <a:rPr kumimoji="1" lang="en-US" altLang="zh-CN"/>
              <a:t>ield…</a:t>
            </a:r>
          </a:p>
          <a:p>
            <a:pPr algn="just">
              <a:lnSpc>
                <a:spcPct val="110000"/>
              </a:lnSpc>
            </a:pPr>
            <a:r>
              <a:rPr kumimoji="1" lang="en-US" altLang="zh-CN" u="sng"/>
              <a:t>C</a:t>
            </a:r>
            <a:r>
              <a:rPr kumimoji="1" lang="en-US" altLang="zh-CN"/>
              <a:t>hamber…</a:t>
            </a:r>
          </a:p>
          <a:p>
            <a:pPr algn="just">
              <a:lnSpc>
                <a:spcPct val="110000"/>
              </a:lnSpc>
            </a:pPr>
            <a:r>
              <a:rPr kumimoji="1" lang="en-US" altLang="zh-CN" u="sng"/>
              <a:t>M</a:t>
            </a:r>
            <a:r>
              <a:rPr kumimoji="1" lang="en-US" altLang="zh-CN"/>
              <a:t>otion Control…</a:t>
            </a:r>
          </a:p>
          <a:p>
            <a:pPr algn="just">
              <a:lnSpc>
                <a:spcPct val="110000"/>
              </a:lnSpc>
            </a:pPr>
            <a:r>
              <a:rPr kumimoji="1" lang="en-US" altLang="zh-CN" u="sng"/>
              <a:t>A</a:t>
            </a:r>
            <a:r>
              <a:rPr kumimoji="1" lang="en-US" altLang="zh-CN"/>
              <a:t>nalog Output…</a:t>
            </a:r>
          </a:p>
          <a:p>
            <a:pPr algn="just">
              <a:lnSpc>
                <a:spcPct val="110000"/>
              </a:lnSpc>
            </a:pPr>
            <a:r>
              <a:rPr kumimoji="1" lang="en-US" altLang="zh-CN" u="sng"/>
              <a:t>D</a:t>
            </a:r>
            <a:r>
              <a:rPr kumimoji="1" lang="en-US" altLang="zh-CN"/>
              <a:t>igital Output…</a:t>
            </a:r>
          </a:p>
          <a:p>
            <a:pPr algn="just">
              <a:lnSpc>
                <a:spcPct val="110000"/>
              </a:lnSpc>
            </a:pPr>
            <a:r>
              <a:rPr kumimoji="1" lang="en-US" altLang="zh-CN" u="sng"/>
              <a:t>C</a:t>
            </a:r>
            <a:r>
              <a:rPr kumimoji="1" lang="en-US" altLang="zh-CN"/>
              <a:t>urrent Drivers…</a:t>
            </a:r>
          </a:p>
          <a:p>
            <a:pPr algn="just">
              <a:lnSpc>
                <a:spcPct val="110000"/>
              </a:lnSpc>
            </a:pPr>
            <a:r>
              <a:rPr kumimoji="1" lang="en-US" altLang="zh-CN" u="sng"/>
              <a:t>B</a:t>
            </a:r>
            <a:r>
              <a:rPr kumimoji="1" lang="en-US" altLang="zh-CN"/>
              <a:t>ridge Channels…</a:t>
            </a:r>
          </a:p>
          <a:p>
            <a:pPr algn="just">
              <a:lnSpc>
                <a:spcPct val="110000"/>
              </a:lnSpc>
            </a:pPr>
            <a:r>
              <a:rPr kumimoji="1" lang="en-US" altLang="zh-CN" u="sng"/>
              <a:t>S</a:t>
            </a:r>
            <a:r>
              <a:rPr kumimoji="1" lang="en-US" altLang="zh-CN"/>
              <a:t>hutdown…</a:t>
            </a:r>
          </a:p>
        </p:txBody>
      </p:sp>
      <p:sp>
        <p:nvSpPr>
          <p:cNvPr id="343046" name="Line 6"/>
          <p:cNvSpPr>
            <a:spLocks noChangeShapeType="1"/>
          </p:cNvSpPr>
          <p:nvPr/>
        </p:nvSpPr>
        <p:spPr bwMode="auto">
          <a:xfrm>
            <a:off x="4572000" y="4876800"/>
            <a:ext cx="33528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343047" name="Line 7"/>
          <p:cNvSpPr>
            <a:spLocks noChangeShapeType="1"/>
          </p:cNvSpPr>
          <p:nvPr/>
        </p:nvSpPr>
        <p:spPr bwMode="auto">
          <a:xfrm>
            <a:off x="4605338" y="5748338"/>
            <a:ext cx="33528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343048" name="Freeform 8"/>
          <p:cNvSpPr>
            <a:spLocks/>
          </p:cNvSpPr>
          <p:nvPr/>
        </p:nvSpPr>
        <p:spPr bwMode="auto">
          <a:xfrm>
            <a:off x="3657600" y="1600200"/>
            <a:ext cx="292100" cy="5715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60"/>
              </a:cxn>
              <a:cxn ang="0">
                <a:pos x="72" y="216"/>
              </a:cxn>
              <a:cxn ang="0">
                <a:pos x="136" y="360"/>
              </a:cxn>
              <a:cxn ang="0">
                <a:pos x="164" y="344"/>
              </a:cxn>
              <a:cxn ang="0">
                <a:pos x="96" y="204"/>
              </a:cxn>
              <a:cxn ang="0">
                <a:pos x="184" y="208"/>
              </a:cxn>
              <a:cxn ang="0">
                <a:pos x="0" y="0"/>
              </a:cxn>
            </a:cxnLst>
            <a:rect l="0" t="0" r="r" b="b"/>
            <a:pathLst>
              <a:path w="184" h="360">
                <a:moveTo>
                  <a:pt x="0" y="0"/>
                </a:moveTo>
                <a:lnTo>
                  <a:pt x="0" y="260"/>
                </a:lnTo>
                <a:lnTo>
                  <a:pt x="72" y="216"/>
                </a:lnTo>
                <a:lnTo>
                  <a:pt x="136" y="360"/>
                </a:lnTo>
                <a:lnTo>
                  <a:pt x="164" y="344"/>
                </a:lnTo>
                <a:lnTo>
                  <a:pt x="96" y="204"/>
                </a:lnTo>
                <a:lnTo>
                  <a:pt x="184" y="208"/>
                </a:lnTo>
                <a:lnTo>
                  <a:pt x="0" y="0"/>
                </a:lnTo>
                <a:close/>
              </a:path>
            </a:pathLst>
          </a:custGeom>
          <a:solidFill>
            <a:srgbClr val="FF6600"/>
          </a:solidFill>
          <a:ln w="9525">
            <a:noFill/>
            <a:round/>
            <a:headEnd/>
            <a:tailEnd/>
          </a:ln>
          <a:effectLst>
            <a:prstShdw prst="shdw17" dist="17961" dir="2700000">
              <a:srgbClr val="FF6600">
                <a:gamma/>
                <a:shade val="60000"/>
                <a:invGamma/>
              </a:srgbClr>
            </a:prstShdw>
          </a:effectLst>
        </p:spPr>
        <p:txBody>
          <a:bodyPr/>
          <a:lstStyle/>
          <a:p>
            <a:endParaRPr lang="zh-CN" altLang="en-US"/>
          </a:p>
        </p:txBody>
      </p:sp>
      <p:pic>
        <p:nvPicPr>
          <p:cNvPr id="343049" name="Picture 9" descr="Bridge Channels Dialog Box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0" y="2895600"/>
            <a:ext cx="5915025" cy="2400300"/>
          </a:xfrm>
          <a:prstGeom prst="rect">
            <a:avLst/>
          </a:prstGeom>
          <a:noFill/>
        </p:spPr>
      </p:pic>
      <p:sp>
        <p:nvSpPr>
          <p:cNvPr id="343050" name="Text Box 10"/>
          <p:cNvSpPr txBox="1">
            <a:spLocks noChangeArrowheads="1"/>
          </p:cNvSpPr>
          <p:nvPr/>
        </p:nvSpPr>
        <p:spPr bwMode="auto">
          <a:xfrm>
            <a:off x="0" y="6400800"/>
            <a:ext cx="1233488" cy="457200"/>
          </a:xfrm>
          <a:prstGeom prst="rect">
            <a:avLst/>
          </a:prstGeom>
          <a:solidFill>
            <a:srgbClr val="DDF6A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1" lang="en-US" altLang="zh-CN"/>
              <a:t>MultiVu</a:t>
            </a:r>
          </a:p>
        </p:txBody>
      </p:sp>
      <p:grpSp>
        <p:nvGrpSpPr>
          <p:cNvPr id="343051" name="Group 11"/>
          <p:cNvGrpSpPr>
            <a:grpSpLocks/>
          </p:cNvGrpSpPr>
          <p:nvPr/>
        </p:nvGrpSpPr>
        <p:grpSpPr bwMode="auto">
          <a:xfrm>
            <a:off x="536575" y="5286375"/>
            <a:ext cx="2620963" cy="677863"/>
            <a:chOff x="768" y="2333"/>
            <a:chExt cx="1651" cy="427"/>
          </a:xfrm>
        </p:grpSpPr>
        <p:sp>
          <p:nvSpPr>
            <p:cNvPr id="343052" name="Rectangle 12"/>
            <p:cNvSpPr>
              <a:spLocks noChangeArrowheads="1"/>
            </p:cNvSpPr>
            <p:nvPr/>
          </p:nvSpPr>
          <p:spPr bwMode="auto">
            <a:xfrm>
              <a:off x="768" y="2333"/>
              <a:ext cx="1651" cy="211"/>
            </a:xfrm>
            <a:prstGeom prst="rect">
              <a:avLst/>
            </a:prstGeom>
            <a:solidFill>
              <a:srgbClr val="9C97FB">
                <a:alpha val="50000"/>
              </a:srgbClr>
            </a:solidFill>
            <a:ln w="9525">
              <a:solidFill>
                <a:srgbClr val="9C97FB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43053" name="Freeform 13"/>
            <p:cNvSpPr>
              <a:spLocks/>
            </p:cNvSpPr>
            <p:nvPr/>
          </p:nvSpPr>
          <p:spPr bwMode="auto">
            <a:xfrm>
              <a:off x="1584" y="2400"/>
              <a:ext cx="184" cy="3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60"/>
                </a:cxn>
                <a:cxn ang="0">
                  <a:pos x="72" y="216"/>
                </a:cxn>
                <a:cxn ang="0">
                  <a:pos x="136" y="360"/>
                </a:cxn>
                <a:cxn ang="0">
                  <a:pos x="164" y="344"/>
                </a:cxn>
                <a:cxn ang="0">
                  <a:pos x="96" y="204"/>
                </a:cxn>
                <a:cxn ang="0">
                  <a:pos x="184" y="208"/>
                </a:cxn>
                <a:cxn ang="0">
                  <a:pos x="0" y="0"/>
                </a:cxn>
              </a:cxnLst>
              <a:rect l="0" t="0" r="r" b="b"/>
              <a:pathLst>
                <a:path w="184" h="360">
                  <a:moveTo>
                    <a:pt x="0" y="0"/>
                  </a:moveTo>
                  <a:lnTo>
                    <a:pt x="0" y="260"/>
                  </a:lnTo>
                  <a:lnTo>
                    <a:pt x="72" y="216"/>
                  </a:lnTo>
                  <a:lnTo>
                    <a:pt x="136" y="360"/>
                  </a:lnTo>
                  <a:lnTo>
                    <a:pt x="164" y="344"/>
                  </a:lnTo>
                  <a:lnTo>
                    <a:pt x="96" y="204"/>
                  </a:lnTo>
                  <a:lnTo>
                    <a:pt x="184" y="2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6600"/>
            </a:solidFill>
            <a:ln w="9525">
              <a:noFill/>
              <a:round/>
              <a:headEnd/>
              <a:tailEnd/>
            </a:ln>
            <a:effectLst>
              <a:prstShdw prst="shdw17" dist="17961" dir="2700000">
                <a:srgbClr val="FF6600">
                  <a:gamma/>
                  <a:shade val="60000"/>
                  <a:invGamma/>
                </a:srgbClr>
              </a:prstShdw>
            </a:effectLst>
          </p:spPr>
          <p:txBody>
            <a:bodyPr/>
            <a:lstStyle/>
            <a:p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30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30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30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43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3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43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3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3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43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3045" grpId="0" animBg="1" autoUpdateAnimBg="0"/>
      <p:bldP spid="343048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066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152400"/>
            <a:ext cx="5791200" cy="609600"/>
          </a:xfrm>
        </p:spPr>
        <p:txBody>
          <a:bodyPr/>
          <a:lstStyle/>
          <a:p>
            <a:r>
              <a:rPr lang="en-US" altLang="zh-CN"/>
              <a:t>Instrument &amp; Utilities</a:t>
            </a:r>
          </a:p>
        </p:txBody>
      </p:sp>
      <p:pic>
        <p:nvPicPr>
          <p:cNvPr id="344067" name="Picture 3" descr="QD lege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" cy="676275"/>
          </a:xfrm>
          <a:prstGeom prst="rect">
            <a:avLst/>
          </a:prstGeom>
          <a:noFill/>
        </p:spPr>
      </p:pic>
      <p:pic>
        <p:nvPicPr>
          <p:cNvPr id="344068" name="Picture 4" descr="PPMS MultiVu Interface-men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375" y="990600"/>
            <a:ext cx="8983663" cy="763588"/>
          </a:xfrm>
          <a:prstGeom prst="rect">
            <a:avLst/>
          </a:prstGeom>
          <a:noFill/>
        </p:spPr>
      </p:pic>
      <p:sp>
        <p:nvSpPr>
          <p:cNvPr id="344069" name="AutoShape 5"/>
          <p:cNvSpPr>
            <a:spLocks noChangeArrowheads="1"/>
          </p:cNvSpPr>
          <p:nvPr/>
        </p:nvSpPr>
        <p:spPr bwMode="auto">
          <a:xfrm>
            <a:off x="4572000" y="2057400"/>
            <a:ext cx="3429000" cy="3810000"/>
          </a:xfrm>
          <a:prstGeom prst="wedgeRectCallout">
            <a:avLst>
              <a:gd name="adj1" fmla="val -56389"/>
              <a:gd name="adj2" fmla="val -66875"/>
            </a:avLst>
          </a:prstGeom>
          <a:solidFill>
            <a:srgbClr val="D8DDC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162000"/>
          <a:lstStyle/>
          <a:p>
            <a:pPr algn="just">
              <a:lnSpc>
                <a:spcPct val="110000"/>
              </a:lnSpc>
            </a:pPr>
            <a:r>
              <a:rPr kumimoji="1" lang="en-US" altLang="zh-CN" u="sng"/>
              <a:t>A</a:t>
            </a:r>
            <a:r>
              <a:rPr kumimoji="1" lang="en-US" altLang="zh-CN"/>
              <a:t>ctivate…</a:t>
            </a:r>
          </a:p>
          <a:p>
            <a:pPr algn="just">
              <a:lnSpc>
                <a:spcPct val="110000"/>
              </a:lnSpc>
            </a:pPr>
            <a:r>
              <a:rPr kumimoji="1" lang="en-US" altLang="zh-CN" u="sng">
                <a:solidFill>
                  <a:schemeClr val="bg2"/>
                </a:solidFill>
              </a:rPr>
              <a:t>C</a:t>
            </a:r>
            <a:r>
              <a:rPr kumimoji="1" lang="en-US" altLang="zh-CN">
                <a:solidFill>
                  <a:schemeClr val="bg2"/>
                </a:solidFill>
              </a:rPr>
              <a:t>onfigure Option…</a:t>
            </a:r>
          </a:p>
          <a:p>
            <a:pPr algn="just">
              <a:lnSpc>
                <a:spcPct val="110000"/>
              </a:lnSpc>
            </a:pPr>
            <a:r>
              <a:rPr kumimoji="1" lang="en-US" altLang="zh-CN" u="sng"/>
              <a:t>L</a:t>
            </a:r>
            <a:r>
              <a:rPr kumimoji="1" lang="en-US" altLang="zh-CN"/>
              <a:t>og PPMS Data…</a:t>
            </a:r>
          </a:p>
          <a:p>
            <a:pPr algn="just">
              <a:lnSpc>
                <a:spcPct val="110000"/>
              </a:lnSpc>
            </a:pPr>
            <a:r>
              <a:rPr kumimoji="1" lang="en-US" altLang="zh-CN" u="sng"/>
              <a:t>U</a:t>
            </a:r>
            <a:r>
              <a:rPr kumimoji="1" lang="en-US" altLang="zh-CN"/>
              <a:t>pload…</a:t>
            </a:r>
          </a:p>
          <a:p>
            <a:pPr algn="just">
              <a:lnSpc>
                <a:spcPct val="110000"/>
              </a:lnSpc>
            </a:pPr>
            <a:r>
              <a:rPr kumimoji="1" lang="en-US" altLang="zh-CN" u="sng"/>
              <a:t>S</a:t>
            </a:r>
            <a:r>
              <a:rPr kumimoji="1" lang="en-US" altLang="zh-CN"/>
              <a:t>end GPIB Commands…</a:t>
            </a:r>
          </a:p>
          <a:p>
            <a:pPr algn="just">
              <a:lnSpc>
                <a:spcPct val="110000"/>
              </a:lnSpc>
            </a:pPr>
            <a:r>
              <a:rPr kumimoji="1" lang="en-US" altLang="zh-CN" u="sng"/>
              <a:t>M</a:t>
            </a:r>
            <a:r>
              <a:rPr kumimoji="1" lang="en-US" altLang="zh-CN"/>
              <a:t>agnet                        </a:t>
            </a:r>
            <a:r>
              <a:rPr kumimoji="1" lang="en-US" altLang="zh-CN">
                <a:sym typeface="Wingdings 3" pitchFamily="18" charset="2"/>
              </a:rPr>
              <a:t></a:t>
            </a:r>
            <a:endParaRPr kumimoji="1" lang="en-US" altLang="zh-CN"/>
          </a:p>
          <a:p>
            <a:pPr algn="just">
              <a:lnSpc>
                <a:spcPct val="110000"/>
              </a:lnSpc>
              <a:spcBef>
                <a:spcPct val="20000"/>
              </a:spcBef>
            </a:pPr>
            <a:r>
              <a:rPr kumimoji="1" lang="en-US" altLang="zh-CN" u="sng"/>
              <a:t>E</a:t>
            </a:r>
            <a:r>
              <a:rPr kumimoji="1" lang="en-US" altLang="zh-CN"/>
              <a:t>rror Handling…</a:t>
            </a:r>
          </a:p>
          <a:p>
            <a:pPr algn="just">
              <a:lnSpc>
                <a:spcPct val="110000"/>
              </a:lnSpc>
            </a:pPr>
            <a:r>
              <a:rPr kumimoji="1" lang="en-US" altLang="zh-CN" u="sng"/>
              <a:t>E</a:t>
            </a:r>
            <a:r>
              <a:rPr kumimoji="1" lang="en-US" altLang="zh-CN"/>
              <a:t>vent Log…</a:t>
            </a:r>
          </a:p>
          <a:p>
            <a:pPr algn="just">
              <a:lnSpc>
                <a:spcPct val="110000"/>
              </a:lnSpc>
              <a:spcBef>
                <a:spcPct val="20000"/>
              </a:spcBef>
            </a:pPr>
            <a:r>
              <a:rPr kumimoji="1" lang="en-US" altLang="zh-CN" u="sng"/>
              <a:t>H</a:t>
            </a:r>
            <a:r>
              <a:rPr kumimoji="1" lang="en-US" altLang="zh-CN"/>
              <a:t>elium Fill…</a:t>
            </a:r>
          </a:p>
        </p:txBody>
      </p:sp>
      <p:sp>
        <p:nvSpPr>
          <p:cNvPr id="344070" name="Line 6"/>
          <p:cNvSpPr>
            <a:spLocks noChangeShapeType="1"/>
          </p:cNvSpPr>
          <p:nvPr/>
        </p:nvSpPr>
        <p:spPr bwMode="auto">
          <a:xfrm>
            <a:off x="4572000" y="4572000"/>
            <a:ext cx="33528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344071" name="Line 7"/>
          <p:cNvSpPr>
            <a:spLocks noChangeShapeType="1"/>
          </p:cNvSpPr>
          <p:nvPr/>
        </p:nvSpPr>
        <p:spPr bwMode="auto">
          <a:xfrm>
            <a:off x="4605338" y="5443538"/>
            <a:ext cx="33528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344072" name="Freeform 8"/>
          <p:cNvSpPr>
            <a:spLocks/>
          </p:cNvSpPr>
          <p:nvPr/>
        </p:nvSpPr>
        <p:spPr bwMode="auto">
          <a:xfrm>
            <a:off x="4279900" y="1295400"/>
            <a:ext cx="292100" cy="5715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60"/>
              </a:cxn>
              <a:cxn ang="0">
                <a:pos x="72" y="216"/>
              </a:cxn>
              <a:cxn ang="0">
                <a:pos x="136" y="360"/>
              </a:cxn>
              <a:cxn ang="0">
                <a:pos x="164" y="344"/>
              </a:cxn>
              <a:cxn ang="0">
                <a:pos x="96" y="204"/>
              </a:cxn>
              <a:cxn ang="0">
                <a:pos x="184" y="208"/>
              </a:cxn>
              <a:cxn ang="0">
                <a:pos x="0" y="0"/>
              </a:cxn>
            </a:cxnLst>
            <a:rect l="0" t="0" r="r" b="b"/>
            <a:pathLst>
              <a:path w="184" h="360">
                <a:moveTo>
                  <a:pt x="0" y="0"/>
                </a:moveTo>
                <a:lnTo>
                  <a:pt x="0" y="260"/>
                </a:lnTo>
                <a:lnTo>
                  <a:pt x="72" y="216"/>
                </a:lnTo>
                <a:lnTo>
                  <a:pt x="136" y="360"/>
                </a:lnTo>
                <a:lnTo>
                  <a:pt x="164" y="344"/>
                </a:lnTo>
                <a:lnTo>
                  <a:pt x="96" y="204"/>
                </a:lnTo>
                <a:lnTo>
                  <a:pt x="184" y="208"/>
                </a:lnTo>
                <a:lnTo>
                  <a:pt x="0" y="0"/>
                </a:lnTo>
                <a:close/>
              </a:path>
            </a:pathLst>
          </a:custGeom>
          <a:solidFill>
            <a:srgbClr val="FF6600"/>
          </a:solidFill>
          <a:ln w="9525">
            <a:noFill/>
            <a:round/>
            <a:headEnd/>
            <a:tailEnd/>
          </a:ln>
          <a:effectLst>
            <a:prstShdw prst="shdw17" dist="17961" dir="2700000">
              <a:srgbClr val="FF6600">
                <a:gamma/>
                <a:shade val="60000"/>
                <a:invGamma/>
              </a:srgbClr>
            </a:prstShdw>
          </a:effectLst>
        </p:spPr>
        <p:txBody>
          <a:bodyPr/>
          <a:lstStyle/>
          <a:p>
            <a:endParaRPr lang="zh-CN" altLang="en-US"/>
          </a:p>
        </p:txBody>
      </p:sp>
      <p:sp>
        <p:nvSpPr>
          <p:cNvPr id="344073" name="Freeform 9"/>
          <p:cNvSpPr>
            <a:spLocks/>
          </p:cNvSpPr>
          <p:nvPr/>
        </p:nvSpPr>
        <p:spPr bwMode="auto">
          <a:xfrm>
            <a:off x="5791200" y="2286000"/>
            <a:ext cx="292100" cy="5715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60"/>
              </a:cxn>
              <a:cxn ang="0">
                <a:pos x="72" y="216"/>
              </a:cxn>
              <a:cxn ang="0">
                <a:pos x="136" y="360"/>
              </a:cxn>
              <a:cxn ang="0">
                <a:pos x="164" y="344"/>
              </a:cxn>
              <a:cxn ang="0">
                <a:pos x="96" y="204"/>
              </a:cxn>
              <a:cxn ang="0">
                <a:pos x="184" y="208"/>
              </a:cxn>
              <a:cxn ang="0">
                <a:pos x="0" y="0"/>
              </a:cxn>
            </a:cxnLst>
            <a:rect l="0" t="0" r="r" b="b"/>
            <a:pathLst>
              <a:path w="184" h="360">
                <a:moveTo>
                  <a:pt x="0" y="0"/>
                </a:moveTo>
                <a:lnTo>
                  <a:pt x="0" y="260"/>
                </a:lnTo>
                <a:lnTo>
                  <a:pt x="72" y="216"/>
                </a:lnTo>
                <a:lnTo>
                  <a:pt x="136" y="360"/>
                </a:lnTo>
                <a:lnTo>
                  <a:pt x="164" y="344"/>
                </a:lnTo>
                <a:lnTo>
                  <a:pt x="96" y="204"/>
                </a:lnTo>
                <a:lnTo>
                  <a:pt x="184" y="208"/>
                </a:lnTo>
                <a:lnTo>
                  <a:pt x="0" y="0"/>
                </a:lnTo>
                <a:close/>
              </a:path>
            </a:pathLst>
          </a:custGeom>
          <a:solidFill>
            <a:srgbClr val="FF6600"/>
          </a:solidFill>
          <a:ln w="9525">
            <a:noFill/>
            <a:round/>
            <a:headEnd/>
            <a:tailEnd/>
          </a:ln>
          <a:effectLst>
            <a:prstShdw prst="shdw17" dist="17961" dir="2700000">
              <a:srgbClr val="FF6600">
                <a:gamma/>
                <a:shade val="60000"/>
                <a:invGamma/>
              </a:srgbClr>
            </a:prstShdw>
          </a:effectLst>
        </p:spPr>
        <p:txBody>
          <a:bodyPr/>
          <a:lstStyle/>
          <a:p>
            <a:endParaRPr lang="zh-CN" altLang="en-US"/>
          </a:p>
        </p:txBody>
      </p:sp>
      <p:grpSp>
        <p:nvGrpSpPr>
          <p:cNvPr id="344074" name="Group 10"/>
          <p:cNvGrpSpPr>
            <a:grpSpLocks/>
          </p:cNvGrpSpPr>
          <p:nvPr/>
        </p:nvGrpSpPr>
        <p:grpSpPr bwMode="auto">
          <a:xfrm>
            <a:off x="304800" y="1198563"/>
            <a:ext cx="8534400" cy="5049837"/>
            <a:chOff x="192" y="947"/>
            <a:chExt cx="5376" cy="3181"/>
          </a:xfrm>
        </p:grpSpPr>
        <p:sp>
          <p:nvSpPr>
            <p:cNvPr id="344075" name="Text Box 11"/>
            <p:cNvSpPr txBox="1">
              <a:spLocks noChangeArrowheads="1"/>
            </p:cNvSpPr>
            <p:nvPr/>
          </p:nvSpPr>
          <p:spPr bwMode="auto">
            <a:xfrm>
              <a:off x="192" y="1235"/>
              <a:ext cx="5376" cy="2893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lnSpc>
                  <a:spcPct val="180000"/>
                </a:lnSpc>
                <a:spcBef>
                  <a:spcPct val="85000"/>
                </a:spcBef>
              </a:pPr>
              <a:r>
                <a:rPr kumimoji="1" lang="en-US" altLang="zh-CN"/>
                <a:t>Available Options:                                        Active Options:</a:t>
              </a:r>
            </a:p>
            <a:p>
              <a:pPr>
                <a:spcBef>
                  <a:spcPct val="50000"/>
                </a:spcBef>
              </a:pPr>
              <a:endParaRPr kumimoji="1" lang="en-US" altLang="zh-CN"/>
            </a:p>
            <a:p>
              <a:pPr>
                <a:spcBef>
                  <a:spcPct val="50000"/>
                </a:spcBef>
              </a:pPr>
              <a:endParaRPr kumimoji="1" lang="en-US" altLang="zh-CN"/>
            </a:p>
            <a:p>
              <a:pPr>
                <a:spcBef>
                  <a:spcPct val="50000"/>
                </a:spcBef>
              </a:pPr>
              <a:endParaRPr kumimoji="1" lang="en-US" altLang="zh-CN"/>
            </a:p>
            <a:p>
              <a:pPr>
                <a:spcBef>
                  <a:spcPct val="50000"/>
                </a:spcBef>
              </a:pPr>
              <a:endParaRPr kumimoji="1" lang="en-US" altLang="zh-CN"/>
            </a:p>
            <a:p>
              <a:pPr>
                <a:spcBef>
                  <a:spcPct val="50000"/>
                </a:spcBef>
              </a:pPr>
              <a:endParaRPr kumimoji="1" lang="en-US" altLang="zh-CN"/>
            </a:p>
            <a:p>
              <a:pPr>
                <a:spcBef>
                  <a:spcPct val="50000"/>
                </a:spcBef>
              </a:pPr>
              <a:endParaRPr kumimoji="1" lang="en-US" altLang="zh-CN"/>
            </a:p>
            <a:p>
              <a:pPr>
                <a:spcBef>
                  <a:spcPct val="50000"/>
                </a:spcBef>
              </a:pPr>
              <a:endParaRPr kumimoji="1" lang="en-US" altLang="zh-CN"/>
            </a:p>
          </p:txBody>
        </p:sp>
        <p:sp>
          <p:nvSpPr>
            <p:cNvPr id="344076" name="Text Box 12"/>
            <p:cNvSpPr txBox="1">
              <a:spLocks noChangeArrowheads="1"/>
            </p:cNvSpPr>
            <p:nvPr/>
          </p:nvSpPr>
          <p:spPr bwMode="auto">
            <a:xfrm>
              <a:off x="192" y="947"/>
              <a:ext cx="5376" cy="294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>
                  <a:solidFill>
                    <a:schemeClr val="bg1"/>
                  </a:solidFill>
                </a:rPr>
                <a:t>Option Manager</a:t>
              </a:r>
            </a:p>
          </p:txBody>
        </p:sp>
        <p:sp>
          <p:nvSpPr>
            <p:cNvPr id="344077" name="Text Box 13"/>
            <p:cNvSpPr txBox="1">
              <a:spLocks noChangeArrowheads="1"/>
            </p:cNvSpPr>
            <p:nvPr/>
          </p:nvSpPr>
          <p:spPr bwMode="auto">
            <a:xfrm>
              <a:off x="336" y="1741"/>
              <a:ext cx="1920" cy="213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kumimoji="1" lang="en-US" altLang="zh-CN"/>
                <a:t>AC Transport</a:t>
              </a:r>
            </a:p>
            <a:p>
              <a:r>
                <a:rPr kumimoji="1" lang="en-US" altLang="zh-CN"/>
                <a:t>ACMS</a:t>
              </a:r>
            </a:p>
            <a:p>
              <a:r>
                <a:rPr kumimoji="1" lang="en-US" altLang="zh-CN"/>
                <a:t>Heat Capacity</a:t>
              </a:r>
            </a:p>
            <a:p>
              <a:r>
                <a:rPr kumimoji="1" lang="en-US" altLang="zh-CN"/>
                <a:t>Helium3</a:t>
              </a:r>
            </a:p>
            <a:p>
              <a:r>
                <a:rPr kumimoji="1" lang="en-US" altLang="zh-CN"/>
                <a:t>Low Field</a:t>
              </a:r>
            </a:p>
            <a:p>
              <a:r>
                <a:rPr kumimoji="1" lang="en-US" altLang="zh-CN"/>
                <a:t>Resistivity</a:t>
              </a:r>
            </a:p>
            <a:p>
              <a:r>
                <a:rPr kumimoji="1" lang="en-US" altLang="zh-CN"/>
                <a:t>Thermal Transport</a:t>
              </a:r>
            </a:p>
            <a:p>
              <a:r>
                <a:rPr kumimoji="1" lang="en-US" altLang="zh-CN"/>
                <a:t>Torque Magnetometer</a:t>
              </a:r>
            </a:p>
            <a:p>
              <a:endParaRPr kumimoji="1" lang="en-US" altLang="zh-CN"/>
            </a:p>
          </p:txBody>
        </p:sp>
        <p:sp>
          <p:nvSpPr>
            <p:cNvPr id="344078" name="Text Box 14"/>
            <p:cNvSpPr txBox="1">
              <a:spLocks noChangeArrowheads="1"/>
            </p:cNvSpPr>
            <p:nvPr/>
          </p:nvSpPr>
          <p:spPr bwMode="auto">
            <a:xfrm>
              <a:off x="3696" y="1741"/>
              <a:ext cx="1776" cy="213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kumimoji="1" lang="en-US" altLang="zh-CN"/>
            </a:p>
            <a:p>
              <a:endParaRPr kumimoji="1" lang="en-US" altLang="zh-CN"/>
            </a:p>
            <a:p>
              <a:endParaRPr kumimoji="1" lang="en-US" altLang="zh-CN"/>
            </a:p>
            <a:p>
              <a:endParaRPr kumimoji="1" lang="en-US" altLang="zh-CN"/>
            </a:p>
            <a:p>
              <a:endParaRPr kumimoji="1" lang="en-US" altLang="zh-CN"/>
            </a:p>
            <a:p>
              <a:endParaRPr kumimoji="1" lang="en-US" altLang="zh-CN"/>
            </a:p>
            <a:p>
              <a:endParaRPr kumimoji="1" lang="en-US" altLang="zh-CN"/>
            </a:p>
            <a:p>
              <a:endParaRPr kumimoji="1" lang="en-US" altLang="zh-CN"/>
            </a:p>
            <a:p>
              <a:endParaRPr kumimoji="1" lang="en-US" altLang="zh-CN"/>
            </a:p>
          </p:txBody>
        </p:sp>
        <p:sp>
          <p:nvSpPr>
            <p:cNvPr id="344079" name="Text Box 15"/>
            <p:cNvSpPr txBox="1">
              <a:spLocks noChangeArrowheads="1"/>
            </p:cNvSpPr>
            <p:nvPr/>
          </p:nvSpPr>
          <p:spPr bwMode="auto">
            <a:xfrm>
              <a:off x="2328" y="1859"/>
              <a:ext cx="1248" cy="288"/>
            </a:xfrm>
            <a:prstGeom prst="rect">
              <a:avLst/>
            </a:prstGeom>
            <a:solidFill>
              <a:srgbClr val="D1D1D1"/>
            </a:solidFill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rgbClr val="D1D1D1">
                  <a:gamma/>
                  <a:shade val="60000"/>
                  <a:invGamma/>
                </a:srgbClr>
              </a:prstShdw>
            </a:effectLst>
          </p:spPr>
          <p:txBody>
            <a:bodyPr lIns="0" rIns="0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kumimoji="1" lang="en-US" altLang="zh-CN"/>
                <a:t>Activate </a:t>
              </a:r>
              <a:r>
                <a:rPr kumimoji="1" lang="en-US" altLang="zh-CN">
                  <a:sym typeface="Wingdings" pitchFamily="2" charset="2"/>
                </a:rPr>
                <a:t>--&gt;&gt;</a:t>
              </a:r>
              <a:endParaRPr kumimoji="1" lang="en-US" altLang="zh-CN"/>
            </a:p>
          </p:txBody>
        </p:sp>
        <p:sp>
          <p:nvSpPr>
            <p:cNvPr id="344080" name="Text Box 16"/>
            <p:cNvSpPr txBox="1">
              <a:spLocks noChangeArrowheads="1"/>
            </p:cNvSpPr>
            <p:nvPr/>
          </p:nvSpPr>
          <p:spPr bwMode="auto">
            <a:xfrm>
              <a:off x="2328" y="2339"/>
              <a:ext cx="1248" cy="288"/>
            </a:xfrm>
            <a:prstGeom prst="rect">
              <a:avLst/>
            </a:prstGeom>
            <a:solidFill>
              <a:srgbClr val="D1D1D1"/>
            </a:solidFill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rgbClr val="D1D1D1">
                  <a:gamma/>
                  <a:shade val="60000"/>
                  <a:invGamma/>
                </a:srgbClr>
              </a:prstShdw>
            </a:effectLst>
          </p:spPr>
          <p:txBody>
            <a:bodyPr lIns="0" rIns="0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kumimoji="1" lang="en-US" altLang="zh-CN"/>
                <a:t>&lt;&lt;--Deactivate</a:t>
              </a:r>
            </a:p>
          </p:txBody>
        </p:sp>
        <p:sp>
          <p:nvSpPr>
            <p:cNvPr id="344081" name="Text Box 17"/>
            <p:cNvSpPr txBox="1">
              <a:spLocks noChangeArrowheads="1"/>
            </p:cNvSpPr>
            <p:nvPr/>
          </p:nvSpPr>
          <p:spPr bwMode="auto">
            <a:xfrm>
              <a:off x="2424" y="2825"/>
              <a:ext cx="1056" cy="564"/>
            </a:xfrm>
            <a:prstGeom prst="rect">
              <a:avLst/>
            </a:prstGeom>
            <a:solidFill>
              <a:srgbClr val="D1D1D1"/>
            </a:solidFill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rgbClr val="D1D1D1">
                  <a:gamma/>
                  <a:shade val="60000"/>
                  <a:invGamma/>
                </a:srgbClr>
              </a:prstShdw>
            </a:effectLst>
          </p:spPr>
          <p:txBody>
            <a:bodyPr lIns="0" rIns="0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kumimoji="1" lang="en-US" altLang="zh-CN"/>
                <a:t>Connection</a:t>
              </a:r>
            </a:p>
            <a:p>
              <a:pPr algn="ctr">
                <a:spcBef>
                  <a:spcPct val="20000"/>
                </a:spcBef>
              </a:pPr>
              <a:r>
                <a:rPr kumimoji="1" lang="en-US" altLang="zh-CN"/>
                <a:t>Diagrams</a:t>
              </a:r>
            </a:p>
          </p:txBody>
        </p:sp>
        <p:sp>
          <p:nvSpPr>
            <p:cNvPr id="344082" name="Text Box 18"/>
            <p:cNvSpPr txBox="1">
              <a:spLocks noChangeArrowheads="1"/>
            </p:cNvSpPr>
            <p:nvPr/>
          </p:nvSpPr>
          <p:spPr bwMode="auto">
            <a:xfrm>
              <a:off x="2544" y="3683"/>
              <a:ext cx="816" cy="288"/>
            </a:xfrm>
            <a:prstGeom prst="rect">
              <a:avLst/>
            </a:prstGeom>
            <a:solidFill>
              <a:srgbClr val="D1D1D1"/>
            </a:solidFill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rgbClr val="D1D1D1">
                  <a:gamma/>
                  <a:shade val="60000"/>
                  <a:invGamma/>
                </a:srgbClr>
              </a:prstShdw>
            </a:effectLst>
          </p:spPr>
          <p:txBody>
            <a:bodyPr lIns="0" rIns="0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kumimoji="1" lang="en-US" altLang="zh-CN"/>
                <a:t>Close</a:t>
              </a:r>
            </a:p>
          </p:txBody>
        </p:sp>
        <p:sp>
          <p:nvSpPr>
            <p:cNvPr id="344083" name="Rectangle 19"/>
            <p:cNvSpPr>
              <a:spLocks noChangeArrowheads="1"/>
            </p:cNvSpPr>
            <p:nvPr/>
          </p:nvSpPr>
          <p:spPr bwMode="auto">
            <a:xfrm>
              <a:off x="346" y="2243"/>
              <a:ext cx="1919" cy="210"/>
            </a:xfrm>
            <a:prstGeom prst="rect">
              <a:avLst/>
            </a:prstGeom>
            <a:solidFill>
              <a:srgbClr val="0000FF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pic>
          <p:nvPicPr>
            <p:cNvPr id="344084" name="Picture 20" descr="WUICON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334" y="1017"/>
              <a:ext cx="144" cy="144"/>
            </a:xfrm>
            <a:prstGeom prst="rect">
              <a:avLst/>
            </a:prstGeom>
            <a:noFill/>
          </p:spPr>
        </p:pic>
        <p:sp>
          <p:nvSpPr>
            <p:cNvPr id="344085" name="Freeform 21"/>
            <p:cNvSpPr>
              <a:spLocks/>
            </p:cNvSpPr>
            <p:nvPr/>
          </p:nvSpPr>
          <p:spPr bwMode="auto">
            <a:xfrm>
              <a:off x="3176" y="1968"/>
              <a:ext cx="184" cy="3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60"/>
                </a:cxn>
                <a:cxn ang="0">
                  <a:pos x="72" y="216"/>
                </a:cxn>
                <a:cxn ang="0">
                  <a:pos x="136" y="360"/>
                </a:cxn>
                <a:cxn ang="0">
                  <a:pos x="164" y="344"/>
                </a:cxn>
                <a:cxn ang="0">
                  <a:pos x="96" y="204"/>
                </a:cxn>
                <a:cxn ang="0">
                  <a:pos x="184" y="208"/>
                </a:cxn>
                <a:cxn ang="0">
                  <a:pos x="0" y="0"/>
                </a:cxn>
              </a:cxnLst>
              <a:rect l="0" t="0" r="r" b="b"/>
              <a:pathLst>
                <a:path w="184" h="360">
                  <a:moveTo>
                    <a:pt x="0" y="0"/>
                  </a:moveTo>
                  <a:lnTo>
                    <a:pt x="0" y="260"/>
                  </a:lnTo>
                  <a:lnTo>
                    <a:pt x="72" y="216"/>
                  </a:lnTo>
                  <a:lnTo>
                    <a:pt x="136" y="360"/>
                  </a:lnTo>
                  <a:lnTo>
                    <a:pt x="164" y="344"/>
                  </a:lnTo>
                  <a:lnTo>
                    <a:pt x="96" y="204"/>
                  </a:lnTo>
                  <a:lnTo>
                    <a:pt x="184" y="2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6600"/>
            </a:solidFill>
            <a:ln w="9525">
              <a:noFill/>
              <a:round/>
              <a:headEnd/>
              <a:tailEnd/>
            </a:ln>
            <a:effectLst>
              <a:prstShdw prst="shdw17" dist="17961" dir="2700000">
                <a:srgbClr val="FF6600">
                  <a:gamma/>
                  <a:shade val="60000"/>
                  <a:invGamma/>
                </a:srgbClr>
              </a:prstShdw>
            </a:effec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4086" name="AutoShape 22"/>
            <p:cNvSpPr>
              <a:spLocks noChangeArrowheads="1"/>
            </p:cNvSpPr>
            <p:nvPr/>
          </p:nvSpPr>
          <p:spPr bwMode="auto">
            <a:xfrm>
              <a:off x="3984" y="2832"/>
              <a:ext cx="1248" cy="720"/>
            </a:xfrm>
            <a:prstGeom prst="cloudCallout">
              <a:avLst>
                <a:gd name="adj1" fmla="val -97037"/>
                <a:gd name="adj2" fmla="val -10694"/>
              </a:avLst>
            </a:prstGeom>
            <a:solidFill>
              <a:srgbClr val="DEEAB8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anchor="ctr"/>
            <a:lstStyle/>
            <a:p>
              <a:pPr algn="ctr"/>
              <a:r>
                <a:rPr kumimoji="1" lang="zh-CN" altLang="en-US"/>
                <a:t>线路连接图</a:t>
              </a:r>
            </a:p>
          </p:txBody>
        </p:sp>
      </p:grpSp>
      <p:grpSp>
        <p:nvGrpSpPr>
          <p:cNvPr id="344087" name="Group 23"/>
          <p:cNvGrpSpPr>
            <a:grpSpLocks/>
          </p:cNvGrpSpPr>
          <p:nvPr/>
        </p:nvGrpSpPr>
        <p:grpSpPr bwMode="auto">
          <a:xfrm>
            <a:off x="304800" y="1198563"/>
            <a:ext cx="8534400" cy="5049837"/>
            <a:chOff x="192" y="947"/>
            <a:chExt cx="5376" cy="3181"/>
          </a:xfrm>
        </p:grpSpPr>
        <p:sp>
          <p:nvSpPr>
            <p:cNvPr id="344088" name="Text Box 24"/>
            <p:cNvSpPr txBox="1">
              <a:spLocks noChangeArrowheads="1"/>
            </p:cNvSpPr>
            <p:nvPr/>
          </p:nvSpPr>
          <p:spPr bwMode="auto">
            <a:xfrm>
              <a:off x="192" y="1235"/>
              <a:ext cx="5376" cy="2893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lnSpc>
                  <a:spcPct val="180000"/>
                </a:lnSpc>
                <a:spcBef>
                  <a:spcPct val="85000"/>
                </a:spcBef>
              </a:pPr>
              <a:r>
                <a:rPr kumimoji="1" lang="en-US" altLang="zh-CN"/>
                <a:t>Available Options:                                        Active Options:</a:t>
              </a:r>
            </a:p>
            <a:p>
              <a:pPr>
                <a:spcBef>
                  <a:spcPct val="50000"/>
                </a:spcBef>
              </a:pPr>
              <a:endParaRPr kumimoji="1" lang="en-US" altLang="zh-CN"/>
            </a:p>
            <a:p>
              <a:pPr>
                <a:spcBef>
                  <a:spcPct val="50000"/>
                </a:spcBef>
              </a:pPr>
              <a:endParaRPr kumimoji="1" lang="en-US" altLang="zh-CN"/>
            </a:p>
            <a:p>
              <a:pPr>
                <a:spcBef>
                  <a:spcPct val="50000"/>
                </a:spcBef>
              </a:pPr>
              <a:endParaRPr kumimoji="1" lang="en-US" altLang="zh-CN"/>
            </a:p>
            <a:p>
              <a:pPr>
                <a:spcBef>
                  <a:spcPct val="50000"/>
                </a:spcBef>
              </a:pPr>
              <a:endParaRPr kumimoji="1" lang="en-US" altLang="zh-CN"/>
            </a:p>
            <a:p>
              <a:pPr>
                <a:spcBef>
                  <a:spcPct val="50000"/>
                </a:spcBef>
              </a:pPr>
              <a:endParaRPr kumimoji="1" lang="en-US" altLang="zh-CN"/>
            </a:p>
            <a:p>
              <a:pPr>
                <a:spcBef>
                  <a:spcPct val="50000"/>
                </a:spcBef>
              </a:pPr>
              <a:endParaRPr kumimoji="1" lang="en-US" altLang="zh-CN"/>
            </a:p>
            <a:p>
              <a:pPr>
                <a:spcBef>
                  <a:spcPct val="50000"/>
                </a:spcBef>
              </a:pPr>
              <a:endParaRPr kumimoji="1" lang="en-US" altLang="zh-CN"/>
            </a:p>
          </p:txBody>
        </p:sp>
        <p:sp>
          <p:nvSpPr>
            <p:cNvPr id="344089" name="Text Box 25"/>
            <p:cNvSpPr txBox="1">
              <a:spLocks noChangeArrowheads="1"/>
            </p:cNvSpPr>
            <p:nvPr/>
          </p:nvSpPr>
          <p:spPr bwMode="auto">
            <a:xfrm>
              <a:off x="192" y="947"/>
              <a:ext cx="5376" cy="294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>
                  <a:solidFill>
                    <a:schemeClr val="bg1"/>
                  </a:solidFill>
                </a:rPr>
                <a:t>Option Manager</a:t>
              </a:r>
            </a:p>
          </p:txBody>
        </p:sp>
        <p:sp>
          <p:nvSpPr>
            <p:cNvPr id="344090" name="Text Box 26"/>
            <p:cNvSpPr txBox="1">
              <a:spLocks noChangeArrowheads="1"/>
            </p:cNvSpPr>
            <p:nvPr/>
          </p:nvSpPr>
          <p:spPr bwMode="auto">
            <a:xfrm>
              <a:off x="336" y="1741"/>
              <a:ext cx="1920" cy="213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kumimoji="1" lang="en-US" altLang="zh-CN"/>
                <a:t>AC Transport</a:t>
              </a:r>
            </a:p>
            <a:p>
              <a:r>
                <a:rPr kumimoji="1" lang="en-US" altLang="zh-CN"/>
                <a:t>ACMS</a:t>
              </a:r>
            </a:p>
            <a:p>
              <a:r>
                <a:rPr kumimoji="1" lang="en-US" altLang="zh-CN"/>
                <a:t>Helium3</a:t>
              </a:r>
            </a:p>
            <a:p>
              <a:r>
                <a:rPr kumimoji="1" lang="en-US" altLang="zh-CN"/>
                <a:t>Low Field</a:t>
              </a:r>
            </a:p>
            <a:p>
              <a:r>
                <a:rPr kumimoji="1" lang="en-US" altLang="zh-CN"/>
                <a:t>Resistivity</a:t>
              </a:r>
            </a:p>
            <a:p>
              <a:r>
                <a:rPr kumimoji="1" lang="en-US" altLang="zh-CN"/>
                <a:t>Thermal Transport</a:t>
              </a:r>
            </a:p>
            <a:p>
              <a:r>
                <a:rPr kumimoji="1" lang="en-US" altLang="zh-CN"/>
                <a:t>Torque Magnetometer</a:t>
              </a:r>
            </a:p>
            <a:p>
              <a:endParaRPr kumimoji="1" lang="en-US" altLang="zh-CN"/>
            </a:p>
            <a:p>
              <a:endParaRPr kumimoji="1" lang="en-US" altLang="zh-CN"/>
            </a:p>
          </p:txBody>
        </p:sp>
        <p:sp>
          <p:nvSpPr>
            <p:cNvPr id="344091" name="Text Box 27"/>
            <p:cNvSpPr txBox="1">
              <a:spLocks noChangeArrowheads="1"/>
            </p:cNvSpPr>
            <p:nvPr/>
          </p:nvSpPr>
          <p:spPr bwMode="auto">
            <a:xfrm>
              <a:off x="3696" y="1741"/>
              <a:ext cx="1776" cy="213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kumimoji="1" lang="en-US" altLang="zh-CN"/>
                <a:t>Heat Capacity</a:t>
              </a:r>
            </a:p>
            <a:p>
              <a:endParaRPr kumimoji="1" lang="en-US" altLang="zh-CN"/>
            </a:p>
            <a:p>
              <a:endParaRPr kumimoji="1" lang="en-US" altLang="zh-CN"/>
            </a:p>
            <a:p>
              <a:endParaRPr kumimoji="1" lang="en-US" altLang="zh-CN"/>
            </a:p>
            <a:p>
              <a:endParaRPr kumimoji="1" lang="en-US" altLang="zh-CN"/>
            </a:p>
            <a:p>
              <a:endParaRPr kumimoji="1" lang="en-US" altLang="zh-CN"/>
            </a:p>
            <a:p>
              <a:endParaRPr kumimoji="1" lang="en-US" altLang="zh-CN"/>
            </a:p>
            <a:p>
              <a:endParaRPr kumimoji="1" lang="en-US" altLang="zh-CN"/>
            </a:p>
            <a:p>
              <a:endParaRPr kumimoji="1" lang="en-US" altLang="zh-CN"/>
            </a:p>
          </p:txBody>
        </p:sp>
        <p:sp>
          <p:nvSpPr>
            <p:cNvPr id="344092" name="Text Box 28"/>
            <p:cNvSpPr txBox="1">
              <a:spLocks noChangeArrowheads="1"/>
            </p:cNvSpPr>
            <p:nvPr/>
          </p:nvSpPr>
          <p:spPr bwMode="auto">
            <a:xfrm>
              <a:off x="2328" y="1859"/>
              <a:ext cx="1248" cy="288"/>
            </a:xfrm>
            <a:prstGeom prst="rect">
              <a:avLst/>
            </a:prstGeom>
            <a:solidFill>
              <a:srgbClr val="D1D1D1"/>
            </a:solidFill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rgbClr val="D1D1D1">
                  <a:gamma/>
                  <a:shade val="60000"/>
                  <a:invGamma/>
                </a:srgbClr>
              </a:prstShdw>
            </a:effectLst>
          </p:spPr>
          <p:txBody>
            <a:bodyPr lIns="0" rIns="0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kumimoji="1" lang="en-US" altLang="zh-CN"/>
                <a:t>Activate </a:t>
              </a:r>
              <a:r>
                <a:rPr kumimoji="1" lang="en-US" altLang="zh-CN">
                  <a:sym typeface="Wingdings" pitchFamily="2" charset="2"/>
                </a:rPr>
                <a:t>--&gt;&gt;</a:t>
              </a:r>
              <a:endParaRPr kumimoji="1" lang="en-US" altLang="zh-CN"/>
            </a:p>
          </p:txBody>
        </p:sp>
        <p:sp>
          <p:nvSpPr>
            <p:cNvPr id="344093" name="Text Box 29"/>
            <p:cNvSpPr txBox="1">
              <a:spLocks noChangeArrowheads="1"/>
            </p:cNvSpPr>
            <p:nvPr/>
          </p:nvSpPr>
          <p:spPr bwMode="auto">
            <a:xfrm>
              <a:off x="2328" y="2339"/>
              <a:ext cx="1248" cy="288"/>
            </a:xfrm>
            <a:prstGeom prst="rect">
              <a:avLst/>
            </a:prstGeom>
            <a:solidFill>
              <a:srgbClr val="D1D1D1"/>
            </a:solidFill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rgbClr val="D1D1D1">
                  <a:gamma/>
                  <a:shade val="60000"/>
                  <a:invGamma/>
                </a:srgbClr>
              </a:prstShdw>
            </a:effectLst>
          </p:spPr>
          <p:txBody>
            <a:bodyPr lIns="0" rIns="0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kumimoji="1" lang="en-US" altLang="zh-CN"/>
                <a:t>&lt;&lt;--Deactivate</a:t>
              </a:r>
            </a:p>
          </p:txBody>
        </p:sp>
        <p:sp>
          <p:nvSpPr>
            <p:cNvPr id="344094" name="Text Box 30"/>
            <p:cNvSpPr txBox="1">
              <a:spLocks noChangeArrowheads="1"/>
            </p:cNvSpPr>
            <p:nvPr/>
          </p:nvSpPr>
          <p:spPr bwMode="auto">
            <a:xfrm>
              <a:off x="2424" y="2825"/>
              <a:ext cx="1056" cy="564"/>
            </a:xfrm>
            <a:prstGeom prst="rect">
              <a:avLst/>
            </a:prstGeom>
            <a:solidFill>
              <a:srgbClr val="D1D1D1"/>
            </a:solidFill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rgbClr val="D1D1D1">
                  <a:gamma/>
                  <a:shade val="60000"/>
                  <a:invGamma/>
                </a:srgbClr>
              </a:prstShdw>
            </a:effectLst>
          </p:spPr>
          <p:txBody>
            <a:bodyPr lIns="0" rIns="0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kumimoji="1" lang="en-US" altLang="zh-CN"/>
                <a:t>Connection</a:t>
              </a:r>
            </a:p>
            <a:p>
              <a:pPr algn="ctr">
                <a:spcBef>
                  <a:spcPct val="20000"/>
                </a:spcBef>
              </a:pPr>
              <a:r>
                <a:rPr kumimoji="1" lang="en-US" altLang="zh-CN"/>
                <a:t>Diagrams</a:t>
              </a:r>
            </a:p>
          </p:txBody>
        </p:sp>
        <p:sp>
          <p:nvSpPr>
            <p:cNvPr id="344095" name="Text Box 31"/>
            <p:cNvSpPr txBox="1">
              <a:spLocks noChangeArrowheads="1"/>
            </p:cNvSpPr>
            <p:nvPr/>
          </p:nvSpPr>
          <p:spPr bwMode="auto">
            <a:xfrm>
              <a:off x="2544" y="3683"/>
              <a:ext cx="816" cy="288"/>
            </a:xfrm>
            <a:prstGeom prst="rect">
              <a:avLst/>
            </a:prstGeom>
            <a:solidFill>
              <a:srgbClr val="D1D1D1"/>
            </a:solidFill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rgbClr val="D1D1D1">
                  <a:gamma/>
                  <a:shade val="60000"/>
                  <a:invGamma/>
                </a:srgbClr>
              </a:prstShdw>
            </a:effectLst>
          </p:spPr>
          <p:txBody>
            <a:bodyPr lIns="0" rIns="0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kumimoji="1" lang="en-US" altLang="zh-CN"/>
                <a:t>Close</a:t>
              </a:r>
            </a:p>
          </p:txBody>
        </p:sp>
        <p:sp>
          <p:nvSpPr>
            <p:cNvPr id="344096" name="Rectangle 32"/>
            <p:cNvSpPr>
              <a:spLocks noChangeArrowheads="1"/>
            </p:cNvSpPr>
            <p:nvPr/>
          </p:nvSpPr>
          <p:spPr bwMode="auto">
            <a:xfrm>
              <a:off x="3697" y="1776"/>
              <a:ext cx="1775" cy="240"/>
            </a:xfrm>
            <a:prstGeom prst="rect">
              <a:avLst/>
            </a:prstGeom>
            <a:solidFill>
              <a:srgbClr val="0000FF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pic>
          <p:nvPicPr>
            <p:cNvPr id="344097" name="Picture 33" descr="WUICON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334" y="1017"/>
              <a:ext cx="144" cy="144"/>
            </a:xfrm>
            <a:prstGeom prst="rect">
              <a:avLst/>
            </a:prstGeom>
            <a:noFill/>
          </p:spPr>
        </p:pic>
        <p:sp>
          <p:nvSpPr>
            <p:cNvPr id="344098" name="Freeform 34"/>
            <p:cNvSpPr>
              <a:spLocks/>
            </p:cNvSpPr>
            <p:nvPr/>
          </p:nvSpPr>
          <p:spPr bwMode="auto">
            <a:xfrm>
              <a:off x="4560" y="2568"/>
              <a:ext cx="184" cy="3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60"/>
                </a:cxn>
                <a:cxn ang="0">
                  <a:pos x="72" y="216"/>
                </a:cxn>
                <a:cxn ang="0">
                  <a:pos x="136" y="360"/>
                </a:cxn>
                <a:cxn ang="0">
                  <a:pos x="164" y="344"/>
                </a:cxn>
                <a:cxn ang="0">
                  <a:pos x="96" y="204"/>
                </a:cxn>
                <a:cxn ang="0">
                  <a:pos x="184" y="208"/>
                </a:cxn>
                <a:cxn ang="0">
                  <a:pos x="0" y="0"/>
                </a:cxn>
              </a:cxnLst>
              <a:rect l="0" t="0" r="r" b="b"/>
              <a:pathLst>
                <a:path w="184" h="360">
                  <a:moveTo>
                    <a:pt x="0" y="0"/>
                  </a:moveTo>
                  <a:lnTo>
                    <a:pt x="0" y="260"/>
                  </a:lnTo>
                  <a:lnTo>
                    <a:pt x="72" y="216"/>
                  </a:lnTo>
                  <a:lnTo>
                    <a:pt x="136" y="360"/>
                  </a:lnTo>
                  <a:lnTo>
                    <a:pt x="164" y="344"/>
                  </a:lnTo>
                  <a:lnTo>
                    <a:pt x="96" y="204"/>
                  </a:lnTo>
                  <a:lnTo>
                    <a:pt x="184" y="2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6600"/>
            </a:solidFill>
            <a:ln w="9525">
              <a:noFill/>
              <a:round/>
              <a:headEnd/>
              <a:tailEnd/>
            </a:ln>
            <a:effectLst>
              <a:prstShdw prst="shdw17" dist="17961" dir="2700000">
                <a:srgbClr val="FF6600">
                  <a:gamma/>
                  <a:shade val="60000"/>
                  <a:invGamma/>
                </a:srgbClr>
              </a:prstShdw>
            </a:effec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44099" name="Text Box 35"/>
          <p:cNvSpPr txBox="1">
            <a:spLocks noChangeArrowheads="1"/>
          </p:cNvSpPr>
          <p:nvPr/>
        </p:nvSpPr>
        <p:spPr bwMode="auto">
          <a:xfrm>
            <a:off x="0" y="6400800"/>
            <a:ext cx="1233488" cy="457200"/>
          </a:xfrm>
          <a:prstGeom prst="rect">
            <a:avLst/>
          </a:prstGeom>
          <a:solidFill>
            <a:srgbClr val="DDF6A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1" lang="en-US" altLang="zh-CN"/>
              <a:t>MultiVu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40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40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40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440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4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44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500"/>
                            </p:stCondLst>
                            <p:childTnLst>
                              <p:par>
                                <p:cTn id="16" presetID="15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440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440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44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44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4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0"/>
                            </p:stCondLst>
                            <p:childTnLst>
                              <p:par>
                                <p:cTn id="23" presetID="18" presetClass="entr" presetSubtype="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500"/>
                                        <p:tgtEl>
                                          <p:spTgt spid="344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44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4069" grpId="0" animBg="1" autoUpdateAnimBg="0"/>
      <p:bldP spid="344072" grpId="0" animBg="1"/>
      <p:bldP spid="344073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090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228600"/>
            <a:ext cx="5791200" cy="762000"/>
          </a:xfrm>
        </p:spPr>
        <p:txBody>
          <a:bodyPr/>
          <a:lstStyle/>
          <a:p>
            <a:r>
              <a:rPr lang="en-US" altLang="zh-CN"/>
              <a:t>Instrument &amp; Utilities</a:t>
            </a:r>
          </a:p>
        </p:txBody>
      </p:sp>
      <p:pic>
        <p:nvPicPr>
          <p:cNvPr id="345091" name="Picture 3" descr="QD lege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" cy="676275"/>
          </a:xfrm>
          <a:prstGeom prst="rect">
            <a:avLst/>
          </a:prstGeom>
          <a:noFill/>
        </p:spPr>
      </p:pic>
      <p:pic>
        <p:nvPicPr>
          <p:cNvPr id="345092" name="Picture 4" descr="PPMS MultiVu Interface-men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375" y="1295400"/>
            <a:ext cx="8983663" cy="763588"/>
          </a:xfrm>
          <a:prstGeom prst="rect">
            <a:avLst/>
          </a:prstGeom>
          <a:noFill/>
        </p:spPr>
      </p:pic>
      <p:sp>
        <p:nvSpPr>
          <p:cNvPr id="345093" name="AutoShape 5"/>
          <p:cNvSpPr>
            <a:spLocks noChangeArrowheads="1"/>
          </p:cNvSpPr>
          <p:nvPr/>
        </p:nvSpPr>
        <p:spPr bwMode="auto">
          <a:xfrm>
            <a:off x="4800600" y="2286000"/>
            <a:ext cx="3429000" cy="3810000"/>
          </a:xfrm>
          <a:prstGeom prst="wedgeRectCallout">
            <a:avLst>
              <a:gd name="adj1" fmla="val -63056"/>
              <a:gd name="adj2" fmla="val -64875"/>
            </a:avLst>
          </a:prstGeom>
          <a:solidFill>
            <a:srgbClr val="D8DDC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162000"/>
          <a:lstStyle/>
          <a:p>
            <a:pPr algn="just">
              <a:lnSpc>
                <a:spcPct val="110000"/>
              </a:lnSpc>
            </a:pPr>
            <a:r>
              <a:rPr kumimoji="1" lang="en-US" altLang="zh-CN" u="sng"/>
              <a:t>A</a:t>
            </a:r>
            <a:r>
              <a:rPr kumimoji="1" lang="en-US" altLang="zh-CN"/>
              <a:t>ctivate…</a:t>
            </a:r>
          </a:p>
          <a:p>
            <a:pPr algn="just">
              <a:lnSpc>
                <a:spcPct val="110000"/>
              </a:lnSpc>
            </a:pPr>
            <a:r>
              <a:rPr kumimoji="1" lang="en-US" altLang="zh-CN" u="sng">
                <a:solidFill>
                  <a:schemeClr val="bg2"/>
                </a:solidFill>
              </a:rPr>
              <a:t>C</a:t>
            </a:r>
            <a:r>
              <a:rPr kumimoji="1" lang="en-US" altLang="zh-CN">
                <a:solidFill>
                  <a:schemeClr val="bg2"/>
                </a:solidFill>
              </a:rPr>
              <a:t>onfigure Option…</a:t>
            </a:r>
          </a:p>
          <a:p>
            <a:pPr algn="just">
              <a:lnSpc>
                <a:spcPct val="110000"/>
              </a:lnSpc>
            </a:pPr>
            <a:r>
              <a:rPr kumimoji="1" lang="en-US" altLang="zh-CN" u="sng"/>
              <a:t>L</a:t>
            </a:r>
            <a:r>
              <a:rPr kumimoji="1" lang="en-US" altLang="zh-CN"/>
              <a:t>og PPMS Data…</a:t>
            </a:r>
          </a:p>
          <a:p>
            <a:pPr algn="just">
              <a:lnSpc>
                <a:spcPct val="110000"/>
              </a:lnSpc>
            </a:pPr>
            <a:r>
              <a:rPr kumimoji="1" lang="en-US" altLang="zh-CN" u="sng"/>
              <a:t>U</a:t>
            </a:r>
            <a:r>
              <a:rPr kumimoji="1" lang="en-US" altLang="zh-CN"/>
              <a:t>pload…</a:t>
            </a:r>
          </a:p>
          <a:p>
            <a:pPr algn="just">
              <a:lnSpc>
                <a:spcPct val="110000"/>
              </a:lnSpc>
            </a:pPr>
            <a:r>
              <a:rPr kumimoji="1" lang="en-US" altLang="zh-CN" u="sng"/>
              <a:t>S</a:t>
            </a:r>
            <a:r>
              <a:rPr kumimoji="1" lang="en-US" altLang="zh-CN"/>
              <a:t>end GPIB Commands…</a:t>
            </a:r>
          </a:p>
          <a:p>
            <a:pPr algn="just">
              <a:lnSpc>
                <a:spcPct val="110000"/>
              </a:lnSpc>
            </a:pPr>
            <a:r>
              <a:rPr kumimoji="1" lang="en-US" altLang="zh-CN" u="sng"/>
              <a:t>M</a:t>
            </a:r>
            <a:r>
              <a:rPr kumimoji="1" lang="en-US" altLang="zh-CN"/>
              <a:t>agnet</a:t>
            </a:r>
          </a:p>
          <a:p>
            <a:pPr algn="just">
              <a:lnSpc>
                <a:spcPct val="110000"/>
              </a:lnSpc>
              <a:spcBef>
                <a:spcPct val="20000"/>
              </a:spcBef>
            </a:pPr>
            <a:r>
              <a:rPr kumimoji="1" lang="en-US" altLang="zh-CN" u="sng"/>
              <a:t>E</a:t>
            </a:r>
            <a:r>
              <a:rPr kumimoji="1" lang="en-US" altLang="zh-CN"/>
              <a:t>rror Handling…</a:t>
            </a:r>
          </a:p>
          <a:p>
            <a:pPr algn="just">
              <a:lnSpc>
                <a:spcPct val="110000"/>
              </a:lnSpc>
            </a:pPr>
            <a:r>
              <a:rPr kumimoji="1" lang="en-US" altLang="zh-CN" u="sng"/>
              <a:t>E</a:t>
            </a:r>
            <a:r>
              <a:rPr kumimoji="1" lang="en-US" altLang="zh-CN"/>
              <a:t>vent Log…</a:t>
            </a:r>
          </a:p>
          <a:p>
            <a:pPr algn="just">
              <a:lnSpc>
                <a:spcPct val="110000"/>
              </a:lnSpc>
              <a:spcBef>
                <a:spcPct val="20000"/>
              </a:spcBef>
            </a:pPr>
            <a:r>
              <a:rPr kumimoji="1" lang="en-US" altLang="zh-CN" u="sng"/>
              <a:t>H</a:t>
            </a:r>
            <a:r>
              <a:rPr kumimoji="1" lang="en-US" altLang="zh-CN"/>
              <a:t>elium Fill…</a:t>
            </a:r>
          </a:p>
        </p:txBody>
      </p:sp>
      <p:sp>
        <p:nvSpPr>
          <p:cNvPr id="345094" name="Line 6"/>
          <p:cNvSpPr>
            <a:spLocks noChangeShapeType="1"/>
          </p:cNvSpPr>
          <p:nvPr/>
        </p:nvSpPr>
        <p:spPr bwMode="auto">
          <a:xfrm>
            <a:off x="4837113" y="4852988"/>
            <a:ext cx="33528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345095" name="Line 7"/>
          <p:cNvSpPr>
            <a:spLocks noChangeShapeType="1"/>
          </p:cNvSpPr>
          <p:nvPr/>
        </p:nvSpPr>
        <p:spPr bwMode="auto">
          <a:xfrm>
            <a:off x="4838700" y="5724525"/>
            <a:ext cx="33528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345096" name="Freeform 8"/>
          <p:cNvSpPr>
            <a:spLocks/>
          </p:cNvSpPr>
          <p:nvPr/>
        </p:nvSpPr>
        <p:spPr bwMode="auto">
          <a:xfrm>
            <a:off x="4279900" y="1600200"/>
            <a:ext cx="292100" cy="5715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60"/>
              </a:cxn>
              <a:cxn ang="0">
                <a:pos x="72" y="216"/>
              </a:cxn>
              <a:cxn ang="0">
                <a:pos x="136" y="360"/>
              </a:cxn>
              <a:cxn ang="0">
                <a:pos x="164" y="344"/>
              </a:cxn>
              <a:cxn ang="0">
                <a:pos x="96" y="204"/>
              </a:cxn>
              <a:cxn ang="0">
                <a:pos x="184" y="208"/>
              </a:cxn>
              <a:cxn ang="0">
                <a:pos x="0" y="0"/>
              </a:cxn>
            </a:cxnLst>
            <a:rect l="0" t="0" r="r" b="b"/>
            <a:pathLst>
              <a:path w="184" h="360">
                <a:moveTo>
                  <a:pt x="0" y="0"/>
                </a:moveTo>
                <a:lnTo>
                  <a:pt x="0" y="260"/>
                </a:lnTo>
                <a:lnTo>
                  <a:pt x="72" y="216"/>
                </a:lnTo>
                <a:lnTo>
                  <a:pt x="136" y="360"/>
                </a:lnTo>
                <a:lnTo>
                  <a:pt x="164" y="344"/>
                </a:lnTo>
                <a:lnTo>
                  <a:pt x="96" y="204"/>
                </a:lnTo>
                <a:lnTo>
                  <a:pt x="184" y="208"/>
                </a:lnTo>
                <a:lnTo>
                  <a:pt x="0" y="0"/>
                </a:lnTo>
                <a:close/>
              </a:path>
            </a:pathLst>
          </a:custGeom>
          <a:solidFill>
            <a:srgbClr val="FF6600"/>
          </a:solidFill>
          <a:ln w="9525">
            <a:noFill/>
            <a:round/>
            <a:headEnd/>
            <a:tailEnd/>
          </a:ln>
          <a:effectLst>
            <a:prstShdw prst="shdw17" dist="17961" dir="2700000">
              <a:srgbClr val="FF6600">
                <a:gamma/>
                <a:shade val="60000"/>
                <a:invGamma/>
              </a:srgbClr>
            </a:prstShdw>
          </a:effectLst>
        </p:spPr>
        <p:txBody>
          <a:bodyPr/>
          <a:lstStyle/>
          <a:p>
            <a:endParaRPr lang="zh-CN" altLang="en-US"/>
          </a:p>
        </p:txBody>
      </p:sp>
      <p:pic>
        <p:nvPicPr>
          <p:cNvPr id="345097" name="Picture 9" descr="Log PPMS Data Sequence Dialog Box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8150" y="2667000"/>
            <a:ext cx="4133850" cy="3473450"/>
          </a:xfrm>
          <a:prstGeom prst="rect">
            <a:avLst/>
          </a:prstGeom>
          <a:noFill/>
        </p:spPr>
      </p:pic>
      <p:sp>
        <p:nvSpPr>
          <p:cNvPr id="345098" name="Text Box 10"/>
          <p:cNvSpPr txBox="1">
            <a:spLocks noChangeArrowheads="1"/>
          </p:cNvSpPr>
          <p:nvPr/>
        </p:nvSpPr>
        <p:spPr bwMode="auto">
          <a:xfrm>
            <a:off x="0" y="6400800"/>
            <a:ext cx="1233488" cy="457200"/>
          </a:xfrm>
          <a:prstGeom prst="rect">
            <a:avLst/>
          </a:prstGeom>
          <a:solidFill>
            <a:srgbClr val="DDF6A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1" lang="en-US" altLang="zh-CN"/>
              <a:t>MultiVu</a:t>
            </a:r>
          </a:p>
        </p:txBody>
      </p:sp>
      <p:grpSp>
        <p:nvGrpSpPr>
          <p:cNvPr id="345099" name="Group 11"/>
          <p:cNvGrpSpPr>
            <a:grpSpLocks/>
          </p:cNvGrpSpPr>
          <p:nvPr/>
        </p:nvGrpSpPr>
        <p:grpSpPr bwMode="auto">
          <a:xfrm>
            <a:off x="4818063" y="3209925"/>
            <a:ext cx="3411537" cy="677863"/>
            <a:chOff x="768" y="2333"/>
            <a:chExt cx="1651" cy="427"/>
          </a:xfrm>
        </p:grpSpPr>
        <p:sp>
          <p:nvSpPr>
            <p:cNvPr id="345100" name="Rectangle 12"/>
            <p:cNvSpPr>
              <a:spLocks noChangeArrowheads="1"/>
            </p:cNvSpPr>
            <p:nvPr/>
          </p:nvSpPr>
          <p:spPr bwMode="auto">
            <a:xfrm>
              <a:off x="768" y="2333"/>
              <a:ext cx="1651" cy="211"/>
            </a:xfrm>
            <a:prstGeom prst="rect">
              <a:avLst/>
            </a:prstGeom>
            <a:solidFill>
              <a:srgbClr val="9C97FB">
                <a:alpha val="50000"/>
              </a:srgbClr>
            </a:solidFill>
            <a:ln w="9525">
              <a:solidFill>
                <a:srgbClr val="9C97FB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45101" name="Freeform 13"/>
            <p:cNvSpPr>
              <a:spLocks/>
            </p:cNvSpPr>
            <p:nvPr/>
          </p:nvSpPr>
          <p:spPr bwMode="auto">
            <a:xfrm>
              <a:off x="1584" y="2400"/>
              <a:ext cx="184" cy="3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60"/>
                </a:cxn>
                <a:cxn ang="0">
                  <a:pos x="72" y="216"/>
                </a:cxn>
                <a:cxn ang="0">
                  <a:pos x="136" y="360"/>
                </a:cxn>
                <a:cxn ang="0">
                  <a:pos x="164" y="344"/>
                </a:cxn>
                <a:cxn ang="0">
                  <a:pos x="96" y="204"/>
                </a:cxn>
                <a:cxn ang="0">
                  <a:pos x="184" y="208"/>
                </a:cxn>
                <a:cxn ang="0">
                  <a:pos x="0" y="0"/>
                </a:cxn>
              </a:cxnLst>
              <a:rect l="0" t="0" r="r" b="b"/>
              <a:pathLst>
                <a:path w="184" h="360">
                  <a:moveTo>
                    <a:pt x="0" y="0"/>
                  </a:moveTo>
                  <a:lnTo>
                    <a:pt x="0" y="260"/>
                  </a:lnTo>
                  <a:lnTo>
                    <a:pt x="72" y="216"/>
                  </a:lnTo>
                  <a:lnTo>
                    <a:pt x="136" y="360"/>
                  </a:lnTo>
                  <a:lnTo>
                    <a:pt x="164" y="344"/>
                  </a:lnTo>
                  <a:lnTo>
                    <a:pt x="96" y="204"/>
                  </a:lnTo>
                  <a:lnTo>
                    <a:pt x="184" y="2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6600"/>
            </a:solidFill>
            <a:ln w="9525">
              <a:noFill/>
              <a:round/>
              <a:headEnd/>
              <a:tailEnd/>
            </a:ln>
            <a:effectLst>
              <a:prstShdw prst="shdw17" dist="17961" dir="2700000">
                <a:srgbClr val="FF6600">
                  <a:gamma/>
                  <a:shade val="60000"/>
                  <a:invGamma/>
                </a:srgbClr>
              </a:prstShdw>
            </a:effectLst>
          </p:spPr>
          <p:txBody>
            <a:bodyPr/>
            <a:lstStyle/>
            <a:p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50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50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50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450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5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45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5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5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45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5093" grpId="0" animBg="1" autoUpdateAnimBg="0"/>
      <p:bldP spid="34509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r>
              <a:rPr lang="zh-CN" altLang="en-US">
                <a:ea typeface="隶书" pitchFamily="49" charset="-122"/>
              </a:rPr>
              <a:t>需要关注的内容</a:t>
            </a:r>
          </a:p>
        </p:txBody>
      </p:sp>
      <p:graphicFrame>
        <p:nvGraphicFramePr>
          <p:cNvPr id="290819" name="Group 3"/>
          <p:cNvGraphicFramePr>
            <a:graphicFrameLocks noGrp="1"/>
          </p:cNvGraphicFramePr>
          <p:nvPr/>
        </p:nvGraphicFramePr>
        <p:xfrm>
          <a:off x="304800" y="1600200"/>
          <a:ext cx="8534400" cy="4572001"/>
        </p:xfrm>
        <a:graphic>
          <a:graphicData uri="http://schemas.openxmlformats.org/drawingml/2006/table">
            <a:tbl>
              <a:tblPr/>
              <a:tblGrid>
                <a:gridCol w="8534400"/>
              </a:tblGrid>
              <a:tr h="1120775">
                <a:tc>
                  <a:txBody>
                    <a:bodyPr/>
                    <a:lstStyle/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zh-CN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华文新魏" pitchFamily="2" charset="-122"/>
                          <a:ea typeface="华文新魏" pitchFamily="2" charset="-122"/>
                        </a:rPr>
                        <a:t>主机的功能：</a:t>
                      </a:r>
                      <a:r>
                        <a:rPr kumimoji="0" lang="zh-CN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华文新魏" pitchFamily="2" charset="-122"/>
                          <a:ea typeface="华文新魏" pitchFamily="2" charset="-122"/>
                        </a:rPr>
                        <a:t>磁场、温度、位置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41400">
                <a:tc>
                  <a:txBody>
                    <a:bodyPr/>
                    <a:lstStyle/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 startAt="2"/>
                        <a:tabLst/>
                      </a:pPr>
                      <a:r>
                        <a:rPr kumimoji="0" lang="zh-CN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华文新魏" pitchFamily="2" charset="-122"/>
                          <a:ea typeface="华文新魏" pitchFamily="2" charset="-122"/>
                        </a:rPr>
                        <a:t>如何控制：</a:t>
                      </a:r>
                      <a:r>
                        <a:rPr kumimoji="0" lang="zh-CN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华文新魏" pitchFamily="2" charset="-122"/>
                          <a:ea typeface="华文新魏" pitchFamily="2" charset="-122"/>
                        </a:rPr>
                        <a:t>温度、磁场、位置、样品室气氛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04913">
                <a:tc>
                  <a:txBody>
                    <a:bodyPr/>
                    <a:lstStyle/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 startAt="3"/>
                        <a:tabLst/>
                      </a:pPr>
                      <a:r>
                        <a:rPr kumimoji="0" lang="zh-CN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6600"/>
                          </a:solidFill>
                          <a:effectLst/>
                          <a:latin typeface="华文新魏" pitchFamily="2" charset="-122"/>
                          <a:ea typeface="华文新魏" pitchFamily="2" charset="-122"/>
                        </a:rPr>
                        <a:t>如何实现多功能：</a:t>
                      </a:r>
                      <a:r>
                        <a:rPr kumimoji="0" lang="zh-CN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华文新魏" pitchFamily="2" charset="-122"/>
                          <a:ea typeface="华文新魏" pitchFamily="2" charset="-122"/>
                        </a:rPr>
                        <a:t>选件种类、功能、连线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04913">
                <a:tc>
                  <a:txBody>
                    <a:bodyPr/>
                    <a:lstStyle/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 startAt="4"/>
                        <a:tabLst/>
                      </a:pPr>
                      <a:r>
                        <a:rPr kumimoji="0" lang="zh-CN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华文新魏" pitchFamily="2" charset="-122"/>
                          <a:ea typeface="华文新魏" pitchFamily="2" charset="-122"/>
                        </a:rPr>
                        <a:t>如何安装取放样品：</a:t>
                      </a:r>
                      <a:r>
                        <a:rPr kumimoji="0" lang="zh-CN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华文新魏" pitchFamily="2" charset="-122"/>
                          <a:ea typeface="华文新魏" pitchFamily="2" charset="-122"/>
                        </a:rPr>
                        <a:t>通用工具、专用工具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6114" name="Group 2"/>
          <p:cNvGrpSpPr>
            <a:grpSpLocks/>
          </p:cNvGrpSpPr>
          <p:nvPr/>
        </p:nvGrpSpPr>
        <p:grpSpPr bwMode="auto">
          <a:xfrm>
            <a:off x="228600" y="1076325"/>
            <a:ext cx="8732838" cy="5553075"/>
            <a:chOff x="144" y="813"/>
            <a:chExt cx="5501" cy="3174"/>
          </a:xfrm>
        </p:grpSpPr>
        <p:sp>
          <p:nvSpPr>
            <p:cNvPr id="346115" name="Line 3"/>
            <p:cNvSpPr>
              <a:spLocks noChangeShapeType="1"/>
            </p:cNvSpPr>
            <p:nvPr/>
          </p:nvSpPr>
          <p:spPr bwMode="auto">
            <a:xfrm>
              <a:off x="144" y="813"/>
              <a:ext cx="0" cy="3174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6116" name="Line 4"/>
            <p:cNvSpPr>
              <a:spLocks noChangeShapeType="1"/>
            </p:cNvSpPr>
            <p:nvPr/>
          </p:nvSpPr>
          <p:spPr bwMode="auto">
            <a:xfrm>
              <a:off x="1497" y="813"/>
              <a:ext cx="0" cy="3174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6117" name="Line 5"/>
            <p:cNvSpPr>
              <a:spLocks noChangeShapeType="1"/>
            </p:cNvSpPr>
            <p:nvPr/>
          </p:nvSpPr>
          <p:spPr bwMode="auto">
            <a:xfrm>
              <a:off x="2880" y="813"/>
              <a:ext cx="0" cy="3174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6118" name="Line 6"/>
            <p:cNvSpPr>
              <a:spLocks noChangeShapeType="1"/>
            </p:cNvSpPr>
            <p:nvPr/>
          </p:nvSpPr>
          <p:spPr bwMode="auto">
            <a:xfrm>
              <a:off x="4272" y="813"/>
              <a:ext cx="0" cy="3174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6119" name="Line 7"/>
            <p:cNvSpPr>
              <a:spLocks noChangeShapeType="1"/>
            </p:cNvSpPr>
            <p:nvPr/>
          </p:nvSpPr>
          <p:spPr bwMode="auto">
            <a:xfrm>
              <a:off x="5645" y="813"/>
              <a:ext cx="0" cy="3174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46120" name="Rectangle 8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838200"/>
          </a:xfrm>
        </p:spPr>
        <p:txBody>
          <a:bodyPr/>
          <a:lstStyle/>
          <a:p>
            <a:r>
              <a:rPr lang="en-US" altLang="zh-CN"/>
              <a:t>PPMS </a:t>
            </a:r>
            <a:r>
              <a:rPr lang="en-US" altLang="zh-CN">
                <a:solidFill>
                  <a:srgbClr val="FF3300"/>
                </a:solidFill>
              </a:rPr>
              <a:t>Status Bar</a:t>
            </a:r>
            <a:r>
              <a:rPr lang="en-US" altLang="zh-CN"/>
              <a:t>_MultiVu</a:t>
            </a:r>
          </a:p>
        </p:txBody>
      </p:sp>
      <p:pic>
        <p:nvPicPr>
          <p:cNvPr id="346121" name="Picture 9" descr="QD lege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" cy="676275"/>
          </a:xfrm>
          <a:prstGeom prst="rect">
            <a:avLst/>
          </a:prstGeom>
          <a:noFill/>
        </p:spPr>
      </p:pic>
      <p:pic>
        <p:nvPicPr>
          <p:cNvPr id="346122" name="Picture 10" descr="Status Ba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3" y="2147888"/>
            <a:ext cx="8763000" cy="1168400"/>
          </a:xfrm>
          <a:prstGeom prst="rect">
            <a:avLst/>
          </a:prstGeom>
          <a:noFill/>
        </p:spPr>
      </p:pic>
      <p:grpSp>
        <p:nvGrpSpPr>
          <p:cNvPr id="346123" name="Group 11"/>
          <p:cNvGrpSpPr>
            <a:grpSpLocks/>
          </p:cNvGrpSpPr>
          <p:nvPr/>
        </p:nvGrpSpPr>
        <p:grpSpPr bwMode="auto">
          <a:xfrm>
            <a:off x="762000" y="1081088"/>
            <a:ext cx="1108075" cy="1066800"/>
            <a:chOff x="480" y="816"/>
            <a:chExt cx="698" cy="672"/>
          </a:xfrm>
        </p:grpSpPr>
        <p:sp>
          <p:nvSpPr>
            <p:cNvPr id="346124" name="Text Box 12"/>
            <p:cNvSpPr txBox="1">
              <a:spLocks noChangeArrowheads="1"/>
            </p:cNvSpPr>
            <p:nvPr/>
          </p:nvSpPr>
          <p:spPr bwMode="auto">
            <a:xfrm>
              <a:off x="480" y="816"/>
              <a:ext cx="698" cy="410"/>
            </a:xfrm>
            <a:prstGeom prst="rect">
              <a:avLst/>
            </a:prstGeom>
            <a:solidFill>
              <a:srgbClr val="CBFF6D"/>
            </a:solidFill>
            <a:ln w="9525">
              <a:solidFill>
                <a:srgbClr val="CBFF6D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>
              <a:spAutoFit/>
            </a:bodyPr>
            <a:lstStyle/>
            <a:p>
              <a:r>
                <a:rPr kumimoji="1" lang="zh-CN" altLang="en-US" sz="3600">
                  <a:solidFill>
                    <a:srgbClr val="0000FF"/>
                  </a:solidFill>
                  <a:ea typeface="华文新魏" pitchFamily="2" charset="-122"/>
                </a:rPr>
                <a:t>程序</a:t>
              </a:r>
            </a:p>
          </p:txBody>
        </p:sp>
        <p:sp>
          <p:nvSpPr>
            <p:cNvPr id="346125" name="Line 13"/>
            <p:cNvSpPr>
              <a:spLocks noChangeShapeType="1"/>
            </p:cNvSpPr>
            <p:nvPr/>
          </p:nvSpPr>
          <p:spPr bwMode="auto">
            <a:xfrm>
              <a:off x="829" y="1296"/>
              <a:ext cx="0" cy="19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46126" name="Group 14"/>
          <p:cNvGrpSpPr>
            <a:grpSpLocks/>
          </p:cNvGrpSpPr>
          <p:nvPr/>
        </p:nvGrpSpPr>
        <p:grpSpPr bwMode="auto">
          <a:xfrm>
            <a:off x="2971800" y="1081088"/>
            <a:ext cx="1108075" cy="1066800"/>
            <a:chOff x="480" y="816"/>
            <a:chExt cx="698" cy="672"/>
          </a:xfrm>
        </p:grpSpPr>
        <p:sp>
          <p:nvSpPr>
            <p:cNvPr id="346127" name="Text Box 15"/>
            <p:cNvSpPr txBox="1">
              <a:spLocks noChangeArrowheads="1"/>
            </p:cNvSpPr>
            <p:nvPr/>
          </p:nvSpPr>
          <p:spPr bwMode="auto">
            <a:xfrm>
              <a:off x="480" y="816"/>
              <a:ext cx="698" cy="410"/>
            </a:xfrm>
            <a:prstGeom prst="rect">
              <a:avLst/>
            </a:prstGeom>
            <a:solidFill>
              <a:srgbClr val="CBFF6D"/>
            </a:solidFill>
            <a:ln w="9525">
              <a:solidFill>
                <a:srgbClr val="CBFF6D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>
              <a:spAutoFit/>
            </a:bodyPr>
            <a:lstStyle/>
            <a:p>
              <a:r>
                <a:rPr kumimoji="1" lang="zh-CN" altLang="en-US" sz="3600">
                  <a:solidFill>
                    <a:srgbClr val="0000FF"/>
                  </a:solidFill>
                  <a:ea typeface="华文新魏" pitchFamily="2" charset="-122"/>
                </a:rPr>
                <a:t>温度</a:t>
              </a:r>
            </a:p>
          </p:txBody>
        </p:sp>
        <p:sp>
          <p:nvSpPr>
            <p:cNvPr id="346128" name="Line 16"/>
            <p:cNvSpPr>
              <a:spLocks noChangeShapeType="1"/>
            </p:cNvSpPr>
            <p:nvPr/>
          </p:nvSpPr>
          <p:spPr bwMode="auto">
            <a:xfrm>
              <a:off x="829" y="1296"/>
              <a:ext cx="0" cy="19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46129" name="Group 17"/>
          <p:cNvGrpSpPr>
            <a:grpSpLocks/>
          </p:cNvGrpSpPr>
          <p:nvPr/>
        </p:nvGrpSpPr>
        <p:grpSpPr bwMode="auto">
          <a:xfrm>
            <a:off x="5105400" y="1081088"/>
            <a:ext cx="1108075" cy="1066800"/>
            <a:chOff x="480" y="816"/>
            <a:chExt cx="698" cy="672"/>
          </a:xfrm>
        </p:grpSpPr>
        <p:sp>
          <p:nvSpPr>
            <p:cNvPr id="346130" name="Text Box 18"/>
            <p:cNvSpPr txBox="1">
              <a:spLocks noChangeArrowheads="1"/>
            </p:cNvSpPr>
            <p:nvPr/>
          </p:nvSpPr>
          <p:spPr bwMode="auto">
            <a:xfrm>
              <a:off x="480" y="816"/>
              <a:ext cx="698" cy="410"/>
            </a:xfrm>
            <a:prstGeom prst="rect">
              <a:avLst/>
            </a:prstGeom>
            <a:solidFill>
              <a:srgbClr val="CBFF6D"/>
            </a:solidFill>
            <a:ln w="9525">
              <a:solidFill>
                <a:srgbClr val="CBFF6D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>
              <a:spAutoFit/>
            </a:bodyPr>
            <a:lstStyle/>
            <a:p>
              <a:r>
                <a:rPr kumimoji="1" lang="zh-CN" altLang="en-US" sz="3600">
                  <a:solidFill>
                    <a:srgbClr val="0000FF"/>
                  </a:solidFill>
                  <a:ea typeface="华文新魏" pitchFamily="2" charset="-122"/>
                </a:rPr>
                <a:t>磁场</a:t>
              </a:r>
            </a:p>
          </p:txBody>
        </p:sp>
        <p:sp>
          <p:nvSpPr>
            <p:cNvPr id="346131" name="Line 19"/>
            <p:cNvSpPr>
              <a:spLocks noChangeShapeType="1"/>
            </p:cNvSpPr>
            <p:nvPr/>
          </p:nvSpPr>
          <p:spPr bwMode="auto">
            <a:xfrm>
              <a:off x="829" y="1296"/>
              <a:ext cx="0" cy="19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46132" name="Group 20"/>
          <p:cNvGrpSpPr>
            <a:grpSpLocks/>
          </p:cNvGrpSpPr>
          <p:nvPr/>
        </p:nvGrpSpPr>
        <p:grpSpPr bwMode="auto">
          <a:xfrm>
            <a:off x="7086600" y="1081088"/>
            <a:ext cx="1565275" cy="1066800"/>
            <a:chOff x="4464" y="816"/>
            <a:chExt cx="986" cy="672"/>
          </a:xfrm>
        </p:grpSpPr>
        <p:sp>
          <p:nvSpPr>
            <p:cNvPr id="346133" name="Text Box 21"/>
            <p:cNvSpPr txBox="1">
              <a:spLocks noChangeArrowheads="1"/>
            </p:cNvSpPr>
            <p:nvPr/>
          </p:nvSpPr>
          <p:spPr bwMode="auto">
            <a:xfrm>
              <a:off x="4464" y="816"/>
              <a:ext cx="986" cy="410"/>
            </a:xfrm>
            <a:prstGeom prst="rect">
              <a:avLst/>
            </a:prstGeom>
            <a:solidFill>
              <a:srgbClr val="CBFF6D"/>
            </a:solidFill>
            <a:ln w="9525">
              <a:solidFill>
                <a:srgbClr val="CBFF6D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>
              <a:spAutoFit/>
            </a:bodyPr>
            <a:lstStyle/>
            <a:p>
              <a:r>
                <a:rPr kumimoji="1" lang="zh-CN" altLang="en-US" sz="3600">
                  <a:solidFill>
                    <a:srgbClr val="0000FF"/>
                  </a:solidFill>
                  <a:ea typeface="华文新魏" pitchFamily="2" charset="-122"/>
                </a:rPr>
                <a:t>样品室</a:t>
              </a:r>
            </a:p>
          </p:txBody>
        </p:sp>
        <p:sp>
          <p:nvSpPr>
            <p:cNvPr id="346134" name="Line 22"/>
            <p:cNvSpPr>
              <a:spLocks noChangeShapeType="1"/>
            </p:cNvSpPr>
            <p:nvPr/>
          </p:nvSpPr>
          <p:spPr bwMode="auto">
            <a:xfrm>
              <a:off x="4957" y="1296"/>
              <a:ext cx="0" cy="19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346135" name="Picture 23" descr="Sequence Contro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4638" y="3505200"/>
            <a:ext cx="2043112" cy="2854325"/>
          </a:xfrm>
          <a:prstGeom prst="rect">
            <a:avLst/>
          </a:prstGeom>
          <a:noFill/>
        </p:spPr>
      </p:pic>
      <p:pic>
        <p:nvPicPr>
          <p:cNvPr id="346136" name="Picture 24" descr="Temperature Status Pane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38400" y="3505200"/>
            <a:ext cx="2084388" cy="2686050"/>
          </a:xfrm>
          <a:prstGeom prst="rect">
            <a:avLst/>
          </a:prstGeom>
          <a:noFill/>
        </p:spPr>
      </p:pic>
      <p:pic>
        <p:nvPicPr>
          <p:cNvPr id="346137" name="Picture 25" descr="Chamber Dialog Box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58000" y="3549650"/>
            <a:ext cx="2057400" cy="1479550"/>
          </a:xfrm>
          <a:prstGeom prst="rect">
            <a:avLst/>
          </a:prstGeom>
          <a:noFill/>
        </p:spPr>
      </p:pic>
      <p:pic>
        <p:nvPicPr>
          <p:cNvPr id="346138" name="Picture 26" descr="Field Status Panel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32325" y="3517900"/>
            <a:ext cx="2079625" cy="2959100"/>
          </a:xfrm>
          <a:prstGeom prst="rect">
            <a:avLst/>
          </a:prstGeom>
          <a:noFill/>
        </p:spPr>
      </p:pic>
      <p:pic>
        <p:nvPicPr>
          <p:cNvPr id="346139" name="Picture 27" descr="Chamber Dialog Box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4725" y="3673475"/>
            <a:ext cx="4114800" cy="2957513"/>
          </a:xfrm>
          <a:prstGeom prst="rect">
            <a:avLst/>
          </a:prstGeom>
          <a:noFill/>
        </p:spPr>
      </p:pic>
      <p:sp>
        <p:nvSpPr>
          <p:cNvPr id="346140" name="Freeform 28"/>
          <p:cNvSpPr>
            <a:spLocks/>
          </p:cNvSpPr>
          <p:nvPr/>
        </p:nvSpPr>
        <p:spPr bwMode="auto">
          <a:xfrm>
            <a:off x="1676400" y="2857500"/>
            <a:ext cx="292100" cy="5715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60"/>
              </a:cxn>
              <a:cxn ang="0">
                <a:pos x="72" y="216"/>
              </a:cxn>
              <a:cxn ang="0">
                <a:pos x="136" y="360"/>
              </a:cxn>
              <a:cxn ang="0">
                <a:pos x="164" y="344"/>
              </a:cxn>
              <a:cxn ang="0">
                <a:pos x="96" y="204"/>
              </a:cxn>
              <a:cxn ang="0">
                <a:pos x="184" y="208"/>
              </a:cxn>
              <a:cxn ang="0">
                <a:pos x="0" y="0"/>
              </a:cxn>
            </a:cxnLst>
            <a:rect l="0" t="0" r="r" b="b"/>
            <a:pathLst>
              <a:path w="184" h="360">
                <a:moveTo>
                  <a:pt x="0" y="0"/>
                </a:moveTo>
                <a:lnTo>
                  <a:pt x="0" y="260"/>
                </a:lnTo>
                <a:lnTo>
                  <a:pt x="72" y="216"/>
                </a:lnTo>
                <a:lnTo>
                  <a:pt x="136" y="360"/>
                </a:lnTo>
                <a:lnTo>
                  <a:pt x="164" y="344"/>
                </a:lnTo>
                <a:lnTo>
                  <a:pt x="96" y="204"/>
                </a:lnTo>
                <a:lnTo>
                  <a:pt x="184" y="208"/>
                </a:lnTo>
                <a:lnTo>
                  <a:pt x="0" y="0"/>
                </a:lnTo>
                <a:close/>
              </a:path>
            </a:pathLst>
          </a:custGeom>
          <a:solidFill>
            <a:srgbClr val="FF6600"/>
          </a:solidFill>
          <a:ln w="9525">
            <a:noFill/>
            <a:round/>
            <a:headEnd/>
            <a:tailEnd/>
          </a:ln>
          <a:effectLst>
            <a:prstShdw prst="shdw17" dist="17961" dir="2700000">
              <a:srgbClr val="FF6600">
                <a:gamma/>
                <a:shade val="60000"/>
                <a:invGamma/>
              </a:srgbClr>
            </a:prstShdw>
          </a:effectLst>
        </p:spPr>
        <p:txBody>
          <a:bodyPr/>
          <a:lstStyle/>
          <a:p>
            <a:endParaRPr lang="zh-CN" altLang="en-US"/>
          </a:p>
        </p:txBody>
      </p:sp>
      <p:sp>
        <p:nvSpPr>
          <p:cNvPr id="346141" name="Freeform 29"/>
          <p:cNvSpPr>
            <a:spLocks/>
          </p:cNvSpPr>
          <p:nvPr/>
        </p:nvSpPr>
        <p:spPr bwMode="auto">
          <a:xfrm>
            <a:off x="4038600" y="2857500"/>
            <a:ext cx="292100" cy="5715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60"/>
              </a:cxn>
              <a:cxn ang="0">
                <a:pos x="72" y="216"/>
              </a:cxn>
              <a:cxn ang="0">
                <a:pos x="136" y="360"/>
              </a:cxn>
              <a:cxn ang="0">
                <a:pos x="164" y="344"/>
              </a:cxn>
              <a:cxn ang="0">
                <a:pos x="96" y="204"/>
              </a:cxn>
              <a:cxn ang="0">
                <a:pos x="184" y="208"/>
              </a:cxn>
              <a:cxn ang="0">
                <a:pos x="0" y="0"/>
              </a:cxn>
            </a:cxnLst>
            <a:rect l="0" t="0" r="r" b="b"/>
            <a:pathLst>
              <a:path w="184" h="360">
                <a:moveTo>
                  <a:pt x="0" y="0"/>
                </a:moveTo>
                <a:lnTo>
                  <a:pt x="0" y="260"/>
                </a:lnTo>
                <a:lnTo>
                  <a:pt x="72" y="216"/>
                </a:lnTo>
                <a:lnTo>
                  <a:pt x="136" y="360"/>
                </a:lnTo>
                <a:lnTo>
                  <a:pt x="164" y="344"/>
                </a:lnTo>
                <a:lnTo>
                  <a:pt x="96" y="204"/>
                </a:lnTo>
                <a:lnTo>
                  <a:pt x="184" y="208"/>
                </a:lnTo>
                <a:lnTo>
                  <a:pt x="0" y="0"/>
                </a:lnTo>
                <a:close/>
              </a:path>
            </a:pathLst>
          </a:custGeom>
          <a:solidFill>
            <a:srgbClr val="FF6600"/>
          </a:solidFill>
          <a:ln w="9525">
            <a:noFill/>
            <a:round/>
            <a:headEnd/>
            <a:tailEnd/>
          </a:ln>
          <a:effectLst>
            <a:prstShdw prst="shdw17" dist="17961" dir="2700000">
              <a:srgbClr val="FF6600">
                <a:gamma/>
                <a:shade val="60000"/>
                <a:invGamma/>
              </a:srgbClr>
            </a:prstShdw>
          </a:effectLst>
        </p:spPr>
        <p:txBody>
          <a:bodyPr/>
          <a:lstStyle/>
          <a:p>
            <a:endParaRPr lang="zh-CN" altLang="en-US"/>
          </a:p>
        </p:txBody>
      </p:sp>
      <p:sp>
        <p:nvSpPr>
          <p:cNvPr id="346142" name="Freeform 30"/>
          <p:cNvSpPr>
            <a:spLocks/>
          </p:cNvSpPr>
          <p:nvPr/>
        </p:nvSpPr>
        <p:spPr bwMode="auto">
          <a:xfrm>
            <a:off x="6324600" y="2857500"/>
            <a:ext cx="292100" cy="5715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60"/>
              </a:cxn>
              <a:cxn ang="0">
                <a:pos x="72" y="216"/>
              </a:cxn>
              <a:cxn ang="0">
                <a:pos x="136" y="360"/>
              </a:cxn>
              <a:cxn ang="0">
                <a:pos x="164" y="344"/>
              </a:cxn>
              <a:cxn ang="0">
                <a:pos x="96" y="204"/>
              </a:cxn>
              <a:cxn ang="0">
                <a:pos x="184" y="208"/>
              </a:cxn>
              <a:cxn ang="0">
                <a:pos x="0" y="0"/>
              </a:cxn>
            </a:cxnLst>
            <a:rect l="0" t="0" r="r" b="b"/>
            <a:pathLst>
              <a:path w="184" h="360">
                <a:moveTo>
                  <a:pt x="0" y="0"/>
                </a:moveTo>
                <a:lnTo>
                  <a:pt x="0" y="260"/>
                </a:lnTo>
                <a:lnTo>
                  <a:pt x="72" y="216"/>
                </a:lnTo>
                <a:lnTo>
                  <a:pt x="136" y="360"/>
                </a:lnTo>
                <a:lnTo>
                  <a:pt x="164" y="344"/>
                </a:lnTo>
                <a:lnTo>
                  <a:pt x="96" y="204"/>
                </a:lnTo>
                <a:lnTo>
                  <a:pt x="184" y="208"/>
                </a:lnTo>
                <a:lnTo>
                  <a:pt x="0" y="0"/>
                </a:lnTo>
                <a:close/>
              </a:path>
            </a:pathLst>
          </a:custGeom>
          <a:solidFill>
            <a:srgbClr val="FF6600"/>
          </a:solidFill>
          <a:ln w="9525">
            <a:noFill/>
            <a:round/>
            <a:headEnd/>
            <a:tailEnd/>
          </a:ln>
          <a:effectLst>
            <a:prstShdw prst="shdw17" dist="17961" dir="2700000">
              <a:srgbClr val="FF6600">
                <a:gamma/>
                <a:shade val="60000"/>
                <a:invGamma/>
              </a:srgbClr>
            </a:prstShdw>
          </a:effectLst>
        </p:spPr>
        <p:txBody>
          <a:bodyPr/>
          <a:lstStyle/>
          <a:p>
            <a:endParaRPr lang="zh-CN" altLang="en-US"/>
          </a:p>
        </p:txBody>
      </p:sp>
      <p:sp>
        <p:nvSpPr>
          <p:cNvPr id="346143" name="Freeform 31"/>
          <p:cNvSpPr>
            <a:spLocks/>
          </p:cNvSpPr>
          <p:nvPr/>
        </p:nvSpPr>
        <p:spPr bwMode="auto">
          <a:xfrm>
            <a:off x="8458200" y="2857500"/>
            <a:ext cx="292100" cy="5715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60"/>
              </a:cxn>
              <a:cxn ang="0">
                <a:pos x="72" y="216"/>
              </a:cxn>
              <a:cxn ang="0">
                <a:pos x="136" y="360"/>
              </a:cxn>
              <a:cxn ang="0">
                <a:pos x="164" y="344"/>
              </a:cxn>
              <a:cxn ang="0">
                <a:pos x="96" y="204"/>
              </a:cxn>
              <a:cxn ang="0">
                <a:pos x="184" y="208"/>
              </a:cxn>
              <a:cxn ang="0">
                <a:pos x="0" y="0"/>
              </a:cxn>
            </a:cxnLst>
            <a:rect l="0" t="0" r="r" b="b"/>
            <a:pathLst>
              <a:path w="184" h="360">
                <a:moveTo>
                  <a:pt x="0" y="0"/>
                </a:moveTo>
                <a:lnTo>
                  <a:pt x="0" y="260"/>
                </a:lnTo>
                <a:lnTo>
                  <a:pt x="72" y="216"/>
                </a:lnTo>
                <a:lnTo>
                  <a:pt x="136" y="360"/>
                </a:lnTo>
                <a:lnTo>
                  <a:pt x="164" y="344"/>
                </a:lnTo>
                <a:lnTo>
                  <a:pt x="96" y="204"/>
                </a:lnTo>
                <a:lnTo>
                  <a:pt x="184" y="208"/>
                </a:lnTo>
                <a:lnTo>
                  <a:pt x="0" y="0"/>
                </a:lnTo>
                <a:close/>
              </a:path>
            </a:pathLst>
          </a:custGeom>
          <a:solidFill>
            <a:srgbClr val="FF6600"/>
          </a:solidFill>
          <a:ln w="9525">
            <a:noFill/>
            <a:round/>
            <a:headEnd/>
            <a:tailEnd/>
          </a:ln>
          <a:effectLst>
            <a:prstShdw prst="shdw17" dist="17961" dir="2700000">
              <a:srgbClr val="FF6600">
                <a:gamma/>
                <a:shade val="60000"/>
                <a:invGamma/>
              </a:srgbClr>
            </a:prstShdw>
          </a:effectLst>
        </p:spPr>
        <p:txBody>
          <a:bodyPr/>
          <a:lstStyle/>
          <a:p>
            <a:endParaRPr lang="zh-CN" altLang="en-US"/>
          </a:p>
        </p:txBody>
      </p:sp>
      <p:sp>
        <p:nvSpPr>
          <p:cNvPr id="346144" name="Text Box 32"/>
          <p:cNvSpPr txBox="1">
            <a:spLocks noChangeArrowheads="1"/>
          </p:cNvSpPr>
          <p:nvPr/>
        </p:nvSpPr>
        <p:spPr bwMode="auto">
          <a:xfrm>
            <a:off x="0" y="6400800"/>
            <a:ext cx="1233488" cy="457200"/>
          </a:xfrm>
          <a:prstGeom prst="rect">
            <a:avLst/>
          </a:prstGeom>
          <a:solidFill>
            <a:srgbClr val="DDF6A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1" lang="en-US" altLang="zh-CN"/>
              <a:t>MultiVu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6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6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6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46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6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46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500"/>
                            </p:stCondLst>
                            <p:childTnLst>
                              <p:par>
                                <p:cTn id="16" presetID="1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46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46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46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46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6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5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46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000"/>
                            </p:stCondLst>
                            <p:childTnLst>
                              <p:par>
                                <p:cTn id="27" presetID="1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46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46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46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46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6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0"/>
                            </p:stCondLst>
                            <p:childTnLst>
                              <p:par>
                                <p:cTn id="34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346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1500"/>
                            </p:stCondLst>
                            <p:childTnLst>
                              <p:par>
                                <p:cTn id="38" presetID="1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46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46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46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46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6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3500"/>
                            </p:stCondLst>
                            <p:childTnLst>
                              <p:par>
                                <p:cTn id="45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46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0"/>
                            </p:stCondLst>
                            <p:childTnLst>
                              <p:par>
                                <p:cTn id="49" presetID="2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46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46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6140" grpId="0" animBg="1"/>
      <p:bldP spid="346141" grpId="0" animBg="1"/>
      <p:bldP spid="346142" grpId="0" animBg="1"/>
      <p:bldP spid="346143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138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" y="152400"/>
            <a:ext cx="8915400" cy="1143000"/>
          </a:xfrm>
        </p:spPr>
        <p:txBody>
          <a:bodyPr/>
          <a:lstStyle/>
          <a:p>
            <a:r>
              <a:rPr lang="en-US" altLang="zh-CN"/>
              <a:t>Commands: Field</a:t>
            </a:r>
            <a:br>
              <a:rPr lang="en-US" altLang="zh-CN"/>
            </a:br>
            <a:r>
              <a:rPr lang="en-US" altLang="zh-CN" u="sng">
                <a:solidFill>
                  <a:srgbClr val="FF0000"/>
                </a:solidFill>
              </a:rPr>
              <a:t>Immediate Mode</a:t>
            </a:r>
            <a:r>
              <a:rPr lang="en-US" altLang="zh-CN"/>
              <a:t> and </a:t>
            </a:r>
            <a:r>
              <a:rPr lang="en-US" altLang="zh-CN" u="sng">
                <a:solidFill>
                  <a:srgbClr val="FF0000"/>
                </a:solidFill>
              </a:rPr>
              <a:t>Sequence Mode</a:t>
            </a:r>
          </a:p>
        </p:txBody>
      </p:sp>
      <p:pic>
        <p:nvPicPr>
          <p:cNvPr id="347139" name="Picture 3" descr="QD lege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" cy="676275"/>
          </a:xfrm>
          <a:prstGeom prst="rect">
            <a:avLst/>
          </a:prstGeom>
          <a:noFill/>
        </p:spPr>
      </p:pic>
      <p:sp>
        <p:nvSpPr>
          <p:cNvPr id="347140" name="Line 4"/>
          <p:cNvSpPr>
            <a:spLocks noChangeShapeType="1"/>
          </p:cNvSpPr>
          <p:nvPr/>
        </p:nvSpPr>
        <p:spPr bwMode="auto">
          <a:xfrm flipH="1">
            <a:off x="1752600" y="1371600"/>
            <a:ext cx="457200" cy="53340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grpSp>
        <p:nvGrpSpPr>
          <p:cNvPr id="347141" name="Group 5"/>
          <p:cNvGrpSpPr>
            <a:grpSpLocks/>
          </p:cNvGrpSpPr>
          <p:nvPr/>
        </p:nvGrpSpPr>
        <p:grpSpPr bwMode="auto">
          <a:xfrm>
            <a:off x="4876800" y="1371600"/>
            <a:ext cx="2743200" cy="685800"/>
            <a:chOff x="3072" y="864"/>
            <a:chExt cx="1728" cy="432"/>
          </a:xfrm>
        </p:grpSpPr>
        <p:sp>
          <p:nvSpPr>
            <p:cNvPr id="347142" name="Line 6"/>
            <p:cNvSpPr>
              <a:spLocks noChangeShapeType="1"/>
            </p:cNvSpPr>
            <p:nvPr/>
          </p:nvSpPr>
          <p:spPr bwMode="auto">
            <a:xfrm flipH="1">
              <a:off x="3072" y="864"/>
              <a:ext cx="1248" cy="384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7143" name="Line 7"/>
            <p:cNvSpPr>
              <a:spLocks noChangeShapeType="1"/>
            </p:cNvSpPr>
            <p:nvPr/>
          </p:nvSpPr>
          <p:spPr bwMode="auto">
            <a:xfrm>
              <a:off x="4368" y="864"/>
              <a:ext cx="432" cy="432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47144" name="Text Box 8"/>
          <p:cNvSpPr txBox="1">
            <a:spLocks noChangeArrowheads="1"/>
          </p:cNvSpPr>
          <p:nvPr/>
        </p:nvSpPr>
        <p:spPr bwMode="auto">
          <a:xfrm>
            <a:off x="3581400" y="5791200"/>
            <a:ext cx="2022475" cy="800100"/>
          </a:xfrm>
          <a:prstGeom prst="rect">
            <a:avLst/>
          </a:prstGeom>
          <a:solidFill>
            <a:srgbClr val="CBFF6D"/>
          </a:solidFill>
          <a:ln w="38100">
            <a:solidFill>
              <a:schemeClr val="tx2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anchor="ctr">
            <a:spAutoFit/>
          </a:bodyPr>
          <a:lstStyle/>
          <a:p>
            <a:pPr algn="ctr"/>
            <a:r>
              <a:rPr kumimoji="1" lang="zh-CN" altLang="en-US" sz="4400">
                <a:ea typeface="华文新魏" pitchFamily="2" charset="-122"/>
              </a:rPr>
              <a:t>磁  场</a:t>
            </a:r>
          </a:p>
        </p:txBody>
      </p:sp>
      <p:grpSp>
        <p:nvGrpSpPr>
          <p:cNvPr id="347145" name="Group 9"/>
          <p:cNvGrpSpPr>
            <a:grpSpLocks/>
          </p:cNvGrpSpPr>
          <p:nvPr/>
        </p:nvGrpSpPr>
        <p:grpSpPr bwMode="auto">
          <a:xfrm>
            <a:off x="381000" y="1981200"/>
            <a:ext cx="8626475" cy="4213225"/>
            <a:chOff x="240" y="1248"/>
            <a:chExt cx="5434" cy="2654"/>
          </a:xfrm>
        </p:grpSpPr>
        <p:pic>
          <p:nvPicPr>
            <p:cNvPr id="347146" name="Picture 10" descr="Field Status Panel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40" y="1248"/>
              <a:ext cx="1738" cy="2472"/>
            </a:xfrm>
            <a:prstGeom prst="rect">
              <a:avLst/>
            </a:prstGeom>
            <a:noFill/>
          </p:spPr>
        </p:pic>
        <p:pic>
          <p:nvPicPr>
            <p:cNvPr id="347147" name="Picture 11" descr="Set Field Dialog Box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208" y="1248"/>
              <a:ext cx="1668" cy="1770"/>
            </a:xfrm>
            <a:prstGeom prst="rect">
              <a:avLst/>
            </a:prstGeom>
            <a:noFill/>
          </p:spPr>
        </p:pic>
        <p:pic>
          <p:nvPicPr>
            <p:cNvPr id="347148" name="Picture 12" descr="Scan Field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984" y="1296"/>
              <a:ext cx="1690" cy="2316"/>
            </a:xfrm>
            <a:prstGeom prst="rect">
              <a:avLst/>
            </a:prstGeom>
            <a:noFill/>
          </p:spPr>
        </p:pic>
        <p:sp>
          <p:nvSpPr>
            <p:cNvPr id="347149" name="Line 13"/>
            <p:cNvSpPr>
              <a:spLocks noChangeShapeType="1"/>
            </p:cNvSpPr>
            <p:nvPr/>
          </p:nvSpPr>
          <p:spPr bwMode="auto">
            <a:xfrm>
              <a:off x="1728" y="3456"/>
              <a:ext cx="552" cy="4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7150" name="Line 14"/>
            <p:cNvSpPr>
              <a:spLocks noChangeShapeType="1"/>
            </p:cNvSpPr>
            <p:nvPr/>
          </p:nvSpPr>
          <p:spPr bwMode="auto">
            <a:xfrm flipH="1">
              <a:off x="2880" y="2976"/>
              <a:ext cx="144" cy="6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7151" name="Line 15"/>
            <p:cNvSpPr>
              <a:spLocks noChangeShapeType="1"/>
            </p:cNvSpPr>
            <p:nvPr/>
          </p:nvSpPr>
          <p:spPr bwMode="auto">
            <a:xfrm flipH="1">
              <a:off x="3600" y="3360"/>
              <a:ext cx="672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47152" name="Freeform 16"/>
          <p:cNvSpPr>
            <a:spLocks/>
          </p:cNvSpPr>
          <p:nvPr/>
        </p:nvSpPr>
        <p:spPr bwMode="auto">
          <a:xfrm>
            <a:off x="114300" y="1663700"/>
            <a:ext cx="889000" cy="876300"/>
          </a:xfrm>
          <a:custGeom>
            <a:avLst/>
            <a:gdLst/>
            <a:ahLst/>
            <a:cxnLst>
              <a:cxn ang="0">
                <a:pos x="408" y="104"/>
              </a:cxn>
              <a:cxn ang="0">
                <a:pos x="552" y="296"/>
              </a:cxn>
              <a:cxn ang="0">
                <a:pos x="360" y="536"/>
              </a:cxn>
              <a:cxn ang="0">
                <a:pos x="24" y="392"/>
              </a:cxn>
              <a:cxn ang="0">
                <a:pos x="216" y="56"/>
              </a:cxn>
              <a:cxn ang="0">
                <a:pos x="504" y="56"/>
              </a:cxn>
              <a:cxn ang="0">
                <a:pos x="456" y="200"/>
              </a:cxn>
              <a:cxn ang="0">
                <a:pos x="408" y="104"/>
              </a:cxn>
            </a:cxnLst>
            <a:rect l="0" t="0" r="r" b="b"/>
            <a:pathLst>
              <a:path w="560" h="552">
                <a:moveTo>
                  <a:pt x="408" y="104"/>
                </a:moveTo>
                <a:cubicBezTo>
                  <a:pt x="424" y="120"/>
                  <a:pt x="560" y="224"/>
                  <a:pt x="552" y="296"/>
                </a:cubicBezTo>
                <a:cubicBezTo>
                  <a:pt x="544" y="368"/>
                  <a:pt x="448" y="520"/>
                  <a:pt x="360" y="536"/>
                </a:cubicBezTo>
                <a:cubicBezTo>
                  <a:pt x="272" y="552"/>
                  <a:pt x="48" y="472"/>
                  <a:pt x="24" y="392"/>
                </a:cubicBezTo>
                <a:cubicBezTo>
                  <a:pt x="0" y="312"/>
                  <a:pt x="136" y="112"/>
                  <a:pt x="216" y="56"/>
                </a:cubicBezTo>
                <a:cubicBezTo>
                  <a:pt x="296" y="0"/>
                  <a:pt x="464" y="32"/>
                  <a:pt x="504" y="56"/>
                </a:cubicBezTo>
                <a:cubicBezTo>
                  <a:pt x="544" y="80"/>
                  <a:pt x="464" y="192"/>
                  <a:pt x="456" y="200"/>
                </a:cubicBezTo>
                <a:cubicBezTo>
                  <a:pt x="448" y="208"/>
                  <a:pt x="392" y="88"/>
                  <a:pt x="408" y="104"/>
                </a:cubicBezTo>
                <a:close/>
              </a:path>
            </a:pathLst>
          </a:custGeom>
          <a:noFill/>
          <a:ln w="38100" cmpd="sng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347153" name="Freeform 17"/>
          <p:cNvSpPr>
            <a:spLocks/>
          </p:cNvSpPr>
          <p:nvPr/>
        </p:nvSpPr>
        <p:spPr bwMode="auto">
          <a:xfrm>
            <a:off x="3302000" y="1663700"/>
            <a:ext cx="1511300" cy="800100"/>
          </a:xfrm>
          <a:custGeom>
            <a:avLst/>
            <a:gdLst/>
            <a:ahLst/>
            <a:cxnLst>
              <a:cxn ang="0">
                <a:pos x="368" y="104"/>
              </a:cxn>
              <a:cxn ang="0">
                <a:pos x="128" y="152"/>
              </a:cxn>
              <a:cxn ang="0">
                <a:pos x="32" y="344"/>
              </a:cxn>
              <a:cxn ang="0">
                <a:pos x="320" y="488"/>
              </a:cxn>
              <a:cxn ang="0">
                <a:pos x="752" y="440"/>
              </a:cxn>
              <a:cxn ang="0">
                <a:pos x="944" y="344"/>
              </a:cxn>
              <a:cxn ang="0">
                <a:pos x="800" y="152"/>
              </a:cxn>
              <a:cxn ang="0">
                <a:pos x="320" y="8"/>
              </a:cxn>
              <a:cxn ang="0">
                <a:pos x="272" y="200"/>
              </a:cxn>
              <a:cxn ang="0">
                <a:pos x="320" y="56"/>
              </a:cxn>
            </a:cxnLst>
            <a:rect l="0" t="0" r="r" b="b"/>
            <a:pathLst>
              <a:path w="952" h="504">
                <a:moveTo>
                  <a:pt x="368" y="104"/>
                </a:moveTo>
                <a:cubicBezTo>
                  <a:pt x="276" y="108"/>
                  <a:pt x="184" y="112"/>
                  <a:pt x="128" y="152"/>
                </a:cubicBezTo>
                <a:cubicBezTo>
                  <a:pt x="72" y="192"/>
                  <a:pt x="0" y="288"/>
                  <a:pt x="32" y="344"/>
                </a:cubicBezTo>
                <a:cubicBezTo>
                  <a:pt x="64" y="400"/>
                  <a:pt x="200" y="472"/>
                  <a:pt x="320" y="488"/>
                </a:cubicBezTo>
                <a:cubicBezTo>
                  <a:pt x="440" y="504"/>
                  <a:pt x="648" y="464"/>
                  <a:pt x="752" y="440"/>
                </a:cubicBezTo>
                <a:cubicBezTo>
                  <a:pt x="856" y="416"/>
                  <a:pt x="936" y="392"/>
                  <a:pt x="944" y="344"/>
                </a:cubicBezTo>
                <a:cubicBezTo>
                  <a:pt x="952" y="296"/>
                  <a:pt x="904" y="208"/>
                  <a:pt x="800" y="152"/>
                </a:cubicBezTo>
                <a:cubicBezTo>
                  <a:pt x="696" y="96"/>
                  <a:pt x="408" y="0"/>
                  <a:pt x="320" y="8"/>
                </a:cubicBezTo>
                <a:cubicBezTo>
                  <a:pt x="232" y="16"/>
                  <a:pt x="272" y="192"/>
                  <a:pt x="272" y="200"/>
                </a:cubicBezTo>
                <a:cubicBezTo>
                  <a:pt x="272" y="208"/>
                  <a:pt x="296" y="132"/>
                  <a:pt x="320" y="56"/>
                </a:cubicBezTo>
              </a:path>
            </a:pathLst>
          </a:custGeom>
          <a:noFill/>
          <a:ln w="38100" cmpd="sng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347154" name="Freeform 18"/>
          <p:cNvSpPr>
            <a:spLocks/>
          </p:cNvSpPr>
          <p:nvPr/>
        </p:nvSpPr>
        <p:spPr bwMode="auto">
          <a:xfrm>
            <a:off x="6324600" y="1752600"/>
            <a:ext cx="1244600" cy="730250"/>
          </a:xfrm>
          <a:custGeom>
            <a:avLst/>
            <a:gdLst/>
            <a:ahLst/>
            <a:cxnLst>
              <a:cxn ang="0">
                <a:pos x="272" y="96"/>
              </a:cxn>
              <a:cxn ang="0">
                <a:pos x="704" y="144"/>
              </a:cxn>
              <a:cxn ang="0">
                <a:pos x="752" y="288"/>
              </a:cxn>
              <a:cxn ang="0">
                <a:pos x="567" y="435"/>
              </a:cxn>
              <a:cxn ang="0">
                <a:pos x="256" y="435"/>
              </a:cxn>
              <a:cxn ang="0">
                <a:pos x="29" y="369"/>
              </a:cxn>
              <a:cxn ang="0">
                <a:pos x="80" y="144"/>
              </a:cxn>
              <a:cxn ang="0">
                <a:pos x="368" y="0"/>
              </a:cxn>
              <a:cxn ang="0">
                <a:pos x="416" y="144"/>
              </a:cxn>
              <a:cxn ang="0">
                <a:pos x="368" y="96"/>
              </a:cxn>
            </a:cxnLst>
            <a:rect l="0" t="0" r="r" b="b"/>
            <a:pathLst>
              <a:path w="784" h="460">
                <a:moveTo>
                  <a:pt x="272" y="96"/>
                </a:moveTo>
                <a:cubicBezTo>
                  <a:pt x="448" y="104"/>
                  <a:pt x="624" y="112"/>
                  <a:pt x="704" y="144"/>
                </a:cubicBezTo>
                <a:cubicBezTo>
                  <a:pt x="784" y="176"/>
                  <a:pt x="775" y="240"/>
                  <a:pt x="752" y="288"/>
                </a:cubicBezTo>
                <a:cubicBezTo>
                  <a:pt x="729" y="336"/>
                  <a:pt x="650" y="410"/>
                  <a:pt x="567" y="435"/>
                </a:cubicBezTo>
                <a:cubicBezTo>
                  <a:pt x="484" y="460"/>
                  <a:pt x="346" y="446"/>
                  <a:pt x="256" y="435"/>
                </a:cubicBezTo>
                <a:cubicBezTo>
                  <a:pt x="166" y="424"/>
                  <a:pt x="58" y="417"/>
                  <a:pt x="29" y="369"/>
                </a:cubicBezTo>
                <a:cubicBezTo>
                  <a:pt x="0" y="321"/>
                  <a:pt x="24" y="206"/>
                  <a:pt x="80" y="144"/>
                </a:cubicBezTo>
                <a:cubicBezTo>
                  <a:pt x="136" y="82"/>
                  <a:pt x="312" y="0"/>
                  <a:pt x="368" y="0"/>
                </a:cubicBezTo>
                <a:cubicBezTo>
                  <a:pt x="424" y="0"/>
                  <a:pt x="416" y="128"/>
                  <a:pt x="416" y="144"/>
                </a:cubicBezTo>
                <a:cubicBezTo>
                  <a:pt x="416" y="160"/>
                  <a:pt x="392" y="128"/>
                  <a:pt x="368" y="96"/>
                </a:cubicBezTo>
              </a:path>
            </a:pathLst>
          </a:custGeom>
          <a:noFill/>
          <a:ln w="38100" cmpd="sng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347155" name="Text Box 19"/>
          <p:cNvSpPr txBox="1">
            <a:spLocks noChangeArrowheads="1"/>
          </p:cNvSpPr>
          <p:nvPr/>
        </p:nvSpPr>
        <p:spPr bwMode="auto">
          <a:xfrm>
            <a:off x="0" y="6400800"/>
            <a:ext cx="2011363" cy="457200"/>
          </a:xfrm>
          <a:prstGeom prst="rect">
            <a:avLst/>
          </a:prstGeom>
          <a:solidFill>
            <a:srgbClr val="DDF6A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1" lang="en-US" altLang="zh-CN"/>
              <a:t>MultiVu_Field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47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47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47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500"/>
                            </p:stCondLst>
                            <p:childTnLst>
                              <p:par>
                                <p:cTn id="14" presetID="16" presetClass="entr" presetSubtype="2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" dur="500"/>
                                        <p:tgtEl>
                                          <p:spTgt spid="347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000"/>
                            </p:stCondLst>
                            <p:childTnLst>
                              <p:par>
                                <p:cTn id="18" presetID="16" presetClass="entr" presetSubtype="2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0" dur="500"/>
                                        <p:tgtEl>
                                          <p:spTgt spid="347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500"/>
                            </p:stCondLst>
                            <p:childTnLst>
                              <p:par>
                                <p:cTn id="22" presetID="16" presetClass="entr" presetSubtype="2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4" dur="500"/>
                                        <p:tgtEl>
                                          <p:spTgt spid="347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47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5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47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7140" grpId="0" animBg="1"/>
      <p:bldP spid="347144" grpId="0" animBg="1" autoUpdateAnimBg="0"/>
      <p:bldP spid="347152" grpId="0" animBg="1"/>
      <p:bldP spid="347153" grpId="0" animBg="1"/>
      <p:bldP spid="347154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6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0" y="0"/>
            <a:ext cx="3733800" cy="685800"/>
          </a:xfrm>
        </p:spPr>
        <p:txBody>
          <a:bodyPr/>
          <a:lstStyle/>
          <a:p>
            <a:pPr algn="r"/>
            <a:r>
              <a:rPr lang="en-US" altLang="zh-CN"/>
              <a:t>Magnetic Field</a:t>
            </a:r>
          </a:p>
        </p:txBody>
      </p:sp>
      <p:pic>
        <p:nvPicPr>
          <p:cNvPr id="348163" name="Picture 3" descr="QD lege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" cy="676275"/>
          </a:xfrm>
          <a:prstGeom prst="rect">
            <a:avLst/>
          </a:prstGeom>
          <a:noFill/>
        </p:spPr>
      </p:pic>
      <p:graphicFrame>
        <p:nvGraphicFramePr>
          <p:cNvPr id="348164" name="Group 4"/>
          <p:cNvGraphicFramePr>
            <a:graphicFrameLocks noGrp="1"/>
          </p:cNvGraphicFramePr>
          <p:nvPr/>
        </p:nvGraphicFramePr>
        <p:xfrm>
          <a:off x="76200" y="1981200"/>
          <a:ext cx="1447800" cy="4708525"/>
        </p:xfrm>
        <a:graphic>
          <a:graphicData uri="http://schemas.openxmlformats.org/drawingml/2006/table">
            <a:tbl>
              <a:tblPr/>
              <a:tblGrid>
                <a:gridCol w="1447800"/>
              </a:tblGrid>
              <a:tr h="7699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Rate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385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9.2 </a:t>
                      </a:r>
                      <a:r>
                        <a:rPr kumimoji="0" lang="zh-CN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～</a:t>
                      </a: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42.6</a:t>
                      </a: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 Oe/sec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依赖于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B/I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电感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电压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48172" name="Group 12"/>
          <p:cNvGraphicFramePr>
            <a:graphicFrameLocks noGrp="1"/>
          </p:cNvGraphicFramePr>
          <p:nvPr/>
        </p:nvGraphicFramePr>
        <p:xfrm>
          <a:off x="1646238" y="1981200"/>
          <a:ext cx="4419600" cy="4703763"/>
        </p:xfrm>
        <a:graphic>
          <a:graphicData uri="http://schemas.openxmlformats.org/drawingml/2006/table">
            <a:tbl>
              <a:tblPr/>
              <a:tblGrid>
                <a:gridCol w="685800"/>
                <a:gridCol w="762000"/>
                <a:gridCol w="2209800"/>
                <a:gridCol w="762000"/>
              </a:tblGrid>
              <a:tr h="774700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Approach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977900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       S c a n  F i e l d</a:t>
                      </a:r>
                    </a:p>
                  </a:txBody>
                  <a:tcPr vert="eaVert" anchor="ctr" horzOverflow="overflow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B7F7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S e t    F i e l d</a:t>
                      </a:r>
                    </a:p>
                  </a:txBody>
                  <a:tcPr vert="eaVert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F6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Linear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快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9060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No Overshoot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中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9060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Oscillate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慢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69963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B7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Sweep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快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48196" name="Group 36"/>
          <p:cNvGraphicFramePr>
            <a:graphicFrameLocks noGrp="1"/>
          </p:cNvGraphicFramePr>
          <p:nvPr/>
        </p:nvGraphicFramePr>
        <p:xfrm>
          <a:off x="6172200" y="1981200"/>
          <a:ext cx="2819400" cy="4724400"/>
        </p:xfrm>
        <a:graphic>
          <a:graphicData uri="http://schemas.openxmlformats.org/drawingml/2006/table">
            <a:tbl>
              <a:tblPr/>
              <a:tblGrid>
                <a:gridCol w="1905000"/>
                <a:gridCol w="914400"/>
              </a:tblGrid>
              <a:tr h="776288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End</a:t>
                      </a:r>
                      <a:r>
                        <a:rPr kumimoji="0" lang="en-US" altLang="zh-CN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 Mode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1890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Persistent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闭环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57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Driven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(Hysteresis)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开环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48211" name="Text Box 51"/>
          <p:cNvSpPr txBox="1">
            <a:spLocks noChangeArrowheads="1"/>
          </p:cNvSpPr>
          <p:nvPr/>
        </p:nvSpPr>
        <p:spPr bwMode="auto">
          <a:xfrm>
            <a:off x="1828800" y="76200"/>
            <a:ext cx="3232150" cy="701675"/>
          </a:xfrm>
          <a:prstGeom prst="rect">
            <a:avLst/>
          </a:prstGeom>
          <a:solidFill>
            <a:srgbClr val="F0F2A4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1" lang="zh-CN" altLang="en-US" sz="4000">
                <a:solidFill>
                  <a:srgbClr val="FF0000"/>
                </a:solidFill>
                <a:ea typeface="黑体" pitchFamily="49" charset="-122"/>
              </a:rPr>
              <a:t>达到设定磁场</a:t>
            </a:r>
          </a:p>
        </p:txBody>
      </p:sp>
      <p:sp>
        <p:nvSpPr>
          <p:cNvPr id="348212" name="Text Box 52"/>
          <p:cNvSpPr txBox="1">
            <a:spLocks noChangeArrowheads="1"/>
          </p:cNvSpPr>
          <p:nvPr/>
        </p:nvSpPr>
        <p:spPr bwMode="auto">
          <a:xfrm>
            <a:off x="304800" y="1416050"/>
            <a:ext cx="933450" cy="557213"/>
          </a:xfrm>
          <a:prstGeom prst="rect">
            <a:avLst/>
          </a:prstGeom>
          <a:solidFill>
            <a:srgbClr val="F0F2A4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tIns="46800" bIns="46800" anchor="ctr">
            <a:spAutoFit/>
          </a:bodyPr>
          <a:lstStyle/>
          <a:p>
            <a:pPr algn="ctr"/>
            <a:r>
              <a:rPr kumimoji="1" lang="zh-CN" altLang="en-US" sz="2800">
                <a:ea typeface="华文新魏" pitchFamily="2" charset="-122"/>
              </a:rPr>
              <a:t>速率</a:t>
            </a:r>
          </a:p>
        </p:txBody>
      </p:sp>
      <p:sp>
        <p:nvSpPr>
          <p:cNvPr id="348213" name="Text Box 53"/>
          <p:cNvSpPr txBox="1">
            <a:spLocks noChangeArrowheads="1"/>
          </p:cNvSpPr>
          <p:nvPr/>
        </p:nvSpPr>
        <p:spPr bwMode="auto">
          <a:xfrm>
            <a:off x="2190750" y="1416050"/>
            <a:ext cx="3422650" cy="557213"/>
          </a:xfrm>
          <a:prstGeom prst="rect">
            <a:avLst/>
          </a:prstGeom>
          <a:solidFill>
            <a:srgbClr val="F0F2A4"/>
          </a:solidFill>
          <a:ln w="38100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tIns="46800" bIns="46800" anchor="ctr">
            <a:spAutoFit/>
          </a:bodyPr>
          <a:lstStyle/>
          <a:p>
            <a:pPr algn="ctr"/>
            <a:r>
              <a:rPr kumimoji="1" lang="zh-CN" altLang="en-US" sz="2800">
                <a:ea typeface="华文新魏" pitchFamily="2" charset="-122"/>
              </a:rPr>
              <a:t>磁体中电流变化方式</a:t>
            </a:r>
          </a:p>
        </p:txBody>
      </p:sp>
      <p:sp>
        <p:nvSpPr>
          <p:cNvPr id="348214" name="Text Box 54"/>
          <p:cNvSpPr txBox="1">
            <a:spLocks noChangeArrowheads="1"/>
          </p:cNvSpPr>
          <p:nvPr/>
        </p:nvSpPr>
        <p:spPr bwMode="auto">
          <a:xfrm>
            <a:off x="6229350" y="1416050"/>
            <a:ext cx="2711450" cy="557213"/>
          </a:xfrm>
          <a:prstGeom prst="rect">
            <a:avLst/>
          </a:prstGeom>
          <a:solidFill>
            <a:srgbClr val="F0F2A4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tIns="46800" bIns="46800" anchor="ctr">
            <a:spAutoFit/>
          </a:bodyPr>
          <a:lstStyle/>
          <a:p>
            <a:pPr algn="ctr"/>
            <a:r>
              <a:rPr kumimoji="1" lang="zh-CN" altLang="en-US" sz="2800">
                <a:ea typeface="华文新魏" pitchFamily="2" charset="-122"/>
              </a:rPr>
              <a:t>后磁场保持模式</a:t>
            </a:r>
          </a:p>
        </p:txBody>
      </p:sp>
      <p:sp>
        <p:nvSpPr>
          <p:cNvPr id="348215" name="Line 55"/>
          <p:cNvSpPr>
            <a:spLocks noChangeShapeType="1"/>
          </p:cNvSpPr>
          <p:nvPr/>
        </p:nvSpPr>
        <p:spPr bwMode="auto">
          <a:xfrm flipH="1">
            <a:off x="762000" y="762000"/>
            <a:ext cx="2743200" cy="6096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348216" name="Line 56"/>
          <p:cNvSpPr>
            <a:spLocks noChangeShapeType="1"/>
          </p:cNvSpPr>
          <p:nvPr/>
        </p:nvSpPr>
        <p:spPr bwMode="auto">
          <a:xfrm>
            <a:off x="3505200" y="762000"/>
            <a:ext cx="304800" cy="6096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348217" name="Line 57"/>
          <p:cNvSpPr>
            <a:spLocks noChangeShapeType="1"/>
          </p:cNvSpPr>
          <p:nvPr/>
        </p:nvSpPr>
        <p:spPr bwMode="auto">
          <a:xfrm>
            <a:off x="3505200" y="762000"/>
            <a:ext cx="3810000" cy="6096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348218" name="Text Box 58"/>
          <p:cNvSpPr txBox="1">
            <a:spLocks noChangeArrowheads="1"/>
          </p:cNvSpPr>
          <p:nvPr/>
        </p:nvSpPr>
        <p:spPr bwMode="auto">
          <a:xfrm>
            <a:off x="0" y="6400800"/>
            <a:ext cx="809625" cy="457200"/>
          </a:xfrm>
          <a:prstGeom prst="rect">
            <a:avLst/>
          </a:prstGeom>
          <a:solidFill>
            <a:srgbClr val="DDF6A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1" lang="en-US" altLang="zh-CN"/>
              <a:t>Field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685800"/>
          </a:xfrm>
        </p:spPr>
        <p:txBody>
          <a:bodyPr/>
          <a:lstStyle/>
          <a:p>
            <a:r>
              <a:rPr lang="en-US" altLang="zh-CN"/>
              <a:t>Magnetic Field</a:t>
            </a:r>
          </a:p>
        </p:txBody>
      </p:sp>
      <p:pic>
        <p:nvPicPr>
          <p:cNvPr id="349187" name="Picture 3" descr="QD lege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" cy="676275"/>
          </a:xfrm>
          <a:prstGeom prst="rect">
            <a:avLst/>
          </a:prstGeom>
          <a:noFill/>
        </p:spPr>
      </p:pic>
      <p:pic>
        <p:nvPicPr>
          <p:cNvPr id="349188" name="Picture 4" descr="Status Bar"/>
          <p:cNvPicPr>
            <a:picLocks noChangeAspect="1" noChangeArrowheads="1"/>
          </p:cNvPicPr>
          <p:nvPr/>
        </p:nvPicPr>
        <p:blipFill>
          <a:blip r:embed="rId3" cstate="print"/>
          <a:srcRect l="48834" r="24191"/>
          <a:stretch>
            <a:fillRect/>
          </a:stretch>
        </p:blipFill>
        <p:spPr bwMode="auto">
          <a:xfrm>
            <a:off x="1676400" y="1817688"/>
            <a:ext cx="3581400" cy="1771650"/>
          </a:xfrm>
          <a:prstGeom prst="rect">
            <a:avLst/>
          </a:prstGeom>
          <a:noFill/>
        </p:spPr>
      </p:pic>
      <p:sp>
        <p:nvSpPr>
          <p:cNvPr id="349189" name="AutoShape 5"/>
          <p:cNvSpPr>
            <a:spLocks noChangeArrowheads="1"/>
          </p:cNvSpPr>
          <p:nvPr/>
        </p:nvSpPr>
        <p:spPr bwMode="auto">
          <a:xfrm>
            <a:off x="838200" y="990600"/>
            <a:ext cx="1828800" cy="685800"/>
          </a:xfrm>
          <a:prstGeom prst="wedgeEllipseCallout">
            <a:avLst>
              <a:gd name="adj1" fmla="val 52083"/>
              <a:gd name="adj2" fmla="val 118519"/>
            </a:avLst>
          </a:prstGeom>
          <a:solidFill>
            <a:srgbClr val="F0F2A4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18000" rIns="18000" anchor="ctr"/>
          <a:lstStyle/>
          <a:p>
            <a:pPr algn="ctr"/>
            <a:r>
              <a:rPr kumimoji="1" lang="zh-CN" altLang="en-US"/>
              <a:t>当前磁场</a:t>
            </a:r>
          </a:p>
        </p:txBody>
      </p:sp>
      <p:sp>
        <p:nvSpPr>
          <p:cNvPr id="349190" name="AutoShape 6"/>
          <p:cNvSpPr>
            <a:spLocks noChangeArrowheads="1"/>
          </p:cNvSpPr>
          <p:nvPr/>
        </p:nvSpPr>
        <p:spPr bwMode="auto">
          <a:xfrm>
            <a:off x="609600" y="4046538"/>
            <a:ext cx="1828800" cy="685800"/>
          </a:xfrm>
          <a:prstGeom prst="wedgeEllipseCallout">
            <a:avLst>
              <a:gd name="adj1" fmla="val 72917"/>
              <a:gd name="adj2" fmla="val -182407"/>
            </a:avLst>
          </a:prstGeom>
          <a:solidFill>
            <a:srgbClr val="F0F2A4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18000" rIns="18000" anchor="ctr"/>
          <a:lstStyle/>
          <a:p>
            <a:pPr algn="ctr"/>
            <a:r>
              <a:rPr kumimoji="1" lang="zh-CN" altLang="en-US"/>
              <a:t>变场速率</a:t>
            </a:r>
          </a:p>
        </p:txBody>
      </p:sp>
      <p:graphicFrame>
        <p:nvGraphicFramePr>
          <p:cNvPr id="349191" name="Group 7"/>
          <p:cNvGraphicFramePr>
            <a:graphicFrameLocks noGrp="1"/>
          </p:cNvGraphicFramePr>
          <p:nvPr/>
        </p:nvGraphicFramePr>
        <p:xfrm>
          <a:off x="5867400" y="838200"/>
          <a:ext cx="2971800" cy="5651500"/>
        </p:xfrm>
        <a:graphic>
          <a:graphicData uri="http://schemas.openxmlformats.org/drawingml/2006/table">
            <a:tbl>
              <a:tblPr/>
              <a:tblGrid>
                <a:gridCol w="1600200"/>
                <a:gridCol w="1371600"/>
              </a:tblGrid>
              <a:tr h="639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Persistent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Driven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DCF"/>
                    </a:solidFill>
                  </a:tcPr>
                </a:tc>
              </a:tr>
              <a:tr h="454025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SW Warm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D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4540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SW Cool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DCF"/>
                    </a:solidFill>
                  </a:tcPr>
                </a:tc>
              </a:tr>
              <a:tr h="455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SWTC Err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DCF"/>
                    </a:solidFill>
                  </a:tcPr>
                </a:tc>
              </a:tr>
              <a:tr h="455613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Charging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D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455613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Discharging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D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455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Iterate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DCF"/>
                    </a:solidFill>
                  </a:tcPr>
                </a:tc>
              </a:tr>
              <a:tr h="452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Persistent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Holding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DCF"/>
                    </a:solidFill>
                  </a:tcPr>
                </a:tc>
              </a:tr>
              <a:tr h="455613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Chrg Err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D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454025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Curr Err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D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455613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Failure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D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454025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Quench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D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49227" name="Line 43"/>
          <p:cNvSpPr>
            <a:spLocks noChangeShapeType="1"/>
          </p:cNvSpPr>
          <p:nvPr/>
        </p:nvSpPr>
        <p:spPr bwMode="auto">
          <a:xfrm flipV="1">
            <a:off x="4724400" y="1447800"/>
            <a:ext cx="1371600" cy="8382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graphicFrame>
        <p:nvGraphicFramePr>
          <p:cNvPr id="349228" name="Group 44"/>
          <p:cNvGraphicFramePr>
            <a:graphicFrameLocks noGrp="1"/>
          </p:cNvGraphicFramePr>
          <p:nvPr/>
        </p:nvGraphicFramePr>
        <p:xfrm>
          <a:off x="2971800" y="4343400"/>
          <a:ext cx="1981200" cy="2255838"/>
        </p:xfrm>
        <a:graphic>
          <a:graphicData uri="http://schemas.openxmlformats.org/drawingml/2006/table">
            <a:tbl>
              <a:tblPr/>
              <a:tblGrid>
                <a:gridCol w="1981200"/>
              </a:tblGrid>
              <a:tr h="5635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Linear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DCF"/>
                    </a:solidFill>
                  </a:tcPr>
                </a:tc>
              </a:tr>
              <a:tr h="5651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No Overshoot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DCF"/>
                    </a:solidFill>
                  </a:tcPr>
                </a:tc>
              </a:tr>
              <a:tr h="5635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Oscillate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DCF"/>
                    </a:solidFill>
                  </a:tcPr>
                </a:tc>
              </a:tr>
              <a:tr h="5635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Sweep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DCF"/>
                    </a:solidFill>
                  </a:tcPr>
                </a:tc>
              </a:tr>
            </a:tbl>
          </a:graphicData>
        </a:graphic>
      </p:graphicFrame>
      <p:sp>
        <p:nvSpPr>
          <p:cNvPr id="349240" name="Line 56"/>
          <p:cNvSpPr>
            <a:spLocks noChangeShapeType="1"/>
          </p:cNvSpPr>
          <p:nvPr/>
        </p:nvSpPr>
        <p:spPr bwMode="auto">
          <a:xfrm flipH="1">
            <a:off x="3962400" y="3276600"/>
            <a:ext cx="304800" cy="10668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349241" name="AutoShape 57"/>
          <p:cNvSpPr>
            <a:spLocks noChangeArrowheads="1"/>
          </p:cNvSpPr>
          <p:nvPr/>
        </p:nvSpPr>
        <p:spPr bwMode="auto">
          <a:xfrm>
            <a:off x="90488" y="2286000"/>
            <a:ext cx="1738312" cy="685800"/>
          </a:xfrm>
          <a:prstGeom prst="wedgeEllipseCallout">
            <a:avLst>
              <a:gd name="adj1" fmla="val 95389"/>
              <a:gd name="adj2" fmla="val 4167"/>
            </a:avLst>
          </a:prstGeom>
          <a:solidFill>
            <a:srgbClr val="F0F2A4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0" rIns="0" anchor="ctr"/>
          <a:lstStyle/>
          <a:p>
            <a:pPr algn="ctr"/>
            <a:r>
              <a:rPr kumimoji="1" lang="zh-CN" altLang="en-US"/>
              <a:t>设定磁场</a:t>
            </a:r>
          </a:p>
        </p:txBody>
      </p:sp>
      <p:sp>
        <p:nvSpPr>
          <p:cNvPr id="349242" name="Text Box 58"/>
          <p:cNvSpPr txBox="1">
            <a:spLocks noChangeArrowheads="1"/>
          </p:cNvSpPr>
          <p:nvPr/>
        </p:nvSpPr>
        <p:spPr bwMode="auto">
          <a:xfrm>
            <a:off x="0" y="6400800"/>
            <a:ext cx="809625" cy="457200"/>
          </a:xfrm>
          <a:prstGeom prst="rect">
            <a:avLst/>
          </a:prstGeom>
          <a:solidFill>
            <a:srgbClr val="DDF6A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1" lang="en-US" altLang="zh-CN"/>
              <a:t>Field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2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685800"/>
          </a:xfrm>
        </p:spPr>
        <p:txBody>
          <a:bodyPr/>
          <a:lstStyle/>
          <a:p>
            <a:r>
              <a:rPr lang="en-US" altLang="zh-CN"/>
              <a:t>Scan Field</a:t>
            </a:r>
          </a:p>
        </p:txBody>
      </p:sp>
      <p:pic>
        <p:nvPicPr>
          <p:cNvPr id="350211" name="Picture 3" descr="QD lege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" cy="676275"/>
          </a:xfrm>
          <a:prstGeom prst="rect">
            <a:avLst/>
          </a:prstGeom>
          <a:noFill/>
        </p:spPr>
      </p:pic>
      <p:pic>
        <p:nvPicPr>
          <p:cNvPr id="350212" name="Picture 4" descr="Scan Fiel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371600"/>
            <a:ext cx="3573463" cy="4895850"/>
          </a:xfrm>
          <a:prstGeom prst="rect">
            <a:avLst/>
          </a:prstGeom>
          <a:noFill/>
        </p:spPr>
      </p:pic>
      <p:graphicFrame>
        <p:nvGraphicFramePr>
          <p:cNvPr id="350213" name="Group 5"/>
          <p:cNvGraphicFramePr>
            <a:graphicFrameLocks noGrp="1"/>
          </p:cNvGraphicFramePr>
          <p:nvPr/>
        </p:nvGraphicFramePr>
        <p:xfrm>
          <a:off x="4800600" y="1295400"/>
          <a:ext cx="4038600" cy="4321175"/>
        </p:xfrm>
        <a:graphic>
          <a:graphicData uri="http://schemas.openxmlformats.org/drawingml/2006/table">
            <a:tbl>
              <a:tblPr/>
              <a:tblGrid>
                <a:gridCol w="2057400"/>
                <a:gridCol w="1981200"/>
              </a:tblGrid>
              <a:tr h="911225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Spacing Code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D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681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Uniform Code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H</a:t>
                      </a:r>
                      <a:r>
                        <a:rPr kumimoji="0" lang="zh-CN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等间隔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DCF"/>
                    </a:solidFill>
                  </a:tcPr>
                </a:tc>
              </a:tr>
              <a:tr h="682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H*H Code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H</a:t>
                      </a:r>
                      <a:r>
                        <a:rPr kumimoji="0" lang="en-US" altLang="zh-CN" sz="2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2</a:t>
                      </a:r>
                      <a:r>
                        <a:rPr kumimoji="0" lang="zh-CN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等间隔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DCF"/>
                    </a:solidFill>
                  </a:tcPr>
                </a:tc>
              </a:tr>
              <a:tr h="682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H</a:t>
                      </a:r>
                      <a:r>
                        <a:rPr kumimoji="0" lang="en-US" altLang="zh-CN" sz="2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1/2</a:t>
                      </a: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 Code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H</a:t>
                      </a:r>
                      <a:r>
                        <a:rPr kumimoji="0" lang="en-US" altLang="zh-CN" sz="2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1/2</a:t>
                      </a:r>
                      <a:r>
                        <a:rPr kumimoji="0" lang="zh-CN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等间隔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DCF"/>
                    </a:solidFill>
                  </a:tcPr>
                </a:tc>
              </a:tr>
              <a:tr h="682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1/H Code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1/H</a:t>
                      </a:r>
                      <a:r>
                        <a:rPr kumimoji="0" lang="zh-CN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等间隔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DCF"/>
                    </a:solidFill>
                  </a:tcPr>
                </a:tc>
              </a:tr>
              <a:tr h="681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Log(H) Code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H</a:t>
                      </a:r>
                      <a:r>
                        <a:rPr kumimoji="0" lang="zh-CN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对数等间隔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DCF"/>
                    </a:solidFill>
                  </a:tcPr>
                </a:tc>
              </a:tr>
            </a:tbl>
          </a:graphicData>
        </a:graphic>
      </p:graphicFrame>
      <p:sp>
        <p:nvSpPr>
          <p:cNvPr id="350235" name="Line 27"/>
          <p:cNvSpPr>
            <a:spLocks noChangeShapeType="1"/>
          </p:cNvSpPr>
          <p:nvPr/>
        </p:nvSpPr>
        <p:spPr bwMode="auto">
          <a:xfrm flipH="1">
            <a:off x="3200400" y="1752600"/>
            <a:ext cx="2438400" cy="12192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350236" name="Text Box 28"/>
          <p:cNvSpPr txBox="1">
            <a:spLocks noChangeArrowheads="1"/>
          </p:cNvSpPr>
          <p:nvPr/>
        </p:nvSpPr>
        <p:spPr bwMode="auto">
          <a:xfrm>
            <a:off x="0" y="6400800"/>
            <a:ext cx="809625" cy="457200"/>
          </a:xfrm>
          <a:prstGeom prst="rect">
            <a:avLst/>
          </a:prstGeom>
          <a:solidFill>
            <a:srgbClr val="DDF6A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1" lang="en-US" altLang="zh-CN"/>
              <a:t>Field</a:t>
            </a:r>
          </a:p>
        </p:txBody>
      </p:sp>
      <p:sp>
        <p:nvSpPr>
          <p:cNvPr id="350237" name="Oval 29"/>
          <p:cNvSpPr>
            <a:spLocks noChangeArrowheads="1"/>
          </p:cNvSpPr>
          <p:nvPr/>
        </p:nvSpPr>
        <p:spPr bwMode="auto">
          <a:xfrm>
            <a:off x="1981200" y="4495800"/>
            <a:ext cx="1828800" cy="914400"/>
          </a:xfrm>
          <a:prstGeom prst="ellips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02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02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0237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234" name="Rectangle 2"/>
          <p:cNvSpPr>
            <a:spLocks noChangeArrowheads="1"/>
          </p:cNvSpPr>
          <p:nvPr/>
        </p:nvSpPr>
        <p:spPr bwMode="auto">
          <a:xfrm>
            <a:off x="1143000" y="5029200"/>
            <a:ext cx="2362200" cy="228600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51235" name="Rectangle 3"/>
          <p:cNvSpPr>
            <a:spLocks noChangeArrowheads="1"/>
          </p:cNvSpPr>
          <p:nvPr/>
        </p:nvSpPr>
        <p:spPr bwMode="auto">
          <a:xfrm>
            <a:off x="4676775" y="1676400"/>
            <a:ext cx="3629025" cy="3505200"/>
          </a:xfrm>
          <a:prstGeom prst="rect">
            <a:avLst/>
          </a:prstGeom>
          <a:solidFill>
            <a:srgbClr val="DFFDF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51236" name="Rectangle 4"/>
          <p:cNvSpPr>
            <a:spLocks noChangeArrowheads="1"/>
          </p:cNvSpPr>
          <p:nvPr/>
        </p:nvSpPr>
        <p:spPr bwMode="auto">
          <a:xfrm>
            <a:off x="3494088" y="3500438"/>
            <a:ext cx="1166812" cy="1681162"/>
          </a:xfrm>
          <a:prstGeom prst="rect">
            <a:avLst/>
          </a:prstGeom>
          <a:solidFill>
            <a:srgbClr val="E7E8E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51237" name="Rectangle 5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8458200" cy="685800"/>
          </a:xfrm>
        </p:spPr>
        <p:txBody>
          <a:bodyPr/>
          <a:lstStyle/>
          <a:p>
            <a:r>
              <a:rPr lang="en-US" altLang="zh-CN"/>
              <a:t>Process of Setting Field_</a:t>
            </a:r>
            <a:r>
              <a:rPr lang="en-US" altLang="zh-CN">
                <a:solidFill>
                  <a:srgbClr val="0000FF"/>
                </a:solidFill>
              </a:rPr>
              <a:t>Approach</a:t>
            </a:r>
          </a:p>
        </p:txBody>
      </p:sp>
      <p:pic>
        <p:nvPicPr>
          <p:cNvPr id="351238" name="Picture 6" descr="QD lege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" cy="676275"/>
          </a:xfrm>
          <a:prstGeom prst="rect">
            <a:avLst/>
          </a:prstGeom>
          <a:noFill/>
        </p:spPr>
      </p:pic>
      <p:sp>
        <p:nvSpPr>
          <p:cNvPr id="351239" name="Text Box 7"/>
          <p:cNvSpPr txBox="1">
            <a:spLocks noChangeArrowheads="1"/>
          </p:cNvSpPr>
          <p:nvPr/>
        </p:nvSpPr>
        <p:spPr bwMode="auto">
          <a:xfrm>
            <a:off x="0" y="6400800"/>
            <a:ext cx="895350" cy="457200"/>
          </a:xfrm>
          <a:prstGeom prst="rect">
            <a:avLst/>
          </a:prstGeom>
          <a:solidFill>
            <a:srgbClr val="DDF6A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1" lang="en-US" altLang="zh-CN"/>
              <a:t>Mode</a:t>
            </a:r>
          </a:p>
        </p:txBody>
      </p:sp>
      <p:sp>
        <p:nvSpPr>
          <p:cNvPr id="351240" name="Line 8"/>
          <p:cNvSpPr>
            <a:spLocks noChangeShapeType="1"/>
          </p:cNvSpPr>
          <p:nvPr/>
        </p:nvSpPr>
        <p:spPr bwMode="auto">
          <a:xfrm>
            <a:off x="1163638" y="5181600"/>
            <a:ext cx="7802562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351241" name="Line 9"/>
          <p:cNvSpPr>
            <a:spLocks noChangeShapeType="1"/>
          </p:cNvSpPr>
          <p:nvPr/>
        </p:nvSpPr>
        <p:spPr bwMode="auto">
          <a:xfrm flipV="1">
            <a:off x="1163638" y="1219200"/>
            <a:ext cx="0" cy="3965575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351242" name="Line 10"/>
          <p:cNvSpPr>
            <a:spLocks noChangeShapeType="1"/>
          </p:cNvSpPr>
          <p:nvPr/>
        </p:nvSpPr>
        <p:spPr bwMode="auto">
          <a:xfrm>
            <a:off x="1160463" y="1873250"/>
            <a:ext cx="7546975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grpSp>
        <p:nvGrpSpPr>
          <p:cNvPr id="351243" name="Group 11"/>
          <p:cNvGrpSpPr>
            <a:grpSpLocks/>
          </p:cNvGrpSpPr>
          <p:nvPr/>
        </p:nvGrpSpPr>
        <p:grpSpPr bwMode="auto">
          <a:xfrm rot="-606402">
            <a:off x="3381375" y="3630613"/>
            <a:ext cx="1420813" cy="1436687"/>
            <a:chOff x="960" y="2016"/>
            <a:chExt cx="672" cy="672"/>
          </a:xfrm>
        </p:grpSpPr>
        <p:sp>
          <p:nvSpPr>
            <p:cNvPr id="351244" name="Line 12"/>
            <p:cNvSpPr>
              <a:spLocks noChangeShapeType="1"/>
            </p:cNvSpPr>
            <p:nvPr/>
          </p:nvSpPr>
          <p:spPr bwMode="auto">
            <a:xfrm flipV="1">
              <a:off x="960" y="2016"/>
              <a:ext cx="672" cy="67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351245" name="Group 13"/>
            <p:cNvGrpSpPr>
              <a:grpSpLocks/>
            </p:cNvGrpSpPr>
            <p:nvPr/>
          </p:nvGrpSpPr>
          <p:grpSpPr bwMode="auto">
            <a:xfrm>
              <a:off x="1257" y="2238"/>
              <a:ext cx="126" cy="185"/>
              <a:chOff x="1476" y="3166"/>
              <a:chExt cx="144" cy="195"/>
            </a:xfrm>
          </p:grpSpPr>
          <p:sp>
            <p:nvSpPr>
              <p:cNvPr id="351246" name="Rectangle 14"/>
              <p:cNvSpPr>
                <a:spLocks noChangeArrowheads="1"/>
              </p:cNvSpPr>
              <p:nvPr/>
            </p:nvSpPr>
            <p:spPr bwMode="auto">
              <a:xfrm rot="2851147">
                <a:off x="1450" y="3223"/>
                <a:ext cx="195" cy="8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grpSp>
            <p:nvGrpSpPr>
              <p:cNvPr id="351247" name="Group 15"/>
              <p:cNvGrpSpPr>
                <a:grpSpLocks/>
              </p:cNvGrpSpPr>
              <p:nvPr/>
            </p:nvGrpSpPr>
            <p:grpSpPr bwMode="auto">
              <a:xfrm>
                <a:off x="1476" y="3191"/>
                <a:ext cx="144" cy="144"/>
                <a:chOff x="1392" y="3264"/>
                <a:chExt cx="144" cy="144"/>
              </a:xfrm>
            </p:grpSpPr>
            <p:sp>
              <p:nvSpPr>
                <p:cNvPr id="351248" name="Line 16"/>
                <p:cNvSpPr>
                  <a:spLocks noChangeShapeType="1"/>
                </p:cNvSpPr>
                <p:nvPr/>
              </p:nvSpPr>
              <p:spPr bwMode="auto">
                <a:xfrm>
                  <a:off x="1440" y="3264"/>
                  <a:ext cx="96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51249" name="Line 17"/>
                <p:cNvSpPr>
                  <a:spLocks noChangeShapeType="1"/>
                </p:cNvSpPr>
                <p:nvPr/>
              </p:nvSpPr>
              <p:spPr bwMode="auto">
                <a:xfrm>
                  <a:off x="1392" y="3312"/>
                  <a:ext cx="96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</p:grpSp>
      <p:sp>
        <p:nvSpPr>
          <p:cNvPr id="351250" name="Oval 18"/>
          <p:cNvSpPr>
            <a:spLocks noChangeAspect="1" noChangeArrowheads="1"/>
          </p:cNvSpPr>
          <p:nvPr/>
        </p:nvSpPr>
        <p:spPr bwMode="auto">
          <a:xfrm>
            <a:off x="3414713" y="5070475"/>
            <a:ext cx="187325" cy="187325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51251" name="Freeform 19"/>
          <p:cNvSpPr>
            <a:spLocks noChangeAspect="1"/>
          </p:cNvSpPr>
          <p:nvPr/>
        </p:nvSpPr>
        <p:spPr bwMode="auto">
          <a:xfrm>
            <a:off x="4705350" y="1462088"/>
            <a:ext cx="3621088" cy="2012950"/>
          </a:xfrm>
          <a:custGeom>
            <a:avLst/>
            <a:gdLst/>
            <a:ahLst/>
            <a:cxnLst>
              <a:cxn ang="0">
                <a:pos x="0" y="1586"/>
              </a:cxn>
              <a:cxn ang="0">
                <a:pos x="723" y="608"/>
              </a:cxn>
              <a:cxn ang="0">
                <a:pos x="1125" y="133"/>
              </a:cxn>
              <a:cxn ang="0">
                <a:pos x="1335" y="32"/>
              </a:cxn>
              <a:cxn ang="0">
                <a:pos x="1509" y="327"/>
              </a:cxn>
              <a:cxn ang="0">
                <a:pos x="1719" y="462"/>
              </a:cxn>
              <a:cxn ang="0">
                <a:pos x="2021" y="197"/>
              </a:cxn>
              <a:cxn ang="0">
                <a:pos x="2229" y="327"/>
              </a:cxn>
              <a:cxn ang="0">
                <a:pos x="2405" y="361"/>
              </a:cxn>
              <a:cxn ang="0">
                <a:pos x="2565" y="327"/>
              </a:cxn>
              <a:cxn ang="0">
                <a:pos x="2853" y="327"/>
              </a:cxn>
            </a:cxnLst>
            <a:rect l="0" t="0" r="r" b="b"/>
            <a:pathLst>
              <a:path w="2853" h="1586">
                <a:moveTo>
                  <a:pt x="0" y="1586"/>
                </a:moveTo>
                <a:cubicBezTo>
                  <a:pt x="120" y="1423"/>
                  <a:pt x="536" y="850"/>
                  <a:pt x="723" y="608"/>
                </a:cubicBezTo>
                <a:cubicBezTo>
                  <a:pt x="910" y="366"/>
                  <a:pt x="1023" y="229"/>
                  <a:pt x="1125" y="133"/>
                </a:cubicBezTo>
                <a:cubicBezTo>
                  <a:pt x="1227" y="37"/>
                  <a:pt x="1271" y="0"/>
                  <a:pt x="1335" y="32"/>
                </a:cubicBezTo>
                <a:cubicBezTo>
                  <a:pt x="1399" y="64"/>
                  <a:pt x="1445" y="255"/>
                  <a:pt x="1509" y="327"/>
                </a:cubicBezTo>
                <a:cubicBezTo>
                  <a:pt x="1573" y="399"/>
                  <a:pt x="1634" y="484"/>
                  <a:pt x="1719" y="462"/>
                </a:cubicBezTo>
                <a:cubicBezTo>
                  <a:pt x="1804" y="440"/>
                  <a:pt x="1936" y="219"/>
                  <a:pt x="2021" y="197"/>
                </a:cubicBezTo>
                <a:cubicBezTo>
                  <a:pt x="2106" y="175"/>
                  <a:pt x="2165" y="300"/>
                  <a:pt x="2229" y="327"/>
                </a:cubicBezTo>
                <a:cubicBezTo>
                  <a:pt x="2293" y="354"/>
                  <a:pt x="2349" y="361"/>
                  <a:pt x="2405" y="361"/>
                </a:cubicBezTo>
                <a:cubicBezTo>
                  <a:pt x="2461" y="361"/>
                  <a:pt x="2490" y="333"/>
                  <a:pt x="2565" y="327"/>
                </a:cubicBezTo>
                <a:cubicBezTo>
                  <a:pt x="2640" y="321"/>
                  <a:pt x="2805" y="327"/>
                  <a:pt x="2853" y="327"/>
                </a:cubicBezTo>
              </a:path>
            </a:pathLst>
          </a:custGeom>
          <a:noFill/>
          <a:ln w="57150" cmpd="sng">
            <a:solidFill>
              <a:srgbClr val="FF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351252" name="Freeform 20"/>
          <p:cNvSpPr>
            <a:spLocks noChangeAspect="1"/>
          </p:cNvSpPr>
          <p:nvPr/>
        </p:nvSpPr>
        <p:spPr bwMode="auto">
          <a:xfrm>
            <a:off x="4673600" y="1857375"/>
            <a:ext cx="2535238" cy="1630363"/>
          </a:xfrm>
          <a:custGeom>
            <a:avLst/>
            <a:gdLst/>
            <a:ahLst/>
            <a:cxnLst>
              <a:cxn ang="0">
                <a:pos x="0" y="1252"/>
              </a:cxn>
              <a:cxn ang="0">
                <a:pos x="521" y="658"/>
              </a:cxn>
              <a:cxn ang="0">
                <a:pos x="1051" y="256"/>
              </a:cxn>
              <a:cxn ang="0">
                <a:pos x="1444" y="73"/>
              </a:cxn>
              <a:cxn ang="0">
                <a:pos x="1718" y="18"/>
              </a:cxn>
              <a:cxn ang="0">
                <a:pos x="1947" y="0"/>
              </a:cxn>
            </a:cxnLst>
            <a:rect l="0" t="0" r="r" b="b"/>
            <a:pathLst>
              <a:path w="1947" h="1252">
                <a:moveTo>
                  <a:pt x="0" y="1252"/>
                </a:moveTo>
                <a:cubicBezTo>
                  <a:pt x="87" y="1153"/>
                  <a:pt x="346" y="824"/>
                  <a:pt x="521" y="658"/>
                </a:cubicBezTo>
                <a:cubicBezTo>
                  <a:pt x="696" y="492"/>
                  <a:pt x="897" y="354"/>
                  <a:pt x="1051" y="256"/>
                </a:cubicBezTo>
                <a:cubicBezTo>
                  <a:pt x="1205" y="158"/>
                  <a:pt x="1333" y="113"/>
                  <a:pt x="1444" y="73"/>
                </a:cubicBezTo>
                <a:cubicBezTo>
                  <a:pt x="1555" y="33"/>
                  <a:pt x="1634" y="30"/>
                  <a:pt x="1718" y="18"/>
                </a:cubicBezTo>
                <a:cubicBezTo>
                  <a:pt x="1802" y="6"/>
                  <a:pt x="1899" y="4"/>
                  <a:pt x="1947" y="0"/>
                </a:cubicBezTo>
              </a:path>
            </a:pathLst>
          </a:custGeom>
          <a:noFill/>
          <a:ln w="57150" cmpd="sng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351253" name="Freeform 21"/>
          <p:cNvSpPr>
            <a:spLocks noChangeAspect="1"/>
          </p:cNvSpPr>
          <p:nvPr/>
        </p:nvSpPr>
        <p:spPr bwMode="auto">
          <a:xfrm>
            <a:off x="4662488" y="1930400"/>
            <a:ext cx="2079625" cy="1574800"/>
          </a:xfrm>
          <a:custGeom>
            <a:avLst/>
            <a:gdLst/>
            <a:ahLst/>
            <a:cxnLst>
              <a:cxn ang="0">
                <a:pos x="0" y="1240"/>
              </a:cxn>
              <a:cxn ang="0">
                <a:pos x="814" y="9"/>
              </a:cxn>
              <a:cxn ang="0">
                <a:pos x="1637" y="0"/>
              </a:cxn>
            </a:cxnLst>
            <a:rect l="0" t="0" r="r" b="b"/>
            <a:pathLst>
              <a:path w="1637" h="1240">
                <a:moveTo>
                  <a:pt x="0" y="1240"/>
                </a:moveTo>
                <a:lnTo>
                  <a:pt x="814" y="9"/>
                </a:lnTo>
                <a:lnTo>
                  <a:pt x="1637" y="0"/>
                </a:lnTo>
              </a:path>
            </a:pathLst>
          </a:custGeom>
          <a:noFill/>
          <a:ln w="57150" cmpd="sng">
            <a:solidFill>
              <a:srgbClr val="0000FF"/>
            </a:solidFill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351254" name="Line 22"/>
          <p:cNvSpPr>
            <a:spLocks noChangeShapeType="1"/>
          </p:cNvSpPr>
          <p:nvPr/>
        </p:nvSpPr>
        <p:spPr bwMode="auto">
          <a:xfrm flipV="1">
            <a:off x="5703888" y="1265238"/>
            <a:ext cx="381000" cy="685800"/>
          </a:xfrm>
          <a:prstGeom prst="line">
            <a:avLst/>
          </a:prstGeom>
          <a:noFill/>
          <a:ln w="57150">
            <a:solidFill>
              <a:srgbClr val="0000FF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351255" name="Line 23"/>
          <p:cNvSpPr>
            <a:spLocks noChangeShapeType="1"/>
          </p:cNvSpPr>
          <p:nvPr/>
        </p:nvSpPr>
        <p:spPr bwMode="auto">
          <a:xfrm flipV="1">
            <a:off x="7183438" y="1981200"/>
            <a:ext cx="0" cy="53340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351256" name="Line 24"/>
          <p:cNvSpPr>
            <a:spLocks noChangeShapeType="1"/>
          </p:cNvSpPr>
          <p:nvPr/>
        </p:nvSpPr>
        <p:spPr bwMode="auto">
          <a:xfrm flipV="1">
            <a:off x="8326438" y="1981200"/>
            <a:ext cx="0" cy="533400"/>
          </a:xfrm>
          <a:prstGeom prst="line">
            <a:avLst/>
          </a:prstGeom>
          <a:noFill/>
          <a:ln w="76200">
            <a:solidFill>
              <a:srgbClr val="FF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351257" name="Line 25"/>
          <p:cNvSpPr>
            <a:spLocks noChangeShapeType="1"/>
          </p:cNvSpPr>
          <p:nvPr/>
        </p:nvSpPr>
        <p:spPr bwMode="auto">
          <a:xfrm flipV="1">
            <a:off x="5702300" y="1176338"/>
            <a:ext cx="0" cy="53340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351258" name="Freeform 26"/>
          <p:cNvSpPr>
            <a:spLocks/>
          </p:cNvSpPr>
          <p:nvPr/>
        </p:nvSpPr>
        <p:spPr bwMode="auto">
          <a:xfrm>
            <a:off x="1163638" y="3511550"/>
            <a:ext cx="3505200" cy="17049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58" y="0"/>
              </a:cxn>
              <a:cxn ang="0">
                <a:pos x="558" y="842"/>
              </a:cxn>
            </a:cxnLst>
            <a:rect l="0" t="0" r="r" b="b"/>
            <a:pathLst>
              <a:path w="558" h="842">
                <a:moveTo>
                  <a:pt x="0" y="0"/>
                </a:moveTo>
                <a:lnTo>
                  <a:pt x="558" y="0"/>
                </a:lnTo>
                <a:lnTo>
                  <a:pt x="558" y="842"/>
                </a:lnTo>
              </a:path>
            </a:pathLst>
          </a:custGeom>
          <a:noFill/>
          <a:ln w="28575" cap="flat" cmpd="sng">
            <a:solidFill>
              <a:srgbClr val="996633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351259" name="AutoShape 27"/>
          <p:cNvSpPr>
            <a:spLocks/>
          </p:cNvSpPr>
          <p:nvPr/>
        </p:nvSpPr>
        <p:spPr bwMode="auto">
          <a:xfrm rot="-5400000">
            <a:off x="3944938" y="4914900"/>
            <a:ext cx="304800" cy="1143000"/>
          </a:xfrm>
          <a:prstGeom prst="leftBrace">
            <a:avLst>
              <a:gd name="adj1" fmla="val 25313"/>
              <a:gd name="adj2" fmla="val 50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51260" name="AutoShape 28"/>
          <p:cNvSpPr>
            <a:spLocks/>
          </p:cNvSpPr>
          <p:nvPr/>
        </p:nvSpPr>
        <p:spPr bwMode="auto">
          <a:xfrm rot="-5400000">
            <a:off x="6307138" y="3695700"/>
            <a:ext cx="381000" cy="3657600"/>
          </a:xfrm>
          <a:prstGeom prst="leftBrace">
            <a:avLst>
              <a:gd name="adj1" fmla="val 64800"/>
              <a:gd name="adj2" fmla="val 50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51261" name="Line 29"/>
          <p:cNvSpPr>
            <a:spLocks noChangeShapeType="1"/>
          </p:cNvSpPr>
          <p:nvPr/>
        </p:nvSpPr>
        <p:spPr bwMode="auto">
          <a:xfrm>
            <a:off x="7183438" y="2625725"/>
            <a:ext cx="0" cy="2555875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351262" name="Line 30"/>
          <p:cNvSpPr>
            <a:spLocks noChangeShapeType="1"/>
          </p:cNvSpPr>
          <p:nvPr/>
        </p:nvSpPr>
        <p:spPr bwMode="auto">
          <a:xfrm>
            <a:off x="8326438" y="2590800"/>
            <a:ext cx="0" cy="2555875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351263" name="Line 31"/>
          <p:cNvSpPr>
            <a:spLocks noChangeShapeType="1"/>
          </p:cNvSpPr>
          <p:nvPr/>
        </p:nvSpPr>
        <p:spPr bwMode="auto">
          <a:xfrm flipH="1">
            <a:off x="5735638" y="1981200"/>
            <a:ext cx="0" cy="320040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351264" name="AutoShape 32"/>
          <p:cNvSpPr>
            <a:spLocks noChangeArrowheads="1"/>
          </p:cNvSpPr>
          <p:nvPr/>
        </p:nvSpPr>
        <p:spPr bwMode="auto">
          <a:xfrm>
            <a:off x="3121025" y="5867400"/>
            <a:ext cx="3127375" cy="758825"/>
          </a:xfrm>
          <a:prstGeom prst="wedgeRectCallout">
            <a:avLst>
              <a:gd name="adj1" fmla="val -18477"/>
              <a:gd name="adj2" fmla="val -76778"/>
            </a:avLst>
          </a:prstGeom>
          <a:solidFill>
            <a:srgbClr val="E7E8E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kumimoji="1" lang="en-US" altLang="zh-CN"/>
              <a:t>Charging / Discharging</a:t>
            </a:r>
          </a:p>
          <a:p>
            <a:pPr algn="ctr"/>
            <a:r>
              <a:rPr kumimoji="1" lang="en-US" altLang="zh-CN"/>
              <a:t>Set Rate</a:t>
            </a:r>
          </a:p>
        </p:txBody>
      </p:sp>
      <p:sp>
        <p:nvSpPr>
          <p:cNvPr id="351265" name="AutoShape 33"/>
          <p:cNvSpPr>
            <a:spLocks noChangeArrowheads="1"/>
          </p:cNvSpPr>
          <p:nvPr/>
        </p:nvSpPr>
        <p:spPr bwMode="auto">
          <a:xfrm>
            <a:off x="6646863" y="6124575"/>
            <a:ext cx="2344737" cy="533400"/>
          </a:xfrm>
          <a:prstGeom prst="wedgeRectCallout">
            <a:avLst>
              <a:gd name="adj1" fmla="val -53588"/>
              <a:gd name="adj2" fmla="val -124403"/>
            </a:avLst>
          </a:prstGeom>
          <a:solidFill>
            <a:srgbClr val="DFFDF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kumimoji="1" lang="en-US" altLang="zh-CN"/>
              <a:t>Approach Mode</a:t>
            </a:r>
          </a:p>
        </p:txBody>
      </p:sp>
      <p:sp>
        <p:nvSpPr>
          <p:cNvPr id="351266" name="Oval 34"/>
          <p:cNvSpPr>
            <a:spLocks noChangeAspect="1" noChangeArrowheads="1"/>
          </p:cNvSpPr>
          <p:nvPr/>
        </p:nvSpPr>
        <p:spPr bwMode="auto">
          <a:xfrm>
            <a:off x="1087438" y="5070475"/>
            <a:ext cx="187325" cy="187325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51267" name="AutoShape 35"/>
          <p:cNvSpPr>
            <a:spLocks/>
          </p:cNvSpPr>
          <p:nvPr/>
        </p:nvSpPr>
        <p:spPr bwMode="auto">
          <a:xfrm rot="-5400000">
            <a:off x="2209800" y="4343400"/>
            <a:ext cx="304800" cy="2286000"/>
          </a:xfrm>
          <a:prstGeom prst="leftBrace">
            <a:avLst>
              <a:gd name="adj1" fmla="val 50625"/>
              <a:gd name="adj2" fmla="val 50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51268" name="Text Box 36"/>
          <p:cNvSpPr txBox="1">
            <a:spLocks noChangeArrowheads="1"/>
          </p:cNvSpPr>
          <p:nvPr/>
        </p:nvSpPr>
        <p:spPr bwMode="auto">
          <a:xfrm>
            <a:off x="746125" y="762000"/>
            <a:ext cx="809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1" lang="en-US" altLang="zh-CN">
                <a:solidFill>
                  <a:srgbClr val="FF3300"/>
                </a:solidFill>
              </a:rPr>
              <a:t>Field</a:t>
            </a:r>
          </a:p>
        </p:txBody>
      </p:sp>
      <p:sp>
        <p:nvSpPr>
          <p:cNvPr id="351269" name="Text Box 37"/>
          <p:cNvSpPr txBox="1">
            <a:spLocks noChangeArrowheads="1"/>
          </p:cNvSpPr>
          <p:nvPr/>
        </p:nvSpPr>
        <p:spPr bwMode="auto">
          <a:xfrm>
            <a:off x="8366125" y="4689475"/>
            <a:ext cx="723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1" lang="en-US" altLang="zh-CN"/>
              <a:t>time</a:t>
            </a:r>
          </a:p>
        </p:txBody>
      </p:sp>
      <p:sp>
        <p:nvSpPr>
          <p:cNvPr id="351270" name="AutoShape 38"/>
          <p:cNvSpPr>
            <a:spLocks noChangeArrowheads="1"/>
          </p:cNvSpPr>
          <p:nvPr/>
        </p:nvSpPr>
        <p:spPr bwMode="auto">
          <a:xfrm>
            <a:off x="228600" y="5775325"/>
            <a:ext cx="2209800" cy="536575"/>
          </a:xfrm>
          <a:prstGeom prst="wedgeRectCallout">
            <a:avLst>
              <a:gd name="adj1" fmla="val 46981"/>
              <a:gd name="adj2" fmla="val -72190"/>
            </a:avLst>
          </a:prstGeom>
          <a:solidFill>
            <a:srgbClr val="E8C3F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kumimoji="1" lang="en-US" altLang="zh-CN"/>
              <a:t>Holding: </a:t>
            </a:r>
            <a:r>
              <a:rPr kumimoji="1" lang="en-US" altLang="zh-CN">
                <a:solidFill>
                  <a:srgbClr val="FF3300"/>
                </a:solidFill>
              </a:rPr>
              <a:t>Driven</a:t>
            </a:r>
          </a:p>
        </p:txBody>
      </p:sp>
      <p:sp>
        <p:nvSpPr>
          <p:cNvPr id="351271" name="AutoShape 39"/>
          <p:cNvSpPr>
            <a:spLocks/>
          </p:cNvSpPr>
          <p:nvPr/>
        </p:nvSpPr>
        <p:spPr bwMode="auto">
          <a:xfrm rot="5400000" flipV="1">
            <a:off x="2209800" y="3657600"/>
            <a:ext cx="304800" cy="2286000"/>
          </a:xfrm>
          <a:prstGeom prst="leftBrace">
            <a:avLst>
              <a:gd name="adj1" fmla="val 50625"/>
              <a:gd name="adj2" fmla="val 50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51272" name="AutoShape 40"/>
          <p:cNvSpPr>
            <a:spLocks noChangeArrowheads="1"/>
          </p:cNvSpPr>
          <p:nvPr/>
        </p:nvSpPr>
        <p:spPr bwMode="auto">
          <a:xfrm>
            <a:off x="188913" y="3730625"/>
            <a:ext cx="2438400" cy="688975"/>
          </a:xfrm>
          <a:prstGeom prst="wedgeRectCallout">
            <a:avLst>
              <a:gd name="adj1" fmla="val 38347"/>
              <a:gd name="adj2" fmla="val 73963"/>
            </a:avLst>
          </a:prstGeom>
          <a:solidFill>
            <a:srgbClr val="E8C3F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kumimoji="1" lang="en-US" altLang="zh-CN"/>
              <a:t>Switch Warming: </a:t>
            </a:r>
            <a:r>
              <a:rPr kumimoji="1" lang="en-US" altLang="zh-CN">
                <a:solidFill>
                  <a:srgbClr val="FF3300"/>
                </a:solidFill>
              </a:rPr>
              <a:t>Persistent (20 Sec)</a:t>
            </a:r>
          </a:p>
        </p:txBody>
      </p:sp>
      <p:sp>
        <p:nvSpPr>
          <p:cNvPr id="351273" name="Text Box 41"/>
          <p:cNvSpPr txBox="1">
            <a:spLocks noChangeArrowheads="1"/>
          </p:cNvSpPr>
          <p:nvPr/>
        </p:nvSpPr>
        <p:spPr bwMode="auto">
          <a:xfrm>
            <a:off x="68263" y="4946650"/>
            <a:ext cx="10810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kumimoji="1" lang="en-US" altLang="zh-CN"/>
              <a:t>Present</a:t>
            </a:r>
          </a:p>
        </p:txBody>
      </p:sp>
      <p:sp>
        <p:nvSpPr>
          <p:cNvPr id="351274" name="Text Box 42"/>
          <p:cNvSpPr txBox="1">
            <a:spLocks noChangeArrowheads="1"/>
          </p:cNvSpPr>
          <p:nvPr/>
        </p:nvSpPr>
        <p:spPr bwMode="auto">
          <a:xfrm>
            <a:off x="0" y="1600200"/>
            <a:ext cx="11985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1" lang="en-US" altLang="zh-CN"/>
              <a:t>Setpoint</a:t>
            </a:r>
          </a:p>
        </p:txBody>
      </p:sp>
      <p:sp>
        <p:nvSpPr>
          <p:cNvPr id="351275" name="AutoShape 43"/>
          <p:cNvSpPr>
            <a:spLocks noChangeArrowheads="1"/>
          </p:cNvSpPr>
          <p:nvPr/>
        </p:nvSpPr>
        <p:spPr bwMode="auto">
          <a:xfrm>
            <a:off x="2971800" y="2438400"/>
            <a:ext cx="1219200" cy="533400"/>
          </a:xfrm>
          <a:prstGeom prst="wedgeRoundRectCallout">
            <a:avLst>
              <a:gd name="adj1" fmla="val 129167"/>
              <a:gd name="adj2" fmla="val 4463"/>
              <a:gd name="adj3" fmla="val 16667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kumimoji="1" lang="en-US" altLang="zh-CN">
                <a:solidFill>
                  <a:schemeClr val="bg1"/>
                </a:solidFill>
              </a:rPr>
              <a:t>Linear</a:t>
            </a:r>
          </a:p>
        </p:txBody>
      </p:sp>
      <p:sp>
        <p:nvSpPr>
          <p:cNvPr id="351276" name="AutoShape 44"/>
          <p:cNvSpPr>
            <a:spLocks noChangeArrowheads="1"/>
          </p:cNvSpPr>
          <p:nvPr/>
        </p:nvSpPr>
        <p:spPr bwMode="auto">
          <a:xfrm>
            <a:off x="6934200" y="838200"/>
            <a:ext cx="1981200" cy="533400"/>
          </a:xfrm>
          <a:prstGeom prst="wedgeRoundRectCallout">
            <a:avLst>
              <a:gd name="adj1" fmla="val -97435"/>
              <a:gd name="adj2" fmla="val 47319"/>
              <a:gd name="adj3" fmla="val 16667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kumimoji="1" lang="en-US" altLang="zh-CN">
                <a:solidFill>
                  <a:schemeClr val="bg1"/>
                </a:solidFill>
              </a:rPr>
              <a:t>Sweep (Scan)</a:t>
            </a:r>
          </a:p>
        </p:txBody>
      </p:sp>
      <p:sp>
        <p:nvSpPr>
          <p:cNvPr id="351277" name="AutoShape 45"/>
          <p:cNvSpPr>
            <a:spLocks noChangeArrowheads="1"/>
          </p:cNvSpPr>
          <p:nvPr/>
        </p:nvSpPr>
        <p:spPr bwMode="auto">
          <a:xfrm>
            <a:off x="5867400" y="3657600"/>
            <a:ext cx="1828800" cy="838200"/>
          </a:xfrm>
          <a:prstGeom prst="wedgeRoundRectCallout">
            <a:avLst>
              <a:gd name="adj1" fmla="val -72569"/>
              <a:gd name="adj2" fmla="val -172157"/>
              <a:gd name="adj3" fmla="val 16667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kumimoji="1" lang="en-US" altLang="zh-CN">
                <a:solidFill>
                  <a:schemeClr val="bg1"/>
                </a:solidFill>
              </a:rPr>
              <a:t>No O’Shoot</a:t>
            </a:r>
          </a:p>
          <a:p>
            <a:pPr algn="ctr"/>
            <a:r>
              <a:rPr kumimoji="1" lang="en-US" altLang="zh-CN">
                <a:solidFill>
                  <a:schemeClr val="bg1"/>
                </a:solidFill>
              </a:rPr>
              <a:t>70 %</a:t>
            </a:r>
          </a:p>
        </p:txBody>
      </p:sp>
      <p:sp>
        <p:nvSpPr>
          <p:cNvPr id="351278" name="AutoShape 46"/>
          <p:cNvSpPr>
            <a:spLocks noChangeArrowheads="1"/>
          </p:cNvSpPr>
          <p:nvPr/>
        </p:nvSpPr>
        <p:spPr bwMode="auto">
          <a:xfrm>
            <a:off x="7391400" y="2667000"/>
            <a:ext cx="1447800" cy="762000"/>
          </a:xfrm>
          <a:prstGeom prst="wedgeRoundRectCallout">
            <a:avLst>
              <a:gd name="adj1" fmla="val -45722"/>
              <a:gd name="adj2" fmla="val -160417"/>
              <a:gd name="adj3" fmla="val 16667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kumimoji="1" lang="en-US" altLang="zh-CN">
                <a:solidFill>
                  <a:schemeClr val="bg1"/>
                </a:solidFill>
              </a:rPr>
              <a:t>Oscillate</a:t>
            </a:r>
          </a:p>
          <a:p>
            <a:pPr algn="ctr"/>
            <a:r>
              <a:rPr kumimoji="1" lang="en-US" altLang="zh-CN">
                <a:solidFill>
                  <a:schemeClr val="bg1"/>
                </a:solidFill>
              </a:rPr>
              <a:t>30 %</a:t>
            </a:r>
          </a:p>
        </p:txBody>
      </p:sp>
      <p:sp>
        <p:nvSpPr>
          <p:cNvPr id="351279" name="Oval 47"/>
          <p:cNvSpPr>
            <a:spLocks noChangeArrowheads="1"/>
          </p:cNvSpPr>
          <p:nvPr/>
        </p:nvSpPr>
        <p:spPr bwMode="auto">
          <a:xfrm>
            <a:off x="4495800" y="3352800"/>
            <a:ext cx="304800" cy="301625"/>
          </a:xfrm>
          <a:prstGeom prst="ellips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51280" name="Freeform 48"/>
          <p:cNvSpPr>
            <a:spLocks/>
          </p:cNvSpPr>
          <p:nvPr/>
        </p:nvSpPr>
        <p:spPr bwMode="auto">
          <a:xfrm>
            <a:off x="4292600" y="-25400"/>
            <a:ext cx="4838700" cy="3378200"/>
          </a:xfrm>
          <a:custGeom>
            <a:avLst/>
            <a:gdLst/>
            <a:ahLst/>
            <a:cxnLst>
              <a:cxn ang="0">
                <a:pos x="224" y="2128"/>
              </a:cxn>
              <a:cxn ang="0">
                <a:pos x="32" y="1072"/>
              </a:cxn>
              <a:cxn ang="0">
                <a:pos x="416" y="544"/>
              </a:cxn>
              <a:cxn ang="0">
                <a:pos x="1280" y="544"/>
              </a:cxn>
              <a:cxn ang="0">
                <a:pos x="2144" y="448"/>
              </a:cxn>
              <a:cxn ang="0">
                <a:pos x="2912" y="400"/>
              </a:cxn>
              <a:cxn ang="0">
                <a:pos x="2816" y="64"/>
              </a:cxn>
              <a:cxn ang="0">
                <a:pos x="1520" y="64"/>
              </a:cxn>
              <a:cxn ang="0">
                <a:pos x="1520" y="448"/>
              </a:cxn>
              <a:cxn ang="0">
                <a:pos x="1616" y="544"/>
              </a:cxn>
            </a:cxnLst>
            <a:rect l="0" t="0" r="r" b="b"/>
            <a:pathLst>
              <a:path w="3048" h="2128">
                <a:moveTo>
                  <a:pt x="224" y="2128"/>
                </a:moveTo>
                <a:cubicBezTo>
                  <a:pt x="112" y="1732"/>
                  <a:pt x="0" y="1336"/>
                  <a:pt x="32" y="1072"/>
                </a:cubicBezTo>
                <a:cubicBezTo>
                  <a:pt x="64" y="808"/>
                  <a:pt x="208" y="632"/>
                  <a:pt x="416" y="544"/>
                </a:cubicBezTo>
                <a:cubicBezTo>
                  <a:pt x="624" y="456"/>
                  <a:pt x="992" y="560"/>
                  <a:pt x="1280" y="544"/>
                </a:cubicBezTo>
                <a:cubicBezTo>
                  <a:pt x="1568" y="528"/>
                  <a:pt x="1872" y="472"/>
                  <a:pt x="2144" y="448"/>
                </a:cubicBezTo>
                <a:cubicBezTo>
                  <a:pt x="2416" y="424"/>
                  <a:pt x="2800" y="464"/>
                  <a:pt x="2912" y="400"/>
                </a:cubicBezTo>
                <a:cubicBezTo>
                  <a:pt x="3024" y="336"/>
                  <a:pt x="3048" y="120"/>
                  <a:pt x="2816" y="64"/>
                </a:cubicBezTo>
                <a:cubicBezTo>
                  <a:pt x="2584" y="8"/>
                  <a:pt x="1736" y="0"/>
                  <a:pt x="1520" y="64"/>
                </a:cubicBezTo>
                <a:cubicBezTo>
                  <a:pt x="1304" y="128"/>
                  <a:pt x="1504" y="368"/>
                  <a:pt x="1520" y="448"/>
                </a:cubicBezTo>
                <a:cubicBezTo>
                  <a:pt x="1536" y="528"/>
                  <a:pt x="1576" y="536"/>
                  <a:pt x="1616" y="544"/>
                </a:cubicBezTo>
              </a:path>
            </a:pathLst>
          </a:custGeom>
          <a:noFill/>
          <a:ln w="38100" cmpd="sng">
            <a:solidFill>
              <a:srgbClr val="33CC33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1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51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35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51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35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5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1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51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51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51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5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35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35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500"/>
                            </p:stCondLst>
                            <p:childTnLst>
                              <p:par>
                                <p:cTn id="6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35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351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351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351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500"/>
                            </p:stCondLst>
                            <p:childTnLst>
                              <p:par>
                                <p:cTn id="7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351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351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351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351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9" dur="500"/>
                                        <p:tgtEl>
                                          <p:spTgt spid="351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000"/>
                            </p:stCondLst>
                            <p:childTnLst>
                              <p:par>
                                <p:cTn id="10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3" dur="500"/>
                                        <p:tgtEl>
                                          <p:spTgt spid="351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500"/>
                            </p:stCondLst>
                            <p:childTnLst>
                              <p:par>
                                <p:cTn id="10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500"/>
                                        <p:tgtEl>
                                          <p:spTgt spid="351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351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351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00"/>
                                        <p:tgtEl>
                                          <p:spTgt spid="351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4" dur="500"/>
                                        <p:tgtEl>
                                          <p:spTgt spid="351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500"/>
                                        <p:tgtEl>
                                          <p:spTgt spid="351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500"/>
                            </p:stCondLst>
                            <p:childTnLst>
                              <p:par>
                                <p:cTn id="1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500"/>
                                        <p:tgtEl>
                                          <p:spTgt spid="351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000"/>
                            </p:stCondLst>
                            <p:childTnLst>
                              <p:par>
                                <p:cTn id="1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00"/>
                                        <p:tgtEl>
                                          <p:spTgt spid="351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500"/>
                            </p:stCondLst>
                            <p:childTnLst>
                              <p:par>
                                <p:cTn id="1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1" dur="500"/>
                                        <p:tgtEl>
                                          <p:spTgt spid="351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6" dur="500"/>
                                        <p:tgtEl>
                                          <p:spTgt spid="351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500"/>
                            </p:stCondLst>
                            <p:childTnLst>
                              <p:par>
                                <p:cTn id="1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0" dur="500"/>
                                        <p:tgtEl>
                                          <p:spTgt spid="351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3512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3512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500"/>
                            </p:stCondLst>
                            <p:childTnLst>
                              <p:par>
                                <p:cTn id="158" presetID="2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0" dur="500"/>
                                        <p:tgtEl>
                                          <p:spTgt spid="351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1234" grpId="0" animBg="1"/>
      <p:bldP spid="351235" grpId="0" animBg="1"/>
      <p:bldP spid="351236" grpId="0" animBg="1"/>
      <p:bldP spid="351240" grpId="0" animBg="1"/>
      <p:bldP spid="351241" grpId="0" animBg="1"/>
      <p:bldP spid="351242" grpId="0" animBg="1"/>
      <p:bldP spid="351250" grpId="0" animBg="1"/>
      <p:bldP spid="351251" grpId="0" animBg="1"/>
      <p:bldP spid="351252" grpId="0" animBg="1"/>
      <p:bldP spid="351253" grpId="0" animBg="1"/>
      <p:bldP spid="351254" grpId="0" animBg="1"/>
      <p:bldP spid="351255" grpId="0" animBg="1"/>
      <p:bldP spid="351256" grpId="0" animBg="1"/>
      <p:bldP spid="351257" grpId="0" animBg="1"/>
      <p:bldP spid="351258" grpId="0" animBg="1"/>
      <p:bldP spid="351259" grpId="0" animBg="1"/>
      <p:bldP spid="351260" grpId="0" animBg="1"/>
      <p:bldP spid="351261" grpId="0" animBg="1"/>
      <p:bldP spid="351262" grpId="0" animBg="1"/>
      <p:bldP spid="351263" grpId="0" animBg="1"/>
      <p:bldP spid="351264" grpId="0" animBg="1" autoUpdateAnimBg="0"/>
      <p:bldP spid="351265" grpId="0" animBg="1" autoUpdateAnimBg="0"/>
      <p:bldP spid="351266" grpId="0" animBg="1"/>
      <p:bldP spid="351267" grpId="0" animBg="1"/>
      <p:bldP spid="351268" grpId="0" autoUpdateAnimBg="0"/>
      <p:bldP spid="351269" grpId="0" autoUpdateAnimBg="0"/>
      <p:bldP spid="351270" grpId="0" animBg="1" autoUpdateAnimBg="0"/>
      <p:bldP spid="351271" grpId="0" animBg="1"/>
      <p:bldP spid="351272" grpId="0" animBg="1" autoUpdateAnimBg="0"/>
      <p:bldP spid="351273" grpId="0" autoUpdateAnimBg="0"/>
      <p:bldP spid="351274" grpId="0" autoUpdateAnimBg="0"/>
      <p:bldP spid="351275" grpId="0" animBg="1" autoUpdateAnimBg="0"/>
      <p:bldP spid="351276" grpId="0" animBg="1" autoUpdateAnimBg="0"/>
      <p:bldP spid="351277" grpId="0" animBg="1" autoUpdateAnimBg="0"/>
      <p:bldP spid="351278" grpId="0" animBg="1" autoUpdateAnimBg="0"/>
      <p:bldP spid="351279" grpId="0" animBg="1"/>
      <p:bldP spid="351280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2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8458200" cy="685800"/>
          </a:xfrm>
        </p:spPr>
        <p:txBody>
          <a:bodyPr/>
          <a:lstStyle/>
          <a:p>
            <a:r>
              <a:rPr lang="en-US" altLang="zh-CN"/>
              <a:t>Process of Setting Field_</a:t>
            </a:r>
            <a:r>
              <a:rPr lang="en-US" altLang="zh-CN">
                <a:solidFill>
                  <a:srgbClr val="0000FF"/>
                </a:solidFill>
              </a:rPr>
              <a:t>End</a:t>
            </a:r>
          </a:p>
        </p:txBody>
      </p:sp>
      <p:pic>
        <p:nvPicPr>
          <p:cNvPr id="352259" name="Picture 3" descr="QD lege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" cy="676275"/>
          </a:xfrm>
          <a:prstGeom prst="rect">
            <a:avLst/>
          </a:prstGeom>
          <a:noFill/>
        </p:spPr>
      </p:pic>
      <p:sp>
        <p:nvSpPr>
          <p:cNvPr id="352260" name="Text Box 4"/>
          <p:cNvSpPr txBox="1">
            <a:spLocks noChangeArrowheads="1"/>
          </p:cNvSpPr>
          <p:nvPr/>
        </p:nvSpPr>
        <p:spPr bwMode="auto">
          <a:xfrm>
            <a:off x="0" y="6400800"/>
            <a:ext cx="895350" cy="457200"/>
          </a:xfrm>
          <a:prstGeom prst="rect">
            <a:avLst/>
          </a:prstGeom>
          <a:solidFill>
            <a:srgbClr val="DDF6A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1" lang="en-US" altLang="zh-CN"/>
              <a:t>Mode</a:t>
            </a:r>
          </a:p>
        </p:txBody>
      </p:sp>
      <p:sp>
        <p:nvSpPr>
          <p:cNvPr id="352261" name="Line 5"/>
          <p:cNvSpPr>
            <a:spLocks noChangeShapeType="1"/>
          </p:cNvSpPr>
          <p:nvPr/>
        </p:nvSpPr>
        <p:spPr bwMode="auto">
          <a:xfrm>
            <a:off x="1447800" y="4419600"/>
            <a:ext cx="72390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352262" name="Line 6"/>
          <p:cNvSpPr>
            <a:spLocks noChangeShapeType="1"/>
          </p:cNvSpPr>
          <p:nvPr/>
        </p:nvSpPr>
        <p:spPr bwMode="auto">
          <a:xfrm flipH="1" flipV="1">
            <a:off x="1447800" y="1447800"/>
            <a:ext cx="0" cy="2987675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352263" name="Line 7"/>
          <p:cNvSpPr>
            <a:spLocks noChangeShapeType="1"/>
          </p:cNvSpPr>
          <p:nvPr/>
        </p:nvSpPr>
        <p:spPr bwMode="auto">
          <a:xfrm>
            <a:off x="1447800" y="2362200"/>
            <a:ext cx="58547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grpSp>
        <p:nvGrpSpPr>
          <p:cNvPr id="352264" name="Group 8"/>
          <p:cNvGrpSpPr>
            <a:grpSpLocks/>
          </p:cNvGrpSpPr>
          <p:nvPr/>
        </p:nvGrpSpPr>
        <p:grpSpPr bwMode="auto">
          <a:xfrm>
            <a:off x="2605088" y="1582738"/>
            <a:ext cx="2170112" cy="1739900"/>
            <a:chOff x="816" y="1248"/>
            <a:chExt cx="1367" cy="1096"/>
          </a:xfrm>
        </p:grpSpPr>
        <p:sp>
          <p:nvSpPr>
            <p:cNvPr id="352265" name="Freeform 9"/>
            <p:cNvSpPr>
              <a:spLocks noChangeAspect="1"/>
            </p:cNvSpPr>
            <p:nvPr/>
          </p:nvSpPr>
          <p:spPr bwMode="auto">
            <a:xfrm>
              <a:off x="816" y="1584"/>
              <a:ext cx="1367" cy="760"/>
            </a:xfrm>
            <a:custGeom>
              <a:avLst/>
              <a:gdLst/>
              <a:ahLst/>
              <a:cxnLst>
                <a:cxn ang="0">
                  <a:pos x="0" y="1586"/>
                </a:cxn>
                <a:cxn ang="0">
                  <a:pos x="723" y="608"/>
                </a:cxn>
                <a:cxn ang="0">
                  <a:pos x="1125" y="133"/>
                </a:cxn>
                <a:cxn ang="0">
                  <a:pos x="1335" y="32"/>
                </a:cxn>
                <a:cxn ang="0">
                  <a:pos x="1509" y="327"/>
                </a:cxn>
                <a:cxn ang="0">
                  <a:pos x="1719" y="462"/>
                </a:cxn>
                <a:cxn ang="0">
                  <a:pos x="2021" y="197"/>
                </a:cxn>
                <a:cxn ang="0">
                  <a:pos x="2229" y="327"/>
                </a:cxn>
                <a:cxn ang="0">
                  <a:pos x="2405" y="361"/>
                </a:cxn>
                <a:cxn ang="0">
                  <a:pos x="2565" y="327"/>
                </a:cxn>
                <a:cxn ang="0">
                  <a:pos x="2853" y="327"/>
                </a:cxn>
              </a:cxnLst>
              <a:rect l="0" t="0" r="r" b="b"/>
              <a:pathLst>
                <a:path w="2853" h="1586">
                  <a:moveTo>
                    <a:pt x="0" y="1586"/>
                  </a:moveTo>
                  <a:cubicBezTo>
                    <a:pt x="120" y="1423"/>
                    <a:pt x="536" y="850"/>
                    <a:pt x="723" y="608"/>
                  </a:cubicBezTo>
                  <a:cubicBezTo>
                    <a:pt x="910" y="366"/>
                    <a:pt x="1023" y="229"/>
                    <a:pt x="1125" y="133"/>
                  </a:cubicBezTo>
                  <a:cubicBezTo>
                    <a:pt x="1227" y="37"/>
                    <a:pt x="1271" y="0"/>
                    <a:pt x="1335" y="32"/>
                  </a:cubicBezTo>
                  <a:cubicBezTo>
                    <a:pt x="1399" y="64"/>
                    <a:pt x="1445" y="255"/>
                    <a:pt x="1509" y="327"/>
                  </a:cubicBezTo>
                  <a:cubicBezTo>
                    <a:pt x="1573" y="399"/>
                    <a:pt x="1634" y="484"/>
                    <a:pt x="1719" y="462"/>
                  </a:cubicBezTo>
                  <a:cubicBezTo>
                    <a:pt x="1804" y="440"/>
                    <a:pt x="1936" y="219"/>
                    <a:pt x="2021" y="197"/>
                  </a:cubicBezTo>
                  <a:cubicBezTo>
                    <a:pt x="2106" y="175"/>
                    <a:pt x="2165" y="300"/>
                    <a:pt x="2229" y="327"/>
                  </a:cubicBezTo>
                  <a:cubicBezTo>
                    <a:pt x="2293" y="354"/>
                    <a:pt x="2349" y="361"/>
                    <a:pt x="2405" y="361"/>
                  </a:cubicBezTo>
                  <a:cubicBezTo>
                    <a:pt x="2461" y="361"/>
                    <a:pt x="2490" y="333"/>
                    <a:pt x="2565" y="327"/>
                  </a:cubicBezTo>
                  <a:cubicBezTo>
                    <a:pt x="2640" y="321"/>
                    <a:pt x="2805" y="327"/>
                    <a:pt x="2853" y="327"/>
                  </a:cubicBezTo>
                </a:path>
              </a:pathLst>
            </a:custGeom>
            <a:noFill/>
            <a:ln w="57150" cmpd="sng">
              <a:solidFill>
                <a:srgbClr val="FF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2266" name="Freeform 10"/>
            <p:cNvSpPr>
              <a:spLocks noChangeAspect="1"/>
            </p:cNvSpPr>
            <p:nvPr/>
          </p:nvSpPr>
          <p:spPr bwMode="auto">
            <a:xfrm>
              <a:off x="816" y="1727"/>
              <a:ext cx="960" cy="617"/>
            </a:xfrm>
            <a:custGeom>
              <a:avLst/>
              <a:gdLst/>
              <a:ahLst/>
              <a:cxnLst>
                <a:cxn ang="0">
                  <a:pos x="0" y="1252"/>
                </a:cxn>
                <a:cxn ang="0">
                  <a:pos x="521" y="658"/>
                </a:cxn>
                <a:cxn ang="0">
                  <a:pos x="1051" y="256"/>
                </a:cxn>
                <a:cxn ang="0">
                  <a:pos x="1444" y="73"/>
                </a:cxn>
                <a:cxn ang="0">
                  <a:pos x="1718" y="18"/>
                </a:cxn>
                <a:cxn ang="0">
                  <a:pos x="1947" y="0"/>
                </a:cxn>
              </a:cxnLst>
              <a:rect l="0" t="0" r="r" b="b"/>
              <a:pathLst>
                <a:path w="1947" h="1252">
                  <a:moveTo>
                    <a:pt x="0" y="1252"/>
                  </a:moveTo>
                  <a:cubicBezTo>
                    <a:pt x="87" y="1153"/>
                    <a:pt x="346" y="824"/>
                    <a:pt x="521" y="658"/>
                  </a:cubicBezTo>
                  <a:cubicBezTo>
                    <a:pt x="696" y="492"/>
                    <a:pt x="897" y="354"/>
                    <a:pt x="1051" y="256"/>
                  </a:cubicBezTo>
                  <a:cubicBezTo>
                    <a:pt x="1205" y="158"/>
                    <a:pt x="1333" y="113"/>
                    <a:pt x="1444" y="73"/>
                  </a:cubicBezTo>
                  <a:cubicBezTo>
                    <a:pt x="1555" y="33"/>
                    <a:pt x="1634" y="30"/>
                    <a:pt x="1718" y="18"/>
                  </a:cubicBezTo>
                  <a:cubicBezTo>
                    <a:pt x="1802" y="6"/>
                    <a:pt x="1899" y="4"/>
                    <a:pt x="1947" y="0"/>
                  </a:cubicBezTo>
                </a:path>
              </a:pathLst>
            </a:custGeom>
            <a:noFill/>
            <a:ln w="57150" cmpd="sng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2267" name="Freeform 11"/>
            <p:cNvSpPr>
              <a:spLocks noChangeAspect="1"/>
            </p:cNvSpPr>
            <p:nvPr/>
          </p:nvSpPr>
          <p:spPr bwMode="auto">
            <a:xfrm>
              <a:off x="816" y="1748"/>
              <a:ext cx="787" cy="596"/>
            </a:xfrm>
            <a:custGeom>
              <a:avLst/>
              <a:gdLst/>
              <a:ahLst/>
              <a:cxnLst>
                <a:cxn ang="0">
                  <a:pos x="0" y="1240"/>
                </a:cxn>
                <a:cxn ang="0">
                  <a:pos x="814" y="9"/>
                </a:cxn>
                <a:cxn ang="0">
                  <a:pos x="1637" y="0"/>
                </a:cxn>
              </a:cxnLst>
              <a:rect l="0" t="0" r="r" b="b"/>
              <a:pathLst>
                <a:path w="1637" h="1240">
                  <a:moveTo>
                    <a:pt x="0" y="1240"/>
                  </a:moveTo>
                  <a:lnTo>
                    <a:pt x="814" y="9"/>
                  </a:lnTo>
                  <a:lnTo>
                    <a:pt x="1637" y="0"/>
                  </a:lnTo>
                </a:path>
              </a:pathLst>
            </a:custGeom>
            <a:noFill/>
            <a:ln w="57150" cmpd="sng">
              <a:solidFill>
                <a:srgbClr val="0000FF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2268" name="Line 12"/>
            <p:cNvSpPr>
              <a:spLocks noChangeShapeType="1"/>
            </p:cNvSpPr>
            <p:nvPr/>
          </p:nvSpPr>
          <p:spPr bwMode="auto">
            <a:xfrm flipV="1">
              <a:off x="1248" y="1248"/>
              <a:ext cx="240" cy="432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52269" name="Text Box 13"/>
          <p:cNvSpPr txBox="1">
            <a:spLocks noChangeArrowheads="1"/>
          </p:cNvSpPr>
          <p:nvPr/>
        </p:nvSpPr>
        <p:spPr bwMode="auto">
          <a:xfrm>
            <a:off x="228600" y="914400"/>
            <a:ext cx="3278188" cy="495300"/>
          </a:xfrm>
          <a:prstGeom prst="rect">
            <a:avLst/>
          </a:prstGeom>
          <a:solidFill>
            <a:srgbClr val="DFFDF9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kumimoji="1" lang="en-US" altLang="zh-CN">
                <a:solidFill>
                  <a:srgbClr val="FF3300"/>
                </a:solidFill>
              </a:rPr>
              <a:t>Current of </a:t>
            </a:r>
            <a:r>
              <a:rPr kumimoji="1" lang="en-US" altLang="zh-CN">
                <a:solidFill>
                  <a:srgbClr val="0000FF"/>
                </a:solidFill>
              </a:rPr>
              <a:t>Power Supply</a:t>
            </a:r>
          </a:p>
        </p:txBody>
      </p:sp>
      <p:sp>
        <p:nvSpPr>
          <p:cNvPr id="352270" name="Text Box 14"/>
          <p:cNvSpPr txBox="1">
            <a:spLocks noChangeArrowheads="1"/>
          </p:cNvSpPr>
          <p:nvPr/>
        </p:nvSpPr>
        <p:spPr bwMode="auto">
          <a:xfrm>
            <a:off x="7848600" y="3962400"/>
            <a:ext cx="723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1" lang="en-US" altLang="zh-CN"/>
              <a:t>time</a:t>
            </a:r>
          </a:p>
        </p:txBody>
      </p:sp>
      <p:sp>
        <p:nvSpPr>
          <p:cNvPr id="352271" name="AutoShape 15"/>
          <p:cNvSpPr>
            <a:spLocks noChangeArrowheads="1"/>
          </p:cNvSpPr>
          <p:nvPr/>
        </p:nvSpPr>
        <p:spPr bwMode="auto">
          <a:xfrm>
            <a:off x="7010400" y="1295400"/>
            <a:ext cx="1295400" cy="841375"/>
          </a:xfrm>
          <a:prstGeom prst="wedgeRectCallout">
            <a:avLst>
              <a:gd name="adj1" fmla="val -92032"/>
              <a:gd name="adj2" fmla="val 73398"/>
            </a:avLst>
          </a:prstGeom>
          <a:solidFill>
            <a:srgbClr val="E7E8E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kumimoji="1" lang="en-US" altLang="zh-CN"/>
              <a:t>Holding</a:t>
            </a:r>
          </a:p>
          <a:p>
            <a:pPr algn="ctr"/>
            <a:r>
              <a:rPr kumimoji="1" lang="en-US" altLang="zh-CN">
                <a:solidFill>
                  <a:srgbClr val="FF3300"/>
                </a:solidFill>
              </a:rPr>
              <a:t>Driven</a:t>
            </a:r>
          </a:p>
        </p:txBody>
      </p:sp>
      <p:sp>
        <p:nvSpPr>
          <p:cNvPr id="352272" name="AutoShape 16"/>
          <p:cNvSpPr>
            <a:spLocks noChangeArrowheads="1"/>
          </p:cNvSpPr>
          <p:nvPr/>
        </p:nvSpPr>
        <p:spPr bwMode="auto">
          <a:xfrm>
            <a:off x="6019800" y="2590800"/>
            <a:ext cx="2438400" cy="993775"/>
          </a:xfrm>
          <a:prstGeom prst="wedgeRectCallout">
            <a:avLst>
              <a:gd name="adj1" fmla="val -84116"/>
              <a:gd name="adj2" fmla="val 51759"/>
            </a:avLst>
          </a:prstGeom>
          <a:solidFill>
            <a:srgbClr val="DFFDF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kumimoji="1" lang="en-US" altLang="zh-CN"/>
              <a:t>Switch Cooling: </a:t>
            </a:r>
            <a:r>
              <a:rPr kumimoji="1" lang="en-US" altLang="zh-CN">
                <a:solidFill>
                  <a:srgbClr val="FF3300"/>
                </a:solidFill>
              </a:rPr>
              <a:t>Persistent (20 Sec)</a:t>
            </a:r>
          </a:p>
        </p:txBody>
      </p:sp>
      <p:sp>
        <p:nvSpPr>
          <p:cNvPr id="352273" name="Text Box 17"/>
          <p:cNvSpPr txBox="1">
            <a:spLocks noChangeArrowheads="1"/>
          </p:cNvSpPr>
          <p:nvPr/>
        </p:nvSpPr>
        <p:spPr bwMode="auto">
          <a:xfrm>
            <a:off x="336550" y="3962400"/>
            <a:ext cx="99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kumimoji="1" lang="en-US" altLang="zh-CN"/>
              <a:t>I = 0.0</a:t>
            </a:r>
          </a:p>
        </p:txBody>
      </p:sp>
      <p:sp>
        <p:nvSpPr>
          <p:cNvPr id="352274" name="Text Box 18"/>
          <p:cNvSpPr txBox="1">
            <a:spLocks noChangeArrowheads="1"/>
          </p:cNvSpPr>
          <p:nvPr/>
        </p:nvSpPr>
        <p:spPr bwMode="auto">
          <a:xfrm>
            <a:off x="381000" y="2057400"/>
            <a:ext cx="965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1" lang="en-US" altLang="zh-CN"/>
              <a:t>I</a:t>
            </a:r>
            <a:r>
              <a:rPr kumimoji="1" lang="en-US" altLang="zh-CN" baseline="-25000"/>
              <a:t>Setpoint</a:t>
            </a:r>
          </a:p>
        </p:txBody>
      </p:sp>
      <p:sp>
        <p:nvSpPr>
          <p:cNvPr id="352275" name="Line 19"/>
          <p:cNvSpPr>
            <a:spLocks noChangeShapeType="1"/>
          </p:cNvSpPr>
          <p:nvPr/>
        </p:nvSpPr>
        <p:spPr bwMode="auto">
          <a:xfrm>
            <a:off x="4876800" y="2362200"/>
            <a:ext cx="18288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grpSp>
        <p:nvGrpSpPr>
          <p:cNvPr id="352276" name="Group 20"/>
          <p:cNvGrpSpPr>
            <a:grpSpLocks/>
          </p:cNvGrpSpPr>
          <p:nvPr/>
        </p:nvGrpSpPr>
        <p:grpSpPr bwMode="auto">
          <a:xfrm rot="-606402">
            <a:off x="2051050" y="3365500"/>
            <a:ext cx="615950" cy="671513"/>
            <a:chOff x="960" y="2016"/>
            <a:chExt cx="672" cy="672"/>
          </a:xfrm>
        </p:grpSpPr>
        <p:sp>
          <p:nvSpPr>
            <p:cNvPr id="352277" name="Line 21"/>
            <p:cNvSpPr>
              <a:spLocks noChangeShapeType="1"/>
            </p:cNvSpPr>
            <p:nvPr/>
          </p:nvSpPr>
          <p:spPr bwMode="auto">
            <a:xfrm flipV="1">
              <a:off x="960" y="2016"/>
              <a:ext cx="672" cy="67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352278" name="Group 22"/>
            <p:cNvGrpSpPr>
              <a:grpSpLocks/>
            </p:cNvGrpSpPr>
            <p:nvPr/>
          </p:nvGrpSpPr>
          <p:grpSpPr bwMode="auto">
            <a:xfrm>
              <a:off x="1257" y="2238"/>
              <a:ext cx="126" cy="185"/>
              <a:chOff x="1476" y="3166"/>
              <a:chExt cx="144" cy="195"/>
            </a:xfrm>
          </p:grpSpPr>
          <p:sp>
            <p:nvSpPr>
              <p:cNvPr id="352279" name="Rectangle 23"/>
              <p:cNvSpPr>
                <a:spLocks noChangeArrowheads="1"/>
              </p:cNvSpPr>
              <p:nvPr/>
            </p:nvSpPr>
            <p:spPr bwMode="auto">
              <a:xfrm rot="2851147">
                <a:off x="1450" y="3223"/>
                <a:ext cx="195" cy="8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grpSp>
            <p:nvGrpSpPr>
              <p:cNvPr id="352280" name="Group 24"/>
              <p:cNvGrpSpPr>
                <a:grpSpLocks/>
              </p:cNvGrpSpPr>
              <p:nvPr/>
            </p:nvGrpSpPr>
            <p:grpSpPr bwMode="auto">
              <a:xfrm>
                <a:off x="1476" y="3191"/>
                <a:ext cx="144" cy="144"/>
                <a:chOff x="1392" y="3264"/>
                <a:chExt cx="144" cy="144"/>
              </a:xfrm>
            </p:grpSpPr>
            <p:sp>
              <p:nvSpPr>
                <p:cNvPr id="352281" name="Line 25"/>
                <p:cNvSpPr>
                  <a:spLocks noChangeShapeType="1"/>
                </p:cNvSpPr>
                <p:nvPr/>
              </p:nvSpPr>
              <p:spPr bwMode="auto">
                <a:xfrm>
                  <a:off x="1440" y="3264"/>
                  <a:ext cx="96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52282" name="Line 26"/>
                <p:cNvSpPr>
                  <a:spLocks noChangeShapeType="1"/>
                </p:cNvSpPr>
                <p:nvPr/>
              </p:nvSpPr>
              <p:spPr bwMode="auto">
                <a:xfrm>
                  <a:off x="1392" y="3312"/>
                  <a:ext cx="96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</p:grpSp>
      <p:sp>
        <p:nvSpPr>
          <p:cNvPr id="352283" name="Line 27"/>
          <p:cNvSpPr>
            <a:spLocks noChangeShapeType="1"/>
          </p:cNvSpPr>
          <p:nvPr/>
        </p:nvSpPr>
        <p:spPr bwMode="auto">
          <a:xfrm>
            <a:off x="1447800" y="4191000"/>
            <a:ext cx="58547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352284" name="Freeform 28"/>
          <p:cNvSpPr>
            <a:spLocks/>
          </p:cNvSpPr>
          <p:nvPr/>
        </p:nvSpPr>
        <p:spPr bwMode="auto">
          <a:xfrm>
            <a:off x="4857750" y="2362200"/>
            <a:ext cx="1543050" cy="18288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14" y="567"/>
              </a:cxn>
              <a:cxn ang="0">
                <a:pos x="342" y="978"/>
              </a:cxn>
              <a:cxn ang="0">
                <a:pos x="684" y="1239"/>
              </a:cxn>
              <a:cxn ang="0">
                <a:pos x="1077" y="1329"/>
              </a:cxn>
              <a:cxn ang="0">
                <a:pos x="1383" y="1341"/>
              </a:cxn>
              <a:cxn ang="0">
                <a:pos x="1548" y="1338"/>
              </a:cxn>
            </a:cxnLst>
            <a:rect l="0" t="0" r="r" b="b"/>
            <a:pathLst>
              <a:path w="1548" h="1346">
                <a:moveTo>
                  <a:pt x="0" y="0"/>
                </a:moveTo>
                <a:cubicBezTo>
                  <a:pt x="19" y="94"/>
                  <a:pt x="57" y="404"/>
                  <a:pt x="114" y="567"/>
                </a:cubicBezTo>
                <a:cubicBezTo>
                  <a:pt x="171" y="730"/>
                  <a:pt x="247" y="866"/>
                  <a:pt x="342" y="978"/>
                </a:cubicBezTo>
                <a:cubicBezTo>
                  <a:pt x="437" y="1090"/>
                  <a:pt x="562" y="1180"/>
                  <a:pt x="684" y="1239"/>
                </a:cubicBezTo>
                <a:cubicBezTo>
                  <a:pt x="806" y="1298"/>
                  <a:pt x="961" y="1312"/>
                  <a:pt x="1077" y="1329"/>
                </a:cubicBezTo>
                <a:cubicBezTo>
                  <a:pt x="1193" y="1346"/>
                  <a:pt x="1305" y="1340"/>
                  <a:pt x="1383" y="1341"/>
                </a:cubicBezTo>
                <a:cubicBezTo>
                  <a:pt x="1461" y="1342"/>
                  <a:pt x="1514" y="1339"/>
                  <a:pt x="1548" y="1338"/>
                </a:cubicBezTo>
              </a:path>
            </a:pathLst>
          </a:custGeom>
          <a:noFill/>
          <a:ln w="57150" cmpd="sng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352285" name="AutoShape 29"/>
          <p:cNvSpPr>
            <a:spLocks noChangeArrowheads="1"/>
          </p:cNvSpPr>
          <p:nvPr/>
        </p:nvSpPr>
        <p:spPr bwMode="auto">
          <a:xfrm>
            <a:off x="4572000" y="1219200"/>
            <a:ext cx="1371600" cy="533400"/>
          </a:xfrm>
          <a:prstGeom prst="wedgeRoundRectCallout">
            <a:avLst>
              <a:gd name="adj1" fmla="val -118519"/>
              <a:gd name="adj2" fmla="val 47319"/>
              <a:gd name="adj3" fmla="val 16667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kumimoji="1" lang="en-US" altLang="zh-CN">
                <a:solidFill>
                  <a:schemeClr val="bg1"/>
                </a:solidFill>
              </a:rPr>
              <a:t>Sweep ?</a:t>
            </a:r>
          </a:p>
        </p:txBody>
      </p:sp>
      <p:sp>
        <p:nvSpPr>
          <p:cNvPr id="352286" name="Oval 30"/>
          <p:cNvSpPr>
            <a:spLocks noChangeArrowheads="1"/>
          </p:cNvSpPr>
          <p:nvPr/>
        </p:nvSpPr>
        <p:spPr bwMode="auto">
          <a:xfrm>
            <a:off x="3124200" y="2057400"/>
            <a:ext cx="1752600" cy="609600"/>
          </a:xfrm>
          <a:prstGeom prst="ellipse">
            <a:avLst/>
          </a:prstGeom>
          <a:noFill/>
          <a:ln w="38100">
            <a:solidFill>
              <a:srgbClr val="00CC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52287" name="Freeform 31"/>
          <p:cNvSpPr>
            <a:spLocks/>
          </p:cNvSpPr>
          <p:nvPr/>
        </p:nvSpPr>
        <p:spPr bwMode="auto">
          <a:xfrm>
            <a:off x="4732338" y="38100"/>
            <a:ext cx="3636962" cy="2168525"/>
          </a:xfrm>
          <a:custGeom>
            <a:avLst/>
            <a:gdLst/>
            <a:ahLst/>
            <a:cxnLst>
              <a:cxn ang="0">
                <a:pos x="0" y="1366"/>
              </a:cxn>
              <a:cxn ang="0">
                <a:pos x="868" y="1155"/>
              </a:cxn>
              <a:cxn ang="0">
                <a:pos x="1579" y="552"/>
              </a:cxn>
              <a:cxn ang="0">
                <a:pos x="2155" y="360"/>
              </a:cxn>
              <a:cxn ang="0">
                <a:pos x="2203" y="72"/>
              </a:cxn>
              <a:cxn ang="0">
                <a:pos x="1627" y="24"/>
              </a:cxn>
              <a:cxn ang="0">
                <a:pos x="1531" y="216"/>
              </a:cxn>
              <a:cxn ang="0">
                <a:pos x="1723" y="456"/>
              </a:cxn>
            </a:cxnLst>
            <a:rect l="0" t="0" r="r" b="b"/>
            <a:pathLst>
              <a:path w="2291" h="1366">
                <a:moveTo>
                  <a:pt x="0" y="1366"/>
                </a:moveTo>
                <a:cubicBezTo>
                  <a:pt x="146" y="1331"/>
                  <a:pt x="605" y="1291"/>
                  <a:pt x="868" y="1155"/>
                </a:cubicBezTo>
                <a:cubicBezTo>
                  <a:pt x="1131" y="1019"/>
                  <a:pt x="1365" y="684"/>
                  <a:pt x="1579" y="552"/>
                </a:cubicBezTo>
                <a:cubicBezTo>
                  <a:pt x="1793" y="420"/>
                  <a:pt x="2051" y="440"/>
                  <a:pt x="2155" y="360"/>
                </a:cubicBezTo>
                <a:cubicBezTo>
                  <a:pt x="2259" y="280"/>
                  <a:pt x="2291" y="128"/>
                  <a:pt x="2203" y="72"/>
                </a:cubicBezTo>
                <a:cubicBezTo>
                  <a:pt x="2115" y="16"/>
                  <a:pt x="1739" y="0"/>
                  <a:pt x="1627" y="24"/>
                </a:cubicBezTo>
                <a:cubicBezTo>
                  <a:pt x="1515" y="48"/>
                  <a:pt x="1515" y="144"/>
                  <a:pt x="1531" y="216"/>
                </a:cubicBezTo>
                <a:cubicBezTo>
                  <a:pt x="1547" y="288"/>
                  <a:pt x="1691" y="416"/>
                  <a:pt x="1723" y="456"/>
                </a:cubicBezTo>
              </a:path>
            </a:pathLst>
          </a:custGeom>
          <a:noFill/>
          <a:ln w="38100" cmpd="sng">
            <a:solidFill>
              <a:srgbClr val="00CC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graphicFrame>
        <p:nvGraphicFramePr>
          <p:cNvPr id="352288" name="Group 32"/>
          <p:cNvGraphicFramePr>
            <a:graphicFrameLocks noGrp="1"/>
          </p:cNvGraphicFramePr>
          <p:nvPr/>
        </p:nvGraphicFramePr>
        <p:xfrm>
          <a:off x="1295400" y="4648200"/>
          <a:ext cx="7467600" cy="2022475"/>
        </p:xfrm>
        <a:graphic>
          <a:graphicData uri="http://schemas.openxmlformats.org/drawingml/2006/table">
            <a:tbl>
              <a:tblPr/>
              <a:tblGrid>
                <a:gridCol w="1173163"/>
                <a:gridCol w="1812925"/>
                <a:gridCol w="1493837"/>
                <a:gridCol w="1493838"/>
                <a:gridCol w="1493837"/>
              </a:tblGrid>
              <a:tr h="6016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Linear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8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No O</a:t>
                      </a: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宋体" pitchFamily="2" charset="-122"/>
                        </a:rPr>
                        <a:t>’</a:t>
                      </a: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Shoot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8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Oscillate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8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Sweep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8E9"/>
                    </a:solidFill>
                  </a:tcPr>
                </a:tc>
              </a:tr>
              <a:tr h="600075">
                <a:tc rowSpan="2"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Driven &amp; Persistent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FDF9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Set Point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601663">
                <a:tc gridSpan="3"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End Point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Driven &amp; Persistent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FDF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2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2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52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2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52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352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52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22" presetClass="entr" presetSubtype="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352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52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5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52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522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522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52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52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352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352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352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352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9" dur="500"/>
                                        <p:tgtEl>
                                          <p:spTgt spid="352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2261" grpId="0" animBg="1"/>
      <p:bldP spid="352262" grpId="0" animBg="1"/>
      <p:bldP spid="352263" grpId="0" animBg="1"/>
      <p:bldP spid="352269" grpId="0" animBg="1" autoUpdateAnimBg="0"/>
      <p:bldP spid="352270" grpId="0" autoUpdateAnimBg="0"/>
      <p:bldP spid="352271" grpId="0" animBg="1" autoUpdateAnimBg="0"/>
      <p:bldP spid="352272" grpId="0" animBg="1" autoUpdateAnimBg="0"/>
      <p:bldP spid="352273" grpId="0" autoUpdateAnimBg="0"/>
      <p:bldP spid="352274" grpId="0" autoUpdateAnimBg="0"/>
      <p:bldP spid="352275" grpId="0" animBg="1"/>
      <p:bldP spid="352283" grpId="0" animBg="1"/>
      <p:bldP spid="352284" grpId="0" animBg="1"/>
      <p:bldP spid="352285" grpId="0" animBg="1" autoUpdateAnimBg="0"/>
      <p:bldP spid="352286" grpId="0" animBg="1"/>
      <p:bldP spid="352287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8458200" cy="685800"/>
          </a:xfrm>
        </p:spPr>
        <p:txBody>
          <a:bodyPr/>
          <a:lstStyle/>
          <a:p>
            <a:r>
              <a:rPr lang="en-US" altLang="zh-CN"/>
              <a:t>Measurement_</a:t>
            </a:r>
            <a:r>
              <a:rPr lang="en-US" altLang="zh-CN">
                <a:solidFill>
                  <a:srgbClr val="0000FF"/>
                </a:solidFill>
              </a:rPr>
              <a:t>Approach_End</a:t>
            </a:r>
          </a:p>
        </p:txBody>
      </p:sp>
      <p:pic>
        <p:nvPicPr>
          <p:cNvPr id="353283" name="Picture 3" descr="QD lege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" cy="676275"/>
          </a:xfrm>
          <a:prstGeom prst="rect">
            <a:avLst/>
          </a:prstGeom>
          <a:noFill/>
        </p:spPr>
      </p:pic>
      <p:sp>
        <p:nvSpPr>
          <p:cNvPr id="353284" name="Text Box 4"/>
          <p:cNvSpPr txBox="1">
            <a:spLocks noChangeArrowheads="1"/>
          </p:cNvSpPr>
          <p:nvPr/>
        </p:nvSpPr>
        <p:spPr bwMode="auto">
          <a:xfrm>
            <a:off x="0" y="6400800"/>
            <a:ext cx="895350" cy="457200"/>
          </a:xfrm>
          <a:prstGeom prst="rect">
            <a:avLst/>
          </a:prstGeom>
          <a:solidFill>
            <a:srgbClr val="DDF6A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1" lang="en-US" altLang="zh-CN"/>
              <a:t>Mode</a:t>
            </a:r>
          </a:p>
        </p:txBody>
      </p:sp>
      <p:sp>
        <p:nvSpPr>
          <p:cNvPr id="353285" name="Line 5"/>
          <p:cNvSpPr>
            <a:spLocks noChangeShapeType="1"/>
          </p:cNvSpPr>
          <p:nvPr/>
        </p:nvSpPr>
        <p:spPr bwMode="auto">
          <a:xfrm>
            <a:off x="1219200" y="3184525"/>
            <a:ext cx="7223125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353286" name="Freeform 6"/>
          <p:cNvSpPr>
            <a:spLocks noChangeAspect="1"/>
          </p:cNvSpPr>
          <p:nvPr/>
        </p:nvSpPr>
        <p:spPr bwMode="auto">
          <a:xfrm>
            <a:off x="1828800" y="2733675"/>
            <a:ext cx="3733800" cy="2219325"/>
          </a:xfrm>
          <a:custGeom>
            <a:avLst/>
            <a:gdLst/>
            <a:ahLst/>
            <a:cxnLst>
              <a:cxn ang="0">
                <a:pos x="0" y="1586"/>
              </a:cxn>
              <a:cxn ang="0">
                <a:pos x="723" y="608"/>
              </a:cxn>
              <a:cxn ang="0">
                <a:pos x="1125" y="133"/>
              </a:cxn>
              <a:cxn ang="0">
                <a:pos x="1335" y="32"/>
              </a:cxn>
              <a:cxn ang="0">
                <a:pos x="1509" y="327"/>
              </a:cxn>
              <a:cxn ang="0">
                <a:pos x="1719" y="462"/>
              </a:cxn>
              <a:cxn ang="0">
                <a:pos x="2021" y="197"/>
              </a:cxn>
              <a:cxn ang="0">
                <a:pos x="2229" y="327"/>
              </a:cxn>
              <a:cxn ang="0">
                <a:pos x="2405" y="361"/>
              </a:cxn>
              <a:cxn ang="0">
                <a:pos x="2565" y="327"/>
              </a:cxn>
              <a:cxn ang="0">
                <a:pos x="2853" y="327"/>
              </a:cxn>
            </a:cxnLst>
            <a:rect l="0" t="0" r="r" b="b"/>
            <a:pathLst>
              <a:path w="2853" h="1586">
                <a:moveTo>
                  <a:pt x="0" y="1586"/>
                </a:moveTo>
                <a:cubicBezTo>
                  <a:pt x="120" y="1423"/>
                  <a:pt x="536" y="850"/>
                  <a:pt x="723" y="608"/>
                </a:cubicBezTo>
                <a:cubicBezTo>
                  <a:pt x="910" y="366"/>
                  <a:pt x="1023" y="229"/>
                  <a:pt x="1125" y="133"/>
                </a:cubicBezTo>
                <a:cubicBezTo>
                  <a:pt x="1227" y="37"/>
                  <a:pt x="1271" y="0"/>
                  <a:pt x="1335" y="32"/>
                </a:cubicBezTo>
                <a:cubicBezTo>
                  <a:pt x="1399" y="64"/>
                  <a:pt x="1445" y="255"/>
                  <a:pt x="1509" y="327"/>
                </a:cubicBezTo>
                <a:cubicBezTo>
                  <a:pt x="1573" y="399"/>
                  <a:pt x="1634" y="484"/>
                  <a:pt x="1719" y="462"/>
                </a:cubicBezTo>
                <a:cubicBezTo>
                  <a:pt x="1804" y="440"/>
                  <a:pt x="1936" y="219"/>
                  <a:pt x="2021" y="197"/>
                </a:cubicBezTo>
                <a:cubicBezTo>
                  <a:pt x="2106" y="175"/>
                  <a:pt x="2165" y="300"/>
                  <a:pt x="2229" y="327"/>
                </a:cubicBezTo>
                <a:cubicBezTo>
                  <a:pt x="2293" y="354"/>
                  <a:pt x="2349" y="361"/>
                  <a:pt x="2405" y="361"/>
                </a:cubicBezTo>
                <a:cubicBezTo>
                  <a:pt x="2461" y="361"/>
                  <a:pt x="2490" y="333"/>
                  <a:pt x="2565" y="327"/>
                </a:cubicBezTo>
                <a:cubicBezTo>
                  <a:pt x="2640" y="321"/>
                  <a:pt x="2805" y="327"/>
                  <a:pt x="2853" y="327"/>
                </a:cubicBezTo>
              </a:path>
            </a:pathLst>
          </a:custGeom>
          <a:noFill/>
          <a:ln w="57150" cmpd="sng">
            <a:solidFill>
              <a:srgbClr val="FF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353287" name="Freeform 7"/>
          <p:cNvSpPr>
            <a:spLocks noChangeAspect="1"/>
          </p:cNvSpPr>
          <p:nvPr/>
        </p:nvSpPr>
        <p:spPr bwMode="auto">
          <a:xfrm>
            <a:off x="1828800" y="3181350"/>
            <a:ext cx="2593975" cy="1757363"/>
          </a:xfrm>
          <a:custGeom>
            <a:avLst/>
            <a:gdLst/>
            <a:ahLst/>
            <a:cxnLst>
              <a:cxn ang="0">
                <a:pos x="0" y="1252"/>
              </a:cxn>
              <a:cxn ang="0">
                <a:pos x="521" y="658"/>
              </a:cxn>
              <a:cxn ang="0">
                <a:pos x="1051" y="256"/>
              </a:cxn>
              <a:cxn ang="0">
                <a:pos x="1444" y="73"/>
              </a:cxn>
              <a:cxn ang="0">
                <a:pos x="1718" y="18"/>
              </a:cxn>
              <a:cxn ang="0">
                <a:pos x="1947" y="0"/>
              </a:cxn>
            </a:cxnLst>
            <a:rect l="0" t="0" r="r" b="b"/>
            <a:pathLst>
              <a:path w="1947" h="1252">
                <a:moveTo>
                  <a:pt x="0" y="1252"/>
                </a:moveTo>
                <a:cubicBezTo>
                  <a:pt x="87" y="1153"/>
                  <a:pt x="346" y="824"/>
                  <a:pt x="521" y="658"/>
                </a:cubicBezTo>
                <a:cubicBezTo>
                  <a:pt x="696" y="492"/>
                  <a:pt x="897" y="354"/>
                  <a:pt x="1051" y="256"/>
                </a:cubicBezTo>
                <a:cubicBezTo>
                  <a:pt x="1205" y="158"/>
                  <a:pt x="1333" y="113"/>
                  <a:pt x="1444" y="73"/>
                </a:cubicBezTo>
                <a:cubicBezTo>
                  <a:pt x="1555" y="33"/>
                  <a:pt x="1634" y="30"/>
                  <a:pt x="1718" y="18"/>
                </a:cubicBezTo>
                <a:cubicBezTo>
                  <a:pt x="1802" y="6"/>
                  <a:pt x="1899" y="4"/>
                  <a:pt x="1947" y="0"/>
                </a:cubicBezTo>
              </a:path>
            </a:pathLst>
          </a:custGeom>
          <a:noFill/>
          <a:ln w="57150" cmpd="sng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353288" name="Freeform 8"/>
          <p:cNvSpPr>
            <a:spLocks noChangeAspect="1"/>
          </p:cNvSpPr>
          <p:nvPr/>
        </p:nvSpPr>
        <p:spPr bwMode="auto">
          <a:xfrm>
            <a:off x="1828800" y="3213100"/>
            <a:ext cx="2149475" cy="1739900"/>
          </a:xfrm>
          <a:custGeom>
            <a:avLst/>
            <a:gdLst/>
            <a:ahLst/>
            <a:cxnLst>
              <a:cxn ang="0">
                <a:pos x="0" y="1240"/>
              </a:cxn>
              <a:cxn ang="0">
                <a:pos x="814" y="9"/>
              </a:cxn>
              <a:cxn ang="0">
                <a:pos x="1637" y="0"/>
              </a:cxn>
            </a:cxnLst>
            <a:rect l="0" t="0" r="r" b="b"/>
            <a:pathLst>
              <a:path w="1637" h="1240">
                <a:moveTo>
                  <a:pt x="0" y="1240"/>
                </a:moveTo>
                <a:lnTo>
                  <a:pt x="814" y="9"/>
                </a:lnTo>
                <a:lnTo>
                  <a:pt x="1637" y="0"/>
                </a:lnTo>
              </a:path>
            </a:pathLst>
          </a:custGeom>
          <a:noFill/>
          <a:ln w="57150" cmpd="sng">
            <a:solidFill>
              <a:srgbClr val="0000FF"/>
            </a:solidFill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353289" name="Line 9"/>
          <p:cNvSpPr>
            <a:spLocks noChangeShapeType="1"/>
          </p:cNvSpPr>
          <p:nvPr/>
        </p:nvSpPr>
        <p:spPr bwMode="auto">
          <a:xfrm flipV="1">
            <a:off x="1976438" y="1658938"/>
            <a:ext cx="1884362" cy="3060700"/>
          </a:xfrm>
          <a:prstGeom prst="line">
            <a:avLst/>
          </a:prstGeom>
          <a:noFill/>
          <a:ln w="57150">
            <a:solidFill>
              <a:srgbClr val="0000FF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grpSp>
        <p:nvGrpSpPr>
          <p:cNvPr id="353290" name="Group 10"/>
          <p:cNvGrpSpPr>
            <a:grpSpLocks/>
          </p:cNvGrpSpPr>
          <p:nvPr/>
        </p:nvGrpSpPr>
        <p:grpSpPr bwMode="auto">
          <a:xfrm>
            <a:off x="838200" y="1143000"/>
            <a:ext cx="8153400" cy="4495800"/>
            <a:chOff x="528" y="720"/>
            <a:chExt cx="5136" cy="2832"/>
          </a:xfrm>
        </p:grpSpPr>
        <p:sp>
          <p:nvSpPr>
            <p:cNvPr id="353291" name="Line 11"/>
            <p:cNvSpPr>
              <a:spLocks noChangeShapeType="1"/>
            </p:cNvSpPr>
            <p:nvPr/>
          </p:nvSpPr>
          <p:spPr bwMode="auto">
            <a:xfrm>
              <a:off x="768" y="3552"/>
              <a:ext cx="4896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3292" name="Line 12"/>
            <p:cNvSpPr>
              <a:spLocks noChangeShapeType="1"/>
            </p:cNvSpPr>
            <p:nvPr/>
          </p:nvSpPr>
          <p:spPr bwMode="auto">
            <a:xfrm flipH="1" flipV="1">
              <a:off x="768" y="1008"/>
              <a:ext cx="0" cy="254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3293" name="Text Box 13"/>
            <p:cNvSpPr txBox="1">
              <a:spLocks noChangeArrowheads="1"/>
            </p:cNvSpPr>
            <p:nvPr/>
          </p:nvSpPr>
          <p:spPr bwMode="auto">
            <a:xfrm>
              <a:off x="528" y="720"/>
              <a:ext cx="510" cy="288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kumimoji="1" lang="en-US" altLang="zh-CN">
                  <a:solidFill>
                    <a:srgbClr val="FF3300"/>
                  </a:solidFill>
                </a:rPr>
                <a:t>Field</a:t>
              </a:r>
              <a:endParaRPr kumimoji="1" lang="en-US" altLang="zh-CN">
                <a:solidFill>
                  <a:srgbClr val="0000FF"/>
                </a:solidFill>
              </a:endParaRPr>
            </a:p>
          </p:txBody>
        </p:sp>
        <p:sp>
          <p:nvSpPr>
            <p:cNvPr id="353294" name="Text Box 14"/>
            <p:cNvSpPr txBox="1">
              <a:spLocks noChangeArrowheads="1"/>
            </p:cNvSpPr>
            <p:nvPr/>
          </p:nvSpPr>
          <p:spPr bwMode="auto">
            <a:xfrm>
              <a:off x="5208" y="3264"/>
              <a:ext cx="45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kumimoji="1" lang="en-US" altLang="zh-CN"/>
                <a:t>time</a:t>
              </a:r>
            </a:p>
          </p:txBody>
        </p:sp>
      </p:grpSp>
      <p:sp>
        <p:nvSpPr>
          <p:cNvPr id="353295" name="AutoShape 15"/>
          <p:cNvSpPr>
            <a:spLocks noChangeArrowheads="1"/>
          </p:cNvSpPr>
          <p:nvPr/>
        </p:nvSpPr>
        <p:spPr bwMode="auto">
          <a:xfrm>
            <a:off x="7086600" y="1295400"/>
            <a:ext cx="1295400" cy="841375"/>
          </a:xfrm>
          <a:prstGeom prst="wedgeRectCallout">
            <a:avLst>
              <a:gd name="adj1" fmla="val -123162"/>
              <a:gd name="adj2" fmla="val 171509"/>
            </a:avLst>
          </a:prstGeom>
          <a:solidFill>
            <a:srgbClr val="CC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kumimoji="1" lang="en-US" altLang="zh-CN"/>
              <a:t>Holding</a:t>
            </a:r>
          </a:p>
          <a:p>
            <a:pPr algn="ctr"/>
            <a:r>
              <a:rPr kumimoji="1" lang="en-US" altLang="zh-CN">
                <a:solidFill>
                  <a:srgbClr val="FF3300"/>
                </a:solidFill>
              </a:rPr>
              <a:t>Driven</a:t>
            </a:r>
          </a:p>
        </p:txBody>
      </p:sp>
      <p:sp>
        <p:nvSpPr>
          <p:cNvPr id="353296" name="AutoShape 16"/>
          <p:cNvSpPr>
            <a:spLocks noChangeArrowheads="1"/>
          </p:cNvSpPr>
          <p:nvPr/>
        </p:nvSpPr>
        <p:spPr bwMode="auto">
          <a:xfrm>
            <a:off x="4038600" y="4343400"/>
            <a:ext cx="1524000" cy="765175"/>
          </a:xfrm>
          <a:prstGeom prst="wedgeRectCallout">
            <a:avLst>
              <a:gd name="adj1" fmla="val 66565"/>
              <a:gd name="adj2" fmla="val -94398"/>
            </a:avLst>
          </a:prstGeom>
          <a:solidFill>
            <a:srgbClr val="DFFDF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kumimoji="1" lang="en-US" altLang="zh-CN">
                <a:solidFill>
                  <a:srgbClr val="FF3300"/>
                </a:solidFill>
              </a:rPr>
              <a:t>Persistent Mode</a:t>
            </a:r>
          </a:p>
        </p:txBody>
      </p:sp>
      <p:sp>
        <p:nvSpPr>
          <p:cNvPr id="353297" name="Text Box 17"/>
          <p:cNvSpPr txBox="1">
            <a:spLocks noChangeArrowheads="1"/>
          </p:cNvSpPr>
          <p:nvPr/>
        </p:nvSpPr>
        <p:spPr bwMode="auto">
          <a:xfrm>
            <a:off x="76200" y="4953000"/>
            <a:ext cx="99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kumimoji="1" lang="en-US" altLang="zh-CN"/>
              <a:t>I = 0.0</a:t>
            </a:r>
          </a:p>
        </p:txBody>
      </p:sp>
      <p:sp>
        <p:nvSpPr>
          <p:cNvPr id="353298" name="Text Box 18"/>
          <p:cNvSpPr txBox="1">
            <a:spLocks noChangeArrowheads="1"/>
          </p:cNvSpPr>
          <p:nvPr/>
        </p:nvSpPr>
        <p:spPr bwMode="auto">
          <a:xfrm>
            <a:off x="152400" y="2895600"/>
            <a:ext cx="965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1" lang="en-US" altLang="zh-CN"/>
              <a:t>I</a:t>
            </a:r>
            <a:r>
              <a:rPr kumimoji="1" lang="en-US" altLang="zh-CN" baseline="-25000"/>
              <a:t>Setpoint</a:t>
            </a:r>
          </a:p>
        </p:txBody>
      </p:sp>
      <p:sp>
        <p:nvSpPr>
          <p:cNvPr id="353299" name="Line 19"/>
          <p:cNvSpPr>
            <a:spLocks noChangeShapeType="1"/>
          </p:cNvSpPr>
          <p:nvPr/>
        </p:nvSpPr>
        <p:spPr bwMode="auto">
          <a:xfrm>
            <a:off x="5715000" y="3200400"/>
            <a:ext cx="8382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grpSp>
        <p:nvGrpSpPr>
          <p:cNvPr id="353300" name="Group 20"/>
          <p:cNvGrpSpPr>
            <a:grpSpLocks/>
          </p:cNvGrpSpPr>
          <p:nvPr/>
        </p:nvGrpSpPr>
        <p:grpSpPr bwMode="auto">
          <a:xfrm rot="-606402">
            <a:off x="1447800" y="4724400"/>
            <a:ext cx="615950" cy="671513"/>
            <a:chOff x="960" y="2016"/>
            <a:chExt cx="672" cy="672"/>
          </a:xfrm>
        </p:grpSpPr>
        <p:sp>
          <p:nvSpPr>
            <p:cNvPr id="353301" name="Line 21"/>
            <p:cNvSpPr>
              <a:spLocks noChangeShapeType="1"/>
            </p:cNvSpPr>
            <p:nvPr/>
          </p:nvSpPr>
          <p:spPr bwMode="auto">
            <a:xfrm flipV="1">
              <a:off x="960" y="2016"/>
              <a:ext cx="672" cy="67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353302" name="Group 22"/>
            <p:cNvGrpSpPr>
              <a:grpSpLocks/>
            </p:cNvGrpSpPr>
            <p:nvPr/>
          </p:nvGrpSpPr>
          <p:grpSpPr bwMode="auto">
            <a:xfrm>
              <a:off x="1257" y="2238"/>
              <a:ext cx="126" cy="185"/>
              <a:chOff x="1476" y="3166"/>
              <a:chExt cx="144" cy="195"/>
            </a:xfrm>
          </p:grpSpPr>
          <p:sp>
            <p:nvSpPr>
              <p:cNvPr id="353303" name="Rectangle 23"/>
              <p:cNvSpPr>
                <a:spLocks noChangeArrowheads="1"/>
              </p:cNvSpPr>
              <p:nvPr/>
            </p:nvSpPr>
            <p:spPr bwMode="auto">
              <a:xfrm rot="2851147">
                <a:off x="1450" y="3223"/>
                <a:ext cx="195" cy="8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grpSp>
            <p:nvGrpSpPr>
              <p:cNvPr id="353304" name="Group 24"/>
              <p:cNvGrpSpPr>
                <a:grpSpLocks/>
              </p:cNvGrpSpPr>
              <p:nvPr/>
            </p:nvGrpSpPr>
            <p:grpSpPr bwMode="auto">
              <a:xfrm>
                <a:off x="1476" y="3191"/>
                <a:ext cx="144" cy="144"/>
                <a:chOff x="1392" y="3264"/>
                <a:chExt cx="144" cy="144"/>
              </a:xfrm>
            </p:grpSpPr>
            <p:sp>
              <p:nvSpPr>
                <p:cNvPr id="353305" name="Line 25"/>
                <p:cNvSpPr>
                  <a:spLocks noChangeShapeType="1"/>
                </p:cNvSpPr>
                <p:nvPr/>
              </p:nvSpPr>
              <p:spPr bwMode="auto">
                <a:xfrm>
                  <a:off x="1440" y="3264"/>
                  <a:ext cx="96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53306" name="Line 26"/>
                <p:cNvSpPr>
                  <a:spLocks noChangeShapeType="1"/>
                </p:cNvSpPr>
                <p:nvPr/>
              </p:nvSpPr>
              <p:spPr bwMode="auto">
                <a:xfrm>
                  <a:off x="1392" y="3312"/>
                  <a:ext cx="96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</p:grpSp>
      <p:sp>
        <p:nvSpPr>
          <p:cNvPr id="353307" name="Line 27"/>
          <p:cNvSpPr>
            <a:spLocks noChangeShapeType="1"/>
          </p:cNvSpPr>
          <p:nvPr/>
        </p:nvSpPr>
        <p:spPr bwMode="auto">
          <a:xfrm>
            <a:off x="1219200" y="5257800"/>
            <a:ext cx="58547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353308" name="Freeform 28"/>
          <p:cNvSpPr>
            <a:spLocks/>
          </p:cNvSpPr>
          <p:nvPr/>
        </p:nvSpPr>
        <p:spPr bwMode="auto">
          <a:xfrm>
            <a:off x="5715000" y="3200400"/>
            <a:ext cx="1695450" cy="2057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14" y="567"/>
              </a:cxn>
              <a:cxn ang="0">
                <a:pos x="342" y="978"/>
              </a:cxn>
              <a:cxn ang="0">
                <a:pos x="684" y="1239"/>
              </a:cxn>
              <a:cxn ang="0">
                <a:pos x="1077" y="1329"/>
              </a:cxn>
              <a:cxn ang="0">
                <a:pos x="1383" y="1341"/>
              </a:cxn>
              <a:cxn ang="0">
                <a:pos x="1548" y="1338"/>
              </a:cxn>
            </a:cxnLst>
            <a:rect l="0" t="0" r="r" b="b"/>
            <a:pathLst>
              <a:path w="1548" h="1346">
                <a:moveTo>
                  <a:pt x="0" y="0"/>
                </a:moveTo>
                <a:cubicBezTo>
                  <a:pt x="19" y="94"/>
                  <a:pt x="57" y="404"/>
                  <a:pt x="114" y="567"/>
                </a:cubicBezTo>
                <a:cubicBezTo>
                  <a:pt x="171" y="730"/>
                  <a:pt x="247" y="866"/>
                  <a:pt x="342" y="978"/>
                </a:cubicBezTo>
                <a:cubicBezTo>
                  <a:pt x="437" y="1090"/>
                  <a:pt x="562" y="1180"/>
                  <a:pt x="684" y="1239"/>
                </a:cubicBezTo>
                <a:cubicBezTo>
                  <a:pt x="806" y="1298"/>
                  <a:pt x="961" y="1312"/>
                  <a:pt x="1077" y="1329"/>
                </a:cubicBezTo>
                <a:cubicBezTo>
                  <a:pt x="1193" y="1346"/>
                  <a:pt x="1305" y="1340"/>
                  <a:pt x="1383" y="1341"/>
                </a:cubicBezTo>
                <a:cubicBezTo>
                  <a:pt x="1461" y="1342"/>
                  <a:pt x="1514" y="1339"/>
                  <a:pt x="1548" y="1338"/>
                </a:cubicBezTo>
              </a:path>
            </a:pathLst>
          </a:custGeom>
          <a:noFill/>
          <a:ln w="57150" cmpd="sng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353309" name="AutoShape 29"/>
          <p:cNvSpPr>
            <a:spLocks noChangeArrowheads="1"/>
          </p:cNvSpPr>
          <p:nvPr/>
        </p:nvSpPr>
        <p:spPr bwMode="auto">
          <a:xfrm>
            <a:off x="4572000" y="1371600"/>
            <a:ext cx="2133600" cy="533400"/>
          </a:xfrm>
          <a:prstGeom prst="wedgeRoundRectCallout">
            <a:avLst>
              <a:gd name="adj1" fmla="val -97769"/>
              <a:gd name="adj2" fmla="val 93153"/>
              <a:gd name="adj3" fmla="val 16667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kumimoji="1" lang="en-US" altLang="zh-CN">
                <a:solidFill>
                  <a:schemeClr val="bg1"/>
                </a:solidFill>
              </a:rPr>
              <a:t>Sweep (Scan)</a:t>
            </a:r>
          </a:p>
        </p:txBody>
      </p:sp>
      <p:sp>
        <p:nvSpPr>
          <p:cNvPr id="353310" name="Line 30"/>
          <p:cNvSpPr>
            <a:spLocks noChangeShapeType="1"/>
          </p:cNvSpPr>
          <p:nvPr/>
        </p:nvSpPr>
        <p:spPr bwMode="auto">
          <a:xfrm>
            <a:off x="2895600" y="2514600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zh-CN" altLang="en-US"/>
          </a:p>
        </p:txBody>
      </p:sp>
      <p:grpSp>
        <p:nvGrpSpPr>
          <p:cNvPr id="353311" name="Group 31"/>
          <p:cNvGrpSpPr>
            <a:grpSpLocks/>
          </p:cNvGrpSpPr>
          <p:nvPr/>
        </p:nvGrpSpPr>
        <p:grpSpPr bwMode="auto">
          <a:xfrm>
            <a:off x="1855788" y="2332038"/>
            <a:ext cx="2106612" cy="3992562"/>
            <a:chOff x="1169" y="1440"/>
            <a:chExt cx="1327" cy="2515"/>
          </a:xfrm>
        </p:grpSpPr>
        <p:sp>
          <p:nvSpPr>
            <p:cNvPr id="353312" name="Line 32"/>
            <p:cNvSpPr>
              <a:spLocks noChangeShapeType="1"/>
            </p:cNvSpPr>
            <p:nvPr/>
          </p:nvSpPr>
          <p:spPr bwMode="auto">
            <a:xfrm flipV="1">
              <a:off x="1824" y="2064"/>
              <a:ext cx="0" cy="16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3313" name="Text Box 33"/>
            <p:cNvSpPr txBox="1">
              <a:spLocks noChangeArrowheads="1"/>
            </p:cNvSpPr>
            <p:nvPr/>
          </p:nvSpPr>
          <p:spPr bwMode="auto">
            <a:xfrm>
              <a:off x="1169" y="3661"/>
              <a:ext cx="1327" cy="294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kumimoji="1" lang="zh-CN" altLang="en-US"/>
                <a:t>测量开始</a:t>
              </a:r>
              <a:r>
                <a:rPr kumimoji="1" lang="en-US" altLang="zh-CN"/>
                <a:t>/</a:t>
              </a:r>
              <a:r>
                <a:rPr kumimoji="1" lang="zh-CN" altLang="en-US"/>
                <a:t>结束</a:t>
              </a:r>
            </a:p>
          </p:txBody>
        </p:sp>
        <p:sp>
          <p:nvSpPr>
            <p:cNvPr id="353314" name="Line 34"/>
            <p:cNvSpPr>
              <a:spLocks noChangeShapeType="1"/>
            </p:cNvSpPr>
            <p:nvPr/>
          </p:nvSpPr>
          <p:spPr bwMode="auto">
            <a:xfrm>
              <a:off x="2160" y="1440"/>
              <a:ext cx="0" cy="22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3315" name="Line 35"/>
            <p:cNvSpPr>
              <a:spLocks noChangeShapeType="1"/>
            </p:cNvSpPr>
            <p:nvPr/>
          </p:nvSpPr>
          <p:spPr bwMode="auto">
            <a:xfrm>
              <a:off x="1824" y="2880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3316" name="Text Box 36"/>
            <p:cNvSpPr txBox="1">
              <a:spLocks noChangeArrowheads="1"/>
            </p:cNvSpPr>
            <p:nvPr/>
          </p:nvSpPr>
          <p:spPr bwMode="auto">
            <a:xfrm>
              <a:off x="1853" y="2640"/>
              <a:ext cx="28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kumimoji="1" lang="en-US" altLang="zh-CN">
                  <a:solidFill>
                    <a:srgbClr val="FF3300"/>
                  </a:solidFill>
                  <a:sym typeface="Symbol" pitchFamily="18" charset="2"/>
                </a:rPr>
                <a:t></a:t>
              </a:r>
              <a:r>
                <a:rPr kumimoji="1" lang="en-US" altLang="zh-CN" i="1">
                  <a:solidFill>
                    <a:srgbClr val="FF3300"/>
                  </a:solidFill>
                  <a:sym typeface="Symbol" pitchFamily="18" charset="2"/>
                </a:rPr>
                <a:t>t</a:t>
              </a:r>
              <a:endParaRPr kumimoji="1" lang="en-US" altLang="zh-CN">
                <a:solidFill>
                  <a:srgbClr val="FF3300"/>
                </a:solidFill>
              </a:endParaRPr>
            </a:p>
          </p:txBody>
        </p:sp>
      </p:grpSp>
      <p:sp>
        <p:nvSpPr>
          <p:cNvPr id="353317" name="Text Box 37"/>
          <p:cNvSpPr txBox="1">
            <a:spLocks noChangeArrowheads="1"/>
          </p:cNvSpPr>
          <p:nvPr/>
        </p:nvSpPr>
        <p:spPr bwMode="auto">
          <a:xfrm>
            <a:off x="1524000" y="2514600"/>
            <a:ext cx="590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kumimoji="1" lang="en-US" altLang="zh-CN">
                <a:solidFill>
                  <a:srgbClr val="FF3300"/>
                </a:solidFill>
                <a:sym typeface="Symbol" pitchFamily="18" charset="2"/>
              </a:rPr>
              <a:t></a:t>
            </a:r>
            <a:r>
              <a:rPr kumimoji="1" lang="en-US" altLang="zh-CN" i="1">
                <a:solidFill>
                  <a:srgbClr val="FF3300"/>
                </a:solidFill>
                <a:sym typeface="Symbol" pitchFamily="18" charset="2"/>
              </a:rPr>
              <a:t>H</a:t>
            </a:r>
            <a:endParaRPr kumimoji="1" lang="en-US" altLang="zh-CN">
              <a:solidFill>
                <a:srgbClr val="FF3300"/>
              </a:solidFill>
            </a:endParaRPr>
          </a:p>
        </p:txBody>
      </p:sp>
      <p:sp>
        <p:nvSpPr>
          <p:cNvPr id="353318" name="Line 38"/>
          <p:cNvSpPr>
            <a:spLocks noChangeShapeType="1"/>
          </p:cNvSpPr>
          <p:nvPr/>
        </p:nvSpPr>
        <p:spPr bwMode="auto">
          <a:xfrm flipH="1">
            <a:off x="1219200" y="2319338"/>
            <a:ext cx="2209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353319" name="Line 39"/>
          <p:cNvSpPr>
            <a:spLocks noChangeShapeType="1"/>
          </p:cNvSpPr>
          <p:nvPr/>
        </p:nvSpPr>
        <p:spPr bwMode="auto">
          <a:xfrm>
            <a:off x="2057400" y="2328863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zh-CN" altLang="en-US"/>
          </a:p>
        </p:txBody>
      </p:sp>
      <p:grpSp>
        <p:nvGrpSpPr>
          <p:cNvPr id="353320" name="Group 40"/>
          <p:cNvGrpSpPr>
            <a:grpSpLocks/>
          </p:cNvGrpSpPr>
          <p:nvPr/>
        </p:nvGrpSpPr>
        <p:grpSpPr bwMode="auto">
          <a:xfrm>
            <a:off x="6351588" y="5105400"/>
            <a:ext cx="2106612" cy="1152525"/>
            <a:chOff x="4001" y="3216"/>
            <a:chExt cx="1327" cy="726"/>
          </a:xfrm>
        </p:grpSpPr>
        <p:sp>
          <p:nvSpPr>
            <p:cNvPr id="353321" name="Line 41"/>
            <p:cNvSpPr>
              <a:spLocks noChangeShapeType="1"/>
            </p:cNvSpPr>
            <p:nvPr/>
          </p:nvSpPr>
          <p:spPr bwMode="auto">
            <a:xfrm>
              <a:off x="4673" y="3216"/>
              <a:ext cx="0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3322" name="Line 42"/>
            <p:cNvSpPr>
              <a:spLocks noChangeShapeType="1"/>
            </p:cNvSpPr>
            <p:nvPr/>
          </p:nvSpPr>
          <p:spPr bwMode="auto">
            <a:xfrm>
              <a:off x="5009" y="3216"/>
              <a:ext cx="0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3323" name="Text Box 43"/>
            <p:cNvSpPr txBox="1">
              <a:spLocks noChangeArrowheads="1"/>
            </p:cNvSpPr>
            <p:nvPr/>
          </p:nvSpPr>
          <p:spPr bwMode="auto">
            <a:xfrm>
              <a:off x="4001" y="3648"/>
              <a:ext cx="1327" cy="294"/>
            </a:xfrm>
            <a:prstGeom prst="rect">
              <a:avLst/>
            </a:prstGeom>
            <a:solidFill>
              <a:srgbClr val="D0F9F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kumimoji="1" lang="zh-CN" altLang="en-US"/>
                <a:t>测量开始</a:t>
              </a:r>
              <a:r>
                <a:rPr kumimoji="1" lang="en-US" altLang="zh-CN"/>
                <a:t>/</a:t>
              </a:r>
              <a:r>
                <a:rPr kumimoji="1" lang="zh-CN" altLang="en-US"/>
                <a:t>结束</a:t>
              </a:r>
            </a:p>
          </p:txBody>
        </p:sp>
        <p:sp>
          <p:nvSpPr>
            <p:cNvPr id="353324" name="Line 44"/>
            <p:cNvSpPr>
              <a:spLocks noChangeShapeType="1"/>
            </p:cNvSpPr>
            <p:nvPr/>
          </p:nvSpPr>
          <p:spPr bwMode="auto">
            <a:xfrm>
              <a:off x="4675" y="3456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3325" name="Text Box 45"/>
            <p:cNvSpPr txBox="1">
              <a:spLocks noChangeArrowheads="1"/>
            </p:cNvSpPr>
            <p:nvPr/>
          </p:nvSpPr>
          <p:spPr bwMode="auto">
            <a:xfrm>
              <a:off x="4704" y="3216"/>
              <a:ext cx="28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kumimoji="1" lang="en-US" altLang="zh-CN">
                  <a:solidFill>
                    <a:srgbClr val="FF3300"/>
                  </a:solidFill>
                  <a:sym typeface="Symbol" pitchFamily="18" charset="2"/>
                </a:rPr>
                <a:t></a:t>
              </a:r>
              <a:r>
                <a:rPr kumimoji="1" lang="en-US" altLang="zh-CN" i="1">
                  <a:solidFill>
                    <a:srgbClr val="FF3300"/>
                  </a:solidFill>
                  <a:sym typeface="Symbol" pitchFamily="18" charset="2"/>
                </a:rPr>
                <a:t>t</a:t>
              </a:r>
              <a:endParaRPr kumimoji="1" lang="en-US" altLang="zh-CN">
                <a:solidFill>
                  <a:srgbClr val="FF3300"/>
                </a:solidFill>
              </a:endParaRPr>
            </a:p>
          </p:txBody>
        </p:sp>
      </p:grpSp>
      <p:grpSp>
        <p:nvGrpSpPr>
          <p:cNvPr id="353326" name="Group 46"/>
          <p:cNvGrpSpPr>
            <a:grpSpLocks/>
          </p:cNvGrpSpPr>
          <p:nvPr/>
        </p:nvGrpSpPr>
        <p:grpSpPr bwMode="auto">
          <a:xfrm>
            <a:off x="6096000" y="3124200"/>
            <a:ext cx="2106613" cy="1152525"/>
            <a:chOff x="3840" y="1968"/>
            <a:chExt cx="1327" cy="726"/>
          </a:xfrm>
        </p:grpSpPr>
        <p:sp>
          <p:nvSpPr>
            <p:cNvPr id="353327" name="Line 47"/>
            <p:cNvSpPr>
              <a:spLocks noChangeShapeType="1"/>
            </p:cNvSpPr>
            <p:nvPr/>
          </p:nvSpPr>
          <p:spPr bwMode="auto">
            <a:xfrm>
              <a:off x="4128" y="1968"/>
              <a:ext cx="0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3328" name="Line 48"/>
            <p:cNvSpPr>
              <a:spLocks noChangeShapeType="1"/>
            </p:cNvSpPr>
            <p:nvPr/>
          </p:nvSpPr>
          <p:spPr bwMode="auto">
            <a:xfrm>
              <a:off x="4464" y="1968"/>
              <a:ext cx="0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3329" name="Text Box 49"/>
            <p:cNvSpPr txBox="1">
              <a:spLocks noChangeArrowheads="1"/>
            </p:cNvSpPr>
            <p:nvPr/>
          </p:nvSpPr>
          <p:spPr bwMode="auto">
            <a:xfrm>
              <a:off x="3840" y="2400"/>
              <a:ext cx="1327" cy="294"/>
            </a:xfrm>
            <a:prstGeom prst="rect">
              <a:avLst/>
            </a:prstGeom>
            <a:solidFill>
              <a:srgbClr val="CC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kumimoji="1" lang="zh-CN" altLang="en-US"/>
                <a:t>开始</a:t>
              </a:r>
              <a:r>
                <a:rPr kumimoji="1" lang="en-US" altLang="zh-CN"/>
                <a:t>/</a:t>
              </a:r>
              <a:r>
                <a:rPr kumimoji="1" lang="zh-CN" altLang="en-US"/>
                <a:t>结束测量</a:t>
              </a:r>
            </a:p>
          </p:txBody>
        </p:sp>
        <p:sp>
          <p:nvSpPr>
            <p:cNvPr id="353330" name="Line 50"/>
            <p:cNvSpPr>
              <a:spLocks noChangeShapeType="1"/>
            </p:cNvSpPr>
            <p:nvPr/>
          </p:nvSpPr>
          <p:spPr bwMode="auto">
            <a:xfrm>
              <a:off x="4147" y="2256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3331" name="Text Box 51"/>
            <p:cNvSpPr txBox="1">
              <a:spLocks noChangeArrowheads="1"/>
            </p:cNvSpPr>
            <p:nvPr/>
          </p:nvSpPr>
          <p:spPr bwMode="auto">
            <a:xfrm>
              <a:off x="4176" y="2016"/>
              <a:ext cx="28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kumimoji="1" lang="en-US" altLang="zh-CN">
                  <a:solidFill>
                    <a:srgbClr val="FF3300"/>
                  </a:solidFill>
                  <a:sym typeface="Symbol" pitchFamily="18" charset="2"/>
                </a:rPr>
                <a:t></a:t>
              </a:r>
              <a:r>
                <a:rPr kumimoji="1" lang="en-US" altLang="zh-CN" i="1">
                  <a:solidFill>
                    <a:srgbClr val="FF3300"/>
                  </a:solidFill>
                  <a:sym typeface="Symbol" pitchFamily="18" charset="2"/>
                </a:rPr>
                <a:t>t</a:t>
              </a:r>
              <a:endParaRPr kumimoji="1" lang="en-US" altLang="zh-CN">
                <a:solidFill>
                  <a:srgbClr val="FF3300"/>
                </a:solidFill>
              </a:endParaRPr>
            </a:p>
          </p:txBody>
        </p:sp>
      </p:grpSp>
      <p:sp>
        <p:nvSpPr>
          <p:cNvPr id="353332" name="Text Box 52"/>
          <p:cNvSpPr txBox="1">
            <a:spLocks noChangeArrowheads="1"/>
          </p:cNvSpPr>
          <p:nvPr/>
        </p:nvSpPr>
        <p:spPr bwMode="auto">
          <a:xfrm>
            <a:off x="7105650" y="3200400"/>
            <a:ext cx="1200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kumimoji="1" lang="en-US" altLang="zh-CN">
                <a:solidFill>
                  <a:srgbClr val="FF3300"/>
                </a:solidFill>
                <a:sym typeface="Symbol" pitchFamily="18" charset="2"/>
              </a:rPr>
              <a:t></a:t>
            </a:r>
            <a:r>
              <a:rPr kumimoji="1" lang="en-US" altLang="zh-CN" i="1">
                <a:solidFill>
                  <a:srgbClr val="FF3300"/>
                </a:solidFill>
                <a:sym typeface="Symbol" pitchFamily="18" charset="2"/>
              </a:rPr>
              <a:t>H</a:t>
            </a:r>
            <a:r>
              <a:rPr kumimoji="1" lang="en-US" altLang="zh-CN">
                <a:solidFill>
                  <a:srgbClr val="FF3300"/>
                </a:solidFill>
                <a:sym typeface="Symbol" pitchFamily="18" charset="2"/>
              </a:rPr>
              <a:t> </a:t>
            </a:r>
            <a:r>
              <a:rPr kumimoji="1" lang="zh-CN" altLang="en-US">
                <a:solidFill>
                  <a:srgbClr val="FF3300"/>
                </a:solidFill>
                <a:sym typeface="Symbol" pitchFamily="18" charset="2"/>
              </a:rPr>
              <a:t>＝ </a:t>
            </a:r>
            <a:r>
              <a:rPr kumimoji="1" lang="en-US" altLang="zh-CN">
                <a:solidFill>
                  <a:srgbClr val="FF3300"/>
                </a:solidFill>
                <a:sym typeface="Symbol" pitchFamily="18" charset="2"/>
              </a:rPr>
              <a:t>0</a:t>
            </a:r>
            <a:endParaRPr kumimoji="1" lang="en-US" altLang="zh-CN">
              <a:solidFill>
                <a:srgbClr val="FF3300"/>
              </a:solidFill>
            </a:endParaRPr>
          </a:p>
        </p:txBody>
      </p:sp>
      <p:sp>
        <p:nvSpPr>
          <p:cNvPr id="353333" name="Text Box 53"/>
          <p:cNvSpPr txBox="1">
            <a:spLocks noChangeArrowheads="1"/>
          </p:cNvSpPr>
          <p:nvPr/>
        </p:nvSpPr>
        <p:spPr bwMode="auto">
          <a:xfrm>
            <a:off x="6934200" y="6248400"/>
            <a:ext cx="1200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kumimoji="1" lang="en-US" altLang="zh-CN">
                <a:solidFill>
                  <a:srgbClr val="FF3300"/>
                </a:solidFill>
                <a:sym typeface="Symbol" pitchFamily="18" charset="2"/>
              </a:rPr>
              <a:t></a:t>
            </a:r>
            <a:r>
              <a:rPr kumimoji="1" lang="en-US" altLang="zh-CN" i="1">
                <a:solidFill>
                  <a:srgbClr val="FF3300"/>
                </a:solidFill>
                <a:sym typeface="Symbol" pitchFamily="18" charset="2"/>
              </a:rPr>
              <a:t>H</a:t>
            </a:r>
            <a:r>
              <a:rPr kumimoji="1" lang="en-US" altLang="zh-CN">
                <a:solidFill>
                  <a:srgbClr val="FF3300"/>
                </a:solidFill>
                <a:sym typeface="Symbol" pitchFamily="18" charset="2"/>
              </a:rPr>
              <a:t> </a:t>
            </a:r>
            <a:r>
              <a:rPr kumimoji="1" lang="zh-CN" altLang="en-US">
                <a:solidFill>
                  <a:srgbClr val="FF3300"/>
                </a:solidFill>
                <a:sym typeface="Symbol" pitchFamily="18" charset="2"/>
              </a:rPr>
              <a:t>＝ </a:t>
            </a:r>
            <a:r>
              <a:rPr kumimoji="1" lang="en-US" altLang="zh-CN">
                <a:solidFill>
                  <a:srgbClr val="FF3300"/>
                </a:solidFill>
                <a:sym typeface="Symbol" pitchFamily="18" charset="2"/>
              </a:rPr>
              <a:t>0</a:t>
            </a:r>
            <a:endParaRPr kumimoji="1" lang="en-US" altLang="zh-CN">
              <a:solidFill>
                <a:srgbClr val="FF3300"/>
              </a:solidFill>
            </a:endParaRPr>
          </a:p>
        </p:txBody>
      </p:sp>
      <p:sp>
        <p:nvSpPr>
          <p:cNvPr id="353334" name="Text Box 54"/>
          <p:cNvSpPr txBox="1">
            <a:spLocks noChangeArrowheads="1"/>
          </p:cNvSpPr>
          <p:nvPr/>
        </p:nvSpPr>
        <p:spPr bwMode="auto">
          <a:xfrm>
            <a:off x="1836738" y="6248400"/>
            <a:ext cx="20970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kumimoji="1" lang="en-US" altLang="zh-CN">
                <a:solidFill>
                  <a:srgbClr val="FF3300"/>
                </a:solidFill>
                <a:sym typeface="Symbol" pitchFamily="18" charset="2"/>
              </a:rPr>
              <a:t></a:t>
            </a:r>
            <a:r>
              <a:rPr kumimoji="1" lang="en-US" altLang="zh-CN" i="1">
                <a:solidFill>
                  <a:srgbClr val="FF3300"/>
                </a:solidFill>
                <a:sym typeface="Symbol" pitchFamily="18" charset="2"/>
              </a:rPr>
              <a:t>H</a:t>
            </a:r>
            <a:r>
              <a:rPr kumimoji="1" lang="en-US" altLang="zh-CN">
                <a:solidFill>
                  <a:srgbClr val="FF3300"/>
                </a:solidFill>
                <a:sym typeface="Symbol" pitchFamily="18" charset="2"/>
              </a:rPr>
              <a:t> </a:t>
            </a:r>
            <a:r>
              <a:rPr kumimoji="1" lang="zh-CN" altLang="en-US">
                <a:solidFill>
                  <a:srgbClr val="FF3300"/>
                </a:solidFill>
                <a:sym typeface="Symbol" pitchFamily="18" charset="2"/>
              </a:rPr>
              <a:t>＝ </a:t>
            </a:r>
            <a:r>
              <a:rPr kumimoji="1" lang="en-US" altLang="zh-CN">
                <a:solidFill>
                  <a:srgbClr val="FF3300"/>
                </a:solidFill>
                <a:sym typeface="Symbol" pitchFamily="18" charset="2"/>
              </a:rPr>
              <a:t>rate </a:t>
            </a:r>
            <a:r>
              <a:rPr kumimoji="1" lang="en-US" altLang="zh-CN">
                <a:solidFill>
                  <a:srgbClr val="FF3300"/>
                </a:solidFill>
                <a:cs typeface="Times New Roman" pitchFamily="18" charset="0"/>
                <a:sym typeface="Symbol" pitchFamily="18" charset="2"/>
              </a:rPr>
              <a:t>×</a:t>
            </a:r>
            <a:r>
              <a:rPr kumimoji="1" lang="en-US" altLang="zh-CN">
                <a:solidFill>
                  <a:srgbClr val="FF3300"/>
                </a:solidFill>
                <a:sym typeface="Symbol" pitchFamily="18" charset="2"/>
              </a:rPr>
              <a:t> </a:t>
            </a:r>
            <a:r>
              <a:rPr kumimoji="1" lang="en-US" altLang="zh-CN" i="1">
                <a:solidFill>
                  <a:srgbClr val="FF3300"/>
                </a:solidFill>
                <a:sym typeface="Symbol" pitchFamily="18" charset="2"/>
              </a:rPr>
              <a:t>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353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53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353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53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53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53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53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5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353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35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500"/>
                            </p:stCondLst>
                            <p:childTnLst>
                              <p:par>
                                <p:cTn id="41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3" dur="500"/>
                                        <p:tgtEl>
                                          <p:spTgt spid="35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0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53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53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53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353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353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353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353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5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353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353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9" dur="500"/>
                                        <p:tgtEl>
                                          <p:spTgt spid="353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"/>
                            </p:stCondLst>
                            <p:childTnLst>
                              <p:par>
                                <p:cTn id="9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3" dur="500"/>
                                        <p:tgtEl>
                                          <p:spTgt spid="353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500"/>
                            </p:stCondLst>
                            <p:childTnLst>
                              <p:par>
                                <p:cTn id="9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7" dur="500"/>
                                        <p:tgtEl>
                                          <p:spTgt spid="353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000"/>
                            </p:stCondLst>
                            <p:childTnLst>
                              <p:par>
                                <p:cTn id="9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1" dur="500"/>
                                        <p:tgtEl>
                                          <p:spTgt spid="35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500"/>
                            </p:stCondLst>
                            <p:childTnLst>
                              <p:par>
                                <p:cTn id="10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353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3285" grpId="0" animBg="1"/>
      <p:bldP spid="353286" grpId="0" animBg="1"/>
      <p:bldP spid="353287" grpId="0" animBg="1"/>
      <p:bldP spid="353288" grpId="0" animBg="1"/>
      <p:bldP spid="353289" grpId="0" animBg="1"/>
      <p:bldP spid="353295" grpId="0" animBg="1" autoUpdateAnimBg="0"/>
      <p:bldP spid="353296" grpId="0" animBg="1" autoUpdateAnimBg="0"/>
      <p:bldP spid="353297" grpId="0" autoUpdateAnimBg="0"/>
      <p:bldP spid="353298" grpId="0" autoUpdateAnimBg="0"/>
      <p:bldP spid="353299" grpId="0" animBg="1"/>
      <p:bldP spid="353307" grpId="0" animBg="1"/>
      <p:bldP spid="353308" grpId="0" animBg="1"/>
      <p:bldP spid="353309" grpId="0" animBg="1" autoUpdateAnimBg="0"/>
      <p:bldP spid="353310" grpId="0" animBg="1"/>
      <p:bldP spid="353317" grpId="0" autoUpdateAnimBg="0"/>
      <p:bldP spid="353318" grpId="0" animBg="1"/>
      <p:bldP spid="353319" grpId="0" animBg="1"/>
      <p:bldP spid="353332" grpId="0" autoUpdateAnimBg="0"/>
      <p:bldP spid="353333" grpId="0" autoUpdateAnimBg="0"/>
      <p:bldP spid="353334" grpId="0" autoUpdateAnimBg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306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" y="152400"/>
            <a:ext cx="8915400" cy="1143000"/>
          </a:xfrm>
        </p:spPr>
        <p:txBody>
          <a:bodyPr/>
          <a:lstStyle/>
          <a:p>
            <a:r>
              <a:rPr lang="en-US" altLang="zh-CN"/>
              <a:t>Commands: Temperature</a:t>
            </a:r>
            <a:br>
              <a:rPr lang="en-US" altLang="zh-CN"/>
            </a:br>
            <a:r>
              <a:rPr lang="en-US" altLang="zh-CN" u="sng">
                <a:solidFill>
                  <a:srgbClr val="FF0000"/>
                </a:solidFill>
              </a:rPr>
              <a:t>Immediate Mode</a:t>
            </a:r>
            <a:r>
              <a:rPr lang="en-US" altLang="zh-CN"/>
              <a:t> and </a:t>
            </a:r>
            <a:r>
              <a:rPr lang="en-US" altLang="zh-CN" u="sng">
                <a:solidFill>
                  <a:srgbClr val="FF0000"/>
                </a:solidFill>
              </a:rPr>
              <a:t>Sequence Mode</a:t>
            </a:r>
          </a:p>
        </p:txBody>
      </p:sp>
      <p:pic>
        <p:nvPicPr>
          <p:cNvPr id="354307" name="Picture 3" descr="QD lege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" cy="676275"/>
          </a:xfrm>
          <a:prstGeom prst="rect">
            <a:avLst/>
          </a:prstGeom>
          <a:noFill/>
        </p:spPr>
      </p:pic>
      <p:sp>
        <p:nvSpPr>
          <p:cNvPr id="354308" name="Text Box 4"/>
          <p:cNvSpPr txBox="1">
            <a:spLocks noChangeArrowheads="1"/>
          </p:cNvSpPr>
          <p:nvPr/>
        </p:nvSpPr>
        <p:spPr bwMode="auto">
          <a:xfrm>
            <a:off x="3725863" y="5791200"/>
            <a:ext cx="2022475" cy="800100"/>
          </a:xfrm>
          <a:prstGeom prst="rect">
            <a:avLst/>
          </a:prstGeom>
          <a:solidFill>
            <a:srgbClr val="CBFF6D"/>
          </a:solidFill>
          <a:ln w="38100">
            <a:solidFill>
              <a:schemeClr val="tx2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anchor="ctr">
            <a:spAutoFit/>
          </a:bodyPr>
          <a:lstStyle/>
          <a:p>
            <a:pPr algn="ctr"/>
            <a:r>
              <a:rPr kumimoji="1" lang="zh-CN" altLang="en-US" sz="4400">
                <a:ea typeface="华文新魏" pitchFamily="2" charset="-122"/>
              </a:rPr>
              <a:t>温  度</a:t>
            </a:r>
          </a:p>
        </p:txBody>
      </p:sp>
      <p:grpSp>
        <p:nvGrpSpPr>
          <p:cNvPr id="354309" name="Group 5"/>
          <p:cNvGrpSpPr>
            <a:grpSpLocks/>
          </p:cNvGrpSpPr>
          <p:nvPr/>
        </p:nvGrpSpPr>
        <p:grpSpPr bwMode="auto">
          <a:xfrm>
            <a:off x="296863" y="2057400"/>
            <a:ext cx="8542337" cy="4137025"/>
            <a:chOff x="96" y="1296"/>
            <a:chExt cx="5381" cy="2606"/>
          </a:xfrm>
        </p:grpSpPr>
        <p:pic>
          <p:nvPicPr>
            <p:cNvPr id="354310" name="Picture 6" descr="Temperature Status Panel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6" y="1296"/>
              <a:ext cx="1736" cy="2238"/>
            </a:xfrm>
            <a:prstGeom prst="rect">
              <a:avLst/>
            </a:prstGeom>
            <a:noFill/>
          </p:spPr>
        </p:pic>
        <p:pic>
          <p:nvPicPr>
            <p:cNvPr id="354311" name="Picture 7" descr="Set Temperature Dialog Box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088" y="1296"/>
              <a:ext cx="1584" cy="1479"/>
            </a:xfrm>
            <a:prstGeom prst="rect">
              <a:avLst/>
            </a:prstGeom>
            <a:noFill/>
          </p:spPr>
        </p:pic>
        <p:pic>
          <p:nvPicPr>
            <p:cNvPr id="354312" name="Picture 8" descr="Scan Temperatur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888" y="1296"/>
              <a:ext cx="1589" cy="2124"/>
            </a:xfrm>
            <a:prstGeom prst="rect">
              <a:avLst/>
            </a:prstGeom>
            <a:noFill/>
          </p:spPr>
        </p:pic>
        <p:sp>
          <p:nvSpPr>
            <p:cNvPr id="354313" name="Line 9"/>
            <p:cNvSpPr>
              <a:spLocks noChangeShapeType="1"/>
            </p:cNvSpPr>
            <p:nvPr/>
          </p:nvSpPr>
          <p:spPr bwMode="auto">
            <a:xfrm>
              <a:off x="1728" y="3456"/>
              <a:ext cx="552" cy="4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4314" name="Line 10"/>
            <p:cNvSpPr>
              <a:spLocks noChangeShapeType="1"/>
            </p:cNvSpPr>
            <p:nvPr/>
          </p:nvSpPr>
          <p:spPr bwMode="auto">
            <a:xfrm flipH="1">
              <a:off x="2880" y="2736"/>
              <a:ext cx="0" cy="9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4315" name="Line 11"/>
            <p:cNvSpPr>
              <a:spLocks noChangeShapeType="1"/>
            </p:cNvSpPr>
            <p:nvPr/>
          </p:nvSpPr>
          <p:spPr bwMode="auto">
            <a:xfrm flipH="1">
              <a:off x="3600" y="3360"/>
              <a:ext cx="672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54316" name="Line 12"/>
          <p:cNvSpPr>
            <a:spLocks noChangeShapeType="1"/>
          </p:cNvSpPr>
          <p:nvPr/>
        </p:nvSpPr>
        <p:spPr bwMode="auto">
          <a:xfrm flipH="1">
            <a:off x="1600200" y="1371600"/>
            <a:ext cx="609600" cy="68580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grpSp>
        <p:nvGrpSpPr>
          <p:cNvPr id="354317" name="Group 13"/>
          <p:cNvGrpSpPr>
            <a:grpSpLocks/>
          </p:cNvGrpSpPr>
          <p:nvPr/>
        </p:nvGrpSpPr>
        <p:grpSpPr bwMode="auto">
          <a:xfrm>
            <a:off x="4572000" y="1371600"/>
            <a:ext cx="3048000" cy="685800"/>
            <a:chOff x="2880" y="864"/>
            <a:chExt cx="1920" cy="432"/>
          </a:xfrm>
        </p:grpSpPr>
        <p:sp>
          <p:nvSpPr>
            <p:cNvPr id="354318" name="Line 14"/>
            <p:cNvSpPr>
              <a:spLocks noChangeShapeType="1"/>
            </p:cNvSpPr>
            <p:nvPr/>
          </p:nvSpPr>
          <p:spPr bwMode="auto">
            <a:xfrm flipH="1">
              <a:off x="2880" y="864"/>
              <a:ext cx="1440" cy="432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4319" name="Line 15"/>
            <p:cNvSpPr>
              <a:spLocks noChangeShapeType="1"/>
            </p:cNvSpPr>
            <p:nvPr/>
          </p:nvSpPr>
          <p:spPr bwMode="auto">
            <a:xfrm>
              <a:off x="4368" y="864"/>
              <a:ext cx="432" cy="432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54320" name="Freeform 16"/>
          <p:cNvSpPr>
            <a:spLocks/>
          </p:cNvSpPr>
          <p:nvPr/>
        </p:nvSpPr>
        <p:spPr bwMode="auto">
          <a:xfrm>
            <a:off x="258763" y="1600200"/>
            <a:ext cx="1257300" cy="939800"/>
          </a:xfrm>
          <a:custGeom>
            <a:avLst/>
            <a:gdLst/>
            <a:ahLst/>
            <a:cxnLst>
              <a:cxn ang="0">
                <a:pos x="408" y="104"/>
              </a:cxn>
              <a:cxn ang="0">
                <a:pos x="552" y="296"/>
              </a:cxn>
              <a:cxn ang="0">
                <a:pos x="360" y="536"/>
              </a:cxn>
              <a:cxn ang="0">
                <a:pos x="24" y="392"/>
              </a:cxn>
              <a:cxn ang="0">
                <a:pos x="216" y="56"/>
              </a:cxn>
              <a:cxn ang="0">
                <a:pos x="504" y="56"/>
              </a:cxn>
              <a:cxn ang="0">
                <a:pos x="456" y="200"/>
              </a:cxn>
              <a:cxn ang="0">
                <a:pos x="408" y="104"/>
              </a:cxn>
            </a:cxnLst>
            <a:rect l="0" t="0" r="r" b="b"/>
            <a:pathLst>
              <a:path w="560" h="552">
                <a:moveTo>
                  <a:pt x="408" y="104"/>
                </a:moveTo>
                <a:cubicBezTo>
                  <a:pt x="424" y="120"/>
                  <a:pt x="560" y="224"/>
                  <a:pt x="552" y="296"/>
                </a:cubicBezTo>
                <a:cubicBezTo>
                  <a:pt x="544" y="368"/>
                  <a:pt x="448" y="520"/>
                  <a:pt x="360" y="536"/>
                </a:cubicBezTo>
                <a:cubicBezTo>
                  <a:pt x="272" y="552"/>
                  <a:pt x="48" y="472"/>
                  <a:pt x="24" y="392"/>
                </a:cubicBezTo>
                <a:cubicBezTo>
                  <a:pt x="0" y="312"/>
                  <a:pt x="136" y="112"/>
                  <a:pt x="216" y="56"/>
                </a:cubicBezTo>
                <a:cubicBezTo>
                  <a:pt x="296" y="0"/>
                  <a:pt x="464" y="32"/>
                  <a:pt x="504" y="56"/>
                </a:cubicBezTo>
                <a:cubicBezTo>
                  <a:pt x="544" y="80"/>
                  <a:pt x="464" y="192"/>
                  <a:pt x="456" y="200"/>
                </a:cubicBezTo>
                <a:cubicBezTo>
                  <a:pt x="448" y="208"/>
                  <a:pt x="392" y="88"/>
                  <a:pt x="408" y="104"/>
                </a:cubicBezTo>
                <a:close/>
              </a:path>
            </a:pathLst>
          </a:custGeom>
          <a:noFill/>
          <a:ln w="38100" cmpd="sng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354321" name="Freeform 17"/>
          <p:cNvSpPr>
            <a:spLocks/>
          </p:cNvSpPr>
          <p:nvPr/>
        </p:nvSpPr>
        <p:spPr bwMode="auto">
          <a:xfrm>
            <a:off x="3446463" y="1663700"/>
            <a:ext cx="2260600" cy="800100"/>
          </a:xfrm>
          <a:custGeom>
            <a:avLst/>
            <a:gdLst/>
            <a:ahLst/>
            <a:cxnLst>
              <a:cxn ang="0">
                <a:pos x="368" y="104"/>
              </a:cxn>
              <a:cxn ang="0">
                <a:pos x="128" y="152"/>
              </a:cxn>
              <a:cxn ang="0">
                <a:pos x="32" y="344"/>
              </a:cxn>
              <a:cxn ang="0">
                <a:pos x="320" y="488"/>
              </a:cxn>
              <a:cxn ang="0">
                <a:pos x="752" y="440"/>
              </a:cxn>
              <a:cxn ang="0">
                <a:pos x="944" y="344"/>
              </a:cxn>
              <a:cxn ang="0">
                <a:pos x="800" y="152"/>
              </a:cxn>
              <a:cxn ang="0">
                <a:pos x="320" y="8"/>
              </a:cxn>
              <a:cxn ang="0">
                <a:pos x="272" y="200"/>
              </a:cxn>
              <a:cxn ang="0">
                <a:pos x="320" y="56"/>
              </a:cxn>
            </a:cxnLst>
            <a:rect l="0" t="0" r="r" b="b"/>
            <a:pathLst>
              <a:path w="952" h="504">
                <a:moveTo>
                  <a:pt x="368" y="104"/>
                </a:moveTo>
                <a:cubicBezTo>
                  <a:pt x="276" y="108"/>
                  <a:pt x="184" y="112"/>
                  <a:pt x="128" y="152"/>
                </a:cubicBezTo>
                <a:cubicBezTo>
                  <a:pt x="72" y="192"/>
                  <a:pt x="0" y="288"/>
                  <a:pt x="32" y="344"/>
                </a:cubicBezTo>
                <a:cubicBezTo>
                  <a:pt x="64" y="400"/>
                  <a:pt x="200" y="472"/>
                  <a:pt x="320" y="488"/>
                </a:cubicBezTo>
                <a:cubicBezTo>
                  <a:pt x="440" y="504"/>
                  <a:pt x="648" y="464"/>
                  <a:pt x="752" y="440"/>
                </a:cubicBezTo>
                <a:cubicBezTo>
                  <a:pt x="856" y="416"/>
                  <a:pt x="936" y="392"/>
                  <a:pt x="944" y="344"/>
                </a:cubicBezTo>
                <a:cubicBezTo>
                  <a:pt x="952" y="296"/>
                  <a:pt x="904" y="208"/>
                  <a:pt x="800" y="152"/>
                </a:cubicBezTo>
                <a:cubicBezTo>
                  <a:pt x="696" y="96"/>
                  <a:pt x="408" y="0"/>
                  <a:pt x="320" y="8"/>
                </a:cubicBezTo>
                <a:cubicBezTo>
                  <a:pt x="232" y="16"/>
                  <a:pt x="272" y="192"/>
                  <a:pt x="272" y="200"/>
                </a:cubicBezTo>
                <a:cubicBezTo>
                  <a:pt x="272" y="208"/>
                  <a:pt x="296" y="132"/>
                  <a:pt x="320" y="56"/>
                </a:cubicBezTo>
              </a:path>
            </a:pathLst>
          </a:custGeom>
          <a:noFill/>
          <a:ln w="38100" cmpd="sng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354322" name="Freeform 18"/>
          <p:cNvSpPr>
            <a:spLocks/>
          </p:cNvSpPr>
          <p:nvPr/>
        </p:nvSpPr>
        <p:spPr bwMode="auto">
          <a:xfrm>
            <a:off x="6240463" y="1752600"/>
            <a:ext cx="2286000" cy="730250"/>
          </a:xfrm>
          <a:custGeom>
            <a:avLst/>
            <a:gdLst/>
            <a:ahLst/>
            <a:cxnLst>
              <a:cxn ang="0">
                <a:pos x="272" y="96"/>
              </a:cxn>
              <a:cxn ang="0">
                <a:pos x="704" y="144"/>
              </a:cxn>
              <a:cxn ang="0">
                <a:pos x="752" y="288"/>
              </a:cxn>
              <a:cxn ang="0">
                <a:pos x="567" y="435"/>
              </a:cxn>
              <a:cxn ang="0">
                <a:pos x="256" y="435"/>
              </a:cxn>
              <a:cxn ang="0">
                <a:pos x="29" y="369"/>
              </a:cxn>
              <a:cxn ang="0">
                <a:pos x="80" y="144"/>
              </a:cxn>
              <a:cxn ang="0">
                <a:pos x="368" y="0"/>
              </a:cxn>
              <a:cxn ang="0">
                <a:pos x="416" y="144"/>
              </a:cxn>
              <a:cxn ang="0">
                <a:pos x="368" y="96"/>
              </a:cxn>
            </a:cxnLst>
            <a:rect l="0" t="0" r="r" b="b"/>
            <a:pathLst>
              <a:path w="784" h="460">
                <a:moveTo>
                  <a:pt x="272" y="96"/>
                </a:moveTo>
                <a:cubicBezTo>
                  <a:pt x="448" y="104"/>
                  <a:pt x="624" y="112"/>
                  <a:pt x="704" y="144"/>
                </a:cubicBezTo>
                <a:cubicBezTo>
                  <a:pt x="784" y="176"/>
                  <a:pt x="775" y="240"/>
                  <a:pt x="752" y="288"/>
                </a:cubicBezTo>
                <a:cubicBezTo>
                  <a:pt x="729" y="336"/>
                  <a:pt x="650" y="410"/>
                  <a:pt x="567" y="435"/>
                </a:cubicBezTo>
                <a:cubicBezTo>
                  <a:pt x="484" y="460"/>
                  <a:pt x="346" y="446"/>
                  <a:pt x="256" y="435"/>
                </a:cubicBezTo>
                <a:cubicBezTo>
                  <a:pt x="166" y="424"/>
                  <a:pt x="58" y="417"/>
                  <a:pt x="29" y="369"/>
                </a:cubicBezTo>
                <a:cubicBezTo>
                  <a:pt x="0" y="321"/>
                  <a:pt x="24" y="206"/>
                  <a:pt x="80" y="144"/>
                </a:cubicBezTo>
                <a:cubicBezTo>
                  <a:pt x="136" y="82"/>
                  <a:pt x="312" y="0"/>
                  <a:pt x="368" y="0"/>
                </a:cubicBezTo>
                <a:cubicBezTo>
                  <a:pt x="424" y="0"/>
                  <a:pt x="416" y="128"/>
                  <a:pt x="416" y="144"/>
                </a:cubicBezTo>
                <a:cubicBezTo>
                  <a:pt x="416" y="160"/>
                  <a:pt x="392" y="128"/>
                  <a:pt x="368" y="96"/>
                </a:cubicBezTo>
              </a:path>
            </a:pathLst>
          </a:custGeom>
          <a:noFill/>
          <a:ln w="38100" cmpd="sng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354323" name="Text Box 19"/>
          <p:cNvSpPr txBox="1">
            <a:spLocks noChangeArrowheads="1"/>
          </p:cNvSpPr>
          <p:nvPr/>
        </p:nvSpPr>
        <p:spPr bwMode="auto">
          <a:xfrm>
            <a:off x="0" y="6400800"/>
            <a:ext cx="2940050" cy="457200"/>
          </a:xfrm>
          <a:prstGeom prst="rect">
            <a:avLst/>
          </a:prstGeom>
          <a:solidFill>
            <a:srgbClr val="DDF6A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1" lang="en-US" altLang="zh-CN"/>
              <a:t>MultiVu_Temperature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543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543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54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500"/>
                            </p:stCondLst>
                            <p:childTnLst>
                              <p:par>
                                <p:cTn id="14" presetID="16" presetClass="entr" presetSubtype="2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" dur="500"/>
                                        <p:tgtEl>
                                          <p:spTgt spid="354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000"/>
                            </p:stCondLst>
                            <p:childTnLst>
                              <p:par>
                                <p:cTn id="18" presetID="16" presetClass="entr" presetSubtype="2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0" dur="500"/>
                                        <p:tgtEl>
                                          <p:spTgt spid="354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500"/>
                            </p:stCondLst>
                            <p:childTnLst>
                              <p:par>
                                <p:cTn id="22" presetID="16" presetClass="entr" presetSubtype="2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4" dur="500"/>
                                        <p:tgtEl>
                                          <p:spTgt spid="354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54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54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4308" grpId="0" animBg="1" autoUpdateAnimBg="0"/>
      <p:bldP spid="354316" grpId="0" animBg="1"/>
      <p:bldP spid="354320" grpId="0" animBg="1"/>
      <p:bldP spid="354321" grpId="0" animBg="1"/>
      <p:bldP spid="354322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33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0" y="0"/>
            <a:ext cx="3733800" cy="685800"/>
          </a:xfrm>
        </p:spPr>
        <p:txBody>
          <a:bodyPr/>
          <a:lstStyle/>
          <a:p>
            <a:r>
              <a:rPr lang="en-US" altLang="zh-CN"/>
              <a:t>Temperature</a:t>
            </a:r>
          </a:p>
        </p:txBody>
      </p:sp>
      <p:pic>
        <p:nvPicPr>
          <p:cNvPr id="355331" name="Picture 3" descr="QD lege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" cy="676275"/>
          </a:xfrm>
          <a:prstGeom prst="rect">
            <a:avLst/>
          </a:prstGeom>
          <a:noFill/>
        </p:spPr>
      </p:pic>
      <p:graphicFrame>
        <p:nvGraphicFramePr>
          <p:cNvPr id="355332" name="Group 4"/>
          <p:cNvGraphicFramePr>
            <a:graphicFrameLocks noGrp="1"/>
          </p:cNvGraphicFramePr>
          <p:nvPr/>
        </p:nvGraphicFramePr>
        <p:xfrm>
          <a:off x="381000" y="1981200"/>
          <a:ext cx="2362200" cy="4708525"/>
        </p:xfrm>
        <a:graphic>
          <a:graphicData uri="http://schemas.openxmlformats.org/drawingml/2006/table">
            <a:tbl>
              <a:tblPr/>
              <a:tblGrid>
                <a:gridCol w="2362200"/>
              </a:tblGrid>
              <a:tr h="7699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Rate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385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0.01 K/min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～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20.00 K/min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Typical: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12.00 K/min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55340" name="Group 12"/>
          <p:cNvGraphicFramePr>
            <a:graphicFrameLocks noGrp="1"/>
          </p:cNvGraphicFramePr>
          <p:nvPr/>
        </p:nvGraphicFramePr>
        <p:xfrm>
          <a:off x="3322638" y="1981200"/>
          <a:ext cx="5364162" cy="4724400"/>
        </p:xfrm>
        <a:graphic>
          <a:graphicData uri="http://schemas.openxmlformats.org/drawingml/2006/table">
            <a:tbl>
              <a:tblPr/>
              <a:tblGrid>
                <a:gridCol w="868362"/>
                <a:gridCol w="889000"/>
                <a:gridCol w="2540000"/>
                <a:gridCol w="1066800"/>
              </a:tblGrid>
              <a:tr h="774700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Mode or Approach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166370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    Scan Temperature</a:t>
                      </a:r>
                    </a:p>
                  </a:txBody>
                  <a:tcPr vert="eaVert" anchor="ctr" horzOverflow="overflow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B7F7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Set Temperature</a:t>
                      </a:r>
                    </a:p>
                  </a:txBody>
                  <a:tcPr vert="eaVert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F6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Fast Settle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快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No Overshoot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慢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20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B7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Sweep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快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55361" name="Text Box 33"/>
          <p:cNvSpPr txBox="1">
            <a:spLocks noChangeArrowheads="1"/>
          </p:cNvSpPr>
          <p:nvPr/>
        </p:nvSpPr>
        <p:spPr bwMode="auto">
          <a:xfrm>
            <a:off x="1828800" y="76200"/>
            <a:ext cx="3232150" cy="701675"/>
          </a:xfrm>
          <a:prstGeom prst="rect">
            <a:avLst/>
          </a:prstGeom>
          <a:solidFill>
            <a:srgbClr val="F0F2A4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1" lang="zh-CN" altLang="en-US" sz="4000">
                <a:solidFill>
                  <a:srgbClr val="FF0000"/>
                </a:solidFill>
                <a:ea typeface="黑体" pitchFamily="49" charset="-122"/>
              </a:rPr>
              <a:t>达到设定温度</a:t>
            </a:r>
          </a:p>
        </p:txBody>
      </p:sp>
      <p:sp>
        <p:nvSpPr>
          <p:cNvPr id="355362" name="Text Box 34"/>
          <p:cNvSpPr txBox="1">
            <a:spLocks noChangeArrowheads="1"/>
          </p:cNvSpPr>
          <p:nvPr/>
        </p:nvSpPr>
        <p:spPr bwMode="auto">
          <a:xfrm>
            <a:off x="971550" y="1416050"/>
            <a:ext cx="933450" cy="557213"/>
          </a:xfrm>
          <a:prstGeom prst="rect">
            <a:avLst/>
          </a:prstGeom>
          <a:solidFill>
            <a:srgbClr val="F0F2A4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tIns="46800" bIns="46800" anchor="ctr">
            <a:spAutoFit/>
          </a:bodyPr>
          <a:lstStyle/>
          <a:p>
            <a:pPr algn="ctr"/>
            <a:r>
              <a:rPr kumimoji="1" lang="zh-CN" altLang="en-US" sz="2800">
                <a:ea typeface="华文新魏" pitchFamily="2" charset="-122"/>
              </a:rPr>
              <a:t>速率</a:t>
            </a:r>
          </a:p>
        </p:txBody>
      </p:sp>
      <p:sp>
        <p:nvSpPr>
          <p:cNvPr id="355363" name="Text Box 35"/>
          <p:cNvSpPr txBox="1">
            <a:spLocks noChangeArrowheads="1"/>
          </p:cNvSpPr>
          <p:nvPr/>
        </p:nvSpPr>
        <p:spPr bwMode="auto">
          <a:xfrm>
            <a:off x="5137150" y="1416050"/>
            <a:ext cx="1644650" cy="557213"/>
          </a:xfrm>
          <a:prstGeom prst="rect">
            <a:avLst/>
          </a:prstGeom>
          <a:solidFill>
            <a:srgbClr val="F0F2A4"/>
          </a:solidFill>
          <a:ln w="38100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tIns="46800" bIns="46800" anchor="ctr">
            <a:spAutoFit/>
          </a:bodyPr>
          <a:lstStyle/>
          <a:p>
            <a:pPr algn="ctr"/>
            <a:r>
              <a:rPr kumimoji="1" lang="zh-CN" altLang="en-US" sz="2800">
                <a:ea typeface="华文新魏" pitchFamily="2" charset="-122"/>
              </a:rPr>
              <a:t>变温方式</a:t>
            </a:r>
          </a:p>
        </p:txBody>
      </p:sp>
      <p:sp>
        <p:nvSpPr>
          <p:cNvPr id="355364" name="Line 36"/>
          <p:cNvSpPr>
            <a:spLocks noChangeShapeType="1"/>
          </p:cNvSpPr>
          <p:nvPr/>
        </p:nvSpPr>
        <p:spPr bwMode="auto">
          <a:xfrm flipH="1">
            <a:off x="1371600" y="762000"/>
            <a:ext cx="2133600" cy="6096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355365" name="Line 37"/>
          <p:cNvSpPr>
            <a:spLocks noChangeShapeType="1"/>
          </p:cNvSpPr>
          <p:nvPr/>
        </p:nvSpPr>
        <p:spPr bwMode="auto">
          <a:xfrm>
            <a:off x="3505200" y="762000"/>
            <a:ext cx="2438400" cy="5334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355366" name="Text Box 38"/>
          <p:cNvSpPr txBox="1">
            <a:spLocks noChangeArrowheads="1"/>
          </p:cNvSpPr>
          <p:nvPr/>
        </p:nvSpPr>
        <p:spPr bwMode="auto">
          <a:xfrm>
            <a:off x="0" y="6400800"/>
            <a:ext cx="1738313" cy="457200"/>
          </a:xfrm>
          <a:prstGeom prst="rect">
            <a:avLst/>
          </a:prstGeom>
          <a:solidFill>
            <a:srgbClr val="DDF6A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1" lang="en-US" altLang="zh-CN"/>
              <a:t>Temperature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0"/>
            <a:ext cx="8305800" cy="838200"/>
          </a:xfrm>
        </p:spPr>
        <p:txBody>
          <a:bodyPr/>
          <a:lstStyle/>
          <a:p>
            <a:r>
              <a:rPr lang="en-US" altLang="zh-CN"/>
              <a:t>PPMS</a:t>
            </a:r>
            <a:r>
              <a:rPr lang="zh-CN" altLang="en-US"/>
              <a:t>－</a:t>
            </a:r>
            <a:r>
              <a:rPr lang="en-US" altLang="zh-CN"/>
              <a:t>14H</a:t>
            </a:r>
            <a:r>
              <a:rPr lang="zh-CN" altLang="en-US"/>
              <a:t>基本系统的技术指标</a:t>
            </a:r>
          </a:p>
        </p:txBody>
      </p:sp>
      <p:sp>
        <p:nvSpPr>
          <p:cNvPr id="291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914400"/>
            <a:ext cx="1905000" cy="685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zh-CN" altLang="en-US" sz="4000">
                <a:ea typeface="华文新魏" pitchFamily="2" charset="-122"/>
              </a:rPr>
              <a:t>温度</a:t>
            </a:r>
          </a:p>
        </p:txBody>
      </p:sp>
      <p:pic>
        <p:nvPicPr>
          <p:cNvPr id="291844" name="Picture 4" descr="QD lege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" cy="676275"/>
          </a:xfrm>
          <a:prstGeom prst="rect">
            <a:avLst/>
          </a:prstGeom>
          <a:noFill/>
        </p:spPr>
      </p:pic>
      <p:sp>
        <p:nvSpPr>
          <p:cNvPr id="291845" name="Text Box 5"/>
          <p:cNvSpPr txBox="1">
            <a:spLocks noChangeArrowheads="1"/>
          </p:cNvSpPr>
          <p:nvPr/>
        </p:nvSpPr>
        <p:spPr bwMode="auto">
          <a:xfrm>
            <a:off x="1681163" y="3048000"/>
            <a:ext cx="5780087" cy="760413"/>
          </a:xfrm>
          <a:prstGeom prst="rect">
            <a:avLst/>
          </a:prstGeom>
          <a:solidFill>
            <a:srgbClr val="EFEFFF"/>
          </a:solidFill>
          <a:ln w="9525">
            <a:solidFill>
              <a:schemeClr val="tx2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kumimoji="1" lang="zh-CN" altLang="en-US" sz="3600">
                <a:solidFill>
                  <a:srgbClr val="0000FF"/>
                </a:solidFill>
              </a:rPr>
              <a:t>基本系统：</a:t>
            </a:r>
            <a:r>
              <a:rPr kumimoji="1" lang="en-US" altLang="zh-CN" sz="3600">
                <a:solidFill>
                  <a:srgbClr val="0000FF"/>
                </a:solidFill>
              </a:rPr>
              <a:t>1.8 K </a:t>
            </a:r>
            <a:r>
              <a:rPr kumimoji="1" lang="zh-CN" altLang="en-US" sz="3600">
                <a:solidFill>
                  <a:srgbClr val="0000FF"/>
                </a:solidFill>
              </a:rPr>
              <a:t>～ </a:t>
            </a:r>
            <a:r>
              <a:rPr kumimoji="1" lang="en-US" altLang="zh-CN" sz="3600">
                <a:solidFill>
                  <a:srgbClr val="0000FF"/>
                </a:solidFill>
              </a:rPr>
              <a:t>400 K</a:t>
            </a:r>
          </a:p>
        </p:txBody>
      </p:sp>
      <p:sp>
        <p:nvSpPr>
          <p:cNvPr id="291846" name="Text Box 6"/>
          <p:cNvSpPr txBox="1">
            <a:spLocks noChangeArrowheads="1"/>
          </p:cNvSpPr>
          <p:nvPr/>
        </p:nvSpPr>
        <p:spPr bwMode="auto">
          <a:xfrm>
            <a:off x="1585913" y="4573588"/>
            <a:ext cx="5970587" cy="760412"/>
          </a:xfrm>
          <a:prstGeom prst="rect">
            <a:avLst/>
          </a:prstGeom>
          <a:solidFill>
            <a:srgbClr val="CCFF99"/>
          </a:solidFill>
          <a:ln w="9525">
            <a:solidFill>
              <a:schemeClr val="tx2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kumimoji="1" lang="en-US" altLang="zh-CN" sz="3600">
                <a:solidFill>
                  <a:schemeClr val="tx2"/>
                </a:solidFill>
              </a:rPr>
              <a:t>He</a:t>
            </a:r>
            <a:r>
              <a:rPr kumimoji="1" lang="zh-CN" altLang="en-US" sz="3600">
                <a:solidFill>
                  <a:schemeClr val="tx2"/>
                </a:solidFill>
              </a:rPr>
              <a:t>－</a:t>
            </a:r>
            <a:r>
              <a:rPr kumimoji="1" lang="en-US" altLang="zh-CN" sz="3600">
                <a:solidFill>
                  <a:schemeClr val="tx2"/>
                </a:solidFill>
              </a:rPr>
              <a:t>3</a:t>
            </a:r>
            <a:r>
              <a:rPr kumimoji="1" lang="zh-CN" altLang="en-US" sz="3600">
                <a:solidFill>
                  <a:schemeClr val="tx2"/>
                </a:solidFill>
              </a:rPr>
              <a:t>系统：</a:t>
            </a:r>
            <a:r>
              <a:rPr kumimoji="1" lang="en-US" altLang="zh-CN" sz="3600">
                <a:solidFill>
                  <a:schemeClr val="tx2"/>
                </a:solidFill>
              </a:rPr>
              <a:t>0.35 K </a:t>
            </a:r>
            <a:r>
              <a:rPr kumimoji="1" lang="zh-CN" altLang="en-US" sz="3600">
                <a:solidFill>
                  <a:schemeClr val="tx2"/>
                </a:solidFill>
              </a:rPr>
              <a:t>～ </a:t>
            </a:r>
            <a:r>
              <a:rPr kumimoji="1" lang="en-US" altLang="zh-CN" sz="3600">
                <a:solidFill>
                  <a:schemeClr val="tx2"/>
                </a:solidFill>
              </a:rPr>
              <a:t>350 K</a:t>
            </a:r>
          </a:p>
        </p:txBody>
      </p:sp>
      <p:sp>
        <p:nvSpPr>
          <p:cNvPr id="291847" name="Text Box 7"/>
          <p:cNvSpPr txBox="1">
            <a:spLocks noChangeArrowheads="1"/>
          </p:cNvSpPr>
          <p:nvPr/>
        </p:nvSpPr>
        <p:spPr bwMode="auto">
          <a:xfrm>
            <a:off x="1881188" y="5638800"/>
            <a:ext cx="5380037" cy="760413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2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kumimoji="1" lang="zh-CN" altLang="en-US" sz="3600">
                <a:solidFill>
                  <a:srgbClr val="FF0000"/>
                </a:solidFill>
              </a:rPr>
              <a:t>高温炉：</a:t>
            </a:r>
            <a:r>
              <a:rPr kumimoji="1" lang="en-US" altLang="zh-CN" sz="3600">
                <a:solidFill>
                  <a:srgbClr val="FF0000"/>
                </a:solidFill>
              </a:rPr>
              <a:t>300 K </a:t>
            </a:r>
            <a:r>
              <a:rPr kumimoji="1" lang="zh-CN" altLang="en-US" sz="3600">
                <a:solidFill>
                  <a:srgbClr val="FF0000"/>
                </a:solidFill>
              </a:rPr>
              <a:t>～ </a:t>
            </a:r>
            <a:r>
              <a:rPr kumimoji="1" lang="en-US" altLang="zh-CN" sz="3600">
                <a:solidFill>
                  <a:srgbClr val="FF0000"/>
                </a:solidFill>
              </a:rPr>
              <a:t>800 K</a:t>
            </a:r>
          </a:p>
        </p:txBody>
      </p:sp>
      <p:grpSp>
        <p:nvGrpSpPr>
          <p:cNvPr id="291848" name="Group 8"/>
          <p:cNvGrpSpPr>
            <a:grpSpLocks/>
          </p:cNvGrpSpPr>
          <p:nvPr/>
        </p:nvGrpSpPr>
        <p:grpSpPr bwMode="auto">
          <a:xfrm>
            <a:off x="6934200" y="5715000"/>
            <a:ext cx="685800" cy="685800"/>
            <a:chOff x="1344" y="2928"/>
            <a:chExt cx="3168" cy="960"/>
          </a:xfrm>
        </p:grpSpPr>
        <p:sp>
          <p:nvSpPr>
            <p:cNvPr id="291849" name="Line 9"/>
            <p:cNvSpPr>
              <a:spLocks noChangeShapeType="1"/>
            </p:cNvSpPr>
            <p:nvPr/>
          </p:nvSpPr>
          <p:spPr bwMode="auto">
            <a:xfrm>
              <a:off x="1344" y="2928"/>
              <a:ext cx="3168" cy="96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1850" name="Line 10"/>
            <p:cNvSpPr>
              <a:spLocks noChangeShapeType="1"/>
            </p:cNvSpPr>
            <p:nvPr/>
          </p:nvSpPr>
          <p:spPr bwMode="auto">
            <a:xfrm flipV="1">
              <a:off x="1344" y="2928"/>
              <a:ext cx="3168" cy="96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91851" name="Group 11"/>
          <p:cNvGrpSpPr>
            <a:grpSpLocks/>
          </p:cNvGrpSpPr>
          <p:nvPr/>
        </p:nvGrpSpPr>
        <p:grpSpPr bwMode="auto">
          <a:xfrm>
            <a:off x="7010400" y="2819400"/>
            <a:ext cx="914400" cy="838200"/>
            <a:chOff x="2160" y="1920"/>
            <a:chExt cx="720" cy="720"/>
          </a:xfrm>
        </p:grpSpPr>
        <p:sp>
          <p:nvSpPr>
            <p:cNvPr id="291852" name="Line 12"/>
            <p:cNvSpPr>
              <a:spLocks noChangeShapeType="1"/>
            </p:cNvSpPr>
            <p:nvPr/>
          </p:nvSpPr>
          <p:spPr bwMode="auto">
            <a:xfrm>
              <a:off x="2160" y="2160"/>
              <a:ext cx="384" cy="48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1853" name="Line 13"/>
            <p:cNvSpPr>
              <a:spLocks noChangeShapeType="1"/>
            </p:cNvSpPr>
            <p:nvPr/>
          </p:nvSpPr>
          <p:spPr bwMode="auto">
            <a:xfrm flipV="1">
              <a:off x="2544" y="1920"/>
              <a:ext cx="336" cy="72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91854" name="Text Box 14"/>
          <p:cNvSpPr txBox="1">
            <a:spLocks noChangeArrowheads="1"/>
          </p:cNvSpPr>
          <p:nvPr/>
        </p:nvSpPr>
        <p:spPr bwMode="auto">
          <a:xfrm>
            <a:off x="457200" y="1752600"/>
            <a:ext cx="8229600" cy="714375"/>
          </a:xfrm>
          <a:prstGeom prst="rect">
            <a:avLst/>
          </a:prstGeom>
          <a:solidFill>
            <a:srgbClr val="F9EC8D"/>
          </a:solidFill>
          <a:ln w="381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kumimoji="1" lang="zh-CN" altLang="en-US" sz="3200"/>
              <a:t>控温模式：</a:t>
            </a:r>
            <a:r>
              <a:rPr kumimoji="1" lang="en-US" altLang="zh-CN" sz="3200"/>
              <a:t>Fast Settle</a:t>
            </a:r>
            <a:r>
              <a:rPr kumimoji="1" lang="zh-CN" altLang="en-US" sz="3200"/>
              <a:t>、</a:t>
            </a:r>
            <a:r>
              <a:rPr kumimoji="1" lang="en-US" altLang="zh-CN" sz="3200"/>
              <a:t>No O’shoot</a:t>
            </a:r>
            <a:r>
              <a:rPr kumimoji="1" lang="zh-CN" altLang="en-US" sz="3200"/>
              <a:t>、</a:t>
            </a:r>
            <a:r>
              <a:rPr kumimoji="1" lang="en-US" altLang="zh-CN" sz="3200"/>
              <a:t>Sweep</a:t>
            </a:r>
          </a:p>
        </p:txBody>
      </p:sp>
      <p:sp>
        <p:nvSpPr>
          <p:cNvPr id="291855" name="Text Box 15"/>
          <p:cNvSpPr txBox="1">
            <a:spLocks noChangeArrowheads="1"/>
          </p:cNvSpPr>
          <p:nvPr/>
        </p:nvSpPr>
        <p:spPr bwMode="auto">
          <a:xfrm>
            <a:off x="2514600" y="914400"/>
            <a:ext cx="344646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1" lang="en-US" altLang="zh-CN" sz="3200"/>
              <a:t>typical </a:t>
            </a:r>
            <a:r>
              <a:rPr kumimoji="1" lang="zh-CN" altLang="en-US" sz="3200"/>
              <a:t>～ </a:t>
            </a:r>
            <a:r>
              <a:rPr kumimoji="1" lang="en-US" altLang="zh-CN" sz="3200"/>
              <a:t>12 K/min</a:t>
            </a:r>
          </a:p>
        </p:txBody>
      </p:sp>
      <p:grpSp>
        <p:nvGrpSpPr>
          <p:cNvPr id="291856" name="Group 16"/>
          <p:cNvGrpSpPr>
            <a:grpSpLocks/>
          </p:cNvGrpSpPr>
          <p:nvPr/>
        </p:nvGrpSpPr>
        <p:grpSpPr bwMode="auto">
          <a:xfrm>
            <a:off x="7086600" y="4192588"/>
            <a:ext cx="914400" cy="838200"/>
            <a:chOff x="2160" y="1920"/>
            <a:chExt cx="720" cy="720"/>
          </a:xfrm>
        </p:grpSpPr>
        <p:sp>
          <p:nvSpPr>
            <p:cNvPr id="291857" name="Line 17"/>
            <p:cNvSpPr>
              <a:spLocks noChangeShapeType="1"/>
            </p:cNvSpPr>
            <p:nvPr/>
          </p:nvSpPr>
          <p:spPr bwMode="auto">
            <a:xfrm>
              <a:off x="2160" y="2160"/>
              <a:ext cx="384" cy="48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1858" name="Line 18"/>
            <p:cNvSpPr>
              <a:spLocks noChangeShapeType="1"/>
            </p:cNvSpPr>
            <p:nvPr/>
          </p:nvSpPr>
          <p:spPr bwMode="auto">
            <a:xfrm flipV="1">
              <a:off x="2544" y="1920"/>
              <a:ext cx="336" cy="72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91859" name="Text Box 19"/>
          <p:cNvSpPr txBox="1">
            <a:spLocks noChangeArrowheads="1"/>
          </p:cNvSpPr>
          <p:nvPr/>
        </p:nvSpPr>
        <p:spPr bwMode="auto">
          <a:xfrm>
            <a:off x="2984500" y="3810000"/>
            <a:ext cx="3175000" cy="457200"/>
          </a:xfrm>
          <a:prstGeom prst="rect">
            <a:avLst/>
          </a:prstGeom>
          <a:solidFill>
            <a:srgbClr val="FCC8F7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1" lang="en-US" altLang="zh-CN"/>
              <a:t>ACMS:  1.8 K </a:t>
            </a:r>
            <a:r>
              <a:rPr kumimoji="1" lang="zh-CN" altLang="en-US"/>
              <a:t>～ </a:t>
            </a:r>
            <a:r>
              <a:rPr kumimoji="1" lang="en-US" altLang="zh-CN"/>
              <a:t>350 K</a:t>
            </a: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3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685800"/>
          </a:xfrm>
        </p:spPr>
        <p:txBody>
          <a:bodyPr/>
          <a:lstStyle/>
          <a:p>
            <a:r>
              <a:rPr lang="en-US" altLang="zh-CN"/>
              <a:t>Temperature</a:t>
            </a:r>
          </a:p>
        </p:txBody>
      </p:sp>
      <p:pic>
        <p:nvPicPr>
          <p:cNvPr id="356355" name="Picture 3" descr="QD lege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" cy="676275"/>
          </a:xfrm>
          <a:prstGeom prst="rect">
            <a:avLst/>
          </a:prstGeom>
          <a:noFill/>
        </p:spPr>
      </p:pic>
      <p:pic>
        <p:nvPicPr>
          <p:cNvPr id="356356" name="Picture 4" descr="Status Bar"/>
          <p:cNvPicPr>
            <a:picLocks noChangeAspect="1" noChangeArrowheads="1"/>
          </p:cNvPicPr>
          <p:nvPr/>
        </p:nvPicPr>
        <p:blipFill>
          <a:blip r:embed="rId3" cstate="print"/>
          <a:srcRect l="23581" r="48871"/>
          <a:stretch>
            <a:fillRect/>
          </a:stretch>
        </p:blipFill>
        <p:spPr bwMode="auto">
          <a:xfrm>
            <a:off x="1143000" y="1778000"/>
            <a:ext cx="3657600" cy="1771650"/>
          </a:xfrm>
          <a:prstGeom prst="rect">
            <a:avLst/>
          </a:prstGeom>
          <a:noFill/>
        </p:spPr>
      </p:pic>
      <p:sp>
        <p:nvSpPr>
          <p:cNvPr id="356357" name="AutoShape 5"/>
          <p:cNvSpPr>
            <a:spLocks noChangeArrowheads="1"/>
          </p:cNvSpPr>
          <p:nvPr/>
        </p:nvSpPr>
        <p:spPr bwMode="auto">
          <a:xfrm>
            <a:off x="457200" y="990600"/>
            <a:ext cx="1828800" cy="685800"/>
          </a:xfrm>
          <a:prstGeom prst="wedgeEllipseCallout">
            <a:avLst>
              <a:gd name="adj1" fmla="val 52083"/>
              <a:gd name="adj2" fmla="val 118519"/>
            </a:avLst>
          </a:prstGeom>
          <a:solidFill>
            <a:srgbClr val="F0F2A4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18000" rIns="18000" anchor="ctr"/>
          <a:lstStyle/>
          <a:p>
            <a:pPr algn="ctr"/>
            <a:r>
              <a:rPr kumimoji="1" lang="zh-CN" altLang="en-US"/>
              <a:t>当前温度</a:t>
            </a:r>
          </a:p>
        </p:txBody>
      </p:sp>
      <p:sp>
        <p:nvSpPr>
          <p:cNvPr id="356358" name="AutoShape 6"/>
          <p:cNvSpPr>
            <a:spLocks noChangeArrowheads="1"/>
          </p:cNvSpPr>
          <p:nvPr/>
        </p:nvSpPr>
        <p:spPr bwMode="auto">
          <a:xfrm>
            <a:off x="228600" y="4046538"/>
            <a:ext cx="1828800" cy="685800"/>
          </a:xfrm>
          <a:prstGeom prst="wedgeEllipseCallout">
            <a:avLst>
              <a:gd name="adj1" fmla="val 72917"/>
              <a:gd name="adj2" fmla="val -182407"/>
            </a:avLst>
          </a:prstGeom>
          <a:solidFill>
            <a:srgbClr val="F0F2A4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18000" rIns="18000" anchor="ctr"/>
          <a:lstStyle/>
          <a:p>
            <a:pPr algn="ctr"/>
            <a:r>
              <a:rPr kumimoji="1" lang="zh-CN" altLang="en-US"/>
              <a:t>变温速率</a:t>
            </a:r>
          </a:p>
        </p:txBody>
      </p:sp>
      <p:graphicFrame>
        <p:nvGraphicFramePr>
          <p:cNvPr id="356359" name="Group 7"/>
          <p:cNvGraphicFramePr>
            <a:graphicFrameLocks noGrp="1"/>
          </p:cNvGraphicFramePr>
          <p:nvPr/>
        </p:nvGraphicFramePr>
        <p:xfrm>
          <a:off x="5105400" y="914400"/>
          <a:ext cx="3810000" cy="5651500"/>
        </p:xfrm>
        <a:graphic>
          <a:graphicData uri="http://schemas.openxmlformats.org/drawingml/2006/table">
            <a:tbl>
              <a:tblPr/>
              <a:tblGrid>
                <a:gridCol w="1447800"/>
                <a:gridCol w="2362200"/>
              </a:tblGrid>
              <a:tr h="639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指  示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含  义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DCF"/>
                    </a:solidFill>
                  </a:tcPr>
                </a:tc>
              </a:tr>
              <a:tr h="454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Chasing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达不到设定速率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DCF"/>
                    </a:solidFill>
                  </a:tcPr>
                </a:tc>
              </a:tr>
              <a:tr h="454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Tracking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按照设定速率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DCF"/>
                    </a:solidFill>
                  </a:tcPr>
                </a:tc>
              </a:tr>
              <a:tr h="455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Near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确认温度稳定性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DCF"/>
                    </a:solidFill>
                  </a:tcPr>
                </a:tc>
              </a:tr>
              <a:tr h="455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Stable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温度已经稳定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DCF"/>
                    </a:solidFill>
                  </a:tcPr>
                </a:tc>
              </a:tr>
              <a:tr h="455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Potops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液氦储槽操作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DCF"/>
                    </a:solidFill>
                  </a:tcPr>
                </a:tc>
              </a:tr>
              <a:tr h="455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Standby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关闭温度控制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DCF"/>
                    </a:solidFill>
                  </a:tcPr>
                </a:tc>
              </a:tr>
              <a:tr h="452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Unknown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检修、转换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DCF"/>
                    </a:solidFill>
                  </a:tcPr>
                </a:tc>
              </a:tr>
              <a:tr h="455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Fault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温度系统错误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DCF"/>
                    </a:solidFill>
                  </a:tcPr>
                </a:tc>
              </a:tr>
              <a:tr h="454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Impedfail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流阻故障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DCF"/>
                    </a:solidFill>
                  </a:tcPr>
                </a:tc>
              </a:tr>
              <a:tr h="455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ImpCtrl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流阻加热故障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DCF"/>
                    </a:solidFill>
                  </a:tcPr>
                </a:tc>
              </a:tr>
              <a:tr h="442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ImpCool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流阻冷却故障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DCF"/>
                    </a:solidFill>
                  </a:tcPr>
                </a:tc>
              </a:tr>
            </a:tbl>
          </a:graphicData>
        </a:graphic>
      </p:graphicFrame>
      <p:sp>
        <p:nvSpPr>
          <p:cNvPr id="356400" name="Line 48"/>
          <p:cNvSpPr>
            <a:spLocks noChangeShapeType="1"/>
          </p:cNvSpPr>
          <p:nvPr/>
        </p:nvSpPr>
        <p:spPr bwMode="auto">
          <a:xfrm flipV="1">
            <a:off x="3886200" y="1295400"/>
            <a:ext cx="1371600" cy="9906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graphicFrame>
        <p:nvGraphicFramePr>
          <p:cNvPr id="356401" name="Group 49"/>
          <p:cNvGraphicFramePr>
            <a:graphicFrameLocks noGrp="1"/>
          </p:cNvGraphicFramePr>
          <p:nvPr/>
        </p:nvGraphicFramePr>
        <p:xfrm>
          <a:off x="2590800" y="4343400"/>
          <a:ext cx="1981200" cy="1692275"/>
        </p:xfrm>
        <a:graphic>
          <a:graphicData uri="http://schemas.openxmlformats.org/drawingml/2006/table">
            <a:tbl>
              <a:tblPr/>
              <a:tblGrid>
                <a:gridCol w="1981200"/>
              </a:tblGrid>
              <a:tr h="5635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Fast Settle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DCF"/>
                    </a:solidFill>
                  </a:tcPr>
                </a:tc>
              </a:tr>
              <a:tr h="5651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No Overshoot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DCF"/>
                    </a:solidFill>
                  </a:tcPr>
                </a:tc>
              </a:tr>
              <a:tr h="5635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Sweep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DCF"/>
                    </a:solidFill>
                  </a:tcPr>
                </a:tc>
              </a:tr>
            </a:tbl>
          </a:graphicData>
        </a:graphic>
      </p:graphicFrame>
      <p:sp>
        <p:nvSpPr>
          <p:cNvPr id="356411" name="Line 59"/>
          <p:cNvSpPr>
            <a:spLocks noChangeShapeType="1"/>
          </p:cNvSpPr>
          <p:nvPr/>
        </p:nvSpPr>
        <p:spPr bwMode="auto">
          <a:xfrm flipH="1">
            <a:off x="3581400" y="3276600"/>
            <a:ext cx="304800" cy="10668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356412" name="AutoShape 60"/>
          <p:cNvSpPr>
            <a:spLocks noChangeArrowheads="1"/>
          </p:cNvSpPr>
          <p:nvPr/>
        </p:nvSpPr>
        <p:spPr bwMode="auto">
          <a:xfrm>
            <a:off x="76200" y="2286000"/>
            <a:ext cx="1738313" cy="685800"/>
          </a:xfrm>
          <a:prstGeom prst="wedgeEllipseCallout">
            <a:avLst>
              <a:gd name="adj1" fmla="val 74292"/>
              <a:gd name="adj2" fmla="val 4167"/>
            </a:avLst>
          </a:prstGeom>
          <a:solidFill>
            <a:srgbClr val="F0F2A4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0" rIns="0" anchor="ctr"/>
          <a:lstStyle/>
          <a:p>
            <a:pPr algn="ctr"/>
            <a:r>
              <a:rPr kumimoji="1" lang="zh-CN" altLang="en-US"/>
              <a:t>设定温度</a:t>
            </a:r>
          </a:p>
        </p:txBody>
      </p:sp>
      <p:sp>
        <p:nvSpPr>
          <p:cNvPr id="356413" name="Text Box 61"/>
          <p:cNvSpPr txBox="1">
            <a:spLocks noChangeArrowheads="1"/>
          </p:cNvSpPr>
          <p:nvPr/>
        </p:nvSpPr>
        <p:spPr bwMode="auto">
          <a:xfrm>
            <a:off x="0" y="6400800"/>
            <a:ext cx="1738313" cy="457200"/>
          </a:xfrm>
          <a:prstGeom prst="rect">
            <a:avLst/>
          </a:prstGeom>
          <a:solidFill>
            <a:srgbClr val="DDF6A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1" lang="en-US" altLang="zh-CN"/>
              <a:t>Temperature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7378" name="Picture 2" descr="Scan Temperatur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371600"/>
            <a:ext cx="3638550" cy="4862513"/>
          </a:xfrm>
          <a:prstGeom prst="rect">
            <a:avLst/>
          </a:prstGeom>
          <a:noFill/>
        </p:spPr>
      </p:pic>
      <p:sp>
        <p:nvSpPr>
          <p:cNvPr id="357379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685800"/>
          </a:xfrm>
        </p:spPr>
        <p:txBody>
          <a:bodyPr/>
          <a:lstStyle/>
          <a:p>
            <a:r>
              <a:rPr lang="en-US" altLang="zh-CN"/>
              <a:t>Scan Temperature</a:t>
            </a:r>
          </a:p>
        </p:txBody>
      </p:sp>
      <p:pic>
        <p:nvPicPr>
          <p:cNvPr id="357380" name="Picture 4" descr="QD lege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85800" cy="676275"/>
          </a:xfrm>
          <a:prstGeom prst="rect">
            <a:avLst/>
          </a:prstGeom>
          <a:noFill/>
        </p:spPr>
      </p:pic>
      <p:graphicFrame>
        <p:nvGraphicFramePr>
          <p:cNvPr id="357381" name="Group 5"/>
          <p:cNvGraphicFramePr>
            <a:graphicFrameLocks noGrp="1"/>
          </p:cNvGraphicFramePr>
          <p:nvPr/>
        </p:nvGraphicFramePr>
        <p:xfrm>
          <a:off x="4800600" y="1600200"/>
          <a:ext cx="4038600" cy="2963863"/>
        </p:xfrm>
        <a:graphic>
          <a:graphicData uri="http://schemas.openxmlformats.org/drawingml/2006/table">
            <a:tbl>
              <a:tblPr/>
              <a:tblGrid>
                <a:gridCol w="2057400"/>
                <a:gridCol w="1981200"/>
              </a:tblGrid>
              <a:tr h="911225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Spacing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D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688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Uniform Code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T</a:t>
                      </a:r>
                      <a:r>
                        <a:rPr kumimoji="0" lang="zh-CN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等间隔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DCF"/>
                    </a:solidFill>
                  </a:tcPr>
                </a:tc>
              </a:tr>
              <a:tr h="682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1/T Code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1/T</a:t>
                      </a:r>
                      <a:r>
                        <a:rPr kumimoji="0" lang="zh-CN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等间隔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DCF"/>
                    </a:solidFill>
                  </a:tcPr>
                </a:tc>
              </a:tr>
              <a:tr h="681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Log(T) Code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T</a:t>
                      </a:r>
                      <a:r>
                        <a:rPr kumimoji="0" lang="zh-CN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对数等间隔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DCF"/>
                    </a:solidFill>
                  </a:tcPr>
                </a:tc>
              </a:tr>
            </a:tbl>
          </a:graphicData>
        </a:graphic>
      </p:graphicFrame>
      <p:sp>
        <p:nvSpPr>
          <p:cNvPr id="357397" name="Line 21"/>
          <p:cNvSpPr>
            <a:spLocks noChangeShapeType="1"/>
          </p:cNvSpPr>
          <p:nvPr/>
        </p:nvSpPr>
        <p:spPr bwMode="auto">
          <a:xfrm flipH="1">
            <a:off x="3200400" y="2057400"/>
            <a:ext cx="2514600" cy="11430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357398" name="Text Box 22"/>
          <p:cNvSpPr txBox="1">
            <a:spLocks noChangeArrowheads="1"/>
          </p:cNvSpPr>
          <p:nvPr/>
        </p:nvSpPr>
        <p:spPr bwMode="auto">
          <a:xfrm>
            <a:off x="0" y="6400800"/>
            <a:ext cx="1738313" cy="457200"/>
          </a:xfrm>
          <a:prstGeom prst="rect">
            <a:avLst/>
          </a:prstGeom>
          <a:solidFill>
            <a:srgbClr val="DDF6A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1" lang="en-US" altLang="zh-CN"/>
              <a:t>Temperature</a:t>
            </a:r>
          </a:p>
        </p:txBody>
      </p:sp>
      <p:sp>
        <p:nvSpPr>
          <p:cNvPr id="357399" name="Oval 23"/>
          <p:cNvSpPr>
            <a:spLocks noChangeArrowheads="1"/>
          </p:cNvSpPr>
          <p:nvPr/>
        </p:nvSpPr>
        <p:spPr bwMode="auto">
          <a:xfrm>
            <a:off x="2057400" y="4343400"/>
            <a:ext cx="1828800" cy="990600"/>
          </a:xfrm>
          <a:prstGeom prst="ellips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57400" name="AutoShape 24"/>
          <p:cNvSpPr>
            <a:spLocks noChangeArrowheads="1"/>
          </p:cNvSpPr>
          <p:nvPr/>
        </p:nvSpPr>
        <p:spPr bwMode="auto">
          <a:xfrm>
            <a:off x="4572000" y="5562600"/>
            <a:ext cx="4343400" cy="685800"/>
          </a:xfrm>
          <a:prstGeom prst="wedgeRoundRectCallout">
            <a:avLst>
              <a:gd name="adj1" fmla="val -66593"/>
              <a:gd name="adj2" fmla="val -158102"/>
              <a:gd name="adj3" fmla="val 16667"/>
            </a:avLst>
          </a:prstGeom>
          <a:solidFill>
            <a:srgbClr val="D0F9F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kumimoji="1" lang="zh-CN" altLang="en-US"/>
              <a:t>见本系列</a:t>
            </a:r>
            <a:r>
              <a:rPr kumimoji="1" lang="en-US" altLang="zh-CN"/>
              <a:t>《</a:t>
            </a:r>
            <a:r>
              <a:rPr kumimoji="1" lang="zh-CN" altLang="en-US"/>
              <a:t>超导量子磁强计</a:t>
            </a:r>
            <a:r>
              <a:rPr kumimoji="1" lang="en-US" altLang="zh-CN"/>
              <a:t>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73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73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57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7399" grpId="0" animBg="1"/>
      <p:bldP spid="357400" grpId="0" animBg="1" autoUpdateAnimBg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02" name="Rectangle 2"/>
          <p:cNvSpPr>
            <a:spLocks noChangeArrowheads="1"/>
          </p:cNvSpPr>
          <p:nvPr/>
        </p:nvSpPr>
        <p:spPr bwMode="auto">
          <a:xfrm>
            <a:off x="685800" y="1828800"/>
            <a:ext cx="7772400" cy="4800600"/>
          </a:xfrm>
          <a:prstGeom prst="rect">
            <a:avLst/>
          </a:prstGeom>
          <a:solidFill>
            <a:srgbClr val="F9B7F7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58403" name="Rectangle 3"/>
          <p:cNvSpPr>
            <a:spLocks noGrp="1" noChangeArrowheads="1"/>
          </p:cNvSpPr>
          <p:nvPr>
            <p:ph type="title"/>
          </p:nvPr>
        </p:nvSpPr>
        <p:spPr>
          <a:xfrm>
            <a:off x="2628900" y="0"/>
            <a:ext cx="3886200" cy="685800"/>
          </a:xfrm>
        </p:spPr>
        <p:txBody>
          <a:bodyPr/>
          <a:lstStyle/>
          <a:p>
            <a:r>
              <a:rPr lang="en-US" altLang="zh-CN"/>
              <a:t>Temperature</a:t>
            </a:r>
          </a:p>
        </p:txBody>
      </p:sp>
      <p:sp>
        <p:nvSpPr>
          <p:cNvPr id="35840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762000" y="762000"/>
            <a:ext cx="7924800" cy="685800"/>
          </a:xfrm>
          <a:solidFill>
            <a:srgbClr val="CCFF33"/>
          </a:solidFill>
          <a:ln w="38100">
            <a:solidFill>
              <a:schemeClr val="tx2"/>
            </a:solidFill>
          </a:ln>
          <a:effectLst>
            <a:outerShdw dist="107763" dir="2700000" algn="ctr" rotWithShape="0">
              <a:schemeClr val="bg2"/>
            </a:outerShdw>
          </a:effectLst>
        </p:spPr>
        <p:txBody>
          <a:bodyPr anchor="ctr"/>
          <a:lstStyle/>
          <a:p>
            <a:pPr algn="ctr">
              <a:buFontTx/>
              <a:buNone/>
            </a:pPr>
            <a:r>
              <a:rPr lang="en-US" altLang="zh-CN">
                <a:latin typeface="Arial"/>
              </a:rPr>
              <a:t>“</a:t>
            </a:r>
            <a:r>
              <a:rPr lang="en-US" altLang="zh-CN"/>
              <a:t>Complicated</a:t>
            </a:r>
            <a:r>
              <a:rPr lang="en-US" altLang="zh-CN">
                <a:latin typeface="Arial"/>
              </a:rPr>
              <a:t>”</a:t>
            </a:r>
            <a:r>
              <a:rPr lang="zh-CN" altLang="en-US"/>
              <a:t>－</a:t>
            </a:r>
            <a:r>
              <a:rPr lang="en-US" altLang="zh-CN"/>
              <a:t>《Manual》Quantum Design</a:t>
            </a:r>
          </a:p>
        </p:txBody>
      </p:sp>
      <p:pic>
        <p:nvPicPr>
          <p:cNvPr id="358405" name="Picture 5" descr="QD lege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" cy="676275"/>
          </a:xfrm>
          <a:prstGeom prst="rect">
            <a:avLst/>
          </a:prstGeom>
          <a:noFill/>
        </p:spPr>
      </p:pic>
      <p:sp>
        <p:nvSpPr>
          <p:cNvPr id="358406" name="Rectangle 6"/>
          <p:cNvSpPr>
            <a:spLocks noChangeArrowheads="1"/>
          </p:cNvSpPr>
          <p:nvPr/>
        </p:nvSpPr>
        <p:spPr bwMode="auto">
          <a:xfrm>
            <a:off x="712788" y="1858963"/>
            <a:ext cx="3706812" cy="4751387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58407" name="Line 7"/>
          <p:cNvSpPr>
            <a:spLocks noChangeShapeType="1"/>
          </p:cNvSpPr>
          <p:nvPr/>
        </p:nvSpPr>
        <p:spPr bwMode="auto">
          <a:xfrm>
            <a:off x="685800" y="4419600"/>
            <a:ext cx="7772400" cy="0"/>
          </a:xfrm>
          <a:prstGeom prst="line">
            <a:avLst/>
          </a:prstGeom>
          <a:noFill/>
          <a:ln w="114300" cmpd="tri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358408" name="Line 8"/>
          <p:cNvSpPr>
            <a:spLocks noChangeShapeType="1"/>
          </p:cNvSpPr>
          <p:nvPr/>
        </p:nvSpPr>
        <p:spPr bwMode="auto">
          <a:xfrm>
            <a:off x="685800" y="5257800"/>
            <a:ext cx="777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358409" name="Text Box 9"/>
          <p:cNvSpPr txBox="1">
            <a:spLocks noChangeArrowheads="1"/>
          </p:cNvSpPr>
          <p:nvPr/>
        </p:nvSpPr>
        <p:spPr bwMode="auto">
          <a:xfrm>
            <a:off x="1360488" y="2463800"/>
            <a:ext cx="2449512" cy="1041400"/>
          </a:xfrm>
          <a:prstGeom prst="rect">
            <a:avLst/>
          </a:prstGeom>
          <a:solidFill>
            <a:srgbClr val="CCFF33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kumimoji="1" lang="en-US" altLang="zh-CN"/>
              <a:t>High-Temperature</a:t>
            </a:r>
          </a:p>
          <a:p>
            <a:pPr algn="ctr">
              <a:lnSpc>
                <a:spcPct val="160000"/>
              </a:lnSpc>
            </a:pPr>
            <a:r>
              <a:rPr kumimoji="1" lang="en-US" altLang="zh-CN"/>
              <a:t>Control</a:t>
            </a:r>
          </a:p>
        </p:txBody>
      </p:sp>
      <p:grpSp>
        <p:nvGrpSpPr>
          <p:cNvPr id="358410" name="Group 10"/>
          <p:cNvGrpSpPr>
            <a:grpSpLocks/>
          </p:cNvGrpSpPr>
          <p:nvPr/>
        </p:nvGrpSpPr>
        <p:grpSpPr bwMode="auto">
          <a:xfrm>
            <a:off x="4114800" y="1666875"/>
            <a:ext cx="947738" cy="5048250"/>
            <a:chOff x="2592" y="1050"/>
            <a:chExt cx="597" cy="3180"/>
          </a:xfrm>
        </p:grpSpPr>
        <p:grpSp>
          <p:nvGrpSpPr>
            <p:cNvPr id="358411" name="Group 11"/>
            <p:cNvGrpSpPr>
              <a:grpSpLocks/>
            </p:cNvGrpSpPr>
            <p:nvPr/>
          </p:nvGrpSpPr>
          <p:grpSpPr bwMode="auto">
            <a:xfrm>
              <a:off x="2818" y="1152"/>
              <a:ext cx="144" cy="3024"/>
              <a:chOff x="2808" y="1152"/>
              <a:chExt cx="144" cy="3024"/>
            </a:xfrm>
          </p:grpSpPr>
          <p:sp>
            <p:nvSpPr>
              <p:cNvPr id="358412" name="Rectangle 12"/>
              <p:cNvSpPr>
                <a:spLocks noChangeArrowheads="1"/>
              </p:cNvSpPr>
              <p:nvPr/>
            </p:nvSpPr>
            <p:spPr bwMode="auto">
              <a:xfrm>
                <a:off x="2808" y="1152"/>
                <a:ext cx="144" cy="3024"/>
              </a:xfrm>
              <a:prstGeom prst="rect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rgbClr val="FF0000">
                      <a:gamma/>
                      <a:shade val="66275"/>
                      <a:invGamma/>
                    </a:srgbClr>
                  </a:gs>
                </a:gsLst>
                <a:lin ang="5400000" scaled="1"/>
              </a:gradFill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58413" name="AutoShape 13"/>
              <p:cNvSpPr>
                <a:spLocks noChangeArrowheads="1"/>
              </p:cNvSpPr>
              <p:nvPr/>
            </p:nvSpPr>
            <p:spPr bwMode="auto">
              <a:xfrm>
                <a:off x="2824" y="1920"/>
                <a:ext cx="113" cy="336"/>
              </a:xfrm>
              <a:prstGeom prst="flowChartPunchedTape">
                <a:avLst/>
              </a:prstGeom>
              <a:solidFill>
                <a:schemeClr val="bg1"/>
              </a:solidFill>
              <a:ln w="381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358414" name="Text Box 14"/>
            <p:cNvSpPr txBox="1">
              <a:spLocks noChangeArrowheads="1"/>
            </p:cNvSpPr>
            <p:nvPr/>
          </p:nvSpPr>
          <p:spPr bwMode="auto">
            <a:xfrm>
              <a:off x="2616" y="2599"/>
              <a:ext cx="549" cy="29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kumimoji="1" lang="en-US" altLang="zh-CN"/>
                <a:t>4.2 K</a:t>
              </a:r>
            </a:p>
          </p:txBody>
        </p:sp>
        <p:sp>
          <p:nvSpPr>
            <p:cNvPr id="358415" name="Text Box 15"/>
            <p:cNvSpPr txBox="1">
              <a:spLocks noChangeArrowheads="1"/>
            </p:cNvSpPr>
            <p:nvPr/>
          </p:nvSpPr>
          <p:spPr bwMode="auto">
            <a:xfrm>
              <a:off x="2616" y="3162"/>
              <a:ext cx="549" cy="29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kumimoji="1" lang="en-US" altLang="zh-CN"/>
                <a:t>2.2 K</a:t>
              </a:r>
            </a:p>
          </p:txBody>
        </p:sp>
        <p:sp>
          <p:nvSpPr>
            <p:cNvPr id="358416" name="Text Box 16"/>
            <p:cNvSpPr txBox="1">
              <a:spLocks noChangeArrowheads="1"/>
            </p:cNvSpPr>
            <p:nvPr/>
          </p:nvSpPr>
          <p:spPr bwMode="auto">
            <a:xfrm>
              <a:off x="2592" y="1050"/>
              <a:ext cx="597" cy="29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kumimoji="1" lang="en-US" altLang="zh-CN"/>
                <a:t>400 K</a:t>
              </a:r>
            </a:p>
          </p:txBody>
        </p:sp>
        <p:sp>
          <p:nvSpPr>
            <p:cNvPr id="358417" name="Text Box 17"/>
            <p:cNvSpPr txBox="1">
              <a:spLocks noChangeArrowheads="1"/>
            </p:cNvSpPr>
            <p:nvPr/>
          </p:nvSpPr>
          <p:spPr bwMode="auto">
            <a:xfrm>
              <a:off x="2616" y="3936"/>
              <a:ext cx="549" cy="29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kumimoji="1" lang="en-US" altLang="zh-CN"/>
                <a:t>1.8 K</a:t>
              </a:r>
            </a:p>
          </p:txBody>
        </p:sp>
      </p:grpSp>
      <p:sp>
        <p:nvSpPr>
          <p:cNvPr id="358418" name="Text Box 18"/>
          <p:cNvSpPr txBox="1">
            <a:spLocks noChangeArrowheads="1"/>
          </p:cNvSpPr>
          <p:nvPr/>
        </p:nvSpPr>
        <p:spPr bwMode="auto">
          <a:xfrm>
            <a:off x="1371600" y="4725988"/>
            <a:ext cx="2398713" cy="1552575"/>
          </a:xfrm>
          <a:prstGeom prst="rect">
            <a:avLst/>
          </a:prstGeom>
          <a:solidFill>
            <a:srgbClr val="CCFF33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>
            <a:spAutoFit/>
          </a:bodyPr>
          <a:lstStyle/>
          <a:p>
            <a:pPr algn="ctr"/>
            <a:r>
              <a:rPr kumimoji="1" lang="en-US" altLang="zh-CN"/>
              <a:t>Low-Temperature</a:t>
            </a:r>
          </a:p>
          <a:p>
            <a:pPr algn="ctr">
              <a:lnSpc>
                <a:spcPct val="150000"/>
              </a:lnSpc>
            </a:pPr>
            <a:r>
              <a:rPr kumimoji="1" lang="en-US" altLang="zh-CN"/>
              <a:t>Control</a:t>
            </a:r>
          </a:p>
          <a:p>
            <a:pPr algn="ctr">
              <a:lnSpc>
                <a:spcPct val="150000"/>
              </a:lnSpc>
            </a:pPr>
            <a:r>
              <a:rPr kumimoji="1" lang="en-US" altLang="zh-CN"/>
              <a:t>(Pot Mode)</a:t>
            </a:r>
          </a:p>
        </p:txBody>
      </p:sp>
      <p:sp>
        <p:nvSpPr>
          <p:cNvPr id="358419" name="Text Box 19"/>
          <p:cNvSpPr txBox="1">
            <a:spLocks noChangeArrowheads="1"/>
          </p:cNvSpPr>
          <p:nvPr/>
        </p:nvSpPr>
        <p:spPr bwMode="auto">
          <a:xfrm>
            <a:off x="5562600" y="2838450"/>
            <a:ext cx="2398713" cy="2647950"/>
          </a:xfrm>
          <a:prstGeom prst="rect">
            <a:avLst/>
          </a:prstGeom>
          <a:solidFill>
            <a:srgbClr val="CCFF33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>
            <a:spAutoFit/>
          </a:bodyPr>
          <a:lstStyle/>
          <a:p>
            <a:pPr algn="ctr"/>
            <a:r>
              <a:rPr kumimoji="1" lang="en-US" altLang="zh-CN"/>
              <a:t>Continuous</a:t>
            </a:r>
          </a:p>
          <a:p>
            <a:pPr algn="ctr">
              <a:lnSpc>
                <a:spcPct val="200000"/>
              </a:lnSpc>
            </a:pPr>
            <a:r>
              <a:rPr kumimoji="1" lang="en-US" altLang="zh-CN"/>
              <a:t>Low-Temperature</a:t>
            </a:r>
          </a:p>
          <a:p>
            <a:pPr algn="ctr">
              <a:lnSpc>
                <a:spcPct val="200000"/>
              </a:lnSpc>
            </a:pPr>
            <a:r>
              <a:rPr kumimoji="1" lang="en-US" altLang="zh-CN"/>
              <a:t>Control</a:t>
            </a:r>
          </a:p>
          <a:p>
            <a:pPr algn="ctr">
              <a:lnSpc>
                <a:spcPct val="200000"/>
              </a:lnSpc>
            </a:pPr>
            <a:r>
              <a:rPr kumimoji="1" lang="en-US" altLang="zh-CN"/>
              <a:t>(CLTC)</a:t>
            </a:r>
          </a:p>
        </p:txBody>
      </p:sp>
      <p:sp>
        <p:nvSpPr>
          <p:cNvPr id="358420" name="AutoShape 20"/>
          <p:cNvSpPr>
            <a:spLocks noChangeArrowheads="1"/>
          </p:cNvSpPr>
          <p:nvPr/>
        </p:nvSpPr>
        <p:spPr bwMode="auto">
          <a:xfrm>
            <a:off x="1524000" y="3733800"/>
            <a:ext cx="1981200" cy="533400"/>
          </a:xfrm>
          <a:prstGeom prst="wedgeEllipseCallout">
            <a:avLst>
              <a:gd name="adj1" fmla="val 83574"/>
              <a:gd name="adj2" fmla="val 50296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kumimoji="1" lang="zh-CN" altLang="en-US">
                <a:solidFill>
                  <a:srgbClr val="FF0000"/>
                </a:solidFill>
              </a:rPr>
              <a:t>尽量避开</a:t>
            </a:r>
          </a:p>
        </p:txBody>
      </p:sp>
      <p:sp>
        <p:nvSpPr>
          <p:cNvPr id="358421" name="Freeform 21"/>
          <p:cNvSpPr>
            <a:spLocks/>
          </p:cNvSpPr>
          <p:nvPr/>
        </p:nvSpPr>
        <p:spPr bwMode="auto">
          <a:xfrm>
            <a:off x="7239000" y="4038600"/>
            <a:ext cx="609600" cy="609600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144" y="384"/>
              </a:cxn>
              <a:cxn ang="0">
                <a:pos x="384" y="0"/>
              </a:cxn>
            </a:cxnLst>
            <a:rect l="0" t="0" r="r" b="b"/>
            <a:pathLst>
              <a:path w="384" h="384">
                <a:moveTo>
                  <a:pt x="0" y="144"/>
                </a:moveTo>
                <a:lnTo>
                  <a:pt x="144" y="384"/>
                </a:lnTo>
                <a:lnTo>
                  <a:pt x="384" y="0"/>
                </a:lnTo>
              </a:path>
            </a:pathLst>
          </a:custGeom>
          <a:noFill/>
          <a:ln w="38100" cmpd="sng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358422" name="Text Box 22"/>
          <p:cNvSpPr txBox="1">
            <a:spLocks noChangeArrowheads="1"/>
          </p:cNvSpPr>
          <p:nvPr/>
        </p:nvSpPr>
        <p:spPr bwMode="auto">
          <a:xfrm>
            <a:off x="0" y="6400800"/>
            <a:ext cx="1738313" cy="457200"/>
          </a:xfrm>
          <a:prstGeom prst="rect">
            <a:avLst/>
          </a:prstGeom>
          <a:solidFill>
            <a:srgbClr val="DDF6A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1" lang="en-US" altLang="zh-CN"/>
              <a:t>Temperature</a:t>
            </a:r>
          </a:p>
        </p:txBody>
      </p:sp>
      <p:sp>
        <p:nvSpPr>
          <p:cNvPr id="358423" name="Text Box 23"/>
          <p:cNvSpPr txBox="1">
            <a:spLocks noChangeArrowheads="1"/>
          </p:cNvSpPr>
          <p:nvPr/>
        </p:nvSpPr>
        <p:spPr bwMode="auto">
          <a:xfrm>
            <a:off x="7391400" y="1905000"/>
            <a:ext cx="9652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1" lang="en-US" altLang="zh-CN">
                <a:solidFill>
                  <a:srgbClr val="FF3300"/>
                </a:solidFill>
              </a:rPr>
              <a:t>PPMS</a:t>
            </a:r>
          </a:p>
        </p:txBody>
      </p:sp>
      <p:sp>
        <p:nvSpPr>
          <p:cNvPr id="358424" name="Text Box 24"/>
          <p:cNvSpPr txBox="1">
            <a:spLocks noChangeArrowheads="1"/>
          </p:cNvSpPr>
          <p:nvPr/>
        </p:nvSpPr>
        <p:spPr bwMode="auto">
          <a:xfrm>
            <a:off x="762000" y="1905000"/>
            <a:ext cx="10668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1" lang="en-US" altLang="zh-CN">
                <a:solidFill>
                  <a:srgbClr val="FF3300"/>
                </a:solidFill>
              </a:rPr>
              <a:t>MPMS</a:t>
            </a:r>
          </a:p>
        </p:txBody>
      </p:sp>
      <p:pic>
        <p:nvPicPr>
          <p:cNvPr id="358425" name="Picture 25" descr="PPMSCLTC1s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9700" y="1447800"/>
            <a:ext cx="6324600" cy="4991100"/>
          </a:xfrm>
          <a:prstGeom prst="rect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58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5" grpId="0" animBg="1" autoUpdateAnimBg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4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762000"/>
          </a:xfrm>
        </p:spPr>
        <p:txBody>
          <a:bodyPr/>
          <a:lstStyle/>
          <a:p>
            <a:r>
              <a:rPr lang="en-US" altLang="zh-CN"/>
              <a:t>PPMS</a:t>
            </a:r>
            <a:r>
              <a:rPr lang="zh-CN" altLang="en-US"/>
              <a:t>的各种 </a:t>
            </a:r>
            <a:r>
              <a:rPr lang="zh-CN" altLang="en-US">
                <a:latin typeface="Arial"/>
              </a:rPr>
              <a:t>“</a:t>
            </a:r>
            <a:r>
              <a:rPr lang="en-US" altLang="zh-CN"/>
              <a:t>Temperature</a:t>
            </a:r>
            <a:r>
              <a:rPr lang="en-US" altLang="zh-CN">
                <a:latin typeface="Arial"/>
              </a:rPr>
              <a:t>”</a:t>
            </a:r>
            <a:endParaRPr lang="en-US" altLang="zh-CN"/>
          </a:p>
        </p:txBody>
      </p:sp>
      <p:pic>
        <p:nvPicPr>
          <p:cNvPr id="359427" name="Picture 3" descr="QD lege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" cy="676275"/>
          </a:xfrm>
          <a:prstGeom prst="rect">
            <a:avLst/>
          </a:prstGeom>
          <a:noFill/>
        </p:spPr>
      </p:pic>
      <p:graphicFrame>
        <p:nvGraphicFramePr>
          <p:cNvPr id="359428" name="Group 4"/>
          <p:cNvGraphicFramePr>
            <a:graphicFrameLocks noGrp="1"/>
          </p:cNvGraphicFramePr>
          <p:nvPr/>
        </p:nvGraphicFramePr>
        <p:xfrm>
          <a:off x="242888" y="838200"/>
          <a:ext cx="8656637" cy="5867400"/>
        </p:xfrm>
        <a:graphic>
          <a:graphicData uri="http://schemas.openxmlformats.org/drawingml/2006/table">
            <a:tbl>
              <a:tblPr/>
              <a:tblGrid>
                <a:gridCol w="4176712"/>
                <a:gridCol w="4479925"/>
              </a:tblGrid>
              <a:tr h="58737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Temp (The temperature)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Depending on option used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578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Sys Temp (System temperature)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Cernox or Platinum thermometer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737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Setpoint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Target temperature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578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CIG/Cernox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Low-temperature thermometer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737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Plat Therm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High-temperature thermometer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737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Neck Therm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Neck thermometer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578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Spare Therm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System bridge channel 4 resistance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737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Map 20 - Map 29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User-designated data items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578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Sample Temperature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Temp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737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User Temperature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Temp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59463" name="Text Box 39"/>
          <p:cNvSpPr txBox="1">
            <a:spLocks noChangeArrowheads="1"/>
          </p:cNvSpPr>
          <p:nvPr/>
        </p:nvSpPr>
        <p:spPr bwMode="auto">
          <a:xfrm>
            <a:off x="7405688" y="6400800"/>
            <a:ext cx="1738312" cy="457200"/>
          </a:xfrm>
          <a:prstGeom prst="rect">
            <a:avLst/>
          </a:prstGeom>
          <a:solidFill>
            <a:srgbClr val="DDF6A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kumimoji="1" lang="en-US" altLang="zh-CN"/>
              <a:t>Temperature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45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0"/>
            <a:ext cx="7010400" cy="685800"/>
          </a:xfrm>
        </p:spPr>
        <p:txBody>
          <a:bodyPr/>
          <a:lstStyle/>
          <a:p>
            <a:r>
              <a:rPr lang="en-US" altLang="zh-CN"/>
              <a:t>PPMS</a:t>
            </a:r>
            <a:r>
              <a:rPr lang="zh-CN" altLang="en-US"/>
              <a:t>的温度计位置</a:t>
            </a:r>
          </a:p>
        </p:txBody>
      </p:sp>
      <p:pic>
        <p:nvPicPr>
          <p:cNvPr id="360451" name="Picture 3" descr="QD lege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" cy="676275"/>
          </a:xfrm>
          <a:prstGeom prst="rect">
            <a:avLst/>
          </a:prstGeom>
          <a:noFill/>
        </p:spPr>
      </p:pic>
      <p:pic>
        <p:nvPicPr>
          <p:cNvPr id="3604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219200"/>
            <a:ext cx="7010400" cy="542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60453" name="AutoShape 5"/>
          <p:cNvSpPr>
            <a:spLocks noChangeArrowheads="1"/>
          </p:cNvSpPr>
          <p:nvPr/>
        </p:nvSpPr>
        <p:spPr bwMode="auto">
          <a:xfrm>
            <a:off x="4572000" y="914400"/>
            <a:ext cx="2971800" cy="609600"/>
          </a:xfrm>
          <a:prstGeom prst="wedgeRoundRectCallout">
            <a:avLst>
              <a:gd name="adj1" fmla="val -164157"/>
              <a:gd name="adj2" fmla="val 123958"/>
              <a:gd name="adj3" fmla="val 16667"/>
            </a:avLst>
          </a:prstGeom>
          <a:solidFill>
            <a:srgbClr val="CCFF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kumimoji="1" lang="en-US" altLang="zh-CN"/>
              <a:t>Neck Thermometer</a:t>
            </a:r>
          </a:p>
        </p:txBody>
      </p:sp>
      <p:sp>
        <p:nvSpPr>
          <p:cNvPr id="360454" name="AutoShape 6"/>
          <p:cNvSpPr>
            <a:spLocks noChangeArrowheads="1"/>
          </p:cNvSpPr>
          <p:nvPr/>
        </p:nvSpPr>
        <p:spPr bwMode="auto">
          <a:xfrm>
            <a:off x="4724400" y="5562600"/>
            <a:ext cx="2667000" cy="838200"/>
          </a:xfrm>
          <a:prstGeom prst="wedgeRoundRectCallout">
            <a:avLst>
              <a:gd name="adj1" fmla="val -175296"/>
              <a:gd name="adj2" fmla="val -231060"/>
              <a:gd name="adj3" fmla="val 16667"/>
            </a:avLst>
          </a:prstGeom>
          <a:solidFill>
            <a:srgbClr val="CCFF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kumimoji="1" lang="en-US" altLang="zh-CN"/>
              <a:t>Cernox / Platinum</a:t>
            </a:r>
          </a:p>
          <a:p>
            <a:pPr algn="ctr"/>
            <a:r>
              <a:rPr kumimoji="1" lang="en-US" altLang="zh-CN"/>
              <a:t>Thermometer</a:t>
            </a:r>
          </a:p>
        </p:txBody>
      </p:sp>
      <p:sp>
        <p:nvSpPr>
          <p:cNvPr id="360455" name="AutoShape 7"/>
          <p:cNvSpPr>
            <a:spLocks noChangeArrowheads="1"/>
          </p:cNvSpPr>
          <p:nvPr/>
        </p:nvSpPr>
        <p:spPr bwMode="auto">
          <a:xfrm>
            <a:off x="4495800" y="1752600"/>
            <a:ext cx="3124200" cy="609600"/>
          </a:xfrm>
          <a:prstGeom prst="wedgeRoundRectCallout">
            <a:avLst>
              <a:gd name="adj1" fmla="val -148681"/>
              <a:gd name="adj2" fmla="val 277606"/>
              <a:gd name="adj3" fmla="val 16667"/>
            </a:avLst>
          </a:prstGeom>
          <a:solidFill>
            <a:srgbClr val="CCFF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kumimoji="1" lang="en-US" altLang="zh-CN"/>
              <a:t>Option Thermometer</a:t>
            </a:r>
          </a:p>
        </p:txBody>
      </p:sp>
      <p:sp>
        <p:nvSpPr>
          <p:cNvPr id="360456" name="Text Box 8"/>
          <p:cNvSpPr txBox="1">
            <a:spLocks noChangeArrowheads="1"/>
          </p:cNvSpPr>
          <p:nvPr/>
        </p:nvSpPr>
        <p:spPr bwMode="auto">
          <a:xfrm>
            <a:off x="5257800" y="2971800"/>
            <a:ext cx="3581400" cy="2041525"/>
          </a:xfrm>
          <a:prstGeom prst="rect">
            <a:avLst/>
          </a:prstGeom>
          <a:solidFill>
            <a:srgbClr val="EDD15B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kumimoji="1" lang="en-US" altLang="zh-CN" sz="3200">
                <a:solidFill>
                  <a:schemeClr val="tx2"/>
                </a:solidFill>
              </a:rPr>
              <a:t>Temp</a:t>
            </a:r>
          </a:p>
          <a:p>
            <a:pPr algn="ctr"/>
            <a:r>
              <a:rPr kumimoji="1" lang="en-US" altLang="zh-CN" sz="3200">
                <a:solidFill>
                  <a:schemeClr val="tx2"/>
                </a:solidFill>
              </a:rPr>
              <a:t>Sys Temp</a:t>
            </a:r>
          </a:p>
          <a:p>
            <a:pPr algn="ctr"/>
            <a:r>
              <a:rPr kumimoji="1" lang="en-US" altLang="zh-CN" sz="3200">
                <a:solidFill>
                  <a:schemeClr val="tx2"/>
                </a:solidFill>
              </a:rPr>
              <a:t>Map 20 – Map 29</a:t>
            </a:r>
          </a:p>
          <a:p>
            <a:pPr algn="ctr"/>
            <a:r>
              <a:rPr kumimoji="1" lang="en-US" altLang="zh-CN" sz="3200">
                <a:solidFill>
                  <a:schemeClr val="tx2"/>
                </a:solidFill>
              </a:rPr>
              <a:t>Sample Temperature</a:t>
            </a:r>
          </a:p>
        </p:txBody>
      </p:sp>
      <p:sp>
        <p:nvSpPr>
          <p:cNvPr id="360457" name="Line 9"/>
          <p:cNvSpPr>
            <a:spLocks noChangeShapeType="1"/>
          </p:cNvSpPr>
          <p:nvPr/>
        </p:nvSpPr>
        <p:spPr bwMode="auto">
          <a:xfrm flipH="1" flipV="1">
            <a:off x="7008813" y="2362200"/>
            <a:ext cx="0" cy="609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360458" name="Line 10"/>
          <p:cNvSpPr>
            <a:spLocks noChangeShapeType="1"/>
          </p:cNvSpPr>
          <p:nvPr/>
        </p:nvSpPr>
        <p:spPr bwMode="auto">
          <a:xfrm flipV="1">
            <a:off x="7010400" y="5013325"/>
            <a:ext cx="0" cy="533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360459" name="Text Box 11"/>
          <p:cNvSpPr txBox="1">
            <a:spLocks noChangeArrowheads="1"/>
          </p:cNvSpPr>
          <p:nvPr/>
        </p:nvSpPr>
        <p:spPr bwMode="auto">
          <a:xfrm>
            <a:off x="7239000" y="5715000"/>
            <a:ext cx="1752600" cy="895350"/>
          </a:xfrm>
          <a:prstGeom prst="rect">
            <a:avLst/>
          </a:prstGeom>
          <a:solidFill>
            <a:srgbClr val="D69CFA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anchor="ctr">
            <a:spAutoFit/>
          </a:bodyPr>
          <a:lstStyle/>
          <a:p>
            <a:pPr algn="ctr">
              <a:spcBef>
                <a:spcPct val="20000"/>
              </a:spcBef>
            </a:pPr>
            <a:r>
              <a:rPr kumimoji="1" lang="en-US" altLang="zh-CN"/>
              <a:t>Sys Temp</a:t>
            </a:r>
          </a:p>
          <a:p>
            <a:pPr algn="ctr">
              <a:spcBef>
                <a:spcPct val="20000"/>
              </a:spcBef>
            </a:pPr>
            <a:r>
              <a:rPr kumimoji="1" lang="en-US" altLang="zh-CN"/>
              <a:t>Block Temp</a:t>
            </a:r>
          </a:p>
        </p:txBody>
      </p:sp>
      <p:sp>
        <p:nvSpPr>
          <p:cNvPr id="360460" name="Text Box 12"/>
          <p:cNvSpPr txBox="1">
            <a:spLocks noChangeArrowheads="1"/>
          </p:cNvSpPr>
          <p:nvPr/>
        </p:nvSpPr>
        <p:spPr bwMode="auto">
          <a:xfrm>
            <a:off x="0" y="6400800"/>
            <a:ext cx="1738313" cy="457200"/>
          </a:xfrm>
          <a:prstGeom prst="rect">
            <a:avLst/>
          </a:prstGeom>
          <a:solidFill>
            <a:srgbClr val="DDF6A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1" lang="en-US" altLang="zh-CN"/>
              <a:t>Temperature</a:t>
            </a: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4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762000"/>
          </a:xfrm>
        </p:spPr>
        <p:txBody>
          <a:bodyPr/>
          <a:lstStyle/>
          <a:p>
            <a:r>
              <a:rPr lang="en-US" altLang="zh-CN"/>
              <a:t>PPMS</a:t>
            </a:r>
            <a:r>
              <a:rPr lang="zh-CN" altLang="en-US"/>
              <a:t>的各种 </a:t>
            </a:r>
            <a:r>
              <a:rPr lang="zh-CN" altLang="en-US">
                <a:latin typeface="Arial"/>
              </a:rPr>
              <a:t>“</a:t>
            </a:r>
            <a:r>
              <a:rPr lang="en-US" altLang="zh-CN"/>
              <a:t>Temperature</a:t>
            </a:r>
            <a:r>
              <a:rPr lang="en-US" altLang="zh-CN">
                <a:latin typeface="Arial"/>
              </a:rPr>
              <a:t>”</a:t>
            </a:r>
            <a:endParaRPr lang="en-US" altLang="zh-CN"/>
          </a:p>
        </p:txBody>
      </p:sp>
      <p:pic>
        <p:nvPicPr>
          <p:cNvPr id="361475" name="Picture 3" descr="QD lege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" cy="676275"/>
          </a:xfrm>
          <a:prstGeom prst="rect">
            <a:avLst/>
          </a:prstGeom>
          <a:noFill/>
        </p:spPr>
      </p:pic>
      <p:sp>
        <p:nvSpPr>
          <p:cNvPr id="361476" name="Text Box 4"/>
          <p:cNvSpPr txBox="1">
            <a:spLocks noChangeArrowheads="1"/>
          </p:cNvSpPr>
          <p:nvPr/>
        </p:nvSpPr>
        <p:spPr bwMode="auto">
          <a:xfrm>
            <a:off x="2209800" y="1066800"/>
            <a:ext cx="903288" cy="466725"/>
          </a:xfrm>
          <a:prstGeom prst="rect">
            <a:avLst/>
          </a:prstGeom>
          <a:solidFill>
            <a:srgbClr val="B6F874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kumimoji="1" lang="en-US" altLang="zh-CN"/>
              <a:t>Temp</a:t>
            </a:r>
          </a:p>
        </p:txBody>
      </p:sp>
      <p:sp>
        <p:nvSpPr>
          <p:cNvPr id="361477" name="Text Box 5"/>
          <p:cNvSpPr txBox="1">
            <a:spLocks noChangeArrowheads="1"/>
          </p:cNvSpPr>
          <p:nvPr/>
        </p:nvSpPr>
        <p:spPr bwMode="auto">
          <a:xfrm>
            <a:off x="4572000" y="1066800"/>
            <a:ext cx="2736850" cy="466725"/>
          </a:xfrm>
          <a:prstGeom prst="rect">
            <a:avLst/>
          </a:prstGeom>
          <a:solidFill>
            <a:srgbClr val="B6F874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kumimoji="1" lang="en-US" altLang="zh-CN"/>
              <a:t>Sample Temperature</a:t>
            </a:r>
          </a:p>
        </p:txBody>
      </p:sp>
      <p:sp>
        <p:nvSpPr>
          <p:cNvPr id="361478" name="Text Box 6"/>
          <p:cNvSpPr txBox="1">
            <a:spLocks noChangeArrowheads="1"/>
          </p:cNvSpPr>
          <p:nvPr/>
        </p:nvSpPr>
        <p:spPr bwMode="auto">
          <a:xfrm>
            <a:off x="914400" y="2362200"/>
            <a:ext cx="1420813" cy="466725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kumimoji="1" lang="en-US" altLang="zh-CN"/>
              <a:t>Sys Temp</a:t>
            </a:r>
          </a:p>
        </p:txBody>
      </p:sp>
      <p:sp>
        <p:nvSpPr>
          <p:cNvPr id="361479" name="Text Box 7"/>
          <p:cNvSpPr txBox="1">
            <a:spLocks noChangeArrowheads="1"/>
          </p:cNvSpPr>
          <p:nvPr/>
        </p:nvSpPr>
        <p:spPr bwMode="auto">
          <a:xfrm>
            <a:off x="228600" y="3962400"/>
            <a:ext cx="973138" cy="466725"/>
          </a:xfrm>
          <a:prstGeom prst="rect">
            <a:avLst/>
          </a:prstGeom>
          <a:solidFill>
            <a:srgbClr val="F3E19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kumimoji="1" lang="en-US" altLang="zh-CN"/>
              <a:t>DC_R</a:t>
            </a:r>
          </a:p>
        </p:txBody>
      </p:sp>
      <p:sp>
        <p:nvSpPr>
          <p:cNvPr id="361480" name="Text Box 8"/>
          <p:cNvSpPr txBox="1">
            <a:spLocks noChangeArrowheads="1"/>
          </p:cNvSpPr>
          <p:nvPr/>
        </p:nvSpPr>
        <p:spPr bwMode="auto">
          <a:xfrm>
            <a:off x="152400" y="5715000"/>
            <a:ext cx="803275" cy="466725"/>
          </a:xfrm>
          <a:prstGeom prst="rect">
            <a:avLst/>
          </a:prstGeom>
          <a:solidFill>
            <a:srgbClr val="F3E19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kumimoji="1" lang="en-US" altLang="zh-CN"/>
              <a:t>ACT</a:t>
            </a:r>
          </a:p>
        </p:txBody>
      </p:sp>
      <p:sp>
        <p:nvSpPr>
          <p:cNvPr id="361481" name="Text Box 9"/>
          <p:cNvSpPr txBox="1">
            <a:spLocks noChangeArrowheads="1"/>
          </p:cNvSpPr>
          <p:nvPr/>
        </p:nvSpPr>
        <p:spPr bwMode="auto">
          <a:xfrm>
            <a:off x="5305425" y="2362200"/>
            <a:ext cx="2390775" cy="466725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kumimoji="1" lang="en-US" altLang="zh-CN"/>
              <a:t>Map </a:t>
            </a:r>
            <a:r>
              <a:rPr kumimoji="1" lang="en-US" altLang="zh-CN">
                <a:solidFill>
                  <a:srgbClr val="FF0000"/>
                </a:solidFill>
              </a:rPr>
              <a:t>20</a:t>
            </a:r>
            <a:r>
              <a:rPr kumimoji="1" lang="en-US" altLang="zh-CN"/>
              <a:t> ~ Map </a:t>
            </a:r>
            <a:r>
              <a:rPr kumimoji="1" lang="en-US" altLang="zh-CN">
                <a:solidFill>
                  <a:srgbClr val="FF0000"/>
                </a:solidFill>
              </a:rPr>
              <a:t>29</a:t>
            </a:r>
          </a:p>
        </p:txBody>
      </p:sp>
      <p:sp>
        <p:nvSpPr>
          <p:cNvPr id="361482" name="Text Box 10"/>
          <p:cNvSpPr txBox="1">
            <a:spLocks noChangeArrowheads="1"/>
          </p:cNvSpPr>
          <p:nvPr/>
        </p:nvSpPr>
        <p:spPr bwMode="auto">
          <a:xfrm>
            <a:off x="1371600" y="3962400"/>
            <a:ext cx="617538" cy="466725"/>
          </a:xfrm>
          <a:prstGeom prst="rect">
            <a:avLst/>
          </a:prstGeom>
          <a:solidFill>
            <a:srgbClr val="ECECE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kumimoji="1" lang="en-US" altLang="zh-CN"/>
              <a:t>HC</a:t>
            </a:r>
          </a:p>
        </p:txBody>
      </p:sp>
      <p:sp>
        <p:nvSpPr>
          <p:cNvPr id="361483" name="Text Box 11"/>
          <p:cNvSpPr txBox="1">
            <a:spLocks noChangeArrowheads="1"/>
          </p:cNvSpPr>
          <p:nvPr/>
        </p:nvSpPr>
        <p:spPr bwMode="auto">
          <a:xfrm>
            <a:off x="2209800" y="3962400"/>
            <a:ext cx="785813" cy="466725"/>
          </a:xfrm>
          <a:prstGeom prst="rect">
            <a:avLst/>
          </a:prstGeom>
          <a:solidFill>
            <a:srgbClr val="F3E19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kumimoji="1" lang="en-US" altLang="zh-CN"/>
              <a:t>TTO</a:t>
            </a:r>
          </a:p>
        </p:txBody>
      </p:sp>
      <p:sp>
        <p:nvSpPr>
          <p:cNvPr id="361484" name="Text Box 12"/>
          <p:cNvSpPr txBox="1">
            <a:spLocks noChangeArrowheads="1"/>
          </p:cNvSpPr>
          <p:nvPr/>
        </p:nvSpPr>
        <p:spPr bwMode="auto">
          <a:xfrm>
            <a:off x="1143000" y="5715000"/>
            <a:ext cx="1058863" cy="466725"/>
          </a:xfrm>
          <a:prstGeom prst="rect">
            <a:avLst/>
          </a:prstGeom>
          <a:solidFill>
            <a:srgbClr val="F3E19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kumimoji="1" lang="en-US" altLang="zh-CN"/>
              <a:t>ACMS</a:t>
            </a:r>
          </a:p>
        </p:txBody>
      </p:sp>
      <p:sp>
        <p:nvSpPr>
          <p:cNvPr id="361485" name="Text Box 13"/>
          <p:cNvSpPr txBox="1">
            <a:spLocks noChangeArrowheads="1"/>
          </p:cNvSpPr>
          <p:nvPr/>
        </p:nvSpPr>
        <p:spPr bwMode="auto">
          <a:xfrm>
            <a:off x="3916363" y="4114800"/>
            <a:ext cx="2484437" cy="466725"/>
          </a:xfrm>
          <a:prstGeom prst="rect">
            <a:avLst/>
          </a:prstGeom>
          <a:solidFill>
            <a:srgbClr val="E2B9FB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kumimoji="1" lang="en-US" altLang="zh-CN"/>
              <a:t>Horizontal Rotator</a:t>
            </a:r>
          </a:p>
        </p:txBody>
      </p:sp>
      <p:sp>
        <p:nvSpPr>
          <p:cNvPr id="361486" name="Text Box 14"/>
          <p:cNvSpPr txBox="1">
            <a:spLocks noChangeArrowheads="1"/>
          </p:cNvSpPr>
          <p:nvPr/>
        </p:nvSpPr>
        <p:spPr bwMode="auto">
          <a:xfrm>
            <a:off x="6624638" y="4114800"/>
            <a:ext cx="2366962" cy="466725"/>
          </a:xfrm>
          <a:prstGeom prst="rect">
            <a:avLst/>
          </a:prstGeom>
          <a:solidFill>
            <a:srgbClr val="E2B9FB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kumimoji="1" lang="en-US" altLang="zh-CN"/>
              <a:t>He-3 Refrigerator</a:t>
            </a:r>
          </a:p>
        </p:txBody>
      </p:sp>
      <p:sp>
        <p:nvSpPr>
          <p:cNvPr id="361487" name="Text Box 15"/>
          <p:cNvSpPr txBox="1">
            <a:spLocks noChangeArrowheads="1"/>
          </p:cNvSpPr>
          <p:nvPr/>
        </p:nvSpPr>
        <p:spPr bwMode="auto">
          <a:xfrm>
            <a:off x="2693988" y="5715000"/>
            <a:ext cx="1192212" cy="466725"/>
          </a:xfrm>
          <a:prstGeom prst="rect">
            <a:avLst/>
          </a:prstGeom>
          <a:solidFill>
            <a:srgbClr val="FDA5D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kumimoji="1" lang="en-US" altLang="zh-CN"/>
              <a:t>Tq-Mag</a:t>
            </a:r>
          </a:p>
        </p:txBody>
      </p:sp>
      <p:sp>
        <p:nvSpPr>
          <p:cNvPr id="361488" name="Text Box 16"/>
          <p:cNvSpPr txBox="1">
            <a:spLocks noChangeArrowheads="1"/>
          </p:cNvSpPr>
          <p:nvPr/>
        </p:nvSpPr>
        <p:spPr bwMode="auto">
          <a:xfrm>
            <a:off x="4038600" y="5715000"/>
            <a:ext cx="973138" cy="466725"/>
          </a:xfrm>
          <a:prstGeom prst="rect">
            <a:avLst/>
          </a:prstGeom>
          <a:solidFill>
            <a:srgbClr val="FDA5D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kumimoji="1" lang="en-US" altLang="zh-CN"/>
              <a:t>DC_R</a:t>
            </a:r>
          </a:p>
        </p:txBody>
      </p:sp>
      <p:sp>
        <p:nvSpPr>
          <p:cNvPr id="361489" name="Text Box 17"/>
          <p:cNvSpPr txBox="1">
            <a:spLocks noChangeArrowheads="1"/>
          </p:cNvSpPr>
          <p:nvPr/>
        </p:nvSpPr>
        <p:spPr bwMode="auto">
          <a:xfrm>
            <a:off x="5140325" y="5715000"/>
            <a:ext cx="803275" cy="466725"/>
          </a:xfrm>
          <a:prstGeom prst="rect">
            <a:avLst/>
          </a:prstGeom>
          <a:solidFill>
            <a:srgbClr val="FDA5D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kumimoji="1" lang="en-US" altLang="zh-CN"/>
              <a:t>ACT</a:t>
            </a:r>
          </a:p>
        </p:txBody>
      </p:sp>
      <p:sp>
        <p:nvSpPr>
          <p:cNvPr id="361490" name="Text Box 18"/>
          <p:cNvSpPr txBox="1">
            <a:spLocks noChangeArrowheads="1"/>
          </p:cNvSpPr>
          <p:nvPr/>
        </p:nvSpPr>
        <p:spPr bwMode="auto">
          <a:xfrm>
            <a:off x="8374063" y="5715000"/>
            <a:ext cx="617537" cy="466725"/>
          </a:xfrm>
          <a:prstGeom prst="rect">
            <a:avLst/>
          </a:prstGeom>
          <a:solidFill>
            <a:srgbClr val="FDA5D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kumimoji="1" lang="en-US" altLang="zh-CN"/>
              <a:t>HC</a:t>
            </a:r>
          </a:p>
        </p:txBody>
      </p:sp>
      <p:sp>
        <p:nvSpPr>
          <p:cNvPr id="361491" name="Line 19"/>
          <p:cNvSpPr>
            <a:spLocks noChangeShapeType="1"/>
          </p:cNvSpPr>
          <p:nvPr/>
        </p:nvSpPr>
        <p:spPr bwMode="auto">
          <a:xfrm>
            <a:off x="3124200" y="1295400"/>
            <a:ext cx="14478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361492" name="Freeform 20"/>
          <p:cNvSpPr>
            <a:spLocks/>
          </p:cNvSpPr>
          <p:nvPr/>
        </p:nvSpPr>
        <p:spPr bwMode="auto">
          <a:xfrm>
            <a:off x="1600200" y="2057400"/>
            <a:ext cx="4876800" cy="304800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0" y="0"/>
              </a:cxn>
              <a:cxn ang="0">
                <a:pos x="2640" y="0"/>
              </a:cxn>
              <a:cxn ang="0">
                <a:pos x="2640" y="144"/>
              </a:cxn>
            </a:cxnLst>
            <a:rect l="0" t="0" r="r" b="b"/>
            <a:pathLst>
              <a:path w="2640" h="144">
                <a:moveTo>
                  <a:pt x="0" y="144"/>
                </a:moveTo>
                <a:lnTo>
                  <a:pt x="0" y="0"/>
                </a:lnTo>
                <a:lnTo>
                  <a:pt x="2640" y="0"/>
                </a:lnTo>
                <a:lnTo>
                  <a:pt x="2640" y="144"/>
                </a:lnTo>
              </a:path>
            </a:pathLst>
          </a:custGeom>
          <a:noFill/>
          <a:ln w="38100" cmpd="sng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361493" name="Freeform 21"/>
          <p:cNvSpPr>
            <a:spLocks/>
          </p:cNvSpPr>
          <p:nvPr/>
        </p:nvSpPr>
        <p:spPr bwMode="auto">
          <a:xfrm>
            <a:off x="762000" y="3495675"/>
            <a:ext cx="1752600" cy="466725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0" y="0"/>
              </a:cxn>
              <a:cxn ang="0">
                <a:pos x="2640" y="0"/>
              </a:cxn>
              <a:cxn ang="0">
                <a:pos x="2640" y="144"/>
              </a:cxn>
            </a:cxnLst>
            <a:rect l="0" t="0" r="r" b="b"/>
            <a:pathLst>
              <a:path w="2640" h="144">
                <a:moveTo>
                  <a:pt x="0" y="144"/>
                </a:moveTo>
                <a:lnTo>
                  <a:pt x="0" y="0"/>
                </a:lnTo>
                <a:lnTo>
                  <a:pt x="2640" y="0"/>
                </a:lnTo>
                <a:lnTo>
                  <a:pt x="2640" y="144"/>
                </a:lnTo>
              </a:path>
            </a:pathLst>
          </a:custGeom>
          <a:noFill/>
          <a:ln w="38100" cmpd="sng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361494" name="Freeform 22"/>
          <p:cNvSpPr>
            <a:spLocks/>
          </p:cNvSpPr>
          <p:nvPr/>
        </p:nvSpPr>
        <p:spPr bwMode="auto">
          <a:xfrm>
            <a:off x="5181600" y="3733800"/>
            <a:ext cx="2667000" cy="381000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0" y="0"/>
              </a:cxn>
              <a:cxn ang="0">
                <a:pos x="2640" y="0"/>
              </a:cxn>
              <a:cxn ang="0">
                <a:pos x="2640" y="144"/>
              </a:cxn>
            </a:cxnLst>
            <a:rect l="0" t="0" r="r" b="b"/>
            <a:pathLst>
              <a:path w="2640" h="144">
                <a:moveTo>
                  <a:pt x="0" y="144"/>
                </a:moveTo>
                <a:lnTo>
                  <a:pt x="0" y="0"/>
                </a:lnTo>
                <a:lnTo>
                  <a:pt x="2640" y="0"/>
                </a:lnTo>
                <a:lnTo>
                  <a:pt x="2640" y="144"/>
                </a:lnTo>
              </a:path>
            </a:pathLst>
          </a:custGeom>
          <a:noFill/>
          <a:ln w="38100" cmpd="sng">
            <a:solidFill>
              <a:srgbClr val="0000FF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361495" name="Line 23"/>
          <p:cNvSpPr>
            <a:spLocks noChangeShapeType="1"/>
          </p:cNvSpPr>
          <p:nvPr/>
        </p:nvSpPr>
        <p:spPr bwMode="auto">
          <a:xfrm>
            <a:off x="6477000" y="2849563"/>
            <a:ext cx="0" cy="884237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361496" name="Freeform 24"/>
          <p:cNvSpPr>
            <a:spLocks/>
          </p:cNvSpPr>
          <p:nvPr/>
        </p:nvSpPr>
        <p:spPr bwMode="auto">
          <a:xfrm>
            <a:off x="1169988" y="3313113"/>
            <a:ext cx="5305425" cy="1947862"/>
          </a:xfrm>
          <a:custGeom>
            <a:avLst/>
            <a:gdLst/>
            <a:ahLst/>
            <a:cxnLst>
              <a:cxn ang="0">
                <a:pos x="3343" y="0"/>
              </a:cxn>
              <a:cxn ang="0">
                <a:pos x="1441" y="0"/>
              </a:cxn>
              <a:cxn ang="0">
                <a:pos x="1444" y="890"/>
              </a:cxn>
              <a:cxn ang="0">
                <a:pos x="0" y="890"/>
              </a:cxn>
              <a:cxn ang="0">
                <a:pos x="0" y="1154"/>
              </a:cxn>
            </a:cxnLst>
            <a:rect l="0" t="0" r="r" b="b"/>
            <a:pathLst>
              <a:path w="3343" h="1154">
                <a:moveTo>
                  <a:pt x="3343" y="0"/>
                </a:moveTo>
                <a:lnTo>
                  <a:pt x="1441" y="0"/>
                </a:lnTo>
                <a:lnTo>
                  <a:pt x="1444" y="890"/>
                </a:lnTo>
                <a:lnTo>
                  <a:pt x="0" y="890"/>
                </a:lnTo>
                <a:lnTo>
                  <a:pt x="0" y="1154"/>
                </a:lnTo>
              </a:path>
            </a:pathLst>
          </a:custGeom>
          <a:noFill/>
          <a:ln w="38100" cmpd="sng">
            <a:solidFill>
              <a:srgbClr val="990000"/>
            </a:solidFill>
            <a:round/>
            <a:headEnd type="triangle" w="med" len="med"/>
            <a:tailEnd type="none" w="med" len="med"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361497" name="Freeform 25"/>
          <p:cNvSpPr>
            <a:spLocks/>
          </p:cNvSpPr>
          <p:nvPr/>
        </p:nvSpPr>
        <p:spPr bwMode="auto">
          <a:xfrm>
            <a:off x="533400" y="5257800"/>
            <a:ext cx="1295400" cy="457200"/>
          </a:xfrm>
          <a:custGeom>
            <a:avLst/>
            <a:gdLst/>
            <a:ahLst/>
            <a:cxnLst>
              <a:cxn ang="0">
                <a:pos x="0" y="288"/>
              </a:cxn>
              <a:cxn ang="0">
                <a:pos x="0" y="0"/>
              </a:cxn>
              <a:cxn ang="0">
                <a:pos x="1488" y="0"/>
              </a:cxn>
              <a:cxn ang="0">
                <a:pos x="1488" y="288"/>
              </a:cxn>
            </a:cxnLst>
            <a:rect l="0" t="0" r="r" b="b"/>
            <a:pathLst>
              <a:path w="1488" h="288">
                <a:moveTo>
                  <a:pt x="0" y="288"/>
                </a:moveTo>
                <a:lnTo>
                  <a:pt x="0" y="0"/>
                </a:lnTo>
                <a:lnTo>
                  <a:pt x="1488" y="0"/>
                </a:lnTo>
                <a:lnTo>
                  <a:pt x="1488" y="288"/>
                </a:lnTo>
              </a:path>
            </a:pathLst>
          </a:custGeom>
          <a:noFill/>
          <a:ln w="38100" cmpd="sng">
            <a:solidFill>
              <a:srgbClr val="990000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361498" name="Line 26"/>
          <p:cNvSpPr>
            <a:spLocks noChangeShapeType="1"/>
          </p:cNvSpPr>
          <p:nvPr/>
        </p:nvSpPr>
        <p:spPr bwMode="auto">
          <a:xfrm>
            <a:off x="4524375" y="4572000"/>
            <a:ext cx="0" cy="11430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361499" name="Freeform 27"/>
          <p:cNvSpPr>
            <a:spLocks/>
          </p:cNvSpPr>
          <p:nvPr/>
        </p:nvSpPr>
        <p:spPr bwMode="auto">
          <a:xfrm flipV="1">
            <a:off x="6781800" y="5181600"/>
            <a:ext cx="1905000" cy="533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36"/>
              </a:cxn>
              <a:cxn ang="0">
                <a:pos x="1200" y="336"/>
              </a:cxn>
              <a:cxn ang="0">
                <a:pos x="1200" y="0"/>
              </a:cxn>
            </a:cxnLst>
            <a:rect l="0" t="0" r="r" b="b"/>
            <a:pathLst>
              <a:path w="1200" h="336">
                <a:moveTo>
                  <a:pt x="0" y="0"/>
                </a:moveTo>
                <a:lnTo>
                  <a:pt x="0" y="336"/>
                </a:lnTo>
                <a:lnTo>
                  <a:pt x="1200" y="336"/>
                </a:lnTo>
                <a:lnTo>
                  <a:pt x="1200" y="0"/>
                </a:lnTo>
              </a:path>
            </a:pathLst>
          </a:custGeom>
          <a:noFill/>
          <a:ln w="38100" cmpd="sng">
            <a:solidFill>
              <a:srgbClr val="0000FF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361500" name="Line 28"/>
          <p:cNvSpPr>
            <a:spLocks noChangeShapeType="1"/>
          </p:cNvSpPr>
          <p:nvPr/>
        </p:nvSpPr>
        <p:spPr bwMode="auto">
          <a:xfrm>
            <a:off x="7827963" y="4572000"/>
            <a:ext cx="0" cy="11430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361501" name="Line 29"/>
          <p:cNvSpPr>
            <a:spLocks noChangeShapeType="1"/>
          </p:cNvSpPr>
          <p:nvPr/>
        </p:nvSpPr>
        <p:spPr bwMode="auto">
          <a:xfrm>
            <a:off x="1600200" y="2819400"/>
            <a:ext cx="0" cy="1143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361502" name="Line 30"/>
          <p:cNvSpPr>
            <a:spLocks noChangeShapeType="1"/>
          </p:cNvSpPr>
          <p:nvPr/>
        </p:nvSpPr>
        <p:spPr bwMode="auto">
          <a:xfrm flipV="1">
            <a:off x="3886200" y="1295400"/>
            <a:ext cx="0" cy="762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361503" name="AutoShape 31"/>
          <p:cNvSpPr>
            <a:spLocks noChangeArrowheads="1"/>
          </p:cNvSpPr>
          <p:nvPr/>
        </p:nvSpPr>
        <p:spPr bwMode="auto">
          <a:xfrm>
            <a:off x="2819400" y="2286000"/>
            <a:ext cx="1447800" cy="762000"/>
          </a:xfrm>
          <a:prstGeom prst="wedgeRoundRectCallout">
            <a:avLst>
              <a:gd name="adj1" fmla="val -91338"/>
              <a:gd name="adj2" fmla="val -20417"/>
              <a:gd name="adj3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anchor="ctr"/>
          <a:lstStyle/>
          <a:p>
            <a:pPr algn="ctr"/>
            <a:r>
              <a:rPr kumimoji="1" lang="en-US" altLang="zh-CN">
                <a:solidFill>
                  <a:srgbClr val="FF0000"/>
                </a:solidFill>
              </a:rPr>
              <a:t>Cernox</a:t>
            </a:r>
          </a:p>
          <a:p>
            <a:pPr algn="ctr"/>
            <a:r>
              <a:rPr kumimoji="1" lang="en-US" altLang="zh-CN">
                <a:solidFill>
                  <a:srgbClr val="FF0000"/>
                </a:solidFill>
              </a:rPr>
              <a:t>Platinum</a:t>
            </a:r>
          </a:p>
        </p:txBody>
      </p:sp>
      <p:sp>
        <p:nvSpPr>
          <p:cNvPr id="361504" name="AutoShape 32"/>
          <p:cNvSpPr>
            <a:spLocks noChangeArrowheads="1"/>
          </p:cNvSpPr>
          <p:nvPr/>
        </p:nvSpPr>
        <p:spPr bwMode="auto">
          <a:xfrm>
            <a:off x="7796213" y="1643063"/>
            <a:ext cx="1219200" cy="533400"/>
          </a:xfrm>
          <a:prstGeom prst="wedgeRoundRectCallout">
            <a:avLst>
              <a:gd name="adj1" fmla="val -64065"/>
              <a:gd name="adj2" fmla="val 102681"/>
              <a:gd name="adj3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anchor="ctr"/>
          <a:lstStyle/>
          <a:p>
            <a:pPr algn="ctr"/>
            <a:r>
              <a:rPr kumimoji="1" lang="en-US" altLang="zh-CN">
                <a:solidFill>
                  <a:srgbClr val="FF0000"/>
                </a:solidFill>
              </a:rPr>
              <a:t>Cernox</a:t>
            </a:r>
          </a:p>
        </p:txBody>
      </p:sp>
      <p:sp>
        <p:nvSpPr>
          <p:cNvPr id="361505" name="Text Box 33"/>
          <p:cNvSpPr txBox="1">
            <a:spLocks noChangeArrowheads="1"/>
          </p:cNvSpPr>
          <p:nvPr/>
        </p:nvSpPr>
        <p:spPr bwMode="auto">
          <a:xfrm>
            <a:off x="1295400" y="6126163"/>
            <a:ext cx="7620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kumimoji="1" lang="en-US" altLang="zh-CN" sz="3200">
                <a:solidFill>
                  <a:srgbClr val="FF0000"/>
                </a:solidFill>
                <a:latin typeface="Lucida Handwriting" pitchFamily="66" charset="0"/>
              </a:rPr>
              <a:t>25</a:t>
            </a:r>
          </a:p>
        </p:txBody>
      </p:sp>
      <p:sp>
        <p:nvSpPr>
          <p:cNvPr id="361506" name="Text Box 34"/>
          <p:cNvSpPr txBox="1">
            <a:spLocks noChangeArrowheads="1"/>
          </p:cNvSpPr>
          <p:nvPr/>
        </p:nvSpPr>
        <p:spPr bwMode="auto">
          <a:xfrm>
            <a:off x="4800600" y="4572000"/>
            <a:ext cx="762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kumimoji="1" lang="en-US" altLang="zh-CN" sz="3200">
                <a:solidFill>
                  <a:srgbClr val="FF0000"/>
                </a:solidFill>
                <a:latin typeface="Lucida Handwriting" pitchFamily="66" charset="0"/>
              </a:rPr>
              <a:t>23</a:t>
            </a:r>
          </a:p>
        </p:txBody>
      </p:sp>
      <p:sp>
        <p:nvSpPr>
          <p:cNvPr id="361507" name="Text Box 35"/>
          <p:cNvSpPr txBox="1">
            <a:spLocks noChangeArrowheads="1"/>
          </p:cNvSpPr>
          <p:nvPr/>
        </p:nvSpPr>
        <p:spPr bwMode="auto">
          <a:xfrm>
            <a:off x="228600" y="6126163"/>
            <a:ext cx="7620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kumimoji="1" lang="en-US" altLang="zh-CN" sz="3200">
                <a:solidFill>
                  <a:srgbClr val="FF0000"/>
                </a:solidFill>
                <a:latin typeface="Lucida Handwriting" pitchFamily="66" charset="0"/>
              </a:rPr>
              <a:t>23</a:t>
            </a:r>
          </a:p>
        </p:txBody>
      </p:sp>
      <p:sp>
        <p:nvSpPr>
          <p:cNvPr id="361508" name="Text Box 36"/>
          <p:cNvSpPr txBox="1">
            <a:spLocks noChangeArrowheads="1"/>
          </p:cNvSpPr>
          <p:nvPr/>
        </p:nvSpPr>
        <p:spPr bwMode="auto">
          <a:xfrm>
            <a:off x="6265863" y="5715000"/>
            <a:ext cx="973137" cy="466725"/>
          </a:xfrm>
          <a:prstGeom prst="rect">
            <a:avLst/>
          </a:prstGeom>
          <a:solidFill>
            <a:srgbClr val="FDA5D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kumimoji="1" lang="en-US" altLang="zh-CN"/>
              <a:t>DC_R</a:t>
            </a:r>
          </a:p>
        </p:txBody>
      </p:sp>
      <p:sp>
        <p:nvSpPr>
          <p:cNvPr id="361509" name="Text Box 37"/>
          <p:cNvSpPr txBox="1">
            <a:spLocks noChangeArrowheads="1"/>
          </p:cNvSpPr>
          <p:nvPr/>
        </p:nvSpPr>
        <p:spPr bwMode="auto">
          <a:xfrm>
            <a:off x="7426325" y="5715000"/>
            <a:ext cx="803275" cy="466725"/>
          </a:xfrm>
          <a:prstGeom prst="rect">
            <a:avLst/>
          </a:prstGeom>
          <a:solidFill>
            <a:srgbClr val="FDA5D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kumimoji="1" lang="en-US" altLang="zh-CN"/>
              <a:t>ACT</a:t>
            </a:r>
          </a:p>
        </p:txBody>
      </p:sp>
      <p:sp>
        <p:nvSpPr>
          <p:cNvPr id="361510" name="Freeform 38"/>
          <p:cNvSpPr>
            <a:spLocks/>
          </p:cNvSpPr>
          <p:nvPr/>
        </p:nvSpPr>
        <p:spPr bwMode="auto">
          <a:xfrm flipV="1">
            <a:off x="3276600" y="5181600"/>
            <a:ext cx="2286000" cy="533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36"/>
              </a:cxn>
              <a:cxn ang="0">
                <a:pos x="1200" y="336"/>
              </a:cxn>
              <a:cxn ang="0">
                <a:pos x="1200" y="0"/>
              </a:cxn>
            </a:cxnLst>
            <a:rect l="0" t="0" r="r" b="b"/>
            <a:pathLst>
              <a:path w="1200" h="336">
                <a:moveTo>
                  <a:pt x="0" y="0"/>
                </a:moveTo>
                <a:lnTo>
                  <a:pt x="0" y="336"/>
                </a:lnTo>
                <a:lnTo>
                  <a:pt x="1200" y="336"/>
                </a:lnTo>
                <a:lnTo>
                  <a:pt x="1200" y="0"/>
                </a:lnTo>
              </a:path>
            </a:pathLst>
          </a:custGeom>
          <a:noFill/>
          <a:ln w="38100" cmpd="sng">
            <a:solidFill>
              <a:srgbClr val="0000FF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361511" name="Text Box 39"/>
          <p:cNvSpPr txBox="1">
            <a:spLocks noChangeArrowheads="1"/>
          </p:cNvSpPr>
          <p:nvPr/>
        </p:nvSpPr>
        <p:spPr bwMode="auto">
          <a:xfrm>
            <a:off x="6934200" y="4572000"/>
            <a:ext cx="762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kumimoji="1" lang="en-US" altLang="zh-CN" sz="3200">
                <a:solidFill>
                  <a:srgbClr val="FF0000"/>
                </a:solidFill>
                <a:latin typeface="Lucida Handwriting" pitchFamily="66" charset="0"/>
              </a:rPr>
              <a:t>27</a:t>
            </a:r>
          </a:p>
        </p:txBody>
      </p:sp>
      <p:sp>
        <p:nvSpPr>
          <p:cNvPr id="361512" name="Text Box 40"/>
          <p:cNvSpPr txBox="1">
            <a:spLocks noChangeArrowheads="1"/>
          </p:cNvSpPr>
          <p:nvPr/>
        </p:nvSpPr>
        <p:spPr bwMode="auto">
          <a:xfrm>
            <a:off x="1295400" y="4343400"/>
            <a:ext cx="762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kumimoji="1" lang="en-US" altLang="zh-CN" sz="3200">
                <a:solidFill>
                  <a:srgbClr val="FF0000"/>
                </a:solidFill>
                <a:latin typeface="Lucida Handwriting" pitchFamily="66" charset="0"/>
              </a:rPr>
              <a:t>27</a:t>
            </a: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4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762000"/>
          </a:xfrm>
        </p:spPr>
        <p:txBody>
          <a:bodyPr/>
          <a:lstStyle/>
          <a:p>
            <a:r>
              <a:rPr lang="en-US" altLang="zh-CN"/>
              <a:t>PPMS</a:t>
            </a:r>
            <a:r>
              <a:rPr lang="zh-CN" altLang="en-US"/>
              <a:t>的各种 </a:t>
            </a:r>
            <a:r>
              <a:rPr lang="zh-CN" altLang="en-US">
                <a:latin typeface="Arial"/>
              </a:rPr>
              <a:t>“</a:t>
            </a:r>
            <a:r>
              <a:rPr lang="en-US" altLang="zh-CN"/>
              <a:t>Temperature</a:t>
            </a:r>
            <a:r>
              <a:rPr lang="en-US" altLang="zh-CN">
                <a:latin typeface="Arial"/>
              </a:rPr>
              <a:t>”</a:t>
            </a:r>
            <a:endParaRPr lang="en-US" altLang="zh-CN"/>
          </a:p>
        </p:txBody>
      </p:sp>
      <p:pic>
        <p:nvPicPr>
          <p:cNvPr id="362499" name="Picture 3" descr="QD lege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" cy="676275"/>
          </a:xfrm>
          <a:prstGeom prst="rect">
            <a:avLst/>
          </a:prstGeom>
          <a:noFill/>
        </p:spPr>
      </p:pic>
      <p:graphicFrame>
        <p:nvGraphicFramePr>
          <p:cNvPr id="362500" name="Group 4"/>
          <p:cNvGraphicFramePr>
            <a:graphicFrameLocks noGrp="1"/>
          </p:cNvGraphicFramePr>
          <p:nvPr/>
        </p:nvGraphicFramePr>
        <p:xfrm>
          <a:off x="149225" y="990600"/>
          <a:ext cx="8843963" cy="5486400"/>
        </p:xfrm>
        <a:graphic>
          <a:graphicData uri="http://schemas.openxmlformats.org/drawingml/2006/table">
            <a:tbl>
              <a:tblPr/>
              <a:tblGrid>
                <a:gridCol w="1381125"/>
                <a:gridCol w="1519238"/>
                <a:gridCol w="4343400"/>
                <a:gridCol w="1600200"/>
              </a:tblGrid>
              <a:tr h="657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Standard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Horizontal Rotator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He-3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848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Base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Sys Temp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Rotator (User) Temperature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He-3 Temp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166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DC_R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Sys Temp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User Bridge Channel 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Channel 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166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ACT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Sys Temp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Map 23</a:t>
                      </a: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 System Bridge Channel 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Map 27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44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HC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Map 27</a:t>
                      </a: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 (Sample Temperature)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(Puck Temperature, Platform Temperature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Map 27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122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TTO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Sys Temp</a:t>
                      </a: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 (Sample Temperature)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[Hot: </a:t>
                      </a: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Map 21 (Channel 1)</a:t>
                      </a: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; Cold: </a:t>
                      </a: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Map 22 (Channel 2)]</a:t>
                      </a:r>
                      <a:endParaRPr kumimoji="0" lang="en-US" altLang="zh-CN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60166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ACMS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Map 25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60007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Tq-Mag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Rotator (User) Temperature </a:t>
                      </a: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Map 23</a:t>
                      </a: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62541" name="Text Box 45"/>
          <p:cNvSpPr txBox="1">
            <a:spLocks noChangeArrowheads="1"/>
          </p:cNvSpPr>
          <p:nvPr/>
        </p:nvSpPr>
        <p:spPr bwMode="auto">
          <a:xfrm>
            <a:off x="7405688" y="6400800"/>
            <a:ext cx="1738312" cy="457200"/>
          </a:xfrm>
          <a:prstGeom prst="rect">
            <a:avLst/>
          </a:prstGeom>
          <a:solidFill>
            <a:srgbClr val="DDF6A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kumimoji="1" lang="en-US" altLang="zh-CN"/>
              <a:t>Temperature</a:t>
            </a: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5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7772400" cy="914400"/>
          </a:xfrm>
        </p:spPr>
        <p:txBody>
          <a:bodyPr/>
          <a:lstStyle/>
          <a:p>
            <a:r>
              <a:rPr lang="zh-CN" altLang="en-US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从高温降温至</a:t>
            </a:r>
            <a:r>
              <a:rPr lang="en-US" altLang="zh-CN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10</a:t>
            </a:r>
            <a:r>
              <a:rPr lang="en-US" altLang="zh-CN">
                <a:solidFill>
                  <a:srgbClr val="0000FF"/>
                </a:solidFill>
                <a:ea typeface="黑体" pitchFamily="49" charset="-122"/>
              </a:rPr>
              <a:t> K</a:t>
            </a:r>
            <a:r>
              <a:rPr lang="zh-CN" altLang="en-US">
                <a:solidFill>
                  <a:srgbClr val="0000FF"/>
                </a:solidFill>
                <a:ea typeface="黑体" pitchFamily="49" charset="-122"/>
              </a:rPr>
              <a:t>以下</a:t>
            </a:r>
            <a:r>
              <a:rPr lang="zh-CN" altLang="en-US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的操作</a:t>
            </a:r>
          </a:p>
        </p:txBody>
      </p:sp>
      <p:sp>
        <p:nvSpPr>
          <p:cNvPr id="363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2500" y="2362200"/>
            <a:ext cx="7239000" cy="1447800"/>
          </a:xfrm>
          <a:solidFill>
            <a:srgbClr val="ECECEC"/>
          </a:solidFill>
          <a:ln w="38100">
            <a:solidFill>
              <a:srgbClr val="878787"/>
            </a:solidFill>
          </a:ln>
          <a:effectLst>
            <a:outerShdw dist="107763" dir="2700000" algn="ctr" rotWithShape="0">
              <a:srgbClr val="E2B9FB"/>
            </a:outerShdw>
          </a:effectLst>
        </p:spPr>
        <p:txBody>
          <a:bodyPr anchor="ctr"/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altLang="zh-CN" sz="2400">
                <a:ea typeface="华文新魏" pitchFamily="2" charset="-122"/>
              </a:rPr>
              <a:t>Set Temperature </a:t>
            </a:r>
            <a:r>
              <a:rPr lang="en-US" altLang="zh-CN" sz="2400">
                <a:solidFill>
                  <a:srgbClr val="0000FF"/>
                </a:solidFill>
                <a:ea typeface="华文新魏" pitchFamily="2" charset="-122"/>
              </a:rPr>
              <a:t>10.00K </a:t>
            </a:r>
            <a:r>
              <a:rPr lang="en-US" altLang="zh-CN" sz="2400">
                <a:ea typeface="华文新魏" pitchFamily="2" charset="-122"/>
              </a:rPr>
              <a:t>at</a:t>
            </a:r>
            <a:r>
              <a:rPr lang="en-US" altLang="zh-CN" sz="2400">
                <a:solidFill>
                  <a:srgbClr val="0000FF"/>
                </a:solidFill>
                <a:ea typeface="华文新魏" pitchFamily="2" charset="-122"/>
              </a:rPr>
              <a:t> 12.00K/min. Fast Settle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zh-CN" sz="2400">
                <a:solidFill>
                  <a:srgbClr val="0000FF"/>
                </a:solidFill>
                <a:ea typeface="华文新魏" pitchFamily="2" charset="-122"/>
              </a:rPr>
              <a:t>Wait</a:t>
            </a:r>
            <a:r>
              <a:rPr lang="en-US" altLang="zh-CN" sz="2400">
                <a:ea typeface="华文新魏" pitchFamily="2" charset="-122"/>
              </a:rPr>
              <a:t> For Temperature, Delay </a:t>
            </a:r>
            <a:r>
              <a:rPr lang="en-US" altLang="zh-CN" sz="2400">
                <a:solidFill>
                  <a:srgbClr val="0000FF"/>
                </a:solidFill>
                <a:ea typeface="华文新魏" pitchFamily="2" charset="-122"/>
              </a:rPr>
              <a:t>120</a:t>
            </a:r>
            <a:r>
              <a:rPr lang="en-US" altLang="zh-CN" sz="2400">
                <a:ea typeface="华文新魏" pitchFamily="2" charset="-122"/>
              </a:rPr>
              <a:t> secs, No Action</a:t>
            </a:r>
            <a:endParaRPr lang="en-US" altLang="zh-CN" sz="2400"/>
          </a:p>
        </p:txBody>
      </p:sp>
      <p:sp>
        <p:nvSpPr>
          <p:cNvPr id="363524" name="Rectangle 4"/>
          <p:cNvSpPr>
            <a:spLocks noChangeArrowheads="1"/>
          </p:cNvSpPr>
          <p:nvPr/>
        </p:nvSpPr>
        <p:spPr bwMode="auto">
          <a:xfrm>
            <a:off x="952500" y="4953000"/>
            <a:ext cx="7239000" cy="1219200"/>
          </a:xfrm>
          <a:prstGeom prst="rect">
            <a:avLst/>
          </a:prstGeom>
          <a:solidFill>
            <a:srgbClr val="ECECEC"/>
          </a:solidFill>
          <a:ln w="38100">
            <a:solidFill>
              <a:srgbClr val="878787"/>
            </a:solidFill>
            <a:miter lim="800000"/>
            <a:headEnd/>
            <a:tailEnd/>
          </a:ln>
          <a:effectLst>
            <a:outerShdw dist="107763" dir="2700000" algn="ctr" rotWithShape="0">
              <a:srgbClr val="E2B9FB"/>
            </a:outerShdw>
          </a:effectLst>
        </p:spPr>
        <p:txBody>
          <a:bodyPr anchor="ctr"/>
          <a:lstStyle/>
          <a:p>
            <a:pPr marL="342900" indent="-342900">
              <a:spcBef>
                <a:spcPct val="50000"/>
              </a:spcBef>
            </a:pPr>
            <a:r>
              <a:rPr kumimoji="1" lang="en-US" altLang="zh-CN">
                <a:latin typeface="Arial" pitchFamily="34" charset="0"/>
                <a:ea typeface="华文新魏" pitchFamily="2" charset="-122"/>
              </a:rPr>
              <a:t>Set Temperature </a:t>
            </a:r>
            <a:r>
              <a:rPr kumimoji="1" lang="en-US" altLang="zh-CN">
                <a:solidFill>
                  <a:srgbClr val="FF0000"/>
                </a:solidFill>
                <a:latin typeface="Arial" pitchFamily="34" charset="0"/>
                <a:ea typeface="华文新魏" pitchFamily="2" charset="-122"/>
              </a:rPr>
              <a:t>1.80K</a:t>
            </a:r>
            <a:r>
              <a:rPr kumimoji="1" lang="en-US" altLang="zh-CN">
                <a:latin typeface="Arial" pitchFamily="34" charset="0"/>
                <a:ea typeface="华文新魏" pitchFamily="2" charset="-122"/>
              </a:rPr>
              <a:t> at </a:t>
            </a:r>
            <a:r>
              <a:rPr kumimoji="1" lang="en-US" altLang="zh-CN">
                <a:solidFill>
                  <a:srgbClr val="FF0000"/>
                </a:solidFill>
                <a:latin typeface="Arial" pitchFamily="34" charset="0"/>
                <a:ea typeface="华文新魏" pitchFamily="2" charset="-122"/>
              </a:rPr>
              <a:t>1.00K/min. Fast Settle</a:t>
            </a:r>
          </a:p>
          <a:p>
            <a:pPr marL="342900" indent="-342900">
              <a:spcBef>
                <a:spcPct val="50000"/>
              </a:spcBef>
            </a:pPr>
            <a:r>
              <a:rPr kumimoji="1" lang="en-US" altLang="zh-CN">
                <a:latin typeface="Arial" pitchFamily="34" charset="0"/>
                <a:ea typeface="华文新魏" pitchFamily="2" charset="-122"/>
              </a:rPr>
              <a:t>Wait For Temperature, Delay 0 secs, No Action</a:t>
            </a:r>
            <a:endParaRPr kumimoji="1" lang="en-US" altLang="zh-CN"/>
          </a:p>
        </p:txBody>
      </p:sp>
      <p:sp>
        <p:nvSpPr>
          <p:cNvPr id="363525" name="Text Box 5"/>
          <p:cNvSpPr txBox="1">
            <a:spLocks noChangeArrowheads="1"/>
          </p:cNvSpPr>
          <p:nvPr/>
        </p:nvSpPr>
        <p:spPr bwMode="auto">
          <a:xfrm>
            <a:off x="838200" y="1600200"/>
            <a:ext cx="746601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1" lang="zh-CN" altLang="en-US" sz="3200"/>
              <a:t>温度高于</a:t>
            </a:r>
            <a:r>
              <a:rPr kumimoji="1" lang="en-US" altLang="zh-CN" sz="3200"/>
              <a:t>100 K</a:t>
            </a:r>
            <a:r>
              <a:rPr kumimoji="1" lang="zh-CN" altLang="en-US" sz="3200"/>
              <a:t>时，先降温至</a:t>
            </a:r>
            <a:r>
              <a:rPr kumimoji="1" lang="en-US" altLang="zh-CN" sz="3200"/>
              <a:t>10 K </a:t>
            </a:r>
            <a:r>
              <a:rPr kumimoji="1" lang="zh-CN" altLang="en-US" sz="3200"/>
              <a:t>～ </a:t>
            </a:r>
            <a:r>
              <a:rPr kumimoji="1" lang="en-US" altLang="zh-CN" sz="3200"/>
              <a:t>15 K</a:t>
            </a:r>
          </a:p>
        </p:txBody>
      </p:sp>
      <p:sp>
        <p:nvSpPr>
          <p:cNvPr id="363526" name="Text Box 6"/>
          <p:cNvSpPr txBox="1">
            <a:spLocks noChangeArrowheads="1"/>
          </p:cNvSpPr>
          <p:nvPr/>
        </p:nvSpPr>
        <p:spPr bwMode="auto">
          <a:xfrm>
            <a:off x="1138238" y="4267200"/>
            <a:ext cx="68675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1" lang="zh-CN" altLang="en-US" sz="3200"/>
              <a:t>在</a:t>
            </a:r>
            <a:r>
              <a:rPr kumimoji="1" lang="en-US" altLang="zh-CN" sz="3200"/>
              <a:t>10 K </a:t>
            </a:r>
            <a:r>
              <a:rPr kumimoji="1" lang="zh-CN" altLang="en-US" sz="3200"/>
              <a:t>～ </a:t>
            </a:r>
            <a:r>
              <a:rPr kumimoji="1" lang="en-US" altLang="zh-CN" sz="3200"/>
              <a:t>15 K</a:t>
            </a:r>
            <a:r>
              <a:rPr kumimoji="1" lang="zh-CN" altLang="en-US" sz="3200"/>
              <a:t>停留一段时间，再降温</a:t>
            </a:r>
          </a:p>
        </p:txBody>
      </p:sp>
      <p:sp>
        <p:nvSpPr>
          <p:cNvPr id="363527" name="Text Box 7"/>
          <p:cNvSpPr txBox="1">
            <a:spLocks noChangeArrowheads="1"/>
          </p:cNvSpPr>
          <p:nvPr/>
        </p:nvSpPr>
        <p:spPr bwMode="auto">
          <a:xfrm>
            <a:off x="7543800" y="0"/>
            <a:ext cx="1600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kumimoji="1" lang="zh-CN" altLang="en-US" sz="4000">
                <a:solidFill>
                  <a:srgbClr val="FF0000"/>
                </a:solidFill>
              </a:rPr>
              <a:t>！！！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546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" y="152400"/>
            <a:ext cx="8915400" cy="1143000"/>
          </a:xfrm>
        </p:spPr>
        <p:txBody>
          <a:bodyPr/>
          <a:lstStyle/>
          <a:p>
            <a:r>
              <a:rPr lang="en-US" altLang="zh-CN"/>
              <a:t>Commands: Chamber</a:t>
            </a:r>
            <a:br>
              <a:rPr lang="en-US" altLang="zh-CN"/>
            </a:br>
            <a:r>
              <a:rPr lang="en-US" altLang="zh-CN" u="sng">
                <a:solidFill>
                  <a:srgbClr val="FF0000"/>
                </a:solidFill>
              </a:rPr>
              <a:t>Immediate Mode</a:t>
            </a:r>
            <a:r>
              <a:rPr lang="en-US" altLang="zh-CN"/>
              <a:t> and </a:t>
            </a:r>
            <a:r>
              <a:rPr lang="en-US" altLang="zh-CN" u="sng">
                <a:solidFill>
                  <a:srgbClr val="FF0000"/>
                </a:solidFill>
              </a:rPr>
              <a:t>Sequence Mode</a:t>
            </a:r>
          </a:p>
        </p:txBody>
      </p:sp>
      <p:pic>
        <p:nvPicPr>
          <p:cNvPr id="364547" name="Picture 3" descr="QD lege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" cy="676275"/>
          </a:xfrm>
          <a:prstGeom prst="rect">
            <a:avLst/>
          </a:prstGeom>
          <a:noFill/>
        </p:spPr>
      </p:pic>
      <p:sp>
        <p:nvSpPr>
          <p:cNvPr id="364548" name="Text Box 4"/>
          <p:cNvSpPr txBox="1">
            <a:spLocks noChangeArrowheads="1"/>
          </p:cNvSpPr>
          <p:nvPr/>
        </p:nvSpPr>
        <p:spPr bwMode="auto">
          <a:xfrm>
            <a:off x="3581400" y="5791200"/>
            <a:ext cx="2022475" cy="800100"/>
          </a:xfrm>
          <a:prstGeom prst="rect">
            <a:avLst/>
          </a:prstGeom>
          <a:solidFill>
            <a:srgbClr val="CBFF6D"/>
          </a:solidFill>
          <a:ln w="38100">
            <a:solidFill>
              <a:schemeClr val="tx2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anchor="ctr">
            <a:spAutoFit/>
          </a:bodyPr>
          <a:lstStyle/>
          <a:p>
            <a:pPr algn="ctr"/>
            <a:r>
              <a:rPr kumimoji="1" lang="zh-CN" altLang="en-US" sz="4400">
                <a:ea typeface="华文新魏" pitchFamily="2" charset="-122"/>
              </a:rPr>
              <a:t>样品室</a:t>
            </a:r>
          </a:p>
        </p:txBody>
      </p:sp>
      <p:grpSp>
        <p:nvGrpSpPr>
          <p:cNvPr id="364549" name="Group 5"/>
          <p:cNvGrpSpPr>
            <a:grpSpLocks/>
          </p:cNvGrpSpPr>
          <p:nvPr/>
        </p:nvGrpSpPr>
        <p:grpSpPr bwMode="auto">
          <a:xfrm>
            <a:off x="457200" y="2057400"/>
            <a:ext cx="8229600" cy="4114800"/>
            <a:chOff x="288" y="1296"/>
            <a:chExt cx="5184" cy="2592"/>
          </a:xfrm>
        </p:grpSpPr>
        <p:pic>
          <p:nvPicPr>
            <p:cNvPr id="364550" name="Picture 6" descr="Chamber Dialog Box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8" y="1296"/>
              <a:ext cx="3072" cy="2206"/>
            </a:xfrm>
            <a:prstGeom prst="rect">
              <a:avLst/>
            </a:prstGeom>
            <a:noFill/>
          </p:spPr>
        </p:pic>
        <p:pic>
          <p:nvPicPr>
            <p:cNvPr id="364551" name="Picture 7" descr="Chamber Operations Dialog Box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626" y="1296"/>
              <a:ext cx="1846" cy="2268"/>
            </a:xfrm>
            <a:prstGeom prst="rect">
              <a:avLst/>
            </a:prstGeom>
            <a:noFill/>
          </p:spPr>
        </p:pic>
        <p:sp>
          <p:nvSpPr>
            <p:cNvPr id="364552" name="Line 8"/>
            <p:cNvSpPr>
              <a:spLocks noChangeShapeType="1"/>
            </p:cNvSpPr>
            <p:nvPr/>
          </p:nvSpPr>
          <p:spPr bwMode="auto">
            <a:xfrm flipH="1">
              <a:off x="3600" y="3504"/>
              <a:ext cx="48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4553" name="Line 9"/>
            <p:cNvSpPr>
              <a:spLocks noChangeShapeType="1"/>
            </p:cNvSpPr>
            <p:nvPr/>
          </p:nvSpPr>
          <p:spPr bwMode="auto">
            <a:xfrm>
              <a:off x="1728" y="3408"/>
              <a:ext cx="552" cy="4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64554" name="Freeform 10"/>
          <p:cNvSpPr>
            <a:spLocks/>
          </p:cNvSpPr>
          <p:nvPr/>
        </p:nvSpPr>
        <p:spPr bwMode="auto">
          <a:xfrm>
            <a:off x="5638800" y="1752600"/>
            <a:ext cx="2743200" cy="800100"/>
          </a:xfrm>
          <a:custGeom>
            <a:avLst/>
            <a:gdLst/>
            <a:ahLst/>
            <a:cxnLst>
              <a:cxn ang="0">
                <a:pos x="368" y="104"/>
              </a:cxn>
              <a:cxn ang="0">
                <a:pos x="128" y="152"/>
              </a:cxn>
              <a:cxn ang="0">
                <a:pos x="32" y="344"/>
              </a:cxn>
              <a:cxn ang="0">
                <a:pos x="320" y="488"/>
              </a:cxn>
              <a:cxn ang="0">
                <a:pos x="752" y="440"/>
              </a:cxn>
              <a:cxn ang="0">
                <a:pos x="944" y="344"/>
              </a:cxn>
              <a:cxn ang="0">
                <a:pos x="800" y="152"/>
              </a:cxn>
              <a:cxn ang="0">
                <a:pos x="320" y="8"/>
              </a:cxn>
              <a:cxn ang="0">
                <a:pos x="272" y="200"/>
              </a:cxn>
              <a:cxn ang="0">
                <a:pos x="320" y="56"/>
              </a:cxn>
            </a:cxnLst>
            <a:rect l="0" t="0" r="r" b="b"/>
            <a:pathLst>
              <a:path w="952" h="504">
                <a:moveTo>
                  <a:pt x="368" y="104"/>
                </a:moveTo>
                <a:cubicBezTo>
                  <a:pt x="276" y="108"/>
                  <a:pt x="184" y="112"/>
                  <a:pt x="128" y="152"/>
                </a:cubicBezTo>
                <a:cubicBezTo>
                  <a:pt x="72" y="192"/>
                  <a:pt x="0" y="288"/>
                  <a:pt x="32" y="344"/>
                </a:cubicBezTo>
                <a:cubicBezTo>
                  <a:pt x="64" y="400"/>
                  <a:pt x="200" y="472"/>
                  <a:pt x="320" y="488"/>
                </a:cubicBezTo>
                <a:cubicBezTo>
                  <a:pt x="440" y="504"/>
                  <a:pt x="648" y="464"/>
                  <a:pt x="752" y="440"/>
                </a:cubicBezTo>
                <a:cubicBezTo>
                  <a:pt x="856" y="416"/>
                  <a:pt x="936" y="392"/>
                  <a:pt x="944" y="344"/>
                </a:cubicBezTo>
                <a:cubicBezTo>
                  <a:pt x="952" y="296"/>
                  <a:pt x="904" y="208"/>
                  <a:pt x="800" y="152"/>
                </a:cubicBezTo>
                <a:cubicBezTo>
                  <a:pt x="696" y="96"/>
                  <a:pt x="408" y="0"/>
                  <a:pt x="320" y="8"/>
                </a:cubicBezTo>
                <a:cubicBezTo>
                  <a:pt x="232" y="16"/>
                  <a:pt x="272" y="192"/>
                  <a:pt x="272" y="200"/>
                </a:cubicBezTo>
                <a:cubicBezTo>
                  <a:pt x="272" y="208"/>
                  <a:pt x="296" y="132"/>
                  <a:pt x="320" y="56"/>
                </a:cubicBezTo>
              </a:path>
            </a:pathLst>
          </a:custGeom>
          <a:noFill/>
          <a:ln w="38100" cmpd="sng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364555" name="Freeform 11"/>
          <p:cNvSpPr>
            <a:spLocks/>
          </p:cNvSpPr>
          <p:nvPr/>
        </p:nvSpPr>
        <p:spPr bwMode="auto">
          <a:xfrm>
            <a:off x="228600" y="1752600"/>
            <a:ext cx="1371600" cy="876300"/>
          </a:xfrm>
          <a:custGeom>
            <a:avLst/>
            <a:gdLst/>
            <a:ahLst/>
            <a:cxnLst>
              <a:cxn ang="0">
                <a:pos x="408" y="104"/>
              </a:cxn>
              <a:cxn ang="0">
                <a:pos x="552" y="296"/>
              </a:cxn>
              <a:cxn ang="0">
                <a:pos x="360" y="536"/>
              </a:cxn>
              <a:cxn ang="0">
                <a:pos x="24" y="392"/>
              </a:cxn>
              <a:cxn ang="0">
                <a:pos x="216" y="56"/>
              </a:cxn>
              <a:cxn ang="0">
                <a:pos x="504" y="56"/>
              </a:cxn>
              <a:cxn ang="0">
                <a:pos x="456" y="200"/>
              </a:cxn>
              <a:cxn ang="0">
                <a:pos x="408" y="104"/>
              </a:cxn>
            </a:cxnLst>
            <a:rect l="0" t="0" r="r" b="b"/>
            <a:pathLst>
              <a:path w="560" h="552">
                <a:moveTo>
                  <a:pt x="408" y="104"/>
                </a:moveTo>
                <a:cubicBezTo>
                  <a:pt x="424" y="120"/>
                  <a:pt x="560" y="224"/>
                  <a:pt x="552" y="296"/>
                </a:cubicBezTo>
                <a:cubicBezTo>
                  <a:pt x="544" y="368"/>
                  <a:pt x="448" y="520"/>
                  <a:pt x="360" y="536"/>
                </a:cubicBezTo>
                <a:cubicBezTo>
                  <a:pt x="272" y="552"/>
                  <a:pt x="48" y="472"/>
                  <a:pt x="24" y="392"/>
                </a:cubicBezTo>
                <a:cubicBezTo>
                  <a:pt x="0" y="312"/>
                  <a:pt x="136" y="112"/>
                  <a:pt x="216" y="56"/>
                </a:cubicBezTo>
                <a:cubicBezTo>
                  <a:pt x="296" y="0"/>
                  <a:pt x="464" y="32"/>
                  <a:pt x="504" y="56"/>
                </a:cubicBezTo>
                <a:cubicBezTo>
                  <a:pt x="544" y="80"/>
                  <a:pt x="464" y="192"/>
                  <a:pt x="456" y="200"/>
                </a:cubicBezTo>
                <a:cubicBezTo>
                  <a:pt x="448" y="208"/>
                  <a:pt x="392" y="88"/>
                  <a:pt x="408" y="104"/>
                </a:cubicBezTo>
                <a:close/>
              </a:path>
            </a:pathLst>
          </a:custGeom>
          <a:noFill/>
          <a:ln w="38100" cmpd="sng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364556" name="Line 12"/>
          <p:cNvSpPr>
            <a:spLocks noChangeShapeType="1"/>
          </p:cNvSpPr>
          <p:nvPr/>
        </p:nvSpPr>
        <p:spPr bwMode="auto">
          <a:xfrm>
            <a:off x="2209800" y="1371600"/>
            <a:ext cx="609600" cy="60960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364557" name="Line 13"/>
          <p:cNvSpPr>
            <a:spLocks noChangeShapeType="1"/>
          </p:cNvSpPr>
          <p:nvPr/>
        </p:nvSpPr>
        <p:spPr bwMode="auto">
          <a:xfrm>
            <a:off x="6934200" y="1371600"/>
            <a:ext cx="0" cy="68580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364558" name="Text Box 14"/>
          <p:cNvSpPr txBox="1">
            <a:spLocks noChangeArrowheads="1"/>
          </p:cNvSpPr>
          <p:nvPr/>
        </p:nvSpPr>
        <p:spPr bwMode="auto">
          <a:xfrm>
            <a:off x="0" y="6400800"/>
            <a:ext cx="1300163" cy="457200"/>
          </a:xfrm>
          <a:prstGeom prst="rect">
            <a:avLst/>
          </a:prstGeom>
          <a:solidFill>
            <a:srgbClr val="DDF6A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1" lang="en-US" altLang="zh-CN"/>
              <a:t>Chamber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645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645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64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500"/>
                            </p:stCondLst>
                            <p:childTnLst>
                              <p:par>
                                <p:cTn id="14" presetID="16" presetClass="entr" presetSubtype="2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" dur="500"/>
                                        <p:tgtEl>
                                          <p:spTgt spid="364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000"/>
                            </p:stCondLst>
                            <p:childTnLst>
                              <p:par>
                                <p:cTn id="18" presetID="16" presetClass="entr" presetSubtype="2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0" dur="500"/>
                                        <p:tgtEl>
                                          <p:spTgt spid="364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64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64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4548" grpId="0" animBg="1" autoUpdateAnimBg="0"/>
      <p:bldP spid="364554" grpId="0" animBg="1"/>
      <p:bldP spid="364555" grpId="0" animBg="1"/>
      <p:bldP spid="364556" grpId="0" animBg="1"/>
      <p:bldP spid="364557" grpId="0" animBg="1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5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685800"/>
          </a:xfrm>
        </p:spPr>
        <p:txBody>
          <a:bodyPr/>
          <a:lstStyle/>
          <a:p>
            <a:r>
              <a:rPr lang="en-US" altLang="zh-CN"/>
              <a:t>Chamber Atmosphere</a:t>
            </a:r>
          </a:p>
        </p:txBody>
      </p:sp>
      <p:pic>
        <p:nvPicPr>
          <p:cNvPr id="365571" name="Picture 3" descr="QD lege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" cy="676275"/>
          </a:xfrm>
          <a:prstGeom prst="rect">
            <a:avLst/>
          </a:prstGeom>
          <a:noFill/>
        </p:spPr>
      </p:pic>
      <p:pic>
        <p:nvPicPr>
          <p:cNvPr id="365572" name="Picture 4" descr="Status Bar"/>
          <p:cNvPicPr>
            <a:picLocks noChangeAspect="1" noChangeArrowheads="1"/>
          </p:cNvPicPr>
          <p:nvPr/>
        </p:nvPicPr>
        <p:blipFill>
          <a:blip r:embed="rId3" cstate="print"/>
          <a:srcRect l="74660" r="89"/>
          <a:stretch>
            <a:fillRect/>
          </a:stretch>
        </p:blipFill>
        <p:spPr bwMode="auto">
          <a:xfrm>
            <a:off x="457200" y="1857375"/>
            <a:ext cx="3352800" cy="1771650"/>
          </a:xfrm>
          <a:prstGeom prst="rect">
            <a:avLst/>
          </a:prstGeom>
          <a:noFill/>
        </p:spPr>
      </p:pic>
      <p:sp>
        <p:nvSpPr>
          <p:cNvPr id="365573" name="AutoShape 5"/>
          <p:cNvSpPr>
            <a:spLocks noChangeArrowheads="1"/>
          </p:cNvSpPr>
          <p:nvPr/>
        </p:nvSpPr>
        <p:spPr bwMode="auto">
          <a:xfrm>
            <a:off x="304800" y="990600"/>
            <a:ext cx="2209800" cy="685800"/>
          </a:xfrm>
          <a:prstGeom prst="wedgeEllipseCallout">
            <a:avLst>
              <a:gd name="adj1" fmla="val 33838"/>
              <a:gd name="adj2" fmla="val 114120"/>
            </a:avLst>
          </a:prstGeom>
          <a:solidFill>
            <a:srgbClr val="F0F2A4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18000" rIns="18000" anchor="ctr"/>
          <a:lstStyle/>
          <a:p>
            <a:pPr algn="ctr"/>
            <a:r>
              <a:rPr kumimoji="1" lang="zh-CN" altLang="en-US"/>
              <a:t>样品室压强</a:t>
            </a:r>
          </a:p>
        </p:txBody>
      </p:sp>
      <p:sp>
        <p:nvSpPr>
          <p:cNvPr id="365574" name="AutoShape 6"/>
          <p:cNvSpPr>
            <a:spLocks noChangeArrowheads="1"/>
          </p:cNvSpPr>
          <p:nvPr/>
        </p:nvSpPr>
        <p:spPr bwMode="auto">
          <a:xfrm>
            <a:off x="304800" y="3810000"/>
            <a:ext cx="1828800" cy="685800"/>
          </a:xfrm>
          <a:prstGeom prst="wedgeEllipseCallout">
            <a:avLst>
              <a:gd name="adj1" fmla="val 40884"/>
              <a:gd name="adj2" fmla="val -120370"/>
            </a:avLst>
          </a:prstGeom>
          <a:solidFill>
            <a:srgbClr val="F0F2A4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18000" rIns="18000" anchor="ctr"/>
          <a:lstStyle/>
          <a:p>
            <a:pPr algn="ctr"/>
            <a:r>
              <a:rPr kumimoji="1" lang="zh-CN" altLang="en-US"/>
              <a:t>液氦液面</a:t>
            </a:r>
          </a:p>
        </p:txBody>
      </p:sp>
      <p:graphicFrame>
        <p:nvGraphicFramePr>
          <p:cNvPr id="365575" name="Group 7"/>
          <p:cNvGraphicFramePr>
            <a:graphicFrameLocks noGrp="1"/>
          </p:cNvGraphicFramePr>
          <p:nvPr/>
        </p:nvGraphicFramePr>
        <p:xfrm>
          <a:off x="4267200" y="990600"/>
          <a:ext cx="4495800" cy="5651500"/>
        </p:xfrm>
        <a:graphic>
          <a:graphicData uri="http://schemas.openxmlformats.org/drawingml/2006/table">
            <a:tbl>
              <a:tblPr/>
              <a:tblGrid>
                <a:gridCol w="1708150"/>
                <a:gridCol w="2787650"/>
              </a:tblGrid>
              <a:tr h="639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指  示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含  义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DCF"/>
                    </a:solidFill>
                  </a:tcPr>
                </a:tc>
              </a:tr>
              <a:tr h="454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Purging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正在抽气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DCF"/>
                    </a:solidFill>
                  </a:tcPr>
                </a:tc>
              </a:tr>
              <a:tr h="454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Purged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抽气结束，已封闭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DCF"/>
                    </a:solidFill>
                  </a:tcPr>
                </a:tc>
              </a:tr>
              <a:tr h="455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Sealed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已封闭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DCF"/>
                    </a:solidFill>
                  </a:tcPr>
                </a:tc>
              </a:tr>
              <a:tr h="455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Vented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充气结束，已封闭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DCF"/>
                    </a:solidFill>
                  </a:tcPr>
                </a:tc>
              </a:tr>
              <a:tr h="455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Venting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正在充气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DCF"/>
                    </a:solidFill>
                  </a:tcPr>
                </a:tc>
              </a:tr>
              <a:tr h="455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Pumping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持续抽气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DCF"/>
                    </a:solidFill>
                  </a:tcPr>
                </a:tc>
              </a:tr>
              <a:tr h="452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Flooding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持续充气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DCF"/>
                    </a:solidFill>
                  </a:tcPr>
                </a:tc>
              </a:tr>
              <a:tr h="455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Pre-Hi Vac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高真空预抽气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DCF"/>
                    </a:solidFill>
                  </a:tcPr>
                </a:tc>
              </a:tr>
              <a:tr h="454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At HiVac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处于高真空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DCF"/>
                    </a:solidFill>
                  </a:tcPr>
                </a:tc>
              </a:tr>
              <a:tr h="455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Failure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样品室操作故障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DCF"/>
                    </a:solidFill>
                  </a:tcPr>
                </a:tc>
              </a:tr>
              <a:tr h="442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HiVac Error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高真空故障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DCF"/>
                    </a:solidFill>
                  </a:tcPr>
                </a:tc>
              </a:tr>
            </a:tbl>
          </a:graphicData>
        </a:graphic>
      </p:graphicFrame>
      <p:sp>
        <p:nvSpPr>
          <p:cNvPr id="365616" name="Line 48"/>
          <p:cNvSpPr>
            <a:spLocks noChangeShapeType="1"/>
          </p:cNvSpPr>
          <p:nvPr/>
        </p:nvSpPr>
        <p:spPr bwMode="auto">
          <a:xfrm>
            <a:off x="2971800" y="2743200"/>
            <a:ext cx="12192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365617" name="Text Box 49"/>
          <p:cNvSpPr txBox="1">
            <a:spLocks noChangeArrowheads="1"/>
          </p:cNvSpPr>
          <p:nvPr/>
        </p:nvSpPr>
        <p:spPr bwMode="auto">
          <a:xfrm>
            <a:off x="0" y="6400800"/>
            <a:ext cx="1300163" cy="457200"/>
          </a:xfrm>
          <a:prstGeom prst="rect">
            <a:avLst/>
          </a:prstGeom>
          <a:solidFill>
            <a:srgbClr val="DDF6A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1" lang="en-US" altLang="zh-CN"/>
              <a:t>Chamber</a:t>
            </a:r>
          </a:p>
        </p:txBody>
      </p:sp>
      <p:sp>
        <p:nvSpPr>
          <p:cNvPr id="365618" name="AutoShape 50"/>
          <p:cNvSpPr>
            <a:spLocks noChangeArrowheads="1"/>
          </p:cNvSpPr>
          <p:nvPr/>
        </p:nvSpPr>
        <p:spPr bwMode="auto">
          <a:xfrm>
            <a:off x="990600" y="4876800"/>
            <a:ext cx="2971800" cy="1447800"/>
          </a:xfrm>
          <a:prstGeom prst="wedgeRoundRectCallout">
            <a:avLst>
              <a:gd name="adj1" fmla="val 61111"/>
              <a:gd name="adj2" fmla="val -69847"/>
              <a:gd name="adj3" fmla="val 16667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kumimoji="1" lang="zh-CN" altLang="en-US" sz="3200">
                <a:solidFill>
                  <a:schemeClr val="bg1"/>
                </a:solidFill>
                <a:latin typeface="Arial" pitchFamily="34" charset="0"/>
                <a:ea typeface="黑体" pitchFamily="49" charset="-122"/>
              </a:rPr>
              <a:t>温度 ～ </a:t>
            </a:r>
            <a:r>
              <a:rPr kumimoji="1" lang="en-US" altLang="zh-CN" sz="3200">
                <a:solidFill>
                  <a:schemeClr val="bg1"/>
                </a:solidFill>
                <a:latin typeface="Arial" pitchFamily="34" charset="0"/>
                <a:ea typeface="黑体" pitchFamily="49" charset="-122"/>
              </a:rPr>
              <a:t>300 K</a:t>
            </a:r>
          </a:p>
          <a:p>
            <a:pPr algn="ctr">
              <a:spcBef>
                <a:spcPct val="50000"/>
              </a:spcBef>
            </a:pPr>
            <a:r>
              <a:rPr kumimoji="1" lang="zh-CN" altLang="en-US" sz="3200">
                <a:solidFill>
                  <a:schemeClr val="bg1"/>
                </a:solidFill>
                <a:latin typeface="Arial" pitchFamily="34" charset="0"/>
                <a:ea typeface="黑体" pitchFamily="49" charset="-122"/>
              </a:rPr>
              <a:t>磁场  </a:t>
            </a:r>
            <a:r>
              <a:rPr kumimoji="1" lang="en-US" altLang="zh-CN" sz="3200">
                <a:solidFill>
                  <a:schemeClr val="bg1"/>
                </a:solidFill>
                <a:latin typeface="Arial" pitchFamily="34" charset="0"/>
                <a:ea typeface="黑体" pitchFamily="49" charset="-122"/>
              </a:rPr>
              <a:t>&lt;  1.0 T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0"/>
            <a:ext cx="8305800" cy="838200"/>
          </a:xfrm>
        </p:spPr>
        <p:txBody>
          <a:bodyPr/>
          <a:lstStyle/>
          <a:p>
            <a:r>
              <a:rPr lang="en-US" altLang="zh-CN"/>
              <a:t>PPMS</a:t>
            </a:r>
            <a:r>
              <a:rPr lang="zh-CN" altLang="en-US"/>
              <a:t>－</a:t>
            </a:r>
            <a:r>
              <a:rPr lang="en-US" altLang="zh-CN"/>
              <a:t>14H</a:t>
            </a:r>
            <a:r>
              <a:rPr lang="zh-CN" altLang="en-US"/>
              <a:t>基本系统的技术指标</a:t>
            </a:r>
          </a:p>
        </p:txBody>
      </p:sp>
      <p:sp>
        <p:nvSpPr>
          <p:cNvPr id="292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914400"/>
            <a:ext cx="5867400" cy="685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zh-CN" altLang="en-US" sz="4000">
                <a:ea typeface="华文新魏" pitchFamily="2" charset="-122"/>
              </a:rPr>
              <a:t>温度：均匀区及稳定性</a:t>
            </a:r>
          </a:p>
        </p:txBody>
      </p:sp>
      <p:pic>
        <p:nvPicPr>
          <p:cNvPr id="292868" name="Picture 4" descr="QD lege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" cy="676275"/>
          </a:xfrm>
          <a:prstGeom prst="rect">
            <a:avLst/>
          </a:prstGeom>
          <a:noFill/>
        </p:spPr>
      </p:pic>
      <p:grpSp>
        <p:nvGrpSpPr>
          <p:cNvPr id="292869" name="Group 5"/>
          <p:cNvGrpSpPr>
            <a:grpSpLocks/>
          </p:cNvGrpSpPr>
          <p:nvPr/>
        </p:nvGrpSpPr>
        <p:grpSpPr bwMode="auto">
          <a:xfrm>
            <a:off x="5411788" y="1219200"/>
            <a:ext cx="3656012" cy="5638800"/>
            <a:chOff x="3360" y="624"/>
            <a:chExt cx="2303" cy="3552"/>
          </a:xfrm>
        </p:grpSpPr>
        <p:pic>
          <p:nvPicPr>
            <p:cNvPr id="292870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032" y="624"/>
              <a:ext cx="1631" cy="35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92871" name="Line 7"/>
            <p:cNvSpPr>
              <a:spLocks noChangeShapeType="1"/>
            </p:cNvSpPr>
            <p:nvPr/>
          </p:nvSpPr>
          <p:spPr bwMode="auto">
            <a:xfrm>
              <a:off x="3648" y="1920"/>
              <a:ext cx="1104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2872" name="Line 8"/>
            <p:cNvSpPr>
              <a:spLocks noChangeShapeType="1"/>
            </p:cNvSpPr>
            <p:nvPr/>
          </p:nvSpPr>
          <p:spPr bwMode="auto">
            <a:xfrm>
              <a:off x="3648" y="3888"/>
              <a:ext cx="1152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2873" name="Line 9"/>
            <p:cNvSpPr>
              <a:spLocks noChangeShapeType="1"/>
            </p:cNvSpPr>
            <p:nvPr/>
          </p:nvSpPr>
          <p:spPr bwMode="auto">
            <a:xfrm>
              <a:off x="3936" y="1920"/>
              <a:ext cx="0" cy="196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2874" name="Text Box 10"/>
            <p:cNvSpPr txBox="1">
              <a:spLocks noChangeArrowheads="1"/>
            </p:cNvSpPr>
            <p:nvPr/>
          </p:nvSpPr>
          <p:spPr bwMode="auto">
            <a:xfrm rot="-5400000">
              <a:off x="3449" y="2743"/>
              <a:ext cx="59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kumimoji="1" lang="en-US" altLang="zh-CN"/>
                <a:t>10 cm</a:t>
              </a:r>
            </a:p>
          </p:txBody>
        </p:sp>
        <p:sp>
          <p:nvSpPr>
            <p:cNvPr id="292875" name="AutoShape 11"/>
            <p:cNvSpPr>
              <a:spLocks/>
            </p:cNvSpPr>
            <p:nvPr/>
          </p:nvSpPr>
          <p:spPr bwMode="auto">
            <a:xfrm>
              <a:off x="3360" y="1920"/>
              <a:ext cx="240" cy="1968"/>
            </a:xfrm>
            <a:prstGeom prst="leftBrace">
              <a:avLst>
                <a:gd name="adj1" fmla="val 68333"/>
                <a:gd name="adj2" fmla="val 83333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292876" name="Text Box 12"/>
          <p:cNvSpPr txBox="1">
            <a:spLocks noChangeArrowheads="1"/>
          </p:cNvSpPr>
          <p:nvPr/>
        </p:nvSpPr>
        <p:spPr bwMode="auto">
          <a:xfrm>
            <a:off x="2590800" y="5638800"/>
            <a:ext cx="2622550" cy="457200"/>
          </a:xfrm>
          <a:prstGeom prst="rect">
            <a:avLst/>
          </a:prstGeom>
          <a:solidFill>
            <a:srgbClr val="FCC8F7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1" lang="zh-CN" altLang="en-US"/>
              <a:t>纯铜制温度均匀区</a:t>
            </a:r>
          </a:p>
        </p:txBody>
      </p:sp>
      <p:sp>
        <p:nvSpPr>
          <p:cNvPr id="292877" name="Text Box 13"/>
          <p:cNvSpPr txBox="1">
            <a:spLocks noChangeArrowheads="1"/>
          </p:cNvSpPr>
          <p:nvPr/>
        </p:nvSpPr>
        <p:spPr bwMode="auto">
          <a:xfrm>
            <a:off x="533400" y="1919288"/>
            <a:ext cx="4741863" cy="3027362"/>
          </a:xfrm>
          <a:prstGeom prst="rect">
            <a:avLst/>
          </a:prstGeom>
          <a:solidFill>
            <a:srgbClr val="CEF595"/>
          </a:solidFill>
          <a:ln w="9525">
            <a:solidFill>
              <a:schemeClr val="folHlink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r>
              <a:rPr kumimoji="1" lang="en-US" altLang="zh-CN" sz="3200"/>
              <a:t>Typical Accuracy</a:t>
            </a:r>
            <a:r>
              <a:rPr kumimoji="1" lang="zh-CN" altLang="en-US" sz="3200"/>
              <a:t>：</a:t>
            </a:r>
            <a:r>
              <a:rPr kumimoji="1" lang="en-US" altLang="zh-CN" sz="3200">
                <a:cs typeface="Times New Roman" pitchFamily="18" charset="0"/>
              </a:rPr>
              <a:t>± </a:t>
            </a:r>
            <a:r>
              <a:rPr kumimoji="1" lang="en-US" altLang="zh-CN" sz="3200"/>
              <a:t>0.5</a:t>
            </a:r>
            <a:r>
              <a:rPr kumimoji="1" lang="zh-CN" altLang="en-US" sz="3200"/>
              <a:t>％</a:t>
            </a:r>
          </a:p>
          <a:p>
            <a:pPr>
              <a:spcBef>
                <a:spcPct val="100000"/>
              </a:spcBef>
            </a:pPr>
            <a:r>
              <a:rPr kumimoji="1" lang="en-US" altLang="zh-CN" sz="3200"/>
              <a:t>Stability</a:t>
            </a:r>
            <a:r>
              <a:rPr kumimoji="1" lang="zh-CN" altLang="en-US" sz="3200"/>
              <a:t>：</a:t>
            </a:r>
          </a:p>
          <a:p>
            <a:pPr>
              <a:spcBef>
                <a:spcPct val="50000"/>
              </a:spcBef>
            </a:pPr>
            <a:r>
              <a:rPr kumimoji="1" lang="zh-CN" altLang="en-US" sz="3200">
                <a:sym typeface="Symbol" pitchFamily="18" charset="2"/>
              </a:rPr>
              <a:t> </a:t>
            </a:r>
            <a:r>
              <a:rPr kumimoji="1" lang="en-US" altLang="zh-CN" sz="3200"/>
              <a:t>0.2</a:t>
            </a:r>
            <a:r>
              <a:rPr kumimoji="1" lang="zh-CN" altLang="en-US" sz="3200"/>
              <a:t>％，</a:t>
            </a:r>
            <a:r>
              <a:rPr kumimoji="1" lang="en-US" altLang="zh-CN" sz="3200"/>
              <a:t>when </a:t>
            </a:r>
            <a:r>
              <a:rPr kumimoji="1" lang="en-US" altLang="zh-CN" sz="3200">
                <a:sym typeface="Symbol" pitchFamily="18" charset="2"/>
              </a:rPr>
              <a:t></a:t>
            </a:r>
            <a:r>
              <a:rPr kumimoji="1" lang="en-US" altLang="zh-CN" sz="3200"/>
              <a:t> 10 K</a:t>
            </a:r>
          </a:p>
          <a:p>
            <a:pPr>
              <a:spcBef>
                <a:spcPct val="50000"/>
              </a:spcBef>
            </a:pPr>
            <a:r>
              <a:rPr kumimoji="1" lang="en-US" altLang="zh-CN" sz="3200">
                <a:sym typeface="Symbol" pitchFamily="18" charset="2"/>
              </a:rPr>
              <a:t></a:t>
            </a:r>
            <a:r>
              <a:rPr kumimoji="1" lang="en-US" altLang="zh-CN" sz="3200"/>
              <a:t> 0.02</a:t>
            </a:r>
            <a:r>
              <a:rPr kumimoji="1" lang="zh-CN" altLang="en-US" sz="3200"/>
              <a:t>％，</a:t>
            </a:r>
            <a:r>
              <a:rPr kumimoji="1" lang="en-US" altLang="zh-CN" sz="3200"/>
              <a:t>when </a:t>
            </a:r>
            <a:r>
              <a:rPr kumimoji="1" lang="en-US" altLang="zh-CN" sz="3200">
                <a:sym typeface="Symbol" pitchFamily="18" charset="2"/>
              </a:rPr>
              <a:t></a:t>
            </a:r>
            <a:r>
              <a:rPr kumimoji="1" lang="en-US" altLang="zh-CN" sz="3200"/>
              <a:t>  10 K</a:t>
            </a: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5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685800"/>
          </a:xfrm>
        </p:spPr>
        <p:txBody>
          <a:bodyPr/>
          <a:lstStyle/>
          <a:p>
            <a:r>
              <a:rPr lang="en-US" altLang="zh-CN"/>
              <a:t>Chamber Atmosphere</a:t>
            </a:r>
          </a:p>
        </p:txBody>
      </p:sp>
      <p:pic>
        <p:nvPicPr>
          <p:cNvPr id="366595" name="Picture 3" descr="QD lege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" cy="676275"/>
          </a:xfrm>
          <a:prstGeom prst="rect">
            <a:avLst/>
          </a:prstGeom>
          <a:noFill/>
        </p:spPr>
      </p:pic>
      <p:grpSp>
        <p:nvGrpSpPr>
          <p:cNvPr id="366596" name="Group 4"/>
          <p:cNvGrpSpPr>
            <a:grpSpLocks/>
          </p:cNvGrpSpPr>
          <p:nvPr/>
        </p:nvGrpSpPr>
        <p:grpSpPr bwMode="auto">
          <a:xfrm>
            <a:off x="762000" y="1971675"/>
            <a:ext cx="3000375" cy="3381375"/>
            <a:chOff x="375" y="1119"/>
            <a:chExt cx="1890" cy="2130"/>
          </a:xfrm>
        </p:grpSpPr>
        <p:sp>
          <p:nvSpPr>
            <p:cNvPr id="366597" name="Freeform 5"/>
            <p:cNvSpPr>
              <a:spLocks/>
            </p:cNvSpPr>
            <p:nvPr/>
          </p:nvSpPr>
          <p:spPr bwMode="auto">
            <a:xfrm>
              <a:off x="960" y="2208"/>
              <a:ext cx="720" cy="240"/>
            </a:xfrm>
            <a:custGeom>
              <a:avLst/>
              <a:gdLst/>
              <a:ahLst/>
              <a:cxnLst>
                <a:cxn ang="0">
                  <a:pos x="0" y="240"/>
                </a:cxn>
                <a:cxn ang="0">
                  <a:pos x="0" y="0"/>
                </a:cxn>
                <a:cxn ang="0">
                  <a:pos x="720" y="0"/>
                </a:cxn>
                <a:cxn ang="0">
                  <a:pos x="720" y="240"/>
                </a:cxn>
              </a:cxnLst>
              <a:rect l="0" t="0" r="r" b="b"/>
              <a:pathLst>
                <a:path w="720" h="240">
                  <a:moveTo>
                    <a:pt x="0" y="240"/>
                  </a:moveTo>
                  <a:lnTo>
                    <a:pt x="0" y="0"/>
                  </a:lnTo>
                  <a:lnTo>
                    <a:pt x="720" y="0"/>
                  </a:lnTo>
                  <a:lnTo>
                    <a:pt x="720" y="24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6598" name="Freeform 6"/>
            <p:cNvSpPr>
              <a:spLocks/>
            </p:cNvSpPr>
            <p:nvPr/>
          </p:nvSpPr>
          <p:spPr bwMode="auto">
            <a:xfrm>
              <a:off x="375" y="2736"/>
              <a:ext cx="585" cy="513"/>
            </a:xfrm>
            <a:custGeom>
              <a:avLst/>
              <a:gdLst/>
              <a:ahLst/>
              <a:cxnLst>
                <a:cxn ang="0">
                  <a:pos x="393" y="3"/>
                </a:cxn>
                <a:cxn ang="0">
                  <a:pos x="393" y="339"/>
                </a:cxn>
                <a:cxn ang="0">
                  <a:pos x="105" y="339"/>
                </a:cxn>
                <a:cxn ang="0">
                  <a:pos x="0" y="429"/>
                </a:cxn>
                <a:cxn ang="0">
                  <a:pos x="105" y="513"/>
                </a:cxn>
                <a:cxn ang="0">
                  <a:pos x="585" y="513"/>
                </a:cxn>
                <a:cxn ang="0">
                  <a:pos x="585" y="0"/>
                </a:cxn>
              </a:cxnLst>
              <a:rect l="0" t="0" r="r" b="b"/>
              <a:pathLst>
                <a:path w="585" h="513">
                  <a:moveTo>
                    <a:pt x="393" y="3"/>
                  </a:moveTo>
                  <a:lnTo>
                    <a:pt x="393" y="339"/>
                  </a:lnTo>
                  <a:lnTo>
                    <a:pt x="105" y="339"/>
                  </a:lnTo>
                  <a:lnTo>
                    <a:pt x="0" y="429"/>
                  </a:lnTo>
                  <a:lnTo>
                    <a:pt x="105" y="513"/>
                  </a:lnTo>
                  <a:lnTo>
                    <a:pt x="585" y="513"/>
                  </a:lnTo>
                  <a:lnTo>
                    <a:pt x="585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6599" name="Freeform 7"/>
            <p:cNvSpPr>
              <a:spLocks/>
            </p:cNvSpPr>
            <p:nvPr/>
          </p:nvSpPr>
          <p:spPr bwMode="auto">
            <a:xfrm flipH="1">
              <a:off x="1680" y="2736"/>
              <a:ext cx="585" cy="513"/>
            </a:xfrm>
            <a:custGeom>
              <a:avLst/>
              <a:gdLst/>
              <a:ahLst/>
              <a:cxnLst>
                <a:cxn ang="0">
                  <a:pos x="393" y="3"/>
                </a:cxn>
                <a:cxn ang="0">
                  <a:pos x="393" y="339"/>
                </a:cxn>
                <a:cxn ang="0">
                  <a:pos x="105" y="339"/>
                </a:cxn>
                <a:cxn ang="0">
                  <a:pos x="0" y="429"/>
                </a:cxn>
                <a:cxn ang="0">
                  <a:pos x="105" y="513"/>
                </a:cxn>
                <a:cxn ang="0">
                  <a:pos x="585" y="513"/>
                </a:cxn>
                <a:cxn ang="0">
                  <a:pos x="585" y="0"/>
                </a:cxn>
              </a:cxnLst>
              <a:rect l="0" t="0" r="r" b="b"/>
              <a:pathLst>
                <a:path w="585" h="513">
                  <a:moveTo>
                    <a:pt x="393" y="3"/>
                  </a:moveTo>
                  <a:lnTo>
                    <a:pt x="393" y="339"/>
                  </a:lnTo>
                  <a:lnTo>
                    <a:pt x="105" y="339"/>
                  </a:lnTo>
                  <a:lnTo>
                    <a:pt x="0" y="429"/>
                  </a:lnTo>
                  <a:lnTo>
                    <a:pt x="105" y="513"/>
                  </a:lnTo>
                  <a:lnTo>
                    <a:pt x="585" y="513"/>
                  </a:lnTo>
                  <a:lnTo>
                    <a:pt x="585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6600" name="Freeform 8"/>
            <p:cNvSpPr>
              <a:spLocks/>
            </p:cNvSpPr>
            <p:nvPr/>
          </p:nvSpPr>
          <p:spPr bwMode="auto">
            <a:xfrm>
              <a:off x="768" y="1119"/>
              <a:ext cx="1104" cy="1329"/>
            </a:xfrm>
            <a:custGeom>
              <a:avLst/>
              <a:gdLst/>
              <a:ahLst/>
              <a:cxnLst>
                <a:cxn ang="0">
                  <a:pos x="0" y="1329"/>
                </a:cxn>
                <a:cxn ang="0">
                  <a:pos x="0" y="945"/>
                </a:cxn>
                <a:cxn ang="0">
                  <a:pos x="432" y="945"/>
                </a:cxn>
                <a:cxn ang="0">
                  <a:pos x="432" y="129"/>
                </a:cxn>
                <a:cxn ang="0">
                  <a:pos x="546" y="0"/>
                </a:cxn>
                <a:cxn ang="0">
                  <a:pos x="672" y="129"/>
                </a:cxn>
                <a:cxn ang="0">
                  <a:pos x="672" y="945"/>
                </a:cxn>
                <a:cxn ang="0">
                  <a:pos x="1104" y="945"/>
                </a:cxn>
                <a:cxn ang="0">
                  <a:pos x="1104" y="1329"/>
                </a:cxn>
              </a:cxnLst>
              <a:rect l="0" t="0" r="r" b="b"/>
              <a:pathLst>
                <a:path w="1104" h="1329">
                  <a:moveTo>
                    <a:pt x="0" y="1329"/>
                  </a:moveTo>
                  <a:lnTo>
                    <a:pt x="0" y="945"/>
                  </a:lnTo>
                  <a:lnTo>
                    <a:pt x="432" y="945"/>
                  </a:lnTo>
                  <a:lnTo>
                    <a:pt x="432" y="129"/>
                  </a:lnTo>
                  <a:lnTo>
                    <a:pt x="546" y="0"/>
                  </a:lnTo>
                  <a:lnTo>
                    <a:pt x="672" y="129"/>
                  </a:lnTo>
                  <a:lnTo>
                    <a:pt x="672" y="945"/>
                  </a:lnTo>
                  <a:lnTo>
                    <a:pt x="1104" y="945"/>
                  </a:lnTo>
                  <a:lnTo>
                    <a:pt x="1104" y="1329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6601" name="AutoShape 9"/>
            <p:cNvSpPr>
              <a:spLocks noChangeArrowheads="1"/>
            </p:cNvSpPr>
            <p:nvPr/>
          </p:nvSpPr>
          <p:spPr bwMode="auto">
            <a:xfrm>
              <a:off x="1598" y="2411"/>
              <a:ext cx="340" cy="340"/>
            </a:xfrm>
            <a:prstGeom prst="flowChartSummingJunction">
              <a:avLst/>
            </a:prstGeom>
            <a:solidFill>
              <a:srgbClr val="E2B9FB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66602" name="AutoShape 10"/>
            <p:cNvSpPr>
              <a:spLocks noChangeArrowheads="1"/>
            </p:cNvSpPr>
            <p:nvPr/>
          </p:nvSpPr>
          <p:spPr bwMode="auto">
            <a:xfrm>
              <a:off x="688" y="2425"/>
              <a:ext cx="340" cy="340"/>
            </a:xfrm>
            <a:prstGeom prst="flowChartSummingJunction">
              <a:avLst/>
            </a:prstGeom>
            <a:solidFill>
              <a:srgbClr val="DDF6A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366603" name="Text Box 11"/>
          <p:cNvSpPr txBox="1">
            <a:spLocks noChangeArrowheads="1"/>
          </p:cNvSpPr>
          <p:nvPr/>
        </p:nvSpPr>
        <p:spPr bwMode="auto">
          <a:xfrm rot="5400000">
            <a:off x="-41275" y="5070475"/>
            <a:ext cx="996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1" lang="en-US" altLang="zh-CN">
                <a:solidFill>
                  <a:srgbClr val="FF0000"/>
                </a:solidFill>
              </a:rPr>
              <a:t>Dewar</a:t>
            </a:r>
          </a:p>
        </p:txBody>
      </p:sp>
      <p:sp>
        <p:nvSpPr>
          <p:cNvPr id="366604" name="Text Box 12"/>
          <p:cNvSpPr txBox="1">
            <a:spLocks noChangeArrowheads="1"/>
          </p:cNvSpPr>
          <p:nvPr/>
        </p:nvSpPr>
        <p:spPr bwMode="auto">
          <a:xfrm rot="5400000">
            <a:off x="3514725" y="5019675"/>
            <a:ext cx="895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1" lang="en-US" altLang="zh-CN">
                <a:solidFill>
                  <a:srgbClr val="FF0000"/>
                </a:solidFill>
              </a:rPr>
              <a:t>Pump</a:t>
            </a:r>
          </a:p>
        </p:txBody>
      </p:sp>
      <p:sp>
        <p:nvSpPr>
          <p:cNvPr id="366605" name="Text Box 13"/>
          <p:cNvSpPr txBox="1">
            <a:spLocks noChangeArrowheads="1"/>
          </p:cNvSpPr>
          <p:nvPr/>
        </p:nvSpPr>
        <p:spPr bwMode="auto">
          <a:xfrm>
            <a:off x="1600200" y="1590675"/>
            <a:ext cx="13001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1" lang="en-US" altLang="zh-CN">
                <a:solidFill>
                  <a:srgbClr val="FF0000"/>
                </a:solidFill>
              </a:rPr>
              <a:t>Chamber</a:t>
            </a:r>
          </a:p>
        </p:txBody>
      </p:sp>
      <p:sp>
        <p:nvSpPr>
          <p:cNvPr id="366606" name="AutoShape 14"/>
          <p:cNvSpPr>
            <a:spLocks noChangeArrowheads="1"/>
          </p:cNvSpPr>
          <p:nvPr/>
        </p:nvSpPr>
        <p:spPr bwMode="auto">
          <a:xfrm>
            <a:off x="1143000" y="4791075"/>
            <a:ext cx="533400" cy="457200"/>
          </a:xfrm>
          <a:custGeom>
            <a:avLst/>
            <a:gdLst>
              <a:gd name="G0" fmla="+- 10414 0 0"/>
              <a:gd name="G1" fmla="+- 17357 0 0"/>
              <a:gd name="G2" fmla="+- 10414 0 0"/>
              <a:gd name="G3" fmla="*/ 10414 1 2"/>
              <a:gd name="G4" fmla="+- G3 10800 0"/>
              <a:gd name="G5" fmla="+- 21600 10414 17357"/>
              <a:gd name="G6" fmla="+- 17357 10414 0"/>
              <a:gd name="G7" fmla="*/ G6 1 2"/>
              <a:gd name="G8" fmla="*/ 17357 2 1"/>
              <a:gd name="G9" fmla="+- G8 0 21600"/>
              <a:gd name="G10" fmla="*/ 21600 G0 G1"/>
              <a:gd name="G11" fmla="*/ 21600 G4 G1"/>
              <a:gd name="G12" fmla="*/ 21600 G5 G1"/>
              <a:gd name="G13" fmla="*/ 21600 G7 G1"/>
              <a:gd name="G14" fmla="*/ 17357 1 2"/>
              <a:gd name="G15" fmla="+- G5 0 G4"/>
              <a:gd name="G16" fmla="+- G0 0 G4"/>
              <a:gd name="G17" fmla="*/ G2 G15 G16"/>
              <a:gd name="T0" fmla="*/ 16007 w 21600"/>
              <a:gd name="T1" fmla="*/ 0 h 21600"/>
              <a:gd name="T2" fmla="*/ 10414 w 21600"/>
              <a:gd name="T3" fmla="*/ 10414 h 21600"/>
              <a:gd name="T4" fmla="*/ 0 w 21600"/>
              <a:gd name="T5" fmla="*/ 19920 h 21600"/>
              <a:gd name="T6" fmla="*/ 8679 w 21600"/>
              <a:gd name="T7" fmla="*/ 21600 h 21600"/>
              <a:gd name="T8" fmla="*/ 17357 w 21600"/>
              <a:gd name="T9" fmla="*/ 17280 h 21600"/>
              <a:gd name="T10" fmla="*/ 21600 w 21600"/>
              <a:gd name="T11" fmla="*/ 10414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G12 h 21600"/>
              <a:gd name="T20" fmla="*/ G1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007" y="0"/>
                </a:moveTo>
                <a:lnTo>
                  <a:pt x="10414" y="10414"/>
                </a:lnTo>
                <a:lnTo>
                  <a:pt x="14657" y="10414"/>
                </a:lnTo>
                <a:lnTo>
                  <a:pt x="14657" y="18240"/>
                </a:lnTo>
                <a:lnTo>
                  <a:pt x="0" y="18240"/>
                </a:lnTo>
                <a:lnTo>
                  <a:pt x="0" y="21600"/>
                </a:lnTo>
                <a:lnTo>
                  <a:pt x="17357" y="21600"/>
                </a:lnTo>
                <a:lnTo>
                  <a:pt x="17357" y="10414"/>
                </a:lnTo>
                <a:lnTo>
                  <a:pt x="21600" y="10414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66607" name="AutoShape 15"/>
          <p:cNvSpPr>
            <a:spLocks noChangeArrowheads="1"/>
          </p:cNvSpPr>
          <p:nvPr/>
        </p:nvSpPr>
        <p:spPr bwMode="auto">
          <a:xfrm rot="-5400000" flipH="1" flipV="1">
            <a:off x="2903538" y="4851400"/>
            <a:ext cx="533400" cy="457200"/>
          </a:xfrm>
          <a:custGeom>
            <a:avLst/>
            <a:gdLst>
              <a:gd name="G0" fmla="+- 10671 0 0"/>
              <a:gd name="G1" fmla="+- 17357 0 0"/>
              <a:gd name="G2" fmla="+- 10414 0 0"/>
              <a:gd name="G3" fmla="*/ 10671 1 2"/>
              <a:gd name="G4" fmla="+- G3 10800 0"/>
              <a:gd name="G5" fmla="+- 21600 10671 17357"/>
              <a:gd name="G6" fmla="+- 17357 10414 0"/>
              <a:gd name="G7" fmla="*/ G6 1 2"/>
              <a:gd name="G8" fmla="*/ 17357 2 1"/>
              <a:gd name="G9" fmla="+- G8 0 21600"/>
              <a:gd name="G10" fmla="*/ 21600 G0 G1"/>
              <a:gd name="G11" fmla="*/ 21600 G4 G1"/>
              <a:gd name="G12" fmla="*/ 21600 G5 G1"/>
              <a:gd name="G13" fmla="*/ 21600 G7 G1"/>
              <a:gd name="G14" fmla="*/ 17357 1 2"/>
              <a:gd name="G15" fmla="+- G5 0 G4"/>
              <a:gd name="G16" fmla="+- G0 0 G4"/>
              <a:gd name="G17" fmla="*/ G2 G15 G16"/>
              <a:gd name="T0" fmla="*/ 16136 w 21600"/>
              <a:gd name="T1" fmla="*/ 0 h 21600"/>
              <a:gd name="T2" fmla="*/ 10671 w 21600"/>
              <a:gd name="T3" fmla="*/ 10414 h 21600"/>
              <a:gd name="T4" fmla="*/ 0 w 21600"/>
              <a:gd name="T5" fmla="*/ 20081 h 21600"/>
              <a:gd name="T6" fmla="*/ 8679 w 21600"/>
              <a:gd name="T7" fmla="*/ 21600 h 21600"/>
              <a:gd name="T8" fmla="*/ 17357 w 21600"/>
              <a:gd name="T9" fmla="*/ 17280 h 21600"/>
              <a:gd name="T10" fmla="*/ 21600 w 21600"/>
              <a:gd name="T11" fmla="*/ 10414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G12 h 21600"/>
              <a:gd name="T20" fmla="*/ G1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136" y="0"/>
                </a:moveTo>
                <a:lnTo>
                  <a:pt x="10671" y="10414"/>
                </a:lnTo>
                <a:lnTo>
                  <a:pt x="14914" y="10414"/>
                </a:lnTo>
                <a:lnTo>
                  <a:pt x="14914" y="18560"/>
                </a:lnTo>
                <a:lnTo>
                  <a:pt x="0" y="18560"/>
                </a:lnTo>
                <a:lnTo>
                  <a:pt x="0" y="21600"/>
                </a:lnTo>
                <a:lnTo>
                  <a:pt x="17357" y="21600"/>
                </a:lnTo>
                <a:lnTo>
                  <a:pt x="17357" y="10414"/>
                </a:lnTo>
                <a:lnTo>
                  <a:pt x="21600" y="10414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66608" name="AutoShape 16"/>
          <p:cNvSpPr>
            <a:spLocks noChangeArrowheads="1"/>
          </p:cNvSpPr>
          <p:nvPr/>
        </p:nvSpPr>
        <p:spPr bwMode="auto">
          <a:xfrm>
            <a:off x="381000" y="2200275"/>
            <a:ext cx="1066800" cy="914400"/>
          </a:xfrm>
          <a:prstGeom prst="wedgeRoundRectCallout">
            <a:avLst>
              <a:gd name="adj1" fmla="val 62056"/>
              <a:gd name="adj2" fmla="val 168056"/>
              <a:gd name="adj3" fmla="val 16667"/>
            </a:avLst>
          </a:prstGeom>
          <a:solidFill>
            <a:srgbClr val="DDF6A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kumimoji="1" lang="en-US" altLang="zh-CN"/>
              <a:t>Vent</a:t>
            </a:r>
          </a:p>
          <a:p>
            <a:pPr algn="ctr"/>
            <a:r>
              <a:rPr kumimoji="1" lang="en-US" altLang="zh-CN"/>
              <a:t>Valve</a:t>
            </a:r>
          </a:p>
        </p:txBody>
      </p:sp>
      <p:sp>
        <p:nvSpPr>
          <p:cNvPr id="366609" name="AutoShape 17"/>
          <p:cNvSpPr>
            <a:spLocks noChangeArrowheads="1"/>
          </p:cNvSpPr>
          <p:nvPr/>
        </p:nvSpPr>
        <p:spPr bwMode="auto">
          <a:xfrm>
            <a:off x="2971800" y="2200275"/>
            <a:ext cx="1066800" cy="914400"/>
          </a:xfrm>
          <a:prstGeom prst="wedgeRoundRectCallout">
            <a:avLst>
              <a:gd name="adj1" fmla="val -43153"/>
              <a:gd name="adj2" fmla="val 162153"/>
              <a:gd name="adj3" fmla="val 16667"/>
            </a:avLst>
          </a:prstGeom>
          <a:solidFill>
            <a:srgbClr val="E2B9FB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kumimoji="1" lang="en-US" altLang="zh-CN"/>
              <a:t>Flush</a:t>
            </a:r>
          </a:p>
          <a:p>
            <a:pPr algn="ctr"/>
            <a:r>
              <a:rPr kumimoji="1" lang="en-US" altLang="zh-CN"/>
              <a:t>Valve</a:t>
            </a:r>
          </a:p>
        </p:txBody>
      </p:sp>
      <p:sp>
        <p:nvSpPr>
          <p:cNvPr id="366610" name="Text Box 18"/>
          <p:cNvSpPr txBox="1">
            <a:spLocks noChangeArrowheads="1"/>
          </p:cNvSpPr>
          <p:nvPr/>
        </p:nvSpPr>
        <p:spPr bwMode="auto">
          <a:xfrm>
            <a:off x="1752600" y="5629275"/>
            <a:ext cx="1100138" cy="466725"/>
          </a:xfrm>
          <a:prstGeom prst="rect">
            <a:avLst/>
          </a:prstGeom>
          <a:solidFill>
            <a:srgbClr val="00FF99"/>
          </a:solidFill>
          <a:ln w="9525">
            <a:solidFill>
              <a:srgbClr val="6699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1" lang="en-US" altLang="zh-CN"/>
              <a:t>He Gas</a:t>
            </a:r>
          </a:p>
        </p:txBody>
      </p:sp>
      <p:sp>
        <p:nvSpPr>
          <p:cNvPr id="366611" name="Line 19"/>
          <p:cNvSpPr>
            <a:spLocks noChangeShapeType="1"/>
          </p:cNvSpPr>
          <p:nvPr/>
        </p:nvSpPr>
        <p:spPr bwMode="auto">
          <a:xfrm>
            <a:off x="1600200" y="5248275"/>
            <a:ext cx="6096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366612" name="Line 20"/>
          <p:cNvSpPr>
            <a:spLocks noChangeShapeType="1"/>
          </p:cNvSpPr>
          <p:nvPr/>
        </p:nvSpPr>
        <p:spPr bwMode="auto">
          <a:xfrm flipV="1">
            <a:off x="2209800" y="5172075"/>
            <a:ext cx="685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graphicFrame>
        <p:nvGraphicFramePr>
          <p:cNvPr id="366613" name="Group 21"/>
          <p:cNvGraphicFramePr>
            <a:graphicFrameLocks noGrp="1"/>
          </p:cNvGraphicFramePr>
          <p:nvPr/>
        </p:nvGraphicFramePr>
        <p:xfrm>
          <a:off x="4343400" y="1828800"/>
          <a:ext cx="4648200" cy="4745038"/>
        </p:xfrm>
        <a:graphic>
          <a:graphicData uri="http://schemas.openxmlformats.org/drawingml/2006/table">
            <a:tbl>
              <a:tblPr/>
              <a:tblGrid>
                <a:gridCol w="1682750"/>
                <a:gridCol w="1443038"/>
                <a:gridCol w="1522412"/>
              </a:tblGrid>
              <a:tr h="873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Flush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Valve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Vent Valve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2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Seal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只是</a:t>
                      </a:r>
                      <a:r>
                        <a:rPr kumimoji="0" lang="zh-CN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关闭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639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Purge/Seal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开</a:t>
                      </a:r>
                      <a:r>
                        <a:rPr kumimoji="0" lang="zh-CN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－</a:t>
                      </a:r>
                      <a:r>
                        <a:rPr kumimoji="0" lang="zh-CN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关</a:t>
                      </a: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3</a:t>
                      </a:r>
                      <a:r>
                        <a:rPr kumimoji="0" lang="zh-CN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次，最后</a:t>
                      </a:r>
                      <a:r>
                        <a:rPr kumimoji="0" lang="zh-CN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关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644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Vent/Seal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关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先</a:t>
                      </a:r>
                      <a:r>
                        <a:rPr kumimoji="0" lang="zh-CN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开</a:t>
                      </a:r>
                      <a:r>
                        <a:rPr kumimoji="0" lang="zh-CN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后</a:t>
                      </a:r>
                      <a:r>
                        <a:rPr kumimoji="0" lang="zh-CN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关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1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Pump Cont.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开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关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1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Vent Cont.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关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开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1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HiVac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预抽</a:t>
                      </a:r>
                      <a:r>
                        <a:rPr kumimoji="0" lang="zh-CN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开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关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66646" name="Text Box 54"/>
          <p:cNvSpPr txBox="1">
            <a:spLocks noChangeArrowheads="1"/>
          </p:cNvSpPr>
          <p:nvPr/>
        </p:nvSpPr>
        <p:spPr bwMode="auto">
          <a:xfrm>
            <a:off x="0" y="6400800"/>
            <a:ext cx="1300163" cy="457200"/>
          </a:xfrm>
          <a:prstGeom prst="rect">
            <a:avLst/>
          </a:prstGeom>
          <a:solidFill>
            <a:srgbClr val="DDF6A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1" lang="en-US" altLang="zh-CN"/>
              <a:t>Chamber</a:t>
            </a:r>
          </a:p>
        </p:txBody>
      </p:sp>
      <p:sp>
        <p:nvSpPr>
          <p:cNvPr id="366647" name="Text Box 55"/>
          <p:cNvSpPr txBox="1">
            <a:spLocks noChangeArrowheads="1"/>
          </p:cNvSpPr>
          <p:nvPr/>
        </p:nvSpPr>
        <p:spPr bwMode="auto">
          <a:xfrm>
            <a:off x="762000" y="838200"/>
            <a:ext cx="8153400" cy="725488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zh-CN" altLang="en-US" sz="3200">
                <a:solidFill>
                  <a:schemeClr val="bg1"/>
                </a:solidFill>
                <a:latin typeface="Arial" pitchFamily="34" charset="0"/>
                <a:ea typeface="黑体" pitchFamily="49" charset="-122"/>
              </a:rPr>
              <a:t>温度低于</a:t>
            </a:r>
            <a:r>
              <a:rPr kumimoji="1" lang="en-US" altLang="zh-CN" sz="3200">
                <a:solidFill>
                  <a:schemeClr val="bg1"/>
                </a:solidFill>
                <a:latin typeface="Arial" pitchFamily="34" charset="0"/>
                <a:ea typeface="黑体" pitchFamily="49" charset="-122"/>
              </a:rPr>
              <a:t>295 K</a:t>
            </a:r>
            <a:r>
              <a:rPr kumimoji="1" lang="zh-CN" altLang="en-US" sz="3200">
                <a:solidFill>
                  <a:schemeClr val="bg1"/>
                </a:solidFill>
                <a:latin typeface="Arial" pitchFamily="34" charset="0"/>
                <a:ea typeface="黑体" pitchFamily="49" charset="-122"/>
              </a:rPr>
              <a:t>时不要执行</a:t>
            </a:r>
            <a:r>
              <a:rPr kumimoji="1" lang="en-US" altLang="zh-CN" sz="3200">
                <a:solidFill>
                  <a:schemeClr val="bg1"/>
                </a:solidFill>
                <a:latin typeface="Arial" pitchFamily="34" charset="0"/>
                <a:ea typeface="黑体" pitchFamily="49" charset="-122"/>
              </a:rPr>
              <a:t>Purge/Seal </a:t>
            </a:r>
            <a:r>
              <a:rPr kumimoji="1" lang="zh-CN" altLang="en-US" sz="3200">
                <a:solidFill>
                  <a:schemeClr val="bg1"/>
                </a:solidFill>
                <a:latin typeface="Arial" pitchFamily="34" charset="0"/>
                <a:ea typeface="黑体" pitchFamily="49" charset="-122"/>
              </a:rPr>
              <a:t>！！！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66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6647" grpId="0" animBg="1" autoUpdateAnimBg="0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618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" y="152400"/>
            <a:ext cx="8915400" cy="1143000"/>
          </a:xfrm>
        </p:spPr>
        <p:txBody>
          <a:bodyPr/>
          <a:lstStyle/>
          <a:p>
            <a:r>
              <a:rPr lang="en-US" altLang="zh-CN"/>
              <a:t>Commands: Motion</a:t>
            </a:r>
            <a:br>
              <a:rPr lang="en-US" altLang="zh-CN"/>
            </a:br>
            <a:r>
              <a:rPr lang="en-US" altLang="zh-CN" u="sng">
                <a:solidFill>
                  <a:srgbClr val="FF0000"/>
                </a:solidFill>
              </a:rPr>
              <a:t>Immediate Mode</a:t>
            </a:r>
            <a:r>
              <a:rPr lang="en-US" altLang="zh-CN"/>
              <a:t> and </a:t>
            </a:r>
            <a:r>
              <a:rPr lang="en-US" altLang="zh-CN" u="sng">
                <a:solidFill>
                  <a:srgbClr val="FF0000"/>
                </a:solidFill>
              </a:rPr>
              <a:t>Sequence Mode</a:t>
            </a:r>
          </a:p>
        </p:txBody>
      </p:sp>
      <p:pic>
        <p:nvPicPr>
          <p:cNvPr id="367619" name="Picture 3" descr="QD lege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" cy="676275"/>
          </a:xfrm>
          <a:prstGeom prst="rect">
            <a:avLst/>
          </a:prstGeom>
          <a:noFill/>
        </p:spPr>
      </p:pic>
      <p:sp>
        <p:nvSpPr>
          <p:cNvPr id="367620" name="Line 4"/>
          <p:cNvSpPr>
            <a:spLocks noChangeShapeType="1"/>
          </p:cNvSpPr>
          <p:nvPr/>
        </p:nvSpPr>
        <p:spPr bwMode="auto">
          <a:xfrm flipH="1">
            <a:off x="2209800" y="1371600"/>
            <a:ext cx="0" cy="68580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grpSp>
        <p:nvGrpSpPr>
          <p:cNvPr id="367621" name="Group 5"/>
          <p:cNvGrpSpPr>
            <a:grpSpLocks/>
          </p:cNvGrpSpPr>
          <p:nvPr/>
        </p:nvGrpSpPr>
        <p:grpSpPr bwMode="auto">
          <a:xfrm>
            <a:off x="5334000" y="1371600"/>
            <a:ext cx="2362200" cy="838200"/>
            <a:chOff x="3360" y="864"/>
            <a:chExt cx="1488" cy="528"/>
          </a:xfrm>
        </p:grpSpPr>
        <p:sp>
          <p:nvSpPr>
            <p:cNvPr id="367622" name="Line 6"/>
            <p:cNvSpPr>
              <a:spLocks noChangeShapeType="1"/>
            </p:cNvSpPr>
            <p:nvPr/>
          </p:nvSpPr>
          <p:spPr bwMode="auto">
            <a:xfrm flipH="1">
              <a:off x="3360" y="864"/>
              <a:ext cx="960" cy="48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7623" name="Line 7"/>
            <p:cNvSpPr>
              <a:spLocks noChangeShapeType="1"/>
            </p:cNvSpPr>
            <p:nvPr/>
          </p:nvSpPr>
          <p:spPr bwMode="auto">
            <a:xfrm>
              <a:off x="4320" y="864"/>
              <a:ext cx="528" cy="528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67624" name="Text Box 8"/>
          <p:cNvSpPr txBox="1">
            <a:spLocks noChangeArrowheads="1"/>
          </p:cNvSpPr>
          <p:nvPr/>
        </p:nvSpPr>
        <p:spPr bwMode="auto">
          <a:xfrm>
            <a:off x="1752600" y="5791200"/>
            <a:ext cx="6096000" cy="800100"/>
          </a:xfrm>
          <a:prstGeom prst="rect">
            <a:avLst/>
          </a:prstGeom>
          <a:solidFill>
            <a:srgbClr val="CBFF6D"/>
          </a:solidFill>
          <a:ln w="38100">
            <a:solidFill>
              <a:schemeClr val="tx2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anchor="ctr">
            <a:spAutoFit/>
          </a:bodyPr>
          <a:lstStyle/>
          <a:p>
            <a:pPr algn="ctr"/>
            <a:r>
              <a:rPr kumimoji="1" lang="zh-CN" altLang="en-US" sz="4400">
                <a:ea typeface="华文新魏" pitchFamily="2" charset="-122"/>
              </a:rPr>
              <a:t>步进马达－水平旋转台</a:t>
            </a:r>
          </a:p>
        </p:txBody>
      </p:sp>
      <p:grpSp>
        <p:nvGrpSpPr>
          <p:cNvPr id="367625" name="Group 9"/>
          <p:cNvGrpSpPr>
            <a:grpSpLocks/>
          </p:cNvGrpSpPr>
          <p:nvPr/>
        </p:nvGrpSpPr>
        <p:grpSpPr bwMode="auto">
          <a:xfrm>
            <a:off x="57150" y="2101850"/>
            <a:ext cx="9043988" cy="3689350"/>
            <a:chOff x="36" y="1324"/>
            <a:chExt cx="5697" cy="2324"/>
          </a:xfrm>
        </p:grpSpPr>
        <p:pic>
          <p:nvPicPr>
            <p:cNvPr id="367626" name="Picture 10" descr="Set Position Dialog Box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755" y="1363"/>
              <a:ext cx="1323" cy="1593"/>
            </a:xfrm>
            <a:prstGeom prst="rect">
              <a:avLst/>
            </a:prstGeom>
            <a:noFill/>
          </p:spPr>
        </p:pic>
        <p:pic>
          <p:nvPicPr>
            <p:cNvPr id="367627" name="Picture 11" descr="Motion Control Dialog Box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6" y="1324"/>
              <a:ext cx="2688" cy="1764"/>
            </a:xfrm>
            <a:prstGeom prst="rect">
              <a:avLst/>
            </a:prstGeom>
            <a:noFill/>
          </p:spPr>
        </p:pic>
        <p:pic>
          <p:nvPicPr>
            <p:cNvPr id="367628" name="Picture 12" descr="Scan Position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101" y="1373"/>
              <a:ext cx="1632" cy="1537"/>
            </a:xfrm>
            <a:prstGeom prst="rect">
              <a:avLst/>
            </a:prstGeom>
            <a:noFill/>
          </p:spPr>
        </p:pic>
        <p:sp>
          <p:nvSpPr>
            <p:cNvPr id="367629" name="Line 13"/>
            <p:cNvSpPr>
              <a:spLocks noChangeShapeType="1"/>
            </p:cNvSpPr>
            <p:nvPr/>
          </p:nvSpPr>
          <p:spPr bwMode="auto">
            <a:xfrm>
              <a:off x="1680" y="3024"/>
              <a:ext cx="1440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7630" name="Line 14"/>
            <p:cNvSpPr>
              <a:spLocks noChangeShapeType="1"/>
            </p:cNvSpPr>
            <p:nvPr/>
          </p:nvSpPr>
          <p:spPr bwMode="auto">
            <a:xfrm flipH="1">
              <a:off x="3168" y="2880"/>
              <a:ext cx="48" cy="7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7631" name="Line 15"/>
            <p:cNvSpPr>
              <a:spLocks noChangeShapeType="1"/>
            </p:cNvSpPr>
            <p:nvPr/>
          </p:nvSpPr>
          <p:spPr bwMode="auto">
            <a:xfrm flipH="1">
              <a:off x="3168" y="2880"/>
              <a:ext cx="1584" cy="7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67632" name="Freeform 16"/>
          <p:cNvSpPr>
            <a:spLocks/>
          </p:cNvSpPr>
          <p:nvPr/>
        </p:nvSpPr>
        <p:spPr bwMode="auto">
          <a:xfrm>
            <a:off x="0" y="1600200"/>
            <a:ext cx="1181100" cy="876300"/>
          </a:xfrm>
          <a:custGeom>
            <a:avLst/>
            <a:gdLst/>
            <a:ahLst/>
            <a:cxnLst>
              <a:cxn ang="0">
                <a:pos x="408" y="104"/>
              </a:cxn>
              <a:cxn ang="0">
                <a:pos x="552" y="296"/>
              </a:cxn>
              <a:cxn ang="0">
                <a:pos x="360" y="536"/>
              </a:cxn>
              <a:cxn ang="0">
                <a:pos x="24" y="392"/>
              </a:cxn>
              <a:cxn ang="0">
                <a:pos x="216" y="56"/>
              </a:cxn>
              <a:cxn ang="0">
                <a:pos x="504" y="56"/>
              </a:cxn>
              <a:cxn ang="0">
                <a:pos x="456" y="200"/>
              </a:cxn>
              <a:cxn ang="0">
                <a:pos x="408" y="104"/>
              </a:cxn>
            </a:cxnLst>
            <a:rect l="0" t="0" r="r" b="b"/>
            <a:pathLst>
              <a:path w="560" h="552">
                <a:moveTo>
                  <a:pt x="408" y="104"/>
                </a:moveTo>
                <a:cubicBezTo>
                  <a:pt x="424" y="120"/>
                  <a:pt x="560" y="224"/>
                  <a:pt x="552" y="296"/>
                </a:cubicBezTo>
                <a:cubicBezTo>
                  <a:pt x="544" y="368"/>
                  <a:pt x="448" y="520"/>
                  <a:pt x="360" y="536"/>
                </a:cubicBezTo>
                <a:cubicBezTo>
                  <a:pt x="272" y="552"/>
                  <a:pt x="48" y="472"/>
                  <a:pt x="24" y="392"/>
                </a:cubicBezTo>
                <a:cubicBezTo>
                  <a:pt x="0" y="312"/>
                  <a:pt x="136" y="112"/>
                  <a:pt x="216" y="56"/>
                </a:cubicBezTo>
                <a:cubicBezTo>
                  <a:pt x="296" y="0"/>
                  <a:pt x="464" y="32"/>
                  <a:pt x="504" y="56"/>
                </a:cubicBezTo>
                <a:cubicBezTo>
                  <a:pt x="544" y="80"/>
                  <a:pt x="464" y="192"/>
                  <a:pt x="456" y="200"/>
                </a:cubicBezTo>
                <a:cubicBezTo>
                  <a:pt x="448" y="208"/>
                  <a:pt x="392" y="88"/>
                  <a:pt x="408" y="104"/>
                </a:cubicBezTo>
                <a:close/>
              </a:path>
            </a:pathLst>
          </a:custGeom>
          <a:noFill/>
          <a:ln w="38100" cmpd="sng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367633" name="Freeform 17"/>
          <p:cNvSpPr>
            <a:spLocks/>
          </p:cNvSpPr>
          <p:nvPr/>
        </p:nvSpPr>
        <p:spPr bwMode="auto">
          <a:xfrm>
            <a:off x="4114800" y="1752600"/>
            <a:ext cx="1511300" cy="800100"/>
          </a:xfrm>
          <a:custGeom>
            <a:avLst/>
            <a:gdLst/>
            <a:ahLst/>
            <a:cxnLst>
              <a:cxn ang="0">
                <a:pos x="368" y="104"/>
              </a:cxn>
              <a:cxn ang="0">
                <a:pos x="128" y="152"/>
              </a:cxn>
              <a:cxn ang="0">
                <a:pos x="32" y="344"/>
              </a:cxn>
              <a:cxn ang="0">
                <a:pos x="320" y="488"/>
              </a:cxn>
              <a:cxn ang="0">
                <a:pos x="752" y="440"/>
              </a:cxn>
              <a:cxn ang="0">
                <a:pos x="944" y="344"/>
              </a:cxn>
              <a:cxn ang="0">
                <a:pos x="800" y="152"/>
              </a:cxn>
              <a:cxn ang="0">
                <a:pos x="320" y="8"/>
              </a:cxn>
              <a:cxn ang="0">
                <a:pos x="272" y="200"/>
              </a:cxn>
              <a:cxn ang="0">
                <a:pos x="320" y="56"/>
              </a:cxn>
            </a:cxnLst>
            <a:rect l="0" t="0" r="r" b="b"/>
            <a:pathLst>
              <a:path w="952" h="504">
                <a:moveTo>
                  <a:pt x="368" y="104"/>
                </a:moveTo>
                <a:cubicBezTo>
                  <a:pt x="276" y="108"/>
                  <a:pt x="184" y="112"/>
                  <a:pt x="128" y="152"/>
                </a:cubicBezTo>
                <a:cubicBezTo>
                  <a:pt x="72" y="192"/>
                  <a:pt x="0" y="288"/>
                  <a:pt x="32" y="344"/>
                </a:cubicBezTo>
                <a:cubicBezTo>
                  <a:pt x="64" y="400"/>
                  <a:pt x="200" y="472"/>
                  <a:pt x="320" y="488"/>
                </a:cubicBezTo>
                <a:cubicBezTo>
                  <a:pt x="440" y="504"/>
                  <a:pt x="648" y="464"/>
                  <a:pt x="752" y="440"/>
                </a:cubicBezTo>
                <a:cubicBezTo>
                  <a:pt x="856" y="416"/>
                  <a:pt x="936" y="392"/>
                  <a:pt x="944" y="344"/>
                </a:cubicBezTo>
                <a:cubicBezTo>
                  <a:pt x="952" y="296"/>
                  <a:pt x="904" y="208"/>
                  <a:pt x="800" y="152"/>
                </a:cubicBezTo>
                <a:cubicBezTo>
                  <a:pt x="696" y="96"/>
                  <a:pt x="408" y="0"/>
                  <a:pt x="320" y="8"/>
                </a:cubicBezTo>
                <a:cubicBezTo>
                  <a:pt x="232" y="16"/>
                  <a:pt x="272" y="192"/>
                  <a:pt x="272" y="200"/>
                </a:cubicBezTo>
                <a:cubicBezTo>
                  <a:pt x="272" y="208"/>
                  <a:pt x="296" y="132"/>
                  <a:pt x="320" y="56"/>
                </a:cubicBezTo>
              </a:path>
            </a:pathLst>
          </a:custGeom>
          <a:noFill/>
          <a:ln w="38100" cmpd="sng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367634" name="Freeform 18"/>
          <p:cNvSpPr>
            <a:spLocks/>
          </p:cNvSpPr>
          <p:nvPr/>
        </p:nvSpPr>
        <p:spPr bwMode="auto">
          <a:xfrm>
            <a:off x="6477000" y="1828800"/>
            <a:ext cx="1371600" cy="730250"/>
          </a:xfrm>
          <a:custGeom>
            <a:avLst/>
            <a:gdLst/>
            <a:ahLst/>
            <a:cxnLst>
              <a:cxn ang="0">
                <a:pos x="272" y="96"/>
              </a:cxn>
              <a:cxn ang="0">
                <a:pos x="704" y="144"/>
              </a:cxn>
              <a:cxn ang="0">
                <a:pos x="752" y="288"/>
              </a:cxn>
              <a:cxn ang="0">
                <a:pos x="567" y="435"/>
              </a:cxn>
              <a:cxn ang="0">
                <a:pos x="256" y="435"/>
              </a:cxn>
              <a:cxn ang="0">
                <a:pos x="29" y="369"/>
              </a:cxn>
              <a:cxn ang="0">
                <a:pos x="80" y="144"/>
              </a:cxn>
              <a:cxn ang="0">
                <a:pos x="368" y="0"/>
              </a:cxn>
              <a:cxn ang="0">
                <a:pos x="416" y="144"/>
              </a:cxn>
              <a:cxn ang="0">
                <a:pos x="368" y="96"/>
              </a:cxn>
            </a:cxnLst>
            <a:rect l="0" t="0" r="r" b="b"/>
            <a:pathLst>
              <a:path w="784" h="460">
                <a:moveTo>
                  <a:pt x="272" y="96"/>
                </a:moveTo>
                <a:cubicBezTo>
                  <a:pt x="448" y="104"/>
                  <a:pt x="624" y="112"/>
                  <a:pt x="704" y="144"/>
                </a:cubicBezTo>
                <a:cubicBezTo>
                  <a:pt x="784" y="176"/>
                  <a:pt x="775" y="240"/>
                  <a:pt x="752" y="288"/>
                </a:cubicBezTo>
                <a:cubicBezTo>
                  <a:pt x="729" y="336"/>
                  <a:pt x="650" y="410"/>
                  <a:pt x="567" y="435"/>
                </a:cubicBezTo>
                <a:cubicBezTo>
                  <a:pt x="484" y="460"/>
                  <a:pt x="346" y="446"/>
                  <a:pt x="256" y="435"/>
                </a:cubicBezTo>
                <a:cubicBezTo>
                  <a:pt x="166" y="424"/>
                  <a:pt x="58" y="417"/>
                  <a:pt x="29" y="369"/>
                </a:cubicBezTo>
                <a:cubicBezTo>
                  <a:pt x="0" y="321"/>
                  <a:pt x="24" y="206"/>
                  <a:pt x="80" y="144"/>
                </a:cubicBezTo>
                <a:cubicBezTo>
                  <a:pt x="136" y="82"/>
                  <a:pt x="312" y="0"/>
                  <a:pt x="368" y="0"/>
                </a:cubicBezTo>
                <a:cubicBezTo>
                  <a:pt x="424" y="0"/>
                  <a:pt x="416" y="128"/>
                  <a:pt x="416" y="144"/>
                </a:cubicBezTo>
                <a:cubicBezTo>
                  <a:pt x="416" y="160"/>
                  <a:pt x="392" y="128"/>
                  <a:pt x="368" y="96"/>
                </a:cubicBezTo>
              </a:path>
            </a:pathLst>
          </a:custGeom>
          <a:noFill/>
          <a:ln w="38100" cmpd="sng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367635" name="Text Box 19"/>
          <p:cNvSpPr txBox="1">
            <a:spLocks noChangeArrowheads="1"/>
          </p:cNvSpPr>
          <p:nvPr/>
        </p:nvSpPr>
        <p:spPr bwMode="auto">
          <a:xfrm>
            <a:off x="0" y="6400800"/>
            <a:ext cx="1081088" cy="457200"/>
          </a:xfrm>
          <a:prstGeom prst="rect">
            <a:avLst/>
          </a:prstGeom>
          <a:solidFill>
            <a:srgbClr val="DDF6A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1" lang="en-US" altLang="zh-CN"/>
              <a:t>Motion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676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676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67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500"/>
                            </p:stCondLst>
                            <p:childTnLst>
                              <p:par>
                                <p:cTn id="14" presetID="16" presetClass="entr" presetSubtype="2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" dur="500"/>
                                        <p:tgtEl>
                                          <p:spTgt spid="367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000"/>
                            </p:stCondLst>
                            <p:childTnLst>
                              <p:par>
                                <p:cTn id="18" presetID="16" presetClass="entr" presetSubtype="2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0" dur="500"/>
                                        <p:tgtEl>
                                          <p:spTgt spid="367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500"/>
                            </p:stCondLst>
                            <p:childTnLst>
                              <p:par>
                                <p:cTn id="22" presetID="16" presetClass="entr" presetSubtype="2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4" dur="500"/>
                                        <p:tgtEl>
                                          <p:spTgt spid="367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67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67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7620" grpId="0" animBg="1"/>
      <p:bldP spid="367624" grpId="0" animBg="1" autoUpdateAnimBg="0"/>
      <p:bldP spid="367632" grpId="0" animBg="1"/>
      <p:bldP spid="367633" grpId="0" animBg="1"/>
      <p:bldP spid="367634" grpId="0" animBg="1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685800"/>
          </a:xfrm>
        </p:spPr>
        <p:txBody>
          <a:bodyPr/>
          <a:lstStyle/>
          <a:p>
            <a:r>
              <a:rPr lang="en-US" altLang="zh-CN"/>
              <a:t>Motor: Stepper &amp; Servo</a:t>
            </a:r>
          </a:p>
        </p:txBody>
      </p:sp>
      <p:sp>
        <p:nvSpPr>
          <p:cNvPr id="368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6400800" cy="533400"/>
          </a:xfrm>
          <a:solidFill>
            <a:srgbClr val="DDF6A0"/>
          </a:solidFill>
          <a:effectLst>
            <a:outerShdw dist="107763" dir="2700000" algn="ctr" rotWithShape="0">
              <a:schemeClr val="bg2"/>
            </a:outerShdw>
          </a:effectLst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en-US" altLang="zh-CN"/>
              <a:t>Horizontal Rotator: Stepper Motor</a:t>
            </a:r>
          </a:p>
        </p:txBody>
      </p:sp>
      <p:pic>
        <p:nvPicPr>
          <p:cNvPr id="368644" name="Picture 4" descr="QD lege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" cy="676275"/>
          </a:xfrm>
          <a:prstGeom prst="rect">
            <a:avLst/>
          </a:prstGeom>
          <a:noFill/>
        </p:spPr>
      </p:pic>
      <p:pic>
        <p:nvPicPr>
          <p:cNvPr id="368645" name="Picture 5" descr="Position Configurati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1982788"/>
            <a:ext cx="4343400" cy="3122612"/>
          </a:xfrm>
          <a:prstGeom prst="rect">
            <a:avLst/>
          </a:prstGeom>
          <a:noFill/>
        </p:spPr>
      </p:pic>
      <p:sp>
        <p:nvSpPr>
          <p:cNvPr id="368646" name="Text Box 6"/>
          <p:cNvSpPr txBox="1">
            <a:spLocks noChangeArrowheads="1"/>
          </p:cNvSpPr>
          <p:nvPr/>
        </p:nvSpPr>
        <p:spPr bwMode="auto">
          <a:xfrm>
            <a:off x="762000" y="5715000"/>
            <a:ext cx="6248400" cy="579438"/>
          </a:xfrm>
          <a:prstGeom prst="rect">
            <a:avLst/>
          </a:prstGeom>
          <a:solidFill>
            <a:srgbClr val="F3FFCD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kumimoji="1" lang="en-US" altLang="zh-CN" sz="3200"/>
              <a:t> ACMS</a:t>
            </a:r>
            <a:r>
              <a:rPr kumimoji="1" lang="zh-CN" altLang="en-US" sz="3200"/>
              <a:t>：</a:t>
            </a:r>
            <a:r>
              <a:rPr kumimoji="1" lang="en-US" altLang="zh-CN" sz="3200"/>
              <a:t>Servo Motor (</a:t>
            </a:r>
            <a:r>
              <a:rPr kumimoji="1" lang="zh-CN" altLang="en-US" sz="3200"/>
              <a:t>伺服马达</a:t>
            </a:r>
            <a:r>
              <a:rPr kumimoji="1" lang="en-US" altLang="zh-CN" sz="3200"/>
              <a:t>)</a:t>
            </a:r>
          </a:p>
        </p:txBody>
      </p:sp>
      <p:sp>
        <p:nvSpPr>
          <p:cNvPr id="368647" name="AutoShape 7"/>
          <p:cNvSpPr>
            <a:spLocks noChangeArrowheads="1"/>
          </p:cNvSpPr>
          <p:nvPr/>
        </p:nvSpPr>
        <p:spPr bwMode="auto">
          <a:xfrm>
            <a:off x="7315200" y="5257800"/>
            <a:ext cx="1600200" cy="1295400"/>
          </a:xfrm>
          <a:prstGeom prst="wedgeRectCallout">
            <a:avLst>
              <a:gd name="adj1" fmla="val -72319"/>
              <a:gd name="adj2" fmla="val 11764"/>
            </a:avLst>
          </a:prstGeom>
          <a:solidFill>
            <a:srgbClr val="E2B9FB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kumimoji="1" lang="en-US" altLang="zh-CN"/>
              <a:t>Position</a:t>
            </a:r>
          </a:p>
          <a:p>
            <a:pPr algn="ctr">
              <a:spcBef>
                <a:spcPct val="20000"/>
              </a:spcBef>
            </a:pPr>
            <a:r>
              <a:rPr kumimoji="1" lang="en-US" altLang="zh-CN"/>
              <a:t>Move to</a:t>
            </a:r>
          </a:p>
          <a:p>
            <a:pPr algn="ctr">
              <a:spcBef>
                <a:spcPct val="20000"/>
              </a:spcBef>
            </a:pPr>
            <a:r>
              <a:rPr kumimoji="1" lang="en-US" altLang="zh-CN"/>
              <a:t>Location</a:t>
            </a:r>
          </a:p>
        </p:txBody>
      </p:sp>
      <p:sp>
        <p:nvSpPr>
          <p:cNvPr id="368648" name="AutoShape 8"/>
          <p:cNvSpPr>
            <a:spLocks noChangeArrowheads="1"/>
          </p:cNvSpPr>
          <p:nvPr/>
        </p:nvSpPr>
        <p:spPr bwMode="auto">
          <a:xfrm>
            <a:off x="7239000" y="2552700"/>
            <a:ext cx="1676400" cy="1752600"/>
          </a:xfrm>
          <a:prstGeom prst="wedgeRectCallout">
            <a:avLst>
              <a:gd name="adj1" fmla="val -121685"/>
              <a:gd name="adj2" fmla="val -3713"/>
            </a:avLst>
          </a:prstGeom>
          <a:solidFill>
            <a:srgbClr val="E2B9FB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kumimoji="1" lang="en-US" altLang="zh-CN"/>
              <a:t>Speed</a:t>
            </a:r>
          </a:p>
          <a:p>
            <a:pPr algn="ctr"/>
            <a:r>
              <a:rPr kumimoji="1" lang="en-US" altLang="zh-CN"/>
              <a:t>Position</a:t>
            </a:r>
          </a:p>
          <a:p>
            <a:pPr algn="ctr">
              <a:spcBef>
                <a:spcPct val="20000"/>
              </a:spcBef>
            </a:pPr>
            <a:r>
              <a:rPr kumimoji="1" lang="en-US" altLang="zh-CN"/>
              <a:t>Move to</a:t>
            </a:r>
          </a:p>
          <a:p>
            <a:pPr algn="ctr">
              <a:spcBef>
                <a:spcPct val="20000"/>
              </a:spcBef>
            </a:pPr>
            <a:r>
              <a:rPr kumimoji="1" lang="en-US" altLang="zh-CN"/>
              <a:t>Index</a:t>
            </a:r>
          </a:p>
        </p:txBody>
      </p:sp>
      <p:grpSp>
        <p:nvGrpSpPr>
          <p:cNvPr id="368649" name="Group 9"/>
          <p:cNvGrpSpPr>
            <a:grpSpLocks/>
          </p:cNvGrpSpPr>
          <p:nvPr/>
        </p:nvGrpSpPr>
        <p:grpSpPr bwMode="auto">
          <a:xfrm>
            <a:off x="990600" y="3429000"/>
            <a:ext cx="674688" cy="685800"/>
            <a:chOff x="624" y="2160"/>
            <a:chExt cx="425" cy="432"/>
          </a:xfrm>
        </p:grpSpPr>
        <p:sp>
          <p:nvSpPr>
            <p:cNvPr id="368650" name="Rectangle 10"/>
            <p:cNvSpPr>
              <a:spLocks noChangeArrowheads="1"/>
            </p:cNvSpPr>
            <p:nvPr/>
          </p:nvSpPr>
          <p:spPr bwMode="auto">
            <a:xfrm>
              <a:off x="624" y="2496"/>
              <a:ext cx="96" cy="9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68651" name="Line 11"/>
            <p:cNvSpPr>
              <a:spLocks noChangeShapeType="1"/>
            </p:cNvSpPr>
            <p:nvPr/>
          </p:nvSpPr>
          <p:spPr bwMode="auto">
            <a:xfrm flipV="1">
              <a:off x="768" y="2160"/>
              <a:ext cx="0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8652" name="Text Box 12"/>
            <p:cNvSpPr txBox="1">
              <a:spLocks noChangeArrowheads="1"/>
            </p:cNvSpPr>
            <p:nvPr/>
          </p:nvSpPr>
          <p:spPr bwMode="auto">
            <a:xfrm>
              <a:off x="816" y="2208"/>
              <a:ext cx="23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kumimoji="1" lang="en-US" altLang="zh-CN"/>
                <a:t>L</a:t>
              </a:r>
            </a:p>
          </p:txBody>
        </p:sp>
        <p:sp>
          <p:nvSpPr>
            <p:cNvPr id="368653" name="Line 13"/>
            <p:cNvSpPr>
              <a:spLocks noChangeShapeType="1"/>
            </p:cNvSpPr>
            <p:nvPr/>
          </p:nvSpPr>
          <p:spPr bwMode="auto">
            <a:xfrm>
              <a:off x="672" y="2544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68654" name="Group 14"/>
          <p:cNvGrpSpPr>
            <a:grpSpLocks/>
          </p:cNvGrpSpPr>
          <p:nvPr/>
        </p:nvGrpSpPr>
        <p:grpSpPr bwMode="auto">
          <a:xfrm>
            <a:off x="749300" y="1641475"/>
            <a:ext cx="7912100" cy="1190625"/>
            <a:chOff x="472" y="1034"/>
            <a:chExt cx="4984" cy="750"/>
          </a:xfrm>
        </p:grpSpPr>
        <p:sp>
          <p:nvSpPr>
            <p:cNvPr id="368655" name="Text Box 15"/>
            <p:cNvSpPr txBox="1">
              <a:spLocks noChangeArrowheads="1"/>
            </p:cNvSpPr>
            <p:nvPr/>
          </p:nvSpPr>
          <p:spPr bwMode="auto">
            <a:xfrm>
              <a:off x="4704" y="1152"/>
              <a:ext cx="752" cy="365"/>
            </a:xfrm>
            <a:prstGeom prst="rect">
              <a:avLst/>
            </a:prstGeom>
            <a:solidFill>
              <a:srgbClr val="DDF6A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kumimoji="1" lang="zh-CN" altLang="en-US" sz="3200">
                  <a:solidFill>
                    <a:srgbClr val="0000FF"/>
                  </a:solidFill>
                  <a:latin typeface="华文新魏" pitchFamily="2" charset="-122"/>
                  <a:ea typeface="华文新魏" pitchFamily="2" charset="-122"/>
                </a:rPr>
                <a:t>角  度</a:t>
              </a:r>
            </a:p>
          </p:txBody>
        </p:sp>
        <p:sp>
          <p:nvSpPr>
            <p:cNvPr id="368656" name="Freeform 16"/>
            <p:cNvSpPr>
              <a:spLocks/>
            </p:cNvSpPr>
            <p:nvPr/>
          </p:nvSpPr>
          <p:spPr bwMode="auto">
            <a:xfrm>
              <a:off x="472" y="1034"/>
              <a:ext cx="4218" cy="750"/>
            </a:xfrm>
            <a:custGeom>
              <a:avLst/>
              <a:gdLst/>
              <a:ahLst/>
              <a:cxnLst>
                <a:cxn ang="0">
                  <a:pos x="4218" y="273"/>
                </a:cxn>
                <a:cxn ang="0">
                  <a:pos x="3441" y="72"/>
                </a:cxn>
                <a:cxn ang="0">
                  <a:pos x="1750" y="8"/>
                </a:cxn>
                <a:cxn ang="0">
                  <a:pos x="442" y="118"/>
                </a:cxn>
                <a:cxn ang="0">
                  <a:pos x="104" y="406"/>
                </a:cxn>
                <a:cxn ang="0">
                  <a:pos x="8" y="646"/>
                </a:cxn>
                <a:cxn ang="0">
                  <a:pos x="152" y="742"/>
                </a:cxn>
                <a:cxn ang="0">
                  <a:pos x="248" y="598"/>
                </a:cxn>
                <a:cxn ang="0">
                  <a:pos x="56" y="406"/>
                </a:cxn>
              </a:cxnLst>
              <a:rect l="0" t="0" r="r" b="b"/>
              <a:pathLst>
                <a:path w="4218" h="750">
                  <a:moveTo>
                    <a:pt x="4218" y="273"/>
                  </a:moveTo>
                  <a:cubicBezTo>
                    <a:pt x="4089" y="240"/>
                    <a:pt x="3852" y="116"/>
                    <a:pt x="3441" y="72"/>
                  </a:cubicBezTo>
                  <a:cubicBezTo>
                    <a:pt x="3030" y="28"/>
                    <a:pt x="2250" y="0"/>
                    <a:pt x="1750" y="8"/>
                  </a:cubicBezTo>
                  <a:cubicBezTo>
                    <a:pt x="1250" y="16"/>
                    <a:pt x="716" y="52"/>
                    <a:pt x="442" y="118"/>
                  </a:cubicBezTo>
                  <a:cubicBezTo>
                    <a:pt x="168" y="184"/>
                    <a:pt x="176" y="318"/>
                    <a:pt x="104" y="406"/>
                  </a:cubicBezTo>
                  <a:cubicBezTo>
                    <a:pt x="32" y="494"/>
                    <a:pt x="0" y="590"/>
                    <a:pt x="8" y="646"/>
                  </a:cubicBezTo>
                  <a:cubicBezTo>
                    <a:pt x="16" y="702"/>
                    <a:pt x="112" y="750"/>
                    <a:pt x="152" y="742"/>
                  </a:cubicBezTo>
                  <a:cubicBezTo>
                    <a:pt x="192" y="734"/>
                    <a:pt x="264" y="654"/>
                    <a:pt x="248" y="598"/>
                  </a:cubicBezTo>
                  <a:cubicBezTo>
                    <a:pt x="232" y="542"/>
                    <a:pt x="144" y="474"/>
                    <a:pt x="56" y="406"/>
                  </a:cubicBezTo>
                </a:path>
              </a:pathLst>
            </a:custGeom>
            <a:noFill/>
            <a:ln w="38100" cmpd="sng">
              <a:solidFill>
                <a:srgbClr val="0000FF"/>
              </a:solidFill>
              <a:round/>
              <a:headEnd type="triangl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68657" name="Group 17"/>
          <p:cNvGrpSpPr>
            <a:grpSpLocks/>
          </p:cNvGrpSpPr>
          <p:nvPr/>
        </p:nvGrpSpPr>
        <p:grpSpPr bwMode="auto">
          <a:xfrm>
            <a:off x="1244600" y="3352800"/>
            <a:ext cx="7416800" cy="2209800"/>
            <a:chOff x="784" y="2112"/>
            <a:chExt cx="4672" cy="1392"/>
          </a:xfrm>
        </p:grpSpPr>
        <p:sp>
          <p:nvSpPr>
            <p:cNvPr id="368658" name="Text Box 18"/>
            <p:cNvSpPr txBox="1">
              <a:spLocks noChangeArrowheads="1"/>
            </p:cNvSpPr>
            <p:nvPr/>
          </p:nvSpPr>
          <p:spPr bwMode="auto">
            <a:xfrm>
              <a:off x="4704" y="2880"/>
              <a:ext cx="752" cy="365"/>
            </a:xfrm>
            <a:prstGeom prst="rect">
              <a:avLst/>
            </a:prstGeom>
            <a:solidFill>
              <a:srgbClr val="DDF6A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kumimoji="1" lang="zh-CN" altLang="en-US" sz="3200">
                  <a:solidFill>
                    <a:srgbClr val="FF0000"/>
                  </a:solidFill>
                  <a:latin typeface="华文新魏" pitchFamily="2" charset="-122"/>
                  <a:ea typeface="华文新魏" pitchFamily="2" charset="-122"/>
                </a:rPr>
                <a:t>长  度</a:t>
              </a:r>
            </a:p>
          </p:txBody>
        </p:sp>
        <p:sp>
          <p:nvSpPr>
            <p:cNvPr id="368659" name="Freeform 19"/>
            <p:cNvSpPr>
              <a:spLocks/>
            </p:cNvSpPr>
            <p:nvPr/>
          </p:nvSpPr>
          <p:spPr bwMode="auto">
            <a:xfrm>
              <a:off x="784" y="2112"/>
              <a:ext cx="3906" cy="1392"/>
            </a:xfrm>
            <a:custGeom>
              <a:avLst/>
              <a:gdLst/>
              <a:ahLst/>
              <a:cxnLst>
                <a:cxn ang="0">
                  <a:pos x="3906" y="933"/>
                </a:cxn>
                <a:cxn ang="0">
                  <a:pos x="3477" y="960"/>
                </a:cxn>
                <a:cxn ang="0">
                  <a:pos x="3152" y="1248"/>
                </a:cxn>
                <a:cxn ang="0">
                  <a:pos x="1664" y="1344"/>
                </a:cxn>
                <a:cxn ang="0">
                  <a:pos x="224" y="1200"/>
                </a:cxn>
                <a:cxn ang="0">
                  <a:pos x="320" y="192"/>
                </a:cxn>
                <a:cxn ang="0">
                  <a:pos x="80" y="48"/>
                </a:cxn>
                <a:cxn ang="0">
                  <a:pos x="32" y="288"/>
                </a:cxn>
                <a:cxn ang="0">
                  <a:pos x="224" y="384"/>
                </a:cxn>
                <a:cxn ang="0">
                  <a:pos x="368" y="384"/>
                </a:cxn>
              </a:cxnLst>
              <a:rect l="0" t="0" r="r" b="b"/>
              <a:pathLst>
                <a:path w="3906" h="1392">
                  <a:moveTo>
                    <a:pt x="3906" y="933"/>
                  </a:moveTo>
                  <a:cubicBezTo>
                    <a:pt x="3834" y="938"/>
                    <a:pt x="3603" y="908"/>
                    <a:pt x="3477" y="960"/>
                  </a:cubicBezTo>
                  <a:cubicBezTo>
                    <a:pt x="3351" y="1012"/>
                    <a:pt x="3454" y="1184"/>
                    <a:pt x="3152" y="1248"/>
                  </a:cubicBezTo>
                  <a:cubicBezTo>
                    <a:pt x="2850" y="1312"/>
                    <a:pt x="2152" y="1352"/>
                    <a:pt x="1664" y="1344"/>
                  </a:cubicBezTo>
                  <a:cubicBezTo>
                    <a:pt x="1176" y="1336"/>
                    <a:pt x="448" y="1392"/>
                    <a:pt x="224" y="1200"/>
                  </a:cubicBezTo>
                  <a:cubicBezTo>
                    <a:pt x="0" y="1008"/>
                    <a:pt x="344" y="384"/>
                    <a:pt x="320" y="192"/>
                  </a:cubicBezTo>
                  <a:cubicBezTo>
                    <a:pt x="296" y="0"/>
                    <a:pt x="128" y="32"/>
                    <a:pt x="80" y="48"/>
                  </a:cubicBezTo>
                  <a:cubicBezTo>
                    <a:pt x="32" y="64"/>
                    <a:pt x="8" y="232"/>
                    <a:pt x="32" y="288"/>
                  </a:cubicBezTo>
                  <a:cubicBezTo>
                    <a:pt x="56" y="344"/>
                    <a:pt x="168" y="368"/>
                    <a:pt x="224" y="384"/>
                  </a:cubicBezTo>
                  <a:cubicBezTo>
                    <a:pt x="280" y="400"/>
                    <a:pt x="324" y="392"/>
                    <a:pt x="368" y="384"/>
                  </a:cubicBezTo>
                </a:path>
              </a:pathLst>
            </a:custGeom>
            <a:noFill/>
            <a:ln w="38100" cmpd="sng">
              <a:solidFill>
                <a:srgbClr val="FF0000"/>
              </a:solidFill>
              <a:round/>
              <a:headEnd type="triangl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68660" name="Group 20"/>
          <p:cNvGrpSpPr>
            <a:grpSpLocks/>
          </p:cNvGrpSpPr>
          <p:nvPr/>
        </p:nvGrpSpPr>
        <p:grpSpPr bwMode="auto">
          <a:xfrm>
            <a:off x="685800" y="2362200"/>
            <a:ext cx="838200" cy="1447800"/>
            <a:chOff x="432" y="1488"/>
            <a:chExt cx="528" cy="912"/>
          </a:xfrm>
        </p:grpSpPr>
        <p:sp>
          <p:nvSpPr>
            <p:cNvPr id="368661" name="Arc 21"/>
            <p:cNvSpPr>
              <a:spLocks/>
            </p:cNvSpPr>
            <p:nvPr/>
          </p:nvSpPr>
          <p:spPr bwMode="auto">
            <a:xfrm>
              <a:off x="432" y="1777"/>
              <a:ext cx="239" cy="623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8944"/>
                <a:gd name="T1" fmla="*/ 0 h 21600"/>
                <a:gd name="T2" fmla="*/ 8944 w 8944"/>
                <a:gd name="T3" fmla="*/ 1939 h 21600"/>
                <a:gd name="T4" fmla="*/ 0 w 8944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944" h="21600" fill="none" extrusionOk="0">
                  <a:moveTo>
                    <a:pt x="-1" y="0"/>
                  </a:moveTo>
                  <a:cubicBezTo>
                    <a:pt x="3085" y="0"/>
                    <a:pt x="6135" y="661"/>
                    <a:pt x="8944" y="1938"/>
                  </a:cubicBezTo>
                </a:path>
                <a:path w="8944" h="21600" stroke="0" extrusionOk="0">
                  <a:moveTo>
                    <a:pt x="-1" y="0"/>
                  </a:moveTo>
                  <a:cubicBezTo>
                    <a:pt x="3085" y="0"/>
                    <a:pt x="6135" y="661"/>
                    <a:pt x="8944" y="1938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368662" name="Group 22"/>
            <p:cNvGrpSpPr>
              <a:grpSpLocks/>
            </p:cNvGrpSpPr>
            <p:nvPr/>
          </p:nvGrpSpPr>
          <p:grpSpPr bwMode="auto">
            <a:xfrm>
              <a:off x="432" y="1488"/>
              <a:ext cx="528" cy="672"/>
              <a:chOff x="432" y="1488"/>
              <a:chExt cx="528" cy="672"/>
            </a:xfrm>
          </p:grpSpPr>
          <p:sp>
            <p:nvSpPr>
              <p:cNvPr id="368663" name="Line 23"/>
              <p:cNvSpPr>
                <a:spLocks noChangeShapeType="1"/>
              </p:cNvSpPr>
              <p:nvPr/>
            </p:nvSpPr>
            <p:spPr bwMode="auto">
              <a:xfrm flipV="1">
                <a:off x="432" y="1584"/>
                <a:ext cx="432" cy="576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8664" name="Text Box 24"/>
              <p:cNvSpPr txBox="1">
                <a:spLocks noChangeArrowheads="1"/>
              </p:cNvSpPr>
              <p:nvPr/>
            </p:nvSpPr>
            <p:spPr bwMode="auto">
              <a:xfrm>
                <a:off x="480" y="1488"/>
                <a:ext cx="216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kumimoji="1" lang="en-US" altLang="zh-CN">
                    <a:sym typeface="Symbol" pitchFamily="18" charset="2"/>
                  </a:rPr>
                  <a:t></a:t>
                </a:r>
                <a:endParaRPr kumimoji="1" lang="en-US" altLang="zh-CN"/>
              </a:p>
            </p:txBody>
          </p:sp>
          <p:sp>
            <p:nvSpPr>
              <p:cNvPr id="368665" name="Rectangle 25"/>
              <p:cNvSpPr>
                <a:spLocks noChangeArrowheads="1"/>
              </p:cNvSpPr>
              <p:nvPr/>
            </p:nvSpPr>
            <p:spPr bwMode="auto">
              <a:xfrm rot="2340000">
                <a:off x="864" y="1488"/>
                <a:ext cx="96" cy="9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</p:grpSp>
      <p:grpSp>
        <p:nvGrpSpPr>
          <p:cNvPr id="368666" name="Group 26"/>
          <p:cNvGrpSpPr>
            <a:grpSpLocks/>
          </p:cNvGrpSpPr>
          <p:nvPr/>
        </p:nvGrpSpPr>
        <p:grpSpPr bwMode="auto">
          <a:xfrm>
            <a:off x="152400" y="1620838"/>
            <a:ext cx="1295400" cy="3789362"/>
            <a:chOff x="96" y="1021"/>
            <a:chExt cx="816" cy="2387"/>
          </a:xfrm>
        </p:grpSpPr>
        <p:sp>
          <p:nvSpPr>
            <p:cNvPr id="368667" name="Line 27"/>
            <p:cNvSpPr>
              <a:spLocks noChangeShapeType="1"/>
            </p:cNvSpPr>
            <p:nvPr/>
          </p:nvSpPr>
          <p:spPr bwMode="auto">
            <a:xfrm>
              <a:off x="432" y="1296"/>
              <a:ext cx="0" cy="1776"/>
            </a:xfrm>
            <a:prstGeom prst="line">
              <a:avLst/>
            </a:prstGeom>
            <a:noFill/>
            <a:ln w="57150">
              <a:solidFill>
                <a:srgbClr val="990000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8668" name="Text Box 28"/>
            <p:cNvSpPr txBox="1">
              <a:spLocks noChangeArrowheads="1"/>
            </p:cNvSpPr>
            <p:nvPr/>
          </p:nvSpPr>
          <p:spPr bwMode="auto">
            <a:xfrm>
              <a:off x="192" y="1021"/>
              <a:ext cx="50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kumimoji="1" lang="zh-CN" altLang="en-US"/>
                <a:t>磁场</a:t>
              </a:r>
            </a:p>
          </p:txBody>
        </p:sp>
        <p:sp>
          <p:nvSpPr>
            <p:cNvPr id="368669" name="Line 29"/>
            <p:cNvSpPr>
              <a:spLocks noChangeShapeType="1"/>
            </p:cNvSpPr>
            <p:nvPr/>
          </p:nvSpPr>
          <p:spPr bwMode="auto">
            <a:xfrm>
              <a:off x="96" y="2160"/>
              <a:ext cx="816" cy="0"/>
            </a:xfrm>
            <a:prstGeom prst="line">
              <a:avLst/>
            </a:prstGeom>
            <a:noFill/>
            <a:ln w="28575">
              <a:solidFill>
                <a:srgbClr val="990000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368670" name="Group 30"/>
            <p:cNvGrpSpPr>
              <a:grpSpLocks/>
            </p:cNvGrpSpPr>
            <p:nvPr/>
          </p:nvGrpSpPr>
          <p:grpSpPr bwMode="auto">
            <a:xfrm>
              <a:off x="144" y="3120"/>
              <a:ext cx="596" cy="288"/>
              <a:chOff x="144" y="3264"/>
              <a:chExt cx="596" cy="288"/>
            </a:xfrm>
          </p:grpSpPr>
          <p:sp>
            <p:nvSpPr>
              <p:cNvPr id="368671" name="Rectangle 31"/>
              <p:cNvSpPr>
                <a:spLocks noChangeArrowheads="1"/>
              </p:cNvSpPr>
              <p:nvPr/>
            </p:nvSpPr>
            <p:spPr bwMode="auto">
              <a:xfrm>
                <a:off x="144" y="3360"/>
                <a:ext cx="96" cy="9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68672" name="Text Box 32"/>
              <p:cNvSpPr txBox="1">
                <a:spLocks noChangeArrowheads="1"/>
              </p:cNvSpPr>
              <p:nvPr/>
            </p:nvSpPr>
            <p:spPr bwMode="auto">
              <a:xfrm>
                <a:off x="240" y="3264"/>
                <a:ext cx="500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kumimoji="1" lang="zh-CN" altLang="en-US"/>
                  <a:t>样品</a:t>
                </a:r>
              </a:p>
            </p:txBody>
          </p:sp>
        </p:grpSp>
      </p:grpSp>
      <p:sp>
        <p:nvSpPr>
          <p:cNvPr id="368673" name="Text Box 33"/>
          <p:cNvSpPr txBox="1">
            <a:spLocks noChangeArrowheads="1"/>
          </p:cNvSpPr>
          <p:nvPr/>
        </p:nvSpPr>
        <p:spPr bwMode="auto">
          <a:xfrm>
            <a:off x="0" y="6400800"/>
            <a:ext cx="946150" cy="457200"/>
          </a:xfrm>
          <a:prstGeom prst="rect">
            <a:avLst/>
          </a:prstGeom>
          <a:solidFill>
            <a:srgbClr val="DDF6A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1" lang="en-US" altLang="zh-CN"/>
              <a:t>Motor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8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68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68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68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68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23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686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686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68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1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68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3000"/>
                            </p:stCondLst>
                            <p:childTnLst>
                              <p:par>
                                <p:cTn id="38" presetID="2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68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5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68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43" grpId="0" animBg="1" autoUpdateAnimBg="0"/>
      <p:bldP spid="368646" grpId="0" animBg="1" autoUpdateAnimBg="0"/>
      <p:bldP spid="368647" grpId="0" animBg="1" autoUpdateAnimBg="0"/>
      <p:bldP spid="368648" grpId="0" animBg="1" autoUpdateAnimBg="0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6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609600"/>
          </a:xfrm>
        </p:spPr>
        <p:txBody>
          <a:bodyPr/>
          <a:lstStyle/>
          <a:p>
            <a:r>
              <a:rPr lang="en-US" altLang="zh-CN"/>
              <a:t>Motion Control</a:t>
            </a:r>
          </a:p>
        </p:txBody>
      </p:sp>
      <p:pic>
        <p:nvPicPr>
          <p:cNvPr id="369667" name="Picture 3" descr="QD lege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" cy="676275"/>
          </a:xfrm>
          <a:prstGeom prst="rect">
            <a:avLst/>
          </a:prstGeom>
          <a:noFill/>
        </p:spPr>
      </p:pic>
      <p:pic>
        <p:nvPicPr>
          <p:cNvPr id="369668" name="Picture 4" descr="Motion Control Dialog Bo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914400"/>
            <a:ext cx="6096000" cy="4000500"/>
          </a:xfrm>
          <a:prstGeom prst="rect">
            <a:avLst/>
          </a:prstGeom>
          <a:noFill/>
        </p:spPr>
      </p:pic>
      <p:pic>
        <p:nvPicPr>
          <p:cNvPr id="369669" name="Picture 5" descr="Set the Position Configuration Parameter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1600" y="4538663"/>
            <a:ext cx="3124200" cy="2243137"/>
          </a:xfrm>
          <a:prstGeom prst="rect">
            <a:avLst/>
          </a:prstGeom>
          <a:noFill/>
        </p:spPr>
      </p:pic>
      <p:sp>
        <p:nvSpPr>
          <p:cNvPr id="369670" name="Freeform 6"/>
          <p:cNvSpPr>
            <a:spLocks/>
          </p:cNvSpPr>
          <p:nvPr/>
        </p:nvSpPr>
        <p:spPr bwMode="auto">
          <a:xfrm>
            <a:off x="3200400" y="4648200"/>
            <a:ext cx="2659063" cy="12636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41" y="578"/>
              </a:cxn>
              <a:cxn ang="0">
                <a:pos x="1026" y="715"/>
              </a:cxn>
              <a:cxn ang="0">
                <a:pos x="1675" y="94"/>
              </a:cxn>
            </a:cxnLst>
            <a:rect l="0" t="0" r="r" b="b"/>
            <a:pathLst>
              <a:path w="1675" h="796">
                <a:moveTo>
                  <a:pt x="0" y="0"/>
                </a:moveTo>
                <a:cubicBezTo>
                  <a:pt x="74" y="96"/>
                  <a:pt x="270" y="459"/>
                  <a:pt x="441" y="578"/>
                </a:cubicBezTo>
                <a:cubicBezTo>
                  <a:pt x="612" y="697"/>
                  <a:pt x="820" y="796"/>
                  <a:pt x="1026" y="715"/>
                </a:cubicBezTo>
                <a:cubicBezTo>
                  <a:pt x="1232" y="634"/>
                  <a:pt x="1540" y="223"/>
                  <a:pt x="1675" y="94"/>
                </a:cubicBezTo>
              </a:path>
            </a:pathLst>
          </a:custGeom>
          <a:noFill/>
          <a:ln w="38100" cmpd="sng">
            <a:solidFill>
              <a:srgbClr val="FF0000"/>
            </a:solidFill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369671" name="Freeform 7"/>
          <p:cNvSpPr>
            <a:spLocks/>
          </p:cNvSpPr>
          <p:nvPr/>
        </p:nvSpPr>
        <p:spPr bwMode="auto">
          <a:xfrm>
            <a:off x="254000" y="1981200"/>
            <a:ext cx="1651000" cy="3632200"/>
          </a:xfrm>
          <a:custGeom>
            <a:avLst/>
            <a:gdLst/>
            <a:ahLst/>
            <a:cxnLst>
              <a:cxn ang="0">
                <a:pos x="1040" y="1632"/>
              </a:cxn>
              <a:cxn ang="0">
                <a:pos x="800" y="2208"/>
              </a:cxn>
              <a:cxn ang="0">
                <a:pos x="80" y="1152"/>
              </a:cxn>
              <a:cxn ang="0">
                <a:pos x="320" y="0"/>
              </a:cxn>
            </a:cxnLst>
            <a:rect l="0" t="0" r="r" b="b"/>
            <a:pathLst>
              <a:path w="1040" h="2288">
                <a:moveTo>
                  <a:pt x="1040" y="1632"/>
                </a:moveTo>
                <a:cubicBezTo>
                  <a:pt x="1000" y="1960"/>
                  <a:pt x="960" y="2288"/>
                  <a:pt x="800" y="2208"/>
                </a:cubicBezTo>
                <a:cubicBezTo>
                  <a:pt x="640" y="2128"/>
                  <a:pt x="160" y="1520"/>
                  <a:pt x="80" y="1152"/>
                </a:cubicBezTo>
                <a:cubicBezTo>
                  <a:pt x="0" y="784"/>
                  <a:pt x="160" y="392"/>
                  <a:pt x="320" y="0"/>
                </a:cubicBezTo>
              </a:path>
            </a:pathLst>
          </a:custGeom>
          <a:noFill/>
          <a:ln w="38100" cmpd="sng">
            <a:solidFill>
              <a:srgbClr val="FF0000"/>
            </a:solidFill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369672" name="Text Box 8"/>
          <p:cNvSpPr txBox="1">
            <a:spLocks noChangeArrowheads="1"/>
          </p:cNvSpPr>
          <p:nvPr/>
        </p:nvSpPr>
        <p:spPr bwMode="auto">
          <a:xfrm>
            <a:off x="1066800" y="5562600"/>
            <a:ext cx="1066800" cy="466725"/>
          </a:xfrm>
          <a:prstGeom prst="rect">
            <a:avLst/>
          </a:prstGeom>
          <a:solidFill>
            <a:srgbClr val="DDF6A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/>
            <a:r>
              <a:rPr kumimoji="1" lang="en-US" altLang="zh-CN"/>
              <a:t>-8.512</a:t>
            </a:r>
          </a:p>
        </p:txBody>
      </p:sp>
      <p:sp>
        <p:nvSpPr>
          <p:cNvPr id="369673" name="AutoShape 9"/>
          <p:cNvSpPr>
            <a:spLocks noChangeArrowheads="1"/>
          </p:cNvSpPr>
          <p:nvPr/>
        </p:nvSpPr>
        <p:spPr bwMode="auto">
          <a:xfrm>
            <a:off x="6705600" y="304800"/>
            <a:ext cx="1600200" cy="609600"/>
          </a:xfrm>
          <a:prstGeom prst="wedgeRoundRectCallout">
            <a:avLst>
              <a:gd name="adj1" fmla="val -256051"/>
              <a:gd name="adj2" fmla="val 159898"/>
              <a:gd name="adj3" fmla="val 16667"/>
            </a:avLst>
          </a:prstGeom>
          <a:solidFill>
            <a:srgbClr val="DDF6A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anchor="ctr"/>
          <a:lstStyle/>
          <a:p>
            <a:pPr algn="ctr"/>
            <a:r>
              <a:rPr kumimoji="1" lang="zh-CN" altLang="en-US"/>
              <a:t>马达状态</a:t>
            </a:r>
          </a:p>
        </p:txBody>
      </p:sp>
      <p:sp>
        <p:nvSpPr>
          <p:cNvPr id="369674" name="AutoShape 10"/>
          <p:cNvSpPr>
            <a:spLocks noChangeArrowheads="1"/>
          </p:cNvSpPr>
          <p:nvPr/>
        </p:nvSpPr>
        <p:spPr bwMode="auto">
          <a:xfrm>
            <a:off x="6934200" y="1066800"/>
            <a:ext cx="1600200" cy="609600"/>
          </a:xfrm>
          <a:prstGeom prst="wedgeRoundRectCallout">
            <a:avLst>
              <a:gd name="adj1" fmla="val -266667"/>
              <a:gd name="adj2" fmla="val 89583"/>
              <a:gd name="adj3" fmla="val 16667"/>
            </a:avLst>
          </a:prstGeom>
          <a:solidFill>
            <a:srgbClr val="DDF6A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anchor="ctr"/>
          <a:lstStyle/>
          <a:p>
            <a:pPr algn="ctr"/>
            <a:r>
              <a:rPr kumimoji="1" lang="zh-CN" altLang="en-US"/>
              <a:t>马达位置</a:t>
            </a:r>
          </a:p>
        </p:txBody>
      </p:sp>
      <p:sp>
        <p:nvSpPr>
          <p:cNvPr id="369675" name="AutoShape 11"/>
          <p:cNvSpPr>
            <a:spLocks noChangeArrowheads="1"/>
          </p:cNvSpPr>
          <p:nvPr/>
        </p:nvSpPr>
        <p:spPr bwMode="auto">
          <a:xfrm>
            <a:off x="7010400" y="1828800"/>
            <a:ext cx="1600200" cy="609600"/>
          </a:xfrm>
          <a:prstGeom prst="wedgeRoundRectCallout">
            <a:avLst>
              <a:gd name="adj1" fmla="val -141370"/>
              <a:gd name="adj2" fmla="val -21875"/>
              <a:gd name="adj3" fmla="val 16667"/>
            </a:avLst>
          </a:prstGeom>
          <a:solidFill>
            <a:srgbClr val="DDF6A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anchor="ctr"/>
          <a:lstStyle/>
          <a:p>
            <a:pPr algn="ctr"/>
            <a:r>
              <a:rPr kumimoji="1" lang="zh-CN" altLang="en-US"/>
              <a:t>最大角度</a:t>
            </a:r>
          </a:p>
        </p:txBody>
      </p:sp>
      <p:sp>
        <p:nvSpPr>
          <p:cNvPr id="369676" name="Text Box 12"/>
          <p:cNvSpPr txBox="1">
            <a:spLocks noChangeArrowheads="1"/>
          </p:cNvSpPr>
          <p:nvPr/>
        </p:nvSpPr>
        <p:spPr bwMode="auto">
          <a:xfrm>
            <a:off x="1863725" y="2319338"/>
            <a:ext cx="2632075" cy="466725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1" lang="zh-CN" altLang="en-US">
                <a:solidFill>
                  <a:srgbClr val="0000FF"/>
                </a:solidFill>
                <a:ea typeface="华文新魏" pitchFamily="2" charset="-122"/>
              </a:rPr>
              <a:t>马达转动状态指示</a:t>
            </a:r>
          </a:p>
        </p:txBody>
      </p:sp>
      <p:sp>
        <p:nvSpPr>
          <p:cNvPr id="369677" name="AutoShape 13"/>
          <p:cNvSpPr>
            <a:spLocks noChangeArrowheads="1"/>
          </p:cNvSpPr>
          <p:nvPr/>
        </p:nvSpPr>
        <p:spPr bwMode="auto">
          <a:xfrm>
            <a:off x="6934200" y="2667000"/>
            <a:ext cx="1600200" cy="609600"/>
          </a:xfrm>
          <a:prstGeom prst="wedgeRoundRectCallout">
            <a:avLst>
              <a:gd name="adj1" fmla="val -174106"/>
              <a:gd name="adj2" fmla="val 87241"/>
              <a:gd name="adj3" fmla="val 16667"/>
            </a:avLst>
          </a:prstGeom>
          <a:solidFill>
            <a:srgbClr val="E2B9FB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anchor="ctr"/>
          <a:lstStyle/>
          <a:p>
            <a:pPr algn="ctr"/>
            <a:r>
              <a:rPr kumimoji="1" lang="zh-CN" altLang="en-US"/>
              <a:t>设定位置</a:t>
            </a:r>
          </a:p>
        </p:txBody>
      </p:sp>
      <p:sp>
        <p:nvSpPr>
          <p:cNvPr id="369678" name="AutoShape 14"/>
          <p:cNvSpPr>
            <a:spLocks noChangeArrowheads="1"/>
          </p:cNvSpPr>
          <p:nvPr/>
        </p:nvSpPr>
        <p:spPr bwMode="auto">
          <a:xfrm>
            <a:off x="5943600" y="3733800"/>
            <a:ext cx="2971800" cy="609600"/>
          </a:xfrm>
          <a:prstGeom prst="wedgeRoundRectCallout">
            <a:avLst>
              <a:gd name="adj1" fmla="val -82532"/>
              <a:gd name="adj2" fmla="val -28907"/>
              <a:gd name="adj3" fmla="val 16667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anchor="ctr"/>
          <a:lstStyle/>
          <a:p>
            <a:pPr algn="ctr"/>
            <a:r>
              <a:rPr kumimoji="1" lang="zh-CN" altLang="en-US"/>
              <a:t>重新定义当前位置</a:t>
            </a:r>
          </a:p>
        </p:txBody>
      </p:sp>
      <p:sp>
        <p:nvSpPr>
          <p:cNvPr id="369679" name="Oval 15"/>
          <p:cNvSpPr>
            <a:spLocks noChangeArrowheads="1"/>
          </p:cNvSpPr>
          <p:nvPr/>
        </p:nvSpPr>
        <p:spPr bwMode="auto">
          <a:xfrm>
            <a:off x="914400" y="2590800"/>
            <a:ext cx="685800" cy="6858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69680" name="Oval 16"/>
          <p:cNvSpPr>
            <a:spLocks noChangeArrowheads="1"/>
          </p:cNvSpPr>
          <p:nvPr/>
        </p:nvSpPr>
        <p:spPr bwMode="auto">
          <a:xfrm>
            <a:off x="5116513" y="2438400"/>
            <a:ext cx="381000" cy="83185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69681" name="Oval 17"/>
          <p:cNvSpPr>
            <a:spLocks noChangeArrowheads="1"/>
          </p:cNvSpPr>
          <p:nvPr/>
        </p:nvSpPr>
        <p:spPr bwMode="auto">
          <a:xfrm>
            <a:off x="2209800" y="3200400"/>
            <a:ext cx="3124200" cy="5334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69682" name="Line 18"/>
          <p:cNvSpPr>
            <a:spLocks noChangeShapeType="1"/>
          </p:cNvSpPr>
          <p:nvPr/>
        </p:nvSpPr>
        <p:spPr bwMode="auto">
          <a:xfrm>
            <a:off x="1600200" y="3124200"/>
            <a:ext cx="609600" cy="304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369683" name="Line 19"/>
          <p:cNvSpPr>
            <a:spLocks noChangeShapeType="1"/>
          </p:cNvSpPr>
          <p:nvPr/>
        </p:nvSpPr>
        <p:spPr bwMode="auto">
          <a:xfrm flipH="1">
            <a:off x="4572000" y="2971800"/>
            <a:ext cx="533400" cy="228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369684" name="Text Box 20"/>
          <p:cNvSpPr txBox="1">
            <a:spLocks noChangeArrowheads="1"/>
          </p:cNvSpPr>
          <p:nvPr/>
        </p:nvSpPr>
        <p:spPr bwMode="auto">
          <a:xfrm>
            <a:off x="1127125" y="25908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1" lang="en-US" altLang="zh-CN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369685" name="Text Box 21"/>
          <p:cNvSpPr txBox="1">
            <a:spLocks noChangeArrowheads="1"/>
          </p:cNvSpPr>
          <p:nvPr/>
        </p:nvSpPr>
        <p:spPr bwMode="auto">
          <a:xfrm>
            <a:off x="5181600" y="24384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1" lang="en-US" altLang="zh-CN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369686" name="Text Box 22"/>
          <p:cNvSpPr txBox="1">
            <a:spLocks noChangeArrowheads="1"/>
          </p:cNvSpPr>
          <p:nvPr/>
        </p:nvSpPr>
        <p:spPr bwMode="auto">
          <a:xfrm>
            <a:off x="3581400" y="32004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1" lang="en-US" altLang="zh-CN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369687" name="Text Box 23"/>
          <p:cNvSpPr txBox="1">
            <a:spLocks noChangeArrowheads="1"/>
          </p:cNvSpPr>
          <p:nvPr/>
        </p:nvSpPr>
        <p:spPr bwMode="auto">
          <a:xfrm>
            <a:off x="0" y="6400800"/>
            <a:ext cx="1081088" cy="457200"/>
          </a:xfrm>
          <a:prstGeom prst="rect">
            <a:avLst/>
          </a:prstGeom>
          <a:solidFill>
            <a:srgbClr val="DDF6A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1" lang="en-US" altLang="zh-CN"/>
              <a:t>Motion</a:t>
            </a: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6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8458200" cy="685800"/>
          </a:xfrm>
        </p:spPr>
        <p:txBody>
          <a:bodyPr/>
          <a:lstStyle/>
          <a:p>
            <a:r>
              <a:rPr lang="en-US" altLang="zh-CN"/>
              <a:t>Install Horizontal Rotator Hardware</a:t>
            </a:r>
          </a:p>
        </p:txBody>
      </p:sp>
      <p:pic>
        <p:nvPicPr>
          <p:cNvPr id="370691" name="Picture 3" descr="QD lege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" cy="676275"/>
          </a:xfrm>
          <a:prstGeom prst="rect">
            <a:avLst/>
          </a:prstGeom>
          <a:noFill/>
        </p:spPr>
      </p:pic>
      <p:sp>
        <p:nvSpPr>
          <p:cNvPr id="370692" name="Rectangle 4"/>
          <p:cNvSpPr>
            <a:spLocks noChangeArrowheads="1"/>
          </p:cNvSpPr>
          <p:nvPr/>
        </p:nvSpPr>
        <p:spPr bwMode="auto">
          <a:xfrm>
            <a:off x="171450" y="3962400"/>
            <a:ext cx="88011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kumimoji="1" lang="en-US" altLang="zh-CN" sz="4400">
                <a:solidFill>
                  <a:schemeClr val="tx2"/>
                </a:solidFill>
              </a:rPr>
              <a:t>Remove Horizontal Rotator Hardware</a:t>
            </a:r>
          </a:p>
        </p:txBody>
      </p:sp>
      <p:sp>
        <p:nvSpPr>
          <p:cNvPr id="370693" name="Text Box 5"/>
          <p:cNvSpPr txBox="1">
            <a:spLocks noChangeArrowheads="1"/>
          </p:cNvSpPr>
          <p:nvPr/>
        </p:nvSpPr>
        <p:spPr bwMode="auto">
          <a:xfrm>
            <a:off x="1438275" y="838200"/>
            <a:ext cx="6265863" cy="457200"/>
          </a:xfrm>
          <a:prstGeom prst="rect">
            <a:avLst/>
          </a:prstGeom>
          <a:solidFill>
            <a:srgbClr val="DDF6A0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kumimoji="1" lang="en-US" altLang="zh-CN"/>
              <a:t>1. </a:t>
            </a:r>
            <a:r>
              <a:rPr kumimoji="1" lang="zh-CN" altLang="en-US"/>
              <a:t>运行</a:t>
            </a:r>
            <a:r>
              <a:rPr kumimoji="1" lang="en-US" altLang="zh-CN"/>
              <a:t>PPMS Tools</a:t>
            </a:r>
            <a:r>
              <a:rPr kumimoji="1" lang="zh-CN" altLang="en-US"/>
              <a:t>中的</a:t>
            </a:r>
            <a:r>
              <a:rPr kumimoji="1" lang="en-US" altLang="zh-CN">
                <a:solidFill>
                  <a:srgbClr val="0000FF"/>
                </a:solidFill>
              </a:rPr>
              <a:t>MonQD6000.EXE</a:t>
            </a:r>
          </a:p>
        </p:txBody>
      </p:sp>
      <p:sp>
        <p:nvSpPr>
          <p:cNvPr id="370694" name="Text Box 6"/>
          <p:cNvSpPr txBox="1">
            <a:spLocks noChangeArrowheads="1"/>
          </p:cNvSpPr>
          <p:nvPr/>
        </p:nvSpPr>
        <p:spPr bwMode="auto">
          <a:xfrm>
            <a:off x="1716088" y="1371600"/>
            <a:ext cx="5710237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kumimoji="1" lang="en-US" altLang="zh-CN"/>
              <a:t>2. </a:t>
            </a:r>
            <a:r>
              <a:rPr kumimoji="1" lang="zh-CN" altLang="en-US"/>
              <a:t>在</a:t>
            </a:r>
            <a:r>
              <a:rPr kumimoji="1" lang="en-US" altLang="zh-CN"/>
              <a:t>Send to PPMS</a:t>
            </a:r>
            <a:r>
              <a:rPr kumimoji="1" lang="zh-CN" altLang="en-US"/>
              <a:t>菜单中点击</a:t>
            </a:r>
            <a:r>
              <a:rPr kumimoji="1" lang="en-US" altLang="zh-CN">
                <a:solidFill>
                  <a:srgbClr val="0000FF"/>
                </a:solidFill>
              </a:rPr>
              <a:t>Send Config</a:t>
            </a:r>
          </a:p>
        </p:txBody>
      </p:sp>
      <p:sp>
        <p:nvSpPr>
          <p:cNvPr id="370695" name="Text Box 7"/>
          <p:cNvSpPr txBox="1">
            <a:spLocks noChangeArrowheads="1"/>
          </p:cNvSpPr>
          <p:nvPr/>
        </p:nvSpPr>
        <p:spPr bwMode="auto">
          <a:xfrm>
            <a:off x="406400" y="1905000"/>
            <a:ext cx="8331200" cy="457200"/>
          </a:xfrm>
          <a:prstGeom prst="rect">
            <a:avLst/>
          </a:prstGeom>
          <a:solidFill>
            <a:srgbClr val="DDF6A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1" lang="en-US" altLang="zh-CN"/>
              <a:t>3. </a:t>
            </a:r>
            <a:r>
              <a:rPr kumimoji="1" lang="zh-CN" altLang="en-US"/>
              <a:t>选择</a:t>
            </a:r>
            <a:r>
              <a:rPr kumimoji="1" lang="en-US" altLang="zh-CN"/>
              <a:t>C:\Qdppms\Horizontal Rotator\Config\</a:t>
            </a:r>
            <a:r>
              <a:rPr kumimoji="1" lang="zh-CN" altLang="en-US"/>
              <a:t>中的相应设置文件</a:t>
            </a:r>
          </a:p>
        </p:txBody>
      </p:sp>
      <p:graphicFrame>
        <p:nvGraphicFramePr>
          <p:cNvPr id="370696" name="Group 8"/>
          <p:cNvGraphicFramePr>
            <a:graphicFrameLocks noGrp="1"/>
          </p:cNvGraphicFramePr>
          <p:nvPr/>
        </p:nvGraphicFramePr>
        <p:xfrm>
          <a:off x="1371600" y="2514600"/>
          <a:ext cx="6400800" cy="1181100"/>
        </p:xfrm>
        <a:graphic>
          <a:graphicData uri="http://schemas.openxmlformats.org/drawingml/2006/table">
            <a:tbl>
              <a:tblPr/>
              <a:tblGrid>
                <a:gridCol w="3200400"/>
                <a:gridCol w="3200400"/>
              </a:tblGrid>
              <a:tr h="609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DC_R/Tq-Mag:  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ACT/HR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1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HR136.CFG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HRACT136.CFG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70707" name="Text Box 19"/>
          <p:cNvSpPr txBox="1">
            <a:spLocks noChangeArrowheads="1"/>
          </p:cNvSpPr>
          <p:nvPr/>
        </p:nvSpPr>
        <p:spPr bwMode="auto">
          <a:xfrm>
            <a:off x="2905125" y="5410200"/>
            <a:ext cx="3333750" cy="457200"/>
          </a:xfrm>
          <a:prstGeom prst="rect">
            <a:avLst/>
          </a:prstGeom>
          <a:solidFill>
            <a:srgbClr val="DDF6A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1" lang="en-US" altLang="zh-CN">
                <a:solidFill>
                  <a:srgbClr val="0000FF"/>
                </a:solidFill>
              </a:rPr>
              <a:t>2. Send GPIB Commands</a:t>
            </a:r>
          </a:p>
        </p:txBody>
      </p:sp>
      <p:sp>
        <p:nvSpPr>
          <p:cNvPr id="370708" name="Text Box 20"/>
          <p:cNvSpPr txBox="1">
            <a:spLocks noChangeArrowheads="1"/>
          </p:cNvSpPr>
          <p:nvPr/>
        </p:nvSpPr>
        <p:spPr bwMode="auto">
          <a:xfrm>
            <a:off x="3252788" y="6172200"/>
            <a:ext cx="2636837" cy="457200"/>
          </a:xfrm>
          <a:prstGeom prst="rect">
            <a:avLst/>
          </a:prstGeom>
          <a:solidFill>
            <a:srgbClr val="DDF6A0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anchor="ctr">
            <a:spAutoFit/>
          </a:bodyPr>
          <a:lstStyle/>
          <a:p>
            <a:pPr algn="ctr"/>
            <a:r>
              <a:rPr kumimoji="1" lang="en-US" altLang="zh-CN" u="sng"/>
              <a:t>USERTEMP 0. </a:t>
            </a:r>
            <a:r>
              <a:rPr kumimoji="1" lang="en-US" altLang="zh-CN" u="sng">
                <a:sym typeface="Wingdings 3" pitchFamily="18" charset="2"/>
              </a:rPr>
              <a:t></a:t>
            </a:r>
            <a:endParaRPr kumimoji="1" lang="en-US" altLang="zh-CN" u="sng"/>
          </a:p>
        </p:txBody>
      </p:sp>
      <p:sp>
        <p:nvSpPr>
          <p:cNvPr id="370709" name="Text Box 21"/>
          <p:cNvSpPr txBox="1">
            <a:spLocks noChangeArrowheads="1"/>
          </p:cNvSpPr>
          <p:nvPr/>
        </p:nvSpPr>
        <p:spPr bwMode="auto">
          <a:xfrm>
            <a:off x="1371600" y="4800600"/>
            <a:ext cx="2784475" cy="457200"/>
          </a:xfrm>
          <a:prstGeom prst="rect">
            <a:avLst/>
          </a:prstGeom>
          <a:solidFill>
            <a:srgbClr val="DDF6A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1" lang="en-US" altLang="zh-CN">
                <a:solidFill>
                  <a:srgbClr val="0000FF"/>
                </a:solidFill>
              </a:rPr>
              <a:t>1. MonQD6000.EXE</a:t>
            </a:r>
          </a:p>
        </p:txBody>
      </p:sp>
      <p:sp>
        <p:nvSpPr>
          <p:cNvPr id="370710" name="Text Box 22"/>
          <p:cNvSpPr txBox="1">
            <a:spLocks noChangeArrowheads="1"/>
          </p:cNvSpPr>
          <p:nvPr/>
        </p:nvSpPr>
        <p:spPr bwMode="auto">
          <a:xfrm>
            <a:off x="5334000" y="4800600"/>
            <a:ext cx="1468438" cy="457200"/>
          </a:xfrm>
          <a:prstGeom prst="rect">
            <a:avLst/>
          </a:prstGeom>
          <a:solidFill>
            <a:srgbClr val="DDF6A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1" lang="en-US" altLang="zh-CN">
                <a:solidFill>
                  <a:srgbClr val="0000FF"/>
                </a:solidFill>
              </a:rPr>
              <a:t>1. Utilities</a:t>
            </a:r>
          </a:p>
        </p:txBody>
      </p:sp>
      <p:sp>
        <p:nvSpPr>
          <p:cNvPr id="370711" name="Rectangle 23"/>
          <p:cNvSpPr>
            <a:spLocks noChangeArrowheads="1"/>
          </p:cNvSpPr>
          <p:nvPr/>
        </p:nvSpPr>
        <p:spPr bwMode="auto">
          <a:xfrm>
            <a:off x="0" y="3886200"/>
            <a:ext cx="9144000" cy="76200"/>
          </a:xfrm>
          <a:prstGeom prst="rect">
            <a:avLst/>
          </a:prstGeom>
          <a:gradFill rotWithShape="0">
            <a:gsLst>
              <a:gs pos="0">
                <a:srgbClr val="D69CFA">
                  <a:gamma/>
                  <a:shade val="46275"/>
                  <a:invGamma/>
                </a:srgbClr>
              </a:gs>
              <a:gs pos="50000">
                <a:srgbClr val="D69CFA"/>
              </a:gs>
              <a:gs pos="100000">
                <a:srgbClr val="D69CFA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70712" name="AutoShape 24"/>
          <p:cNvSpPr>
            <a:spLocks noChangeArrowheads="1"/>
          </p:cNvSpPr>
          <p:nvPr/>
        </p:nvSpPr>
        <p:spPr bwMode="auto">
          <a:xfrm>
            <a:off x="6629400" y="5638800"/>
            <a:ext cx="2209800" cy="990600"/>
          </a:xfrm>
          <a:prstGeom prst="wedgeEllipseCallout">
            <a:avLst>
              <a:gd name="adj1" fmla="val -83764"/>
              <a:gd name="adj2" fmla="val 26764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lIns="0" rIns="0" anchor="ctr"/>
          <a:lstStyle/>
          <a:p>
            <a:pPr algn="ctr"/>
            <a:r>
              <a:rPr kumimoji="1" lang="zh-CN" altLang="en-US">
                <a:solidFill>
                  <a:schemeClr val="bg1"/>
                </a:solidFill>
              </a:rPr>
              <a:t>关闭温度计</a:t>
            </a:r>
          </a:p>
          <a:p>
            <a:pPr algn="ctr"/>
            <a:r>
              <a:rPr kumimoji="1" lang="zh-CN" altLang="en-US">
                <a:solidFill>
                  <a:schemeClr val="bg1"/>
                </a:solidFill>
              </a:rPr>
              <a:t>！！！</a:t>
            </a:r>
          </a:p>
        </p:txBody>
      </p:sp>
      <p:sp>
        <p:nvSpPr>
          <p:cNvPr id="370713" name="Text Box 25"/>
          <p:cNvSpPr txBox="1">
            <a:spLocks noChangeArrowheads="1"/>
          </p:cNvSpPr>
          <p:nvPr/>
        </p:nvSpPr>
        <p:spPr bwMode="auto">
          <a:xfrm>
            <a:off x="0" y="6400800"/>
            <a:ext cx="608013" cy="457200"/>
          </a:xfrm>
          <a:prstGeom prst="rect">
            <a:avLst/>
          </a:prstGeom>
          <a:solidFill>
            <a:srgbClr val="DDF6A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1" lang="en-US" altLang="zh-CN"/>
              <a:t>HR</a:t>
            </a: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7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685800"/>
          </a:xfrm>
        </p:spPr>
        <p:txBody>
          <a:bodyPr/>
          <a:lstStyle/>
          <a:p>
            <a:r>
              <a:rPr lang="en-US" altLang="zh-CN"/>
              <a:t>PPMS</a:t>
            </a:r>
            <a:r>
              <a:rPr lang="zh-CN" altLang="en-US"/>
              <a:t>的术语图解</a:t>
            </a:r>
          </a:p>
        </p:txBody>
      </p:sp>
      <p:sp>
        <p:nvSpPr>
          <p:cNvPr id="371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4438" y="762000"/>
            <a:ext cx="6715125" cy="457200"/>
          </a:xfrm>
          <a:solidFill>
            <a:srgbClr val="DDF6A0"/>
          </a:solidFill>
          <a:ln>
            <a:solidFill>
              <a:srgbClr val="990000"/>
            </a:solidFill>
          </a:ln>
          <a:effectLst>
            <a:outerShdw dist="107763" dir="2700000" algn="ctr" rotWithShape="0">
              <a:schemeClr val="bg2"/>
            </a:outerShdw>
          </a:effectLst>
        </p:spPr>
        <p:txBody>
          <a:bodyPr anchor="ctr"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altLang="zh-CN" sz="2400">
                <a:solidFill>
                  <a:srgbClr val="FF0000"/>
                </a:solidFill>
              </a:rPr>
              <a:t>Field</a:t>
            </a:r>
            <a:r>
              <a:rPr lang="en-US" altLang="zh-CN" sz="2400"/>
              <a:t>: Linear, No Overshoot, Oscillate, Sweep</a:t>
            </a:r>
          </a:p>
        </p:txBody>
      </p:sp>
      <p:sp>
        <p:nvSpPr>
          <p:cNvPr id="371716" name="Line 4"/>
          <p:cNvSpPr>
            <a:spLocks noChangeShapeType="1"/>
          </p:cNvSpPr>
          <p:nvPr/>
        </p:nvSpPr>
        <p:spPr bwMode="auto">
          <a:xfrm>
            <a:off x="2209800" y="6705600"/>
            <a:ext cx="6553200" cy="0"/>
          </a:xfrm>
          <a:prstGeom prst="line">
            <a:avLst/>
          </a:prstGeom>
          <a:noFill/>
          <a:ln w="38100">
            <a:solidFill>
              <a:srgbClr val="99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371717" name="Line 5"/>
          <p:cNvSpPr>
            <a:spLocks noChangeShapeType="1"/>
          </p:cNvSpPr>
          <p:nvPr/>
        </p:nvSpPr>
        <p:spPr bwMode="auto">
          <a:xfrm flipV="1">
            <a:off x="2209800" y="2743200"/>
            <a:ext cx="0" cy="3962400"/>
          </a:xfrm>
          <a:prstGeom prst="line">
            <a:avLst/>
          </a:prstGeom>
          <a:noFill/>
          <a:ln w="38100">
            <a:solidFill>
              <a:srgbClr val="99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371718" name="Line 6"/>
          <p:cNvSpPr>
            <a:spLocks noChangeShapeType="1"/>
          </p:cNvSpPr>
          <p:nvPr/>
        </p:nvSpPr>
        <p:spPr bwMode="auto">
          <a:xfrm>
            <a:off x="2286000" y="3733800"/>
            <a:ext cx="5486400" cy="0"/>
          </a:xfrm>
          <a:prstGeom prst="line">
            <a:avLst/>
          </a:prstGeom>
          <a:noFill/>
          <a:ln w="38100">
            <a:solidFill>
              <a:srgbClr val="990000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371719" name="Line 7"/>
          <p:cNvSpPr>
            <a:spLocks noChangeShapeType="1"/>
          </p:cNvSpPr>
          <p:nvPr/>
        </p:nvSpPr>
        <p:spPr bwMode="auto">
          <a:xfrm flipV="1">
            <a:off x="2514600" y="3124200"/>
            <a:ext cx="4495800" cy="3200400"/>
          </a:xfrm>
          <a:prstGeom prst="line">
            <a:avLst/>
          </a:prstGeom>
          <a:noFill/>
          <a:ln w="38100">
            <a:solidFill>
              <a:srgbClr val="C26DF7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371720" name="Freeform 8"/>
          <p:cNvSpPr>
            <a:spLocks/>
          </p:cNvSpPr>
          <p:nvPr/>
        </p:nvSpPr>
        <p:spPr bwMode="auto">
          <a:xfrm>
            <a:off x="2514600" y="3711575"/>
            <a:ext cx="4697413" cy="2613025"/>
          </a:xfrm>
          <a:custGeom>
            <a:avLst/>
            <a:gdLst/>
            <a:ahLst/>
            <a:cxnLst>
              <a:cxn ang="0">
                <a:pos x="0" y="1646"/>
              </a:cxn>
              <a:cxn ang="0">
                <a:pos x="608" y="935"/>
              </a:cxn>
              <a:cxn ang="0">
                <a:pos x="1109" y="529"/>
              </a:cxn>
              <a:cxn ang="0">
                <a:pos x="1543" y="293"/>
              </a:cxn>
              <a:cxn ang="0">
                <a:pos x="1902" y="132"/>
              </a:cxn>
              <a:cxn ang="0">
                <a:pos x="2242" y="19"/>
              </a:cxn>
              <a:cxn ang="0">
                <a:pos x="2959" y="19"/>
              </a:cxn>
            </a:cxnLst>
            <a:rect l="0" t="0" r="r" b="b"/>
            <a:pathLst>
              <a:path w="2959" h="1646">
                <a:moveTo>
                  <a:pt x="0" y="1646"/>
                </a:moveTo>
                <a:cubicBezTo>
                  <a:pt x="101" y="1528"/>
                  <a:pt x="423" y="1121"/>
                  <a:pt x="608" y="935"/>
                </a:cubicBezTo>
                <a:cubicBezTo>
                  <a:pt x="793" y="749"/>
                  <a:pt x="953" y="636"/>
                  <a:pt x="1109" y="529"/>
                </a:cubicBezTo>
                <a:cubicBezTo>
                  <a:pt x="1265" y="422"/>
                  <a:pt x="1411" y="359"/>
                  <a:pt x="1543" y="293"/>
                </a:cubicBezTo>
                <a:cubicBezTo>
                  <a:pt x="1675" y="227"/>
                  <a:pt x="1786" y="178"/>
                  <a:pt x="1902" y="132"/>
                </a:cubicBezTo>
                <a:cubicBezTo>
                  <a:pt x="2018" y="86"/>
                  <a:pt x="2066" y="38"/>
                  <a:pt x="2242" y="19"/>
                </a:cubicBezTo>
                <a:cubicBezTo>
                  <a:pt x="2418" y="0"/>
                  <a:pt x="2810" y="19"/>
                  <a:pt x="2959" y="19"/>
                </a:cubicBezTo>
              </a:path>
            </a:pathLst>
          </a:custGeom>
          <a:noFill/>
          <a:ln w="38100" cmpd="sng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371721" name="Freeform 9"/>
          <p:cNvSpPr>
            <a:spLocks/>
          </p:cNvSpPr>
          <p:nvPr/>
        </p:nvSpPr>
        <p:spPr bwMode="auto">
          <a:xfrm>
            <a:off x="2514600" y="3360738"/>
            <a:ext cx="4352925" cy="2963862"/>
          </a:xfrm>
          <a:custGeom>
            <a:avLst/>
            <a:gdLst/>
            <a:ahLst/>
            <a:cxnLst>
              <a:cxn ang="0">
                <a:pos x="0" y="1867"/>
              </a:cxn>
              <a:cxn ang="0">
                <a:pos x="618" y="646"/>
              </a:cxn>
              <a:cxn ang="0">
                <a:pos x="1145" y="48"/>
              </a:cxn>
              <a:cxn ang="0">
                <a:pos x="1626" y="359"/>
              </a:cxn>
              <a:cxn ang="0">
                <a:pos x="1919" y="161"/>
              </a:cxn>
              <a:cxn ang="0">
                <a:pos x="2108" y="293"/>
              </a:cxn>
              <a:cxn ang="0">
                <a:pos x="2298" y="221"/>
              </a:cxn>
              <a:cxn ang="0">
                <a:pos x="2487" y="221"/>
              </a:cxn>
              <a:cxn ang="0">
                <a:pos x="2742" y="221"/>
              </a:cxn>
            </a:cxnLst>
            <a:rect l="0" t="0" r="r" b="b"/>
            <a:pathLst>
              <a:path w="2742" h="1867">
                <a:moveTo>
                  <a:pt x="0" y="1867"/>
                </a:moveTo>
                <a:cubicBezTo>
                  <a:pt x="103" y="1663"/>
                  <a:pt x="427" y="949"/>
                  <a:pt x="618" y="646"/>
                </a:cubicBezTo>
                <a:cubicBezTo>
                  <a:pt x="809" y="343"/>
                  <a:pt x="977" y="96"/>
                  <a:pt x="1145" y="48"/>
                </a:cubicBezTo>
                <a:cubicBezTo>
                  <a:pt x="1313" y="0"/>
                  <a:pt x="1497" y="340"/>
                  <a:pt x="1626" y="359"/>
                </a:cubicBezTo>
                <a:cubicBezTo>
                  <a:pt x="1755" y="378"/>
                  <a:pt x="1839" y="172"/>
                  <a:pt x="1919" y="161"/>
                </a:cubicBezTo>
                <a:cubicBezTo>
                  <a:pt x="1999" y="150"/>
                  <a:pt x="2045" y="283"/>
                  <a:pt x="2108" y="293"/>
                </a:cubicBezTo>
                <a:cubicBezTo>
                  <a:pt x="2171" y="303"/>
                  <a:pt x="2235" y="233"/>
                  <a:pt x="2298" y="221"/>
                </a:cubicBezTo>
                <a:cubicBezTo>
                  <a:pt x="2361" y="209"/>
                  <a:pt x="2413" y="221"/>
                  <a:pt x="2487" y="221"/>
                </a:cubicBezTo>
                <a:cubicBezTo>
                  <a:pt x="2561" y="221"/>
                  <a:pt x="2689" y="221"/>
                  <a:pt x="2742" y="221"/>
                </a:cubicBezTo>
              </a:path>
            </a:pathLst>
          </a:custGeom>
          <a:noFill/>
          <a:ln w="38100" cmpd="sng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grpSp>
        <p:nvGrpSpPr>
          <p:cNvPr id="371722" name="Group 10"/>
          <p:cNvGrpSpPr>
            <a:grpSpLocks/>
          </p:cNvGrpSpPr>
          <p:nvPr/>
        </p:nvGrpSpPr>
        <p:grpSpPr bwMode="auto">
          <a:xfrm>
            <a:off x="5181600" y="2743200"/>
            <a:ext cx="1403350" cy="990600"/>
            <a:chOff x="3264" y="1728"/>
            <a:chExt cx="884" cy="624"/>
          </a:xfrm>
        </p:grpSpPr>
        <p:sp>
          <p:nvSpPr>
            <p:cNvPr id="371723" name="Line 11"/>
            <p:cNvSpPr>
              <a:spLocks noChangeShapeType="1"/>
            </p:cNvSpPr>
            <p:nvPr/>
          </p:nvSpPr>
          <p:spPr bwMode="auto">
            <a:xfrm>
              <a:off x="3888" y="2064"/>
              <a:ext cx="0" cy="288"/>
            </a:xfrm>
            <a:prstGeom prst="line">
              <a:avLst/>
            </a:prstGeom>
            <a:noFill/>
            <a:ln w="38100">
              <a:solidFill>
                <a:srgbClr val="6699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1724" name="Text Box 12"/>
            <p:cNvSpPr txBox="1">
              <a:spLocks noChangeArrowheads="1"/>
            </p:cNvSpPr>
            <p:nvPr/>
          </p:nvSpPr>
          <p:spPr bwMode="auto">
            <a:xfrm>
              <a:off x="3264" y="1728"/>
              <a:ext cx="884" cy="288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>
              <a:spAutoFit/>
            </a:bodyPr>
            <a:lstStyle/>
            <a:p>
              <a:pPr algn="ctr"/>
              <a:r>
                <a:rPr kumimoji="1" lang="zh-CN" altLang="en-US"/>
                <a:t>测量开始</a:t>
              </a:r>
            </a:p>
          </p:txBody>
        </p:sp>
      </p:grpSp>
      <p:sp>
        <p:nvSpPr>
          <p:cNvPr id="371725" name="Freeform 13"/>
          <p:cNvSpPr>
            <a:spLocks/>
          </p:cNvSpPr>
          <p:nvPr/>
        </p:nvSpPr>
        <p:spPr bwMode="auto">
          <a:xfrm>
            <a:off x="2590800" y="3810000"/>
            <a:ext cx="4572000" cy="2590800"/>
          </a:xfrm>
          <a:custGeom>
            <a:avLst/>
            <a:gdLst/>
            <a:ahLst/>
            <a:cxnLst>
              <a:cxn ang="0">
                <a:pos x="0" y="1632"/>
              </a:cxn>
              <a:cxn ang="0">
                <a:pos x="2256" y="0"/>
              </a:cxn>
              <a:cxn ang="0">
                <a:pos x="2880" y="0"/>
              </a:cxn>
            </a:cxnLst>
            <a:rect l="0" t="0" r="r" b="b"/>
            <a:pathLst>
              <a:path w="2880" h="1632">
                <a:moveTo>
                  <a:pt x="0" y="1632"/>
                </a:moveTo>
                <a:lnTo>
                  <a:pt x="2256" y="0"/>
                </a:lnTo>
                <a:lnTo>
                  <a:pt x="2880" y="0"/>
                </a:lnTo>
              </a:path>
            </a:pathLst>
          </a:custGeom>
          <a:noFill/>
          <a:ln w="38100" cmpd="sng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371726" name="AutoShape 14"/>
          <p:cNvSpPr>
            <a:spLocks noChangeArrowheads="1"/>
          </p:cNvSpPr>
          <p:nvPr/>
        </p:nvSpPr>
        <p:spPr bwMode="auto">
          <a:xfrm>
            <a:off x="152400" y="4876800"/>
            <a:ext cx="1905000" cy="914400"/>
          </a:xfrm>
          <a:prstGeom prst="wedgeRoundRectCallout">
            <a:avLst>
              <a:gd name="adj1" fmla="val 116417"/>
              <a:gd name="adj2" fmla="val -80556"/>
              <a:gd name="adj3" fmla="val 16667"/>
            </a:avLst>
          </a:prstGeom>
          <a:solidFill>
            <a:srgbClr val="D0F9F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45791" dir="2021404" algn="ctr" rotWithShape="0">
              <a:schemeClr val="bg2"/>
            </a:outerShdw>
          </a:effectLst>
        </p:spPr>
        <p:txBody>
          <a:bodyPr anchor="ctr"/>
          <a:lstStyle/>
          <a:p>
            <a:pPr algn="ctr"/>
            <a:r>
              <a:rPr kumimoji="1" lang="en-US" altLang="zh-CN" sz="2800">
                <a:solidFill>
                  <a:srgbClr val="FF3300"/>
                </a:solidFill>
              </a:rPr>
              <a:t>Oscillate</a:t>
            </a:r>
          </a:p>
          <a:p>
            <a:pPr algn="ctr">
              <a:spcBef>
                <a:spcPct val="20000"/>
              </a:spcBef>
            </a:pPr>
            <a:r>
              <a:rPr kumimoji="1" lang="en-US" altLang="zh-CN" sz="2800">
                <a:solidFill>
                  <a:srgbClr val="0000FF"/>
                </a:solidFill>
              </a:rPr>
              <a:t>Fast Settle</a:t>
            </a:r>
          </a:p>
        </p:txBody>
      </p:sp>
      <p:sp>
        <p:nvSpPr>
          <p:cNvPr id="371727" name="AutoShape 15"/>
          <p:cNvSpPr>
            <a:spLocks noChangeArrowheads="1"/>
          </p:cNvSpPr>
          <p:nvPr/>
        </p:nvSpPr>
        <p:spPr bwMode="auto">
          <a:xfrm>
            <a:off x="4800600" y="5791200"/>
            <a:ext cx="2057400" cy="609600"/>
          </a:xfrm>
          <a:prstGeom prst="wedgeRoundRectCallout">
            <a:avLst>
              <a:gd name="adj1" fmla="val -93287"/>
              <a:gd name="adj2" fmla="val -216148"/>
              <a:gd name="adj3" fmla="val 16667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anchor="ctr"/>
          <a:lstStyle/>
          <a:p>
            <a:pPr algn="ctr"/>
            <a:r>
              <a:rPr kumimoji="1" lang="en-US" altLang="zh-CN" sz="2800">
                <a:solidFill>
                  <a:schemeClr val="bg1"/>
                </a:solidFill>
              </a:rPr>
              <a:t>No O’shoot</a:t>
            </a:r>
          </a:p>
        </p:txBody>
      </p:sp>
      <p:sp>
        <p:nvSpPr>
          <p:cNvPr id="371728" name="AutoShape 16"/>
          <p:cNvSpPr>
            <a:spLocks noChangeArrowheads="1"/>
          </p:cNvSpPr>
          <p:nvPr/>
        </p:nvSpPr>
        <p:spPr bwMode="auto">
          <a:xfrm>
            <a:off x="6288088" y="4305300"/>
            <a:ext cx="1493837" cy="914400"/>
          </a:xfrm>
          <a:prstGeom prst="wedgeRoundRectCallout">
            <a:avLst>
              <a:gd name="adj1" fmla="val -80074"/>
              <a:gd name="adj2" fmla="val -78301"/>
              <a:gd name="adj3" fmla="val 16667"/>
            </a:avLst>
          </a:prstGeom>
          <a:solidFill>
            <a:srgbClr val="D0F9F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anchor="ctr"/>
          <a:lstStyle/>
          <a:p>
            <a:pPr algn="ctr"/>
            <a:r>
              <a:rPr kumimoji="1" lang="en-US" altLang="zh-CN" sz="2800">
                <a:solidFill>
                  <a:srgbClr val="FF3300"/>
                </a:solidFill>
              </a:rPr>
              <a:t>Linear</a:t>
            </a:r>
          </a:p>
          <a:p>
            <a:pPr algn="ctr"/>
            <a:r>
              <a:rPr kumimoji="1" lang="en-US" altLang="zh-CN" sz="2800">
                <a:solidFill>
                  <a:srgbClr val="CC3300"/>
                </a:solidFill>
              </a:rPr>
              <a:t>Pause</a:t>
            </a:r>
          </a:p>
        </p:txBody>
      </p:sp>
      <p:sp>
        <p:nvSpPr>
          <p:cNvPr id="371729" name="AutoShape 17"/>
          <p:cNvSpPr>
            <a:spLocks noChangeArrowheads="1"/>
          </p:cNvSpPr>
          <p:nvPr/>
        </p:nvSpPr>
        <p:spPr bwMode="auto">
          <a:xfrm>
            <a:off x="7573963" y="2895600"/>
            <a:ext cx="1341437" cy="568325"/>
          </a:xfrm>
          <a:prstGeom prst="wedgeRoundRectCallout">
            <a:avLst>
              <a:gd name="adj1" fmla="val -117694"/>
              <a:gd name="adj2" fmla="val 33801"/>
              <a:gd name="adj3" fmla="val 16667"/>
            </a:avLst>
          </a:prstGeom>
          <a:solidFill>
            <a:srgbClr val="E2B9FB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anchor="ctr"/>
          <a:lstStyle/>
          <a:p>
            <a:pPr algn="ctr"/>
            <a:r>
              <a:rPr kumimoji="1" lang="en-US" altLang="zh-CN" sz="2800"/>
              <a:t>Sweep</a:t>
            </a:r>
          </a:p>
        </p:txBody>
      </p:sp>
      <p:sp>
        <p:nvSpPr>
          <p:cNvPr id="371730" name="Text Box 18"/>
          <p:cNvSpPr txBox="1">
            <a:spLocks noChangeArrowheads="1"/>
          </p:cNvSpPr>
          <p:nvPr/>
        </p:nvSpPr>
        <p:spPr bwMode="auto">
          <a:xfrm>
            <a:off x="7620000" y="6129338"/>
            <a:ext cx="8953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1" lang="zh-CN" altLang="en-US" sz="2800">
                <a:ea typeface="华文新魏" pitchFamily="2" charset="-122"/>
              </a:rPr>
              <a:t>时间</a:t>
            </a:r>
          </a:p>
        </p:txBody>
      </p:sp>
      <p:sp>
        <p:nvSpPr>
          <p:cNvPr id="371731" name="Text Box 19"/>
          <p:cNvSpPr txBox="1">
            <a:spLocks noChangeArrowheads="1"/>
          </p:cNvSpPr>
          <p:nvPr/>
        </p:nvSpPr>
        <p:spPr bwMode="auto">
          <a:xfrm>
            <a:off x="1143000" y="2055813"/>
            <a:ext cx="914400" cy="13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kumimoji="1" lang="zh-CN" altLang="en-US" sz="2800">
                <a:ea typeface="华文新魏" pitchFamily="2" charset="-122"/>
              </a:rPr>
              <a:t>温度</a:t>
            </a:r>
          </a:p>
          <a:p>
            <a:pPr algn="ctr"/>
            <a:r>
              <a:rPr kumimoji="1" lang="zh-CN" altLang="en-US" sz="2800">
                <a:ea typeface="华文新魏" pitchFamily="2" charset="-122"/>
              </a:rPr>
              <a:t>磁场</a:t>
            </a:r>
          </a:p>
          <a:p>
            <a:pPr algn="ctr"/>
            <a:r>
              <a:rPr kumimoji="1" lang="zh-CN" altLang="en-US" sz="2800">
                <a:ea typeface="华文新魏" pitchFamily="2" charset="-122"/>
              </a:rPr>
              <a:t>角度</a:t>
            </a:r>
          </a:p>
        </p:txBody>
      </p:sp>
      <p:sp>
        <p:nvSpPr>
          <p:cNvPr id="371732" name="AutoShape 20"/>
          <p:cNvSpPr>
            <a:spLocks noChangeArrowheads="1"/>
          </p:cNvSpPr>
          <p:nvPr/>
        </p:nvSpPr>
        <p:spPr bwMode="auto">
          <a:xfrm>
            <a:off x="228600" y="3810000"/>
            <a:ext cx="1447800" cy="609600"/>
          </a:xfrm>
          <a:prstGeom prst="wedgeRoundRectCallout">
            <a:avLst>
              <a:gd name="adj1" fmla="val 86954"/>
              <a:gd name="adj2" fmla="val -64065"/>
              <a:gd name="adj3" fmla="val 16667"/>
            </a:avLst>
          </a:prstGeom>
          <a:solidFill>
            <a:srgbClr val="DDF6A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56796" dir="1593903" algn="ctr" rotWithShape="0">
              <a:schemeClr val="bg2"/>
            </a:outerShdw>
          </a:effectLst>
        </p:spPr>
        <p:txBody>
          <a:bodyPr anchor="ctr"/>
          <a:lstStyle/>
          <a:p>
            <a:pPr algn="ctr"/>
            <a:r>
              <a:rPr kumimoji="1" lang="zh-CN" altLang="en-US" sz="2800">
                <a:solidFill>
                  <a:srgbClr val="990000"/>
                </a:solidFill>
              </a:rPr>
              <a:t>设定点</a:t>
            </a:r>
          </a:p>
        </p:txBody>
      </p:sp>
      <p:sp>
        <p:nvSpPr>
          <p:cNvPr id="371733" name="Rectangle 21"/>
          <p:cNvSpPr>
            <a:spLocks noChangeArrowheads="1"/>
          </p:cNvSpPr>
          <p:nvPr/>
        </p:nvSpPr>
        <p:spPr bwMode="auto">
          <a:xfrm>
            <a:off x="1409700" y="1371600"/>
            <a:ext cx="6362700" cy="457200"/>
          </a:xfrm>
          <a:prstGeom prst="rect">
            <a:avLst/>
          </a:prstGeom>
          <a:solidFill>
            <a:srgbClr val="DDF6A0"/>
          </a:solidFill>
          <a:ln w="9525">
            <a:solidFill>
              <a:srgbClr val="990000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anchor="ctr"/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r>
              <a:rPr kumimoji="1" lang="en-US" altLang="zh-CN">
                <a:solidFill>
                  <a:srgbClr val="FF0000"/>
                </a:solidFill>
              </a:rPr>
              <a:t>Temperature</a:t>
            </a:r>
            <a:r>
              <a:rPr kumimoji="1" lang="en-US" altLang="zh-CN"/>
              <a:t>: No Overshoot, Fast Settle, Sweep</a:t>
            </a:r>
          </a:p>
        </p:txBody>
      </p:sp>
      <p:sp>
        <p:nvSpPr>
          <p:cNvPr id="371734" name="Rectangle 22"/>
          <p:cNvSpPr>
            <a:spLocks noChangeArrowheads="1"/>
          </p:cNvSpPr>
          <p:nvPr/>
        </p:nvSpPr>
        <p:spPr bwMode="auto">
          <a:xfrm>
            <a:off x="2590800" y="1981200"/>
            <a:ext cx="3962400" cy="457200"/>
          </a:xfrm>
          <a:prstGeom prst="rect">
            <a:avLst/>
          </a:prstGeom>
          <a:solidFill>
            <a:srgbClr val="DDF6A0"/>
          </a:solidFill>
          <a:ln w="9525">
            <a:solidFill>
              <a:srgbClr val="990000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anchor="ctr"/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r>
              <a:rPr kumimoji="1" lang="en-US" altLang="zh-CN">
                <a:solidFill>
                  <a:srgbClr val="FF0000"/>
                </a:solidFill>
              </a:rPr>
              <a:t>Stepper Motor</a:t>
            </a:r>
            <a:r>
              <a:rPr kumimoji="1" lang="en-US" altLang="zh-CN"/>
              <a:t>: Pause, Sweep</a:t>
            </a:r>
          </a:p>
        </p:txBody>
      </p:sp>
      <p:sp>
        <p:nvSpPr>
          <p:cNvPr id="371735" name="Text Box 23"/>
          <p:cNvSpPr txBox="1">
            <a:spLocks noChangeArrowheads="1"/>
          </p:cNvSpPr>
          <p:nvPr/>
        </p:nvSpPr>
        <p:spPr bwMode="auto">
          <a:xfrm>
            <a:off x="0" y="6400800"/>
            <a:ext cx="1233488" cy="457200"/>
          </a:xfrm>
          <a:prstGeom prst="rect">
            <a:avLst/>
          </a:prstGeom>
          <a:solidFill>
            <a:srgbClr val="DDF6A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1" lang="en-US" altLang="zh-CN"/>
              <a:t>MultiVu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1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371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71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71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71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71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71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71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71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1719" grpId="0" animBg="1"/>
      <p:bldP spid="371720" grpId="0" animBg="1"/>
      <p:bldP spid="371721" grpId="0" animBg="1"/>
      <p:bldP spid="371725" grpId="0" animBg="1"/>
      <p:bldP spid="371726" grpId="0" animBg="1" autoUpdateAnimBg="0"/>
      <p:bldP spid="371727" grpId="0" animBg="1" autoUpdateAnimBg="0"/>
      <p:bldP spid="371728" grpId="0" animBg="1" autoUpdateAnimBg="0"/>
      <p:bldP spid="371729" grpId="0" animBg="1" autoUpdateAnimBg="0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7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685800"/>
          </a:xfrm>
        </p:spPr>
        <p:txBody>
          <a:bodyPr/>
          <a:lstStyle/>
          <a:p>
            <a:r>
              <a:rPr lang="en-US" altLang="zh-CN"/>
              <a:t>Commands: Bridge Channels</a:t>
            </a:r>
          </a:p>
        </p:txBody>
      </p:sp>
      <p:pic>
        <p:nvPicPr>
          <p:cNvPr id="372739" name="Picture 3" descr="QD lege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" cy="676275"/>
          </a:xfrm>
          <a:prstGeom prst="rect">
            <a:avLst/>
          </a:prstGeom>
          <a:noFill/>
        </p:spPr>
      </p:pic>
      <p:pic>
        <p:nvPicPr>
          <p:cNvPr id="372740" name="Picture 4" descr="Bridge Channels Dialog Bo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914400"/>
            <a:ext cx="7696200" cy="3101975"/>
          </a:xfrm>
          <a:prstGeom prst="rect">
            <a:avLst/>
          </a:prstGeom>
          <a:noFill/>
          <a:effectLst>
            <a:outerShdw dist="107763" dir="2700000" algn="ctr" rotWithShape="0">
              <a:srgbClr val="00FF99"/>
            </a:outerShdw>
          </a:effectLst>
        </p:spPr>
      </p:pic>
      <p:pic>
        <p:nvPicPr>
          <p:cNvPr id="372741" name="Picture 5" descr="Bridge Configuration Ta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600" y="3124200"/>
            <a:ext cx="5181600" cy="3559175"/>
          </a:xfrm>
          <a:prstGeom prst="rect">
            <a:avLst/>
          </a:prstGeom>
          <a:noFill/>
          <a:effectLst>
            <a:outerShdw dist="107763" dir="2700000" algn="ctr" rotWithShape="0">
              <a:srgbClr val="5581EF"/>
            </a:outerShdw>
          </a:effectLst>
        </p:spPr>
      </p:pic>
      <p:pic>
        <p:nvPicPr>
          <p:cNvPr id="372742" name="Picture 6" descr="Bridge Setup Dialog Box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53200" y="2209800"/>
            <a:ext cx="2374900" cy="4495800"/>
          </a:xfrm>
          <a:prstGeom prst="rect">
            <a:avLst/>
          </a:prstGeom>
          <a:noFill/>
          <a:effectLst>
            <a:outerShdw dist="107763" dir="2700000" algn="ctr" rotWithShape="0">
              <a:srgbClr val="990000"/>
            </a:outerShdw>
          </a:effectLst>
        </p:spPr>
      </p:pic>
      <p:sp>
        <p:nvSpPr>
          <p:cNvPr id="372743" name="Freeform 7"/>
          <p:cNvSpPr>
            <a:spLocks/>
          </p:cNvSpPr>
          <p:nvPr/>
        </p:nvSpPr>
        <p:spPr bwMode="auto">
          <a:xfrm>
            <a:off x="254000" y="711200"/>
            <a:ext cx="1485900" cy="685800"/>
          </a:xfrm>
          <a:custGeom>
            <a:avLst/>
            <a:gdLst/>
            <a:ahLst/>
            <a:cxnLst>
              <a:cxn ang="0">
                <a:pos x="32" y="320"/>
              </a:cxn>
              <a:cxn ang="0">
                <a:pos x="464" y="416"/>
              </a:cxn>
              <a:cxn ang="0">
                <a:pos x="896" y="224"/>
              </a:cxn>
              <a:cxn ang="0">
                <a:pos x="704" y="32"/>
              </a:cxn>
              <a:cxn ang="0">
                <a:pos x="272" y="32"/>
              </a:cxn>
              <a:cxn ang="0">
                <a:pos x="32" y="128"/>
              </a:cxn>
              <a:cxn ang="0">
                <a:pos x="80" y="368"/>
              </a:cxn>
              <a:cxn ang="0">
                <a:pos x="128" y="320"/>
              </a:cxn>
            </a:cxnLst>
            <a:rect l="0" t="0" r="r" b="b"/>
            <a:pathLst>
              <a:path w="936" h="432">
                <a:moveTo>
                  <a:pt x="32" y="320"/>
                </a:moveTo>
                <a:cubicBezTo>
                  <a:pt x="176" y="376"/>
                  <a:pt x="320" y="432"/>
                  <a:pt x="464" y="416"/>
                </a:cubicBezTo>
                <a:cubicBezTo>
                  <a:pt x="608" y="400"/>
                  <a:pt x="856" y="288"/>
                  <a:pt x="896" y="224"/>
                </a:cubicBezTo>
                <a:cubicBezTo>
                  <a:pt x="936" y="160"/>
                  <a:pt x="808" y="64"/>
                  <a:pt x="704" y="32"/>
                </a:cubicBezTo>
                <a:cubicBezTo>
                  <a:pt x="600" y="0"/>
                  <a:pt x="384" y="16"/>
                  <a:pt x="272" y="32"/>
                </a:cubicBezTo>
                <a:cubicBezTo>
                  <a:pt x="160" y="48"/>
                  <a:pt x="64" y="72"/>
                  <a:pt x="32" y="128"/>
                </a:cubicBezTo>
                <a:cubicBezTo>
                  <a:pt x="0" y="184"/>
                  <a:pt x="64" y="336"/>
                  <a:pt x="80" y="368"/>
                </a:cubicBezTo>
                <a:cubicBezTo>
                  <a:pt x="96" y="400"/>
                  <a:pt x="120" y="328"/>
                  <a:pt x="128" y="320"/>
                </a:cubicBezTo>
              </a:path>
            </a:pathLst>
          </a:custGeom>
          <a:noFill/>
          <a:ln w="38100" cmpd="sng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372744" name="Freeform 8"/>
          <p:cNvSpPr>
            <a:spLocks/>
          </p:cNvSpPr>
          <p:nvPr/>
        </p:nvSpPr>
        <p:spPr bwMode="auto">
          <a:xfrm>
            <a:off x="725488" y="2870200"/>
            <a:ext cx="1204912" cy="838200"/>
          </a:xfrm>
          <a:custGeom>
            <a:avLst/>
            <a:gdLst/>
            <a:ahLst/>
            <a:cxnLst>
              <a:cxn ang="0">
                <a:pos x="0" y="414"/>
              </a:cxn>
              <a:cxn ang="0">
                <a:pos x="503" y="448"/>
              </a:cxn>
              <a:cxn ang="0">
                <a:pos x="743" y="208"/>
              </a:cxn>
              <a:cxn ang="0">
                <a:pos x="407" y="16"/>
              </a:cxn>
              <a:cxn ang="0">
                <a:pos x="71" y="112"/>
              </a:cxn>
              <a:cxn ang="0">
                <a:pos x="165" y="478"/>
              </a:cxn>
              <a:cxn ang="0">
                <a:pos x="0" y="414"/>
              </a:cxn>
            </a:cxnLst>
            <a:rect l="0" t="0" r="r" b="b"/>
            <a:pathLst>
              <a:path w="759" h="528">
                <a:moveTo>
                  <a:pt x="0" y="414"/>
                </a:moveTo>
                <a:cubicBezTo>
                  <a:pt x="65" y="389"/>
                  <a:pt x="379" y="482"/>
                  <a:pt x="503" y="448"/>
                </a:cubicBezTo>
                <a:cubicBezTo>
                  <a:pt x="627" y="414"/>
                  <a:pt x="759" y="280"/>
                  <a:pt x="743" y="208"/>
                </a:cubicBezTo>
                <a:cubicBezTo>
                  <a:pt x="727" y="136"/>
                  <a:pt x="519" y="32"/>
                  <a:pt x="407" y="16"/>
                </a:cubicBezTo>
                <a:cubicBezTo>
                  <a:pt x="295" y="0"/>
                  <a:pt x="111" y="35"/>
                  <a:pt x="71" y="112"/>
                </a:cubicBezTo>
                <a:cubicBezTo>
                  <a:pt x="31" y="189"/>
                  <a:pt x="177" y="428"/>
                  <a:pt x="165" y="478"/>
                </a:cubicBezTo>
                <a:cubicBezTo>
                  <a:pt x="153" y="528"/>
                  <a:pt x="34" y="427"/>
                  <a:pt x="0" y="414"/>
                </a:cubicBezTo>
                <a:close/>
              </a:path>
            </a:pathLst>
          </a:custGeom>
          <a:noFill/>
          <a:ln w="38100" cmpd="sng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372745" name="Freeform 9"/>
          <p:cNvSpPr>
            <a:spLocks/>
          </p:cNvSpPr>
          <p:nvPr/>
        </p:nvSpPr>
        <p:spPr bwMode="auto">
          <a:xfrm>
            <a:off x="6477000" y="1905000"/>
            <a:ext cx="1485900" cy="927100"/>
          </a:xfrm>
          <a:custGeom>
            <a:avLst/>
            <a:gdLst/>
            <a:ahLst/>
            <a:cxnLst>
              <a:cxn ang="0">
                <a:pos x="144" y="480"/>
              </a:cxn>
              <a:cxn ang="0">
                <a:pos x="576" y="480"/>
              </a:cxn>
              <a:cxn ang="0">
                <a:pos x="912" y="336"/>
              </a:cxn>
              <a:cxn ang="0">
                <a:pos x="720" y="48"/>
              </a:cxn>
              <a:cxn ang="0">
                <a:pos x="288" y="48"/>
              </a:cxn>
              <a:cxn ang="0">
                <a:pos x="0" y="240"/>
              </a:cxn>
              <a:cxn ang="0">
                <a:pos x="288" y="432"/>
              </a:cxn>
              <a:cxn ang="0">
                <a:pos x="288" y="576"/>
              </a:cxn>
              <a:cxn ang="0">
                <a:pos x="240" y="480"/>
              </a:cxn>
            </a:cxnLst>
            <a:rect l="0" t="0" r="r" b="b"/>
            <a:pathLst>
              <a:path w="936" h="584">
                <a:moveTo>
                  <a:pt x="144" y="480"/>
                </a:moveTo>
                <a:cubicBezTo>
                  <a:pt x="296" y="492"/>
                  <a:pt x="448" y="504"/>
                  <a:pt x="576" y="480"/>
                </a:cubicBezTo>
                <a:cubicBezTo>
                  <a:pt x="704" y="456"/>
                  <a:pt x="888" y="408"/>
                  <a:pt x="912" y="336"/>
                </a:cubicBezTo>
                <a:cubicBezTo>
                  <a:pt x="936" y="264"/>
                  <a:pt x="824" y="96"/>
                  <a:pt x="720" y="48"/>
                </a:cubicBezTo>
                <a:cubicBezTo>
                  <a:pt x="616" y="0"/>
                  <a:pt x="408" y="16"/>
                  <a:pt x="288" y="48"/>
                </a:cubicBezTo>
                <a:cubicBezTo>
                  <a:pt x="168" y="80"/>
                  <a:pt x="0" y="176"/>
                  <a:pt x="0" y="240"/>
                </a:cubicBezTo>
                <a:cubicBezTo>
                  <a:pt x="0" y="304"/>
                  <a:pt x="240" y="376"/>
                  <a:pt x="288" y="432"/>
                </a:cubicBezTo>
                <a:cubicBezTo>
                  <a:pt x="336" y="488"/>
                  <a:pt x="296" y="568"/>
                  <a:pt x="288" y="576"/>
                </a:cubicBezTo>
                <a:cubicBezTo>
                  <a:pt x="280" y="584"/>
                  <a:pt x="260" y="532"/>
                  <a:pt x="240" y="480"/>
                </a:cubicBezTo>
              </a:path>
            </a:pathLst>
          </a:custGeom>
          <a:noFill/>
          <a:ln w="38100" cmpd="sng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372746" name="Text Box 10"/>
          <p:cNvSpPr txBox="1">
            <a:spLocks noChangeArrowheads="1"/>
          </p:cNvSpPr>
          <p:nvPr/>
        </p:nvSpPr>
        <p:spPr bwMode="auto">
          <a:xfrm>
            <a:off x="0" y="6400800"/>
            <a:ext cx="1012825" cy="457200"/>
          </a:xfrm>
          <a:prstGeom prst="rect">
            <a:avLst/>
          </a:prstGeom>
          <a:solidFill>
            <a:srgbClr val="DDF6A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1" lang="en-US" altLang="zh-CN"/>
              <a:t>Bridge</a:t>
            </a: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7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685800"/>
          </a:xfrm>
        </p:spPr>
        <p:txBody>
          <a:bodyPr/>
          <a:lstStyle/>
          <a:p>
            <a:r>
              <a:rPr lang="en-US" altLang="zh-CN"/>
              <a:t>PPMS Data Files</a:t>
            </a:r>
          </a:p>
        </p:txBody>
      </p:sp>
      <p:sp>
        <p:nvSpPr>
          <p:cNvPr id="373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066800"/>
            <a:ext cx="7772400" cy="5067300"/>
          </a:xfrm>
          <a:solidFill>
            <a:srgbClr val="F3FFCD"/>
          </a:solidFill>
          <a:effectLst>
            <a:outerShdw dist="107763" dir="2700000" algn="ctr" rotWithShape="0">
              <a:schemeClr val="bg2"/>
            </a:outerShdw>
          </a:effectLst>
        </p:spPr>
        <p:txBody>
          <a:bodyPr anchor="ctr"/>
          <a:lstStyle/>
          <a:p>
            <a:pPr algn="ctr">
              <a:lnSpc>
                <a:spcPct val="90000"/>
              </a:lnSpc>
              <a:buFont typeface="Wingdings" pitchFamily="2" charset="2"/>
              <a:buChar char="ü"/>
            </a:pPr>
            <a:r>
              <a:rPr lang="en-US" altLang="zh-CN" sz="4000">
                <a:solidFill>
                  <a:srgbClr val="0000FF"/>
                </a:solidFill>
              </a:rPr>
              <a:t>  PPMS Log Data File</a:t>
            </a: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en-US" altLang="zh-CN" sz="4000"/>
              <a:t>  PPMS Configuration File</a:t>
            </a: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en-US" altLang="zh-CN" sz="4000"/>
              <a:t>Upload Data File</a:t>
            </a: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en-US" altLang="zh-CN" sz="4000"/>
              <a:t>Helium Data File</a:t>
            </a:r>
          </a:p>
          <a:p>
            <a:pPr algn="ctr">
              <a:lnSpc>
                <a:spcPct val="90000"/>
              </a:lnSpc>
              <a:spcBef>
                <a:spcPct val="50000"/>
              </a:spcBef>
              <a:buFont typeface="Wingdings" pitchFamily="2" charset="2"/>
              <a:buChar char="ü"/>
            </a:pPr>
            <a:r>
              <a:rPr lang="en-US" altLang="zh-CN" sz="4000">
                <a:solidFill>
                  <a:srgbClr val="0000FF"/>
                </a:solidFill>
              </a:rPr>
              <a:t>  Raw Measurement Data File</a:t>
            </a:r>
          </a:p>
          <a:p>
            <a:pPr algn="ctr">
              <a:lnSpc>
                <a:spcPct val="90000"/>
              </a:lnSpc>
              <a:spcBef>
                <a:spcPct val="50000"/>
              </a:spcBef>
              <a:buFont typeface="Wingdings" pitchFamily="2" charset="2"/>
              <a:buChar char="ü"/>
            </a:pPr>
            <a:r>
              <a:rPr lang="en-US" altLang="zh-CN" sz="4000">
                <a:solidFill>
                  <a:srgbClr val="0000FF"/>
                </a:solidFill>
              </a:rPr>
              <a:t>  Measurement Data File</a:t>
            </a:r>
          </a:p>
        </p:txBody>
      </p:sp>
      <p:pic>
        <p:nvPicPr>
          <p:cNvPr id="373764" name="Picture 4" descr="QD lege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" cy="676275"/>
          </a:xfrm>
          <a:prstGeom prst="rect">
            <a:avLst/>
          </a:prstGeom>
          <a:noFill/>
        </p:spPr>
      </p:pic>
      <p:sp>
        <p:nvSpPr>
          <p:cNvPr id="373765" name="Text Box 5"/>
          <p:cNvSpPr txBox="1">
            <a:spLocks noChangeArrowheads="1"/>
          </p:cNvSpPr>
          <p:nvPr/>
        </p:nvSpPr>
        <p:spPr bwMode="auto">
          <a:xfrm>
            <a:off x="0" y="6400800"/>
            <a:ext cx="1739900" cy="457200"/>
          </a:xfrm>
          <a:prstGeom prst="rect">
            <a:avLst/>
          </a:prstGeom>
          <a:solidFill>
            <a:srgbClr val="DDF6A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1" lang="en-US" altLang="zh-CN"/>
              <a:t>Data &amp; Files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7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685800"/>
          </a:xfrm>
        </p:spPr>
        <p:txBody>
          <a:bodyPr/>
          <a:lstStyle/>
          <a:p>
            <a:r>
              <a:rPr lang="en-US" altLang="zh-CN"/>
              <a:t>PPMS </a:t>
            </a:r>
            <a:r>
              <a:rPr lang="en-US" altLang="zh-CN" u="sng">
                <a:solidFill>
                  <a:srgbClr val="0000FF"/>
                </a:solidFill>
              </a:rPr>
              <a:t>Log</a:t>
            </a:r>
            <a:r>
              <a:rPr lang="en-US" altLang="zh-CN"/>
              <a:t> Data File</a:t>
            </a:r>
          </a:p>
        </p:txBody>
      </p:sp>
      <p:sp>
        <p:nvSpPr>
          <p:cNvPr id="374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90600"/>
            <a:ext cx="7772400" cy="609600"/>
          </a:xfrm>
        </p:spPr>
        <p:txBody>
          <a:bodyPr/>
          <a:lstStyle/>
          <a:p>
            <a:r>
              <a:rPr lang="zh-CN" altLang="en-US"/>
              <a:t>用于</a:t>
            </a:r>
            <a:r>
              <a:rPr lang="en-US" altLang="zh-CN"/>
              <a:t>PPMS</a:t>
            </a:r>
            <a:r>
              <a:rPr lang="zh-CN" altLang="en-US"/>
              <a:t>诊断</a:t>
            </a:r>
          </a:p>
        </p:txBody>
      </p:sp>
      <p:pic>
        <p:nvPicPr>
          <p:cNvPr id="374788" name="Picture 4" descr="QD lege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" cy="676275"/>
          </a:xfrm>
          <a:prstGeom prst="rect">
            <a:avLst/>
          </a:prstGeom>
          <a:noFill/>
        </p:spPr>
      </p:pic>
      <p:sp>
        <p:nvSpPr>
          <p:cNvPr id="374789" name="Text Box 5"/>
          <p:cNvSpPr txBox="1">
            <a:spLocks noChangeArrowheads="1"/>
          </p:cNvSpPr>
          <p:nvPr/>
        </p:nvSpPr>
        <p:spPr bwMode="auto">
          <a:xfrm>
            <a:off x="0" y="6400800"/>
            <a:ext cx="1739900" cy="457200"/>
          </a:xfrm>
          <a:prstGeom prst="rect">
            <a:avLst/>
          </a:prstGeom>
          <a:solidFill>
            <a:srgbClr val="DDF6A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1" lang="en-US" altLang="zh-CN"/>
              <a:t>Data &amp; Files</a:t>
            </a:r>
          </a:p>
        </p:txBody>
      </p:sp>
      <p:pic>
        <p:nvPicPr>
          <p:cNvPr id="374790" name="Picture 6" descr="Log PPMS Data Sequence Dialog Bo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1979613"/>
            <a:ext cx="4572000" cy="3840162"/>
          </a:xfrm>
          <a:prstGeom prst="rect">
            <a:avLst/>
          </a:prstGeom>
          <a:noFill/>
        </p:spPr>
      </p:pic>
      <p:sp>
        <p:nvSpPr>
          <p:cNvPr id="374791" name="Text Box 7"/>
          <p:cNvSpPr txBox="1">
            <a:spLocks noChangeArrowheads="1"/>
          </p:cNvSpPr>
          <p:nvPr/>
        </p:nvSpPr>
        <p:spPr bwMode="auto">
          <a:xfrm>
            <a:off x="457200" y="1752600"/>
            <a:ext cx="3581400" cy="4291013"/>
          </a:xfrm>
          <a:prstGeom prst="rect">
            <a:avLst/>
          </a:prstGeom>
          <a:solidFill>
            <a:srgbClr val="E2B9FB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anchor="ctr">
            <a:spAutoFit/>
          </a:bodyPr>
          <a:lstStyle/>
          <a:p>
            <a:pPr algn="ctr"/>
            <a:r>
              <a:rPr kumimoji="1" lang="zh-CN" altLang="en-US"/>
              <a:t>时间</a:t>
            </a:r>
          </a:p>
          <a:p>
            <a:pPr algn="ctr">
              <a:spcBef>
                <a:spcPct val="50000"/>
              </a:spcBef>
            </a:pPr>
            <a:r>
              <a:rPr kumimoji="1" lang="zh-CN" altLang="en-US"/>
              <a:t>系统状态</a:t>
            </a:r>
          </a:p>
          <a:p>
            <a:pPr algn="ctr">
              <a:spcBef>
                <a:spcPct val="50000"/>
              </a:spcBef>
            </a:pPr>
            <a:r>
              <a:rPr kumimoji="1" lang="zh-CN" altLang="en-US"/>
              <a:t>磁体控制</a:t>
            </a:r>
          </a:p>
          <a:p>
            <a:pPr algn="ctr">
              <a:spcBef>
                <a:spcPct val="50000"/>
              </a:spcBef>
            </a:pPr>
            <a:r>
              <a:rPr kumimoji="1" lang="zh-CN" altLang="en-US"/>
              <a:t>温度控制</a:t>
            </a:r>
          </a:p>
          <a:p>
            <a:pPr algn="ctr">
              <a:spcBef>
                <a:spcPct val="50000"/>
              </a:spcBef>
            </a:pPr>
            <a:r>
              <a:rPr kumimoji="1" lang="zh-CN" altLang="en-US"/>
              <a:t>压强控制</a:t>
            </a:r>
          </a:p>
          <a:p>
            <a:pPr algn="ctr">
              <a:spcBef>
                <a:spcPct val="50000"/>
              </a:spcBef>
            </a:pPr>
            <a:r>
              <a:rPr kumimoji="1" lang="zh-CN" altLang="en-US"/>
              <a:t>流量控制</a:t>
            </a:r>
          </a:p>
          <a:p>
            <a:pPr algn="ctr">
              <a:spcBef>
                <a:spcPct val="50000"/>
              </a:spcBef>
            </a:pPr>
            <a:r>
              <a:rPr kumimoji="1" lang="zh-CN" altLang="en-US"/>
              <a:t>各种驱动器状态</a:t>
            </a:r>
          </a:p>
          <a:p>
            <a:pPr algn="ctr">
              <a:spcBef>
                <a:spcPct val="50000"/>
              </a:spcBef>
            </a:pPr>
            <a:r>
              <a:rPr kumimoji="1" lang="en-US" altLang="zh-CN"/>
              <a:t>PPMS</a:t>
            </a:r>
            <a:r>
              <a:rPr kumimoji="1" lang="zh-CN" altLang="en-US"/>
              <a:t>选件温度、电流等</a:t>
            </a:r>
          </a:p>
        </p:txBody>
      </p:sp>
      <p:sp>
        <p:nvSpPr>
          <p:cNvPr id="374792" name="Rectangle 8"/>
          <p:cNvSpPr>
            <a:spLocks noChangeArrowheads="1"/>
          </p:cNvSpPr>
          <p:nvPr/>
        </p:nvSpPr>
        <p:spPr bwMode="auto">
          <a:xfrm>
            <a:off x="7010400" y="2286000"/>
            <a:ext cx="838200" cy="228600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74793" name="AutoShape 9"/>
          <p:cNvSpPr>
            <a:spLocks noChangeArrowheads="1"/>
          </p:cNvSpPr>
          <p:nvPr/>
        </p:nvSpPr>
        <p:spPr bwMode="auto">
          <a:xfrm>
            <a:off x="6477000" y="1143000"/>
            <a:ext cx="2181225" cy="466725"/>
          </a:xfrm>
          <a:prstGeom prst="wedgeRectCallout">
            <a:avLst>
              <a:gd name="adj1" fmla="val -9648"/>
              <a:gd name="adj2" fmla="val 216319"/>
            </a:avLst>
          </a:prstGeom>
          <a:solidFill>
            <a:srgbClr val="E5FF93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1" lang="en-US" altLang="zh-CN">
                <a:solidFill>
                  <a:srgbClr val="0000FF"/>
                </a:solidFill>
              </a:rPr>
              <a:t>Advanced Items</a:t>
            </a:r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5810" name="Picture 2" descr="Raw Data Vie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066800"/>
            <a:ext cx="5095875" cy="3009900"/>
          </a:xfrm>
          <a:prstGeom prst="rect">
            <a:avLst/>
          </a:prstGeom>
          <a:noFill/>
          <a:ln w="38100">
            <a:solidFill>
              <a:schemeClr val="bg2"/>
            </a:solidFill>
            <a:miter lim="800000"/>
            <a:headEnd/>
            <a:tailEnd/>
          </a:ln>
        </p:spPr>
      </p:pic>
      <p:sp>
        <p:nvSpPr>
          <p:cNvPr id="375811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838200"/>
          </a:xfrm>
        </p:spPr>
        <p:txBody>
          <a:bodyPr/>
          <a:lstStyle/>
          <a:p>
            <a:r>
              <a:rPr lang="en-US" altLang="zh-CN" u="sng">
                <a:solidFill>
                  <a:srgbClr val="0000FF"/>
                </a:solidFill>
              </a:rPr>
              <a:t>Raw Measurement </a:t>
            </a:r>
            <a:r>
              <a:rPr lang="en-US" altLang="zh-CN"/>
              <a:t>Data File</a:t>
            </a:r>
          </a:p>
        </p:txBody>
      </p:sp>
      <p:sp>
        <p:nvSpPr>
          <p:cNvPr id="37581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905000" y="2057400"/>
            <a:ext cx="6934200" cy="4457700"/>
          </a:xfrm>
          <a:solidFill>
            <a:srgbClr val="F3FFCD"/>
          </a:solidFill>
          <a:ln w="38100">
            <a:solidFill>
              <a:srgbClr val="990000"/>
            </a:solidFill>
          </a:ln>
          <a:effectLst>
            <a:outerShdw dist="107763" dir="2700000" algn="ctr" rotWithShape="0">
              <a:schemeClr val="bg2"/>
            </a:outerShdw>
          </a:effectLst>
        </p:spPr>
        <p:txBody>
          <a:bodyPr anchor="ctr"/>
          <a:lstStyle/>
          <a:p>
            <a:r>
              <a:rPr lang="zh-CN" altLang="en-US" sz="4000">
                <a:ea typeface="华文新魏" pitchFamily="2" charset="-122"/>
              </a:rPr>
              <a:t>用于</a:t>
            </a:r>
            <a:r>
              <a:rPr lang="en-US" altLang="zh-CN" sz="4000">
                <a:ea typeface="华文新魏" pitchFamily="2" charset="-122"/>
              </a:rPr>
              <a:t>Measurement</a:t>
            </a:r>
            <a:r>
              <a:rPr lang="zh-CN" altLang="en-US" sz="4000">
                <a:ea typeface="华文新魏" pitchFamily="2" charset="-122"/>
              </a:rPr>
              <a:t>诊断</a:t>
            </a:r>
          </a:p>
          <a:p>
            <a:pPr>
              <a:spcBef>
                <a:spcPct val="100000"/>
              </a:spcBef>
            </a:pPr>
            <a:r>
              <a:rPr lang="zh-CN" altLang="en-US" sz="4000">
                <a:ea typeface="华文新魏" pitchFamily="2" charset="-122"/>
              </a:rPr>
              <a:t>不同的选件会有不同的格式</a:t>
            </a:r>
          </a:p>
          <a:p>
            <a:pPr>
              <a:spcBef>
                <a:spcPct val="100000"/>
              </a:spcBef>
            </a:pPr>
            <a:r>
              <a:rPr lang="zh-CN" altLang="en-US" sz="4000">
                <a:ea typeface="华文新魏" pitchFamily="2" charset="-122"/>
              </a:rPr>
              <a:t>文件的大小：可能很大</a:t>
            </a:r>
          </a:p>
          <a:p>
            <a:pPr>
              <a:spcBef>
                <a:spcPct val="100000"/>
              </a:spcBef>
            </a:pPr>
            <a:r>
              <a:rPr lang="zh-CN" altLang="en-US" sz="4000">
                <a:ea typeface="华文新魏" pitchFamily="2" charset="-122"/>
              </a:rPr>
              <a:t>必要性：</a:t>
            </a:r>
            <a:r>
              <a:rPr lang="zh-CN" altLang="en-US" sz="4000">
                <a:solidFill>
                  <a:srgbClr val="FF0000"/>
                </a:solidFill>
                <a:ea typeface="华文新魏" pitchFamily="2" charset="-122"/>
              </a:rPr>
              <a:t>一般</a:t>
            </a:r>
            <a:r>
              <a:rPr lang="zh-CN" altLang="en-US" sz="4000">
                <a:ea typeface="华文新魏" pitchFamily="2" charset="-122"/>
              </a:rPr>
              <a:t>不需要</a:t>
            </a:r>
          </a:p>
        </p:txBody>
      </p:sp>
      <p:pic>
        <p:nvPicPr>
          <p:cNvPr id="375813" name="Picture 5" descr="QD lege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85800" cy="676275"/>
          </a:xfrm>
          <a:prstGeom prst="rect">
            <a:avLst/>
          </a:prstGeom>
          <a:noFill/>
        </p:spPr>
      </p:pic>
      <p:sp>
        <p:nvSpPr>
          <p:cNvPr id="375814" name="Text Box 6"/>
          <p:cNvSpPr txBox="1">
            <a:spLocks noChangeArrowheads="1"/>
          </p:cNvSpPr>
          <p:nvPr/>
        </p:nvSpPr>
        <p:spPr bwMode="auto">
          <a:xfrm>
            <a:off x="0" y="6400800"/>
            <a:ext cx="1739900" cy="457200"/>
          </a:xfrm>
          <a:prstGeom prst="rect">
            <a:avLst/>
          </a:prstGeom>
          <a:solidFill>
            <a:srgbClr val="DDF6A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1" lang="en-US" altLang="zh-CN"/>
              <a:t>Data &amp; Files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0"/>
            <a:ext cx="8305800" cy="838200"/>
          </a:xfrm>
        </p:spPr>
        <p:txBody>
          <a:bodyPr/>
          <a:lstStyle/>
          <a:p>
            <a:r>
              <a:rPr lang="en-US" altLang="zh-CN"/>
              <a:t>PPMS</a:t>
            </a:r>
            <a:r>
              <a:rPr lang="zh-CN" altLang="en-US"/>
              <a:t>－</a:t>
            </a:r>
            <a:r>
              <a:rPr lang="en-US" altLang="zh-CN"/>
              <a:t>14H</a:t>
            </a:r>
            <a:r>
              <a:rPr lang="zh-CN" altLang="en-US"/>
              <a:t>基本系统的技术指标</a:t>
            </a:r>
          </a:p>
        </p:txBody>
      </p:sp>
      <p:sp>
        <p:nvSpPr>
          <p:cNvPr id="293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914400"/>
            <a:ext cx="1905000" cy="685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zh-CN" altLang="en-US" sz="4000">
                <a:ea typeface="华文新魏" pitchFamily="2" charset="-122"/>
              </a:rPr>
              <a:t>磁场</a:t>
            </a:r>
          </a:p>
        </p:txBody>
      </p:sp>
      <p:pic>
        <p:nvPicPr>
          <p:cNvPr id="293892" name="Picture 4" descr="QD lege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" cy="676275"/>
          </a:xfrm>
          <a:prstGeom prst="rect">
            <a:avLst/>
          </a:prstGeom>
          <a:noFill/>
        </p:spPr>
      </p:pic>
      <p:sp>
        <p:nvSpPr>
          <p:cNvPr id="293893" name="Text Box 5"/>
          <p:cNvSpPr txBox="1">
            <a:spLocks noChangeArrowheads="1"/>
          </p:cNvSpPr>
          <p:nvPr/>
        </p:nvSpPr>
        <p:spPr bwMode="auto">
          <a:xfrm>
            <a:off x="2525713" y="2819400"/>
            <a:ext cx="5094287" cy="760413"/>
          </a:xfrm>
          <a:prstGeom prst="rect">
            <a:avLst/>
          </a:prstGeom>
          <a:solidFill>
            <a:srgbClr val="EFEFFF"/>
          </a:solidFill>
          <a:ln w="9525">
            <a:solidFill>
              <a:schemeClr val="tx2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kumimoji="1" lang="zh-CN" altLang="en-US" sz="3600">
                <a:solidFill>
                  <a:srgbClr val="0000FF"/>
                </a:solidFill>
              </a:rPr>
              <a:t>基本系统：</a:t>
            </a:r>
            <a:r>
              <a:rPr kumimoji="1" lang="en-US" altLang="zh-CN" sz="3600">
                <a:solidFill>
                  <a:srgbClr val="0000FF"/>
                </a:solidFill>
                <a:cs typeface="Times New Roman" pitchFamily="18" charset="0"/>
              </a:rPr>
              <a:t>± 14 T</a:t>
            </a:r>
            <a:endParaRPr kumimoji="1" lang="en-US" altLang="zh-CN" sz="3600">
              <a:solidFill>
                <a:srgbClr val="0000FF"/>
              </a:solidFill>
            </a:endParaRPr>
          </a:p>
        </p:txBody>
      </p:sp>
      <p:sp>
        <p:nvSpPr>
          <p:cNvPr id="293894" name="Text Box 6"/>
          <p:cNvSpPr txBox="1">
            <a:spLocks noChangeArrowheads="1"/>
          </p:cNvSpPr>
          <p:nvPr/>
        </p:nvSpPr>
        <p:spPr bwMode="auto">
          <a:xfrm>
            <a:off x="1676400" y="3962400"/>
            <a:ext cx="7081838" cy="760413"/>
          </a:xfrm>
          <a:prstGeom prst="rect">
            <a:avLst/>
          </a:prstGeom>
          <a:solidFill>
            <a:srgbClr val="F7B7F9"/>
          </a:solidFill>
          <a:ln w="9525">
            <a:solidFill>
              <a:schemeClr val="tx2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kumimoji="1" lang="zh-CN" altLang="en-US" sz="3600">
                <a:solidFill>
                  <a:schemeClr val="tx2"/>
                </a:solidFill>
              </a:rPr>
              <a:t>杂散磁场屏蔽：</a:t>
            </a:r>
            <a:r>
              <a:rPr kumimoji="1" lang="en-US" altLang="zh-CN" sz="3600">
                <a:solidFill>
                  <a:schemeClr val="tx2"/>
                </a:solidFill>
              </a:rPr>
              <a:t>Stray Field Shield</a:t>
            </a:r>
          </a:p>
        </p:txBody>
      </p:sp>
      <p:sp>
        <p:nvSpPr>
          <p:cNvPr id="293895" name="Text Box 7"/>
          <p:cNvSpPr txBox="1">
            <a:spLocks noChangeArrowheads="1"/>
          </p:cNvSpPr>
          <p:nvPr/>
        </p:nvSpPr>
        <p:spPr bwMode="auto">
          <a:xfrm>
            <a:off x="381000" y="5638800"/>
            <a:ext cx="8382000" cy="760413"/>
          </a:xfrm>
          <a:prstGeom prst="rect">
            <a:avLst/>
          </a:prstGeom>
          <a:solidFill>
            <a:srgbClr val="CCFF99"/>
          </a:solidFill>
          <a:ln w="9525">
            <a:solidFill>
              <a:schemeClr val="tx2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kumimoji="1" lang="zh-CN" altLang="en-US" sz="3600">
                <a:solidFill>
                  <a:srgbClr val="FF0000"/>
                </a:solidFill>
              </a:rPr>
              <a:t>超导磁体剩余磁场校正：</a:t>
            </a:r>
            <a:r>
              <a:rPr kumimoji="1" lang="en-US" altLang="zh-CN" sz="3600">
                <a:solidFill>
                  <a:srgbClr val="FF0000"/>
                </a:solidFill>
              </a:rPr>
              <a:t>Ultra Low Field</a:t>
            </a:r>
          </a:p>
        </p:txBody>
      </p:sp>
      <p:sp>
        <p:nvSpPr>
          <p:cNvPr id="293896" name="Text Box 8"/>
          <p:cNvSpPr txBox="1">
            <a:spLocks noChangeArrowheads="1"/>
          </p:cNvSpPr>
          <p:nvPr/>
        </p:nvSpPr>
        <p:spPr bwMode="auto">
          <a:xfrm>
            <a:off x="2514600" y="914400"/>
            <a:ext cx="44323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1" lang="en-US" altLang="zh-CN" sz="3200"/>
              <a:t>9.2 Oe/sec </a:t>
            </a:r>
            <a:r>
              <a:rPr kumimoji="1" lang="zh-CN" altLang="en-US" sz="3200"/>
              <a:t>～ </a:t>
            </a:r>
            <a:r>
              <a:rPr kumimoji="1" lang="en-US" altLang="zh-CN" sz="3200"/>
              <a:t>42.6 Oe/sec</a:t>
            </a:r>
          </a:p>
        </p:txBody>
      </p:sp>
      <p:sp>
        <p:nvSpPr>
          <p:cNvPr id="293897" name="Text Box 9"/>
          <p:cNvSpPr txBox="1">
            <a:spLocks noChangeArrowheads="1"/>
          </p:cNvSpPr>
          <p:nvPr/>
        </p:nvSpPr>
        <p:spPr bwMode="auto">
          <a:xfrm>
            <a:off x="209550" y="1676400"/>
            <a:ext cx="8724900" cy="714375"/>
          </a:xfrm>
          <a:prstGeom prst="rect">
            <a:avLst/>
          </a:prstGeom>
          <a:solidFill>
            <a:srgbClr val="F9EC8D"/>
          </a:solidFill>
          <a:ln w="381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kumimoji="1" lang="zh-CN" altLang="en-US" sz="3200"/>
              <a:t>变场模式：</a:t>
            </a:r>
            <a:r>
              <a:rPr kumimoji="1" lang="en-US" altLang="zh-CN" sz="3200"/>
              <a:t>Linear</a:t>
            </a:r>
            <a:r>
              <a:rPr kumimoji="1" lang="zh-CN" altLang="en-US" sz="3200"/>
              <a:t>、</a:t>
            </a:r>
            <a:r>
              <a:rPr kumimoji="1" lang="en-US" altLang="zh-CN" sz="3200"/>
              <a:t>Persistent</a:t>
            </a:r>
            <a:r>
              <a:rPr kumimoji="1" lang="zh-CN" altLang="en-US" sz="3200"/>
              <a:t>、</a:t>
            </a:r>
            <a:r>
              <a:rPr kumimoji="1" lang="en-US" altLang="zh-CN" sz="3200"/>
              <a:t>Driven</a:t>
            </a:r>
            <a:r>
              <a:rPr kumimoji="1" lang="zh-CN" altLang="en-US" sz="3200"/>
              <a:t>、</a:t>
            </a:r>
            <a:r>
              <a:rPr kumimoji="1" lang="en-US" altLang="zh-CN" sz="3200"/>
              <a:t>Oscillate</a:t>
            </a:r>
          </a:p>
        </p:txBody>
      </p:sp>
      <p:grpSp>
        <p:nvGrpSpPr>
          <p:cNvPr id="293898" name="Group 10"/>
          <p:cNvGrpSpPr>
            <a:grpSpLocks/>
          </p:cNvGrpSpPr>
          <p:nvPr/>
        </p:nvGrpSpPr>
        <p:grpSpPr bwMode="auto">
          <a:xfrm>
            <a:off x="6705600" y="2590800"/>
            <a:ext cx="914400" cy="838200"/>
            <a:chOff x="2160" y="1920"/>
            <a:chExt cx="720" cy="720"/>
          </a:xfrm>
        </p:grpSpPr>
        <p:sp>
          <p:nvSpPr>
            <p:cNvPr id="293899" name="Line 11"/>
            <p:cNvSpPr>
              <a:spLocks noChangeShapeType="1"/>
            </p:cNvSpPr>
            <p:nvPr/>
          </p:nvSpPr>
          <p:spPr bwMode="auto">
            <a:xfrm>
              <a:off x="2160" y="2160"/>
              <a:ext cx="384" cy="48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3900" name="Line 12"/>
            <p:cNvSpPr>
              <a:spLocks noChangeShapeType="1"/>
            </p:cNvSpPr>
            <p:nvPr/>
          </p:nvSpPr>
          <p:spPr bwMode="auto">
            <a:xfrm flipV="1">
              <a:off x="2544" y="1920"/>
              <a:ext cx="336" cy="72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93901" name="Group 13"/>
          <p:cNvGrpSpPr>
            <a:grpSpLocks/>
          </p:cNvGrpSpPr>
          <p:nvPr/>
        </p:nvGrpSpPr>
        <p:grpSpPr bwMode="auto">
          <a:xfrm>
            <a:off x="7772400" y="3810000"/>
            <a:ext cx="914400" cy="838200"/>
            <a:chOff x="2160" y="1920"/>
            <a:chExt cx="720" cy="720"/>
          </a:xfrm>
        </p:grpSpPr>
        <p:sp>
          <p:nvSpPr>
            <p:cNvPr id="293902" name="Line 14"/>
            <p:cNvSpPr>
              <a:spLocks noChangeShapeType="1"/>
            </p:cNvSpPr>
            <p:nvPr/>
          </p:nvSpPr>
          <p:spPr bwMode="auto">
            <a:xfrm>
              <a:off x="2160" y="2160"/>
              <a:ext cx="384" cy="48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3903" name="Line 15"/>
            <p:cNvSpPr>
              <a:spLocks noChangeShapeType="1"/>
            </p:cNvSpPr>
            <p:nvPr/>
          </p:nvSpPr>
          <p:spPr bwMode="auto">
            <a:xfrm flipV="1">
              <a:off x="2544" y="1920"/>
              <a:ext cx="336" cy="72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93904" name="Group 16"/>
          <p:cNvGrpSpPr>
            <a:grpSpLocks/>
          </p:cNvGrpSpPr>
          <p:nvPr/>
        </p:nvGrpSpPr>
        <p:grpSpPr bwMode="auto">
          <a:xfrm>
            <a:off x="7772400" y="5410200"/>
            <a:ext cx="914400" cy="838200"/>
            <a:chOff x="2160" y="1920"/>
            <a:chExt cx="720" cy="720"/>
          </a:xfrm>
        </p:grpSpPr>
        <p:sp>
          <p:nvSpPr>
            <p:cNvPr id="293905" name="Line 17"/>
            <p:cNvSpPr>
              <a:spLocks noChangeShapeType="1"/>
            </p:cNvSpPr>
            <p:nvPr/>
          </p:nvSpPr>
          <p:spPr bwMode="auto">
            <a:xfrm>
              <a:off x="2160" y="2160"/>
              <a:ext cx="384" cy="48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3906" name="Line 18"/>
            <p:cNvSpPr>
              <a:spLocks noChangeShapeType="1"/>
            </p:cNvSpPr>
            <p:nvPr/>
          </p:nvSpPr>
          <p:spPr bwMode="auto">
            <a:xfrm flipV="1">
              <a:off x="2544" y="1920"/>
              <a:ext cx="336" cy="72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93907" name="AutoShape 19"/>
          <p:cNvSpPr>
            <a:spLocks noChangeArrowheads="1"/>
          </p:cNvSpPr>
          <p:nvPr/>
        </p:nvSpPr>
        <p:spPr bwMode="auto">
          <a:xfrm>
            <a:off x="533400" y="3086100"/>
            <a:ext cx="1143000" cy="685800"/>
          </a:xfrm>
          <a:prstGeom prst="cloudCallout">
            <a:avLst>
              <a:gd name="adj1" fmla="val 68750"/>
              <a:gd name="adj2" fmla="val 98843"/>
            </a:avLst>
          </a:prstGeom>
          <a:solidFill>
            <a:srgbClr val="F8D2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r>
              <a:rPr kumimoji="1" lang="en-US" altLang="zh-CN"/>
              <a:t>5 Oe</a:t>
            </a:r>
          </a:p>
        </p:txBody>
      </p:sp>
      <p:sp>
        <p:nvSpPr>
          <p:cNvPr id="293908" name="AutoShape 20"/>
          <p:cNvSpPr>
            <a:spLocks noChangeArrowheads="1"/>
          </p:cNvSpPr>
          <p:nvPr/>
        </p:nvSpPr>
        <p:spPr bwMode="auto">
          <a:xfrm>
            <a:off x="58738" y="4648200"/>
            <a:ext cx="1676400" cy="762000"/>
          </a:xfrm>
          <a:prstGeom prst="cloudCallout">
            <a:avLst>
              <a:gd name="adj1" fmla="val 31630"/>
              <a:gd name="adj2" fmla="val 95208"/>
            </a:avLst>
          </a:prstGeom>
          <a:solidFill>
            <a:srgbClr val="F8D2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lIns="18000" rIns="18000"/>
          <a:lstStyle/>
          <a:p>
            <a:pPr algn="ctr"/>
            <a:r>
              <a:rPr kumimoji="1" lang="en-US" altLang="zh-CN"/>
              <a:t>50 mOe</a:t>
            </a:r>
          </a:p>
        </p:txBody>
      </p:sp>
      <p:sp>
        <p:nvSpPr>
          <p:cNvPr id="293909" name="Text Box 21"/>
          <p:cNvSpPr txBox="1">
            <a:spLocks noChangeArrowheads="1"/>
          </p:cNvSpPr>
          <p:nvPr/>
        </p:nvSpPr>
        <p:spPr bwMode="auto">
          <a:xfrm>
            <a:off x="2819400" y="5105400"/>
            <a:ext cx="4116388" cy="4572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1" lang="en-US" altLang="zh-CN"/>
              <a:t>Magnet Reset (Quench): Invalid</a:t>
            </a:r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8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838200"/>
          </a:xfrm>
        </p:spPr>
        <p:txBody>
          <a:bodyPr/>
          <a:lstStyle/>
          <a:p>
            <a:r>
              <a:rPr lang="en-US" altLang="zh-CN" u="sng">
                <a:solidFill>
                  <a:srgbClr val="0000FF"/>
                </a:solidFill>
              </a:rPr>
              <a:t>Measurement</a:t>
            </a:r>
            <a:r>
              <a:rPr lang="en-US" altLang="zh-CN"/>
              <a:t> Data File</a:t>
            </a:r>
          </a:p>
        </p:txBody>
      </p:sp>
      <p:sp>
        <p:nvSpPr>
          <p:cNvPr id="376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90600"/>
            <a:ext cx="7772400" cy="533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zh-CN" altLang="en-US"/>
              <a:t>数据格式取决于所用的</a:t>
            </a:r>
            <a:r>
              <a:rPr lang="en-US" altLang="zh-CN"/>
              <a:t>PPMS</a:t>
            </a:r>
            <a:r>
              <a:rPr lang="zh-CN" altLang="en-US">
                <a:solidFill>
                  <a:srgbClr val="FF3300"/>
                </a:solidFill>
              </a:rPr>
              <a:t>选件</a:t>
            </a:r>
          </a:p>
        </p:txBody>
      </p:sp>
      <p:pic>
        <p:nvPicPr>
          <p:cNvPr id="376836" name="Picture 4" descr="QD lege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" cy="676275"/>
          </a:xfrm>
          <a:prstGeom prst="rect">
            <a:avLst/>
          </a:prstGeom>
          <a:noFill/>
        </p:spPr>
      </p:pic>
      <p:sp>
        <p:nvSpPr>
          <p:cNvPr id="376837" name="Text Box 5"/>
          <p:cNvSpPr txBox="1">
            <a:spLocks noChangeArrowheads="1"/>
          </p:cNvSpPr>
          <p:nvPr/>
        </p:nvSpPr>
        <p:spPr bwMode="auto">
          <a:xfrm>
            <a:off x="0" y="6400800"/>
            <a:ext cx="1739900" cy="457200"/>
          </a:xfrm>
          <a:prstGeom prst="rect">
            <a:avLst/>
          </a:prstGeom>
          <a:solidFill>
            <a:srgbClr val="DDF6A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1" lang="en-US" altLang="zh-CN"/>
              <a:t>Data &amp; Files</a:t>
            </a:r>
          </a:p>
        </p:txBody>
      </p:sp>
      <p:pic>
        <p:nvPicPr>
          <p:cNvPr id="376838" name="Picture 6" descr="Measure Dialog Bo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676400"/>
            <a:ext cx="3752850" cy="3086100"/>
          </a:xfrm>
          <a:prstGeom prst="rect">
            <a:avLst/>
          </a:prstGeom>
          <a:noFill/>
        </p:spPr>
      </p:pic>
      <p:pic>
        <p:nvPicPr>
          <p:cNvPr id="376839" name="Picture 7" descr="ACT Resistivity in Sequence Mode_PPMS Dat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1828800"/>
            <a:ext cx="3524250" cy="2781300"/>
          </a:xfrm>
          <a:prstGeom prst="rect">
            <a:avLst/>
          </a:prstGeom>
          <a:noFill/>
        </p:spPr>
      </p:pic>
      <p:pic>
        <p:nvPicPr>
          <p:cNvPr id="376840" name="Picture 8" descr="PPMS Data Tab in AC Magnetization Sequence Command Dialog Box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57800" y="3733800"/>
            <a:ext cx="3619500" cy="2781300"/>
          </a:xfrm>
          <a:prstGeom prst="rect">
            <a:avLst/>
          </a:prstGeom>
          <a:noFill/>
        </p:spPr>
      </p:pic>
      <p:pic>
        <p:nvPicPr>
          <p:cNvPr id="376841" name="Picture 9" descr="Torque Measurement Sequence Command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90600" y="3124200"/>
            <a:ext cx="3581400" cy="3133725"/>
          </a:xfrm>
          <a:prstGeom prst="rect">
            <a:avLst/>
          </a:prstGeom>
          <a:noFill/>
        </p:spPr>
      </p:pic>
      <p:sp>
        <p:nvSpPr>
          <p:cNvPr id="376842" name="Text Box 10"/>
          <p:cNvSpPr txBox="1">
            <a:spLocks noChangeArrowheads="1"/>
          </p:cNvSpPr>
          <p:nvPr/>
        </p:nvSpPr>
        <p:spPr bwMode="auto">
          <a:xfrm>
            <a:off x="2667000" y="1752600"/>
            <a:ext cx="963613" cy="457200"/>
          </a:xfrm>
          <a:prstGeom prst="rect">
            <a:avLst/>
          </a:prstGeom>
          <a:solidFill>
            <a:srgbClr val="DDF6A0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1"/>
            </a:outerShdw>
          </a:effectLst>
        </p:spPr>
        <p:txBody>
          <a:bodyPr wrap="none">
            <a:spAutoFit/>
          </a:bodyPr>
          <a:lstStyle/>
          <a:p>
            <a:r>
              <a:rPr kumimoji="1" lang="en-US" altLang="zh-CN"/>
              <a:t>DC_R</a:t>
            </a:r>
          </a:p>
        </p:txBody>
      </p:sp>
      <p:sp>
        <p:nvSpPr>
          <p:cNvPr id="376843" name="Text Box 11"/>
          <p:cNvSpPr txBox="1">
            <a:spLocks noChangeArrowheads="1"/>
          </p:cNvSpPr>
          <p:nvPr/>
        </p:nvSpPr>
        <p:spPr bwMode="auto">
          <a:xfrm>
            <a:off x="7162800" y="1905000"/>
            <a:ext cx="793750" cy="457200"/>
          </a:xfrm>
          <a:prstGeom prst="rect">
            <a:avLst/>
          </a:prstGeom>
          <a:solidFill>
            <a:srgbClr val="DDF6A0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1"/>
            </a:outerShdw>
          </a:effectLst>
        </p:spPr>
        <p:txBody>
          <a:bodyPr wrap="none">
            <a:spAutoFit/>
          </a:bodyPr>
          <a:lstStyle/>
          <a:p>
            <a:r>
              <a:rPr kumimoji="1" lang="en-US" altLang="zh-CN"/>
              <a:t>ACT</a:t>
            </a:r>
          </a:p>
        </p:txBody>
      </p:sp>
      <p:sp>
        <p:nvSpPr>
          <p:cNvPr id="376844" name="Text Box 12"/>
          <p:cNvSpPr txBox="1">
            <a:spLocks noChangeArrowheads="1"/>
          </p:cNvSpPr>
          <p:nvPr/>
        </p:nvSpPr>
        <p:spPr bwMode="auto">
          <a:xfrm>
            <a:off x="3124200" y="3200400"/>
            <a:ext cx="1182688" cy="457200"/>
          </a:xfrm>
          <a:prstGeom prst="rect">
            <a:avLst/>
          </a:prstGeom>
          <a:solidFill>
            <a:srgbClr val="DDF6A0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1"/>
            </a:outerShdw>
          </a:effectLst>
        </p:spPr>
        <p:txBody>
          <a:bodyPr wrap="none">
            <a:spAutoFit/>
          </a:bodyPr>
          <a:lstStyle/>
          <a:p>
            <a:r>
              <a:rPr kumimoji="1" lang="en-US" altLang="zh-CN"/>
              <a:t>Tq-Mag</a:t>
            </a:r>
          </a:p>
        </p:txBody>
      </p:sp>
      <p:sp>
        <p:nvSpPr>
          <p:cNvPr id="376845" name="Text Box 13"/>
          <p:cNvSpPr txBox="1">
            <a:spLocks noChangeArrowheads="1"/>
          </p:cNvSpPr>
          <p:nvPr/>
        </p:nvSpPr>
        <p:spPr bwMode="auto">
          <a:xfrm>
            <a:off x="7543800" y="3810000"/>
            <a:ext cx="1049338" cy="457200"/>
          </a:xfrm>
          <a:prstGeom prst="rect">
            <a:avLst/>
          </a:prstGeom>
          <a:solidFill>
            <a:srgbClr val="DDF6A0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1"/>
            </a:outerShdw>
          </a:effectLst>
        </p:spPr>
        <p:txBody>
          <a:bodyPr wrap="none">
            <a:spAutoFit/>
          </a:bodyPr>
          <a:lstStyle/>
          <a:p>
            <a:r>
              <a:rPr kumimoji="1" lang="en-US" altLang="zh-CN"/>
              <a:t>ACMS</a:t>
            </a:r>
          </a:p>
        </p:txBody>
      </p:sp>
      <p:sp>
        <p:nvSpPr>
          <p:cNvPr id="376846" name="AutoShape 14"/>
          <p:cNvSpPr>
            <a:spLocks noChangeArrowheads="1"/>
          </p:cNvSpPr>
          <p:nvPr/>
        </p:nvSpPr>
        <p:spPr bwMode="auto">
          <a:xfrm>
            <a:off x="3025775" y="5313363"/>
            <a:ext cx="2179638" cy="498475"/>
          </a:xfrm>
          <a:prstGeom prst="roundRect">
            <a:avLst>
              <a:gd name="adj" fmla="val 16667"/>
            </a:avLst>
          </a:prstGeom>
          <a:solidFill>
            <a:srgbClr val="ADF9F2"/>
          </a:solidFill>
          <a:ln w="9525">
            <a:noFill/>
            <a:round/>
            <a:headEnd/>
            <a:tailEnd/>
          </a:ln>
          <a:effectLst>
            <a:outerShdw dist="107763" dir="2700000" algn="ctr" rotWithShape="0">
              <a:srgbClr val="FF99FF"/>
            </a:outerShdw>
          </a:effectLst>
        </p:spPr>
        <p:txBody>
          <a:bodyPr wrap="none">
            <a:spAutoFit/>
          </a:bodyPr>
          <a:lstStyle/>
          <a:p>
            <a:r>
              <a:rPr kumimoji="1" lang="en-US" altLang="zh-CN"/>
              <a:t>HC</a:t>
            </a:r>
            <a:r>
              <a:rPr kumimoji="1" lang="zh-CN" altLang="en-US"/>
              <a:t>无自选数据</a:t>
            </a:r>
          </a:p>
        </p:txBody>
      </p:sp>
      <p:sp>
        <p:nvSpPr>
          <p:cNvPr id="376847" name="AutoShape 15"/>
          <p:cNvSpPr>
            <a:spLocks noChangeArrowheads="1"/>
          </p:cNvSpPr>
          <p:nvPr/>
        </p:nvSpPr>
        <p:spPr bwMode="auto">
          <a:xfrm>
            <a:off x="3025775" y="6075363"/>
            <a:ext cx="2347913" cy="498475"/>
          </a:xfrm>
          <a:prstGeom prst="roundRect">
            <a:avLst>
              <a:gd name="adj" fmla="val 16667"/>
            </a:avLst>
          </a:prstGeom>
          <a:solidFill>
            <a:srgbClr val="ADF9F2"/>
          </a:solidFill>
          <a:ln w="9525">
            <a:noFill/>
            <a:round/>
            <a:headEnd/>
            <a:tailEnd/>
          </a:ln>
          <a:effectLst>
            <a:outerShdw dist="107763" dir="2700000" algn="ctr" rotWithShape="0">
              <a:srgbClr val="FF99FF"/>
            </a:outerShdw>
          </a:effectLst>
        </p:spPr>
        <p:txBody>
          <a:bodyPr wrap="none">
            <a:spAutoFit/>
          </a:bodyPr>
          <a:lstStyle/>
          <a:p>
            <a:r>
              <a:rPr kumimoji="1" lang="en-US" altLang="zh-CN"/>
              <a:t>TTO</a:t>
            </a:r>
            <a:r>
              <a:rPr kumimoji="1" lang="zh-CN" altLang="en-US"/>
              <a:t>无自选数据</a:t>
            </a:r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8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838200"/>
          </a:xfrm>
        </p:spPr>
        <p:txBody>
          <a:bodyPr/>
          <a:lstStyle/>
          <a:p>
            <a:r>
              <a:rPr lang="en-US" altLang="zh-CN" u="sng">
                <a:solidFill>
                  <a:srgbClr val="0000FF"/>
                </a:solidFill>
              </a:rPr>
              <a:t>Measurement</a:t>
            </a:r>
            <a:r>
              <a:rPr lang="en-US" altLang="zh-CN"/>
              <a:t> Data File</a:t>
            </a:r>
          </a:p>
        </p:txBody>
      </p:sp>
      <p:sp>
        <p:nvSpPr>
          <p:cNvPr id="377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90600"/>
            <a:ext cx="7772400" cy="533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zh-CN" altLang="en-US"/>
              <a:t>数据需要转换为按列的形式</a:t>
            </a:r>
          </a:p>
        </p:txBody>
      </p:sp>
      <p:pic>
        <p:nvPicPr>
          <p:cNvPr id="377860" name="Picture 4" descr="QD lege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" cy="676275"/>
          </a:xfrm>
          <a:prstGeom prst="rect">
            <a:avLst/>
          </a:prstGeom>
          <a:noFill/>
        </p:spPr>
      </p:pic>
      <p:sp>
        <p:nvSpPr>
          <p:cNvPr id="377861" name="Text Box 5"/>
          <p:cNvSpPr txBox="1">
            <a:spLocks noChangeArrowheads="1"/>
          </p:cNvSpPr>
          <p:nvPr/>
        </p:nvSpPr>
        <p:spPr bwMode="auto">
          <a:xfrm>
            <a:off x="0" y="6400800"/>
            <a:ext cx="1739900" cy="457200"/>
          </a:xfrm>
          <a:prstGeom prst="rect">
            <a:avLst/>
          </a:prstGeom>
          <a:solidFill>
            <a:srgbClr val="DDF6A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1" lang="en-US" altLang="zh-CN"/>
              <a:t>Data &amp; Files</a:t>
            </a:r>
          </a:p>
        </p:txBody>
      </p:sp>
      <p:sp>
        <p:nvSpPr>
          <p:cNvPr id="377862" name="Text Box 6"/>
          <p:cNvSpPr txBox="1">
            <a:spLocks noChangeArrowheads="1"/>
          </p:cNvSpPr>
          <p:nvPr/>
        </p:nvSpPr>
        <p:spPr bwMode="auto">
          <a:xfrm>
            <a:off x="212725" y="1676400"/>
            <a:ext cx="8699500" cy="2111375"/>
          </a:xfrm>
          <a:prstGeom prst="rect">
            <a:avLst/>
          </a:prstGeom>
          <a:solidFill>
            <a:srgbClr val="F3FFCD"/>
          </a:solidFill>
          <a:ln w="38100">
            <a:solidFill>
              <a:schemeClr val="bg2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r>
              <a:rPr kumimoji="1" lang="en-US" altLang="zh-CN" sz="1000"/>
              <a:t>[Header]</a:t>
            </a:r>
          </a:p>
          <a:p>
            <a:r>
              <a:rPr kumimoji="1" lang="en-US" altLang="zh-CN" sz="1000"/>
              <a:t>; Copyright 1997-99, Quantum Design, Inc. All rights reserved.</a:t>
            </a:r>
          </a:p>
          <a:p>
            <a:r>
              <a:rPr kumimoji="1" lang="en-US" altLang="zh-CN" sz="1000"/>
              <a:t>FILEOPENTIME, 13199968.28, 6/3/2003, 9:38 AM</a:t>
            </a:r>
          </a:p>
          <a:p>
            <a:r>
              <a:rPr kumimoji="1" lang="en-US" altLang="zh-CN" sz="1000"/>
              <a:t>BYAPP, LogData, 1.0, 2.0</a:t>
            </a:r>
          </a:p>
          <a:p>
            <a:r>
              <a:rPr kumimoji="1" lang="en-US" altLang="zh-CN" sz="1000"/>
              <a:t>INFO, APPNAME, PPMS MultiVu Application, Release 1.2.0 Build 5</a:t>
            </a:r>
          </a:p>
          <a:p>
            <a:r>
              <a:rPr kumimoji="1" lang="zh-CN" altLang="en-US" sz="1000"/>
              <a:t>。。。</a:t>
            </a:r>
          </a:p>
          <a:p>
            <a:endParaRPr kumimoji="1" lang="zh-CN" altLang="en-US" sz="1000"/>
          </a:p>
          <a:p>
            <a:r>
              <a:rPr kumimoji="1" lang="en-US" altLang="zh-CN" sz="1000"/>
              <a:t>DATATYPE, TIME, 2</a:t>
            </a:r>
          </a:p>
          <a:p>
            <a:r>
              <a:rPr kumimoji="1" lang="en-US" altLang="zh-CN" sz="1000"/>
              <a:t>DATATYPE, COMMENT, 1</a:t>
            </a:r>
          </a:p>
          <a:p>
            <a:r>
              <a:rPr kumimoji="1" lang="en-US" altLang="zh-CN" sz="1000"/>
              <a:t>[Data]</a:t>
            </a:r>
          </a:p>
          <a:p>
            <a:r>
              <a:rPr kumimoji="1" lang="en-US" altLang="zh-CN" sz="1000"/>
              <a:t>Comment,Time Stamp (sec),Status (code),Temperature (K),Magnetic Field (Oe),Sample Position (deg),Bridge 1 Resistance (ohms),Bridge 1 Excitation (uA),Bridge 2</a:t>
            </a:r>
          </a:p>
          <a:p>
            <a:r>
              <a:rPr kumimoji="1" lang="en-US" altLang="zh-CN" sz="1000"/>
              <a:t>,13199968.36,4374,296.2498,-0.149,-8.512,,,,,,,,,-0.0049,-0.0147,48,0.00,0.00,0.00,0.00,1.1262168,,,,,,301.6772461,,308.7025452,,,4374,300.000,-</a:t>
            </a:r>
          </a:p>
          <a:p>
            <a:r>
              <a:rPr kumimoji="1" lang="zh-CN" altLang="en-US" sz="1000"/>
              <a:t>。。。</a:t>
            </a:r>
          </a:p>
        </p:txBody>
      </p:sp>
      <p:sp>
        <p:nvSpPr>
          <p:cNvPr id="377863" name="AutoShape 7"/>
          <p:cNvSpPr>
            <a:spLocks/>
          </p:cNvSpPr>
          <p:nvPr/>
        </p:nvSpPr>
        <p:spPr bwMode="auto">
          <a:xfrm>
            <a:off x="3886200" y="1752600"/>
            <a:ext cx="685800" cy="1447800"/>
          </a:xfrm>
          <a:prstGeom prst="rightBrace">
            <a:avLst>
              <a:gd name="adj1" fmla="val 17593"/>
              <a:gd name="adj2" fmla="val 50000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77864" name="Text Box 8"/>
          <p:cNvSpPr txBox="1">
            <a:spLocks noChangeArrowheads="1"/>
          </p:cNvSpPr>
          <p:nvPr/>
        </p:nvSpPr>
        <p:spPr bwMode="auto">
          <a:xfrm>
            <a:off x="4572000" y="2209800"/>
            <a:ext cx="1266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1" lang="en-US" altLang="zh-CN">
                <a:solidFill>
                  <a:srgbClr val="FF0000"/>
                </a:solidFill>
              </a:rPr>
              <a:t>[Header]</a:t>
            </a:r>
          </a:p>
        </p:txBody>
      </p:sp>
      <p:sp>
        <p:nvSpPr>
          <p:cNvPr id="377865" name="Freeform 9"/>
          <p:cNvSpPr>
            <a:spLocks/>
          </p:cNvSpPr>
          <p:nvPr/>
        </p:nvSpPr>
        <p:spPr bwMode="auto">
          <a:xfrm>
            <a:off x="914400" y="3200400"/>
            <a:ext cx="381000" cy="533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40" y="0"/>
              </a:cxn>
              <a:cxn ang="0">
                <a:pos x="240" y="336"/>
              </a:cxn>
            </a:cxnLst>
            <a:rect l="0" t="0" r="r" b="b"/>
            <a:pathLst>
              <a:path w="240" h="336">
                <a:moveTo>
                  <a:pt x="0" y="0"/>
                </a:moveTo>
                <a:lnTo>
                  <a:pt x="240" y="0"/>
                </a:lnTo>
                <a:lnTo>
                  <a:pt x="240" y="336"/>
                </a:lnTo>
              </a:path>
            </a:pathLst>
          </a:custGeom>
          <a:noFill/>
          <a:ln w="38100" cmpd="sng">
            <a:solidFill>
              <a:srgbClr val="FF0000"/>
            </a:solidFill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377866" name="Text Box 10"/>
          <p:cNvSpPr txBox="1">
            <a:spLocks noChangeArrowheads="1"/>
          </p:cNvSpPr>
          <p:nvPr/>
        </p:nvSpPr>
        <p:spPr bwMode="auto">
          <a:xfrm>
            <a:off x="1431925" y="3165475"/>
            <a:ext cx="962025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1" lang="en-US" altLang="zh-CN">
                <a:solidFill>
                  <a:srgbClr val="FF0000"/>
                </a:solidFill>
              </a:rPr>
              <a:t>[Data]</a:t>
            </a:r>
          </a:p>
        </p:txBody>
      </p:sp>
      <p:sp>
        <p:nvSpPr>
          <p:cNvPr id="377867" name="Rectangle 11"/>
          <p:cNvSpPr>
            <a:spLocks noChangeArrowheads="1"/>
          </p:cNvSpPr>
          <p:nvPr/>
        </p:nvSpPr>
        <p:spPr bwMode="auto">
          <a:xfrm>
            <a:off x="5943600" y="1752600"/>
            <a:ext cx="2895600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0" rIns="0" anchor="ctr"/>
          <a:lstStyle/>
          <a:p>
            <a:pPr algn="ctr"/>
            <a:r>
              <a:rPr kumimoji="1" lang="zh-CN" altLang="en-US">
                <a:solidFill>
                  <a:srgbClr val="FF3300"/>
                </a:solidFill>
              </a:rPr>
              <a:t>系统给出的检测数据</a:t>
            </a:r>
          </a:p>
        </p:txBody>
      </p:sp>
      <p:sp>
        <p:nvSpPr>
          <p:cNvPr id="377868" name="Rectangle 12"/>
          <p:cNvSpPr>
            <a:spLocks noChangeArrowheads="1"/>
          </p:cNvSpPr>
          <p:nvPr/>
        </p:nvSpPr>
        <p:spPr bwMode="auto">
          <a:xfrm>
            <a:off x="342900" y="4419600"/>
            <a:ext cx="8458200" cy="1196975"/>
          </a:xfrm>
          <a:prstGeom prst="rect">
            <a:avLst/>
          </a:prstGeom>
          <a:solidFill>
            <a:schemeClr val="hlink"/>
          </a:solidFill>
          <a:ln w="38100">
            <a:solidFill>
              <a:schemeClr val="bg2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1000"/>
              <a:t>Time Stamp (sec)	Status (code)	Temperature (K)	Pressure ()	Map 25 ()	System Status (code)         Valve Position (deg)        Plat Therm (K)</a:t>
            </a:r>
          </a:p>
          <a:p>
            <a:pPr>
              <a:spcBef>
                <a:spcPct val="50000"/>
              </a:spcBef>
            </a:pPr>
            <a:r>
              <a:rPr kumimoji="1" lang="en-US" altLang="zh-CN" sz="1000"/>
              <a:t>13199968.36	4374	296.2498	1.1262168	301.6772461	         4374		30.6	296.2498169</a:t>
            </a:r>
          </a:p>
          <a:p>
            <a:pPr>
              <a:spcBef>
                <a:spcPct val="50000"/>
              </a:spcBef>
            </a:pPr>
            <a:r>
              <a:rPr kumimoji="1" lang="en-US" altLang="zh-CN" sz="1000"/>
              <a:t>13199973.31	4374	295.9384	1.0962939	301.6706543	         4374		32.5	295.9383850</a:t>
            </a:r>
          </a:p>
          <a:p>
            <a:pPr>
              <a:spcBef>
                <a:spcPct val="50000"/>
              </a:spcBef>
            </a:pPr>
            <a:r>
              <a:rPr kumimoji="1" lang="en-US" altLang="zh-CN" sz="1000"/>
              <a:t>13199978.31	4374	295.5389	1.1105099	301.6508484	         4374		35.5	295.5389099</a:t>
            </a:r>
          </a:p>
          <a:p>
            <a:pPr>
              <a:spcBef>
                <a:spcPct val="50000"/>
              </a:spcBef>
            </a:pPr>
            <a:r>
              <a:rPr kumimoji="1" lang="en-US" altLang="zh-CN" sz="1000"/>
              <a:t>13199983.38	4374	295.2121	1.1105099	301.6277466	         4374		37.3	295.2120972</a:t>
            </a:r>
          </a:p>
        </p:txBody>
      </p:sp>
      <p:sp>
        <p:nvSpPr>
          <p:cNvPr id="377869" name="Rectangle 13"/>
          <p:cNvSpPr>
            <a:spLocks noChangeArrowheads="1"/>
          </p:cNvSpPr>
          <p:nvPr/>
        </p:nvSpPr>
        <p:spPr bwMode="auto">
          <a:xfrm>
            <a:off x="6172200" y="5029200"/>
            <a:ext cx="2590800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0" rIns="0" anchor="ctr"/>
          <a:lstStyle/>
          <a:p>
            <a:pPr algn="ctr"/>
            <a:r>
              <a:rPr kumimoji="1" lang="zh-CN" altLang="en-US">
                <a:solidFill>
                  <a:srgbClr val="FF3300"/>
                </a:solidFill>
              </a:rPr>
              <a:t>转换后的检测数据</a:t>
            </a:r>
          </a:p>
        </p:txBody>
      </p:sp>
      <p:sp>
        <p:nvSpPr>
          <p:cNvPr id="377870" name="AutoShape 14"/>
          <p:cNvSpPr>
            <a:spLocks noChangeArrowheads="1"/>
          </p:cNvSpPr>
          <p:nvPr/>
        </p:nvSpPr>
        <p:spPr bwMode="auto">
          <a:xfrm>
            <a:off x="1905000" y="6096000"/>
            <a:ext cx="6248400" cy="609600"/>
          </a:xfrm>
          <a:prstGeom prst="wedgeEllipseCallout">
            <a:avLst>
              <a:gd name="adj1" fmla="val -55921"/>
              <a:gd name="adj2" fmla="val -12344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kumimoji="1" lang="zh-CN" altLang="en-US"/>
              <a:t>所有的数据处理软件都可以识别</a:t>
            </a:r>
          </a:p>
        </p:txBody>
      </p:sp>
      <p:sp>
        <p:nvSpPr>
          <p:cNvPr id="377871" name="AutoShape 15"/>
          <p:cNvSpPr>
            <a:spLocks noChangeArrowheads="1"/>
          </p:cNvSpPr>
          <p:nvPr/>
        </p:nvSpPr>
        <p:spPr bwMode="auto">
          <a:xfrm rot="5400000">
            <a:off x="4191000" y="3619500"/>
            <a:ext cx="762000" cy="9906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0">
            <a:gsLst>
              <a:gs pos="0">
                <a:srgbClr val="FF0000"/>
              </a:gs>
              <a:gs pos="50000">
                <a:srgbClr val="00FF99"/>
              </a:gs>
              <a:gs pos="100000">
                <a:srgbClr val="FF00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77872" name="Text Box 16"/>
          <p:cNvSpPr txBox="1">
            <a:spLocks noChangeArrowheads="1"/>
          </p:cNvSpPr>
          <p:nvPr/>
        </p:nvSpPr>
        <p:spPr bwMode="auto">
          <a:xfrm>
            <a:off x="4860925" y="3851275"/>
            <a:ext cx="2085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1" lang="en-US" altLang="zh-CN"/>
              <a:t>ExportData.exe</a:t>
            </a:r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838200"/>
          </a:xfrm>
        </p:spPr>
        <p:txBody>
          <a:bodyPr/>
          <a:lstStyle/>
          <a:p>
            <a:r>
              <a:rPr lang="en-US" altLang="zh-CN"/>
              <a:t>PPMS</a:t>
            </a:r>
            <a:r>
              <a:rPr lang="zh-CN" altLang="en-US"/>
              <a:t>数据查看方式</a:t>
            </a:r>
          </a:p>
        </p:txBody>
      </p:sp>
      <p:sp>
        <p:nvSpPr>
          <p:cNvPr id="378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76800" y="838200"/>
            <a:ext cx="3505200" cy="2209800"/>
          </a:xfrm>
          <a:solidFill>
            <a:schemeClr val="hlink"/>
          </a:solidFill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zh-CN">
                <a:solidFill>
                  <a:srgbClr val="FF0000"/>
                </a:solidFill>
              </a:rPr>
              <a:t>Graph View</a:t>
            </a:r>
          </a:p>
          <a:p>
            <a:pPr>
              <a:lnSpc>
                <a:spcPct val="90000"/>
              </a:lnSpc>
            </a:pPr>
            <a:r>
              <a:rPr lang="en-US" altLang="zh-CN">
                <a:solidFill>
                  <a:srgbClr val="FF0000"/>
                </a:solidFill>
              </a:rPr>
              <a:t>Record View</a:t>
            </a:r>
          </a:p>
          <a:p>
            <a:pPr>
              <a:lnSpc>
                <a:spcPct val="90000"/>
              </a:lnSpc>
            </a:pPr>
            <a:r>
              <a:rPr lang="en-US" altLang="zh-CN"/>
              <a:t>Table View</a:t>
            </a:r>
          </a:p>
          <a:p>
            <a:pPr>
              <a:lnSpc>
                <a:spcPct val="90000"/>
              </a:lnSpc>
            </a:pPr>
            <a:r>
              <a:rPr lang="en-US" altLang="zh-CN"/>
              <a:t>Raw Data View</a:t>
            </a:r>
          </a:p>
        </p:txBody>
      </p:sp>
      <p:pic>
        <p:nvPicPr>
          <p:cNvPr id="378884" name="Picture 4" descr="QD lege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" cy="676275"/>
          </a:xfrm>
          <a:prstGeom prst="rect">
            <a:avLst/>
          </a:prstGeom>
          <a:noFill/>
        </p:spPr>
      </p:pic>
      <p:sp>
        <p:nvSpPr>
          <p:cNvPr id="378885" name="Text Box 5"/>
          <p:cNvSpPr txBox="1">
            <a:spLocks noChangeArrowheads="1"/>
          </p:cNvSpPr>
          <p:nvPr/>
        </p:nvSpPr>
        <p:spPr bwMode="auto">
          <a:xfrm>
            <a:off x="0" y="6400800"/>
            <a:ext cx="1571625" cy="457200"/>
          </a:xfrm>
          <a:prstGeom prst="rect">
            <a:avLst/>
          </a:prstGeom>
          <a:solidFill>
            <a:srgbClr val="DDF6A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1" lang="en-US" altLang="zh-CN"/>
              <a:t>Data_View</a:t>
            </a:r>
          </a:p>
        </p:txBody>
      </p:sp>
      <p:pic>
        <p:nvPicPr>
          <p:cNvPr id="378886" name="Picture 6" descr="Graph View with Two Plot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990600"/>
            <a:ext cx="4476750" cy="5114925"/>
          </a:xfrm>
          <a:prstGeom prst="rect">
            <a:avLst/>
          </a:prstGeom>
          <a:noFill/>
        </p:spPr>
      </p:pic>
      <p:pic>
        <p:nvPicPr>
          <p:cNvPr id="378887" name="Picture 7" descr="Data Selection Dialog Box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1600" y="3200400"/>
            <a:ext cx="3810000" cy="3476625"/>
          </a:xfrm>
          <a:prstGeom prst="rect">
            <a:avLst/>
          </a:prstGeom>
          <a:noFill/>
        </p:spPr>
      </p:pic>
      <p:pic>
        <p:nvPicPr>
          <p:cNvPr id="378888" name="Picture 8" descr="Record View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09800" y="3429000"/>
            <a:ext cx="2895600" cy="2990850"/>
          </a:xfrm>
          <a:prstGeom prst="rect">
            <a:avLst/>
          </a:prstGeom>
          <a:noFill/>
        </p:spPr>
      </p:pic>
      <p:sp>
        <p:nvSpPr>
          <p:cNvPr id="378889" name="Freeform 9"/>
          <p:cNvSpPr>
            <a:spLocks/>
          </p:cNvSpPr>
          <p:nvPr/>
        </p:nvSpPr>
        <p:spPr bwMode="auto">
          <a:xfrm>
            <a:off x="317500" y="774700"/>
            <a:ext cx="1016000" cy="596900"/>
          </a:xfrm>
          <a:custGeom>
            <a:avLst/>
            <a:gdLst/>
            <a:ahLst/>
            <a:cxnLst>
              <a:cxn ang="0">
                <a:pos x="40" y="280"/>
              </a:cxn>
              <a:cxn ang="0">
                <a:pos x="376" y="376"/>
              </a:cxn>
              <a:cxn ang="0">
                <a:pos x="616" y="280"/>
              </a:cxn>
              <a:cxn ang="0">
                <a:pos x="520" y="88"/>
              </a:cxn>
              <a:cxn ang="0">
                <a:pos x="136" y="40"/>
              </a:cxn>
              <a:cxn ang="0">
                <a:pos x="40" y="280"/>
              </a:cxn>
            </a:cxnLst>
            <a:rect l="0" t="0" r="r" b="b"/>
            <a:pathLst>
              <a:path w="640" h="376">
                <a:moveTo>
                  <a:pt x="40" y="280"/>
                </a:moveTo>
                <a:cubicBezTo>
                  <a:pt x="80" y="336"/>
                  <a:pt x="280" y="376"/>
                  <a:pt x="376" y="376"/>
                </a:cubicBezTo>
                <a:cubicBezTo>
                  <a:pt x="472" y="376"/>
                  <a:pt x="592" y="328"/>
                  <a:pt x="616" y="280"/>
                </a:cubicBezTo>
                <a:cubicBezTo>
                  <a:pt x="640" y="232"/>
                  <a:pt x="600" y="128"/>
                  <a:pt x="520" y="88"/>
                </a:cubicBezTo>
                <a:cubicBezTo>
                  <a:pt x="440" y="48"/>
                  <a:pt x="216" y="0"/>
                  <a:pt x="136" y="40"/>
                </a:cubicBezTo>
                <a:cubicBezTo>
                  <a:pt x="56" y="80"/>
                  <a:pt x="0" y="224"/>
                  <a:pt x="40" y="280"/>
                </a:cubicBezTo>
                <a:close/>
              </a:path>
            </a:pathLst>
          </a:custGeom>
          <a:noFill/>
          <a:ln w="38100" cmpd="sng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378890" name="Freeform 10"/>
          <p:cNvSpPr>
            <a:spLocks/>
          </p:cNvSpPr>
          <p:nvPr/>
        </p:nvSpPr>
        <p:spPr bwMode="auto">
          <a:xfrm>
            <a:off x="2057400" y="3200400"/>
            <a:ext cx="1016000" cy="596900"/>
          </a:xfrm>
          <a:custGeom>
            <a:avLst/>
            <a:gdLst/>
            <a:ahLst/>
            <a:cxnLst>
              <a:cxn ang="0">
                <a:pos x="40" y="280"/>
              </a:cxn>
              <a:cxn ang="0">
                <a:pos x="376" y="376"/>
              </a:cxn>
              <a:cxn ang="0">
                <a:pos x="616" y="280"/>
              </a:cxn>
              <a:cxn ang="0">
                <a:pos x="520" y="88"/>
              </a:cxn>
              <a:cxn ang="0">
                <a:pos x="136" y="40"/>
              </a:cxn>
              <a:cxn ang="0">
                <a:pos x="40" y="280"/>
              </a:cxn>
            </a:cxnLst>
            <a:rect l="0" t="0" r="r" b="b"/>
            <a:pathLst>
              <a:path w="640" h="376">
                <a:moveTo>
                  <a:pt x="40" y="280"/>
                </a:moveTo>
                <a:cubicBezTo>
                  <a:pt x="80" y="336"/>
                  <a:pt x="280" y="376"/>
                  <a:pt x="376" y="376"/>
                </a:cubicBezTo>
                <a:cubicBezTo>
                  <a:pt x="472" y="376"/>
                  <a:pt x="592" y="328"/>
                  <a:pt x="616" y="280"/>
                </a:cubicBezTo>
                <a:cubicBezTo>
                  <a:pt x="640" y="232"/>
                  <a:pt x="600" y="128"/>
                  <a:pt x="520" y="88"/>
                </a:cubicBezTo>
                <a:cubicBezTo>
                  <a:pt x="440" y="48"/>
                  <a:pt x="216" y="0"/>
                  <a:pt x="136" y="40"/>
                </a:cubicBezTo>
                <a:cubicBezTo>
                  <a:pt x="56" y="80"/>
                  <a:pt x="0" y="224"/>
                  <a:pt x="40" y="280"/>
                </a:cubicBezTo>
                <a:close/>
              </a:path>
            </a:pathLst>
          </a:custGeom>
          <a:noFill/>
          <a:ln w="38100" cmpd="sng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78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78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788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788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78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788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788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889" grpId="0" animBg="1"/>
      <p:bldP spid="378890" grpId="0" animBg="1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9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838200"/>
          </a:xfrm>
        </p:spPr>
        <p:txBody>
          <a:bodyPr/>
          <a:lstStyle/>
          <a:p>
            <a:r>
              <a:rPr lang="en-US" altLang="zh-CN"/>
              <a:t>PPMS</a:t>
            </a:r>
            <a:r>
              <a:rPr lang="zh-CN" altLang="en-US"/>
              <a:t>数据查看方式</a:t>
            </a:r>
          </a:p>
        </p:txBody>
      </p:sp>
      <p:pic>
        <p:nvPicPr>
          <p:cNvPr id="379907" name="Picture 3" descr="QD lege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" cy="676275"/>
          </a:xfrm>
          <a:prstGeom prst="rect">
            <a:avLst/>
          </a:prstGeom>
          <a:noFill/>
        </p:spPr>
      </p:pic>
      <p:sp>
        <p:nvSpPr>
          <p:cNvPr id="379908" name="Text Box 4"/>
          <p:cNvSpPr txBox="1">
            <a:spLocks noChangeArrowheads="1"/>
          </p:cNvSpPr>
          <p:nvPr/>
        </p:nvSpPr>
        <p:spPr bwMode="auto">
          <a:xfrm>
            <a:off x="0" y="6400800"/>
            <a:ext cx="1571625" cy="457200"/>
          </a:xfrm>
          <a:prstGeom prst="rect">
            <a:avLst/>
          </a:prstGeom>
          <a:solidFill>
            <a:srgbClr val="DDF6A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1" lang="en-US" altLang="zh-CN"/>
              <a:t>Data_View</a:t>
            </a:r>
          </a:p>
        </p:txBody>
      </p:sp>
      <p:pic>
        <p:nvPicPr>
          <p:cNvPr id="379909" name="Picture 5" descr="Raw Data Vie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1219200"/>
            <a:ext cx="5095875" cy="3009900"/>
          </a:xfrm>
          <a:prstGeom prst="rect">
            <a:avLst/>
          </a:prstGeom>
          <a:noFill/>
          <a:ln w="38100"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379910" name="Picture 6" descr="Table Vie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43200" y="3124200"/>
            <a:ext cx="6096000" cy="3611563"/>
          </a:xfrm>
          <a:prstGeom prst="rect">
            <a:avLst/>
          </a:prstGeom>
          <a:noFill/>
        </p:spPr>
      </p:pic>
      <p:sp>
        <p:nvSpPr>
          <p:cNvPr id="379911" name="Freeform 7"/>
          <p:cNvSpPr>
            <a:spLocks/>
          </p:cNvSpPr>
          <p:nvPr/>
        </p:nvSpPr>
        <p:spPr bwMode="auto">
          <a:xfrm>
            <a:off x="2895600" y="2971800"/>
            <a:ext cx="1016000" cy="596900"/>
          </a:xfrm>
          <a:custGeom>
            <a:avLst/>
            <a:gdLst/>
            <a:ahLst/>
            <a:cxnLst>
              <a:cxn ang="0">
                <a:pos x="40" y="280"/>
              </a:cxn>
              <a:cxn ang="0">
                <a:pos x="376" y="376"/>
              </a:cxn>
              <a:cxn ang="0">
                <a:pos x="616" y="280"/>
              </a:cxn>
              <a:cxn ang="0">
                <a:pos x="520" y="88"/>
              </a:cxn>
              <a:cxn ang="0">
                <a:pos x="136" y="40"/>
              </a:cxn>
              <a:cxn ang="0">
                <a:pos x="40" y="280"/>
              </a:cxn>
            </a:cxnLst>
            <a:rect l="0" t="0" r="r" b="b"/>
            <a:pathLst>
              <a:path w="640" h="376">
                <a:moveTo>
                  <a:pt x="40" y="280"/>
                </a:moveTo>
                <a:cubicBezTo>
                  <a:pt x="80" y="336"/>
                  <a:pt x="280" y="376"/>
                  <a:pt x="376" y="376"/>
                </a:cubicBezTo>
                <a:cubicBezTo>
                  <a:pt x="472" y="376"/>
                  <a:pt x="592" y="328"/>
                  <a:pt x="616" y="280"/>
                </a:cubicBezTo>
                <a:cubicBezTo>
                  <a:pt x="640" y="232"/>
                  <a:pt x="600" y="128"/>
                  <a:pt x="520" y="88"/>
                </a:cubicBezTo>
                <a:cubicBezTo>
                  <a:pt x="440" y="48"/>
                  <a:pt x="216" y="0"/>
                  <a:pt x="136" y="40"/>
                </a:cubicBezTo>
                <a:cubicBezTo>
                  <a:pt x="56" y="80"/>
                  <a:pt x="0" y="224"/>
                  <a:pt x="40" y="280"/>
                </a:cubicBezTo>
                <a:close/>
              </a:path>
            </a:pathLst>
          </a:custGeom>
          <a:noFill/>
          <a:ln w="38100" cmpd="sng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379912" name="Freeform 8"/>
          <p:cNvSpPr>
            <a:spLocks/>
          </p:cNvSpPr>
          <p:nvPr/>
        </p:nvSpPr>
        <p:spPr bwMode="auto">
          <a:xfrm>
            <a:off x="152400" y="990600"/>
            <a:ext cx="1143000" cy="596900"/>
          </a:xfrm>
          <a:custGeom>
            <a:avLst/>
            <a:gdLst/>
            <a:ahLst/>
            <a:cxnLst>
              <a:cxn ang="0">
                <a:pos x="40" y="280"/>
              </a:cxn>
              <a:cxn ang="0">
                <a:pos x="376" y="376"/>
              </a:cxn>
              <a:cxn ang="0">
                <a:pos x="616" y="280"/>
              </a:cxn>
              <a:cxn ang="0">
                <a:pos x="520" y="88"/>
              </a:cxn>
              <a:cxn ang="0">
                <a:pos x="136" y="40"/>
              </a:cxn>
              <a:cxn ang="0">
                <a:pos x="40" y="280"/>
              </a:cxn>
            </a:cxnLst>
            <a:rect l="0" t="0" r="r" b="b"/>
            <a:pathLst>
              <a:path w="640" h="376">
                <a:moveTo>
                  <a:pt x="40" y="280"/>
                </a:moveTo>
                <a:cubicBezTo>
                  <a:pt x="80" y="336"/>
                  <a:pt x="280" y="376"/>
                  <a:pt x="376" y="376"/>
                </a:cubicBezTo>
                <a:cubicBezTo>
                  <a:pt x="472" y="376"/>
                  <a:pt x="592" y="328"/>
                  <a:pt x="616" y="280"/>
                </a:cubicBezTo>
                <a:cubicBezTo>
                  <a:pt x="640" y="232"/>
                  <a:pt x="600" y="128"/>
                  <a:pt x="520" y="88"/>
                </a:cubicBezTo>
                <a:cubicBezTo>
                  <a:pt x="440" y="48"/>
                  <a:pt x="216" y="0"/>
                  <a:pt x="136" y="40"/>
                </a:cubicBezTo>
                <a:cubicBezTo>
                  <a:pt x="56" y="80"/>
                  <a:pt x="0" y="224"/>
                  <a:pt x="40" y="280"/>
                </a:cubicBezTo>
                <a:close/>
              </a:path>
            </a:pathLst>
          </a:custGeom>
          <a:noFill/>
          <a:ln w="38100" cmpd="sng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379913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5334000" y="838200"/>
            <a:ext cx="3505200" cy="2209800"/>
          </a:xfrm>
          <a:solidFill>
            <a:schemeClr val="hlink"/>
          </a:solidFill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zh-CN"/>
              <a:t>Graph View</a:t>
            </a:r>
          </a:p>
          <a:p>
            <a:pPr>
              <a:lnSpc>
                <a:spcPct val="90000"/>
              </a:lnSpc>
            </a:pPr>
            <a:r>
              <a:rPr lang="en-US" altLang="zh-CN"/>
              <a:t>Record View</a:t>
            </a:r>
          </a:p>
          <a:p>
            <a:pPr>
              <a:lnSpc>
                <a:spcPct val="90000"/>
              </a:lnSpc>
            </a:pPr>
            <a:r>
              <a:rPr lang="en-US" altLang="zh-CN">
                <a:solidFill>
                  <a:srgbClr val="FF0000"/>
                </a:solidFill>
              </a:rPr>
              <a:t>Table View</a:t>
            </a:r>
          </a:p>
          <a:p>
            <a:pPr>
              <a:lnSpc>
                <a:spcPct val="90000"/>
              </a:lnSpc>
            </a:pPr>
            <a:r>
              <a:rPr lang="en-US" altLang="zh-CN">
                <a:solidFill>
                  <a:srgbClr val="FF0000"/>
                </a:solidFill>
              </a:rPr>
              <a:t>Raw Data View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79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79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79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79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911" grpId="0" animBg="1"/>
      <p:bldP spid="379912" grpId="0" animBg="1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9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914400"/>
          </a:xfrm>
        </p:spPr>
        <p:txBody>
          <a:bodyPr/>
          <a:lstStyle/>
          <a:p>
            <a:r>
              <a:rPr lang="en-US" altLang="zh-CN"/>
              <a:t>PPMS</a:t>
            </a:r>
            <a:r>
              <a:rPr lang="zh-CN" altLang="en-US"/>
              <a:t>的数据与管理</a:t>
            </a:r>
          </a:p>
        </p:txBody>
      </p:sp>
      <p:pic>
        <p:nvPicPr>
          <p:cNvPr id="380931" name="Picture 3" descr="PPMS MultiVu Interface-menu"/>
          <p:cNvPicPr>
            <a:picLocks noChangeAspect="1" noChangeArrowheads="1"/>
          </p:cNvPicPr>
          <p:nvPr/>
        </p:nvPicPr>
        <p:blipFill>
          <a:blip r:embed="rId2" cstate="print"/>
          <a:srcRect r="37268"/>
          <a:stretch>
            <a:fillRect/>
          </a:stretch>
        </p:blipFill>
        <p:spPr bwMode="auto">
          <a:xfrm>
            <a:off x="115888" y="1219200"/>
            <a:ext cx="8912225" cy="1208088"/>
          </a:xfrm>
          <a:prstGeom prst="rect">
            <a:avLst/>
          </a:prstGeom>
          <a:noFill/>
        </p:spPr>
      </p:pic>
      <p:pic>
        <p:nvPicPr>
          <p:cNvPr id="380932" name="Picture 4" descr="QD lege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85800" cy="676275"/>
          </a:xfrm>
          <a:prstGeom prst="rect">
            <a:avLst/>
          </a:prstGeom>
          <a:noFill/>
        </p:spPr>
      </p:pic>
      <p:sp>
        <p:nvSpPr>
          <p:cNvPr id="380933" name="Text Box 5"/>
          <p:cNvSpPr txBox="1">
            <a:spLocks noChangeArrowheads="1"/>
          </p:cNvSpPr>
          <p:nvPr/>
        </p:nvSpPr>
        <p:spPr bwMode="auto">
          <a:xfrm>
            <a:off x="0" y="6400800"/>
            <a:ext cx="1571625" cy="457200"/>
          </a:xfrm>
          <a:prstGeom prst="rect">
            <a:avLst/>
          </a:prstGeom>
          <a:solidFill>
            <a:srgbClr val="DDF6A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1" lang="en-US" altLang="zh-CN"/>
              <a:t>Data_View</a:t>
            </a:r>
          </a:p>
        </p:txBody>
      </p:sp>
      <p:grpSp>
        <p:nvGrpSpPr>
          <p:cNvPr id="380934" name="Group 6"/>
          <p:cNvGrpSpPr>
            <a:grpSpLocks/>
          </p:cNvGrpSpPr>
          <p:nvPr/>
        </p:nvGrpSpPr>
        <p:grpSpPr bwMode="auto">
          <a:xfrm>
            <a:off x="1295400" y="2819400"/>
            <a:ext cx="6705600" cy="3657600"/>
            <a:chOff x="816" y="1776"/>
            <a:chExt cx="4224" cy="2304"/>
          </a:xfrm>
        </p:grpSpPr>
        <p:grpSp>
          <p:nvGrpSpPr>
            <p:cNvPr id="380935" name="Group 7"/>
            <p:cNvGrpSpPr>
              <a:grpSpLocks/>
            </p:cNvGrpSpPr>
            <p:nvPr/>
          </p:nvGrpSpPr>
          <p:grpSpPr bwMode="auto">
            <a:xfrm>
              <a:off x="816" y="1776"/>
              <a:ext cx="4224" cy="2304"/>
              <a:chOff x="816" y="1776"/>
              <a:chExt cx="4224" cy="2304"/>
            </a:xfrm>
          </p:grpSpPr>
          <p:grpSp>
            <p:nvGrpSpPr>
              <p:cNvPr id="380936" name="Group 8"/>
              <p:cNvGrpSpPr>
                <a:grpSpLocks/>
              </p:cNvGrpSpPr>
              <p:nvPr/>
            </p:nvGrpSpPr>
            <p:grpSpPr bwMode="auto">
              <a:xfrm>
                <a:off x="816" y="2016"/>
                <a:ext cx="1872" cy="1872"/>
                <a:chOff x="816" y="2016"/>
                <a:chExt cx="1872" cy="1872"/>
              </a:xfrm>
            </p:grpSpPr>
            <p:sp>
              <p:nvSpPr>
                <p:cNvPr id="380937" name="AutoShape 9"/>
                <p:cNvSpPr>
                  <a:spLocks noChangeArrowheads="1"/>
                </p:cNvSpPr>
                <p:nvPr/>
              </p:nvSpPr>
              <p:spPr bwMode="auto">
                <a:xfrm>
                  <a:off x="816" y="2016"/>
                  <a:ext cx="1872" cy="1872"/>
                </a:xfrm>
                <a:prstGeom prst="wedgeRectCallout">
                  <a:avLst>
                    <a:gd name="adj1" fmla="val -48986"/>
                    <a:gd name="adj2" fmla="val -102028"/>
                  </a:avLst>
                </a:prstGeom>
                <a:solidFill>
                  <a:srgbClr val="E6E6E6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just"/>
                  <a:r>
                    <a:rPr kumimoji="1" lang="en-US" altLang="zh-CN" sz="2200" u="sng">
                      <a:solidFill>
                        <a:srgbClr val="FF3300"/>
                      </a:solidFill>
                    </a:rPr>
                    <a:t>R</a:t>
                  </a:r>
                  <a:r>
                    <a:rPr kumimoji="1" lang="en-US" altLang="zh-CN" sz="2200"/>
                    <a:t>ecord</a:t>
                  </a:r>
                </a:p>
                <a:p>
                  <a:pPr algn="just"/>
                  <a:r>
                    <a:rPr kumimoji="1" lang="en-US" altLang="zh-CN" sz="2200" u="sng">
                      <a:solidFill>
                        <a:srgbClr val="FF3300"/>
                      </a:solidFill>
                    </a:rPr>
                    <a:t>T</a:t>
                  </a:r>
                  <a:r>
                    <a:rPr kumimoji="1" lang="en-US" altLang="zh-CN" sz="2200"/>
                    <a:t>able</a:t>
                  </a:r>
                </a:p>
                <a:p>
                  <a:pPr algn="just"/>
                  <a:r>
                    <a:rPr kumimoji="1" lang="en-US" altLang="zh-CN" sz="2200"/>
                    <a:t>Raw </a:t>
                  </a:r>
                  <a:r>
                    <a:rPr kumimoji="1" lang="en-US" altLang="zh-CN" sz="2200" u="sng">
                      <a:solidFill>
                        <a:srgbClr val="FF3300"/>
                      </a:solidFill>
                    </a:rPr>
                    <a:t>D</a:t>
                  </a:r>
                  <a:r>
                    <a:rPr kumimoji="1" lang="en-US" altLang="zh-CN" sz="2200"/>
                    <a:t>ata</a:t>
                  </a:r>
                </a:p>
                <a:p>
                  <a:pPr algn="just">
                    <a:spcBef>
                      <a:spcPct val="50000"/>
                    </a:spcBef>
                  </a:pPr>
                  <a:r>
                    <a:rPr kumimoji="1" lang="en-US" altLang="zh-CN" sz="2200" u="sng"/>
                    <a:t>S</a:t>
                  </a:r>
                  <a:r>
                    <a:rPr kumimoji="1" lang="en-US" altLang="zh-CN" sz="2200"/>
                    <a:t>tatus Bar                   </a:t>
                  </a:r>
                  <a:r>
                    <a:rPr kumimoji="1" lang="en-US" altLang="zh-CN" sz="2200">
                      <a:sym typeface="Wingdings 3" pitchFamily="18" charset="2"/>
                    </a:rPr>
                    <a:t></a:t>
                  </a:r>
                  <a:endParaRPr kumimoji="1" lang="en-US" altLang="zh-CN" sz="2200"/>
                </a:p>
                <a:p>
                  <a:pPr algn="just"/>
                  <a:r>
                    <a:rPr kumimoji="1" lang="en-US" altLang="zh-CN" sz="2200"/>
                    <a:t>Toolbar</a:t>
                  </a:r>
                </a:p>
                <a:p>
                  <a:pPr algn="just"/>
                  <a:r>
                    <a:rPr kumimoji="1" lang="en-US" altLang="zh-CN" sz="2200"/>
                    <a:t>Sequence Control</a:t>
                  </a:r>
                </a:p>
                <a:p>
                  <a:pPr algn="just"/>
                  <a:r>
                    <a:rPr kumimoji="1" lang="en-US" altLang="zh-CN" sz="2200"/>
                    <a:t>Sequence Command Bar</a:t>
                  </a:r>
                </a:p>
                <a:p>
                  <a:pPr algn="just"/>
                  <a:r>
                    <a:rPr kumimoji="1" lang="en-US" altLang="zh-CN" sz="2200"/>
                    <a:t>ACMS Status Log</a:t>
                  </a:r>
                </a:p>
              </p:txBody>
            </p:sp>
            <p:sp>
              <p:nvSpPr>
                <p:cNvPr id="380938" name="Rectangle 10"/>
                <p:cNvSpPr>
                  <a:spLocks noChangeArrowheads="1"/>
                </p:cNvSpPr>
                <p:nvPr/>
              </p:nvSpPr>
              <p:spPr bwMode="auto">
                <a:xfrm>
                  <a:off x="827" y="2736"/>
                  <a:ext cx="1850" cy="25"/>
                </a:xfrm>
                <a:prstGeom prst="rect">
                  <a:avLst/>
                </a:prstGeom>
                <a:solidFill>
                  <a:schemeClr val="folHlink"/>
                </a:solidFill>
                <a:ln w="9525">
                  <a:noFill/>
                  <a:miter lim="800000"/>
                  <a:headEnd/>
                  <a:tailEnd/>
                </a:ln>
                <a:effectLst>
                  <a:prstShdw prst="shdw18" dist="17961" dir="13500000">
                    <a:schemeClr val="folHlink">
                      <a:gamma/>
                      <a:shade val="60000"/>
                      <a:invGamma/>
                    </a:schemeClr>
                  </a:prstShdw>
                </a:effec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380939" name="Group 11"/>
              <p:cNvGrpSpPr>
                <a:grpSpLocks/>
              </p:cNvGrpSpPr>
              <p:nvPr/>
            </p:nvGrpSpPr>
            <p:grpSpPr bwMode="auto">
              <a:xfrm>
                <a:off x="3168" y="1776"/>
                <a:ext cx="1872" cy="2304"/>
                <a:chOff x="3168" y="1776"/>
                <a:chExt cx="1872" cy="2304"/>
              </a:xfrm>
            </p:grpSpPr>
            <p:sp>
              <p:nvSpPr>
                <p:cNvPr id="380940" name="AutoShape 12"/>
                <p:cNvSpPr>
                  <a:spLocks noChangeArrowheads="1"/>
                </p:cNvSpPr>
                <p:nvPr/>
              </p:nvSpPr>
              <p:spPr bwMode="auto">
                <a:xfrm>
                  <a:off x="3168" y="1776"/>
                  <a:ext cx="1872" cy="2304"/>
                </a:xfrm>
                <a:prstGeom prst="wedgeRectCallout">
                  <a:avLst>
                    <a:gd name="adj1" fmla="val -52722"/>
                    <a:gd name="adj2" fmla="val -78255"/>
                  </a:avLst>
                </a:prstGeom>
                <a:solidFill>
                  <a:srgbClr val="E6E6E6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just"/>
                  <a:r>
                    <a:rPr kumimoji="1" lang="en-US" altLang="zh-CN" sz="2200" u="sng">
                      <a:solidFill>
                        <a:srgbClr val="FF3300"/>
                      </a:solidFill>
                    </a:rPr>
                    <a:t>O</a:t>
                  </a:r>
                  <a:r>
                    <a:rPr kumimoji="1" lang="en-US" altLang="zh-CN" sz="2200"/>
                    <a:t>pen…</a:t>
                  </a:r>
                </a:p>
                <a:p>
                  <a:pPr algn="just"/>
                  <a:r>
                    <a:rPr kumimoji="1" lang="en-US" altLang="zh-CN" sz="2200" u="sng">
                      <a:solidFill>
                        <a:srgbClr val="FF3300"/>
                      </a:solidFill>
                    </a:rPr>
                    <a:t>R</a:t>
                  </a:r>
                  <a:r>
                    <a:rPr kumimoji="1" lang="en-US" altLang="zh-CN" sz="2200"/>
                    <a:t>estore Graph</a:t>
                  </a:r>
                </a:p>
                <a:p>
                  <a:pPr algn="just"/>
                  <a:r>
                    <a:rPr kumimoji="1" lang="en-US" altLang="zh-CN" sz="2200" u="sng">
                      <a:solidFill>
                        <a:srgbClr val="FF3300"/>
                      </a:solidFill>
                    </a:rPr>
                    <a:t>D</a:t>
                  </a:r>
                  <a:r>
                    <a:rPr kumimoji="1" lang="en-US" altLang="zh-CN" sz="2200"/>
                    <a:t>efault Graph</a:t>
                  </a:r>
                </a:p>
                <a:p>
                  <a:pPr algn="just"/>
                  <a:r>
                    <a:rPr kumimoji="1" lang="en-US" altLang="zh-CN" sz="2200"/>
                    <a:t>Apply </a:t>
                  </a:r>
                  <a:r>
                    <a:rPr kumimoji="1" lang="en-US" altLang="zh-CN" sz="2200" u="sng">
                      <a:solidFill>
                        <a:srgbClr val="FF3300"/>
                      </a:solidFill>
                    </a:rPr>
                    <a:t>T</a:t>
                  </a:r>
                  <a:r>
                    <a:rPr kumimoji="1" lang="en-US" altLang="zh-CN" sz="2200"/>
                    <a:t>emplate…</a:t>
                  </a:r>
                </a:p>
                <a:p>
                  <a:pPr algn="just"/>
                  <a:r>
                    <a:rPr kumimoji="1" lang="en-US" altLang="zh-CN" sz="2200" u="sng">
                      <a:solidFill>
                        <a:srgbClr val="FF3300"/>
                      </a:solidFill>
                    </a:rPr>
                    <a:t>S</a:t>
                  </a:r>
                  <a:r>
                    <a:rPr kumimoji="1" lang="en-US" altLang="zh-CN" sz="2200"/>
                    <a:t>ave Template</a:t>
                  </a:r>
                </a:p>
                <a:p>
                  <a:pPr algn="just"/>
                  <a:r>
                    <a:rPr kumimoji="1" lang="en-US" altLang="zh-CN" sz="2200"/>
                    <a:t>Save Template </a:t>
                  </a:r>
                  <a:r>
                    <a:rPr kumimoji="1" lang="en-US" altLang="zh-CN" sz="2200" u="sng">
                      <a:solidFill>
                        <a:srgbClr val="FF3300"/>
                      </a:solidFill>
                    </a:rPr>
                    <a:t>A</a:t>
                  </a:r>
                  <a:r>
                    <a:rPr kumimoji="1" lang="en-US" altLang="zh-CN" sz="2200"/>
                    <a:t>s…</a:t>
                  </a:r>
                </a:p>
                <a:p>
                  <a:pPr algn="just">
                    <a:spcBef>
                      <a:spcPct val="50000"/>
                    </a:spcBef>
                  </a:pPr>
                  <a:r>
                    <a:rPr kumimoji="1" lang="en-US" altLang="zh-CN" sz="2200" u="sng">
                      <a:solidFill>
                        <a:srgbClr val="FF3300"/>
                      </a:solidFill>
                    </a:rPr>
                    <a:t>D</a:t>
                  </a:r>
                  <a:r>
                    <a:rPr kumimoji="1" lang="en-US" altLang="zh-CN" sz="2200"/>
                    <a:t>ata Selection</a:t>
                  </a:r>
                </a:p>
                <a:p>
                  <a:pPr algn="just"/>
                  <a:r>
                    <a:rPr kumimoji="1" lang="en-US" altLang="zh-CN" sz="2200" u="sng">
                      <a:solidFill>
                        <a:srgbClr val="FF3300"/>
                      </a:solidFill>
                    </a:rPr>
                    <a:t>A</a:t>
                  </a:r>
                  <a:r>
                    <a:rPr kumimoji="1" lang="en-US" altLang="zh-CN" sz="2200"/>
                    <a:t>ppearance                 </a:t>
                  </a:r>
                  <a:r>
                    <a:rPr kumimoji="1" lang="en-US" altLang="zh-CN" sz="2200">
                      <a:sym typeface="Wingdings 3" pitchFamily="18" charset="2"/>
                    </a:rPr>
                    <a:t></a:t>
                  </a:r>
                  <a:endParaRPr kumimoji="1" lang="en-US" altLang="zh-CN" sz="2200"/>
                </a:p>
                <a:p>
                  <a:pPr algn="just"/>
                  <a:r>
                    <a:rPr kumimoji="1" lang="en-US" altLang="zh-CN" sz="2200" u="sng">
                      <a:solidFill>
                        <a:schemeClr val="folHlink"/>
                      </a:solidFill>
                    </a:rPr>
                    <a:t>Z</a:t>
                  </a:r>
                  <a:r>
                    <a:rPr kumimoji="1" lang="en-US" altLang="zh-CN" sz="2200">
                      <a:solidFill>
                        <a:schemeClr val="folHlink"/>
                      </a:solidFill>
                    </a:rPr>
                    <a:t>oom Previous</a:t>
                  </a:r>
                </a:p>
                <a:p>
                  <a:pPr algn="just"/>
                  <a:r>
                    <a:rPr kumimoji="1" lang="en-US" altLang="zh-CN" sz="2200"/>
                    <a:t>A</a:t>
                  </a:r>
                  <a:r>
                    <a:rPr kumimoji="1" lang="en-US" altLang="zh-CN" sz="2200" u="sng">
                      <a:solidFill>
                        <a:srgbClr val="FF3300"/>
                      </a:solidFill>
                    </a:rPr>
                    <a:t>u</a:t>
                  </a:r>
                  <a:r>
                    <a:rPr kumimoji="1" lang="en-US" altLang="zh-CN" sz="2200"/>
                    <a:t>to Scale All Plots</a:t>
                  </a:r>
                </a:p>
              </p:txBody>
            </p:sp>
            <p:sp>
              <p:nvSpPr>
                <p:cNvPr id="380941" name="Rectangle 13"/>
                <p:cNvSpPr>
                  <a:spLocks noChangeArrowheads="1"/>
                </p:cNvSpPr>
                <p:nvPr/>
              </p:nvSpPr>
              <p:spPr bwMode="auto">
                <a:xfrm>
                  <a:off x="3179" y="3129"/>
                  <a:ext cx="1850" cy="25"/>
                </a:xfrm>
                <a:prstGeom prst="rect">
                  <a:avLst/>
                </a:prstGeom>
                <a:solidFill>
                  <a:schemeClr val="folHlink"/>
                </a:solidFill>
                <a:ln w="9525">
                  <a:noFill/>
                  <a:miter lim="800000"/>
                  <a:headEnd/>
                  <a:tailEnd/>
                </a:ln>
                <a:effectLst>
                  <a:prstShdw prst="shdw18" dist="17961" dir="13500000">
                    <a:schemeClr val="folHlink">
                      <a:gamma/>
                      <a:shade val="60000"/>
                      <a:invGamma/>
                    </a:schemeClr>
                  </a:prstShdw>
                </a:effec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</p:grpSp>
        <p:sp>
          <p:nvSpPr>
            <p:cNvPr id="380942" name="AutoShape 14"/>
            <p:cNvSpPr>
              <a:spLocks noChangeArrowheads="1"/>
            </p:cNvSpPr>
            <p:nvPr/>
          </p:nvSpPr>
          <p:spPr bwMode="auto">
            <a:xfrm>
              <a:off x="1776" y="2064"/>
              <a:ext cx="1392" cy="576"/>
            </a:xfrm>
            <a:custGeom>
              <a:avLst/>
              <a:gdLst>
                <a:gd name="G0" fmla="+- 18691 0 0"/>
                <a:gd name="G1" fmla="+- 4875 0 0"/>
                <a:gd name="G2" fmla="+- 21600 0 4875"/>
                <a:gd name="G3" fmla="+- 10800 0 4875"/>
                <a:gd name="G4" fmla="+- 21600 0 18691"/>
                <a:gd name="G5" fmla="*/ G4 G3 10800"/>
                <a:gd name="G6" fmla="+- 21600 0 G5"/>
                <a:gd name="T0" fmla="*/ 18691 w 21600"/>
                <a:gd name="T1" fmla="*/ 0 h 21600"/>
                <a:gd name="T2" fmla="*/ 0 w 21600"/>
                <a:gd name="T3" fmla="*/ 10800 h 21600"/>
                <a:gd name="T4" fmla="*/ 18691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8691" y="0"/>
                  </a:moveTo>
                  <a:lnTo>
                    <a:pt x="18691" y="4875"/>
                  </a:lnTo>
                  <a:lnTo>
                    <a:pt x="3375" y="4875"/>
                  </a:lnTo>
                  <a:lnTo>
                    <a:pt x="3375" y="16725"/>
                  </a:lnTo>
                  <a:lnTo>
                    <a:pt x="18691" y="16725"/>
                  </a:lnTo>
                  <a:lnTo>
                    <a:pt x="18691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4875"/>
                  </a:moveTo>
                  <a:lnTo>
                    <a:pt x="1350" y="16725"/>
                  </a:lnTo>
                  <a:lnTo>
                    <a:pt x="2700" y="16725"/>
                  </a:lnTo>
                  <a:lnTo>
                    <a:pt x="2700" y="4875"/>
                  </a:lnTo>
                  <a:close/>
                </a:path>
                <a:path w="21600" h="21600">
                  <a:moveTo>
                    <a:pt x="0" y="4875"/>
                  </a:moveTo>
                  <a:lnTo>
                    <a:pt x="0" y="16725"/>
                  </a:lnTo>
                  <a:lnTo>
                    <a:pt x="675" y="16725"/>
                  </a:lnTo>
                  <a:lnTo>
                    <a:pt x="675" y="4875"/>
                  </a:lnTo>
                  <a:close/>
                </a:path>
              </a:pathLst>
            </a:custGeom>
            <a:solidFill>
              <a:srgbClr val="D1FF3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kumimoji="1" lang="en-US" altLang="zh-CN">
                  <a:solidFill>
                    <a:srgbClr val="FF3300"/>
                  </a:solidFill>
                </a:rPr>
                <a:t>+ Graph View</a:t>
              </a:r>
            </a:p>
          </p:txBody>
        </p:sp>
      </p:grpSp>
      <p:sp>
        <p:nvSpPr>
          <p:cNvPr id="380943" name="Rectangle 15"/>
          <p:cNvSpPr>
            <a:spLocks noChangeArrowheads="1"/>
          </p:cNvSpPr>
          <p:nvPr/>
        </p:nvSpPr>
        <p:spPr bwMode="auto">
          <a:xfrm>
            <a:off x="685800" y="1552575"/>
            <a:ext cx="381000" cy="304800"/>
          </a:xfrm>
          <a:prstGeom prst="rect">
            <a:avLst/>
          </a:prstGeom>
          <a:solidFill>
            <a:srgbClr val="E6E6E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80944" name="AutoShape 16"/>
          <p:cNvSpPr>
            <a:spLocks noChangeArrowheads="1"/>
          </p:cNvSpPr>
          <p:nvPr/>
        </p:nvSpPr>
        <p:spPr bwMode="auto">
          <a:xfrm>
            <a:off x="5676900" y="935038"/>
            <a:ext cx="2365375" cy="508000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rgbClr val="FFFFCC"/>
            </a:outerShdw>
          </a:effectLst>
        </p:spPr>
        <p:txBody>
          <a:bodyPr wrap="none">
            <a:spAutoFit/>
          </a:bodyPr>
          <a:lstStyle/>
          <a:p>
            <a:r>
              <a:rPr kumimoji="1" lang="en-US" altLang="zh-CN"/>
              <a:t>ACMS Activated</a:t>
            </a:r>
          </a:p>
        </p:txBody>
      </p:sp>
      <p:grpSp>
        <p:nvGrpSpPr>
          <p:cNvPr id="380945" name="Group 17"/>
          <p:cNvGrpSpPr>
            <a:grpSpLocks/>
          </p:cNvGrpSpPr>
          <p:nvPr/>
        </p:nvGrpSpPr>
        <p:grpSpPr bwMode="auto">
          <a:xfrm>
            <a:off x="1828800" y="2438400"/>
            <a:ext cx="4897438" cy="2667000"/>
            <a:chOff x="1152" y="1536"/>
            <a:chExt cx="3085" cy="1680"/>
          </a:xfrm>
        </p:grpSpPr>
        <p:sp>
          <p:nvSpPr>
            <p:cNvPr id="380946" name="Freeform 18"/>
            <p:cNvSpPr>
              <a:spLocks/>
            </p:cNvSpPr>
            <p:nvPr/>
          </p:nvSpPr>
          <p:spPr bwMode="auto">
            <a:xfrm>
              <a:off x="1390" y="1536"/>
              <a:ext cx="290" cy="720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919"/>
                </a:cxn>
                <a:cxn ang="0">
                  <a:pos x="375" y="928"/>
                </a:cxn>
              </a:cxnLst>
              <a:rect l="0" t="0" r="r" b="b"/>
              <a:pathLst>
                <a:path w="375" h="928">
                  <a:moveTo>
                    <a:pt x="2" y="0"/>
                  </a:moveTo>
                  <a:lnTo>
                    <a:pt x="0" y="919"/>
                  </a:lnTo>
                  <a:lnTo>
                    <a:pt x="375" y="928"/>
                  </a:lnTo>
                </a:path>
              </a:pathLst>
            </a:custGeom>
            <a:noFill/>
            <a:ln w="38100" cmpd="sng">
              <a:solidFill>
                <a:srgbClr val="FF3300"/>
              </a:solidFill>
              <a:round/>
              <a:headEnd type="triangl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80947" name="Freeform 19"/>
            <p:cNvSpPr>
              <a:spLocks/>
            </p:cNvSpPr>
            <p:nvPr/>
          </p:nvSpPr>
          <p:spPr bwMode="auto">
            <a:xfrm>
              <a:off x="1152" y="1536"/>
              <a:ext cx="528" cy="110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385"/>
                </a:cxn>
                <a:cxn ang="0">
                  <a:pos x="613" y="1385"/>
                </a:cxn>
              </a:cxnLst>
              <a:rect l="0" t="0" r="r" b="b"/>
              <a:pathLst>
                <a:path w="613" h="1385">
                  <a:moveTo>
                    <a:pt x="0" y="0"/>
                  </a:moveTo>
                  <a:lnTo>
                    <a:pt x="0" y="1385"/>
                  </a:lnTo>
                  <a:lnTo>
                    <a:pt x="613" y="1385"/>
                  </a:lnTo>
                </a:path>
              </a:pathLst>
            </a:custGeom>
            <a:noFill/>
            <a:ln w="38100" cmpd="sng">
              <a:solidFill>
                <a:srgbClr val="FF3300"/>
              </a:solidFill>
              <a:round/>
              <a:headEnd type="triangl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80948" name="Rectangle 20"/>
            <p:cNvSpPr>
              <a:spLocks noChangeArrowheads="1"/>
            </p:cNvSpPr>
            <p:nvPr/>
          </p:nvSpPr>
          <p:spPr bwMode="auto">
            <a:xfrm>
              <a:off x="1597" y="2112"/>
              <a:ext cx="2640" cy="1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342900" indent="-342900">
                <a:spcBef>
                  <a:spcPct val="20000"/>
                </a:spcBef>
                <a:buFont typeface="Wingdings" pitchFamily="2" charset="2"/>
                <a:buChar char="Ø"/>
              </a:pPr>
              <a:r>
                <a:rPr kumimoji="1" lang="en-US" altLang="zh-CN" sz="2800"/>
                <a:t>  </a:t>
              </a:r>
              <a:r>
                <a:rPr kumimoji="1" lang="en-US" altLang="zh-CN" sz="2800" u="sng"/>
                <a:t>*.Dat</a:t>
              </a:r>
              <a:r>
                <a:rPr kumimoji="1" lang="zh-CN" altLang="en-US" sz="2800"/>
                <a:t>： 数据文件</a:t>
              </a:r>
            </a:p>
            <a:p>
              <a:pPr marL="342900" indent="-342900">
                <a:spcBef>
                  <a:spcPct val="40000"/>
                </a:spcBef>
                <a:buFont typeface="Wingdings" pitchFamily="2" charset="2"/>
                <a:buChar char="Ø"/>
              </a:pPr>
              <a:r>
                <a:rPr kumimoji="1" lang="zh-CN" altLang="en-US" sz="2800"/>
                <a:t>  </a:t>
              </a:r>
              <a:r>
                <a:rPr kumimoji="1" lang="zh-CN" altLang="en-US" sz="2800" u="sng"/>
                <a:t>*</a:t>
              </a:r>
              <a:r>
                <a:rPr kumimoji="1" lang="en-US" altLang="zh-CN" sz="2800" u="sng"/>
                <a:t>.Gph</a:t>
              </a:r>
              <a:r>
                <a:rPr kumimoji="1" lang="zh-CN" altLang="en-US" sz="2800"/>
                <a:t>：图形文件</a:t>
              </a:r>
            </a:p>
            <a:p>
              <a:pPr marL="342900" indent="-342900">
                <a:spcBef>
                  <a:spcPct val="40000"/>
                </a:spcBef>
                <a:buFont typeface="Wingdings" pitchFamily="2" charset="2"/>
                <a:buChar char="Ø"/>
              </a:pPr>
              <a:r>
                <a:rPr kumimoji="1" lang="zh-CN" altLang="en-US" sz="2800"/>
                <a:t>  *</a:t>
              </a:r>
              <a:r>
                <a:rPr kumimoji="1" lang="en-US" altLang="zh-CN" sz="2800"/>
                <a:t>.Raw</a:t>
              </a:r>
              <a:r>
                <a:rPr kumimoji="1" lang="zh-CN" altLang="en-US" sz="2800"/>
                <a:t>：原始过程数据</a:t>
              </a:r>
            </a:p>
          </p:txBody>
        </p:sp>
      </p:grpSp>
      <p:grpSp>
        <p:nvGrpSpPr>
          <p:cNvPr id="380949" name="Group 21"/>
          <p:cNvGrpSpPr>
            <a:grpSpLocks/>
          </p:cNvGrpSpPr>
          <p:nvPr/>
        </p:nvGrpSpPr>
        <p:grpSpPr bwMode="auto">
          <a:xfrm>
            <a:off x="4086225" y="3581400"/>
            <a:ext cx="309563" cy="1300163"/>
            <a:chOff x="2574" y="2586"/>
            <a:chExt cx="195" cy="819"/>
          </a:xfrm>
        </p:grpSpPr>
        <p:sp>
          <p:nvSpPr>
            <p:cNvPr id="380950" name="AutoShape 22"/>
            <p:cNvSpPr>
              <a:spLocks noChangeArrowheads="1"/>
            </p:cNvSpPr>
            <p:nvPr/>
          </p:nvSpPr>
          <p:spPr bwMode="auto">
            <a:xfrm flipH="1" flipV="1">
              <a:off x="2577" y="2991"/>
              <a:ext cx="192" cy="414"/>
            </a:xfrm>
            <a:prstGeom prst="curvedLeftArrow">
              <a:avLst>
                <a:gd name="adj1" fmla="val 29319"/>
                <a:gd name="adj2" fmla="val 72444"/>
                <a:gd name="adj3" fmla="val 33333"/>
              </a:avLst>
            </a:prstGeom>
            <a:solidFill>
              <a:srgbClr val="ADF9F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80951" name="AutoShape 23"/>
            <p:cNvSpPr>
              <a:spLocks noChangeArrowheads="1"/>
            </p:cNvSpPr>
            <p:nvPr/>
          </p:nvSpPr>
          <p:spPr bwMode="auto">
            <a:xfrm flipH="1">
              <a:off x="2574" y="2586"/>
              <a:ext cx="192" cy="414"/>
            </a:xfrm>
            <a:prstGeom prst="curvedLeftArrow">
              <a:avLst>
                <a:gd name="adj1" fmla="val 29319"/>
                <a:gd name="adj2" fmla="val 72444"/>
                <a:gd name="adj3" fmla="val 33333"/>
              </a:avLst>
            </a:prstGeom>
            <a:solidFill>
              <a:srgbClr val="ADF9F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380952" name="Text Box 24"/>
          <p:cNvSpPr txBox="1">
            <a:spLocks noChangeArrowheads="1"/>
          </p:cNvSpPr>
          <p:nvPr/>
        </p:nvSpPr>
        <p:spPr bwMode="auto">
          <a:xfrm>
            <a:off x="304800" y="5668963"/>
            <a:ext cx="3657600" cy="457200"/>
          </a:xfrm>
          <a:prstGeom prst="rect">
            <a:avLst/>
          </a:prstGeom>
          <a:solidFill>
            <a:srgbClr val="E8D2FA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kumimoji="1" lang="en-US" altLang="zh-CN"/>
              <a:t>*.Graph</a:t>
            </a:r>
            <a:r>
              <a:rPr kumimoji="1" lang="zh-CN" altLang="en-US"/>
              <a:t>文件不是自动生成</a:t>
            </a:r>
          </a:p>
        </p:txBody>
      </p:sp>
      <p:sp>
        <p:nvSpPr>
          <p:cNvPr id="380953" name="Text Box 25"/>
          <p:cNvSpPr txBox="1">
            <a:spLocks noChangeArrowheads="1"/>
          </p:cNvSpPr>
          <p:nvPr/>
        </p:nvSpPr>
        <p:spPr bwMode="auto">
          <a:xfrm>
            <a:off x="5014913" y="5486400"/>
            <a:ext cx="3595687" cy="822325"/>
          </a:xfrm>
          <a:prstGeom prst="rect">
            <a:avLst/>
          </a:prstGeom>
          <a:solidFill>
            <a:srgbClr val="EEF79B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1" lang="en-US" altLang="zh-CN"/>
              <a:t>1</a:t>
            </a:r>
            <a:r>
              <a:rPr kumimoji="1" lang="zh-CN" altLang="en-US"/>
              <a:t>、点击</a:t>
            </a:r>
            <a:r>
              <a:rPr kumimoji="1" lang="en-US" altLang="zh-CN"/>
              <a:t>Data</a:t>
            </a:r>
            <a:r>
              <a:rPr kumimoji="1" lang="zh-CN" altLang="en-US"/>
              <a:t>中的</a:t>
            </a:r>
            <a:r>
              <a:rPr kumimoji="1" lang="en-US" altLang="zh-CN"/>
              <a:t>View</a:t>
            </a:r>
            <a:r>
              <a:rPr kumimoji="1" lang="zh-CN" altLang="en-US"/>
              <a:t>；</a:t>
            </a:r>
          </a:p>
          <a:p>
            <a:r>
              <a:rPr kumimoji="1" lang="en-US" altLang="zh-CN"/>
              <a:t>2</a:t>
            </a:r>
            <a:r>
              <a:rPr kumimoji="1" lang="zh-CN" altLang="en-US"/>
              <a:t>、</a:t>
            </a:r>
            <a:r>
              <a:rPr kumimoji="1" lang="en-US" altLang="zh-CN"/>
              <a:t>Graph</a:t>
            </a:r>
            <a:r>
              <a:rPr kumimoji="1" lang="zh-CN" altLang="en-US"/>
              <a:t>菜单中打开*</a:t>
            </a:r>
            <a:r>
              <a:rPr kumimoji="1" lang="en-US" altLang="zh-CN"/>
              <a:t>.Dat</a:t>
            </a:r>
          </a:p>
        </p:txBody>
      </p:sp>
      <p:sp>
        <p:nvSpPr>
          <p:cNvPr id="380954" name="AutoShape 26"/>
          <p:cNvSpPr>
            <a:spLocks noChangeArrowheads="1"/>
          </p:cNvSpPr>
          <p:nvPr/>
        </p:nvSpPr>
        <p:spPr bwMode="auto">
          <a:xfrm flipH="1">
            <a:off x="4191000" y="5638800"/>
            <a:ext cx="609600" cy="457200"/>
          </a:xfrm>
          <a:prstGeom prst="notchedRightArrow">
            <a:avLst>
              <a:gd name="adj1" fmla="val 50000"/>
              <a:gd name="adj2" fmla="val 33333"/>
            </a:avLst>
          </a:prstGeom>
          <a:gradFill rotWithShape="0">
            <a:gsLst>
              <a:gs pos="0">
                <a:srgbClr val="DBB4F8"/>
              </a:gs>
              <a:gs pos="100000">
                <a:srgbClr val="EEF79B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09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80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80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80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6" presetClass="entr" presetSubtype="2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1" dur="500"/>
                                        <p:tgtEl>
                                          <p:spTgt spid="380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8" presetClass="entr" presetSubtype="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500"/>
                                        <p:tgtEl>
                                          <p:spTgt spid="380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500"/>
                            </p:stCondLst>
                            <p:childTnLst>
                              <p:par>
                                <p:cTn id="27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9" dur="500"/>
                                        <p:tgtEl>
                                          <p:spTgt spid="380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0952" grpId="0" animBg="1" autoUpdateAnimBg="0"/>
      <p:bldP spid="380953" grpId="0" animBg="1" autoUpdateAnimBg="0"/>
      <p:bldP spid="380954" grpId="0" animBg="1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9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990600"/>
          </a:xfrm>
        </p:spPr>
        <p:txBody>
          <a:bodyPr/>
          <a:lstStyle/>
          <a:p>
            <a:r>
              <a:rPr lang="en-US" altLang="zh-CN"/>
              <a:t>Time Stamp &amp; System Status</a:t>
            </a:r>
          </a:p>
        </p:txBody>
      </p:sp>
      <p:sp>
        <p:nvSpPr>
          <p:cNvPr id="381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7700" y="1524000"/>
            <a:ext cx="8115300" cy="1066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zh-CN" u="sng"/>
              <a:t>Time Stamp (sec)</a:t>
            </a:r>
            <a:r>
              <a:rPr lang="zh-CN" altLang="en-US"/>
              <a:t>：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zh-CN" altLang="en-US"/>
              <a:t>    </a:t>
            </a:r>
            <a:r>
              <a:rPr lang="en-US" altLang="zh-CN">
                <a:solidFill>
                  <a:srgbClr val="FF3300"/>
                </a:solidFill>
              </a:rPr>
              <a:t>since midnight, January 1 of the current year</a:t>
            </a:r>
          </a:p>
        </p:txBody>
      </p:sp>
      <p:sp>
        <p:nvSpPr>
          <p:cNvPr id="381956" name="Rectangle 4"/>
          <p:cNvSpPr>
            <a:spLocks noChangeArrowheads="1"/>
          </p:cNvSpPr>
          <p:nvPr/>
        </p:nvSpPr>
        <p:spPr bwMode="auto">
          <a:xfrm>
            <a:off x="381000" y="2981325"/>
            <a:ext cx="8382000" cy="1590675"/>
          </a:xfrm>
          <a:prstGeom prst="rect">
            <a:avLst/>
          </a:prstGeom>
          <a:solidFill>
            <a:srgbClr val="F4F9CB"/>
          </a:solidFill>
          <a:ln w="38100">
            <a:solidFill>
              <a:schemeClr val="bg2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/>
              <a:t>Time Stamp (sec)    Status (code)   Temperature (K)    Pressure () </a:t>
            </a:r>
          </a:p>
          <a:p>
            <a:pPr>
              <a:spcBef>
                <a:spcPct val="50000"/>
              </a:spcBef>
            </a:pPr>
            <a:r>
              <a:rPr kumimoji="1" lang="en-US" altLang="zh-CN" u="sng">
                <a:solidFill>
                  <a:srgbClr val="0000FF"/>
                </a:solidFill>
              </a:rPr>
              <a:t>13199968.36</a:t>
            </a:r>
            <a:r>
              <a:rPr kumimoji="1" lang="en-US" altLang="zh-CN"/>
              <a:t>           4374	         296.2498	   1.1262168</a:t>
            </a:r>
          </a:p>
          <a:p>
            <a:pPr>
              <a:spcBef>
                <a:spcPct val="50000"/>
              </a:spcBef>
            </a:pPr>
            <a:r>
              <a:rPr kumimoji="1" lang="en-US" altLang="zh-CN"/>
              <a:t>13199973.31	        4374	         295.9384	   1.0962939</a:t>
            </a:r>
          </a:p>
        </p:txBody>
      </p:sp>
      <p:sp>
        <p:nvSpPr>
          <p:cNvPr id="381957" name="Rectangle 5"/>
          <p:cNvSpPr>
            <a:spLocks noChangeArrowheads="1"/>
          </p:cNvSpPr>
          <p:nvPr/>
        </p:nvSpPr>
        <p:spPr bwMode="auto">
          <a:xfrm>
            <a:off x="685800" y="4876800"/>
            <a:ext cx="83058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kumimoji="1" lang="en-US" altLang="zh-CN" sz="3200" u="sng"/>
              <a:t>System Status (Code)</a:t>
            </a:r>
          </a:p>
          <a:p>
            <a:pPr marL="342900" indent="-342900">
              <a:spcBef>
                <a:spcPct val="20000"/>
              </a:spcBef>
            </a:pPr>
            <a:r>
              <a:rPr kumimoji="1" lang="en-US" altLang="zh-CN" sz="3200"/>
              <a:t>    </a:t>
            </a:r>
            <a:r>
              <a:rPr kumimoji="1" lang="en-US" altLang="zh-CN" sz="2800">
                <a:solidFill>
                  <a:srgbClr val="FF3300"/>
                </a:solidFill>
              </a:rPr>
              <a:t>System Controls</a:t>
            </a:r>
            <a:r>
              <a:rPr kumimoji="1" lang="zh-CN" altLang="en-US" sz="2800">
                <a:solidFill>
                  <a:srgbClr val="FF3300"/>
                </a:solidFill>
              </a:rPr>
              <a:t>：</a:t>
            </a:r>
            <a:r>
              <a:rPr kumimoji="1" lang="en-US" altLang="zh-CN" sz="2800">
                <a:solidFill>
                  <a:srgbClr val="FF3300"/>
                </a:solidFill>
              </a:rPr>
              <a:t>temperature, magnet, </a:t>
            </a:r>
          </a:p>
          <a:p>
            <a:pPr marL="342900" indent="-342900">
              <a:spcBef>
                <a:spcPct val="20000"/>
              </a:spcBef>
            </a:pPr>
            <a:r>
              <a:rPr kumimoji="1" lang="en-US" altLang="zh-CN" sz="2800">
                <a:solidFill>
                  <a:srgbClr val="FF3300"/>
                </a:solidFill>
              </a:rPr>
              <a:t>                                   chamber, and sample position</a:t>
            </a:r>
          </a:p>
        </p:txBody>
      </p:sp>
      <p:sp>
        <p:nvSpPr>
          <p:cNvPr id="381958" name="Freeform 6"/>
          <p:cNvSpPr>
            <a:spLocks/>
          </p:cNvSpPr>
          <p:nvPr/>
        </p:nvSpPr>
        <p:spPr bwMode="auto">
          <a:xfrm>
            <a:off x="152400" y="1987550"/>
            <a:ext cx="2586038" cy="2736850"/>
          </a:xfrm>
          <a:custGeom>
            <a:avLst/>
            <a:gdLst/>
            <a:ahLst/>
            <a:cxnLst>
              <a:cxn ang="0">
                <a:pos x="727" y="0"/>
              </a:cxn>
              <a:cxn ang="0">
                <a:pos x="240" y="407"/>
              </a:cxn>
              <a:cxn ang="0">
                <a:pos x="96" y="887"/>
              </a:cxn>
              <a:cxn ang="0">
                <a:pos x="192" y="1655"/>
              </a:cxn>
              <a:cxn ang="0">
                <a:pos x="1248" y="1573"/>
              </a:cxn>
              <a:cxn ang="0">
                <a:pos x="1605" y="914"/>
              </a:cxn>
              <a:cxn ang="0">
                <a:pos x="1392" y="551"/>
              </a:cxn>
              <a:cxn ang="0">
                <a:pos x="384" y="455"/>
              </a:cxn>
              <a:cxn ang="0">
                <a:pos x="142" y="466"/>
              </a:cxn>
              <a:cxn ang="0">
                <a:pos x="197" y="521"/>
              </a:cxn>
              <a:cxn ang="0">
                <a:pos x="288" y="430"/>
              </a:cxn>
            </a:cxnLst>
            <a:rect l="0" t="0" r="r" b="b"/>
            <a:pathLst>
              <a:path w="1629" h="1769">
                <a:moveTo>
                  <a:pt x="727" y="0"/>
                </a:moveTo>
                <a:cubicBezTo>
                  <a:pt x="646" y="68"/>
                  <a:pt x="345" y="259"/>
                  <a:pt x="240" y="407"/>
                </a:cubicBezTo>
                <a:cubicBezTo>
                  <a:pt x="135" y="555"/>
                  <a:pt x="104" y="679"/>
                  <a:pt x="96" y="887"/>
                </a:cubicBezTo>
                <a:cubicBezTo>
                  <a:pt x="88" y="1095"/>
                  <a:pt x="0" y="1541"/>
                  <a:pt x="192" y="1655"/>
                </a:cubicBezTo>
                <a:cubicBezTo>
                  <a:pt x="384" y="1769"/>
                  <a:pt x="1012" y="1697"/>
                  <a:pt x="1248" y="1573"/>
                </a:cubicBezTo>
                <a:cubicBezTo>
                  <a:pt x="1484" y="1449"/>
                  <a:pt x="1581" y="1084"/>
                  <a:pt x="1605" y="914"/>
                </a:cubicBezTo>
                <a:cubicBezTo>
                  <a:pt x="1629" y="744"/>
                  <a:pt x="1596" y="627"/>
                  <a:pt x="1392" y="551"/>
                </a:cubicBezTo>
                <a:cubicBezTo>
                  <a:pt x="1188" y="475"/>
                  <a:pt x="592" y="469"/>
                  <a:pt x="384" y="455"/>
                </a:cubicBezTo>
                <a:cubicBezTo>
                  <a:pt x="176" y="441"/>
                  <a:pt x="173" y="455"/>
                  <a:pt x="142" y="466"/>
                </a:cubicBezTo>
                <a:cubicBezTo>
                  <a:pt x="111" y="477"/>
                  <a:pt x="173" y="527"/>
                  <a:pt x="197" y="521"/>
                </a:cubicBezTo>
                <a:cubicBezTo>
                  <a:pt x="221" y="515"/>
                  <a:pt x="269" y="449"/>
                  <a:pt x="288" y="430"/>
                </a:cubicBezTo>
              </a:path>
            </a:pathLst>
          </a:custGeom>
          <a:noFill/>
          <a:ln w="38100" cmpd="sng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381959" name="Freeform 7"/>
          <p:cNvSpPr>
            <a:spLocks/>
          </p:cNvSpPr>
          <p:nvPr/>
        </p:nvSpPr>
        <p:spPr bwMode="auto">
          <a:xfrm>
            <a:off x="2705100" y="2797175"/>
            <a:ext cx="2514600" cy="2397125"/>
          </a:xfrm>
          <a:custGeom>
            <a:avLst/>
            <a:gdLst/>
            <a:ahLst/>
            <a:cxnLst>
              <a:cxn ang="0">
                <a:pos x="1272" y="1592"/>
              </a:cxn>
              <a:cxn ang="0">
                <a:pos x="1512" y="1448"/>
              </a:cxn>
              <a:cxn ang="0">
                <a:pos x="840" y="1208"/>
              </a:cxn>
              <a:cxn ang="0">
                <a:pos x="216" y="1208"/>
              </a:cxn>
              <a:cxn ang="0">
                <a:pos x="24" y="920"/>
              </a:cxn>
              <a:cxn ang="0">
                <a:pos x="72" y="392"/>
              </a:cxn>
              <a:cxn ang="0">
                <a:pos x="216" y="56"/>
              </a:cxn>
              <a:cxn ang="0">
                <a:pos x="1128" y="104"/>
              </a:cxn>
              <a:cxn ang="0">
                <a:pos x="1128" y="680"/>
              </a:cxn>
              <a:cxn ang="0">
                <a:pos x="936" y="1400"/>
              </a:cxn>
              <a:cxn ang="0">
                <a:pos x="936" y="1208"/>
              </a:cxn>
            </a:cxnLst>
            <a:rect l="0" t="0" r="r" b="b"/>
            <a:pathLst>
              <a:path w="1584" h="1592">
                <a:moveTo>
                  <a:pt x="1272" y="1592"/>
                </a:moveTo>
                <a:cubicBezTo>
                  <a:pt x="1428" y="1552"/>
                  <a:pt x="1584" y="1512"/>
                  <a:pt x="1512" y="1448"/>
                </a:cubicBezTo>
                <a:cubicBezTo>
                  <a:pt x="1440" y="1384"/>
                  <a:pt x="1056" y="1248"/>
                  <a:pt x="840" y="1208"/>
                </a:cubicBezTo>
                <a:cubicBezTo>
                  <a:pt x="624" y="1168"/>
                  <a:pt x="352" y="1256"/>
                  <a:pt x="216" y="1208"/>
                </a:cubicBezTo>
                <a:cubicBezTo>
                  <a:pt x="80" y="1160"/>
                  <a:pt x="48" y="1056"/>
                  <a:pt x="24" y="920"/>
                </a:cubicBezTo>
                <a:cubicBezTo>
                  <a:pt x="0" y="784"/>
                  <a:pt x="40" y="536"/>
                  <a:pt x="72" y="392"/>
                </a:cubicBezTo>
                <a:cubicBezTo>
                  <a:pt x="104" y="248"/>
                  <a:pt x="40" y="104"/>
                  <a:pt x="216" y="56"/>
                </a:cubicBezTo>
                <a:cubicBezTo>
                  <a:pt x="392" y="8"/>
                  <a:pt x="976" y="0"/>
                  <a:pt x="1128" y="104"/>
                </a:cubicBezTo>
                <a:cubicBezTo>
                  <a:pt x="1280" y="208"/>
                  <a:pt x="1160" y="464"/>
                  <a:pt x="1128" y="680"/>
                </a:cubicBezTo>
                <a:cubicBezTo>
                  <a:pt x="1096" y="896"/>
                  <a:pt x="968" y="1312"/>
                  <a:pt x="936" y="1400"/>
                </a:cubicBezTo>
                <a:cubicBezTo>
                  <a:pt x="904" y="1488"/>
                  <a:pt x="920" y="1348"/>
                  <a:pt x="936" y="1208"/>
                </a:cubicBezTo>
              </a:path>
            </a:pathLst>
          </a:custGeom>
          <a:noFill/>
          <a:ln w="38100" cmpd="sng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381960" name="Text Box 8"/>
          <p:cNvSpPr txBox="1">
            <a:spLocks noChangeArrowheads="1"/>
          </p:cNvSpPr>
          <p:nvPr/>
        </p:nvSpPr>
        <p:spPr bwMode="auto">
          <a:xfrm>
            <a:off x="5486400" y="990600"/>
            <a:ext cx="3398838" cy="457200"/>
          </a:xfrm>
          <a:prstGeom prst="rect">
            <a:avLst/>
          </a:prstGeom>
          <a:solidFill>
            <a:srgbClr val="9FF1F3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r>
              <a:rPr kumimoji="1" lang="en-US" altLang="zh-CN"/>
              <a:t>June 2, 2003 at 18:39:28 </a:t>
            </a:r>
            <a:r>
              <a:rPr kumimoji="1" lang="en-US" altLang="zh-CN">
                <a:solidFill>
                  <a:srgbClr val="FF3300"/>
                </a:solidFill>
              </a:rPr>
              <a:t>?</a:t>
            </a:r>
          </a:p>
        </p:txBody>
      </p:sp>
      <p:sp>
        <p:nvSpPr>
          <p:cNvPr id="381961" name="Line 9"/>
          <p:cNvSpPr>
            <a:spLocks noChangeShapeType="1"/>
          </p:cNvSpPr>
          <p:nvPr/>
        </p:nvSpPr>
        <p:spPr bwMode="auto">
          <a:xfrm flipV="1">
            <a:off x="2133600" y="1219200"/>
            <a:ext cx="3352800" cy="24384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zh-CN" altLang="en-US"/>
          </a:p>
        </p:txBody>
      </p:sp>
      <p:pic>
        <p:nvPicPr>
          <p:cNvPr id="381962" name="Picture 10" descr="QD lege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" cy="676275"/>
          </a:xfrm>
          <a:prstGeom prst="rect">
            <a:avLst/>
          </a:prstGeom>
          <a:noFill/>
        </p:spPr>
      </p:pic>
      <p:sp>
        <p:nvSpPr>
          <p:cNvPr id="381963" name="Text Box 11"/>
          <p:cNvSpPr txBox="1">
            <a:spLocks noChangeArrowheads="1"/>
          </p:cNvSpPr>
          <p:nvPr/>
        </p:nvSpPr>
        <p:spPr bwMode="auto">
          <a:xfrm>
            <a:off x="0" y="6400800"/>
            <a:ext cx="2406650" cy="457200"/>
          </a:xfrm>
          <a:prstGeom prst="rect">
            <a:avLst/>
          </a:prstGeom>
          <a:solidFill>
            <a:srgbClr val="DDF6A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1" lang="en-US" altLang="zh-CN"/>
              <a:t>Data_Time Stamp</a:t>
            </a:r>
          </a:p>
        </p:txBody>
      </p:sp>
      <p:sp>
        <p:nvSpPr>
          <p:cNvPr id="381964" name="Text Box 12"/>
          <p:cNvSpPr txBox="1">
            <a:spLocks noChangeArrowheads="1"/>
          </p:cNvSpPr>
          <p:nvPr/>
        </p:nvSpPr>
        <p:spPr bwMode="auto">
          <a:xfrm>
            <a:off x="5464175" y="1600200"/>
            <a:ext cx="3451225" cy="457200"/>
          </a:xfrm>
          <a:prstGeom prst="rect">
            <a:avLst/>
          </a:prstGeom>
          <a:solidFill>
            <a:srgbClr val="DDFBB5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r>
              <a:rPr kumimoji="1" lang="en-US" altLang="zh-CN"/>
              <a:t>2003</a:t>
            </a:r>
            <a:r>
              <a:rPr kumimoji="1" lang="zh-CN" altLang="en-US"/>
              <a:t>年</a:t>
            </a:r>
            <a:r>
              <a:rPr kumimoji="1" lang="en-US" altLang="zh-CN"/>
              <a:t>6</a:t>
            </a:r>
            <a:r>
              <a:rPr kumimoji="1" lang="zh-CN" altLang="en-US"/>
              <a:t>月</a:t>
            </a:r>
            <a:r>
              <a:rPr kumimoji="1" lang="en-US" altLang="zh-CN"/>
              <a:t>3</a:t>
            </a:r>
            <a:r>
              <a:rPr kumimoji="1" lang="zh-CN" altLang="en-US"/>
              <a:t>日 上午</a:t>
            </a:r>
            <a:r>
              <a:rPr kumimoji="1" lang="en-US" altLang="zh-CN"/>
              <a:t>9:38 </a:t>
            </a:r>
            <a:r>
              <a:rPr kumimoji="1" lang="en-US" altLang="zh-CN">
                <a:solidFill>
                  <a:srgbClr val="FF3300"/>
                </a:solidFill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81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381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81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819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81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819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81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1955" grpId="0" autoUpdateAnimBg="0"/>
      <p:bldP spid="381957" grpId="0" autoUpdateAnimBg="0"/>
      <p:bldP spid="381958" grpId="0" animBg="1"/>
      <p:bldP spid="381959" grpId="0" animBg="1"/>
      <p:bldP spid="381960" grpId="0" animBg="1" autoUpdateAnimBg="0"/>
      <p:bldP spid="381961" grpId="0" animBg="1"/>
      <p:bldP spid="381964" grpId="0" animBg="1" autoUpdateAnimBg="0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9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altLang="zh-CN"/>
              <a:t>System Status (Code)</a:t>
            </a:r>
          </a:p>
        </p:txBody>
      </p:sp>
      <p:sp>
        <p:nvSpPr>
          <p:cNvPr id="382979" name="Rectangle 3"/>
          <p:cNvSpPr>
            <a:spLocks noChangeArrowheads="1"/>
          </p:cNvSpPr>
          <p:nvPr/>
        </p:nvSpPr>
        <p:spPr bwMode="auto">
          <a:xfrm>
            <a:off x="381000" y="2386013"/>
            <a:ext cx="8382000" cy="1042987"/>
          </a:xfrm>
          <a:prstGeom prst="rect">
            <a:avLst/>
          </a:prstGeom>
          <a:solidFill>
            <a:srgbClr val="F4F9CB"/>
          </a:solidFill>
          <a:ln w="38100">
            <a:solidFill>
              <a:schemeClr val="bg2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/>
              <a:t>Time Stamp (sec)    Status (code)   Temperature (K)    Pressure () </a:t>
            </a:r>
          </a:p>
          <a:p>
            <a:pPr>
              <a:spcBef>
                <a:spcPct val="50000"/>
              </a:spcBef>
            </a:pPr>
            <a:r>
              <a:rPr kumimoji="1" lang="en-US" altLang="zh-CN"/>
              <a:t>13199968.36           </a:t>
            </a:r>
            <a:r>
              <a:rPr kumimoji="1" lang="en-US" altLang="zh-CN" u="sng">
                <a:solidFill>
                  <a:srgbClr val="0000FF"/>
                </a:solidFill>
              </a:rPr>
              <a:t>4374</a:t>
            </a:r>
            <a:r>
              <a:rPr kumimoji="1" lang="en-US" altLang="zh-CN"/>
              <a:t>	         296.2498	   1.1262168</a:t>
            </a:r>
          </a:p>
        </p:txBody>
      </p:sp>
      <p:sp>
        <p:nvSpPr>
          <p:cNvPr id="382980" name="Text Box 4"/>
          <p:cNvSpPr txBox="1">
            <a:spLocks noChangeArrowheads="1"/>
          </p:cNvSpPr>
          <p:nvPr/>
        </p:nvSpPr>
        <p:spPr bwMode="auto">
          <a:xfrm>
            <a:off x="914400" y="4419600"/>
            <a:ext cx="7467600" cy="579438"/>
          </a:xfrm>
          <a:prstGeom prst="rect">
            <a:avLst/>
          </a:prstGeom>
          <a:solidFill>
            <a:srgbClr val="9FF1F3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dist"/>
            <a:r>
              <a:rPr kumimoji="1" lang="en-US" altLang="zh-CN" sz="3200"/>
              <a:t>000</a:t>
            </a:r>
            <a:r>
              <a:rPr kumimoji="1" lang="en-US" altLang="zh-CN" sz="3200">
                <a:solidFill>
                  <a:srgbClr val="FF3300"/>
                </a:solidFill>
              </a:rPr>
              <a:t>1</a:t>
            </a:r>
            <a:r>
              <a:rPr kumimoji="1" lang="en-US" altLang="zh-CN" sz="3200"/>
              <a:t> 000</a:t>
            </a:r>
            <a:r>
              <a:rPr kumimoji="1" lang="en-US" altLang="zh-CN" sz="3200">
                <a:solidFill>
                  <a:srgbClr val="FF3300"/>
                </a:solidFill>
              </a:rPr>
              <a:t>1</a:t>
            </a:r>
            <a:r>
              <a:rPr kumimoji="1" lang="en-US" altLang="zh-CN" sz="3200"/>
              <a:t> 000</a:t>
            </a:r>
            <a:r>
              <a:rPr kumimoji="1" lang="en-US" altLang="zh-CN" sz="3200">
                <a:solidFill>
                  <a:srgbClr val="FF3300"/>
                </a:solidFill>
              </a:rPr>
              <a:t>1</a:t>
            </a:r>
            <a:r>
              <a:rPr kumimoji="1" lang="en-US" altLang="zh-CN" sz="3200"/>
              <a:t> 0</a:t>
            </a:r>
            <a:r>
              <a:rPr kumimoji="1" lang="en-US" altLang="zh-CN" sz="3200">
                <a:solidFill>
                  <a:srgbClr val="FF3300"/>
                </a:solidFill>
              </a:rPr>
              <a:t>11</a:t>
            </a:r>
            <a:r>
              <a:rPr kumimoji="1" lang="en-US" altLang="zh-CN" sz="3200"/>
              <a:t>0</a:t>
            </a:r>
          </a:p>
        </p:txBody>
      </p:sp>
      <p:sp>
        <p:nvSpPr>
          <p:cNvPr id="382981" name="AutoShape 5"/>
          <p:cNvSpPr>
            <a:spLocks noChangeArrowheads="1"/>
          </p:cNvSpPr>
          <p:nvPr/>
        </p:nvSpPr>
        <p:spPr bwMode="auto">
          <a:xfrm>
            <a:off x="609600" y="3762375"/>
            <a:ext cx="1587500" cy="498475"/>
          </a:xfrm>
          <a:prstGeom prst="wedgeRoundRectCallout">
            <a:avLst>
              <a:gd name="adj1" fmla="val 51898"/>
              <a:gd name="adj2" fmla="val 100319"/>
              <a:gd name="adj3" fmla="val 16667"/>
            </a:avLst>
          </a:prstGeom>
          <a:solidFill>
            <a:srgbClr val="F4F9CB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kumimoji="1" lang="en-US" altLang="zh-CN"/>
              <a:t>2</a:t>
            </a:r>
            <a:r>
              <a:rPr kumimoji="1" lang="en-US" altLang="zh-CN" baseline="30000">
                <a:solidFill>
                  <a:srgbClr val="FF3300"/>
                </a:solidFill>
              </a:rPr>
              <a:t>12</a:t>
            </a:r>
            <a:r>
              <a:rPr kumimoji="1" lang="en-US" altLang="zh-CN"/>
              <a:t> = 4096</a:t>
            </a:r>
          </a:p>
        </p:txBody>
      </p:sp>
      <p:sp>
        <p:nvSpPr>
          <p:cNvPr id="382982" name="AutoShape 6"/>
          <p:cNvSpPr>
            <a:spLocks/>
          </p:cNvSpPr>
          <p:nvPr/>
        </p:nvSpPr>
        <p:spPr bwMode="auto">
          <a:xfrm rot="-5400000">
            <a:off x="1520825" y="4532313"/>
            <a:ext cx="312737" cy="1284288"/>
          </a:xfrm>
          <a:prstGeom prst="leftBrace">
            <a:avLst>
              <a:gd name="adj1" fmla="val 34222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82983" name="Text Box 7"/>
          <p:cNvSpPr txBox="1">
            <a:spLocks noChangeArrowheads="1"/>
          </p:cNvSpPr>
          <p:nvPr/>
        </p:nvSpPr>
        <p:spPr bwMode="auto">
          <a:xfrm>
            <a:off x="141288" y="5380038"/>
            <a:ext cx="2286000" cy="609600"/>
          </a:xfrm>
          <a:prstGeom prst="rect">
            <a:avLst/>
          </a:prstGeom>
          <a:solidFill>
            <a:srgbClr val="F9FDC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kumimoji="1" lang="en-US" altLang="zh-CN"/>
              <a:t>Sample Position</a:t>
            </a:r>
          </a:p>
        </p:txBody>
      </p:sp>
      <p:sp>
        <p:nvSpPr>
          <p:cNvPr id="382984" name="AutoShape 8"/>
          <p:cNvSpPr>
            <a:spLocks/>
          </p:cNvSpPr>
          <p:nvPr/>
        </p:nvSpPr>
        <p:spPr bwMode="auto">
          <a:xfrm rot="-5400000">
            <a:off x="3473450" y="4572001"/>
            <a:ext cx="333375" cy="1244600"/>
          </a:xfrm>
          <a:prstGeom prst="leftBrace">
            <a:avLst>
              <a:gd name="adj1" fmla="val 31111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82985" name="Text Box 9"/>
          <p:cNvSpPr txBox="1">
            <a:spLocks noChangeArrowheads="1"/>
          </p:cNvSpPr>
          <p:nvPr/>
        </p:nvSpPr>
        <p:spPr bwMode="auto">
          <a:xfrm>
            <a:off x="2646363" y="5395913"/>
            <a:ext cx="2390775" cy="609600"/>
          </a:xfrm>
          <a:prstGeom prst="rect">
            <a:avLst/>
          </a:prstGeom>
          <a:solidFill>
            <a:srgbClr val="F9FDC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kumimoji="1" lang="en-US" altLang="zh-CN"/>
              <a:t>Chamber Pressure</a:t>
            </a:r>
          </a:p>
        </p:txBody>
      </p:sp>
      <p:sp>
        <p:nvSpPr>
          <p:cNvPr id="382986" name="AutoShape 10"/>
          <p:cNvSpPr>
            <a:spLocks/>
          </p:cNvSpPr>
          <p:nvPr/>
        </p:nvSpPr>
        <p:spPr bwMode="auto">
          <a:xfrm rot="-5400000">
            <a:off x="5461000" y="4579938"/>
            <a:ext cx="333375" cy="1244600"/>
          </a:xfrm>
          <a:prstGeom prst="leftBrace">
            <a:avLst>
              <a:gd name="adj1" fmla="val 31111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82987" name="Text Box 11"/>
          <p:cNvSpPr txBox="1">
            <a:spLocks noChangeArrowheads="1"/>
          </p:cNvSpPr>
          <p:nvPr/>
        </p:nvSpPr>
        <p:spPr bwMode="auto">
          <a:xfrm>
            <a:off x="5162550" y="5416550"/>
            <a:ext cx="2025650" cy="609600"/>
          </a:xfrm>
          <a:prstGeom prst="rect">
            <a:avLst/>
          </a:prstGeom>
          <a:solidFill>
            <a:srgbClr val="F9FDC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kumimoji="1" lang="en-US" altLang="zh-CN"/>
              <a:t>Magnetic Field</a:t>
            </a:r>
          </a:p>
        </p:txBody>
      </p:sp>
      <p:sp>
        <p:nvSpPr>
          <p:cNvPr id="382988" name="AutoShape 12"/>
          <p:cNvSpPr>
            <a:spLocks/>
          </p:cNvSpPr>
          <p:nvPr/>
        </p:nvSpPr>
        <p:spPr bwMode="auto">
          <a:xfrm rot="-5400000">
            <a:off x="7429500" y="4579938"/>
            <a:ext cx="333375" cy="1244600"/>
          </a:xfrm>
          <a:prstGeom prst="leftBrace">
            <a:avLst>
              <a:gd name="adj1" fmla="val 31111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82989" name="Text Box 13"/>
          <p:cNvSpPr txBox="1">
            <a:spLocks noChangeArrowheads="1"/>
          </p:cNvSpPr>
          <p:nvPr/>
        </p:nvSpPr>
        <p:spPr bwMode="auto">
          <a:xfrm>
            <a:off x="7292975" y="5402263"/>
            <a:ext cx="1784350" cy="609600"/>
          </a:xfrm>
          <a:prstGeom prst="rect">
            <a:avLst/>
          </a:prstGeom>
          <a:solidFill>
            <a:srgbClr val="F9FDC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kumimoji="1" lang="en-US" altLang="zh-CN"/>
              <a:t>Temperature</a:t>
            </a:r>
          </a:p>
        </p:txBody>
      </p:sp>
      <p:sp>
        <p:nvSpPr>
          <p:cNvPr id="382990" name="AutoShape 14"/>
          <p:cNvSpPr>
            <a:spLocks noChangeArrowheads="1"/>
          </p:cNvSpPr>
          <p:nvPr/>
        </p:nvSpPr>
        <p:spPr bwMode="auto">
          <a:xfrm>
            <a:off x="2894013" y="3762375"/>
            <a:ext cx="1311275" cy="498475"/>
          </a:xfrm>
          <a:prstGeom prst="wedgeRoundRectCallout">
            <a:avLst>
              <a:gd name="adj1" fmla="val 51213"/>
              <a:gd name="adj2" fmla="val 107324"/>
              <a:gd name="adj3" fmla="val 16667"/>
            </a:avLst>
          </a:prstGeom>
          <a:solidFill>
            <a:srgbClr val="F4F9CB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kumimoji="1" lang="en-US" altLang="zh-CN"/>
              <a:t>2</a:t>
            </a:r>
            <a:r>
              <a:rPr kumimoji="1" lang="en-US" altLang="zh-CN" baseline="30000">
                <a:solidFill>
                  <a:srgbClr val="FF3300"/>
                </a:solidFill>
              </a:rPr>
              <a:t>8</a:t>
            </a:r>
            <a:r>
              <a:rPr kumimoji="1" lang="en-US" altLang="zh-CN"/>
              <a:t> = 256</a:t>
            </a:r>
          </a:p>
        </p:txBody>
      </p:sp>
      <p:sp>
        <p:nvSpPr>
          <p:cNvPr id="382991" name="AutoShape 15"/>
          <p:cNvSpPr>
            <a:spLocks noChangeArrowheads="1"/>
          </p:cNvSpPr>
          <p:nvPr/>
        </p:nvSpPr>
        <p:spPr bwMode="auto">
          <a:xfrm>
            <a:off x="4800600" y="3733800"/>
            <a:ext cx="1146175" cy="498475"/>
          </a:xfrm>
          <a:prstGeom prst="wedgeRoundRectCallout">
            <a:avLst>
              <a:gd name="adj1" fmla="val 69944"/>
              <a:gd name="adj2" fmla="val 116241"/>
              <a:gd name="adj3" fmla="val 16667"/>
            </a:avLst>
          </a:prstGeom>
          <a:solidFill>
            <a:srgbClr val="F4F9CB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kumimoji="1" lang="en-US" altLang="zh-CN"/>
              <a:t>2</a:t>
            </a:r>
            <a:r>
              <a:rPr kumimoji="1" lang="en-US" altLang="zh-CN" baseline="30000">
                <a:solidFill>
                  <a:srgbClr val="FF3300"/>
                </a:solidFill>
              </a:rPr>
              <a:t>4</a:t>
            </a:r>
            <a:r>
              <a:rPr kumimoji="1" lang="en-US" altLang="zh-CN"/>
              <a:t> = 16</a:t>
            </a:r>
          </a:p>
        </p:txBody>
      </p:sp>
      <p:sp>
        <p:nvSpPr>
          <p:cNvPr id="382992" name="AutoShape 16"/>
          <p:cNvSpPr>
            <a:spLocks noChangeArrowheads="1"/>
          </p:cNvSpPr>
          <p:nvPr/>
        </p:nvSpPr>
        <p:spPr bwMode="auto">
          <a:xfrm>
            <a:off x="6400800" y="3733800"/>
            <a:ext cx="990600" cy="498475"/>
          </a:xfrm>
          <a:prstGeom prst="wedgeRoundRectCallout">
            <a:avLst>
              <a:gd name="adj1" fmla="val 48880"/>
              <a:gd name="adj2" fmla="val 112741"/>
              <a:gd name="adj3" fmla="val 16667"/>
            </a:avLst>
          </a:prstGeom>
          <a:solidFill>
            <a:srgbClr val="F4F9CB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kumimoji="1" lang="en-US" altLang="zh-CN"/>
              <a:t>2</a:t>
            </a:r>
            <a:r>
              <a:rPr kumimoji="1" lang="en-US" altLang="zh-CN" baseline="30000">
                <a:solidFill>
                  <a:srgbClr val="FF3300"/>
                </a:solidFill>
              </a:rPr>
              <a:t>2</a:t>
            </a:r>
            <a:r>
              <a:rPr kumimoji="1" lang="en-US" altLang="zh-CN"/>
              <a:t> = 4</a:t>
            </a:r>
          </a:p>
        </p:txBody>
      </p:sp>
      <p:sp>
        <p:nvSpPr>
          <p:cNvPr id="382993" name="Text Box 17"/>
          <p:cNvSpPr txBox="1">
            <a:spLocks noChangeArrowheads="1"/>
          </p:cNvSpPr>
          <p:nvPr/>
        </p:nvSpPr>
        <p:spPr bwMode="auto">
          <a:xfrm>
            <a:off x="341313" y="985838"/>
            <a:ext cx="8461375" cy="107632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kumimoji="1" lang="en-US" altLang="zh-CN" sz="3200">
                <a:solidFill>
                  <a:srgbClr val="FF3300"/>
                </a:solidFill>
                <a:latin typeface="Arial" pitchFamily="34" charset="0"/>
              </a:rPr>
              <a:t>Table A-2</a:t>
            </a:r>
            <a:r>
              <a:rPr kumimoji="1" lang="en-US" altLang="zh-CN" sz="3200">
                <a:solidFill>
                  <a:srgbClr val="0000FF"/>
                </a:solidFill>
              </a:rPr>
              <a:t> in </a:t>
            </a:r>
            <a:r>
              <a:rPr kumimoji="1" lang="en-US" altLang="zh-CN" sz="3200">
                <a:solidFill>
                  <a:srgbClr val="0000FF"/>
                </a:solidFill>
                <a:latin typeface="Arial" pitchFamily="34" charset="0"/>
              </a:rPr>
              <a:t>Appendix A: Data File Structures</a:t>
            </a:r>
            <a:r>
              <a:rPr kumimoji="1" lang="en-US" altLang="zh-CN" sz="3200">
                <a:solidFill>
                  <a:srgbClr val="0000FF"/>
                </a:solidFill>
              </a:rPr>
              <a:t> </a:t>
            </a:r>
          </a:p>
          <a:p>
            <a:pPr algn="ctr"/>
            <a:r>
              <a:rPr kumimoji="1" lang="en-US" altLang="zh-CN" sz="3200">
                <a:solidFill>
                  <a:srgbClr val="0000FF"/>
                </a:solidFill>
              </a:rPr>
              <a:t>of PPMS Manual</a:t>
            </a:r>
            <a:r>
              <a:rPr kumimoji="1" lang="zh-CN" altLang="en-US" sz="3200">
                <a:solidFill>
                  <a:srgbClr val="0000FF"/>
                </a:solidFill>
              </a:rPr>
              <a:t>：</a:t>
            </a:r>
            <a:r>
              <a:rPr kumimoji="1" lang="en-US" altLang="zh-CN" sz="3200">
                <a:solidFill>
                  <a:srgbClr val="FF3300"/>
                </a:solidFill>
                <a:latin typeface="Arial" pitchFamily="34" charset="0"/>
              </a:rPr>
              <a:t>Firmware Manual</a:t>
            </a:r>
            <a:endParaRPr kumimoji="1" lang="en-US" altLang="zh-CN" sz="3200">
              <a:solidFill>
                <a:srgbClr val="0000FF"/>
              </a:solidFill>
            </a:endParaRPr>
          </a:p>
        </p:txBody>
      </p:sp>
      <p:sp>
        <p:nvSpPr>
          <p:cNvPr id="382994" name="Text Box 18"/>
          <p:cNvSpPr txBox="1">
            <a:spLocks noChangeArrowheads="1"/>
          </p:cNvSpPr>
          <p:nvPr/>
        </p:nvSpPr>
        <p:spPr bwMode="auto">
          <a:xfrm>
            <a:off x="136525" y="6154738"/>
            <a:ext cx="22288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1" lang="en-US" altLang="zh-CN">
                <a:solidFill>
                  <a:srgbClr val="0000FF"/>
                </a:solidFill>
              </a:rPr>
              <a:t>at target position</a:t>
            </a:r>
          </a:p>
        </p:txBody>
      </p:sp>
      <p:sp>
        <p:nvSpPr>
          <p:cNvPr id="382995" name="Text Box 19"/>
          <p:cNvSpPr txBox="1">
            <a:spLocks noChangeArrowheads="1"/>
          </p:cNvSpPr>
          <p:nvPr/>
        </p:nvSpPr>
        <p:spPr bwMode="auto">
          <a:xfrm>
            <a:off x="2590800" y="6154738"/>
            <a:ext cx="23828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1" lang="en-US" altLang="zh-CN">
                <a:solidFill>
                  <a:srgbClr val="FF3300"/>
                </a:solidFill>
              </a:rPr>
              <a:t>purged and sealed</a:t>
            </a:r>
          </a:p>
        </p:txBody>
      </p:sp>
      <p:sp>
        <p:nvSpPr>
          <p:cNvPr id="382996" name="Text Box 20"/>
          <p:cNvSpPr txBox="1">
            <a:spLocks noChangeArrowheads="1"/>
          </p:cNvSpPr>
          <p:nvPr/>
        </p:nvSpPr>
        <p:spPr bwMode="auto">
          <a:xfrm>
            <a:off x="5105400" y="6154738"/>
            <a:ext cx="21447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1" lang="en-US" altLang="zh-CN">
                <a:solidFill>
                  <a:srgbClr val="0000FF"/>
                </a:solidFill>
              </a:rPr>
              <a:t>stable/persistent</a:t>
            </a:r>
          </a:p>
        </p:txBody>
      </p:sp>
      <p:sp>
        <p:nvSpPr>
          <p:cNvPr id="382997" name="Text Box 21"/>
          <p:cNvSpPr txBox="1">
            <a:spLocks noChangeArrowheads="1"/>
          </p:cNvSpPr>
          <p:nvPr/>
        </p:nvSpPr>
        <p:spPr bwMode="auto">
          <a:xfrm>
            <a:off x="7391400" y="6154738"/>
            <a:ext cx="1257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1" lang="en-US" altLang="zh-CN">
                <a:solidFill>
                  <a:srgbClr val="FF3300"/>
                </a:solidFill>
              </a:rPr>
              <a:t>not valid</a:t>
            </a:r>
          </a:p>
        </p:txBody>
      </p:sp>
      <p:sp>
        <p:nvSpPr>
          <p:cNvPr id="382998" name="Oval 22"/>
          <p:cNvSpPr>
            <a:spLocks noChangeArrowheads="1"/>
          </p:cNvSpPr>
          <p:nvPr/>
        </p:nvSpPr>
        <p:spPr bwMode="auto">
          <a:xfrm>
            <a:off x="2590800" y="2971800"/>
            <a:ext cx="1295400" cy="457200"/>
          </a:xfrm>
          <a:prstGeom prst="ellips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382999" name="Picture 23" descr="QD lege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" cy="676275"/>
          </a:xfrm>
          <a:prstGeom prst="rect">
            <a:avLst/>
          </a:prstGeom>
          <a:noFill/>
        </p:spPr>
      </p:pic>
      <p:sp>
        <p:nvSpPr>
          <p:cNvPr id="383000" name="Text Box 24"/>
          <p:cNvSpPr txBox="1">
            <a:spLocks noChangeArrowheads="1"/>
          </p:cNvSpPr>
          <p:nvPr/>
        </p:nvSpPr>
        <p:spPr bwMode="auto">
          <a:xfrm>
            <a:off x="7488238" y="0"/>
            <a:ext cx="1655762" cy="457200"/>
          </a:xfrm>
          <a:prstGeom prst="rect">
            <a:avLst/>
          </a:prstGeom>
          <a:solidFill>
            <a:srgbClr val="DDF6A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1" lang="en-US" altLang="zh-CN"/>
              <a:t>Data_Status</a:t>
            </a:r>
          </a:p>
        </p:txBody>
      </p:sp>
      <p:sp>
        <p:nvSpPr>
          <p:cNvPr id="383001" name="AutoShape 25"/>
          <p:cNvSpPr>
            <a:spLocks noChangeArrowheads="1"/>
          </p:cNvSpPr>
          <p:nvPr/>
        </p:nvSpPr>
        <p:spPr bwMode="auto">
          <a:xfrm>
            <a:off x="7772400" y="3733800"/>
            <a:ext cx="990600" cy="498475"/>
          </a:xfrm>
          <a:prstGeom prst="wedgeRoundRectCallout">
            <a:avLst>
              <a:gd name="adj1" fmla="val -44069"/>
              <a:gd name="adj2" fmla="val 111463"/>
              <a:gd name="adj3" fmla="val 16667"/>
            </a:avLst>
          </a:prstGeom>
          <a:solidFill>
            <a:srgbClr val="F4F9CB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kumimoji="1" lang="en-US" altLang="zh-CN"/>
              <a:t>2</a:t>
            </a:r>
            <a:r>
              <a:rPr kumimoji="1" lang="en-US" altLang="zh-CN" baseline="30000">
                <a:solidFill>
                  <a:srgbClr val="FF3300"/>
                </a:solidFill>
              </a:rPr>
              <a:t>1</a:t>
            </a:r>
            <a:r>
              <a:rPr kumimoji="1" lang="en-US" altLang="zh-CN"/>
              <a:t> = 2</a:t>
            </a:r>
          </a:p>
        </p:txBody>
      </p:sp>
      <p:sp>
        <p:nvSpPr>
          <p:cNvPr id="383002" name="Line 26"/>
          <p:cNvSpPr>
            <a:spLocks noChangeShapeType="1"/>
          </p:cNvSpPr>
          <p:nvPr/>
        </p:nvSpPr>
        <p:spPr bwMode="auto">
          <a:xfrm flipH="1">
            <a:off x="2514600" y="3324225"/>
            <a:ext cx="620713" cy="1095375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29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29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83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382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82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82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82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82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5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83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382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382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3829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382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382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500"/>
                            </p:stCondLst>
                            <p:childTnLst>
                              <p:par>
                                <p:cTn id="5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382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000"/>
                            </p:stCondLst>
                            <p:childTnLst>
                              <p:par>
                                <p:cTn id="6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382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500"/>
                            </p:stCondLst>
                            <p:childTnLst>
                              <p:par>
                                <p:cTn id="6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382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382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382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382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3500"/>
                            </p:stCondLst>
                            <p:childTnLst>
                              <p:par>
                                <p:cTn id="84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382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0"/>
                            </p:stCondLst>
                            <p:childTnLst>
                              <p:par>
                                <p:cTn id="88" presetID="16" presetClass="entr" presetSubtype="2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382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2980" grpId="0" animBg="1" autoUpdateAnimBg="0"/>
      <p:bldP spid="382981" grpId="0" animBg="1" autoUpdateAnimBg="0"/>
      <p:bldP spid="382982" grpId="0" animBg="1"/>
      <p:bldP spid="382983" grpId="0" animBg="1" autoUpdateAnimBg="0"/>
      <p:bldP spid="382984" grpId="0" animBg="1"/>
      <p:bldP spid="382985" grpId="0" animBg="1" autoUpdateAnimBg="0"/>
      <p:bldP spid="382986" grpId="0" animBg="1"/>
      <p:bldP spid="382987" grpId="0" animBg="1" autoUpdateAnimBg="0"/>
      <p:bldP spid="382988" grpId="0" animBg="1"/>
      <p:bldP spid="382989" grpId="0" animBg="1" autoUpdateAnimBg="0"/>
      <p:bldP spid="382990" grpId="0" animBg="1" autoUpdateAnimBg="0"/>
      <p:bldP spid="382991" grpId="0" animBg="1" autoUpdateAnimBg="0"/>
      <p:bldP spid="382992" grpId="0" animBg="1" autoUpdateAnimBg="0"/>
      <p:bldP spid="382993" grpId="0" animBg="1" autoUpdateAnimBg="0"/>
      <p:bldP spid="382994" grpId="0" autoUpdateAnimBg="0"/>
      <p:bldP spid="382995" grpId="0" autoUpdateAnimBg="0"/>
      <p:bldP spid="382996" grpId="0" autoUpdateAnimBg="0"/>
      <p:bldP spid="382997" grpId="0" autoUpdateAnimBg="0"/>
      <p:bldP spid="382998" grpId="0" animBg="1"/>
      <p:bldP spid="383001" grpId="0" animBg="1" autoUpdateAnimBg="0"/>
      <p:bldP spid="383002" grpId="0" animBg="1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0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762000"/>
          </a:xfrm>
        </p:spPr>
        <p:txBody>
          <a:bodyPr/>
          <a:lstStyle/>
          <a:p>
            <a:r>
              <a:rPr lang="en-US" altLang="zh-CN"/>
              <a:t>PPMS Tools</a:t>
            </a:r>
          </a:p>
        </p:txBody>
      </p:sp>
      <p:sp>
        <p:nvSpPr>
          <p:cNvPr id="384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38250" y="1447800"/>
            <a:ext cx="6667500" cy="3581400"/>
          </a:xfrm>
        </p:spPr>
        <p:txBody>
          <a:bodyPr anchor="ctr"/>
          <a:lstStyle/>
          <a:p>
            <a:pPr algn="ctr"/>
            <a:r>
              <a:rPr lang="en-US" altLang="zh-CN" sz="4000"/>
              <a:t> PPMS MultiVu Simulation</a:t>
            </a:r>
          </a:p>
          <a:p>
            <a:pPr algn="ctr">
              <a:spcBef>
                <a:spcPct val="100000"/>
              </a:spcBef>
              <a:buFont typeface="Wingdings" pitchFamily="2" charset="2"/>
              <a:buChar char="ü"/>
            </a:pPr>
            <a:r>
              <a:rPr lang="en-US" altLang="zh-CN" sz="4000">
                <a:solidFill>
                  <a:srgbClr val="0000FF"/>
                </a:solidFill>
              </a:rPr>
              <a:t> PPMS 32-bit Tools</a:t>
            </a:r>
          </a:p>
          <a:p>
            <a:pPr algn="ctr">
              <a:spcBef>
                <a:spcPct val="100000"/>
              </a:spcBef>
            </a:pPr>
            <a:r>
              <a:rPr lang="en-US" altLang="zh-CN" sz="4000"/>
              <a:t> HeGasMon32.EXE</a:t>
            </a:r>
          </a:p>
        </p:txBody>
      </p:sp>
      <p:sp>
        <p:nvSpPr>
          <p:cNvPr id="384004" name="Text Box 4"/>
          <p:cNvSpPr txBox="1">
            <a:spLocks noChangeArrowheads="1"/>
          </p:cNvSpPr>
          <p:nvPr/>
        </p:nvSpPr>
        <p:spPr bwMode="auto">
          <a:xfrm>
            <a:off x="0" y="6400800"/>
            <a:ext cx="877888" cy="457200"/>
          </a:xfrm>
          <a:prstGeom prst="rect">
            <a:avLst/>
          </a:prstGeom>
          <a:solidFill>
            <a:srgbClr val="DDF6A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1" lang="en-US" altLang="zh-CN"/>
              <a:t>Tools</a:t>
            </a:r>
          </a:p>
        </p:txBody>
      </p:sp>
      <p:pic>
        <p:nvPicPr>
          <p:cNvPr id="384005" name="Picture 5" descr="QD lege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" cy="6762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0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838200"/>
          </a:xfrm>
        </p:spPr>
        <p:txBody>
          <a:bodyPr/>
          <a:lstStyle/>
          <a:p>
            <a:r>
              <a:rPr lang="en-US" altLang="zh-CN"/>
              <a:t>PPMS 32-bit Tools</a:t>
            </a:r>
          </a:p>
        </p:txBody>
      </p:sp>
      <p:sp>
        <p:nvSpPr>
          <p:cNvPr id="385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838200"/>
            <a:ext cx="7772400" cy="609600"/>
          </a:xfrm>
        </p:spPr>
        <p:txBody>
          <a:bodyPr/>
          <a:lstStyle/>
          <a:p>
            <a:r>
              <a:rPr lang="zh-CN" altLang="en-US"/>
              <a:t>桌面</a:t>
            </a:r>
            <a:r>
              <a:rPr lang="en-US" altLang="zh-CN"/>
              <a:t>TOOLS</a:t>
            </a:r>
            <a:r>
              <a:rPr lang="zh-CN" altLang="en-US"/>
              <a:t>文件夹中</a:t>
            </a:r>
            <a:r>
              <a:rPr lang="en-US" altLang="zh-CN"/>
              <a:t>23</a:t>
            </a:r>
            <a:r>
              <a:rPr lang="zh-CN" altLang="en-US"/>
              <a:t>个文件</a:t>
            </a:r>
          </a:p>
        </p:txBody>
      </p:sp>
      <p:sp>
        <p:nvSpPr>
          <p:cNvPr id="385028" name="Text Box 4"/>
          <p:cNvSpPr txBox="1">
            <a:spLocks noChangeArrowheads="1"/>
          </p:cNvSpPr>
          <p:nvPr/>
        </p:nvSpPr>
        <p:spPr bwMode="auto">
          <a:xfrm>
            <a:off x="0" y="6400800"/>
            <a:ext cx="877888" cy="457200"/>
          </a:xfrm>
          <a:prstGeom prst="rect">
            <a:avLst/>
          </a:prstGeom>
          <a:solidFill>
            <a:srgbClr val="DDF6A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1" lang="en-US" altLang="zh-CN"/>
              <a:t>Tools</a:t>
            </a:r>
          </a:p>
        </p:txBody>
      </p:sp>
      <p:pic>
        <p:nvPicPr>
          <p:cNvPr id="385029" name="Picture 5" descr="QD lege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" cy="676275"/>
          </a:xfrm>
          <a:prstGeom prst="rect">
            <a:avLst/>
          </a:prstGeom>
          <a:noFill/>
        </p:spPr>
      </p:pic>
      <p:graphicFrame>
        <p:nvGraphicFramePr>
          <p:cNvPr id="385030" name="Group 6"/>
          <p:cNvGraphicFramePr>
            <a:graphicFrameLocks noGrp="1"/>
          </p:cNvGraphicFramePr>
          <p:nvPr/>
        </p:nvGraphicFramePr>
        <p:xfrm>
          <a:off x="457200" y="1600200"/>
          <a:ext cx="8382000" cy="4521200"/>
        </p:xfrm>
        <a:graphic>
          <a:graphicData uri="http://schemas.openxmlformats.org/drawingml/2006/table">
            <a:tbl>
              <a:tblPr/>
              <a:tblGrid>
                <a:gridCol w="2667000"/>
                <a:gridCol w="2743200"/>
                <a:gridCol w="2971800"/>
              </a:tblGrid>
              <a:tr h="565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ErrorLog.txt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B9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ExportData.exe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F6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EXPORTDATA.INI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B9FB"/>
                    </a:solidFill>
                  </a:tcPr>
                </a:tc>
              </a:tr>
              <a:tr h="565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EyeSys.cal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fix1632lock.reg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Gasmon32.exe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F6A0"/>
                    </a:solidFill>
                  </a:tcPr>
                </a:tc>
              </a:tr>
              <a:tr h="565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gauge.exe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MagCalWizard.exe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Magdiag2.exe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</a:tr>
              <a:tr h="565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Mon6000.exe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Mon6500.exe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MRCalWizard.ini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</a:tr>
              <a:tr h="565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MRCalWizard.pdf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MRCalWizard.wsc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PPMSScript.inc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</a:tr>
              <a:tr h="565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Remote32.exe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Romcfg32.exe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Table2d.exe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</a:tr>
              <a:tr h="565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Table2d.hlp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Tables.cat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Tables32.EXE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</a:tr>
              <a:tr h="565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Temp.eng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WizardState.inc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05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838200"/>
          </a:xfrm>
        </p:spPr>
        <p:txBody>
          <a:bodyPr/>
          <a:lstStyle/>
          <a:p>
            <a:r>
              <a:rPr lang="en-US" altLang="zh-CN">
                <a:solidFill>
                  <a:srgbClr val="0000FF"/>
                </a:solidFill>
              </a:rPr>
              <a:t>ExportData.exe</a:t>
            </a:r>
          </a:p>
        </p:txBody>
      </p:sp>
      <p:sp>
        <p:nvSpPr>
          <p:cNvPr id="386051" name="Text Box 3"/>
          <p:cNvSpPr txBox="1">
            <a:spLocks noChangeArrowheads="1"/>
          </p:cNvSpPr>
          <p:nvPr/>
        </p:nvSpPr>
        <p:spPr bwMode="auto">
          <a:xfrm>
            <a:off x="0" y="6400800"/>
            <a:ext cx="877888" cy="457200"/>
          </a:xfrm>
          <a:prstGeom prst="rect">
            <a:avLst/>
          </a:prstGeom>
          <a:solidFill>
            <a:srgbClr val="DDF6A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1" lang="en-US" altLang="zh-CN"/>
              <a:t>Tools</a:t>
            </a:r>
          </a:p>
        </p:txBody>
      </p:sp>
      <p:pic>
        <p:nvPicPr>
          <p:cNvPr id="386052" name="Picture 4" descr="QD lege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" cy="676275"/>
          </a:xfrm>
          <a:prstGeom prst="rect">
            <a:avLst/>
          </a:prstGeom>
          <a:noFill/>
        </p:spPr>
      </p:pic>
      <p:sp>
        <p:nvSpPr>
          <p:cNvPr id="386053" name="Text Box 5"/>
          <p:cNvSpPr txBox="1">
            <a:spLocks noChangeArrowheads="1"/>
          </p:cNvSpPr>
          <p:nvPr/>
        </p:nvSpPr>
        <p:spPr bwMode="auto">
          <a:xfrm>
            <a:off x="1295400" y="990600"/>
            <a:ext cx="6737350" cy="301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marL="457200" indent="-457200">
              <a:buFontTx/>
              <a:buAutoNum type="arabicPeriod"/>
            </a:pPr>
            <a:r>
              <a:rPr kumimoji="1" lang="zh-CN" altLang="en-US"/>
              <a:t>运行</a:t>
            </a:r>
            <a:r>
              <a:rPr kumimoji="1" lang="en-US" altLang="zh-CN">
                <a:latin typeface="Arial" pitchFamily="34" charset="0"/>
              </a:rPr>
              <a:t>TOOLS</a:t>
            </a:r>
            <a:r>
              <a:rPr kumimoji="1" lang="zh-CN" altLang="en-US"/>
              <a:t>中的</a:t>
            </a:r>
            <a:r>
              <a:rPr kumimoji="1" lang="en-US" altLang="zh-CN">
                <a:latin typeface="Arial" pitchFamily="34" charset="0"/>
              </a:rPr>
              <a:t>ExportData.exe</a:t>
            </a:r>
            <a:r>
              <a:rPr kumimoji="1" lang="zh-CN" altLang="en-US"/>
              <a:t>；</a:t>
            </a:r>
          </a:p>
          <a:p>
            <a:pPr marL="457200" indent="-457200">
              <a:spcBef>
                <a:spcPct val="40000"/>
              </a:spcBef>
              <a:buFontTx/>
              <a:buAutoNum type="arabicPeriod"/>
            </a:pPr>
            <a:r>
              <a:rPr kumimoji="1" lang="zh-CN" altLang="en-US"/>
              <a:t>确定</a:t>
            </a:r>
            <a:r>
              <a:rPr kumimoji="1" lang="zh-CN" altLang="en-US">
                <a:solidFill>
                  <a:srgbClr val="FF3300"/>
                </a:solidFill>
              </a:rPr>
              <a:t>原始数据文件</a:t>
            </a:r>
            <a:r>
              <a:rPr kumimoji="1" lang="zh-CN" altLang="en-US"/>
              <a:t>和</a:t>
            </a:r>
            <a:r>
              <a:rPr kumimoji="1" lang="zh-CN" altLang="en-US">
                <a:solidFill>
                  <a:srgbClr val="FF3300"/>
                </a:solidFill>
              </a:rPr>
              <a:t>输出的数据文件</a:t>
            </a:r>
            <a:r>
              <a:rPr kumimoji="1" lang="zh-CN" altLang="en-US"/>
              <a:t>；</a:t>
            </a:r>
          </a:p>
          <a:p>
            <a:pPr marL="457200" indent="-457200">
              <a:spcBef>
                <a:spcPct val="40000"/>
              </a:spcBef>
              <a:buFontTx/>
              <a:buAutoNum type="arabicPeriod"/>
            </a:pPr>
            <a:r>
              <a:rPr kumimoji="1" lang="zh-CN" altLang="en-US"/>
              <a:t>选择感兴趣的</a:t>
            </a:r>
            <a:r>
              <a:rPr kumimoji="1" lang="zh-CN" altLang="en-US">
                <a:solidFill>
                  <a:srgbClr val="FF3300"/>
                </a:solidFill>
              </a:rPr>
              <a:t>数据</a:t>
            </a:r>
            <a:r>
              <a:rPr kumimoji="1" lang="zh-CN" altLang="en-US"/>
              <a:t>及其相对顺序；</a:t>
            </a:r>
          </a:p>
          <a:p>
            <a:pPr marL="457200" indent="-457200">
              <a:spcBef>
                <a:spcPct val="40000"/>
              </a:spcBef>
              <a:buFontTx/>
              <a:buAutoNum type="arabicPeriod"/>
            </a:pPr>
            <a:r>
              <a:rPr kumimoji="1" lang="zh-CN" altLang="en-US"/>
              <a:t>选择</a:t>
            </a:r>
            <a:r>
              <a:rPr kumimoji="1" lang="zh-CN" altLang="en-US">
                <a:solidFill>
                  <a:srgbClr val="FF3300"/>
                </a:solidFill>
              </a:rPr>
              <a:t>数据分隔方式</a:t>
            </a:r>
            <a:r>
              <a:rPr kumimoji="1" lang="zh-CN" altLang="en-US"/>
              <a:t>（空格、制表位、逗号）；</a:t>
            </a:r>
          </a:p>
          <a:p>
            <a:pPr marL="457200" indent="-457200">
              <a:spcBef>
                <a:spcPct val="40000"/>
              </a:spcBef>
              <a:buFontTx/>
              <a:buAutoNum type="arabicPeriod"/>
            </a:pPr>
            <a:r>
              <a:rPr kumimoji="1" lang="zh-CN" altLang="en-US"/>
              <a:t>选择数据</a:t>
            </a:r>
            <a:r>
              <a:rPr kumimoji="1" lang="zh-CN" altLang="en-US">
                <a:solidFill>
                  <a:srgbClr val="FF3300"/>
                </a:solidFill>
              </a:rPr>
              <a:t>列的名字</a:t>
            </a:r>
            <a:r>
              <a:rPr kumimoji="1" lang="zh-CN" altLang="en-US"/>
              <a:t>（</a:t>
            </a:r>
            <a:r>
              <a:rPr kumimoji="1" lang="en-US" altLang="zh-CN">
                <a:latin typeface="Arial" pitchFamily="34" charset="0"/>
              </a:rPr>
              <a:t>Column Title</a:t>
            </a:r>
            <a:r>
              <a:rPr kumimoji="1" lang="zh-CN" altLang="en-US"/>
              <a:t>）的格式；</a:t>
            </a:r>
          </a:p>
          <a:p>
            <a:pPr marL="457200" indent="-457200">
              <a:spcBef>
                <a:spcPct val="40000"/>
              </a:spcBef>
              <a:buFontTx/>
              <a:buAutoNum type="arabicPeriod"/>
            </a:pPr>
            <a:r>
              <a:rPr kumimoji="1" lang="zh-CN" altLang="en-US"/>
              <a:t>点击</a:t>
            </a:r>
            <a:r>
              <a:rPr kumimoji="1" lang="en-US" altLang="zh-CN">
                <a:solidFill>
                  <a:srgbClr val="FF3300"/>
                </a:solidFill>
                <a:latin typeface="Arial" pitchFamily="34" charset="0"/>
              </a:rPr>
              <a:t>Export</a:t>
            </a:r>
            <a:r>
              <a:rPr kumimoji="1" lang="zh-CN" altLang="en-US"/>
              <a:t>按钮。</a:t>
            </a:r>
          </a:p>
        </p:txBody>
      </p:sp>
      <p:sp>
        <p:nvSpPr>
          <p:cNvPr id="386054" name="Text Box 6"/>
          <p:cNvSpPr txBox="1">
            <a:spLocks noChangeArrowheads="1"/>
          </p:cNvSpPr>
          <p:nvPr/>
        </p:nvSpPr>
        <p:spPr bwMode="auto">
          <a:xfrm>
            <a:off x="2590800" y="4495800"/>
            <a:ext cx="397668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1" lang="en-US" altLang="zh-CN" sz="4400">
                <a:solidFill>
                  <a:srgbClr val="0000FF"/>
                </a:solidFill>
                <a:latin typeface="Arial" pitchFamily="34" charset="0"/>
              </a:rPr>
              <a:t>Gasmon32.exe</a:t>
            </a:r>
          </a:p>
        </p:txBody>
      </p:sp>
      <p:sp>
        <p:nvSpPr>
          <p:cNvPr id="386055" name="Text Box 7"/>
          <p:cNvSpPr txBox="1">
            <a:spLocks noChangeArrowheads="1"/>
          </p:cNvSpPr>
          <p:nvPr/>
        </p:nvSpPr>
        <p:spPr bwMode="auto">
          <a:xfrm>
            <a:off x="2286000" y="5430838"/>
            <a:ext cx="4756150" cy="96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457200" indent="-457200">
              <a:buFontTx/>
              <a:buAutoNum type="arabicPeriod"/>
            </a:pPr>
            <a:r>
              <a:rPr kumimoji="1" lang="zh-CN" altLang="en-US">
                <a:solidFill>
                  <a:srgbClr val="FF0000"/>
                </a:solidFill>
              </a:rPr>
              <a:t>用于监测系统温度</a:t>
            </a:r>
            <a:r>
              <a:rPr kumimoji="1" lang="en-US" altLang="zh-CN">
                <a:solidFill>
                  <a:srgbClr val="FF0000"/>
                </a:solidFill>
              </a:rPr>
              <a:t>_</a:t>
            </a:r>
            <a:r>
              <a:rPr kumimoji="1" lang="zh-CN" altLang="en-US">
                <a:solidFill>
                  <a:srgbClr val="FF0000"/>
                </a:solidFill>
              </a:rPr>
              <a:t>气体控制。</a:t>
            </a:r>
          </a:p>
          <a:p>
            <a:pPr marL="457200" indent="-457200">
              <a:spcBef>
                <a:spcPct val="40000"/>
              </a:spcBef>
              <a:buFontTx/>
              <a:buAutoNum type="arabicPeriod"/>
            </a:pPr>
            <a:r>
              <a:rPr kumimoji="1" lang="zh-CN" altLang="en-US">
                <a:solidFill>
                  <a:srgbClr val="FF0000"/>
                </a:solidFill>
              </a:rPr>
              <a:t>不要关闭。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默认设计模板">
  <a:themeElements>
    <a:clrScheme name="1_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默认设计模板">
  <a:themeElements>
    <a:clrScheme name="2_默认设计模板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2_默认设计模板">
      <a:majorFont>
        <a:latin typeface="Times New Roman"/>
        <a:ea typeface="宋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默认设计模板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默认设计模板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默认设计模板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默认设计模板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默认设计模板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默认设计模板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默认设计模板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默认设计模板">
  <a:themeElements>
    <a:clrScheme name="3_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默认设计模板">
  <a:themeElements>
    <a:clrScheme name="4_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4_默认设计模板">
      <a:majorFont>
        <a:latin typeface="Times New Roman"/>
        <a:ea typeface="宋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默认设计模板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默认设计模板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默认设计模板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默认设计模板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默认设计模板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默认设计模板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默认设计模板">
  <a:themeElements>
    <a:clrScheme name="默认设计模板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默认设计模板">
      <a:majorFont>
        <a:latin typeface="Times New Roman"/>
        <a:ea typeface="宋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3_默认设计模板">
  <a:themeElements>
    <a:clrScheme name="13_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3_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3_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3_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3_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3_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3_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3_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3_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3_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3_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3_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3_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3_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4_默认设计模板">
  <a:themeElements>
    <a:clrScheme name="14_默认设计模板 3">
      <a:dk1>
        <a:srgbClr val="000000"/>
      </a:dk1>
      <a:lt1>
        <a:srgbClr val="FFFFCC"/>
      </a:lt1>
      <a:dk2>
        <a:srgbClr val="808000"/>
      </a:dk2>
      <a:lt2>
        <a:srgbClr val="666633"/>
      </a:lt2>
      <a:accent1>
        <a:srgbClr val="339933"/>
      </a:accent1>
      <a:accent2>
        <a:srgbClr val="800000"/>
      </a:accent2>
      <a:accent3>
        <a:srgbClr val="FFFFE2"/>
      </a:accent3>
      <a:accent4>
        <a:srgbClr val="000000"/>
      </a:accent4>
      <a:accent5>
        <a:srgbClr val="ADCAAD"/>
      </a:accent5>
      <a:accent6>
        <a:srgbClr val="730000"/>
      </a:accent6>
      <a:hlink>
        <a:srgbClr val="0033CC"/>
      </a:hlink>
      <a:folHlink>
        <a:srgbClr val="FFCC66"/>
      </a:folHlink>
    </a:clrScheme>
    <a:fontScheme name="14_默认设计模板">
      <a:majorFont>
        <a:latin typeface="Times New Roman"/>
        <a:ea typeface="宋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4_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4_默认设计模板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4_默认设计模板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4_默认设计模板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4_默认设计模板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4_默认设计模板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4_默认设计模板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4_默认设计模板 8">
        <a:dk1>
          <a:srgbClr val="000000"/>
        </a:dk1>
        <a:lt1>
          <a:srgbClr val="F0F1DB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6F7EA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531</TotalTime>
  <Words>8047</Words>
  <Application>Microsoft Office PowerPoint</Application>
  <PresentationFormat>全屏显示(4:3)</PresentationFormat>
  <Paragraphs>2671</Paragraphs>
  <Slides>218</Slides>
  <Notes>2</Notes>
  <HiddenSlides>0</HiddenSlides>
  <MMClips>0</MMClips>
  <ScaleCrop>false</ScaleCrop>
  <HeadingPairs>
    <vt:vector size="8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7</vt:i4>
      </vt:variant>
      <vt:variant>
        <vt:lpstr>嵌入 OLE 服务器</vt:lpstr>
      </vt:variant>
      <vt:variant>
        <vt:i4>5</vt:i4>
      </vt:variant>
      <vt:variant>
        <vt:lpstr>幻灯片标题</vt:lpstr>
      </vt:variant>
      <vt:variant>
        <vt:i4>218</vt:i4>
      </vt:variant>
    </vt:vector>
  </HeadingPairs>
  <TitlesOfParts>
    <vt:vector size="247" baseType="lpstr">
      <vt:lpstr>Arial</vt:lpstr>
      <vt:lpstr>宋体</vt:lpstr>
      <vt:lpstr>Times New Roman</vt:lpstr>
      <vt:lpstr>华文楷体</vt:lpstr>
      <vt:lpstr>Wingdings 2</vt:lpstr>
      <vt:lpstr>隶书</vt:lpstr>
      <vt:lpstr>黑体</vt:lpstr>
      <vt:lpstr>华文行楷</vt:lpstr>
      <vt:lpstr>Wingdings</vt:lpstr>
      <vt:lpstr>华文新魏</vt:lpstr>
      <vt:lpstr>Symbol</vt:lpstr>
      <vt:lpstr>Wingdings 3</vt:lpstr>
      <vt:lpstr>Lucida Handwriting</vt:lpstr>
      <vt:lpstr>Arial Black</vt:lpstr>
      <vt:lpstr>Verdana</vt:lpstr>
      <vt:lpstr>Brush Script MT</vt:lpstr>
      <vt:lpstr>TimesNewRoman</vt:lpstr>
      <vt:lpstr>1_默认设计模板</vt:lpstr>
      <vt:lpstr>2_默认设计模板</vt:lpstr>
      <vt:lpstr>3_默认设计模板</vt:lpstr>
      <vt:lpstr>4_默认设计模板</vt:lpstr>
      <vt:lpstr>默认设计模板</vt:lpstr>
      <vt:lpstr>13_默认设计模板</vt:lpstr>
      <vt:lpstr>14_默认设计模板</vt:lpstr>
      <vt:lpstr>Microsoft 公式 3.0</vt:lpstr>
      <vt:lpstr>Origin Graph</vt:lpstr>
      <vt:lpstr>MathType 6.0 Equation</vt:lpstr>
      <vt:lpstr>Microsoft Word Document</vt:lpstr>
      <vt:lpstr>MathType 5.0 Equation</vt:lpstr>
      <vt:lpstr>中国科学院物理研究所  通用实验技术公共课程</vt:lpstr>
      <vt:lpstr>声   明</vt:lpstr>
      <vt:lpstr>磁性测量仪器篇 之三  PPMS的介绍</vt:lpstr>
      <vt:lpstr>多功能物性测量系统介绍  第 1 单元   PPMS主机－硬件</vt:lpstr>
      <vt:lpstr>该单元的内容</vt:lpstr>
      <vt:lpstr>需要关注的内容</vt:lpstr>
      <vt:lpstr>PPMS－14H基本系统的技术指标</vt:lpstr>
      <vt:lpstr>PPMS－14H基本系统的技术指标</vt:lpstr>
      <vt:lpstr>PPMS－14H基本系统的技术指标</vt:lpstr>
      <vt:lpstr>PPMS－14H基本系统的技术指标</vt:lpstr>
      <vt:lpstr>PPMS－14H基本系统的技术指标</vt:lpstr>
      <vt:lpstr>PPMS－14H基本系统的技术指标</vt:lpstr>
      <vt:lpstr>总体结构图</vt:lpstr>
      <vt:lpstr>PPMS控制框图</vt:lpstr>
      <vt:lpstr>杜瓦剖面图</vt:lpstr>
      <vt:lpstr>温度/气体控制</vt:lpstr>
      <vt:lpstr>PPMS主机的温度检测</vt:lpstr>
      <vt:lpstr>液氮夹层高容量杜瓦</vt:lpstr>
      <vt:lpstr>杜瓦－液氦液面</vt:lpstr>
      <vt:lpstr>PPMS液氦液面指示计</vt:lpstr>
      <vt:lpstr>磁体－样品室 PPMS Probe</vt:lpstr>
      <vt:lpstr>磁场控制过程</vt:lpstr>
      <vt:lpstr>液氦液面与最大磁场的关系</vt:lpstr>
      <vt:lpstr>液氦液面与可用磁场的关系 （暂定）</vt:lpstr>
      <vt:lpstr>P P M S 多参数测量</vt:lpstr>
      <vt:lpstr>PPMS样品室通用信号采集端口</vt:lpstr>
      <vt:lpstr>PPMS样品室通用信号采集端口</vt:lpstr>
      <vt:lpstr>PPMS选件控制端口与引线</vt:lpstr>
      <vt:lpstr>PPMS选件控制端口与引线</vt:lpstr>
      <vt:lpstr>PPMS选件控制端口与引线</vt:lpstr>
      <vt:lpstr>PPMS选件控制端口与引线</vt:lpstr>
      <vt:lpstr>PPMS Head的后侧视图</vt:lpstr>
      <vt:lpstr>幻灯片 33</vt:lpstr>
      <vt:lpstr>幻灯片 34</vt:lpstr>
      <vt:lpstr>P PMS控制柜后面板</vt:lpstr>
      <vt:lpstr>硬件连接框图</vt:lpstr>
      <vt:lpstr>举例：交直流磁性测量</vt:lpstr>
      <vt:lpstr>样品架－磁场中心</vt:lpstr>
      <vt:lpstr>Centers of PPMS</vt:lpstr>
      <vt:lpstr>样品架的取放方法</vt:lpstr>
      <vt:lpstr>样品架的取放－通用工具</vt:lpstr>
      <vt:lpstr>样品架的取放－专用工具</vt:lpstr>
      <vt:lpstr>样品架的取放－专用工具</vt:lpstr>
      <vt:lpstr>样品架的取放－专用工具</vt:lpstr>
      <vt:lpstr>样品架的取放－专用工具</vt:lpstr>
      <vt:lpstr>取放样品的要求</vt:lpstr>
      <vt:lpstr>PPMS－14H的附属设备</vt:lpstr>
      <vt:lpstr>多功能物性测量系统介绍  第 2 单元   PPMS主机－软件</vt:lpstr>
      <vt:lpstr>该单元的内容</vt:lpstr>
      <vt:lpstr>需要关注的内容</vt:lpstr>
      <vt:lpstr>PPMS MultiVu界面</vt:lpstr>
      <vt:lpstr>PPMS MultiVu界面</vt:lpstr>
      <vt:lpstr>PPMS MultiVu Software Version</vt:lpstr>
      <vt:lpstr>PPMS Software Version</vt:lpstr>
      <vt:lpstr>Instrument &amp; Utilities</vt:lpstr>
      <vt:lpstr>Instrument &amp; Utilities</vt:lpstr>
      <vt:lpstr>Instrument &amp; Utilities</vt:lpstr>
      <vt:lpstr>Instrument &amp; Utilities</vt:lpstr>
      <vt:lpstr>Instrument &amp; Utilities</vt:lpstr>
      <vt:lpstr>PPMS Status Bar_MultiVu</vt:lpstr>
      <vt:lpstr>Commands: Field Immediate Mode and Sequence Mode</vt:lpstr>
      <vt:lpstr>Magnetic Field</vt:lpstr>
      <vt:lpstr>Magnetic Field</vt:lpstr>
      <vt:lpstr>Scan Field</vt:lpstr>
      <vt:lpstr>Process of Setting Field_Approach</vt:lpstr>
      <vt:lpstr>Process of Setting Field_End</vt:lpstr>
      <vt:lpstr>Measurement_Approach_End</vt:lpstr>
      <vt:lpstr>Commands: Temperature Immediate Mode and Sequence Mode</vt:lpstr>
      <vt:lpstr>Temperature</vt:lpstr>
      <vt:lpstr>Temperature</vt:lpstr>
      <vt:lpstr>Scan Temperature</vt:lpstr>
      <vt:lpstr>Temperature</vt:lpstr>
      <vt:lpstr>PPMS的各种 “Temperature”</vt:lpstr>
      <vt:lpstr>PPMS的温度计位置</vt:lpstr>
      <vt:lpstr>PPMS的各种 “Temperature”</vt:lpstr>
      <vt:lpstr>PPMS的各种 “Temperature”</vt:lpstr>
      <vt:lpstr>从高温降温至10 K以下的操作</vt:lpstr>
      <vt:lpstr>Commands: Chamber Immediate Mode and Sequence Mode</vt:lpstr>
      <vt:lpstr>Chamber Atmosphere</vt:lpstr>
      <vt:lpstr>Chamber Atmosphere</vt:lpstr>
      <vt:lpstr>Commands: Motion Immediate Mode and Sequence Mode</vt:lpstr>
      <vt:lpstr>Motor: Stepper &amp; Servo</vt:lpstr>
      <vt:lpstr>Motion Control</vt:lpstr>
      <vt:lpstr>Install Horizontal Rotator Hardware</vt:lpstr>
      <vt:lpstr>PPMS的术语图解</vt:lpstr>
      <vt:lpstr>Commands: Bridge Channels</vt:lpstr>
      <vt:lpstr>PPMS Data Files</vt:lpstr>
      <vt:lpstr>PPMS Log Data File</vt:lpstr>
      <vt:lpstr>Raw Measurement Data File</vt:lpstr>
      <vt:lpstr>Measurement Data File</vt:lpstr>
      <vt:lpstr>Measurement Data File</vt:lpstr>
      <vt:lpstr>PPMS数据查看方式</vt:lpstr>
      <vt:lpstr>PPMS数据查看方式</vt:lpstr>
      <vt:lpstr>PPMS的数据与管理</vt:lpstr>
      <vt:lpstr>Time Stamp &amp; System Status</vt:lpstr>
      <vt:lpstr>System Status (Code)</vt:lpstr>
      <vt:lpstr>PPMS Tools</vt:lpstr>
      <vt:lpstr>PPMS 32-bit Tools</vt:lpstr>
      <vt:lpstr>ExportData.exe</vt:lpstr>
      <vt:lpstr>Sequence</vt:lpstr>
      <vt:lpstr>Sequence</vt:lpstr>
      <vt:lpstr>Sequence的组成</vt:lpstr>
      <vt:lpstr>几个命令</vt:lpstr>
      <vt:lpstr>程序举例：磁性测量</vt:lpstr>
      <vt:lpstr>Bit Flags</vt:lpstr>
      <vt:lpstr>PPMS程序的运行控制</vt:lpstr>
      <vt:lpstr>测量程序与数据文件的位置</vt:lpstr>
      <vt:lpstr>关于PPMS－14H的选件 PPMS Options</vt:lpstr>
      <vt:lpstr>Activate Option</vt:lpstr>
      <vt:lpstr>Activate Option</vt:lpstr>
      <vt:lpstr>Activate Option</vt:lpstr>
      <vt:lpstr>Deactivate Option</vt:lpstr>
      <vt:lpstr>2010年：课程四 (2)</vt:lpstr>
      <vt:lpstr>几种ESM的介绍</vt:lpstr>
      <vt:lpstr>步进、匀速、往复</vt:lpstr>
      <vt:lpstr>多功能物性测量系统介绍  第 7 单元   PPMS选件－交直流磁性</vt:lpstr>
      <vt:lpstr>特别关注</vt:lpstr>
      <vt:lpstr>本单元的内容</vt:lpstr>
      <vt:lpstr>ACMS原理</vt:lpstr>
      <vt:lpstr>交流磁化率的应用</vt:lpstr>
      <vt:lpstr>ACMS硬件</vt:lpstr>
      <vt:lpstr>ACMS Insert</vt:lpstr>
      <vt:lpstr>ACMS硬件</vt:lpstr>
      <vt:lpstr>安装Sample Transport</vt:lpstr>
      <vt:lpstr>安装ACMS Insert</vt:lpstr>
      <vt:lpstr>ACMS硬件</vt:lpstr>
      <vt:lpstr>ACMS硬件</vt:lpstr>
      <vt:lpstr>连接检测、控制引线</vt:lpstr>
      <vt:lpstr>ACMS硬件</vt:lpstr>
      <vt:lpstr>ACMS硬件－附件</vt:lpstr>
      <vt:lpstr>ACMS硬件－附件</vt:lpstr>
      <vt:lpstr>PPMS ACMS Software Version</vt:lpstr>
      <vt:lpstr>启动ACMS控制软件</vt:lpstr>
      <vt:lpstr>ACMS软件</vt:lpstr>
      <vt:lpstr>使用ACMS的测量过程</vt:lpstr>
      <vt:lpstr>ACMS的测量过程</vt:lpstr>
      <vt:lpstr>Sample Tab</vt:lpstr>
      <vt:lpstr>ACMS的样品安装</vt:lpstr>
      <vt:lpstr>样品安装</vt:lpstr>
      <vt:lpstr>样品安装</vt:lpstr>
      <vt:lpstr>样品安装</vt:lpstr>
      <vt:lpstr>样品安装</vt:lpstr>
      <vt:lpstr>ACMS的Sample</vt:lpstr>
      <vt:lpstr>Locate Sample</vt:lpstr>
      <vt:lpstr>磁通量与点磁偶极子位置</vt:lpstr>
      <vt:lpstr>Locate Sample</vt:lpstr>
      <vt:lpstr>Locate Sample</vt:lpstr>
      <vt:lpstr>Locate Sample</vt:lpstr>
      <vt:lpstr>Locate Sample</vt:lpstr>
      <vt:lpstr>Locate Sample</vt:lpstr>
      <vt:lpstr>Locate Sample</vt:lpstr>
      <vt:lpstr>ACMS的测量过程</vt:lpstr>
      <vt:lpstr>AC Magnetization</vt:lpstr>
      <vt:lpstr>AC Magnetization</vt:lpstr>
      <vt:lpstr>AC Magnetization</vt:lpstr>
      <vt:lpstr>AC Magnetization</vt:lpstr>
      <vt:lpstr>DC Magnetization</vt:lpstr>
      <vt:lpstr>ACMS的数据处理－多点平均</vt:lpstr>
      <vt:lpstr>Edit Sequence</vt:lpstr>
      <vt:lpstr>Edit Sequence</vt:lpstr>
      <vt:lpstr>Sequence_AC Magnetization</vt:lpstr>
      <vt:lpstr>PPMS－14H的ZFC测量</vt:lpstr>
      <vt:lpstr>Ultra Low Field</vt:lpstr>
      <vt:lpstr>Ultra Low Field</vt:lpstr>
      <vt:lpstr>ULF的局限性</vt:lpstr>
      <vt:lpstr>ZFC位置的选择</vt:lpstr>
      <vt:lpstr>ZFC位置的选择</vt:lpstr>
      <vt:lpstr>Sample Chamber of PPMS</vt:lpstr>
      <vt:lpstr>ACMS测量时可能遇到的问题</vt:lpstr>
      <vt:lpstr>ACMS测量时可能遇到的问题</vt:lpstr>
      <vt:lpstr>ACMS测量时可能遇到的问题</vt:lpstr>
      <vt:lpstr>封闭样品室</vt:lpstr>
      <vt:lpstr>使用ACMS的注意事项</vt:lpstr>
      <vt:lpstr>多功能物性测量系统介绍  第 5 单元   PPMS选件－热容量</vt:lpstr>
      <vt:lpstr>关于（比）热容量</vt:lpstr>
      <vt:lpstr>本单元的内容</vt:lpstr>
      <vt:lpstr>热容量（Heat Capacity）</vt:lpstr>
      <vt:lpstr>热容量、比热</vt:lpstr>
      <vt:lpstr>热容量的测量</vt:lpstr>
      <vt:lpstr>样品温升曲线</vt:lpstr>
      <vt:lpstr>样品温升曲线的差异来源</vt:lpstr>
      <vt:lpstr>热容量－温度－磁场－压强</vt:lpstr>
      <vt:lpstr>PPMS HC的原理</vt:lpstr>
      <vt:lpstr>PPMS HC的测量原理</vt:lpstr>
      <vt:lpstr>PPMS HC的原理</vt:lpstr>
      <vt:lpstr>PPMS HC Thermal Models</vt:lpstr>
      <vt:lpstr>PPMS HC Thermal Models</vt:lpstr>
      <vt:lpstr>PPMS HC Thermal Models</vt:lpstr>
      <vt:lpstr>PPMS HC Thermal Models</vt:lpstr>
      <vt:lpstr>Typical Values of 1 and 2</vt:lpstr>
      <vt:lpstr>PPMS HC的硬件</vt:lpstr>
      <vt:lpstr>Contact Baffle Assembly</vt:lpstr>
      <vt:lpstr>PPMS HC的硬件</vt:lpstr>
      <vt:lpstr>PPMS HC的硬件</vt:lpstr>
      <vt:lpstr>PPMS HC的硬件</vt:lpstr>
      <vt:lpstr>PPMS HC的硬件</vt:lpstr>
      <vt:lpstr>PPMS HC的硬件</vt:lpstr>
      <vt:lpstr>PPMS HC的硬件</vt:lpstr>
      <vt:lpstr>PPMS HC的硬件</vt:lpstr>
      <vt:lpstr>PPMS HC的软件</vt:lpstr>
      <vt:lpstr>PPMS HC Software Version</vt:lpstr>
      <vt:lpstr>HC_PPMS能够测量什么？</vt:lpstr>
      <vt:lpstr>PPMS HC的软件</vt:lpstr>
      <vt:lpstr>HC样品架的定标</vt:lpstr>
      <vt:lpstr>HC样品架的定标</vt:lpstr>
      <vt:lpstr>HC样品架的定标</vt:lpstr>
      <vt:lpstr>HC的测量过程</vt:lpstr>
      <vt:lpstr>HC的测量过程</vt:lpstr>
      <vt:lpstr>PPMS HC的测量过程</vt:lpstr>
      <vt:lpstr>N Grease的热容量－温度关系</vt:lpstr>
      <vt:lpstr>热容量与磁场关系的测量</vt:lpstr>
      <vt:lpstr>热容量与磁场关系的测量</vt:lpstr>
      <vt:lpstr>PPMS HC的数据文件</vt:lpstr>
      <vt:lpstr>PPMS HC的测量程序</vt:lpstr>
      <vt:lpstr>PPMS HC的测量程序</vt:lpstr>
      <vt:lpstr>注意事项及建议</vt:lpstr>
      <vt:lpstr>注意事项及建议</vt:lpstr>
      <vt:lpstr>注意事项及建议</vt:lpstr>
    </vt:vector>
  </TitlesOfParts>
  <Company>磁学国家重点实验室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磁性测量 仪器篇 之 PPMS</dc:title>
  <dc:creator>赵同云</dc:creator>
  <dc:description>版权所有</dc:description>
  <cp:lastModifiedBy>M03</cp:lastModifiedBy>
  <cp:revision>28</cp:revision>
  <dcterms:created xsi:type="dcterms:W3CDTF">2011-05-05T03:16:51Z</dcterms:created>
  <dcterms:modified xsi:type="dcterms:W3CDTF">2016-04-08T10:06:44Z</dcterms:modified>
</cp:coreProperties>
</file>