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heme/themeOverride1.xml" ContentType="application/vnd.openxmlformats-officedocument.themeOverr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s/slide99.xml" ContentType="application/vnd.openxmlformats-officedocument.presentationml.slide+xml"/>
  <Override PartName="/ppt/slides/slide136.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Default Extension="png" ContentType="image/png"/>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theme/themeOverride6.xml" ContentType="application/vnd.openxmlformats-officedocument.themeOverr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96.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Default Extension="wmf" ContentType="image/x-wmf"/>
  <Override PartName="/ppt/theme/themeOverride3.xml" ContentType="application/vnd.openxmlformats-officedocument.themeOverride+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s/slide138.xml" ContentType="application/vnd.openxmlformats-officedocument.presentationml.slide+xml"/>
  <Override PartName="/ppt/slideMasters/slideMaster6.xml" ContentType="application/vnd.openxmlformats-officedocument.presentationml.slideMaster+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theme/themeOverride8.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s/slide139.xml" ContentType="application/vnd.openxmlformats-officedocument.presentationml.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Override5.xml" ContentType="application/vnd.openxmlformats-officedocument.themeOverr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s/slide129.xml" ContentType="application/vnd.openxmlformats-officedocument.presentationml.slide+xml"/>
  <Override PartName="/ppt/slides/slide118.xml" ContentType="application/vnd.openxmlformats-officedocument.presentationml.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Layouts/slideLayout58.xml" ContentType="application/vnd.openxmlformats-officedocument.presentationml.slideLayout+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theme/themeOverride2.xml" ContentType="application/vnd.openxmlformats-officedocument.themeOverride+xml"/>
  <Override PartName="/ppt/slides/slide40.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Default Extension="vml" ContentType="application/vnd.openxmlformats-officedocument.vmlDrawing"/>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Layouts/slideLayout99.xml" ContentType="application/vnd.openxmlformats-officedocument.presentationml.slideLayout+xml"/>
  <Override PartName="/ppt/slides/slide78.xml" ContentType="application/vnd.openxmlformats-officedocument.presentationml.slide+xml"/>
  <Override PartName="/ppt/slides/slide115.xml" ContentType="application/vnd.openxmlformats-officedocument.presentationml.slide+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52" r:id="rId2"/>
    <p:sldMasterId id="2147483653" r:id="rId3"/>
    <p:sldMasterId id="2147483654" r:id="rId4"/>
    <p:sldMasterId id="2147483656" r:id="rId5"/>
    <p:sldMasterId id="2147483657" r:id="rId6"/>
    <p:sldMasterId id="2147483659" r:id="rId7"/>
    <p:sldMasterId id="2147483660" r:id="rId8"/>
    <p:sldMasterId id="2147483661" r:id="rId9"/>
    <p:sldMasterId id="2147483662" r:id="rId10"/>
    <p:sldMasterId id="2147483663" r:id="rId11"/>
    <p:sldMasterId id="2147483664" r:id="rId12"/>
  </p:sldMasterIdLst>
  <p:notesMasterIdLst>
    <p:notesMasterId r:id="rId154"/>
  </p:notesMasterIdLst>
  <p:sldIdLst>
    <p:sldId id="463" r:id="rId13"/>
    <p:sldId id="464" r:id="rId14"/>
    <p:sldId id="257" r:id="rId15"/>
    <p:sldId id="481" r:id="rId16"/>
    <p:sldId id="482" r:id="rId17"/>
    <p:sldId id="483" r:id="rId18"/>
    <p:sldId id="484" r:id="rId19"/>
    <p:sldId id="485" r:id="rId20"/>
    <p:sldId id="486" r:id="rId21"/>
    <p:sldId id="488" r:id="rId22"/>
    <p:sldId id="489" r:id="rId23"/>
    <p:sldId id="379" r:id="rId24"/>
    <p:sldId id="380" r:id="rId25"/>
    <p:sldId id="381" r:id="rId26"/>
    <p:sldId id="382" r:id="rId27"/>
    <p:sldId id="383" r:id="rId28"/>
    <p:sldId id="384" r:id="rId29"/>
    <p:sldId id="385" r:id="rId30"/>
    <p:sldId id="386" r:id="rId31"/>
    <p:sldId id="375" r:id="rId32"/>
    <p:sldId id="376" r:id="rId33"/>
    <p:sldId id="377" r:id="rId34"/>
    <p:sldId id="378" r:id="rId35"/>
    <p:sldId id="455" r:id="rId36"/>
    <p:sldId id="387" r:id="rId37"/>
    <p:sldId id="388" r:id="rId38"/>
    <p:sldId id="389" r:id="rId39"/>
    <p:sldId id="390" r:id="rId40"/>
    <p:sldId id="391" r:id="rId41"/>
    <p:sldId id="392" r:id="rId42"/>
    <p:sldId id="393" r:id="rId43"/>
    <p:sldId id="394" r:id="rId44"/>
    <p:sldId id="395" r:id="rId45"/>
    <p:sldId id="396" r:id="rId46"/>
    <p:sldId id="397" r:id="rId47"/>
    <p:sldId id="398" r:id="rId48"/>
    <p:sldId id="399" r:id="rId49"/>
    <p:sldId id="400" r:id="rId50"/>
    <p:sldId id="401" r:id="rId51"/>
    <p:sldId id="402" r:id="rId52"/>
    <p:sldId id="403" r:id="rId53"/>
    <p:sldId id="405" r:id="rId54"/>
    <p:sldId id="406" r:id="rId55"/>
    <p:sldId id="407" r:id="rId56"/>
    <p:sldId id="408" r:id="rId57"/>
    <p:sldId id="404" r:id="rId58"/>
    <p:sldId id="487" r:id="rId59"/>
    <p:sldId id="454" r:id="rId60"/>
    <p:sldId id="269" r:id="rId61"/>
    <p:sldId id="365" r:id="rId62"/>
    <p:sldId id="366" r:id="rId63"/>
    <p:sldId id="270" r:id="rId64"/>
    <p:sldId id="271" r:id="rId65"/>
    <p:sldId id="272" r:id="rId66"/>
    <p:sldId id="273" r:id="rId67"/>
    <p:sldId id="274" r:id="rId68"/>
    <p:sldId id="275" r:id="rId69"/>
    <p:sldId id="276" r:id="rId70"/>
    <p:sldId id="277" r:id="rId71"/>
    <p:sldId id="278" r:id="rId72"/>
    <p:sldId id="279" r:id="rId73"/>
    <p:sldId id="280" r:id="rId74"/>
    <p:sldId id="281" r:id="rId75"/>
    <p:sldId id="282" r:id="rId76"/>
    <p:sldId id="283" r:id="rId77"/>
    <p:sldId id="284" r:id="rId78"/>
    <p:sldId id="456" r:id="rId79"/>
    <p:sldId id="342" r:id="rId80"/>
    <p:sldId id="343" r:id="rId81"/>
    <p:sldId id="344" r:id="rId82"/>
    <p:sldId id="367" r:id="rId83"/>
    <p:sldId id="368" r:id="rId84"/>
    <p:sldId id="369" r:id="rId85"/>
    <p:sldId id="370" r:id="rId86"/>
    <p:sldId id="371" r:id="rId87"/>
    <p:sldId id="465" r:id="rId88"/>
    <p:sldId id="466" r:id="rId89"/>
    <p:sldId id="467" r:id="rId90"/>
    <p:sldId id="468" r:id="rId91"/>
    <p:sldId id="469" r:id="rId92"/>
    <p:sldId id="470" r:id="rId93"/>
    <p:sldId id="471" r:id="rId94"/>
    <p:sldId id="472" r:id="rId95"/>
    <p:sldId id="473" r:id="rId96"/>
    <p:sldId id="474" r:id="rId97"/>
    <p:sldId id="475" r:id="rId98"/>
    <p:sldId id="476" r:id="rId99"/>
    <p:sldId id="477" r:id="rId100"/>
    <p:sldId id="478" r:id="rId101"/>
    <p:sldId id="479" r:id="rId102"/>
    <p:sldId id="480" r:id="rId103"/>
    <p:sldId id="409" r:id="rId104"/>
    <p:sldId id="410" r:id="rId105"/>
    <p:sldId id="411" r:id="rId106"/>
    <p:sldId id="412" r:id="rId107"/>
    <p:sldId id="413" r:id="rId108"/>
    <p:sldId id="414" r:id="rId109"/>
    <p:sldId id="415" r:id="rId110"/>
    <p:sldId id="416" r:id="rId111"/>
    <p:sldId id="417" r:id="rId112"/>
    <p:sldId id="418" r:id="rId113"/>
    <p:sldId id="419" r:id="rId114"/>
    <p:sldId id="420" r:id="rId115"/>
    <p:sldId id="421" r:id="rId116"/>
    <p:sldId id="422" r:id="rId117"/>
    <p:sldId id="423" r:id="rId118"/>
    <p:sldId id="424" r:id="rId119"/>
    <p:sldId id="425" r:id="rId120"/>
    <p:sldId id="426" r:id="rId121"/>
    <p:sldId id="427" r:id="rId122"/>
    <p:sldId id="428" r:id="rId123"/>
    <p:sldId id="429" r:id="rId124"/>
    <p:sldId id="430" r:id="rId125"/>
    <p:sldId id="431" r:id="rId126"/>
    <p:sldId id="432" r:id="rId127"/>
    <p:sldId id="433" r:id="rId128"/>
    <p:sldId id="434" r:id="rId129"/>
    <p:sldId id="435" r:id="rId130"/>
    <p:sldId id="436" r:id="rId131"/>
    <p:sldId id="437" r:id="rId132"/>
    <p:sldId id="438" r:id="rId133"/>
    <p:sldId id="439" r:id="rId134"/>
    <p:sldId id="440" r:id="rId135"/>
    <p:sldId id="441" r:id="rId136"/>
    <p:sldId id="442" r:id="rId137"/>
    <p:sldId id="443" r:id="rId138"/>
    <p:sldId id="444" r:id="rId139"/>
    <p:sldId id="445" r:id="rId140"/>
    <p:sldId id="446" r:id="rId141"/>
    <p:sldId id="447" r:id="rId142"/>
    <p:sldId id="448" r:id="rId143"/>
    <p:sldId id="449" r:id="rId144"/>
    <p:sldId id="457" r:id="rId145"/>
    <p:sldId id="458" r:id="rId146"/>
    <p:sldId id="459" r:id="rId147"/>
    <p:sldId id="460" r:id="rId148"/>
    <p:sldId id="461" r:id="rId149"/>
    <p:sldId id="462" r:id="rId150"/>
    <p:sldId id="450" r:id="rId151"/>
    <p:sldId id="451" r:id="rId152"/>
    <p:sldId id="452" r:id="rId153"/>
  </p:sldIdLst>
  <p:sldSz cx="9144000" cy="6858000" type="screen4x3"/>
  <p:notesSz cx="6858000" cy="9144000"/>
  <p:defaultTextStyle>
    <a:defPPr>
      <a:defRPr lang="zh-CN"/>
    </a:defPPr>
    <a:lvl1pPr algn="l" rtl="0" fontAlgn="base">
      <a:spcBef>
        <a:spcPct val="0"/>
      </a:spcBef>
      <a:spcAft>
        <a:spcPct val="0"/>
      </a:spcAft>
      <a:defRPr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sz="2400" kern="1200">
        <a:solidFill>
          <a:schemeClr val="tx1"/>
        </a:solidFill>
        <a:latin typeface="Times New Roman" pitchFamily="18" charset="0"/>
        <a:ea typeface="宋体" pitchFamily="2" charset="-122"/>
        <a:cs typeface="+mn-cs"/>
      </a:defRPr>
    </a:lvl5pPr>
    <a:lvl6pPr marL="2286000" algn="l" defTabSz="914400" rtl="0" eaLnBrk="1" latinLnBrk="0" hangingPunct="1">
      <a:defRPr sz="2400" kern="1200">
        <a:solidFill>
          <a:schemeClr val="tx1"/>
        </a:solidFill>
        <a:latin typeface="Times New Roman" pitchFamily="18" charset="0"/>
        <a:ea typeface="宋体" pitchFamily="2" charset="-122"/>
        <a:cs typeface="+mn-cs"/>
      </a:defRPr>
    </a:lvl6pPr>
    <a:lvl7pPr marL="2743200" algn="l" defTabSz="914400" rtl="0" eaLnBrk="1" latinLnBrk="0" hangingPunct="1">
      <a:defRPr sz="2400" kern="1200">
        <a:solidFill>
          <a:schemeClr val="tx1"/>
        </a:solidFill>
        <a:latin typeface="Times New Roman" pitchFamily="18" charset="0"/>
        <a:ea typeface="宋体" pitchFamily="2" charset="-122"/>
        <a:cs typeface="+mn-cs"/>
      </a:defRPr>
    </a:lvl7pPr>
    <a:lvl8pPr marL="3200400" algn="l" defTabSz="914400" rtl="0" eaLnBrk="1" latinLnBrk="0" hangingPunct="1">
      <a:defRPr sz="2400" kern="1200">
        <a:solidFill>
          <a:schemeClr val="tx1"/>
        </a:solidFill>
        <a:latin typeface="Times New Roman" pitchFamily="18" charset="0"/>
        <a:ea typeface="宋体" pitchFamily="2" charset="-122"/>
        <a:cs typeface="+mn-cs"/>
      </a:defRPr>
    </a:lvl8pPr>
    <a:lvl9pPr marL="3657600" algn="l" defTabSz="914400" rtl="0" eaLnBrk="1" latinLnBrk="0" hangingPunct="1">
      <a:defRPr sz="2400" kern="1200">
        <a:solidFill>
          <a:schemeClr val="tx1"/>
        </a:solidFill>
        <a:latin typeface="Times New Roman" pitchFamily="18"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FFF99"/>
    <a:srgbClr val="FF6600"/>
    <a:srgbClr val="FF00FF"/>
    <a:srgbClr val="FF99FF"/>
    <a:srgbClr val="FF9900"/>
    <a:srgbClr val="CCFF66"/>
    <a:srgbClr val="0000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09" autoAdjust="0"/>
  </p:normalViewPr>
  <p:slideViewPr>
    <p:cSldViewPr showGuides="1">
      <p:cViewPr>
        <p:scale>
          <a:sx n="66" d="100"/>
          <a:sy n="66" d="100"/>
        </p:scale>
        <p:origin x="-1373" y="-3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324"/>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117" Type="http://schemas.openxmlformats.org/officeDocument/2006/relationships/slide" Target="slides/slide105.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12" Type="http://schemas.openxmlformats.org/officeDocument/2006/relationships/slide" Target="slides/slide100.xml"/><Relationship Id="rId133" Type="http://schemas.openxmlformats.org/officeDocument/2006/relationships/slide" Target="slides/slide121.xml"/><Relationship Id="rId138" Type="http://schemas.openxmlformats.org/officeDocument/2006/relationships/slide" Target="slides/slide126.xml"/><Relationship Id="rId154" Type="http://schemas.openxmlformats.org/officeDocument/2006/relationships/notesMaster" Target="notesMasters/notesMaster1.xml"/><Relationship Id="rId16" Type="http://schemas.openxmlformats.org/officeDocument/2006/relationships/slide" Target="slides/slide4.xml"/><Relationship Id="rId107" Type="http://schemas.openxmlformats.org/officeDocument/2006/relationships/slide" Target="slides/slide95.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102" Type="http://schemas.openxmlformats.org/officeDocument/2006/relationships/slide" Target="slides/slide90.xml"/><Relationship Id="rId123" Type="http://schemas.openxmlformats.org/officeDocument/2006/relationships/slide" Target="slides/slide111.xml"/><Relationship Id="rId128" Type="http://schemas.openxmlformats.org/officeDocument/2006/relationships/slide" Target="slides/slide116.xml"/><Relationship Id="rId144" Type="http://schemas.openxmlformats.org/officeDocument/2006/relationships/slide" Target="slides/slide132.xml"/><Relationship Id="rId149" Type="http://schemas.openxmlformats.org/officeDocument/2006/relationships/slide" Target="slides/slide137.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slide" Target="slides/slide83.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113" Type="http://schemas.openxmlformats.org/officeDocument/2006/relationships/slide" Target="slides/slide101.xml"/><Relationship Id="rId118" Type="http://schemas.openxmlformats.org/officeDocument/2006/relationships/slide" Target="slides/slide106.xml"/><Relationship Id="rId134" Type="http://schemas.openxmlformats.org/officeDocument/2006/relationships/slide" Target="slides/slide122.xml"/><Relationship Id="rId139" Type="http://schemas.openxmlformats.org/officeDocument/2006/relationships/slide" Target="slides/slide127.xml"/><Relationship Id="rId80" Type="http://schemas.openxmlformats.org/officeDocument/2006/relationships/slide" Target="slides/slide68.xml"/><Relationship Id="rId85" Type="http://schemas.openxmlformats.org/officeDocument/2006/relationships/slide" Target="slides/slide73.xml"/><Relationship Id="rId150" Type="http://schemas.openxmlformats.org/officeDocument/2006/relationships/slide" Target="slides/slide138.xml"/><Relationship Id="rId155" Type="http://schemas.openxmlformats.org/officeDocument/2006/relationships/presProps" Target="presProps.xml"/><Relationship Id="rId12" Type="http://schemas.openxmlformats.org/officeDocument/2006/relationships/slideMaster" Target="slideMasters/slideMaster12.xml"/><Relationship Id="rId17" Type="http://schemas.openxmlformats.org/officeDocument/2006/relationships/slide" Target="slides/slide5.xml"/><Relationship Id="rId33" Type="http://schemas.openxmlformats.org/officeDocument/2006/relationships/slide" Target="slides/slide21.xml"/><Relationship Id="rId38" Type="http://schemas.openxmlformats.org/officeDocument/2006/relationships/slide" Target="slides/slide26.xml"/><Relationship Id="rId59" Type="http://schemas.openxmlformats.org/officeDocument/2006/relationships/slide" Target="slides/slide47.xml"/><Relationship Id="rId103" Type="http://schemas.openxmlformats.org/officeDocument/2006/relationships/slide" Target="slides/slide91.xml"/><Relationship Id="rId108" Type="http://schemas.openxmlformats.org/officeDocument/2006/relationships/slide" Target="slides/slide96.xml"/><Relationship Id="rId124" Type="http://schemas.openxmlformats.org/officeDocument/2006/relationships/slide" Target="slides/slide112.xml"/><Relationship Id="rId129" Type="http://schemas.openxmlformats.org/officeDocument/2006/relationships/slide" Target="slides/slide117.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11" Type="http://schemas.openxmlformats.org/officeDocument/2006/relationships/slide" Target="slides/slide99.xml"/><Relationship Id="rId132" Type="http://schemas.openxmlformats.org/officeDocument/2006/relationships/slide" Target="slides/slide120.xml"/><Relationship Id="rId140" Type="http://schemas.openxmlformats.org/officeDocument/2006/relationships/slide" Target="slides/slide128.xml"/><Relationship Id="rId145" Type="http://schemas.openxmlformats.org/officeDocument/2006/relationships/slide" Target="slides/slide133.xml"/><Relationship Id="rId153"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openxmlformats.org/officeDocument/2006/relationships/slide" Target="slides/slide94.xml"/><Relationship Id="rId114" Type="http://schemas.openxmlformats.org/officeDocument/2006/relationships/slide" Target="slides/slide102.xml"/><Relationship Id="rId119" Type="http://schemas.openxmlformats.org/officeDocument/2006/relationships/slide" Target="slides/slide107.xml"/><Relationship Id="rId127" Type="http://schemas.openxmlformats.org/officeDocument/2006/relationships/slide" Target="slides/slide11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122" Type="http://schemas.openxmlformats.org/officeDocument/2006/relationships/slide" Target="slides/slide110.xml"/><Relationship Id="rId130" Type="http://schemas.openxmlformats.org/officeDocument/2006/relationships/slide" Target="slides/slide118.xml"/><Relationship Id="rId135" Type="http://schemas.openxmlformats.org/officeDocument/2006/relationships/slide" Target="slides/slide123.xml"/><Relationship Id="rId143" Type="http://schemas.openxmlformats.org/officeDocument/2006/relationships/slide" Target="slides/slide131.xml"/><Relationship Id="rId148" Type="http://schemas.openxmlformats.org/officeDocument/2006/relationships/slide" Target="slides/slide136.xml"/><Relationship Id="rId151" Type="http://schemas.openxmlformats.org/officeDocument/2006/relationships/slide" Target="slides/slide139.xml"/><Relationship Id="rId156"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slide" Target="slides/slide9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120" Type="http://schemas.openxmlformats.org/officeDocument/2006/relationships/slide" Target="slides/slide108.xml"/><Relationship Id="rId125" Type="http://schemas.openxmlformats.org/officeDocument/2006/relationships/slide" Target="slides/slide113.xml"/><Relationship Id="rId141" Type="http://schemas.openxmlformats.org/officeDocument/2006/relationships/slide" Target="slides/slide129.xml"/><Relationship Id="rId146" Type="http://schemas.openxmlformats.org/officeDocument/2006/relationships/slide" Target="slides/slide134.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110" Type="http://schemas.openxmlformats.org/officeDocument/2006/relationships/slide" Target="slides/slide98.xml"/><Relationship Id="rId115" Type="http://schemas.openxmlformats.org/officeDocument/2006/relationships/slide" Target="slides/slide103.xml"/><Relationship Id="rId131" Type="http://schemas.openxmlformats.org/officeDocument/2006/relationships/slide" Target="slides/slide119.xml"/><Relationship Id="rId136" Type="http://schemas.openxmlformats.org/officeDocument/2006/relationships/slide" Target="slides/slide124.xml"/><Relationship Id="rId157" Type="http://schemas.openxmlformats.org/officeDocument/2006/relationships/theme" Target="theme/theme1.xml"/><Relationship Id="rId61" Type="http://schemas.openxmlformats.org/officeDocument/2006/relationships/slide" Target="slides/slide49.xml"/><Relationship Id="rId82" Type="http://schemas.openxmlformats.org/officeDocument/2006/relationships/slide" Target="slides/slide70.xml"/><Relationship Id="rId152" Type="http://schemas.openxmlformats.org/officeDocument/2006/relationships/slide" Target="slides/slide14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126" Type="http://schemas.openxmlformats.org/officeDocument/2006/relationships/slide" Target="slides/slide114.xml"/><Relationship Id="rId147" Type="http://schemas.openxmlformats.org/officeDocument/2006/relationships/slide" Target="slides/slide13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slide" Target="slides/slide86.xml"/><Relationship Id="rId121" Type="http://schemas.openxmlformats.org/officeDocument/2006/relationships/slide" Target="slides/slide109.xml"/><Relationship Id="rId142" Type="http://schemas.openxmlformats.org/officeDocument/2006/relationships/slide" Target="slides/slide130.xml"/><Relationship Id="rId3" Type="http://schemas.openxmlformats.org/officeDocument/2006/relationships/slideMaster" Target="slideMasters/slideMaster3.xml"/><Relationship Id="rId25" Type="http://schemas.openxmlformats.org/officeDocument/2006/relationships/slide" Target="slides/slide13.xml"/><Relationship Id="rId46" Type="http://schemas.openxmlformats.org/officeDocument/2006/relationships/slide" Target="slides/slide34.xml"/><Relationship Id="rId67" Type="http://schemas.openxmlformats.org/officeDocument/2006/relationships/slide" Target="slides/slide55.xml"/><Relationship Id="rId116" Type="http://schemas.openxmlformats.org/officeDocument/2006/relationships/slide" Target="slides/slide104.xml"/><Relationship Id="rId137" Type="http://schemas.openxmlformats.org/officeDocument/2006/relationships/slide" Target="slides/slide125.xml"/><Relationship Id="rId15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image" Target="../media/image48.wmf"/><Relationship Id="rId7" Type="http://schemas.openxmlformats.org/officeDocument/2006/relationships/image" Target="../media/image52.wmf"/><Relationship Id="rId12" Type="http://schemas.openxmlformats.org/officeDocument/2006/relationships/image" Target="../media/image57.wmf"/><Relationship Id="rId2" Type="http://schemas.openxmlformats.org/officeDocument/2006/relationships/image" Target="../media/image47.wmf"/><Relationship Id="rId1" Type="http://schemas.openxmlformats.org/officeDocument/2006/relationships/image" Target="../media/image46.wmf"/><Relationship Id="rId6" Type="http://schemas.openxmlformats.org/officeDocument/2006/relationships/image" Target="../media/image51.wmf"/><Relationship Id="rId11" Type="http://schemas.openxmlformats.org/officeDocument/2006/relationships/image" Target="../media/image56.wmf"/><Relationship Id="rId5" Type="http://schemas.openxmlformats.org/officeDocument/2006/relationships/image" Target="../media/image50.wmf"/><Relationship Id="rId10" Type="http://schemas.openxmlformats.org/officeDocument/2006/relationships/image" Target="../media/image55.wmf"/><Relationship Id="rId4" Type="http://schemas.openxmlformats.org/officeDocument/2006/relationships/image" Target="../media/image49.wmf"/><Relationship Id="rId9" Type="http://schemas.openxmlformats.org/officeDocument/2006/relationships/image" Target="../media/image5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0.wmf"/><Relationship Id="rId7" Type="http://schemas.openxmlformats.org/officeDocument/2006/relationships/image" Target="../media/image63.wmf"/><Relationship Id="rId2" Type="http://schemas.openxmlformats.org/officeDocument/2006/relationships/image" Target="../media/image59.wmf"/><Relationship Id="rId1" Type="http://schemas.openxmlformats.org/officeDocument/2006/relationships/image" Target="../media/image58.wmf"/><Relationship Id="rId6" Type="http://schemas.openxmlformats.org/officeDocument/2006/relationships/image" Target="../media/image45.wmf"/><Relationship Id="rId5" Type="http://schemas.openxmlformats.org/officeDocument/2006/relationships/image" Target="../media/image62.wmf"/><Relationship Id="rId4" Type="http://schemas.openxmlformats.org/officeDocument/2006/relationships/image" Target="../media/image61.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 Id="rId6" Type="http://schemas.openxmlformats.org/officeDocument/2006/relationships/image" Target="../media/image69.wmf"/><Relationship Id="rId5" Type="http://schemas.openxmlformats.org/officeDocument/2006/relationships/image" Target="../media/image68.wmf"/><Relationship Id="rId4" Type="http://schemas.openxmlformats.org/officeDocument/2006/relationships/image" Target="../media/image6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2.wmf"/><Relationship Id="rId7" Type="http://schemas.openxmlformats.org/officeDocument/2006/relationships/image" Target="../media/image76.wmf"/><Relationship Id="rId2" Type="http://schemas.openxmlformats.org/officeDocument/2006/relationships/image" Target="../media/image71.wmf"/><Relationship Id="rId1" Type="http://schemas.openxmlformats.org/officeDocument/2006/relationships/image" Target="../media/image70.wmf"/><Relationship Id="rId6" Type="http://schemas.openxmlformats.org/officeDocument/2006/relationships/image" Target="../media/image75.wmf"/><Relationship Id="rId5" Type="http://schemas.openxmlformats.org/officeDocument/2006/relationships/image" Target="../media/image74.wmf"/><Relationship Id="rId4" Type="http://schemas.openxmlformats.org/officeDocument/2006/relationships/image" Target="../media/image7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78.wmf"/><Relationship Id="rId1" Type="http://schemas.openxmlformats.org/officeDocument/2006/relationships/image" Target="../media/image77.wmf"/><Relationship Id="rId6" Type="http://schemas.openxmlformats.org/officeDocument/2006/relationships/image" Target="../media/image69.wmf"/><Relationship Id="rId5" Type="http://schemas.openxmlformats.org/officeDocument/2006/relationships/image" Target="../media/image79.wmf"/><Relationship Id="rId4" Type="http://schemas.openxmlformats.org/officeDocument/2006/relationships/image" Target="../media/image67.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81.wmf"/><Relationship Id="rId7" Type="http://schemas.openxmlformats.org/officeDocument/2006/relationships/image" Target="../media/image85.wmf"/><Relationship Id="rId2" Type="http://schemas.openxmlformats.org/officeDocument/2006/relationships/image" Target="../media/image71.wmf"/><Relationship Id="rId1" Type="http://schemas.openxmlformats.org/officeDocument/2006/relationships/image" Target="../media/image80.wmf"/><Relationship Id="rId6" Type="http://schemas.openxmlformats.org/officeDocument/2006/relationships/image" Target="../media/image84.wmf"/><Relationship Id="rId5" Type="http://schemas.openxmlformats.org/officeDocument/2006/relationships/image" Target="../media/image83.wmf"/><Relationship Id="rId4" Type="http://schemas.openxmlformats.org/officeDocument/2006/relationships/image" Target="../media/image82.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86.wmf"/><Relationship Id="rId6" Type="http://schemas.openxmlformats.org/officeDocument/2006/relationships/image" Target="../media/image88.wmf"/><Relationship Id="rId5" Type="http://schemas.openxmlformats.org/officeDocument/2006/relationships/image" Target="../media/image69.wmf"/><Relationship Id="rId4" Type="http://schemas.openxmlformats.org/officeDocument/2006/relationships/image" Target="../media/image87.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90.wmf"/><Relationship Id="rId7" Type="http://schemas.openxmlformats.org/officeDocument/2006/relationships/image" Target="../media/image93.wmf"/><Relationship Id="rId2" Type="http://schemas.openxmlformats.org/officeDocument/2006/relationships/image" Target="../media/image71.wmf"/><Relationship Id="rId1" Type="http://schemas.openxmlformats.org/officeDocument/2006/relationships/image" Target="../media/image89.wmf"/><Relationship Id="rId6" Type="http://schemas.openxmlformats.org/officeDocument/2006/relationships/image" Target="../media/image84.wmf"/><Relationship Id="rId5" Type="http://schemas.openxmlformats.org/officeDocument/2006/relationships/image" Target="../media/image92.wmf"/><Relationship Id="rId4" Type="http://schemas.openxmlformats.org/officeDocument/2006/relationships/image" Target="../media/image91.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6.wmf"/><Relationship Id="rId7" Type="http://schemas.openxmlformats.org/officeDocument/2006/relationships/image" Target="../media/image97.wmf"/><Relationship Id="rId2" Type="http://schemas.openxmlformats.org/officeDocument/2006/relationships/image" Target="../media/image95.wmf"/><Relationship Id="rId1" Type="http://schemas.openxmlformats.org/officeDocument/2006/relationships/image" Target="../media/image94.wmf"/><Relationship Id="rId6" Type="http://schemas.openxmlformats.org/officeDocument/2006/relationships/image" Target="../media/image69.wmf"/><Relationship Id="rId5" Type="http://schemas.openxmlformats.org/officeDocument/2006/relationships/image" Target="../media/image96.wmf"/><Relationship Id="rId4" Type="http://schemas.openxmlformats.org/officeDocument/2006/relationships/image" Target="../media/image6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00.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image" Target="../media/image102.wmf"/><Relationship Id="rId1" Type="http://schemas.openxmlformats.org/officeDocument/2006/relationships/image" Target="../media/image101.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04.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07.wmf"/><Relationship Id="rId7" Type="http://schemas.openxmlformats.org/officeDocument/2006/relationships/image" Target="../media/image111.wmf"/><Relationship Id="rId2" Type="http://schemas.openxmlformats.org/officeDocument/2006/relationships/image" Target="../media/image106.wmf"/><Relationship Id="rId1" Type="http://schemas.openxmlformats.org/officeDocument/2006/relationships/image" Target="../media/image105.wmf"/><Relationship Id="rId6" Type="http://schemas.openxmlformats.org/officeDocument/2006/relationships/image" Target="../media/image110.wmf"/><Relationship Id="rId5" Type="http://schemas.openxmlformats.org/officeDocument/2006/relationships/image" Target="../media/image109.wmf"/><Relationship Id="rId4" Type="http://schemas.openxmlformats.org/officeDocument/2006/relationships/image" Target="../media/image108.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13.wmf"/><Relationship Id="rId2" Type="http://schemas.openxmlformats.org/officeDocument/2006/relationships/image" Target="../media/image112.wmf"/><Relationship Id="rId1" Type="http://schemas.openxmlformats.org/officeDocument/2006/relationships/image" Target="../media/image107.wmf"/><Relationship Id="rId6" Type="http://schemas.openxmlformats.org/officeDocument/2006/relationships/image" Target="../media/image116.wmf"/><Relationship Id="rId5" Type="http://schemas.openxmlformats.org/officeDocument/2006/relationships/image" Target="../media/image115.wmf"/><Relationship Id="rId4" Type="http://schemas.openxmlformats.org/officeDocument/2006/relationships/image" Target="../media/image114.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07.wmf"/><Relationship Id="rId7" Type="http://schemas.openxmlformats.org/officeDocument/2006/relationships/image" Target="../media/image122.wmf"/><Relationship Id="rId2" Type="http://schemas.openxmlformats.org/officeDocument/2006/relationships/image" Target="../media/image118.wmf"/><Relationship Id="rId1" Type="http://schemas.openxmlformats.org/officeDocument/2006/relationships/image" Target="../media/image117.wmf"/><Relationship Id="rId6" Type="http://schemas.openxmlformats.org/officeDocument/2006/relationships/image" Target="../media/image121.wmf"/><Relationship Id="rId5" Type="http://schemas.openxmlformats.org/officeDocument/2006/relationships/image" Target="../media/image120.wmf"/><Relationship Id="rId4" Type="http://schemas.openxmlformats.org/officeDocument/2006/relationships/image" Target="../media/image119.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24.wmf"/><Relationship Id="rId2" Type="http://schemas.openxmlformats.org/officeDocument/2006/relationships/image" Target="../media/image107.wmf"/><Relationship Id="rId1" Type="http://schemas.openxmlformats.org/officeDocument/2006/relationships/image" Target="../media/image123.wmf"/><Relationship Id="rId6" Type="http://schemas.openxmlformats.org/officeDocument/2006/relationships/image" Target="../media/image127.wmf"/><Relationship Id="rId5" Type="http://schemas.openxmlformats.org/officeDocument/2006/relationships/image" Target="../media/image126.wmf"/><Relationship Id="rId4" Type="http://schemas.openxmlformats.org/officeDocument/2006/relationships/image" Target="../media/image125.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30.wmf"/><Relationship Id="rId2" Type="http://schemas.openxmlformats.org/officeDocument/2006/relationships/image" Target="../media/image129.wmf"/><Relationship Id="rId1" Type="http://schemas.openxmlformats.org/officeDocument/2006/relationships/image" Target="../media/image128.wmf"/><Relationship Id="rId5" Type="http://schemas.openxmlformats.org/officeDocument/2006/relationships/image" Target="../media/image132.wmf"/><Relationship Id="rId4" Type="http://schemas.openxmlformats.org/officeDocument/2006/relationships/image" Target="../media/image131.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34.wmf"/><Relationship Id="rId2" Type="http://schemas.openxmlformats.org/officeDocument/2006/relationships/image" Target="../media/image16.wmf"/><Relationship Id="rId1" Type="http://schemas.openxmlformats.org/officeDocument/2006/relationships/image" Target="../media/image133.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37.wmf"/><Relationship Id="rId2" Type="http://schemas.openxmlformats.org/officeDocument/2006/relationships/image" Target="../media/image136.wmf"/><Relationship Id="rId1" Type="http://schemas.openxmlformats.org/officeDocument/2006/relationships/image" Target="../media/image13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40.wmf"/><Relationship Id="rId2" Type="http://schemas.openxmlformats.org/officeDocument/2006/relationships/image" Target="../media/image139.wmf"/><Relationship Id="rId1" Type="http://schemas.openxmlformats.org/officeDocument/2006/relationships/image" Target="../media/image138.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41.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143.wmf"/><Relationship Id="rId1" Type="http://schemas.openxmlformats.org/officeDocument/2006/relationships/image" Target="../media/image142.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46.wmf"/><Relationship Id="rId2" Type="http://schemas.openxmlformats.org/officeDocument/2006/relationships/image" Target="../media/image145.wmf"/><Relationship Id="rId1" Type="http://schemas.openxmlformats.org/officeDocument/2006/relationships/image" Target="../media/image144.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47.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48.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49.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50.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51.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153.wmf"/><Relationship Id="rId1" Type="http://schemas.openxmlformats.org/officeDocument/2006/relationships/image" Target="../media/image15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156.wmf"/><Relationship Id="rId2" Type="http://schemas.openxmlformats.org/officeDocument/2006/relationships/image" Target="../media/image155.wmf"/><Relationship Id="rId1" Type="http://schemas.openxmlformats.org/officeDocument/2006/relationships/image" Target="../media/image154.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159.wmf"/><Relationship Id="rId2" Type="http://schemas.openxmlformats.org/officeDocument/2006/relationships/image" Target="../media/image158.wmf"/><Relationship Id="rId1" Type="http://schemas.openxmlformats.org/officeDocument/2006/relationships/image" Target="../media/image157.wmf"/><Relationship Id="rId4" Type="http://schemas.openxmlformats.org/officeDocument/2006/relationships/image" Target="../media/image160.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163.wmf"/><Relationship Id="rId2" Type="http://schemas.openxmlformats.org/officeDocument/2006/relationships/image" Target="../media/image162.wmf"/><Relationship Id="rId1" Type="http://schemas.openxmlformats.org/officeDocument/2006/relationships/image" Target="../media/image161.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110.wmf"/><Relationship Id="rId2" Type="http://schemas.openxmlformats.org/officeDocument/2006/relationships/image" Target="../media/image108.wmf"/><Relationship Id="rId1" Type="http://schemas.openxmlformats.org/officeDocument/2006/relationships/image" Target="../media/image164.wmf"/><Relationship Id="rId4" Type="http://schemas.openxmlformats.org/officeDocument/2006/relationships/image" Target="../media/image107.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167.wmf"/><Relationship Id="rId2" Type="http://schemas.openxmlformats.org/officeDocument/2006/relationships/image" Target="../media/image166.wmf"/><Relationship Id="rId1" Type="http://schemas.openxmlformats.org/officeDocument/2006/relationships/image" Target="../media/image165.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164.wmf"/><Relationship Id="rId2" Type="http://schemas.openxmlformats.org/officeDocument/2006/relationships/image" Target="../media/image155.wmf"/><Relationship Id="rId1" Type="http://schemas.openxmlformats.org/officeDocument/2006/relationships/image" Target="../media/image168.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170.wmf"/><Relationship Id="rId2" Type="http://schemas.openxmlformats.org/officeDocument/2006/relationships/image" Target="../media/image169.wmf"/><Relationship Id="rId1" Type="http://schemas.openxmlformats.org/officeDocument/2006/relationships/image" Target="../media/image16.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173.wmf"/><Relationship Id="rId2" Type="http://schemas.openxmlformats.org/officeDocument/2006/relationships/image" Target="../media/image172.wmf"/><Relationship Id="rId1" Type="http://schemas.openxmlformats.org/officeDocument/2006/relationships/image" Target="../media/image171.wmf"/></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176.wmf"/><Relationship Id="rId1" Type="http://schemas.openxmlformats.org/officeDocument/2006/relationships/image" Target="../media/image175.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179.wmf"/><Relationship Id="rId2" Type="http://schemas.openxmlformats.org/officeDocument/2006/relationships/image" Target="../media/image178.wmf"/><Relationship Id="rId1" Type="http://schemas.openxmlformats.org/officeDocument/2006/relationships/image" Target="../media/image17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182.wmf"/><Relationship Id="rId2" Type="http://schemas.openxmlformats.org/officeDocument/2006/relationships/image" Target="../media/image181.wmf"/><Relationship Id="rId1" Type="http://schemas.openxmlformats.org/officeDocument/2006/relationships/image" Target="../media/image180.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193.wmf"/><Relationship Id="rId2" Type="http://schemas.openxmlformats.org/officeDocument/2006/relationships/image" Target="../media/image192.wmf"/><Relationship Id="rId1" Type="http://schemas.openxmlformats.org/officeDocument/2006/relationships/image" Target="../media/image191.w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99.wmf"/></Relationships>
</file>

<file path=ppt/drawings/_rels/vmlDrawing53.vml.rels><?xml version="1.0" encoding="UTF-8" standalone="yes"?>
<Relationships xmlns="http://schemas.openxmlformats.org/package/2006/relationships"><Relationship Id="rId2" Type="http://schemas.openxmlformats.org/officeDocument/2006/relationships/image" Target="../media/image204.wmf"/><Relationship Id="rId1" Type="http://schemas.openxmlformats.org/officeDocument/2006/relationships/image" Target="../media/image203.w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207.wmf"/><Relationship Id="rId2" Type="http://schemas.openxmlformats.org/officeDocument/2006/relationships/image" Target="../media/image206.wmf"/><Relationship Id="rId1" Type="http://schemas.openxmlformats.org/officeDocument/2006/relationships/image" Target="../media/image205.wmf"/><Relationship Id="rId5" Type="http://schemas.openxmlformats.org/officeDocument/2006/relationships/image" Target="../media/image209.wmf"/><Relationship Id="rId4" Type="http://schemas.openxmlformats.org/officeDocument/2006/relationships/image" Target="../media/image208.w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208.wmf"/><Relationship Id="rId2" Type="http://schemas.openxmlformats.org/officeDocument/2006/relationships/image" Target="../media/image211.wmf"/><Relationship Id="rId1" Type="http://schemas.openxmlformats.org/officeDocument/2006/relationships/image" Target="../media/image210.wmf"/><Relationship Id="rId4" Type="http://schemas.openxmlformats.org/officeDocument/2006/relationships/image" Target="../media/image212.wmf"/></Relationships>
</file>

<file path=ppt/drawings/_rels/vmlDrawing56.vml.rels><?xml version="1.0" encoding="UTF-8" standalone="yes"?>
<Relationships xmlns="http://schemas.openxmlformats.org/package/2006/relationships"><Relationship Id="rId2" Type="http://schemas.openxmlformats.org/officeDocument/2006/relationships/image" Target="../media/image214.wmf"/><Relationship Id="rId1" Type="http://schemas.openxmlformats.org/officeDocument/2006/relationships/image" Target="../media/image213.wmf"/></Relationships>
</file>

<file path=ppt/drawings/_rels/vmlDrawing57.vml.rels><?xml version="1.0" encoding="UTF-8" standalone="yes"?>
<Relationships xmlns="http://schemas.openxmlformats.org/package/2006/relationships"><Relationship Id="rId2" Type="http://schemas.openxmlformats.org/officeDocument/2006/relationships/image" Target="../media/image216.wmf"/><Relationship Id="rId1" Type="http://schemas.openxmlformats.org/officeDocument/2006/relationships/image" Target="../media/image215.wmf"/></Relationships>
</file>

<file path=ppt/drawings/_rels/vmlDrawing58.vml.rels><?xml version="1.0" encoding="UTF-8" standalone="yes"?>
<Relationships xmlns="http://schemas.openxmlformats.org/package/2006/relationships"><Relationship Id="rId3" Type="http://schemas.openxmlformats.org/officeDocument/2006/relationships/image" Target="../media/image219.wmf"/><Relationship Id="rId2" Type="http://schemas.openxmlformats.org/officeDocument/2006/relationships/image" Target="../media/image218.wmf"/><Relationship Id="rId1" Type="http://schemas.openxmlformats.org/officeDocument/2006/relationships/image" Target="../media/image217.wmf"/><Relationship Id="rId5" Type="http://schemas.openxmlformats.org/officeDocument/2006/relationships/image" Target="../media/image221.wmf"/><Relationship Id="rId4" Type="http://schemas.openxmlformats.org/officeDocument/2006/relationships/image" Target="../media/image220.w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22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drawings/_rels/vmlDrawing60.vml.rels><?xml version="1.0" encoding="UTF-8" standalone="yes"?>
<Relationships xmlns="http://schemas.openxmlformats.org/package/2006/relationships"><Relationship Id="rId2" Type="http://schemas.openxmlformats.org/officeDocument/2006/relationships/image" Target="../media/image224.wmf"/><Relationship Id="rId1" Type="http://schemas.openxmlformats.org/officeDocument/2006/relationships/image" Target="../media/image223.wmf"/></Relationships>
</file>

<file path=ppt/drawings/_rels/vmlDrawing61.vml.rels><?xml version="1.0" encoding="UTF-8" standalone="yes"?>
<Relationships xmlns="http://schemas.openxmlformats.org/package/2006/relationships"><Relationship Id="rId3" Type="http://schemas.openxmlformats.org/officeDocument/2006/relationships/image" Target="../media/image227.wmf"/><Relationship Id="rId2" Type="http://schemas.openxmlformats.org/officeDocument/2006/relationships/image" Target="../media/image226.wmf"/><Relationship Id="rId1" Type="http://schemas.openxmlformats.org/officeDocument/2006/relationships/image" Target="../media/image225.w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228.wmf"/></Relationships>
</file>

<file path=ppt/drawings/_rels/vmlDrawing63.vml.rels><?xml version="1.0" encoding="UTF-8" standalone="yes"?>
<Relationships xmlns="http://schemas.openxmlformats.org/package/2006/relationships"><Relationship Id="rId3" Type="http://schemas.openxmlformats.org/officeDocument/2006/relationships/image" Target="../media/image231.wmf"/><Relationship Id="rId2" Type="http://schemas.openxmlformats.org/officeDocument/2006/relationships/image" Target="../media/image230.wmf"/><Relationship Id="rId1" Type="http://schemas.openxmlformats.org/officeDocument/2006/relationships/image" Target="../media/image229.wmf"/><Relationship Id="rId5" Type="http://schemas.openxmlformats.org/officeDocument/2006/relationships/image" Target="../media/image233.wmf"/><Relationship Id="rId4" Type="http://schemas.openxmlformats.org/officeDocument/2006/relationships/image" Target="../media/image232.w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235.wmf"/></Relationships>
</file>

<file path=ppt/drawings/_rels/vmlDrawing65.vml.rels><?xml version="1.0" encoding="UTF-8" standalone="yes"?>
<Relationships xmlns="http://schemas.openxmlformats.org/package/2006/relationships"><Relationship Id="rId3" Type="http://schemas.openxmlformats.org/officeDocument/2006/relationships/image" Target="../media/image239.wmf"/><Relationship Id="rId2" Type="http://schemas.openxmlformats.org/officeDocument/2006/relationships/image" Target="../media/image238.wmf"/><Relationship Id="rId1" Type="http://schemas.openxmlformats.org/officeDocument/2006/relationships/image" Target="../media/image237.wmf"/><Relationship Id="rId6" Type="http://schemas.openxmlformats.org/officeDocument/2006/relationships/image" Target="../media/image242.wmf"/><Relationship Id="rId5" Type="http://schemas.openxmlformats.org/officeDocument/2006/relationships/image" Target="../media/image241.wmf"/><Relationship Id="rId4" Type="http://schemas.openxmlformats.org/officeDocument/2006/relationships/image" Target="../media/image240.w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243.wmf"/></Relationships>
</file>

<file path=ppt/drawings/_rels/vmlDrawing67.vml.rels><?xml version="1.0" encoding="UTF-8" standalone="yes"?>
<Relationships xmlns="http://schemas.openxmlformats.org/package/2006/relationships"><Relationship Id="rId3" Type="http://schemas.openxmlformats.org/officeDocument/2006/relationships/image" Target="../media/image246.wmf"/><Relationship Id="rId2" Type="http://schemas.openxmlformats.org/officeDocument/2006/relationships/image" Target="../media/image245.wmf"/><Relationship Id="rId1" Type="http://schemas.openxmlformats.org/officeDocument/2006/relationships/image" Target="../media/image244.wmf"/><Relationship Id="rId4" Type="http://schemas.openxmlformats.org/officeDocument/2006/relationships/image" Target="../media/image247.wmf"/></Relationships>
</file>

<file path=ppt/drawings/_rels/vmlDrawing68.vml.rels><?xml version="1.0" encoding="UTF-8" standalone="yes"?>
<Relationships xmlns="http://schemas.openxmlformats.org/package/2006/relationships"><Relationship Id="rId3" Type="http://schemas.openxmlformats.org/officeDocument/2006/relationships/image" Target="../media/image251.wmf"/><Relationship Id="rId2" Type="http://schemas.openxmlformats.org/officeDocument/2006/relationships/image" Target="../media/image250.wmf"/><Relationship Id="rId1" Type="http://schemas.openxmlformats.org/officeDocument/2006/relationships/image" Target="../media/image249.wmf"/><Relationship Id="rId6" Type="http://schemas.openxmlformats.org/officeDocument/2006/relationships/image" Target="../media/image254.wmf"/><Relationship Id="rId5" Type="http://schemas.openxmlformats.org/officeDocument/2006/relationships/image" Target="../media/image253.wmf"/><Relationship Id="rId4" Type="http://schemas.openxmlformats.org/officeDocument/2006/relationships/image" Target="../media/image252.wmf"/></Relationships>
</file>

<file path=ppt/drawings/_rels/vmlDrawing69.vml.rels><?xml version="1.0" encoding="UTF-8" standalone="yes"?>
<Relationships xmlns="http://schemas.openxmlformats.org/package/2006/relationships"><Relationship Id="rId2" Type="http://schemas.openxmlformats.org/officeDocument/2006/relationships/image" Target="../media/image258.wmf"/><Relationship Id="rId1" Type="http://schemas.openxmlformats.org/officeDocument/2006/relationships/image" Target="../media/image25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70.vml.rels><?xml version="1.0" encoding="UTF-8" standalone="yes"?>
<Relationships xmlns="http://schemas.openxmlformats.org/package/2006/relationships"><Relationship Id="rId3" Type="http://schemas.openxmlformats.org/officeDocument/2006/relationships/image" Target="../media/image261.wmf"/><Relationship Id="rId2" Type="http://schemas.openxmlformats.org/officeDocument/2006/relationships/image" Target="../media/image260.wmf"/><Relationship Id="rId1" Type="http://schemas.openxmlformats.org/officeDocument/2006/relationships/image" Target="../media/image259.wmf"/></Relationships>
</file>

<file path=ppt/drawings/_rels/vmlDrawing71.vml.rels><?xml version="1.0" encoding="UTF-8" standalone="yes"?>
<Relationships xmlns="http://schemas.openxmlformats.org/package/2006/relationships"><Relationship Id="rId3" Type="http://schemas.openxmlformats.org/officeDocument/2006/relationships/image" Target="../media/image267.wmf"/><Relationship Id="rId2" Type="http://schemas.openxmlformats.org/officeDocument/2006/relationships/image" Target="../media/image266.wmf"/><Relationship Id="rId1" Type="http://schemas.openxmlformats.org/officeDocument/2006/relationships/image" Target="../media/image265.wmf"/></Relationships>
</file>

<file path=ppt/drawings/_rels/vmlDrawing72.vml.rels><?xml version="1.0" encoding="UTF-8" standalone="yes"?>
<Relationships xmlns="http://schemas.openxmlformats.org/package/2006/relationships"><Relationship Id="rId3" Type="http://schemas.openxmlformats.org/officeDocument/2006/relationships/image" Target="../media/image270.wmf"/><Relationship Id="rId2" Type="http://schemas.openxmlformats.org/officeDocument/2006/relationships/image" Target="../media/image269.wmf"/><Relationship Id="rId1" Type="http://schemas.openxmlformats.org/officeDocument/2006/relationships/image" Target="../media/image268.wmf"/><Relationship Id="rId4" Type="http://schemas.openxmlformats.org/officeDocument/2006/relationships/image" Target="../media/image271.w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272.w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272.w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27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endParaRPr lang="en-US" altLang="zh-CN"/>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endParaRPr lang="en-US" altLang="zh-CN"/>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endParaRPr lang="en-US" altLang="zh-CN"/>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fld id="{B0D92E2C-C10A-4BA0-8AE4-06919A8B5CC8}" type="slidenum">
              <a:rPr lang="en-US" altLang="zh-CN"/>
              <a:pPr/>
              <a:t>‹#›</a:t>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宋体" pitchFamily="2" charset="-122"/>
        <a:cs typeface="+mn-cs"/>
      </a:defRPr>
    </a:lvl1pPr>
    <a:lvl2pPr marL="457200" algn="l" rtl="0" fontAlgn="base">
      <a:spcBef>
        <a:spcPct val="30000"/>
      </a:spcBef>
      <a:spcAft>
        <a:spcPct val="0"/>
      </a:spcAft>
      <a:defRPr sz="1200" kern="1200">
        <a:solidFill>
          <a:schemeClr val="tx1"/>
        </a:solidFill>
        <a:latin typeface="Arial" pitchFamily="34" charset="0"/>
        <a:ea typeface="宋体" pitchFamily="2" charset="-122"/>
        <a:cs typeface="+mn-cs"/>
      </a:defRPr>
    </a:lvl2pPr>
    <a:lvl3pPr marL="914400" algn="l" rtl="0" fontAlgn="base">
      <a:spcBef>
        <a:spcPct val="30000"/>
      </a:spcBef>
      <a:spcAft>
        <a:spcPct val="0"/>
      </a:spcAft>
      <a:defRPr sz="1200" kern="1200">
        <a:solidFill>
          <a:schemeClr val="tx1"/>
        </a:solidFill>
        <a:latin typeface="Arial" pitchFamily="34" charset="0"/>
        <a:ea typeface="宋体" pitchFamily="2" charset="-122"/>
        <a:cs typeface="+mn-cs"/>
      </a:defRPr>
    </a:lvl3pPr>
    <a:lvl4pPr marL="1371600" algn="l" rtl="0" fontAlgn="base">
      <a:spcBef>
        <a:spcPct val="30000"/>
      </a:spcBef>
      <a:spcAft>
        <a:spcPct val="0"/>
      </a:spcAft>
      <a:defRPr sz="1200" kern="1200">
        <a:solidFill>
          <a:schemeClr val="tx1"/>
        </a:solidFill>
        <a:latin typeface="Arial" pitchFamily="34" charset="0"/>
        <a:ea typeface="宋体" pitchFamily="2" charset="-122"/>
        <a:cs typeface="+mn-cs"/>
      </a:defRPr>
    </a:lvl4pPr>
    <a:lvl5pPr marL="1828800" algn="l" rtl="0" fontAlgn="base">
      <a:spcBef>
        <a:spcPct val="30000"/>
      </a:spcBef>
      <a:spcAft>
        <a:spcPct val="0"/>
      </a:spcAft>
      <a:defRPr sz="1200" kern="1200">
        <a:solidFill>
          <a:schemeClr val="tx1"/>
        </a:solidFill>
        <a:latin typeface="Arial"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8F2C95-0CBF-492C-A202-9A7F4163D977}" type="slidenum">
              <a:rPr lang="en-US" altLang="zh-CN"/>
              <a:pPr/>
              <a:t>1</a:t>
            </a:fld>
            <a:endParaRPr lang="en-US" altLang="zh-CN"/>
          </a:p>
        </p:txBody>
      </p:sp>
      <p:sp>
        <p:nvSpPr>
          <p:cNvPr id="625666" name="Rectangle 2"/>
          <p:cNvSpPr>
            <a:spLocks noGrp="1" noRot="1" noChangeAspect="1" noChangeArrowheads="1" noTextEdit="1"/>
          </p:cNvSpPr>
          <p:nvPr>
            <p:ph type="sldImg"/>
          </p:nvPr>
        </p:nvSpPr>
        <p:spPr>
          <a:ln/>
        </p:spPr>
      </p:sp>
      <p:sp>
        <p:nvSpPr>
          <p:cNvPr id="625667"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36AF77-4228-49A8-9B55-FD91089FEDE2}" type="slidenum">
              <a:rPr lang="en-US" altLang="zh-CN"/>
              <a:pPr/>
              <a:t>3</a:t>
            </a:fld>
            <a:endParaRPr lang="en-US" altLang="zh-CN"/>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C1167541-A2DF-4F88-83C5-928831DE3660}" type="slidenum">
              <a:rPr lang="en-US" altLang="zh-CN"/>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BC8730F0-2607-45C1-9C64-BB698D743FD8}" type="slidenum">
              <a:rPr lang="en-US" altLang="zh-CN"/>
              <a:pPr/>
              <a:t>‹#›</a:t>
            </a:fld>
            <a:endParaRPr lang="en-US" altLang="zh-CN"/>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23C76BDD-1EBD-4915-A463-E7747DCA5976}" type="slidenum">
              <a:rPr lang="en-US" altLang="zh-CN"/>
              <a:pPr/>
              <a:t>‹#›</a:t>
            </a:fld>
            <a:endParaRPr lang="en-US" altLang="zh-CN"/>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AD8377F4-A2CC-4954-A82D-4497E579DE17}" type="slidenum">
              <a:rPr lang="en-US" altLang="zh-CN"/>
              <a:pPr/>
              <a:t>‹#›</a:t>
            </a:fld>
            <a:endParaRPr lang="en-US" altLang="zh-CN"/>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0374E44B-BD9D-404D-96F6-C4560348EE52}" type="slidenum">
              <a:rPr lang="en-US" altLang="zh-CN"/>
              <a:pPr/>
              <a:t>‹#›</a:t>
            </a:fld>
            <a:endParaRPr lang="en-US" altLang="zh-CN"/>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CF8DE985-60BA-42A8-A268-BD6648AE13D4}" type="slidenum">
              <a:rPr lang="en-US" altLang="zh-CN"/>
              <a:pPr/>
              <a:t>‹#›</a:t>
            </a:fld>
            <a:endParaRPr lang="en-US" altLang="zh-CN"/>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595FDA16-043A-4CEC-B6EE-D1486AAFAD4A}" type="slidenum">
              <a:rPr lang="en-US" altLang="zh-CN"/>
              <a:pPr/>
              <a:t>‹#›</a:t>
            </a:fld>
            <a:endParaRPr lang="en-US" altLang="zh-CN"/>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BFAC12D9-C6AE-445E-8451-292C9973A6B0}" type="slidenum">
              <a:rPr lang="en-US" altLang="zh-CN"/>
              <a:pPr/>
              <a:t>‹#›</a:t>
            </a:fld>
            <a:endParaRPr lang="en-US" altLang="zh-CN"/>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29ECA7C3-F2F0-4676-9BAE-A0378C772B47}" type="slidenum">
              <a:rPr lang="en-US" altLang="zh-CN"/>
              <a:pPr/>
              <a:t>‹#›</a:t>
            </a:fld>
            <a:endParaRPr lang="en-US" altLang="zh-CN"/>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D9384E57-45A9-457F-AFEC-BE9A719F87B2}" type="slidenum">
              <a:rPr lang="en-US" altLang="zh-CN"/>
              <a:pPr/>
              <a:t>‹#›</a:t>
            </a:fld>
            <a:endParaRPr lang="en-US" altLang="zh-CN"/>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4370E7CB-A660-4FA4-BC34-9FFC77E8C89B}" type="slidenum">
              <a:rPr lang="en-US" altLang="zh-CN"/>
              <a:pPr/>
              <a:t>‹#›</a:t>
            </a:fld>
            <a:endParaRPr lang="en-US" altLang="zh-CN"/>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CFBB31DE-C3DC-4E53-A437-67835C5D2B26}" type="slidenum">
              <a:rPr lang="en-US" altLang="zh-CN"/>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2E85A40F-5142-43C0-801D-02844D1A2B34}" type="slidenum">
              <a:rPr lang="en-US" altLang="zh-CN"/>
              <a:pPr/>
              <a:t>‹#›</a:t>
            </a:fld>
            <a:endParaRPr lang="en-US" altLang="zh-CN"/>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BDD98684-9DED-4BC8-810A-27A279EA0A8C}" type="slidenum">
              <a:rPr lang="en-US" altLang="zh-CN"/>
              <a:pPr/>
              <a:t>‹#›</a:t>
            </a:fld>
            <a:endParaRPr lang="en-US" altLang="zh-CN"/>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6812DF03-707A-415E-AE5C-8BDB8A338D76}" type="slidenum">
              <a:rPr lang="en-US" altLang="zh-CN"/>
              <a:pPr/>
              <a:t>‹#›</a:t>
            </a:fld>
            <a:endParaRPr lang="en-US" altLang="zh-CN"/>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EBE51AE2-BFBA-4E27-A33D-776E56B1E8B1}" type="slidenum">
              <a:rPr lang="en-US" altLang="zh-CN"/>
              <a:pPr/>
              <a:t>‹#›</a:t>
            </a:fld>
            <a:endParaRPr lang="en-US" altLang="zh-CN"/>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C2A42BD6-3AD2-400D-BE69-69684549E08A}" type="slidenum">
              <a:rPr lang="en-US" altLang="zh-CN"/>
              <a:pPr/>
              <a:t>‹#›</a:t>
            </a:fld>
            <a:endParaRPr lang="en-US" altLang="zh-CN"/>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64435DB1-D851-401D-8CB0-2206367FD41D}" type="slidenum">
              <a:rPr lang="en-US" altLang="zh-CN"/>
              <a:pPr/>
              <a:t>‹#›</a:t>
            </a:fld>
            <a:endParaRPr lang="en-US" altLang="zh-CN"/>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0E6822D0-510B-451B-85A6-8940C49661B1}" type="slidenum">
              <a:rPr lang="en-US" altLang="zh-CN"/>
              <a:pPr/>
              <a:t>‹#›</a:t>
            </a:fld>
            <a:endParaRPr lang="en-US" altLang="zh-CN"/>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300EC0EC-22AD-471C-8737-C17315A038BB}" type="slidenum">
              <a:rPr lang="en-US" altLang="zh-CN"/>
              <a:pPr/>
              <a:t>‹#›</a:t>
            </a:fld>
            <a:endParaRPr lang="en-US" altLang="zh-CN"/>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A2DB3DF0-62F0-4E10-A551-8EE38B07F4B2}" type="slidenum">
              <a:rPr lang="en-US" altLang="zh-CN"/>
              <a:pPr/>
              <a:t>‹#›</a:t>
            </a:fld>
            <a:endParaRPr lang="en-US" altLang="zh-CN"/>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BBB7E3C5-EF5D-47CE-9BCC-46555A70B357}" type="slidenum">
              <a:rPr lang="en-US" altLang="zh-CN"/>
              <a:pPr/>
              <a:t>‹#›</a:t>
            </a:fld>
            <a:endParaRPr lang="en-US" altLang="zh-CN"/>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44E16DAA-2D53-42FF-A77F-8B2871CD920B}" type="slidenum">
              <a:rPr lang="en-US" altLang="zh-CN"/>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883ECFCD-E0F2-46CE-A1EB-A5D8F20B1A13}" type="slidenum">
              <a:rPr lang="en-US" altLang="zh-CN"/>
              <a:pPr/>
              <a:t>‹#›</a:t>
            </a:fld>
            <a:endParaRPr lang="en-US" altLang="zh-CN"/>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55298580-09BC-4967-8F1B-414B57DDAFA7}" type="slidenum">
              <a:rPr lang="en-US" altLang="zh-CN"/>
              <a:pPr/>
              <a:t>‹#›</a:t>
            </a:fld>
            <a:endParaRPr lang="en-US" altLang="zh-CN"/>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F7D49FAD-9075-47AE-8A30-D73F1787308B}" type="slidenum">
              <a:rPr lang="en-US" altLang="zh-CN"/>
              <a:pPr/>
              <a:t>‹#›</a:t>
            </a:fld>
            <a:endParaRPr lang="en-US" altLang="zh-CN"/>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AA36F44A-9523-4E60-BC2D-3B62021EC499}" type="slidenum">
              <a:rPr lang="en-US" altLang="zh-CN"/>
              <a:pPr/>
              <a:t>‹#›</a:t>
            </a:fld>
            <a:endParaRPr lang="en-US" altLang="zh-CN"/>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FA00E283-EEEC-4082-842E-FE5CEF935932}" type="slidenum">
              <a:rPr lang="en-US" altLang="zh-CN"/>
              <a:pPr/>
              <a:t>‹#›</a:t>
            </a:fld>
            <a:endParaRPr lang="en-US" altLang="zh-CN"/>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0AF85BD1-604A-481A-9AA1-D7822273ECAC}" type="slidenum">
              <a:rPr lang="en-US" altLang="zh-CN"/>
              <a:pPr/>
              <a:t>‹#›</a:t>
            </a:fld>
            <a:endParaRPr lang="en-US" altLang="zh-CN"/>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7F7A2BED-090A-4393-9466-6868D69EF467}" type="slidenum">
              <a:rPr lang="en-US" altLang="zh-CN"/>
              <a:pPr/>
              <a:t>‹#›</a:t>
            </a:fld>
            <a:endParaRPr lang="en-US" altLang="zh-CN"/>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48ED53A9-2C93-42AE-8199-49E5BC0AE673}" type="slidenum">
              <a:rPr lang="en-US" altLang="zh-CN"/>
              <a:pPr/>
              <a:t>‹#›</a:t>
            </a:fld>
            <a:endParaRPr lang="en-US" altLang="zh-CN"/>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489F2994-DB73-4051-9869-4664EA999920}" type="slidenum">
              <a:rPr lang="en-US" altLang="zh-CN"/>
              <a:pPr/>
              <a:t>‹#›</a:t>
            </a:fld>
            <a:endParaRPr lang="en-US" altLang="zh-CN"/>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A20F62E9-40B5-4DAA-9916-8FEE88572DB9}" type="slidenum">
              <a:rPr lang="en-US" altLang="zh-CN"/>
              <a:pPr/>
              <a:t>‹#›</a:t>
            </a:fld>
            <a:endParaRPr lang="en-US" altLang="zh-CN"/>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1F095CBD-5F95-4A90-A09B-9179E5CFF4C0}" type="slidenum">
              <a:rPr lang="en-US" altLang="zh-CN"/>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873A5B42-A8E8-4578-843A-003A8D5A4A39}" type="slidenum">
              <a:rPr lang="en-US" altLang="zh-CN"/>
              <a:pPr/>
              <a:t>‹#›</a:t>
            </a:fld>
            <a:endParaRPr lang="en-US" altLang="zh-CN"/>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CCCC5D4F-CE4A-4745-BEA0-C86EC5EB7595}" type="slidenum">
              <a:rPr lang="en-US" altLang="zh-CN"/>
              <a:pPr/>
              <a:t>‹#›</a:t>
            </a:fld>
            <a:endParaRPr lang="en-US" altLang="zh-CN"/>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B7A2BFA4-FCA4-4BBD-830E-E8F6FA589A84}" type="slidenum">
              <a:rPr lang="en-US" altLang="zh-CN"/>
              <a:pPr/>
              <a:t>‹#›</a:t>
            </a:fld>
            <a:endParaRPr lang="en-US" altLang="zh-CN"/>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018C905B-F8C3-4715-8B3D-276BE9A3D02F}" type="slidenum">
              <a:rPr lang="en-US" altLang="zh-CN"/>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95995638-0827-4E80-8B82-4D8EC5292051}" type="slidenum">
              <a:rPr lang="en-US" altLang="zh-CN"/>
              <a:pPr/>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97414CDD-5AE9-4D48-9BAE-7C3C5B26C75E}" type="slidenum">
              <a:rPr lang="en-US" altLang="zh-CN"/>
              <a:pPr/>
              <a:t>‹#›</a:t>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1D883754-20A9-4B18-88D1-68186C761CF0}" type="slidenum">
              <a:rPr lang="en-US" altLang="zh-CN"/>
              <a:pPr/>
              <a:t>‹#›</a:t>
            </a:fld>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B05455B6-525A-45FF-BAB5-6D8B1056C50C}" type="slidenum">
              <a:rPr lang="en-US" altLang="zh-CN"/>
              <a:pPr/>
              <a:t>‹#›</a:t>
            </a:fld>
            <a:endParaRPr lang="en-U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0B5E2F34-4429-4689-B5F4-4F70FFDD589F}" type="slidenum">
              <a:rPr lang="en-US" altLang="zh-CN"/>
              <a:pPr/>
              <a:t>‹#›</a:t>
            </a:fld>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EBC8F17A-C666-4A83-BB84-0E8A92E39CC0}"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9582D5BB-154A-4FAD-9A45-A3A29BB7BD91}" type="slidenum">
              <a:rPr lang="en-US" altLang="zh-CN"/>
              <a:pPr/>
              <a:t>‹#›</a:t>
            </a:fld>
            <a:endParaRPr lang="en-US"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C0FC82D1-B4C3-4AFB-9C59-0D5007A54A89}" type="slidenum">
              <a:rPr lang="en-US" altLang="zh-CN"/>
              <a:pPr/>
              <a:t>‹#›</a:t>
            </a:fld>
            <a:endParaRPr lang="en-US"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F9A15B3A-E942-47FD-9DD4-CAEECE6D4DF1}" type="slidenum">
              <a:rPr lang="en-US" altLang="zh-CN"/>
              <a:pPr/>
              <a:t>‹#›</a:t>
            </a:fld>
            <a:endParaRPr lang="en-US"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3433D42D-9728-4581-BA6F-1A179EC9D288}" type="slidenum">
              <a:rPr lang="en-US" altLang="zh-CN"/>
              <a:pPr/>
              <a:t>‹#›</a:t>
            </a:fld>
            <a:endParaRPr lang="en-US" alt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2AE007D6-0A21-4309-B9DD-BE8EA496FDCF}" type="slidenum">
              <a:rPr lang="en-US" altLang="zh-CN"/>
              <a:pPr/>
              <a:t>‹#›</a:t>
            </a:fld>
            <a:endParaRPr lang="en-US" altLang="zh-C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8ED2A7AF-DEEB-4266-BF2B-4541CBE0B58E}" type="slidenum">
              <a:rPr lang="en-US" altLang="zh-CN"/>
              <a:pPr/>
              <a:t>‹#›</a:t>
            </a:fld>
            <a:endParaRPr lang="en-US" altLang="zh-C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9E60E64D-C18B-4F67-BEA9-DA83F4FACA3C}" type="slidenum">
              <a:rPr lang="en-US" altLang="zh-CN"/>
              <a:pPr/>
              <a:t>‹#›</a:t>
            </a:fld>
            <a:endParaRPr lang="en-US" altLang="zh-C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0EA23F5F-D238-4FD7-AA82-B1078088AE88}" type="slidenum">
              <a:rPr lang="en-US" altLang="zh-CN"/>
              <a:pPr/>
              <a:t>‹#›</a:t>
            </a:fld>
            <a:endParaRPr lang="en-US" altLang="zh-C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20AF7329-5DD6-4231-A18C-F503D5E8D96B}" type="slidenum">
              <a:rPr lang="en-US" altLang="zh-CN"/>
              <a:pPr/>
              <a:t>‹#›</a:t>
            </a:fld>
            <a:endParaRPr lang="en-US" altLang="zh-C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6996251D-FBED-4879-87E0-98D8E114530E}" type="slidenum">
              <a:rPr lang="en-US" altLang="zh-CN"/>
              <a:pPr/>
              <a:t>‹#›</a:t>
            </a:fld>
            <a:endParaRPr lang="en-US" altLang="zh-C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736D9BDE-CA34-42E9-BCA3-E3C32986337D}" type="slidenum">
              <a:rPr lang="en-US" altLang="zh-CN"/>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2488B279-C58E-4582-9EB3-0F46C9E6D1ED}" type="slidenum">
              <a:rPr lang="en-US" altLang="zh-CN"/>
              <a:pPr/>
              <a:t>‹#›</a:t>
            </a:fld>
            <a:endParaRPr lang="en-US" altLang="zh-C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9D47AE1F-507A-4509-BD89-75CD65B6E6DA}" type="slidenum">
              <a:rPr lang="en-US" altLang="zh-CN"/>
              <a:pPr/>
              <a:t>‹#›</a:t>
            </a:fld>
            <a:endParaRPr lang="en-US" altLang="zh-CN"/>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7A279926-0F5D-48B1-8161-5C15E9DA0ED5}" type="slidenum">
              <a:rPr lang="en-US" altLang="zh-CN"/>
              <a:pPr/>
              <a:t>‹#›</a:t>
            </a:fld>
            <a:endParaRPr lang="en-US" altLang="zh-C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7B807983-AB3B-4ECC-B106-1B24C367A8DC}" type="slidenum">
              <a:rPr lang="en-US" altLang="zh-CN"/>
              <a:pPr/>
              <a:t>‹#›</a:t>
            </a:fld>
            <a:endParaRPr lang="en-US" altLang="zh-C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8E3C7D76-92C3-4337-8723-E775DB042D6D}" type="slidenum">
              <a:rPr lang="en-US" altLang="zh-CN"/>
              <a:pPr/>
              <a:t>‹#›</a:t>
            </a:fld>
            <a:endParaRPr lang="en-US" altLang="zh-CN"/>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26D03719-D143-484E-8736-32C9C9881382}" type="slidenum">
              <a:rPr lang="en-US" altLang="zh-CN"/>
              <a:pPr/>
              <a:t>‹#›</a:t>
            </a:fld>
            <a:endParaRPr lang="en-US" altLang="zh-CN"/>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888DA1EB-F50D-4BBF-A655-334BCD10AA15}" type="slidenum">
              <a:rPr lang="en-US" altLang="zh-CN"/>
              <a:pPr/>
              <a:t>‹#›</a:t>
            </a:fld>
            <a:endParaRPr lang="en-US" altLang="zh-CN"/>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58C1F542-70BF-4E7D-9BAB-D307BCA43AC8}" type="slidenum">
              <a:rPr lang="en-US" altLang="zh-CN"/>
              <a:pPr/>
              <a:t>‹#›</a:t>
            </a:fld>
            <a:endParaRPr lang="en-US" altLang="zh-CN"/>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CE5AD7D0-09F2-46E0-A3BB-C5ED336AF579}" type="slidenum">
              <a:rPr lang="en-US" altLang="zh-CN"/>
              <a:pPr/>
              <a:t>‹#›</a:t>
            </a:fld>
            <a:endParaRPr lang="en-US" altLang="zh-CN"/>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8E56E9AD-A717-4D2A-9AFA-26FC6EB63D60}" type="slidenum">
              <a:rPr lang="en-US" altLang="zh-CN"/>
              <a:pPr/>
              <a:t>‹#›</a:t>
            </a:fld>
            <a:endParaRPr lang="en-US" altLang="zh-CN"/>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C0BC9686-73A2-4B86-9B86-A8DF02C49C01}" type="slidenum">
              <a:rPr lang="en-US" altLang="zh-CN"/>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A7287E5F-6297-4F29-A5A1-A945D7E25D7C}" type="slidenum">
              <a:rPr lang="en-US" altLang="zh-CN"/>
              <a:pPr/>
              <a:t>‹#›</a:t>
            </a:fld>
            <a:endParaRPr lang="en-US" altLang="zh-C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21EE62C8-573B-4104-8238-6881FF97177E}" type="slidenum">
              <a:rPr lang="en-US" altLang="zh-CN"/>
              <a:pPr/>
              <a:t>‹#›</a:t>
            </a:fld>
            <a:endParaRPr lang="en-US" altLang="zh-CN"/>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6B0E45E3-FBC1-4028-8972-E7E508EA114F}" type="slidenum">
              <a:rPr lang="en-US" altLang="zh-CN"/>
              <a:pPr/>
              <a:t>‹#›</a:t>
            </a:fld>
            <a:endParaRPr lang="en-US" altLang="zh-CN"/>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1C081E05-DF13-46B4-BA5D-9AEBB47E9D7B}" type="slidenum">
              <a:rPr lang="en-US" altLang="zh-CN"/>
              <a:pPr/>
              <a:t>‹#›</a:t>
            </a:fld>
            <a:endParaRPr lang="en-US" altLang="zh-CN"/>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4F5C97C6-1C6F-4C2D-A876-25C540D9282F}" type="slidenum">
              <a:rPr lang="en-US" altLang="zh-CN"/>
              <a:pPr/>
              <a:t>‹#›</a:t>
            </a:fld>
            <a:endParaRPr lang="en-US" altLang="zh-CN"/>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4178327B-8D11-42E7-8366-4C899CD87900}" type="slidenum">
              <a:rPr lang="en-US" altLang="zh-CN"/>
              <a:pPr/>
              <a:t>‹#›</a:t>
            </a:fld>
            <a:endParaRPr lang="en-US" altLang="zh-CN"/>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F1B25D5A-8F22-41B4-B7C2-EF7EF316E83D}" type="slidenum">
              <a:rPr lang="en-US" altLang="zh-CN"/>
              <a:pPr/>
              <a:t>‹#›</a:t>
            </a:fld>
            <a:endParaRPr lang="en-US" altLang="zh-CN"/>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D98A9024-771F-4A81-9136-C6305E2E31C1}" type="slidenum">
              <a:rPr lang="en-US" altLang="zh-CN"/>
              <a:pPr/>
              <a:t>‹#›</a:t>
            </a:fld>
            <a:endParaRPr lang="en-US" altLang="zh-CN"/>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02F6F70C-CF24-4C7F-9A83-BA1A24E36772}" type="slidenum">
              <a:rPr lang="en-US" altLang="zh-CN"/>
              <a:pPr/>
              <a:t>‹#›</a:t>
            </a:fld>
            <a:endParaRPr lang="en-US" altLang="zh-CN"/>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357C4C13-DFB8-459B-99D0-2CD301A1D54F}" type="slidenum">
              <a:rPr lang="en-US" altLang="zh-CN"/>
              <a:pPr/>
              <a:t>‹#›</a:t>
            </a:fld>
            <a:endParaRPr lang="en-US" altLang="zh-CN"/>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7E3B2C10-E375-4D11-9F71-5CDBBFA99B7A}" type="slidenum">
              <a:rPr lang="en-US" altLang="zh-CN"/>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F4D7F367-B15D-4A29-B5EF-3CE41AB799C4}" type="slidenum">
              <a:rPr lang="en-US" altLang="zh-CN"/>
              <a:pPr/>
              <a:t>‹#›</a:t>
            </a:fld>
            <a:endParaRPr lang="en-US" altLang="zh-CN"/>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03465538-43F3-4BC5-AE35-E5EC999B81D5}" type="slidenum">
              <a:rPr lang="en-US" altLang="zh-CN"/>
              <a:pPr/>
              <a:t>‹#›</a:t>
            </a:fld>
            <a:endParaRPr lang="en-US" altLang="zh-CN"/>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7CAA73BD-A2A8-4016-9541-E690E3E12E7E}" type="slidenum">
              <a:rPr lang="en-US" altLang="zh-CN"/>
              <a:pPr/>
              <a:t>‹#›</a:t>
            </a:fld>
            <a:endParaRPr lang="en-US" altLang="zh-CN"/>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3ED5221F-52A6-4E0E-B946-763FDED9254C}" type="slidenum">
              <a:rPr lang="en-US" altLang="zh-CN"/>
              <a:pPr/>
              <a:t>‹#›</a:t>
            </a:fld>
            <a:endParaRPr lang="en-US" altLang="zh-CN"/>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57F6F18E-8E60-4770-9582-0FB6F4DFFE80}" type="slidenum">
              <a:rPr lang="en-US" altLang="zh-CN"/>
              <a:pPr/>
              <a:t>‹#›</a:t>
            </a:fld>
            <a:endParaRPr lang="en-US" altLang="zh-CN"/>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D1034EA9-6101-43A4-B92F-0E838534B97B}" type="slidenum">
              <a:rPr lang="en-US" altLang="zh-CN"/>
              <a:pPr/>
              <a:t>‹#›</a:t>
            </a:fld>
            <a:endParaRPr lang="en-US" altLang="zh-CN"/>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A04A7989-779E-40EA-8941-9AB06273CA35}" type="slidenum">
              <a:rPr lang="en-US" altLang="zh-CN"/>
              <a:pPr/>
              <a:t>‹#›</a:t>
            </a:fld>
            <a:endParaRPr lang="en-US" altLang="zh-CN"/>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D2044500-0D27-43A6-A423-1D523E46005D}" type="slidenum">
              <a:rPr lang="en-US" altLang="zh-CN"/>
              <a:pPr/>
              <a:t>‹#›</a:t>
            </a:fld>
            <a:endParaRPr lang="en-US" altLang="zh-CN"/>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7DF463A9-F3DD-44EA-94B5-4AFE7DF173D5}" type="slidenum">
              <a:rPr lang="en-US" altLang="zh-CN"/>
              <a:pPr/>
              <a:t>‹#›</a:t>
            </a:fld>
            <a:endParaRPr lang="en-US" altLang="zh-CN"/>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E57411A9-7398-440C-B8D8-736B8BA03D42}" type="slidenum">
              <a:rPr lang="en-US" altLang="zh-CN"/>
              <a:pPr/>
              <a:t>‹#›</a:t>
            </a:fld>
            <a:endParaRPr lang="en-US" altLang="zh-CN"/>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74E588C3-1B61-4313-A14F-B620480D5A9D}" type="slidenum">
              <a:rPr lang="en-US" altLang="zh-CN"/>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8186CC3F-7A77-4756-A0CF-BA5E2024DF4E}" type="slidenum">
              <a:rPr lang="en-US" altLang="zh-CN"/>
              <a:pPr/>
              <a:t>‹#›</a:t>
            </a:fld>
            <a:endParaRPr lang="en-US" altLang="zh-CN"/>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5237B1D5-9512-4A97-BDB9-F69939275403}" type="slidenum">
              <a:rPr lang="en-US" altLang="zh-CN"/>
              <a:pPr/>
              <a:t>‹#›</a:t>
            </a:fld>
            <a:endParaRPr lang="en-US" altLang="zh-CN"/>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494F5266-468B-4825-8259-003568A222E1}" type="slidenum">
              <a:rPr lang="en-US" altLang="zh-CN"/>
              <a:pPr/>
              <a:t>‹#›</a:t>
            </a:fld>
            <a:endParaRPr lang="en-US" altLang="zh-CN"/>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1F0479B6-FC64-433F-916F-DC5D220C5914}" type="slidenum">
              <a:rPr lang="en-US" altLang="zh-CN"/>
              <a:pPr/>
              <a:t>‹#›</a:t>
            </a:fld>
            <a:endParaRPr lang="en-US" altLang="zh-CN"/>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F2C9F23A-4D68-42AA-89A4-8BC632159C2D}" type="slidenum">
              <a:rPr lang="en-US" altLang="zh-CN"/>
              <a:pPr/>
              <a:t>‹#›</a:t>
            </a:fld>
            <a:endParaRPr lang="en-US" altLang="zh-CN"/>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A8916BAD-6483-436E-9BAE-3E32805A0E7C}" type="slidenum">
              <a:rPr lang="en-US" altLang="zh-CN"/>
              <a:pPr/>
              <a:t>‹#›</a:t>
            </a:fld>
            <a:endParaRPr lang="en-US" altLang="zh-CN"/>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AFAE2CB5-4D79-475D-BDFE-AB4DE9A383A0}" type="slidenum">
              <a:rPr lang="en-US" altLang="zh-CN"/>
              <a:pPr/>
              <a:t>‹#›</a:t>
            </a:fld>
            <a:endParaRPr lang="en-US" altLang="zh-CN"/>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BD5BA297-2FD3-463C-B639-AEDE480E2B41}" type="slidenum">
              <a:rPr lang="en-US" altLang="zh-CN"/>
              <a:pPr/>
              <a:t>‹#›</a:t>
            </a:fld>
            <a:endParaRPr lang="en-US" altLang="zh-CN"/>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59988933-0862-41E3-AAFB-26EFB1A5515F}" type="slidenum">
              <a:rPr lang="en-US" altLang="zh-CN"/>
              <a:pPr/>
              <a:t>‹#›</a:t>
            </a:fld>
            <a:endParaRPr lang="en-US" altLang="zh-CN"/>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4E533419-3423-4D3E-96EE-E91E000FB820}" type="slidenum">
              <a:rPr lang="en-US" altLang="zh-CN"/>
              <a:pPr/>
              <a:t>‹#›</a:t>
            </a:fld>
            <a:endParaRPr lang="en-US" altLang="zh-CN"/>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322A9E9B-6EBE-4395-A134-32EFC2693401}" type="slidenum">
              <a:rPr lang="en-US" altLang="zh-CN"/>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4BD7FD77-D6EE-496D-AC77-2974BEF5A488}" type="slidenum">
              <a:rPr lang="en-US" altLang="zh-CN"/>
              <a:pPr/>
              <a:t>‹#›</a:t>
            </a:fld>
            <a:endParaRPr lang="en-US" altLang="zh-CN"/>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9B0862D1-6F3E-4576-B74E-32577E9BEB41}" type="slidenum">
              <a:rPr lang="en-US" altLang="zh-CN"/>
              <a:pPr/>
              <a:t>‹#›</a:t>
            </a:fld>
            <a:endParaRPr lang="en-US" altLang="zh-CN"/>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6CD012FC-4B71-457B-A108-4C2969BFACFE}" type="slidenum">
              <a:rPr lang="en-US" altLang="zh-CN"/>
              <a:pPr/>
              <a:t>‹#›</a:t>
            </a:fld>
            <a:endParaRPr lang="en-US" altLang="zh-CN"/>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32A2540B-A2C7-4B62-A0D7-D0E71387492D}" type="slidenum">
              <a:rPr lang="en-US" altLang="zh-CN"/>
              <a:pPr/>
              <a:t>‹#›</a:t>
            </a:fld>
            <a:endParaRPr lang="en-US" altLang="zh-CN"/>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7D474764-CBB0-4FD4-884B-5B60071E0F48}" type="slidenum">
              <a:rPr lang="en-US" altLang="zh-CN"/>
              <a:pPr/>
              <a:t>‹#›</a:t>
            </a:fld>
            <a:endParaRPr lang="en-US" altLang="zh-CN"/>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314B6640-02AC-4386-8E28-68FA6529DA37}" type="slidenum">
              <a:rPr lang="en-US" altLang="zh-CN"/>
              <a:pPr/>
              <a:t>‹#›</a:t>
            </a:fld>
            <a:endParaRPr lang="en-US" altLang="zh-CN"/>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648E0794-48F1-4D7F-BE5F-0C9D9274E1E0}" type="slidenum">
              <a:rPr lang="en-US" altLang="zh-CN"/>
              <a:pPr/>
              <a:t>‹#›</a:t>
            </a:fld>
            <a:endParaRPr lang="en-US" altLang="zh-CN"/>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5DD14D31-E58F-4035-BE9F-F628062DB2DA}" type="slidenum">
              <a:rPr lang="en-US" altLang="zh-CN"/>
              <a:pPr/>
              <a:t>‹#›</a:t>
            </a:fld>
            <a:endParaRPr lang="en-US" altLang="zh-CN"/>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5240CE96-2E1F-43A6-B9F9-9D22DBB5A15D}" type="slidenum">
              <a:rPr lang="en-US" altLang="zh-CN"/>
              <a:pPr/>
              <a:t>‹#›</a:t>
            </a:fld>
            <a:endParaRPr lang="en-US" altLang="zh-CN"/>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C3F6AD41-CB59-4A4A-BA18-04AA53C9C705}" type="slidenum">
              <a:rPr lang="en-US" altLang="zh-CN"/>
              <a:pPr/>
              <a:t>‹#›</a:t>
            </a:fld>
            <a:endParaRPr lang="en-US" altLang="zh-CN"/>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4CCF7362-45D1-44E7-83F8-BD3F5F3C24B6}" type="slidenum">
              <a:rPr lang="en-US" altLang="zh-CN"/>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CED76737-DD07-43E9-A46D-3FC867D39CE8}" type="slidenum">
              <a:rPr lang="en-US" altLang="zh-CN"/>
              <a:pPr/>
              <a:t>‹#›</a:t>
            </a:fld>
            <a:endParaRPr lang="en-US" altLang="zh-CN"/>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706A5B32-41D2-4368-9D47-E36A6B8B0CC0}" type="slidenum">
              <a:rPr lang="en-US" altLang="zh-CN"/>
              <a:pPr/>
              <a:t>‹#›</a:t>
            </a:fld>
            <a:endParaRPr lang="en-US" altLang="zh-CN"/>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9EF70684-6601-4E75-B95C-0A22E0678183}" type="slidenum">
              <a:rPr lang="en-US" altLang="zh-CN"/>
              <a:pPr/>
              <a:t>‹#›</a:t>
            </a:fld>
            <a:endParaRPr lang="en-US" altLang="zh-CN"/>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C3283D72-371F-409E-9B8A-09812D4D6A7C}" type="slidenum">
              <a:rPr lang="en-US" altLang="zh-CN"/>
              <a:pPr/>
              <a:t>‹#›</a:t>
            </a:fld>
            <a:endParaRPr lang="en-US" altLang="zh-CN"/>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9F88EF1F-D0D7-434F-944D-01C4F45EB65A}" type="slidenum">
              <a:rPr lang="en-US" altLang="zh-CN"/>
              <a:pPr/>
              <a:t>‹#›</a:t>
            </a:fld>
            <a:endParaRPr lang="en-US" altLang="zh-CN"/>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6A6D61EB-3084-47B7-83E0-F4858B39E5AB}" type="slidenum">
              <a:rPr lang="en-US" altLang="zh-CN"/>
              <a:pPr/>
              <a:t>‹#›</a:t>
            </a:fld>
            <a:endParaRPr lang="en-US" altLang="zh-CN"/>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B6D6F1F7-6166-49E8-A0DF-85AB22D7C994}" type="slidenum">
              <a:rPr lang="en-US" altLang="zh-CN"/>
              <a:pPr/>
              <a:t>‹#›</a:t>
            </a:fld>
            <a:endParaRPr lang="en-US" altLang="zh-CN"/>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F1F36BA4-9BF5-4D82-9785-853A0D15A563}" type="slidenum">
              <a:rPr lang="en-US" altLang="zh-CN"/>
              <a:pPr/>
              <a:t>‹#›</a:t>
            </a:fld>
            <a:endParaRPr lang="en-US" altLang="zh-CN"/>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30A831A3-098D-4546-89D6-900C5ABD863C}" type="slidenum">
              <a:rPr lang="en-US" altLang="zh-CN"/>
              <a:pPr/>
              <a:t>‹#›</a:t>
            </a:fld>
            <a:endParaRPr lang="en-US" altLang="zh-CN"/>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10DC3847-7BB4-4CE9-BE04-68EAC74A80C1}" type="slidenum">
              <a:rPr lang="en-US" altLang="zh-CN"/>
              <a:pPr/>
              <a:t>‹#›</a:t>
            </a:fld>
            <a:endParaRPr lang="en-US" altLang="zh-CN"/>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C09D318B-9F99-4158-A046-9CCFE85203CE}" type="slidenum">
              <a:rPr lang="en-US" altLang="zh-CN"/>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B74FD791-5A70-49CE-A61B-514EDEAA81F3}" type="slidenum">
              <a:rPr lang="en-US" altLang="zh-CN"/>
              <a:pPr/>
              <a:t>‹#›</a:t>
            </a:fld>
            <a:endParaRPr lang="en-US" altLang="zh-CN"/>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32DE704F-E529-4229-A3A8-E7ABC365193A}" type="slidenum">
              <a:rPr lang="en-US" altLang="zh-CN"/>
              <a:pPr/>
              <a:t>‹#›</a:t>
            </a:fld>
            <a:endParaRPr lang="en-US" altLang="zh-CN"/>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F72BA595-370E-41B1-A62D-FAE095256807}" type="slidenum">
              <a:rPr lang="en-US" altLang="zh-CN"/>
              <a:pPr/>
              <a:t>‹#›</a:t>
            </a:fld>
            <a:endParaRPr lang="en-US" altLang="zh-CN"/>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CA9D55B7-0A28-477A-9CC1-0C8D37C0E02B}" type="slidenum">
              <a:rPr lang="en-US" altLang="zh-CN"/>
              <a:pPr/>
              <a:t>‹#›</a:t>
            </a:fld>
            <a:endParaRPr lang="en-US" altLang="zh-CN"/>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325E5FAD-E93C-4C5E-B01E-3F7246867C67}" type="slidenum">
              <a:rPr lang="en-US" altLang="zh-CN"/>
              <a:pPr/>
              <a:t>‹#›</a:t>
            </a:fld>
            <a:endParaRPr lang="en-US" altLang="zh-CN"/>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BB0AA7B0-5AA0-4BBB-BD89-163587F02C87}" type="slidenum">
              <a:rPr lang="en-US" altLang="zh-CN"/>
              <a:pPr/>
              <a:t>‹#›</a:t>
            </a:fld>
            <a:endParaRPr lang="en-US" altLang="zh-CN"/>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BF5FCE79-4B04-478F-9A7D-8E844A781226}" type="slidenum">
              <a:rPr lang="en-US" altLang="zh-CN"/>
              <a:pPr/>
              <a:t>‹#›</a:t>
            </a:fld>
            <a:endParaRPr lang="en-US" altLang="zh-CN"/>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ABD8252E-5D40-4DF2-AEC1-5848CE7E29E5}" type="slidenum">
              <a:rPr lang="en-US" altLang="zh-CN"/>
              <a:pPr/>
              <a:t>‹#›</a:t>
            </a:fld>
            <a:endParaRPr lang="en-US" altLang="zh-CN"/>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59657E59-EF6A-4F48-92CC-EC63C3220A40}" type="slidenum">
              <a:rPr lang="en-US" altLang="zh-CN"/>
              <a:pPr/>
              <a:t>‹#›</a:t>
            </a:fld>
            <a:endParaRPr lang="en-US" altLang="zh-CN"/>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E17FF591-2382-4572-9835-DB5525A92536}" type="slidenum">
              <a:rPr lang="en-US" altLang="zh-CN"/>
              <a:pPr/>
              <a:t>‹#›</a:t>
            </a:fld>
            <a:endParaRPr lang="en-US" altLang="zh-CN"/>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A5CA720D-BB9E-4596-8177-02BB5349BF8D}" type="slidenum">
              <a:rPr lang="en-US" altLang="zh-CN"/>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ltLang="zh-CN"/>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ltLang="zh-CN"/>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CA4E7175-AF82-4EF2-BD9C-06DBCD90ADE1}"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ea typeface="宋体" pitchFamily="2" charset="-122"/>
        </a:defRPr>
      </a:lvl2pPr>
      <a:lvl3pPr algn="ctr" rtl="0" fontAlgn="base">
        <a:spcBef>
          <a:spcPct val="0"/>
        </a:spcBef>
        <a:spcAft>
          <a:spcPct val="0"/>
        </a:spcAft>
        <a:defRPr sz="4400">
          <a:solidFill>
            <a:schemeClr val="tx2"/>
          </a:solidFill>
          <a:latin typeface="Arial" pitchFamily="34" charset="0"/>
          <a:ea typeface="宋体" pitchFamily="2" charset="-122"/>
        </a:defRPr>
      </a:lvl3pPr>
      <a:lvl4pPr algn="ctr" rtl="0" fontAlgn="base">
        <a:spcBef>
          <a:spcPct val="0"/>
        </a:spcBef>
        <a:spcAft>
          <a:spcPct val="0"/>
        </a:spcAft>
        <a:defRPr sz="4400">
          <a:solidFill>
            <a:schemeClr val="tx2"/>
          </a:solidFill>
          <a:latin typeface="Arial" pitchFamily="34" charset="0"/>
          <a:ea typeface="宋体" pitchFamily="2" charset="-122"/>
        </a:defRPr>
      </a:lvl4pPr>
      <a:lvl5pPr algn="ctr" rtl="0" fontAlgn="base">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36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6236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236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ltLang="zh-CN"/>
          </a:p>
        </p:txBody>
      </p:sp>
      <p:sp>
        <p:nvSpPr>
          <p:cNvPr id="6236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ltLang="zh-CN"/>
          </a:p>
        </p:txBody>
      </p:sp>
      <p:sp>
        <p:nvSpPr>
          <p:cNvPr id="6236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5E9035B0-4C0B-4B8D-B400-CE8F1B64AA6C}"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ea typeface="宋体" pitchFamily="2" charset="-122"/>
        </a:defRPr>
      </a:lvl2pPr>
      <a:lvl3pPr algn="ctr" rtl="0" fontAlgn="base">
        <a:spcBef>
          <a:spcPct val="0"/>
        </a:spcBef>
        <a:spcAft>
          <a:spcPct val="0"/>
        </a:spcAft>
        <a:defRPr sz="4400">
          <a:solidFill>
            <a:schemeClr val="tx2"/>
          </a:solidFill>
          <a:latin typeface="Arial" pitchFamily="34" charset="0"/>
          <a:ea typeface="宋体" pitchFamily="2" charset="-122"/>
        </a:defRPr>
      </a:lvl3pPr>
      <a:lvl4pPr algn="ctr" rtl="0" fontAlgn="base">
        <a:spcBef>
          <a:spcPct val="0"/>
        </a:spcBef>
        <a:spcAft>
          <a:spcPct val="0"/>
        </a:spcAft>
        <a:defRPr sz="4400">
          <a:solidFill>
            <a:schemeClr val="tx2"/>
          </a:solidFill>
          <a:latin typeface="Arial" pitchFamily="34" charset="0"/>
          <a:ea typeface="宋体" pitchFamily="2" charset="-122"/>
        </a:defRPr>
      </a:lvl4pPr>
      <a:lvl5pPr algn="ctr" rtl="0" fontAlgn="base">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669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62669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2669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zh-CN"/>
          </a:p>
        </p:txBody>
      </p:sp>
      <p:sp>
        <p:nvSpPr>
          <p:cNvPr id="6266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zh-CN"/>
          </a:p>
        </p:txBody>
      </p:sp>
      <p:sp>
        <p:nvSpPr>
          <p:cNvPr id="62669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1FA15E6-C138-4179-B63D-462EDB389CB9}"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ea typeface="宋体" pitchFamily="2" charset="-122"/>
        </a:defRPr>
      </a:lvl2pPr>
      <a:lvl3pPr algn="ctr" rtl="0" fontAlgn="base">
        <a:spcBef>
          <a:spcPct val="0"/>
        </a:spcBef>
        <a:spcAft>
          <a:spcPct val="0"/>
        </a:spcAft>
        <a:defRPr sz="4400">
          <a:solidFill>
            <a:schemeClr val="tx2"/>
          </a:solidFill>
          <a:latin typeface="Times New Roman" pitchFamily="18" charset="0"/>
          <a:ea typeface="宋体" pitchFamily="2" charset="-122"/>
        </a:defRPr>
      </a:lvl3pPr>
      <a:lvl4pPr algn="ctr" rtl="0" fontAlgn="base">
        <a:spcBef>
          <a:spcPct val="0"/>
        </a:spcBef>
        <a:spcAft>
          <a:spcPct val="0"/>
        </a:spcAft>
        <a:defRPr sz="4400">
          <a:solidFill>
            <a:schemeClr val="tx2"/>
          </a:solidFill>
          <a:latin typeface="Times New Roman" pitchFamily="18" charset="0"/>
          <a:ea typeface="宋体" pitchFamily="2" charset="-122"/>
        </a:defRPr>
      </a:lvl4pPr>
      <a:lvl5pPr algn="ctr" rtl="0" fontAlgn="base">
        <a:spcBef>
          <a:spcPct val="0"/>
        </a:spcBef>
        <a:spcAft>
          <a:spcPct val="0"/>
        </a:spcAft>
        <a:defRPr sz="4400">
          <a:solidFill>
            <a:schemeClr val="tx2"/>
          </a:solidFill>
          <a:latin typeface="Times New Roman" pitchFamily="18" charset="0"/>
          <a:ea typeface="宋体" pitchFamily="2" charset="-122"/>
        </a:defRPr>
      </a:lvl5pPr>
      <a:lvl6pPr marL="457200" algn="ctr" rtl="0" fontAlgn="base">
        <a:spcBef>
          <a:spcPct val="0"/>
        </a:spcBef>
        <a:spcAft>
          <a:spcPct val="0"/>
        </a:spcAft>
        <a:defRPr sz="4400">
          <a:solidFill>
            <a:schemeClr val="tx2"/>
          </a:solidFill>
          <a:latin typeface="Times New Roman" pitchFamily="18" charset="0"/>
          <a:ea typeface="宋体" pitchFamily="2" charset="-122"/>
        </a:defRPr>
      </a:lvl6pPr>
      <a:lvl7pPr marL="914400" algn="ctr" rtl="0" fontAlgn="base">
        <a:spcBef>
          <a:spcPct val="0"/>
        </a:spcBef>
        <a:spcAft>
          <a:spcPct val="0"/>
        </a:spcAft>
        <a:defRPr sz="4400">
          <a:solidFill>
            <a:schemeClr val="tx2"/>
          </a:solidFill>
          <a:latin typeface="Times New Roman" pitchFamily="18" charset="0"/>
          <a:ea typeface="宋体" pitchFamily="2" charset="-122"/>
        </a:defRPr>
      </a:lvl7pPr>
      <a:lvl8pPr marL="1371600" algn="ctr" rtl="0" fontAlgn="base">
        <a:spcBef>
          <a:spcPct val="0"/>
        </a:spcBef>
        <a:spcAft>
          <a:spcPct val="0"/>
        </a:spcAft>
        <a:defRPr sz="4400">
          <a:solidFill>
            <a:schemeClr val="tx2"/>
          </a:solidFill>
          <a:latin typeface="Times New Roman" pitchFamily="18" charset="0"/>
          <a:ea typeface="宋体" pitchFamily="2" charset="-122"/>
        </a:defRPr>
      </a:lvl8pPr>
      <a:lvl9pPr marL="1828800" algn="ctr" rtl="0" fontAlgn="base">
        <a:spcBef>
          <a:spcPct val="0"/>
        </a:spcBef>
        <a:spcAft>
          <a:spcPct val="0"/>
        </a:spcAft>
        <a:defRPr sz="4400">
          <a:solidFill>
            <a:schemeClr val="tx2"/>
          </a:solidFill>
          <a:latin typeface="Times New Roman" pitchFamily="18" charset="0"/>
          <a:ea typeface="宋体"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89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6789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7891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zh-CN"/>
          </a:p>
        </p:txBody>
      </p:sp>
      <p:sp>
        <p:nvSpPr>
          <p:cNvPr id="6789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zh-CN"/>
          </a:p>
        </p:txBody>
      </p:sp>
      <p:sp>
        <p:nvSpPr>
          <p:cNvPr id="67891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657CDDC-543E-45AE-BD84-D73C4EBEBBCF}"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ea typeface="宋体" pitchFamily="2" charset="-122"/>
        </a:defRPr>
      </a:lvl2pPr>
      <a:lvl3pPr algn="ctr" rtl="0" fontAlgn="base">
        <a:spcBef>
          <a:spcPct val="0"/>
        </a:spcBef>
        <a:spcAft>
          <a:spcPct val="0"/>
        </a:spcAft>
        <a:defRPr sz="4400">
          <a:solidFill>
            <a:schemeClr val="tx2"/>
          </a:solidFill>
          <a:latin typeface="Times New Roman" pitchFamily="18" charset="0"/>
          <a:ea typeface="宋体" pitchFamily="2" charset="-122"/>
        </a:defRPr>
      </a:lvl3pPr>
      <a:lvl4pPr algn="ctr" rtl="0" fontAlgn="base">
        <a:spcBef>
          <a:spcPct val="0"/>
        </a:spcBef>
        <a:spcAft>
          <a:spcPct val="0"/>
        </a:spcAft>
        <a:defRPr sz="4400">
          <a:solidFill>
            <a:schemeClr val="tx2"/>
          </a:solidFill>
          <a:latin typeface="Times New Roman" pitchFamily="18" charset="0"/>
          <a:ea typeface="宋体" pitchFamily="2" charset="-122"/>
        </a:defRPr>
      </a:lvl4pPr>
      <a:lvl5pPr algn="ctr" rtl="0" fontAlgn="base">
        <a:spcBef>
          <a:spcPct val="0"/>
        </a:spcBef>
        <a:spcAft>
          <a:spcPct val="0"/>
        </a:spcAft>
        <a:defRPr sz="4400">
          <a:solidFill>
            <a:schemeClr val="tx2"/>
          </a:solidFill>
          <a:latin typeface="Times New Roman" pitchFamily="18" charset="0"/>
          <a:ea typeface="宋体" pitchFamily="2" charset="-122"/>
        </a:defRPr>
      </a:lvl5pPr>
      <a:lvl6pPr marL="457200" algn="ctr" rtl="0" fontAlgn="base">
        <a:spcBef>
          <a:spcPct val="0"/>
        </a:spcBef>
        <a:spcAft>
          <a:spcPct val="0"/>
        </a:spcAft>
        <a:defRPr sz="4400">
          <a:solidFill>
            <a:schemeClr val="tx2"/>
          </a:solidFill>
          <a:latin typeface="Times New Roman" pitchFamily="18" charset="0"/>
          <a:ea typeface="宋体" pitchFamily="2" charset="-122"/>
        </a:defRPr>
      </a:lvl6pPr>
      <a:lvl7pPr marL="914400" algn="ctr" rtl="0" fontAlgn="base">
        <a:spcBef>
          <a:spcPct val="0"/>
        </a:spcBef>
        <a:spcAft>
          <a:spcPct val="0"/>
        </a:spcAft>
        <a:defRPr sz="4400">
          <a:solidFill>
            <a:schemeClr val="tx2"/>
          </a:solidFill>
          <a:latin typeface="Times New Roman" pitchFamily="18" charset="0"/>
          <a:ea typeface="宋体" pitchFamily="2" charset="-122"/>
        </a:defRPr>
      </a:lvl7pPr>
      <a:lvl8pPr marL="1371600" algn="ctr" rtl="0" fontAlgn="base">
        <a:spcBef>
          <a:spcPct val="0"/>
        </a:spcBef>
        <a:spcAft>
          <a:spcPct val="0"/>
        </a:spcAft>
        <a:defRPr sz="4400">
          <a:solidFill>
            <a:schemeClr val="tx2"/>
          </a:solidFill>
          <a:latin typeface="Times New Roman" pitchFamily="18" charset="0"/>
          <a:ea typeface="宋体" pitchFamily="2" charset="-122"/>
        </a:defRPr>
      </a:lvl8pPr>
      <a:lvl9pPr marL="1828800" algn="ctr" rtl="0" fontAlgn="base">
        <a:spcBef>
          <a:spcPct val="0"/>
        </a:spcBef>
        <a:spcAft>
          <a:spcPct val="0"/>
        </a:spcAft>
        <a:defRPr sz="4400">
          <a:solidFill>
            <a:schemeClr val="tx2"/>
          </a:solidFill>
          <a:latin typeface="Times New Roman" pitchFamily="18" charset="0"/>
          <a:ea typeface="宋体"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856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857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zh-CN"/>
          </a:p>
        </p:txBody>
      </p:sp>
      <p:sp>
        <p:nvSpPr>
          <p:cNvPr id="2857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zh-CN"/>
          </a:p>
        </p:txBody>
      </p:sp>
      <p:sp>
        <p:nvSpPr>
          <p:cNvPr id="2857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993D72A-C047-4F8A-B348-E58639201005}"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ea typeface="宋体" pitchFamily="2" charset="-122"/>
        </a:defRPr>
      </a:lvl2pPr>
      <a:lvl3pPr algn="ctr" rtl="0" fontAlgn="base">
        <a:spcBef>
          <a:spcPct val="0"/>
        </a:spcBef>
        <a:spcAft>
          <a:spcPct val="0"/>
        </a:spcAft>
        <a:defRPr sz="4400">
          <a:solidFill>
            <a:schemeClr val="tx2"/>
          </a:solidFill>
          <a:latin typeface="Times New Roman" pitchFamily="18" charset="0"/>
          <a:ea typeface="宋体" pitchFamily="2" charset="-122"/>
        </a:defRPr>
      </a:lvl3pPr>
      <a:lvl4pPr algn="ctr" rtl="0" fontAlgn="base">
        <a:spcBef>
          <a:spcPct val="0"/>
        </a:spcBef>
        <a:spcAft>
          <a:spcPct val="0"/>
        </a:spcAft>
        <a:defRPr sz="4400">
          <a:solidFill>
            <a:schemeClr val="tx2"/>
          </a:solidFill>
          <a:latin typeface="Times New Roman" pitchFamily="18" charset="0"/>
          <a:ea typeface="宋体" pitchFamily="2" charset="-122"/>
        </a:defRPr>
      </a:lvl4pPr>
      <a:lvl5pPr algn="ctr" rtl="0" fontAlgn="base">
        <a:spcBef>
          <a:spcPct val="0"/>
        </a:spcBef>
        <a:spcAft>
          <a:spcPct val="0"/>
        </a:spcAft>
        <a:defRPr sz="4400">
          <a:solidFill>
            <a:schemeClr val="tx2"/>
          </a:solidFill>
          <a:latin typeface="Times New Roman" pitchFamily="18" charset="0"/>
          <a:ea typeface="宋体" pitchFamily="2" charset="-122"/>
        </a:defRPr>
      </a:lvl5pPr>
      <a:lvl6pPr marL="457200" algn="ctr" rtl="0" fontAlgn="base">
        <a:spcBef>
          <a:spcPct val="0"/>
        </a:spcBef>
        <a:spcAft>
          <a:spcPct val="0"/>
        </a:spcAft>
        <a:defRPr sz="4400">
          <a:solidFill>
            <a:schemeClr val="tx2"/>
          </a:solidFill>
          <a:latin typeface="Times New Roman" pitchFamily="18" charset="0"/>
          <a:ea typeface="宋体" pitchFamily="2" charset="-122"/>
        </a:defRPr>
      </a:lvl6pPr>
      <a:lvl7pPr marL="914400" algn="ctr" rtl="0" fontAlgn="base">
        <a:spcBef>
          <a:spcPct val="0"/>
        </a:spcBef>
        <a:spcAft>
          <a:spcPct val="0"/>
        </a:spcAft>
        <a:defRPr sz="4400">
          <a:solidFill>
            <a:schemeClr val="tx2"/>
          </a:solidFill>
          <a:latin typeface="Times New Roman" pitchFamily="18" charset="0"/>
          <a:ea typeface="宋体" pitchFamily="2" charset="-122"/>
        </a:defRPr>
      </a:lvl7pPr>
      <a:lvl8pPr marL="1371600" algn="ctr" rtl="0" fontAlgn="base">
        <a:spcBef>
          <a:spcPct val="0"/>
        </a:spcBef>
        <a:spcAft>
          <a:spcPct val="0"/>
        </a:spcAft>
        <a:defRPr sz="4400">
          <a:solidFill>
            <a:schemeClr val="tx2"/>
          </a:solidFill>
          <a:latin typeface="Times New Roman" pitchFamily="18" charset="0"/>
          <a:ea typeface="宋体" pitchFamily="2" charset="-122"/>
        </a:defRPr>
      </a:lvl8pPr>
      <a:lvl9pPr marL="1828800" algn="ctr" rtl="0" fontAlgn="base">
        <a:spcBef>
          <a:spcPct val="0"/>
        </a:spcBef>
        <a:spcAft>
          <a:spcPct val="0"/>
        </a:spcAft>
        <a:defRPr sz="4400">
          <a:solidFill>
            <a:schemeClr val="tx2"/>
          </a:solidFill>
          <a:latin typeface="Times New Roman" pitchFamily="18" charset="0"/>
          <a:ea typeface="宋体"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37273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7274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zh-CN"/>
          </a:p>
        </p:txBody>
      </p:sp>
      <p:sp>
        <p:nvSpPr>
          <p:cNvPr id="37274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zh-CN"/>
          </a:p>
        </p:txBody>
      </p:sp>
      <p:sp>
        <p:nvSpPr>
          <p:cNvPr id="37274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DA7AF32-2EE5-4683-B2D6-A93A0C03A0B5}"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ea typeface="宋体" pitchFamily="2" charset="-122"/>
        </a:defRPr>
      </a:lvl2pPr>
      <a:lvl3pPr algn="ctr" rtl="0" fontAlgn="base">
        <a:spcBef>
          <a:spcPct val="0"/>
        </a:spcBef>
        <a:spcAft>
          <a:spcPct val="0"/>
        </a:spcAft>
        <a:defRPr sz="4400">
          <a:solidFill>
            <a:schemeClr val="tx2"/>
          </a:solidFill>
          <a:latin typeface="Times New Roman" pitchFamily="18" charset="0"/>
          <a:ea typeface="宋体" pitchFamily="2" charset="-122"/>
        </a:defRPr>
      </a:lvl3pPr>
      <a:lvl4pPr algn="ctr" rtl="0" fontAlgn="base">
        <a:spcBef>
          <a:spcPct val="0"/>
        </a:spcBef>
        <a:spcAft>
          <a:spcPct val="0"/>
        </a:spcAft>
        <a:defRPr sz="4400">
          <a:solidFill>
            <a:schemeClr val="tx2"/>
          </a:solidFill>
          <a:latin typeface="Times New Roman" pitchFamily="18" charset="0"/>
          <a:ea typeface="宋体" pitchFamily="2" charset="-122"/>
        </a:defRPr>
      </a:lvl4pPr>
      <a:lvl5pPr algn="ctr" rtl="0" fontAlgn="base">
        <a:spcBef>
          <a:spcPct val="0"/>
        </a:spcBef>
        <a:spcAft>
          <a:spcPct val="0"/>
        </a:spcAft>
        <a:defRPr sz="4400">
          <a:solidFill>
            <a:schemeClr val="tx2"/>
          </a:solidFill>
          <a:latin typeface="Times New Roman" pitchFamily="18" charset="0"/>
          <a:ea typeface="宋体" pitchFamily="2" charset="-122"/>
        </a:defRPr>
      </a:lvl5pPr>
      <a:lvl6pPr marL="457200" algn="ctr" rtl="0" fontAlgn="base">
        <a:spcBef>
          <a:spcPct val="0"/>
        </a:spcBef>
        <a:spcAft>
          <a:spcPct val="0"/>
        </a:spcAft>
        <a:defRPr sz="4400">
          <a:solidFill>
            <a:schemeClr val="tx2"/>
          </a:solidFill>
          <a:latin typeface="Times New Roman" pitchFamily="18" charset="0"/>
          <a:ea typeface="宋体" pitchFamily="2" charset="-122"/>
        </a:defRPr>
      </a:lvl6pPr>
      <a:lvl7pPr marL="914400" algn="ctr" rtl="0" fontAlgn="base">
        <a:spcBef>
          <a:spcPct val="0"/>
        </a:spcBef>
        <a:spcAft>
          <a:spcPct val="0"/>
        </a:spcAft>
        <a:defRPr sz="4400">
          <a:solidFill>
            <a:schemeClr val="tx2"/>
          </a:solidFill>
          <a:latin typeface="Times New Roman" pitchFamily="18" charset="0"/>
          <a:ea typeface="宋体" pitchFamily="2" charset="-122"/>
        </a:defRPr>
      </a:lvl7pPr>
      <a:lvl8pPr marL="1371600" algn="ctr" rtl="0" fontAlgn="base">
        <a:spcBef>
          <a:spcPct val="0"/>
        </a:spcBef>
        <a:spcAft>
          <a:spcPct val="0"/>
        </a:spcAft>
        <a:defRPr sz="4400">
          <a:solidFill>
            <a:schemeClr val="tx2"/>
          </a:solidFill>
          <a:latin typeface="Times New Roman" pitchFamily="18" charset="0"/>
          <a:ea typeface="宋体" pitchFamily="2" charset="-122"/>
        </a:defRPr>
      </a:lvl8pPr>
      <a:lvl9pPr marL="1828800" algn="ctr" rtl="0" fontAlgn="base">
        <a:spcBef>
          <a:spcPct val="0"/>
        </a:spcBef>
        <a:spcAft>
          <a:spcPct val="0"/>
        </a:spcAft>
        <a:defRPr sz="4400">
          <a:solidFill>
            <a:schemeClr val="tx2"/>
          </a:solidFill>
          <a:latin typeface="Times New Roman" pitchFamily="18" charset="0"/>
          <a:ea typeface="宋体"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385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85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400"/>
            </a:lvl1pPr>
          </a:lstStyle>
          <a:p>
            <a:endParaRPr lang="en-US" altLang="zh-CN"/>
          </a:p>
        </p:txBody>
      </p:sp>
      <p:sp>
        <p:nvSpPr>
          <p:cNvPr id="385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400"/>
            </a:lvl1pPr>
          </a:lstStyle>
          <a:p>
            <a:endParaRPr lang="en-US" altLang="zh-CN"/>
          </a:p>
        </p:txBody>
      </p:sp>
      <p:sp>
        <p:nvSpPr>
          <p:cNvPr id="385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400"/>
            </a:lvl1pPr>
          </a:lstStyle>
          <a:p>
            <a:fld id="{0424B689-0878-4F2E-8E1D-E844D1040D92}"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ea typeface="宋体" pitchFamily="2" charset="-122"/>
        </a:defRPr>
      </a:lvl2pPr>
      <a:lvl3pPr algn="ctr" rtl="0" fontAlgn="base">
        <a:spcBef>
          <a:spcPct val="0"/>
        </a:spcBef>
        <a:spcAft>
          <a:spcPct val="0"/>
        </a:spcAft>
        <a:defRPr sz="4400">
          <a:solidFill>
            <a:schemeClr val="tx2"/>
          </a:solidFill>
          <a:latin typeface="Times New Roman" pitchFamily="18" charset="0"/>
          <a:ea typeface="宋体" pitchFamily="2" charset="-122"/>
        </a:defRPr>
      </a:lvl3pPr>
      <a:lvl4pPr algn="ctr" rtl="0" fontAlgn="base">
        <a:spcBef>
          <a:spcPct val="0"/>
        </a:spcBef>
        <a:spcAft>
          <a:spcPct val="0"/>
        </a:spcAft>
        <a:defRPr sz="4400">
          <a:solidFill>
            <a:schemeClr val="tx2"/>
          </a:solidFill>
          <a:latin typeface="Times New Roman" pitchFamily="18" charset="0"/>
          <a:ea typeface="宋体" pitchFamily="2" charset="-122"/>
        </a:defRPr>
      </a:lvl4pPr>
      <a:lvl5pPr algn="ctr" rtl="0" fontAlgn="base">
        <a:spcBef>
          <a:spcPct val="0"/>
        </a:spcBef>
        <a:spcAft>
          <a:spcPct val="0"/>
        </a:spcAft>
        <a:defRPr sz="4400">
          <a:solidFill>
            <a:schemeClr val="tx2"/>
          </a:solidFill>
          <a:latin typeface="Times New Roman" pitchFamily="18" charset="0"/>
          <a:ea typeface="宋体" pitchFamily="2" charset="-122"/>
        </a:defRPr>
      </a:lvl5pPr>
      <a:lvl6pPr marL="457200" algn="ctr" rtl="0" fontAlgn="base">
        <a:spcBef>
          <a:spcPct val="0"/>
        </a:spcBef>
        <a:spcAft>
          <a:spcPct val="0"/>
        </a:spcAft>
        <a:defRPr sz="4400">
          <a:solidFill>
            <a:schemeClr val="tx2"/>
          </a:solidFill>
          <a:latin typeface="Times New Roman" pitchFamily="18" charset="0"/>
          <a:ea typeface="宋体" pitchFamily="2" charset="-122"/>
        </a:defRPr>
      </a:lvl6pPr>
      <a:lvl7pPr marL="914400" algn="ctr" rtl="0" fontAlgn="base">
        <a:spcBef>
          <a:spcPct val="0"/>
        </a:spcBef>
        <a:spcAft>
          <a:spcPct val="0"/>
        </a:spcAft>
        <a:defRPr sz="4400">
          <a:solidFill>
            <a:schemeClr val="tx2"/>
          </a:solidFill>
          <a:latin typeface="Times New Roman" pitchFamily="18" charset="0"/>
          <a:ea typeface="宋体" pitchFamily="2" charset="-122"/>
        </a:defRPr>
      </a:lvl7pPr>
      <a:lvl8pPr marL="1371600" algn="ctr" rtl="0" fontAlgn="base">
        <a:spcBef>
          <a:spcPct val="0"/>
        </a:spcBef>
        <a:spcAft>
          <a:spcPct val="0"/>
        </a:spcAft>
        <a:defRPr sz="4400">
          <a:solidFill>
            <a:schemeClr val="tx2"/>
          </a:solidFill>
          <a:latin typeface="Times New Roman" pitchFamily="18" charset="0"/>
          <a:ea typeface="宋体" pitchFamily="2" charset="-122"/>
        </a:defRPr>
      </a:lvl8pPr>
      <a:lvl9pPr marL="1828800" algn="ctr" rtl="0" fontAlgn="base">
        <a:spcBef>
          <a:spcPct val="0"/>
        </a:spcBef>
        <a:spcAft>
          <a:spcPct val="0"/>
        </a:spcAft>
        <a:defRPr sz="4400">
          <a:solidFill>
            <a:schemeClr val="tx2"/>
          </a:solidFill>
          <a:latin typeface="Times New Roman" pitchFamily="18" charset="0"/>
          <a:ea typeface="宋体"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4229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2291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zh-CN"/>
          </a:p>
        </p:txBody>
      </p:sp>
      <p:sp>
        <p:nvSpPr>
          <p:cNvPr id="4229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zh-CN"/>
          </a:p>
        </p:txBody>
      </p:sp>
      <p:sp>
        <p:nvSpPr>
          <p:cNvPr id="42291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AC0FED6-36E0-471F-8895-EEF9334DBD77}"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ea typeface="宋体" pitchFamily="2" charset="-122"/>
        </a:defRPr>
      </a:lvl2pPr>
      <a:lvl3pPr algn="ctr" rtl="0" fontAlgn="base">
        <a:spcBef>
          <a:spcPct val="0"/>
        </a:spcBef>
        <a:spcAft>
          <a:spcPct val="0"/>
        </a:spcAft>
        <a:defRPr sz="4400">
          <a:solidFill>
            <a:schemeClr val="tx2"/>
          </a:solidFill>
          <a:latin typeface="Times New Roman" pitchFamily="18" charset="0"/>
          <a:ea typeface="宋体" pitchFamily="2" charset="-122"/>
        </a:defRPr>
      </a:lvl3pPr>
      <a:lvl4pPr algn="ctr" rtl="0" fontAlgn="base">
        <a:spcBef>
          <a:spcPct val="0"/>
        </a:spcBef>
        <a:spcAft>
          <a:spcPct val="0"/>
        </a:spcAft>
        <a:defRPr sz="4400">
          <a:solidFill>
            <a:schemeClr val="tx2"/>
          </a:solidFill>
          <a:latin typeface="Times New Roman" pitchFamily="18" charset="0"/>
          <a:ea typeface="宋体" pitchFamily="2" charset="-122"/>
        </a:defRPr>
      </a:lvl4pPr>
      <a:lvl5pPr algn="ctr" rtl="0" fontAlgn="base">
        <a:spcBef>
          <a:spcPct val="0"/>
        </a:spcBef>
        <a:spcAft>
          <a:spcPct val="0"/>
        </a:spcAft>
        <a:defRPr sz="4400">
          <a:solidFill>
            <a:schemeClr val="tx2"/>
          </a:solidFill>
          <a:latin typeface="Times New Roman" pitchFamily="18" charset="0"/>
          <a:ea typeface="宋体" pitchFamily="2" charset="-122"/>
        </a:defRPr>
      </a:lvl5pPr>
      <a:lvl6pPr marL="457200" algn="ctr" rtl="0" fontAlgn="base">
        <a:spcBef>
          <a:spcPct val="0"/>
        </a:spcBef>
        <a:spcAft>
          <a:spcPct val="0"/>
        </a:spcAft>
        <a:defRPr sz="4400">
          <a:solidFill>
            <a:schemeClr val="tx2"/>
          </a:solidFill>
          <a:latin typeface="Times New Roman" pitchFamily="18" charset="0"/>
          <a:ea typeface="宋体" pitchFamily="2" charset="-122"/>
        </a:defRPr>
      </a:lvl6pPr>
      <a:lvl7pPr marL="914400" algn="ctr" rtl="0" fontAlgn="base">
        <a:spcBef>
          <a:spcPct val="0"/>
        </a:spcBef>
        <a:spcAft>
          <a:spcPct val="0"/>
        </a:spcAft>
        <a:defRPr sz="4400">
          <a:solidFill>
            <a:schemeClr val="tx2"/>
          </a:solidFill>
          <a:latin typeface="Times New Roman" pitchFamily="18" charset="0"/>
          <a:ea typeface="宋体" pitchFamily="2" charset="-122"/>
        </a:defRPr>
      </a:lvl7pPr>
      <a:lvl8pPr marL="1371600" algn="ctr" rtl="0" fontAlgn="base">
        <a:spcBef>
          <a:spcPct val="0"/>
        </a:spcBef>
        <a:spcAft>
          <a:spcPct val="0"/>
        </a:spcAft>
        <a:defRPr sz="4400">
          <a:solidFill>
            <a:schemeClr val="tx2"/>
          </a:solidFill>
          <a:latin typeface="Times New Roman" pitchFamily="18" charset="0"/>
          <a:ea typeface="宋体" pitchFamily="2" charset="-122"/>
        </a:defRPr>
      </a:lvl8pPr>
      <a:lvl9pPr marL="1828800" algn="ctr" rtl="0" fontAlgn="base">
        <a:spcBef>
          <a:spcPct val="0"/>
        </a:spcBef>
        <a:spcAft>
          <a:spcPct val="0"/>
        </a:spcAft>
        <a:defRPr sz="4400">
          <a:solidFill>
            <a:schemeClr val="tx2"/>
          </a:solidFill>
          <a:latin typeface="Times New Roman" pitchFamily="18" charset="0"/>
          <a:ea typeface="宋体"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43008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3008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zh-CN"/>
          </a:p>
        </p:txBody>
      </p:sp>
      <p:sp>
        <p:nvSpPr>
          <p:cNvPr id="43008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zh-CN"/>
          </a:p>
        </p:txBody>
      </p:sp>
      <p:sp>
        <p:nvSpPr>
          <p:cNvPr id="43008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6A34B18-C230-41C5-845A-52F3574D8822}"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ea typeface="宋体" pitchFamily="2" charset="-122"/>
        </a:defRPr>
      </a:lvl2pPr>
      <a:lvl3pPr algn="ctr" rtl="0" fontAlgn="base">
        <a:spcBef>
          <a:spcPct val="0"/>
        </a:spcBef>
        <a:spcAft>
          <a:spcPct val="0"/>
        </a:spcAft>
        <a:defRPr sz="4400">
          <a:solidFill>
            <a:schemeClr val="tx2"/>
          </a:solidFill>
          <a:latin typeface="Times New Roman" pitchFamily="18" charset="0"/>
          <a:ea typeface="宋体" pitchFamily="2" charset="-122"/>
        </a:defRPr>
      </a:lvl3pPr>
      <a:lvl4pPr algn="ctr" rtl="0" fontAlgn="base">
        <a:spcBef>
          <a:spcPct val="0"/>
        </a:spcBef>
        <a:spcAft>
          <a:spcPct val="0"/>
        </a:spcAft>
        <a:defRPr sz="4400">
          <a:solidFill>
            <a:schemeClr val="tx2"/>
          </a:solidFill>
          <a:latin typeface="Times New Roman" pitchFamily="18" charset="0"/>
          <a:ea typeface="宋体" pitchFamily="2" charset="-122"/>
        </a:defRPr>
      </a:lvl4pPr>
      <a:lvl5pPr algn="ctr" rtl="0" fontAlgn="base">
        <a:spcBef>
          <a:spcPct val="0"/>
        </a:spcBef>
        <a:spcAft>
          <a:spcPct val="0"/>
        </a:spcAft>
        <a:defRPr sz="4400">
          <a:solidFill>
            <a:schemeClr val="tx2"/>
          </a:solidFill>
          <a:latin typeface="Times New Roman" pitchFamily="18" charset="0"/>
          <a:ea typeface="宋体" pitchFamily="2" charset="-122"/>
        </a:defRPr>
      </a:lvl5pPr>
      <a:lvl6pPr marL="457200" algn="ctr" rtl="0" fontAlgn="base">
        <a:spcBef>
          <a:spcPct val="0"/>
        </a:spcBef>
        <a:spcAft>
          <a:spcPct val="0"/>
        </a:spcAft>
        <a:defRPr sz="4400">
          <a:solidFill>
            <a:schemeClr val="tx2"/>
          </a:solidFill>
          <a:latin typeface="Times New Roman" pitchFamily="18" charset="0"/>
          <a:ea typeface="宋体" pitchFamily="2" charset="-122"/>
        </a:defRPr>
      </a:lvl6pPr>
      <a:lvl7pPr marL="914400" algn="ctr" rtl="0" fontAlgn="base">
        <a:spcBef>
          <a:spcPct val="0"/>
        </a:spcBef>
        <a:spcAft>
          <a:spcPct val="0"/>
        </a:spcAft>
        <a:defRPr sz="4400">
          <a:solidFill>
            <a:schemeClr val="tx2"/>
          </a:solidFill>
          <a:latin typeface="Times New Roman" pitchFamily="18" charset="0"/>
          <a:ea typeface="宋体" pitchFamily="2" charset="-122"/>
        </a:defRPr>
      </a:lvl7pPr>
      <a:lvl8pPr marL="1371600" algn="ctr" rtl="0" fontAlgn="base">
        <a:spcBef>
          <a:spcPct val="0"/>
        </a:spcBef>
        <a:spcAft>
          <a:spcPct val="0"/>
        </a:spcAft>
        <a:defRPr sz="4400">
          <a:solidFill>
            <a:schemeClr val="tx2"/>
          </a:solidFill>
          <a:latin typeface="Times New Roman" pitchFamily="18" charset="0"/>
          <a:ea typeface="宋体" pitchFamily="2" charset="-122"/>
        </a:defRPr>
      </a:lvl8pPr>
      <a:lvl9pPr marL="1828800" algn="ctr" rtl="0" fontAlgn="base">
        <a:spcBef>
          <a:spcPct val="0"/>
        </a:spcBef>
        <a:spcAft>
          <a:spcPct val="0"/>
        </a:spcAft>
        <a:defRPr sz="4400">
          <a:solidFill>
            <a:schemeClr val="tx2"/>
          </a:solidFill>
          <a:latin typeface="Times New Roman" pitchFamily="18" charset="0"/>
          <a:ea typeface="宋体"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6021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0211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zh-CN"/>
          </a:p>
        </p:txBody>
      </p:sp>
      <p:sp>
        <p:nvSpPr>
          <p:cNvPr id="6021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zh-CN"/>
          </a:p>
        </p:txBody>
      </p:sp>
      <p:sp>
        <p:nvSpPr>
          <p:cNvPr id="60211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B962E21-2767-4D0F-B76D-663926BF4704}"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ea typeface="宋体" pitchFamily="2" charset="-122"/>
        </a:defRPr>
      </a:lvl2pPr>
      <a:lvl3pPr algn="ctr" rtl="0" fontAlgn="base">
        <a:spcBef>
          <a:spcPct val="0"/>
        </a:spcBef>
        <a:spcAft>
          <a:spcPct val="0"/>
        </a:spcAft>
        <a:defRPr sz="4400">
          <a:solidFill>
            <a:schemeClr val="tx2"/>
          </a:solidFill>
          <a:latin typeface="Times New Roman" pitchFamily="18" charset="0"/>
          <a:ea typeface="宋体" pitchFamily="2" charset="-122"/>
        </a:defRPr>
      </a:lvl3pPr>
      <a:lvl4pPr algn="ctr" rtl="0" fontAlgn="base">
        <a:spcBef>
          <a:spcPct val="0"/>
        </a:spcBef>
        <a:spcAft>
          <a:spcPct val="0"/>
        </a:spcAft>
        <a:defRPr sz="4400">
          <a:solidFill>
            <a:schemeClr val="tx2"/>
          </a:solidFill>
          <a:latin typeface="Times New Roman" pitchFamily="18" charset="0"/>
          <a:ea typeface="宋体" pitchFamily="2" charset="-122"/>
        </a:defRPr>
      </a:lvl4pPr>
      <a:lvl5pPr algn="ctr" rtl="0" fontAlgn="base">
        <a:spcBef>
          <a:spcPct val="0"/>
        </a:spcBef>
        <a:spcAft>
          <a:spcPct val="0"/>
        </a:spcAft>
        <a:defRPr sz="4400">
          <a:solidFill>
            <a:schemeClr val="tx2"/>
          </a:solidFill>
          <a:latin typeface="Times New Roman" pitchFamily="18" charset="0"/>
          <a:ea typeface="宋体" pitchFamily="2" charset="-122"/>
        </a:defRPr>
      </a:lvl5pPr>
      <a:lvl6pPr marL="457200" algn="ctr" rtl="0" fontAlgn="base">
        <a:spcBef>
          <a:spcPct val="0"/>
        </a:spcBef>
        <a:spcAft>
          <a:spcPct val="0"/>
        </a:spcAft>
        <a:defRPr sz="4400">
          <a:solidFill>
            <a:schemeClr val="tx2"/>
          </a:solidFill>
          <a:latin typeface="Times New Roman" pitchFamily="18" charset="0"/>
          <a:ea typeface="宋体" pitchFamily="2" charset="-122"/>
        </a:defRPr>
      </a:lvl6pPr>
      <a:lvl7pPr marL="914400" algn="ctr" rtl="0" fontAlgn="base">
        <a:spcBef>
          <a:spcPct val="0"/>
        </a:spcBef>
        <a:spcAft>
          <a:spcPct val="0"/>
        </a:spcAft>
        <a:defRPr sz="4400">
          <a:solidFill>
            <a:schemeClr val="tx2"/>
          </a:solidFill>
          <a:latin typeface="Times New Roman" pitchFamily="18" charset="0"/>
          <a:ea typeface="宋体" pitchFamily="2" charset="-122"/>
        </a:defRPr>
      </a:lvl7pPr>
      <a:lvl8pPr marL="1371600" algn="ctr" rtl="0" fontAlgn="base">
        <a:spcBef>
          <a:spcPct val="0"/>
        </a:spcBef>
        <a:spcAft>
          <a:spcPct val="0"/>
        </a:spcAft>
        <a:defRPr sz="4400">
          <a:solidFill>
            <a:schemeClr val="tx2"/>
          </a:solidFill>
          <a:latin typeface="Times New Roman" pitchFamily="18" charset="0"/>
          <a:ea typeface="宋体" pitchFamily="2" charset="-122"/>
        </a:defRPr>
      </a:lvl8pPr>
      <a:lvl9pPr marL="1828800" algn="ctr" rtl="0" fontAlgn="base">
        <a:spcBef>
          <a:spcPct val="0"/>
        </a:spcBef>
        <a:spcAft>
          <a:spcPct val="0"/>
        </a:spcAft>
        <a:defRPr sz="4400">
          <a:solidFill>
            <a:schemeClr val="tx2"/>
          </a:solidFill>
          <a:latin typeface="Times New Roman" pitchFamily="18" charset="0"/>
          <a:ea typeface="宋体"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235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61235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1235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zh-CN"/>
          </a:p>
        </p:txBody>
      </p:sp>
      <p:sp>
        <p:nvSpPr>
          <p:cNvPr id="61235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zh-CN"/>
          </a:p>
        </p:txBody>
      </p:sp>
      <p:sp>
        <p:nvSpPr>
          <p:cNvPr id="61235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8C85012-8B6A-4CB8-8DAC-435B4E3D9691}"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ea typeface="宋体" pitchFamily="2" charset="-122"/>
        </a:defRPr>
      </a:lvl2pPr>
      <a:lvl3pPr algn="ctr" rtl="0" fontAlgn="base">
        <a:spcBef>
          <a:spcPct val="0"/>
        </a:spcBef>
        <a:spcAft>
          <a:spcPct val="0"/>
        </a:spcAft>
        <a:defRPr sz="4400">
          <a:solidFill>
            <a:schemeClr val="tx2"/>
          </a:solidFill>
          <a:latin typeface="Times New Roman" pitchFamily="18" charset="0"/>
          <a:ea typeface="宋体" pitchFamily="2" charset="-122"/>
        </a:defRPr>
      </a:lvl3pPr>
      <a:lvl4pPr algn="ctr" rtl="0" fontAlgn="base">
        <a:spcBef>
          <a:spcPct val="0"/>
        </a:spcBef>
        <a:spcAft>
          <a:spcPct val="0"/>
        </a:spcAft>
        <a:defRPr sz="4400">
          <a:solidFill>
            <a:schemeClr val="tx2"/>
          </a:solidFill>
          <a:latin typeface="Times New Roman" pitchFamily="18" charset="0"/>
          <a:ea typeface="宋体" pitchFamily="2" charset="-122"/>
        </a:defRPr>
      </a:lvl4pPr>
      <a:lvl5pPr algn="ctr" rtl="0" fontAlgn="base">
        <a:spcBef>
          <a:spcPct val="0"/>
        </a:spcBef>
        <a:spcAft>
          <a:spcPct val="0"/>
        </a:spcAft>
        <a:defRPr sz="4400">
          <a:solidFill>
            <a:schemeClr val="tx2"/>
          </a:solidFill>
          <a:latin typeface="Times New Roman" pitchFamily="18" charset="0"/>
          <a:ea typeface="宋体" pitchFamily="2" charset="-122"/>
        </a:defRPr>
      </a:lvl5pPr>
      <a:lvl6pPr marL="457200" algn="ctr" rtl="0" fontAlgn="base">
        <a:spcBef>
          <a:spcPct val="0"/>
        </a:spcBef>
        <a:spcAft>
          <a:spcPct val="0"/>
        </a:spcAft>
        <a:defRPr sz="4400">
          <a:solidFill>
            <a:schemeClr val="tx2"/>
          </a:solidFill>
          <a:latin typeface="Times New Roman" pitchFamily="18" charset="0"/>
          <a:ea typeface="宋体" pitchFamily="2" charset="-122"/>
        </a:defRPr>
      </a:lvl6pPr>
      <a:lvl7pPr marL="914400" algn="ctr" rtl="0" fontAlgn="base">
        <a:spcBef>
          <a:spcPct val="0"/>
        </a:spcBef>
        <a:spcAft>
          <a:spcPct val="0"/>
        </a:spcAft>
        <a:defRPr sz="4400">
          <a:solidFill>
            <a:schemeClr val="tx2"/>
          </a:solidFill>
          <a:latin typeface="Times New Roman" pitchFamily="18" charset="0"/>
          <a:ea typeface="宋体" pitchFamily="2" charset="-122"/>
        </a:defRPr>
      </a:lvl7pPr>
      <a:lvl8pPr marL="1371600" algn="ctr" rtl="0" fontAlgn="base">
        <a:spcBef>
          <a:spcPct val="0"/>
        </a:spcBef>
        <a:spcAft>
          <a:spcPct val="0"/>
        </a:spcAft>
        <a:defRPr sz="4400">
          <a:solidFill>
            <a:schemeClr val="tx2"/>
          </a:solidFill>
          <a:latin typeface="Times New Roman" pitchFamily="18" charset="0"/>
          <a:ea typeface="宋体" pitchFamily="2" charset="-122"/>
        </a:defRPr>
      </a:lvl8pPr>
      <a:lvl9pPr marL="1828800" algn="ctr" rtl="0" fontAlgn="base">
        <a:spcBef>
          <a:spcPct val="0"/>
        </a:spcBef>
        <a:spcAft>
          <a:spcPct val="0"/>
        </a:spcAft>
        <a:defRPr sz="4400">
          <a:solidFill>
            <a:schemeClr val="tx2"/>
          </a:solidFill>
          <a:latin typeface="Times New Roman" pitchFamily="18" charset="0"/>
          <a:ea typeface="宋体"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849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6184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185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zh-CN"/>
          </a:p>
        </p:txBody>
      </p:sp>
      <p:sp>
        <p:nvSpPr>
          <p:cNvPr id="6185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zh-CN"/>
          </a:p>
        </p:txBody>
      </p:sp>
      <p:sp>
        <p:nvSpPr>
          <p:cNvPr id="6185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63946CC-06D8-4B17-8C53-65CC0A344D4B}"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ea typeface="宋体" pitchFamily="2" charset="-122"/>
        </a:defRPr>
      </a:lvl2pPr>
      <a:lvl3pPr algn="ctr" rtl="0" fontAlgn="base">
        <a:spcBef>
          <a:spcPct val="0"/>
        </a:spcBef>
        <a:spcAft>
          <a:spcPct val="0"/>
        </a:spcAft>
        <a:defRPr sz="4400">
          <a:solidFill>
            <a:schemeClr val="tx2"/>
          </a:solidFill>
          <a:latin typeface="Times New Roman" pitchFamily="18" charset="0"/>
          <a:ea typeface="宋体" pitchFamily="2" charset="-122"/>
        </a:defRPr>
      </a:lvl3pPr>
      <a:lvl4pPr algn="ctr" rtl="0" fontAlgn="base">
        <a:spcBef>
          <a:spcPct val="0"/>
        </a:spcBef>
        <a:spcAft>
          <a:spcPct val="0"/>
        </a:spcAft>
        <a:defRPr sz="4400">
          <a:solidFill>
            <a:schemeClr val="tx2"/>
          </a:solidFill>
          <a:latin typeface="Times New Roman" pitchFamily="18" charset="0"/>
          <a:ea typeface="宋体" pitchFamily="2" charset="-122"/>
        </a:defRPr>
      </a:lvl4pPr>
      <a:lvl5pPr algn="ctr" rtl="0" fontAlgn="base">
        <a:spcBef>
          <a:spcPct val="0"/>
        </a:spcBef>
        <a:spcAft>
          <a:spcPct val="0"/>
        </a:spcAft>
        <a:defRPr sz="4400">
          <a:solidFill>
            <a:schemeClr val="tx2"/>
          </a:solidFill>
          <a:latin typeface="Times New Roman" pitchFamily="18" charset="0"/>
          <a:ea typeface="宋体" pitchFamily="2" charset="-122"/>
        </a:defRPr>
      </a:lvl5pPr>
      <a:lvl6pPr marL="457200" algn="ctr" rtl="0" fontAlgn="base">
        <a:spcBef>
          <a:spcPct val="0"/>
        </a:spcBef>
        <a:spcAft>
          <a:spcPct val="0"/>
        </a:spcAft>
        <a:defRPr sz="4400">
          <a:solidFill>
            <a:schemeClr val="tx2"/>
          </a:solidFill>
          <a:latin typeface="Times New Roman" pitchFamily="18" charset="0"/>
          <a:ea typeface="宋体" pitchFamily="2" charset="-122"/>
        </a:defRPr>
      </a:lvl6pPr>
      <a:lvl7pPr marL="914400" algn="ctr" rtl="0" fontAlgn="base">
        <a:spcBef>
          <a:spcPct val="0"/>
        </a:spcBef>
        <a:spcAft>
          <a:spcPct val="0"/>
        </a:spcAft>
        <a:defRPr sz="4400">
          <a:solidFill>
            <a:schemeClr val="tx2"/>
          </a:solidFill>
          <a:latin typeface="Times New Roman" pitchFamily="18" charset="0"/>
          <a:ea typeface="宋体" pitchFamily="2" charset="-122"/>
        </a:defRPr>
      </a:lvl7pPr>
      <a:lvl8pPr marL="1371600" algn="ctr" rtl="0" fontAlgn="base">
        <a:spcBef>
          <a:spcPct val="0"/>
        </a:spcBef>
        <a:spcAft>
          <a:spcPct val="0"/>
        </a:spcAft>
        <a:defRPr sz="4400">
          <a:solidFill>
            <a:schemeClr val="tx2"/>
          </a:solidFill>
          <a:latin typeface="Times New Roman" pitchFamily="18" charset="0"/>
          <a:ea typeface="宋体" pitchFamily="2" charset="-122"/>
        </a:defRPr>
      </a:lvl8pPr>
      <a:lvl9pPr marL="1828800" algn="ctr" rtl="0" fontAlgn="base">
        <a:spcBef>
          <a:spcPct val="0"/>
        </a:spcBef>
        <a:spcAft>
          <a:spcPct val="0"/>
        </a:spcAft>
        <a:defRPr sz="4400">
          <a:solidFill>
            <a:schemeClr val="tx2"/>
          </a:solidFill>
          <a:latin typeface="Times New Roman" pitchFamily="18" charset="0"/>
          <a:ea typeface="宋体"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0.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3.xml"/><Relationship Id="rId1" Type="http://schemas.openxmlformats.org/officeDocument/2006/relationships/vmlDrawing" Target="../drawings/vmlDrawing4.v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217.bin"/><Relationship Id="rId2" Type="http://schemas.openxmlformats.org/officeDocument/2006/relationships/slideLayout" Target="../slideLayouts/slideLayout13.xml"/><Relationship Id="rId1" Type="http://schemas.openxmlformats.org/officeDocument/2006/relationships/vmlDrawing" Target="../drawings/vmlDrawing59.v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218.bin"/><Relationship Id="rId2" Type="http://schemas.openxmlformats.org/officeDocument/2006/relationships/slideLayout" Target="../slideLayouts/slideLayout13.xml"/><Relationship Id="rId1" Type="http://schemas.openxmlformats.org/officeDocument/2006/relationships/vmlDrawing" Target="../drawings/vmlDrawing60.vml"/><Relationship Id="rId4" Type="http://schemas.openxmlformats.org/officeDocument/2006/relationships/oleObject" Target="../embeddings/oleObject219.bin"/></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220.bin"/><Relationship Id="rId2" Type="http://schemas.openxmlformats.org/officeDocument/2006/relationships/slideLayout" Target="../slideLayouts/slideLayout13.xml"/><Relationship Id="rId1" Type="http://schemas.openxmlformats.org/officeDocument/2006/relationships/vmlDrawing" Target="../drawings/vmlDrawing61.vml"/><Relationship Id="rId5" Type="http://schemas.openxmlformats.org/officeDocument/2006/relationships/oleObject" Target="../embeddings/oleObject222.bin"/><Relationship Id="rId4" Type="http://schemas.openxmlformats.org/officeDocument/2006/relationships/oleObject" Target="../embeddings/oleObject221.bin"/></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223.bin"/><Relationship Id="rId2" Type="http://schemas.openxmlformats.org/officeDocument/2006/relationships/slideLayout" Target="../slideLayouts/slideLayout13.xml"/><Relationship Id="rId1" Type="http://schemas.openxmlformats.org/officeDocument/2006/relationships/vmlDrawing" Target="../drawings/vmlDrawing62.vml"/></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224.bin"/><Relationship Id="rId7" Type="http://schemas.openxmlformats.org/officeDocument/2006/relationships/oleObject" Target="../embeddings/oleObject228.bin"/><Relationship Id="rId2" Type="http://schemas.openxmlformats.org/officeDocument/2006/relationships/slideLayout" Target="../slideLayouts/slideLayout13.xml"/><Relationship Id="rId1" Type="http://schemas.openxmlformats.org/officeDocument/2006/relationships/vmlDrawing" Target="../drawings/vmlDrawing63.vml"/><Relationship Id="rId6" Type="http://schemas.openxmlformats.org/officeDocument/2006/relationships/oleObject" Target="../embeddings/oleObject227.bin"/><Relationship Id="rId5" Type="http://schemas.openxmlformats.org/officeDocument/2006/relationships/oleObject" Target="../embeddings/oleObject226.bin"/><Relationship Id="rId4" Type="http://schemas.openxmlformats.org/officeDocument/2006/relationships/oleObject" Target="../embeddings/oleObject225.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2" Type="http://schemas.openxmlformats.org/officeDocument/2006/relationships/image" Target="../media/image234.jpeg"/><Relationship Id="rId1" Type="http://schemas.openxmlformats.org/officeDocument/2006/relationships/slideLayout" Target="../slideLayouts/slideLayout35.xml"/></Relationships>
</file>

<file path=ppt/slides/_rels/slide113.xml.rels><?xml version="1.0" encoding="UTF-8" standalone="yes"?>
<Relationships xmlns="http://schemas.openxmlformats.org/package/2006/relationships"><Relationship Id="rId3" Type="http://schemas.openxmlformats.org/officeDocument/2006/relationships/image" Target="../media/image236.png"/><Relationship Id="rId2" Type="http://schemas.openxmlformats.org/officeDocument/2006/relationships/slideLayout" Target="../slideLayouts/slideLayout35.xml"/><Relationship Id="rId1" Type="http://schemas.openxmlformats.org/officeDocument/2006/relationships/vmlDrawing" Target="../drawings/vmlDrawing64.vml"/><Relationship Id="rId4" Type="http://schemas.openxmlformats.org/officeDocument/2006/relationships/oleObject" Target="../embeddings/oleObject229.bin"/></Relationships>
</file>

<file path=ppt/slides/_rels/slide114.xml.rels><?xml version="1.0" encoding="UTF-8" standalone="yes"?>
<Relationships xmlns="http://schemas.openxmlformats.org/package/2006/relationships"><Relationship Id="rId8" Type="http://schemas.openxmlformats.org/officeDocument/2006/relationships/oleObject" Target="../embeddings/oleObject235.bin"/><Relationship Id="rId3" Type="http://schemas.openxmlformats.org/officeDocument/2006/relationships/oleObject" Target="../embeddings/oleObject230.bin"/><Relationship Id="rId7" Type="http://schemas.openxmlformats.org/officeDocument/2006/relationships/oleObject" Target="../embeddings/oleObject234.bin"/><Relationship Id="rId2" Type="http://schemas.openxmlformats.org/officeDocument/2006/relationships/slideLayout" Target="../slideLayouts/slideLayout35.xml"/><Relationship Id="rId1" Type="http://schemas.openxmlformats.org/officeDocument/2006/relationships/vmlDrawing" Target="../drawings/vmlDrawing65.vml"/><Relationship Id="rId6" Type="http://schemas.openxmlformats.org/officeDocument/2006/relationships/oleObject" Target="../embeddings/oleObject233.bin"/><Relationship Id="rId5" Type="http://schemas.openxmlformats.org/officeDocument/2006/relationships/oleObject" Target="../embeddings/oleObject232.bin"/><Relationship Id="rId4" Type="http://schemas.openxmlformats.org/officeDocument/2006/relationships/oleObject" Target="../embeddings/oleObject231.bin"/></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236.bin"/><Relationship Id="rId2" Type="http://schemas.openxmlformats.org/officeDocument/2006/relationships/slideLayout" Target="../slideLayouts/slideLayout35.xml"/><Relationship Id="rId1" Type="http://schemas.openxmlformats.org/officeDocument/2006/relationships/vmlDrawing" Target="../drawings/vmlDrawing66.vml"/></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237.bin"/><Relationship Id="rId2" Type="http://schemas.openxmlformats.org/officeDocument/2006/relationships/slideLayout" Target="../slideLayouts/slideLayout35.xml"/><Relationship Id="rId1" Type="http://schemas.openxmlformats.org/officeDocument/2006/relationships/vmlDrawing" Target="../drawings/vmlDrawing67.vml"/><Relationship Id="rId6" Type="http://schemas.openxmlformats.org/officeDocument/2006/relationships/oleObject" Target="../embeddings/oleObject240.bin"/><Relationship Id="rId5" Type="http://schemas.openxmlformats.org/officeDocument/2006/relationships/oleObject" Target="../embeddings/oleObject239.bin"/><Relationship Id="rId4" Type="http://schemas.openxmlformats.org/officeDocument/2006/relationships/oleObject" Target="../embeddings/oleObject238.bin"/></Relationships>
</file>

<file path=ppt/slides/_rels/slide117.xml.rels><?xml version="1.0" encoding="UTF-8" standalone="yes"?>
<Relationships xmlns="http://schemas.openxmlformats.org/package/2006/relationships"><Relationship Id="rId2" Type="http://schemas.openxmlformats.org/officeDocument/2006/relationships/slide" Target="slide119.xml"/><Relationship Id="rId1" Type="http://schemas.openxmlformats.org/officeDocument/2006/relationships/slideLayout" Target="../slideLayouts/slideLayout3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9.xml.rels><?xml version="1.0" encoding="UTF-8" standalone="yes"?>
<Relationships xmlns="http://schemas.openxmlformats.org/package/2006/relationships"><Relationship Id="rId2" Type="http://schemas.openxmlformats.org/officeDocument/2006/relationships/image" Target="../media/image248.wmf"/><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2.xml.rels><?xml version="1.0" encoding="UTF-8" standalone="yes"?>
<Relationships xmlns="http://schemas.openxmlformats.org/package/2006/relationships"><Relationship Id="rId8" Type="http://schemas.openxmlformats.org/officeDocument/2006/relationships/oleObject" Target="../embeddings/oleObject246.bin"/><Relationship Id="rId3" Type="http://schemas.openxmlformats.org/officeDocument/2006/relationships/oleObject" Target="../embeddings/oleObject241.bin"/><Relationship Id="rId7" Type="http://schemas.openxmlformats.org/officeDocument/2006/relationships/oleObject" Target="../embeddings/oleObject245.bin"/><Relationship Id="rId2" Type="http://schemas.openxmlformats.org/officeDocument/2006/relationships/slideLayout" Target="../slideLayouts/slideLayout35.xml"/><Relationship Id="rId1" Type="http://schemas.openxmlformats.org/officeDocument/2006/relationships/vmlDrawing" Target="../drawings/vmlDrawing68.vml"/><Relationship Id="rId6" Type="http://schemas.openxmlformats.org/officeDocument/2006/relationships/oleObject" Target="../embeddings/oleObject244.bin"/><Relationship Id="rId5" Type="http://schemas.openxmlformats.org/officeDocument/2006/relationships/oleObject" Target="../embeddings/oleObject243.bin"/><Relationship Id="rId4" Type="http://schemas.openxmlformats.org/officeDocument/2006/relationships/oleObject" Target="../embeddings/oleObject242.bin"/></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4.xml.rels><?xml version="1.0" encoding="UTF-8" standalone="yes"?>
<Relationships xmlns="http://schemas.openxmlformats.org/package/2006/relationships"><Relationship Id="rId3" Type="http://schemas.openxmlformats.org/officeDocument/2006/relationships/image" Target="../media/image256.wmf"/><Relationship Id="rId2" Type="http://schemas.openxmlformats.org/officeDocument/2006/relationships/image" Target="../media/image255.wmf"/><Relationship Id="rId1" Type="http://schemas.openxmlformats.org/officeDocument/2006/relationships/slideLayout" Target="../slideLayouts/slideLayout35.xml"/></Relationships>
</file>

<file path=ppt/slides/_rels/slide125.xml.rels><?xml version="1.0" encoding="UTF-8" standalone="yes"?>
<Relationships xmlns="http://schemas.openxmlformats.org/package/2006/relationships"><Relationship Id="rId3" Type="http://schemas.openxmlformats.org/officeDocument/2006/relationships/oleObject" Target="../embeddings/oleObject247.bin"/><Relationship Id="rId2" Type="http://schemas.openxmlformats.org/officeDocument/2006/relationships/slideLayout" Target="../slideLayouts/slideLayout35.xml"/><Relationship Id="rId1" Type="http://schemas.openxmlformats.org/officeDocument/2006/relationships/vmlDrawing" Target="../drawings/vmlDrawing69.vml"/><Relationship Id="rId4" Type="http://schemas.openxmlformats.org/officeDocument/2006/relationships/oleObject" Target="../embeddings/oleObject248.bin"/></Relationships>
</file>

<file path=ppt/slides/_rels/slide126.xml.rels><?xml version="1.0" encoding="UTF-8" standalone="yes"?>
<Relationships xmlns="http://schemas.openxmlformats.org/package/2006/relationships"><Relationship Id="rId3" Type="http://schemas.openxmlformats.org/officeDocument/2006/relationships/oleObject" Target="../embeddings/oleObject249.bin"/><Relationship Id="rId2" Type="http://schemas.openxmlformats.org/officeDocument/2006/relationships/slideLayout" Target="../slideLayouts/slideLayout35.xml"/><Relationship Id="rId1" Type="http://schemas.openxmlformats.org/officeDocument/2006/relationships/vmlDrawing" Target="../drawings/vmlDrawing70.vml"/><Relationship Id="rId6" Type="http://schemas.openxmlformats.org/officeDocument/2006/relationships/oleObject" Target="../embeddings/oleObject251.bin"/><Relationship Id="rId5" Type="http://schemas.openxmlformats.org/officeDocument/2006/relationships/image" Target="../media/image262.png"/><Relationship Id="rId4" Type="http://schemas.openxmlformats.org/officeDocument/2006/relationships/oleObject" Target="../embeddings/oleObject250.bin"/></Relationships>
</file>

<file path=ppt/slides/_rels/slide127.xml.rels><?xml version="1.0" encoding="UTF-8" standalone="yes"?>
<Relationships xmlns="http://schemas.openxmlformats.org/package/2006/relationships"><Relationship Id="rId3" Type="http://schemas.openxmlformats.org/officeDocument/2006/relationships/image" Target="../media/image264.jpeg"/><Relationship Id="rId2" Type="http://schemas.openxmlformats.org/officeDocument/2006/relationships/image" Target="../media/image263.png"/><Relationship Id="rId1" Type="http://schemas.openxmlformats.org/officeDocument/2006/relationships/slideLayout" Target="../slideLayouts/slideLayout3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9.xml.rels><?xml version="1.0" encoding="UTF-8" standalone="yes"?>
<Relationships xmlns="http://schemas.openxmlformats.org/package/2006/relationships"><Relationship Id="rId3" Type="http://schemas.openxmlformats.org/officeDocument/2006/relationships/oleObject" Target="../embeddings/oleObject252.bin"/><Relationship Id="rId2" Type="http://schemas.openxmlformats.org/officeDocument/2006/relationships/slideLayout" Target="../slideLayouts/slideLayout35.xml"/><Relationship Id="rId1" Type="http://schemas.openxmlformats.org/officeDocument/2006/relationships/vmlDrawing" Target="../drawings/vmlDrawing71.vml"/><Relationship Id="rId5" Type="http://schemas.openxmlformats.org/officeDocument/2006/relationships/oleObject" Target="../embeddings/oleObject254.bin"/><Relationship Id="rId4" Type="http://schemas.openxmlformats.org/officeDocument/2006/relationships/oleObject" Target="../embeddings/oleObject253.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130.xml.rels><?xml version="1.0" encoding="UTF-8" standalone="yes"?>
<Relationships xmlns="http://schemas.openxmlformats.org/package/2006/relationships"><Relationship Id="rId3" Type="http://schemas.openxmlformats.org/officeDocument/2006/relationships/oleObject" Target="../embeddings/oleObject255.bin"/><Relationship Id="rId2" Type="http://schemas.openxmlformats.org/officeDocument/2006/relationships/slideLayout" Target="../slideLayouts/slideLayout35.xml"/><Relationship Id="rId1" Type="http://schemas.openxmlformats.org/officeDocument/2006/relationships/vmlDrawing" Target="../drawings/vmlDrawing72.vml"/><Relationship Id="rId6" Type="http://schemas.openxmlformats.org/officeDocument/2006/relationships/oleObject" Target="../embeddings/oleObject258.bin"/><Relationship Id="rId5" Type="http://schemas.openxmlformats.org/officeDocument/2006/relationships/oleObject" Target="../embeddings/oleObject257.bin"/><Relationship Id="rId4" Type="http://schemas.openxmlformats.org/officeDocument/2006/relationships/oleObject" Target="../embeddings/oleObject256.bin"/></Relationships>
</file>

<file path=ppt/slides/_rels/slide131.xml.rels><?xml version="1.0" encoding="UTF-8" standalone="yes"?>
<Relationships xmlns="http://schemas.openxmlformats.org/package/2006/relationships"><Relationship Id="rId3" Type="http://schemas.openxmlformats.org/officeDocument/2006/relationships/oleObject" Target="../embeddings/oleObject259.bin"/><Relationship Id="rId2" Type="http://schemas.openxmlformats.org/officeDocument/2006/relationships/slideLayout" Target="../slideLayouts/slideLayout35.xml"/><Relationship Id="rId1" Type="http://schemas.openxmlformats.org/officeDocument/2006/relationships/vmlDrawing" Target="../drawings/vmlDrawing73.vml"/></Relationships>
</file>

<file path=ppt/slides/_rels/slide132.xml.rels><?xml version="1.0" encoding="UTF-8" standalone="yes"?>
<Relationships xmlns="http://schemas.openxmlformats.org/package/2006/relationships"><Relationship Id="rId3" Type="http://schemas.openxmlformats.org/officeDocument/2006/relationships/oleObject" Target="../embeddings/oleObject260.bin"/><Relationship Id="rId2" Type="http://schemas.openxmlformats.org/officeDocument/2006/relationships/slideLayout" Target="../slideLayouts/slideLayout35.xml"/><Relationship Id="rId1" Type="http://schemas.openxmlformats.org/officeDocument/2006/relationships/vmlDrawing" Target="../drawings/vmlDrawing74.v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36.xml.rels><?xml version="1.0" encoding="UTF-8" standalone="yes"?>
<Relationships xmlns="http://schemas.openxmlformats.org/package/2006/relationships"><Relationship Id="rId3" Type="http://schemas.openxmlformats.org/officeDocument/2006/relationships/image" Target="../media/image274.wmf"/><Relationship Id="rId2" Type="http://schemas.openxmlformats.org/officeDocument/2006/relationships/image" Target="../media/image273.png"/><Relationship Id="rId1" Type="http://schemas.openxmlformats.org/officeDocument/2006/relationships/slideLayout" Target="../slideLayouts/slideLayout79.xml"/></Relationships>
</file>

<file path=ppt/slides/_rels/slide137.xml.rels><?xml version="1.0" encoding="UTF-8" standalone="yes"?>
<Relationships xmlns="http://schemas.openxmlformats.org/package/2006/relationships"><Relationship Id="rId3" Type="http://schemas.openxmlformats.org/officeDocument/2006/relationships/image" Target="../media/image276.wmf"/><Relationship Id="rId2" Type="http://schemas.openxmlformats.org/officeDocument/2006/relationships/image" Target="../media/image275.png"/><Relationship Id="rId1" Type="http://schemas.openxmlformats.org/officeDocument/2006/relationships/slideLayout" Target="../slideLayouts/slideLayout79.xml"/></Relationships>
</file>

<file path=ppt/slides/_rels/slide138.xml.rels><?xml version="1.0" encoding="UTF-8" standalone="yes"?>
<Relationships xmlns="http://schemas.openxmlformats.org/package/2006/relationships"><Relationship Id="rId2" Type="http://schemas.openxmlformats.org/officeDocument/2006/relationships/image" Target="../media/image277.wmf"/><Relationship Id="rId1" Type="http://schemas.openxmlformats.org/officeDocument/2006/relationships/slideLayout" Target="../slideLayouts/slideLayout90.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3" Type="http://schemas.openxmlformats.org/officeDocument/2006/relationships/oleObject" Target="../embeddings/oleObject261.bin"/><Relationship Id="rId2" Type="http://schemas.openxmlformats.org/officeDocument/2006/relationships/slideLayout" Target="../slideLayouts/slideLayout13.xml"/><Relationship Id="rId1" Type="http://schemas.openxmlformats.org/officeDocument/2006/relationships/vmlDrawing" Target="../drawings/vmlDrawing75.v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oleObject" Target="../embeddings/oleObject20.bin"/><Relationship Id="rId7" Type="http://schemas.openxmlformats.org/officeDocument/2006/relationships/oleObject" Target="../embeddings/oleObject24.bin"/><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oleObject" Target="../embeddings/oleObject23.bin"/><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3.xml"/><Relationship Id="rId1" Type="http://schemas.openxmlformats.org/officeDocument/2006/relationships/vmlDrawing" Target="../drawings/vmlDrawing7.vml"/><Relationship Id="rId4" Type="http://schemas.openxmlformats.org/officeDocument/2006/relationships/oleObject" Target="../embeddings/oleObject27.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mlDrawing" Target="../drawings/vmlDrawing8.vml"/><Relationship Id="rId1" Type="http://schemas.openxmlformats.org/officeDocument/2006/relationships/themeOverride" Target="../theme/themeOverride1.xml"/><Relationship Id="rId6" Type="http://schemas.openxmlformats.org/officeDocument/2006/relationships/image" Target="../media/image31.jpeg"/><Relationship Id="rId5" Type="http://schemas.openxmlformats.org/officeDocument/2006/relationships/oleObject" Target="../embeddings/oleObject28.bin"/><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13.xml"/><Relationship Id="rId1" Type="http://schemas.openxmlformats.org/officeDocument/2006/relationships/themeOverride" Target="../theme/themeOverride4.xml"/><Relationship Id="rId5" Type="http://schemas.openxmlformats.org/officeDocument/2006/relationships/image" Target="../media/image34.jpe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3.xml"/><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3.xml"/><Relationship Id="rId1" Type="http://schemas.openxmlformats.org/officeDocument/2006/relationships/vmlDrawing" Target="../drawings/vmlDrawing9.v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oleObject" Target="../embeddings/oleObject30.bin"/><Relationship Id="rId7" Type="http://schemas.openxmlformats.org/officeDocument/2006/relationships/oleObject" Target="../embeddings/oleObject34.bin"/><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oleObject" Target="../embeddings/oleObject33.bin"/><Relationship Id="rId5" Type="http://schemas.openxmlformats.org/officeDocument/2006/relationships/oleObject" Target="../embeddings/oleObject32.bin"/><Relationship Id="rId4" Type="http://schemas.openxmlformats.org/officeDocument/2006/relationships/oleObject" Target="../embeddings/oleObject31.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oleObject" Target="../embeddings/oleObject46.bin"/><Relationship Id="rId3" Type="http://schemas.openxmlformats.org/officeDocument/2006/relationships/oleObject" Target="../embeddings/oleObject36.bin"/><Relationship Id="rId7" Type="http://schemas.openxmlformats.org/officeDocument/2006/relationships/oleObject" Target="../embeddings/oleObject40.bin"/><Relationship Id="rId12" Type="http://schemas.openxmlformats.org/officeDocument/2006/relationships/oleObject" Target="../embeddings/oleObject45.bin"/><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oleObject" Target="../embeddings/oleObject39.bin"/><Relationship Id="rId11" Type="http://schemas.openxmlformats.org/officeDocument/2006/relationships/oleObject" Target="../embeddings/oleObject44.bin"/><Relationship Id="rId5" Type="http://schemas.openxmlformats.org/officeDocument/2006/relationships/oleObject" Target="../embeddings/oleObject38.bin"/><Relationship Id="rId10" Type="http://schemas.openxmlformats.org/officeDocument/2006/relationships/oleObject" Target="../embeddings/oleObject43.bin"/><Relationship Id="rId4" Type="http://schemas.openxmlformats.org/officeDocument/2006/relationships/oleObject" Target="../embeddings/oleObject37.bin"/><Relationship Id="rId9" Type="http://schemas.openxmlformats.org/officeDocument/2006/relationships/oleObject" Target="../embeddings/oleObject42.bin"/><Relationship Id="rId14" Type="http://schemas.openxmlformats.org/officeDocument/2006/relationships/oleObject" Target="../embeddings/oleObject47.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oleObject" Target="../embeddings/oleObject48.bin"/><Relationship Id="rId7" Type="http://schemas.openxmlformats.org/officeDocument/2006/relationships/oleObject" Target="../embeddings/oleObject52.bin"/><Relationship Id="rId2" Type="http://schemas.openxmlformats.org/officeDocument/2006/relationships/slideLayout" Target="../slideLayouts/slideLayout13.xml"/><Relationship Id="rId1" Type="http://schemas.openxmlformats.org/officeDocument/2006/relationships/vmlDrawing" Target="../drawings/vmlDrawing12.vml"/><Relationship Id="rId6" Type="http://schemas.openxmlformats.org/officeDocument/2006/relationships/oleObject" Target="../embeddings/oleObject51.bin"/><Relationship Id="rId5" Type="http://schemas.openxmlformats.org/officeDocument/2006/relationships/oleObject" Target="../embeddings/oleObject50.bin"/><Relationship Id="rId4" Type="http://schemas.openxmlformats.org/officeDocument/2006/relationships/oleObject" Target="../embeddings/oleObject49.bin"/><Relationship Id="rId9" Type="http://schemas.openxmlformats.org/officeDocument/2006/relationships/oleObject" Target="../embeddings/oleObject54.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60.bin"/><Relationship Id="rId3" Type="http://schemas.openxmlformats.org/officeDocument/2006/relationships/oleObject" Target="../embeddings/oleObject55.bin"/><Relationship Id="rId7" Type="http://schemas.openxmlformats.org/officeDocument/2006/relationships/oleObject" Target="../embeddings/oleObject59.bin"/><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oleObject" Target="../embeddings/oleObject58.bin"/><Relationship Id="rId5" Type="http://schemas.openxmlformats.org/officeDocument/2006/relationships/oleObject" Target="../embeddings/oleObject57.bin"/><Relationship Id="rId4" Type="http://schemas.openxmlformats.org/officeDocument/2006/relationships/oleObject" Target="../embeddings/oleObject56.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66.bin"/><Relationship Id="rId3" Type="http://schemas.openxmlformats.org/officeDocument/2006/relationships/oleObject" Target="../embeddings/oleObject61.bin"/><Relationship Id="rId7" Type="http://schemas.openxmlformats.org/officeDocument/2006/relationships/oleObject" Target="../embeddings/oleObject65.bin"/><Relationship Id="rId2" Type="http://schemas.openxmlformats.org/officeDocument/2006/relationships/slideLayout" Target="../slideLayouts/slideLayout13.xml"/><Relationship Id="rId1" Type="http://schemas.openxmlformats.org/officeDocument/2006/relationships/vmlDrawing" Target="../drawings/vmlDrawing14.vml"/><Relationship Id="rId6" Type="http://schemas.openxmlformats.org/officeDocument/2006/relationships/oleObject" Target="../embeddings/oleObject64.bin"/><Relationship Id="rId5" Type="http://schemas.openxmlformats.org/officeDocument/2006/relationships/oleObject" Target="../embeddings/oleObject63.bin"/><Relationship Id="rId4" Type="http://schemas.openxmlformats.org/officeDocument/2006/relationships/oleObject" Target="../embeddings/oleObject62.bin"/><Relationship Id="rId9" Type="http://schemas.openxmlformats.org/officeDocument/2006/relationships/oleObject" Target="../embeddings/oleObject67.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73.bin"/><Relationship Id="rId3" Type="http://schemas.openxmlformats.org/officeDocument/2006/relationships/oleObject" Target="../embeddings/oleObject68.bin"/><Relationship Id="rId7" Type="http://schemas.openxmlformats.org/officeDocument/2006/relationships/oleObject" Target="../embeddings/oleObject72.bin"/><Relationship Id="rId2" Type="http://schemas.openxmlformats.org/officeDocument/2006/relationships/slideLayout" Target="../slideLayouts/slideLayout13.xml"/><Relationship Id="rId1" Type="http://schemas.openxmlformats.org/officeDocument/2006/relationships/vmlDrawing" Target="../drawings/vmlDrawing15.vml"/><Relationship Id="rId6" Type="http://schemas.openxmlformats.org/officeDocument/2006/relationships/oleObject" Target="../embeddings/oleObject71.bin"/><Relationship Id="rId5" Type="http://schemas.openxmlformats.org/officeDocument/2006/relationships/oleObject" Target="../embeddings/oleObject70.bin"/><Relationship Id="rId4" Type="http://schemas.openxmlformats.org/officeDocument/2006/relationships/oleObject" Target="../embeddings/oleObject69.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79.bin"/><Relationship Id="rId3" Type="http://schemas.openxmlformats.org/officeDocument/2006/relationships/oleObject" Target="../embeddings/oleObject74.bin"/><Relationship Id="rId7" Type="http://schemas.openxmlformats.org/officeDocument/2006/relationships/oleObject" Target="../embeddings/oleObject78.bin"/><Relationship Id="rId2" Type="http://schemas.openxmlformats.org/officeDocument/2006/relationships/slideLayout" Target="../slideLayouts/slideLayout13.xml"/><Relationship Id="rId1" Type="http://schemas.openxmlformats.org/officeDocument/2006/relationships/vmlDrawing" Target="../drawings/vmlDrawing16.vml"/><Relationship Id="rId6" Type="http://schemas.openxmlformats.org/officeDocument/2006/relationships/oleObject" Target="../embeddings/oleObject77.bin"/><Relationship Id="rId5" Type="http://schemas.openxmlformats.org/officeDocument/2006/relationships/oleObject" Target="../embeddings/oleObject76.bin"/><Relationship Id="rId4" Type="http://schemas.openxmlformats.org/officeDocument/2006/relationships/oleObject" Target="../embeddings/oleObject75.bin"/><Relationship Id="rId9" Type="http://schemas.openxmlformats.org/officeDocument/2006/relationships/oleObject" Target="../embeddings/oleObject80.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86.bin"/><Relationship Id="rId3" Type="http://schemas.openxmlformats.org/officeDocument/2006/relationships/oleObject" Target="../embeddings/oleObject81.bin"/><Relationship Id="rId7" Type="http://schemas.openxmlformats.org/officeDocument/2006/relationships/oleObject" Target="../embeddings/oleObject85.bin"/><Relationship Id="rId2" Type="http://schemas.openxmlformats.org/officeDocument/2006/relationships/slideLayout" Target="../slideLayouts/slideLayout13.xml"/><Relationship Id="rId1" Type="http://schemas.openxmlformats.org/officeDocument/2006/relationships/vmlDrawing" Target="../drawings/vmlDrawing17.vml"/><Relationship Id="rId6" Type="http://schemas.openxmlformats.org/officeDocument/2006/relationships/oleObject" Target="../embeddings/oleObject84.bin"/><Relationship Id="rId5" Type="http://schemas.openxmlformats.org/officeDocument/2006/relationships/oleObject" Target="../embeddings/oleObject83.bin"/><Relationship Id="rId4" Type="http://schemas.openxmlformats.org/officeDocument/2006/relationships/oleObject" Target="../embeddings/oleObject82.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92.bin"/><Relationship Id="rId3" Type="http://schemas.openxmlformats.org/officeDocument/2006/relationships/oleObject" Target="../embeddings/oleObject87.bin"/><Relationship Id="rId7" Type="http://schemas.openxmlformats.org/officeDocument/2006/relationships/oleObject" Target="../embeddings/oleObject91.bin"/><Relationship Id="rId2" Type="http://schemas.openxmlformats.org/officeDocument/2006/relationships/slideLayout" Target="../slideLayouts/slideLayout13.xml"/><Relationship Id="rId1" Type="http://schemas.openxmlformats.org/officeDocument/2006/relationships/vmlDrawing" Target="../drawings/vmlDrawing18.vml"/><Relationship Id="rId6" Type="http://schemas.openxmlformats.org/officeDocument/2006/relationships/oleObject" Target="../embeddings/oleObject90.bin"/><Relationship Id="rId5" Type="http://schemas.openxmlformats.org/officeDocument/2006/relationships/oleObject" Target="../embeddings/oleObject89.bin"/><Relationship Id="rId4" Type="http://schemas.openxmlformats.org/officeDocument/2006/relationships/oleObject" Target="../embeddings/oleObject88.bin"/><Relationship Id="rId9" Type="http://schemas.openxmlformats.org/officeDocument/2006/relationships/oleObject" Target="../embeddings/oleObject93.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99.bin"/><Relationship Id="rId3" Type="http://schemas.openxmlformats.org/officeDocument/2006/relationships/oleObject" Target="../embeddings/oleObject94.bin"/><Relationship Id="rId7" Type="http://schemas.openxmlformats.org/officeDocument/2006/relationships/oleObject" Target="../embeddings/oleObject98.bin"/><Relationship Id="rId2" Type="http://schemas.openxmlformats.org/officeDocument/2006/relationships/slideLayout" Target="../slideLayouts/slideLayout13.xml"/><Relationship Id="rId1" Type="http://schemas.openxmlformats.org/officeDocument/2006/relationships/vmlDrawing" Target="../drawings/vmlDrawing19.vml"/><Relationship Id="rId6" Type="http://schemas.openxmlformats.org/officeDocument/2006/relationships/oleObject" Target="../embeddings/oleObject97.bin"/><Relationship Id="rId5" Type="http://schemas.openxmlformats.org/officeDocument/2006/relationships/oleObject" Target="../embeddings/oleObject96.bin"/><Relationship Id="rId4" Type="http://schemas.openxmlformats.org/officeDocument/2006/relationships/oleObject" Target="../embeddings/oleObject95.bin"/><Relationship Id="rId9" Type="http://schemas.openxmlformats.org/officeDocument/2006/relationships/oleObject" Target="../embeddings/oleObject100.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mlDrawing" Target="../drawings/vmlDrawing20.vml"/><Relationship Id="rId1" Type="http://schemas.openxmlformats.org/officeDocument/2006/relationships/themeOverride" Target="../theme/themeOverride8.xml"/><Relationship Id="rId4" Type="http://schemas.openxmlformats.org/officeDocument/2006/relationships/oleObject" Target="../embeddings/oleObject101.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Layout" Target="../slideLayouts/slideLayout13.xml"/><Relationship Id="rId1" Type="http://schemas.openxmlformats.org/officeDocument/2006/relationships/vmlDrawing" Target="../drawings/vmlDrawing21.vml"/><Relationship Id="rId5" Type="http://schemas.openxmlformats.org/officeDocument/2006/relationships/oleObject" Target="../embeddings/oleObject104.bin"/><Relationship Id="rId4" Type="http://schemas.openxmlformats.org/officeDocument/2006/relationships/oleObject" Target="../embeddings/oleObject103.bin"/></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Layout" Target="../slideLayouts/slideLayout13.xml"/><Relationship Id="rId1" Type="http://schemas.openxmlformats.org/officeDocument/2006/relationships/vmlDrawing" Target="../drawings/vmlDrawing22.v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111.bin"/><Relationship Id="rId3" Type="http://schemas.openxmlformats.org/officeDocument/2006/relationships/oleObject" Target="../embeddings/oleObject106.bin"/><Relationship Id="rId7" Type="http://schemas.openxmlformats.org/officeDocument/2006/relationships/oleObject" Target="../embeddings/oleObject110.bin"/><Relationship Id="rId2" Type="http://schemas.openxmlformats.org/officeDocument/2006/relationships/slideLayout" Target="../slideLayouts/slideLayout13.xml"/><Relationship Id="rId1" Type="http://schemas.openxmlformats.org/officeDocument/2006/relationships/vmlDrawing" Target="../drawings/vmlDrawing23.vml"/><Relationship Id="rId6" Type="http://schemas.openxmlformats.org/officeDocument/2006/relationships/oleObject" Target="../embeddings/oleObject109.bin"/><Relationship Id="rId5" Type="http://schemas.openxmlformats.org/officeDocument/2006/relationships/oleObject" Target="../embeddings/oleObject108.bin"/><Relationship Id="rId4" Type="http://schemas.openxmlformats.org/officeDocument/2006/relationships/oleObject" Target="../embeddings/oleObject107.bin"/><Relationship Id="rId9" Type="http://schemas.openxmlformats.org/officeDocument/2006/relationships/oleObject" Target="../embeddings/oleObject112.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118.bin"/><Relationship Id="rId3" Type="http://schemas.openxmlformats.org/officeDocument/2006/relationships/oleObject" Target="../embeddings/oleObject113.bin"/><Relationship Id="rId7" Type="http://schemas.openxmlformats.org/officeDocument/2006/relationships/oleObject" Target="../embeddings/oleObject117.bin"/><Relationship Id="rId2" Type="http://schemas.openxmlformats.org/officeDocument/2006/relationships/slideLayout" Target="../slideLayouts/slideLayout13.xml"/><Relationship Id="rId1" Type="http://schemas.openxmlformats.org/officeDocument/2006/relationships/vmlDrawing" Target="../drawings/vmlDrawing24.vml"/><Relationship Id="rId6" Type="http://schemas.openxmlformats.org/officeDocument/2006/relationships/oleObject" Target="../embeddings/oleObject116.bin"/><Relationship Id="rId5" Type="http://schemas.openxmlformats.org/officeDocument/2006/relationships/oleObject" Target="../embeddings/oleObject115.bin"/><Relationship Id="rId4" Type="http://schemas.openxmlformats.org/officeDocument/2006/relationships/oleObject" Target="../embeddings/oleObject114.bin"/></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124.bin"/><Relationship Id="rId3" Type="http://schemas.openxmlformats.org/officeDocument/2006/relationships/oleObject" Target="../embeddings/oleObject119.bin"/><Relationship Id="rId7" Type="http://schemas.openxmlformats.org/officeDocument/2006/relationships/oleObject" Target="../embeddings/oleObject123.bin"/><Relationship Id="rId2" Type="http://schemas.openxmlformats.org/officeDocument/2006/relationships/slideLayout" Target="../slideLayouts/slideLayout13.xml"/><Relationship Id="rId1" Type="http://schemas.openxmlformats.org/officeDocument/2006/relationships/vmlDrawing" Target="../drawings/vmlDrawing25.vml"/><Relationship Id="rId6" Type="http://schemas.openxmlformats.org/officeDocument/2006/relationships/oleObject" Target="../embeddings/oleObject122.bin"/><Relationship Id="rId5" Type="http://schemas.openxmlformats.org/officeDocument/2006/relationships/oleObject" Target="../embeddings/oleObject121.bin"/><Relationship Id="rId4" Type="http://schemas.openxmlformats.org/officeDocument/2006/relationships/oleObject" Target="../embeddings/oleObject120.bin"/><Relationship Id="rId9" Type="http://schemas.openxmlformats.org/officeDocument/2006/relationships/oleObject" Target="../embeddings/oleObject125.bin"/></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131.bin"/><Relationship Id="rId3" Type="http://schemas.openxmlformats.org/officeDocument/2006/relationships/oleObject" Target="../embeddings/oleObject126.bin"/><Relationship Id="rId7" Type="http://schemas.openxmlformats.org/officeDocument/2006/relationships/oleObject" Target="../embeddings/oleObject130.bin"/><Relationship Id="rId2" Type="http://schemas.openxmlformats.org/officeDocument/2006/relationships/slideLayout" Target="../slideLayouts/slideLayout13.xml"/><Relationship Id="rId1" Type="http://schemas.openxmlformats.org/officeDocument/2006/relationships/vmlDrawing" Target="../drawings/vmlDrawing26.vml"/><Relationship Id="rId6" Type="http://schemas.openxmlformats.org/officeDocument/2006/relationships/oleObject" Target="../embeddings/oleObject129.bin"/><Relationship Id="rId5" Type="http://schemas.openxmlformats.org/officeDocument/2006/relationships/oleObject" Target="../embeddings/oleObject128.bin"/><Relationship Id="rId4" Type="http://schemas.openxmlformats.org/officeDocument/2006/relationships/oleObject" Target="../embeddings/oleObject127.bin"/></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32.bin"/><Relationship Id="rId7" Type="http://schemas.openxmlformats.org/officeDocument/2006/relationships/oleObject" Target="../embeddings/oleObject136.bin"/><Relationship Id="rId2" Type="http://schemas.openxmlformats.org/officeDocument/2006/relationships/slideLayout" Target="../slideLayouts/slideLayout13.xml"/><Relationship Id="rId1" Type="http://schemas.openxmlformats.org/officeDocument/2006/relationships/vmlDrawing" Target="../drawings/vmlDrawing27.vml"/><Relationship Id="rId6" Type="http://schemas.openxmlformats.org/officeDocument/2006/relationships/oleObject" Target="../embeddings/oleObject135.bin"/><Relationship Id="rId5" Type="http://schemas.openxmlformats.org/officeDocument/2006/relationships/oleObject" Target="../embeddings/oleObject134.bin"/><Relationship Id="rId4" Type="http://schemas.openxmlformats.org/officeDocument/2006/relationships/oleObject" Target="../embeddings/oleObject133.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37.bin"/><Relationship Id="rId2" Type="http://schemas.openxmlformats.org/officeDocument/2006/relationships/slideLayout" Target="../slideLayouts/slideLayout13.xml"/><Relationship Id="rId1" Type="http://schemas.openxmlformats.org/officeDocument/2006/relationships/vmlDrawing" Target="../drawings/vmlDrawing28.vml"/><Relationship Id="rId5" Type="http://schemas.openxmlformats.org/officeDocument/2006/relationships/oleObject" Target="../embeddings/oleObject139.bin"/><Relationship Id="rId4" Type="http://schemas.openxmlformats.org/officeDocument/2006/relationships/oleObject" Target="../embeddings/oleObject138.bin"/></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40.bin"/><Relationship Id="rId2" Type="http://schemas.openxmlformats.org/officeDocument/2006/relationships/slideLayout" Target="../slideLayouts/slideLayout13.xml"/><Relationship Id="rId1" Type="http://schemas.openxmlformats.org/officeDocument/2006/relationships/vmlDrawing" Target="../drawings/vmlDrawing29.vml"/><Relationship Id="rId5" Type="http://schemas.openxmlformats.org/officeDocument/2006/relationships/oleObject" Target="../embeddings/oleObject142.bin"/><Relationship Id="rId4" Type="http://schemas.openxmlformats.org/officeDocument/2006/relationships/oleObject" Target="../embeddings/oleObject141.bin"/></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43.bin"/><Relationship Id="rId2" Type="http://schemas.openxmlformats.org/officeDocument/2006/relationships/slideLayout" Target="../slideLayouts/slideLayout13.xml"/><Relationship Id="rId1" Type="http://schemas.openxmlformats.org/officeDocument/2006/relationships/vmlDrawing" Target="../drawings/vmlDrawing30.vml"/><Relationship Id="rId5" Type="http://schemas.openxmlformats.org/officeDocument/2006/relationships/oleObject" Target="../embeddings/oleObject145.bin"/><Relationship Id="rId4" Type="http://schemas.openxmlformats.org/officeDocument/2006/relationships/oleObject" Target="../embeddings/oleObject144.bin"/></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46.bin"/><Relationship Id="rId2" Type="http://schemas.openxmlformats.org/officeDocument/2006/relationships/slideLayout" Target="../slideLayouts/slideLayout13.xml"/><Relationship Id="rId1" Type="http://schemas.openxmlformats.org/officeDocument/2006/relationships/vmlDrawing" Target="../drawings/vmlDrawing31.v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47.bin"/><Relationship Id="rId2" Type="http://schemas.openxmlformats.org/officeDocument/2006/relationships/slideLayout" Target="../slideLayouts/slideLayout13.xml"/><Relationship Id="rId1" Type="http://schemas.openxmlformats.org/officeDocument/2006/relationships/vmlDrawing" Target="../drawings/vmlDrawing32.vml"/><Relationship Id="rId4" Type="http://schemas.openxmlformats.org/officeDocument/2006/relationships/oleObject" Target="../embeddings/oleObject148.bin"/></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49.bin"/><Relationship Id="rId2" Type="http://schemas.openxmlformats.org/officeDocument/2006/relationships/slideLayout" Target="../slideLayouts/slideLayout13.xml"/><Relationship Id="rId1" Type="http://schemas.openxmlformats.org/officeDocument/2006/relationships/vmlDrawing" Target="../drawings/vmlDrawing33.vml"/><Relationship Id="rId5" Type="http://schemas.openxmlformats.org/officeDocument/2006/relationships/oleObject" Target="../embeddings/oleObject151.bin"/><Relationship Id="rId4" Type="http://schemas.openxmlformats.org/officeDocument/2006/relationships/oleObject" Target="../embeddings/oleObject150.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52.bin"/><Relationship Id="rId2" Type="http://schemas.openxmlformats.org/officeDocument/2006/relationships/slideLayout" Target="../slideLayouts/slideLayout13.xml"/><Relationship Id="rId1" Type="http://schemas.openxmlformats.org/officeDocument/2006/relationships/vmlDrawing" Target="../drawings/vmlDrawing34.v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53.bin"/><Relationship Id="rId2" Type="http://schemas.openxmlformats.org/officeDocument/2006/relationships/slideLayout" Target="../slideLayouts/slideLayout13.xml"/><Relationship Id="rId1" Type="http://schemas.openxmlformats.org/officeDocument/2006/relationships/vmlDrawing" Target="../drawings/vmlDrawing35.v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54.bin"/><Relationship Id="rId2" Type="http://schemas.openxmlformats.org/officeDocument/2006/relationships/slideLayout" Target="../slideLayouts/slideLayout13.xml"/><Relationship Id="rId1" Type="http://schemas.openxmlformats.org/officeDocument/2006/relationships/vmlDrawing" Target="../drawings/vmlDrawing36.v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55.bin"/><Relationship Id="rId2" Type="http://schemas.openxmlformats.org/officeDocument/2006/relationships/slideLayout" Target="../slideLayouts/slideLayout13.xml"/><Relationship Id="rId1" Type="http://schemas.openxmlformats.org/officeDocument/2006/relationships/vmlDrawing" Target="../drawings/vmlDrawing37.v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56.bin"/><Relationship Id="rId2" Type="http://schemas.openxmlformats.org/officeDocument/2006/relationships/slideLayout" Target="../slideLayouts/slideLayout13.xml"/><Relationship Id="rId1" Type="http://schemas.openxmlformats.org/officeDocument/2006/relationships/vmlDrawing" Target="../drawings/vmlDrawing38.v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57.bin"/><Relationship Id="rId2" Type="http://schemas.openxmlformats.org/officeDocument/2006/relationships/slideLayout" Target="../slideLayouts/slideLayout13.xml"/><Relationship Id="rId1" Type="http://schemas.openxmlformats.org/officeDocument/2006/relationships/vmlDrawing" Target="../drawings/vmlDrawing39.vml"/><Relationship Id="rId4" Type="http://schemas.openxmlformats.org/officeDocument/2006/relationships/oleObject" Target="../embeddings/oleObject158.bin"/></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59.bin"/><Relationship Id="rId2" Type="http://schemas.openxmlformats.org/officeDocument/2006/relationships/slideLayout" Target="../slideLayouts/slideLayout24.xml"/><Relationship Id="rId1" Type="http://schemas.openxmlformats.org/officeDocument/2006/relationships/vmlDrawing" Target="../drawings/vmlDrawing40.vml"/><Relationship Id="rId5" Type="http://schemas.openxmlformats.org/officeDocument/2006/relationships/oleObject" Target="../embeddings/oleObject161.bin"/><Relationship Id="rId4" Type="http://schemas.openxmlformats.org/officeDocument/2006/relationships/oleObject" Target="../embeddings/oleObject160.bin"/></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62.bin"/><Relationship Id="rId2" Type="http://schemas.openxmlformats.org/officeDocument/2006/relationships/slideLayout" Target="../slideLayouts/slideLayout24.xml"/><Relationship Id="rId1" Type="http://schemas.openxmlformats.org/officeDocument/2006/relationships/vmlDrawing" Target="../drawings/vmlDrawing41.vml"/><Relationship Id="rId6" Type="http://schemas.openxmlformats.org/officeDocument/2006/relationships/oleObject" Target="../embeddings/oleObject165.bin"/><Relationship Id="rId5" Type="http://schemas.openxmlformats.org/officeDocument/2006/relationships/oleObject" Target="../embeddings/oleObject164.bin"/><Relationship Id="rId4" Type="http://schemas.openxmlformats.org/officeDocument/2006/relationships/oleObject" Target="../embeddings/oleObject163.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66.bin"/><Relationship Id="rId2" Type="http://schemas.openxmlformats.org/officeDocument/2006/relationships/slideLayout" Target="../slideLayouts/slideLayout24.xml"/><Relationship Id="rId1" Type="http://schemas.openxmlformats.org/officeDocument/2006/relationships/vmlDrawing" Target="../drawings/vmlDrawing42.vml"/><Relationship Id="rId5" Type="http://schemas.openxmlformats.org/officeDocument/2006/relationships/oleObject" Target="../embeddings/oleObject168.bin"/><Relationship Id="rId4" Type="http://schemas.openxmlformats.org/officeDocument/2006/relationships/oleObject" Target="../embeddings/oleObject167.bin"/></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69.bin"/><Relationship Id="rId2" Type="http://schemas.openxmlformats.org/officeDocument/2006/relationships/slideLayout" Target="../slideLayouts/slideLayout46.xml"/><Relationship Id="rId1" Type="http://schemas.openxmlformats.org/officeDocument/2006/relationships/vmlDrawing" Target="../drawings/vmlDrawing43.vml"/><Relationship Id="rId6" Type="http://schemas.openxmlformats.org/officeDocument/2006/relationships/oleObject" Target="../embeddings/oleObject172.bin"/><Relationship Id="rId5" Type="http://schemas.openxmlformats.org/officeDocument/2006/relationships/oleObject" Target="../embeddings/oleObject171.bin"/><Relationship Id="rId4" Type="http://schemas.openxmlformats.org/officeDocument/2006/relationships/oleObject" Target="../embeddings/oleObject170.bin"/></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73.bin"/><Relationship Id="rId2" Type="http://schemas.openxmlformats.org/officeDocument/2006/relationships/slideLayout" Target="../slideLayouts/slideLayout46.xml"/><Relationship Id="rId1" Type="http://schemas.openxmlformats.org/officeDocument/2006/relationships/vmlDrawing" Target="../drawings/vmlDrawing44.vml"/><Relationship Id="rId5" Type="http://schemas.openxmlformats.org/officeDocument/2006/relationships/oleObject" Target="../embeddings/oleObject175.bin"/><Relationship Id="rId4" Type="http://schemas.openxmlformats.org/officeDocument/2006/relationships/oleObject" Target="../embeddings/oleObject174.bin"/></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76.bin"/><Relationship Id="rId2" Type="http://schemas.openxmlformats.org/officeDocument/2006/relationships/slideLayout" Target="../slideLayouts/slideLayout46.xml"/><Relationship Id="rId1" Type="http://schemas.openxmlformats.org/officeDocument/2006/relationships/vmlDrawing" Target="../drawings/vmlDrawing45.vml"/><Relationship Id="rId5" Type="http://schemas.openxmlformats.org/officeDocument/2006/relationships/oleObject" Target="../embeddings/oleObject178.bin"/><Relationship Id="rId4" Type="http://schemas.openxmlformats.org/officeDocument/2006/relationships/oleObject" Target="../embeddings/oleObject177.bin"/></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79.bin"/><Relationship Id="rId2" Type="http://schemas.openxmlformats.org/officeDocument/2006/relationships/slideLayout" Target="../slideLayouts/slideLayout57.xml"/><Relationship Id="rId1" Type="http://schemas.openxmlformats.org/officeDocument/2006/relationships/vmlDrawing" Target="../drawings/vmlDrawing46.vml"/><Relationship Id="rId5" Type="http://schemas.openxmlformats.org/officeDocument/2006/relationships/oleObject" Target="../embeddings/oleObject181.bin"/><Relationship Id="rId4" Type="http://schemas.openxmlformats.org/officeDocument/2006/relationships/oleObject" Target="../embeddings/oleObject180.bin"/></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82.bin"/><Relationship Id="rId2" Type="http://schemas.openxmlformats.org/officeDocument/2006/relationships/slideLayout" Target="../slideLayouts/slideLayout57.xml"/><Relationship Id="rId1" Type="http://schemas.openxmlformats.org/officeDocument/2006/relationships/vmlDrawing" Target="../drawings/vmlDrawing47.vml"/><Relationship Id="rId6" Type="http://schemas.openxmlformats.org/officeDocument/2006/relationships/image" Target="../media/image174.jpeg"/><Relationship Id="rId5" Type="http://schemas.openxmlformats.org/officeDocument/2006/relationships/oleObject" Target="../embeddings/oleObject184.bin"/><Relationship Id="rId4" Type="http://schemas.openxmlformats.org/officeDocument/2006/relationships/oleObject" Target="../embeddings/oleObject183.bin"/></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85.bin"/><Relationship Id="rId2" Type="http://schemas.openxmlformats.org/officeDocument/2006/relationships/slideLayout" Target="../slideLayouts/slideLayout123.xml"/><Relationship Id="rId1" Type="http://schemas.openxmlformats.org/officeDocument/2006/relationships/vmlDrawing" Target="../drawings/vmlDrawing48.vml"/><Relationship Id="rId4" Type="http://schemas.openxmlformats.org/officeDocument/2006/relationships/oleObject" Target="../embeddings/oleObject186.bin"/></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87.bin"/><Relationship Id="rId2" Type="http://schemas.openxmlformats.org/officeDocument/2006/relationships/slideLayout" Target="../slideLayouts/slideLayout123.xml"/><Relationship Id="rId1" Type="http://schemas.openxmlformats.org/officeDocument/2006/relationships/vmlDrawing" Target="../drawings/vmlDrawing49.vml"/><Relationship Id="rId5" Type="http://schemas.openxmlformats.org/officeDocument/2006/relationships/oleObject" Target="../embeddings/oleObject189.bin"/><Relationship Id="rId4" Type="http://schemas.openxmlformats.org/officeDocument/2006/relationships/oleObject" Target="../embeddings/oleObject188.bin"/></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190.bin"/><Relationship Id="rId2" Type="http://schemas.openxmlformats.org/officeDocument/2006/relationships/slideLayout" Target="../slideLayouts/slideLayout123.xml"/><Relationship Id="rId1" Type="http://schemas.openxmlformats.org/officeDocument/2006/relationships/vmlDrawing" Target="../drawings/vmlDrawing50.vml"/><Relationship Id="rId5" Type="http://schemas.openxmlformats.org/officeDocument/2006/relationships/oleObject" Target="../embeddings/oleObject192.bin"/><Relationship Id="rId4" Type="http://schemas.openxmlformats.org/officeDocument/2006/relationships/oleObject" Target="../embeddings/oleObject191.bin"/></Relationships>
</file>

<file path=ppt/slides/_rels/slide79.xml.rels><?xml version="1.0" encoding="UTF-8" standalone="yes"?>
<Relationships xmlns="http://schemas.openxmlformats.org/package/2006/relationships"><Relationship Id="rId2" Type="http://schemas.openxmlformats.org/officeDocument/2006/relationships/image" Target="../media/image183.png"/><Relationship Id="rId1" Type="http://schemas.openxmlformats.org/officeDocument/2006/relationships/slideLayout" Target="../slideLayouts/slideLayout123.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oleObject" Target="../embeddings/oleObject7.bin"/><Relationship Id="rId7" Type="http://schemas.openxmlformats.org/officeDocument/2006/relationships/oleObject" Target="../embeddings/oleObject11.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80.xml.rels><?xml version="1.0" encoding="UTF-8" standalone="yes"?>
<Relationships xmlns="http://schemas.openxmlformats.org/package/2006/relationships"><Relationship Id="rId3" Type="http://schemas.openxmlformats.org/officeDocument/2006/relationships/image" Target="../media/image185.jpeg"/><Relationship Id="rId2" Type="http://schemas.openxmlformats.org/officeDocument/2006/relationships/image" Target="../media/image184.jpeg"/><Relationship Id="rId1" Type="http://schemas.openxmlformats.org/officeDocument/2006/relationships/slideLayout" Target="../slideLayouts/slideLayout123.xml"/></Relationships>
</file>

<file path=ppt/slides/_rels/slide81.xml.rels><?xml version="1.0" encoding="UTF-8" standalone="yes"?>
<Relationships xmlns="http://schemas.openxmlformats.org/package/2006/relationships"><Relationship Id="rId2" Type="http://schemas.openxmlformats.org/officeDocument/2006/relationships/image" Target="../media/image186.jpeg"/><Relationship Id="rId1" Type="http://schemas.openxmlformats.org/officeDocument/2006/relationships/slideLayout" Target="../slideLayouts/slideLayout123.xml"/></Relationships>
</file>

<file path=ppt/slides/_rels/slide82.xml.rels><?xml version="1.0" encoding="UTF-8" standalone="yes"?>
<Relationships xmlns="http://schemas.openxmlformats.org/package/2006/relationships"><Relationship Id="rId3" Type="http://schemas.openxmlformats.org/officeDocument/2006/relationships/image" Target="../media/image188.jpeg"/><Relationship Id="rId2" Type="http://schemas.openxmlformats.org/officeDocument/2006/relationships/image" Target="../media/image187.jpeg"/><Relationship Id="rId1" Type="http://schemas.openxmlformats.org/officeDocument/2006/relationships/slideLayout" Target="../slideLayouts/slideLayout123.xml"/></Relationships>
</file>

<file path=ppt/slides/_rels/slide83.xml.rels><?xml version="1.0" encoding="UTF-8" standalone="yes"?>
<Relationships xmlns="http://schemas.openxmlformats.org/package/2006/relationships"><Relationship Id="rId3" Type="http://schemas.openxmlformats.org/officeDocument/2006/relationships/image" Target="../media/image190.jpeg"/><Relationship Id="rId2" Type="http://schemas.openxmlformats.org/officeDocument/2006/relationships/image" Target="../media/image189.jpeg"/><Relationship Id="rId1" Type="http://schemas.openxmlformats.org/officeDocument/2006/relationships/slideLayout" Target="../slideLayouts/slideLayout123.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193.bin"/><Relationship Id="rId2" Type="http://schemas.openxmlformats.org/officeDocument/2006/relationships/slideLayout" Target="../slideLayouts/slideLayout123.xml"/><Relationship Id="rId1" Type="http://schemas.openxmlformats.org/officeDocument/2006/relationships/vmlDrawing" Target="../drawings/vmlDrawing51.vml"/><Relationship Id="rId5" Type="http://schemas.openxmlformats.org/officeDocument/2006/relationships/oleObject" Target="../embeddings/oleObject195.bin"/><Relationship Id="rId4" Type="http://schemas.openxmlformats.org/officeDocument/2006/relationships/oleObject" Target="../embeddings/oleObject194.bin"/></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86.xml.rels><?xml version="1.0" encoding="UTF-8" standalone="yes"?>
<Relationships xmlns="http://schemas.openxmlformats.org/package/2006/relationships"><Relationship Id="rId3" Type="http://schemas.openxmlformats.org/officeDocument/2006/relationships/image" Target="../media/image195.jpeg"/><Relationship Id="rId2" Type="http://schemas.openxmlformats.org/officeDocument/2006/relationships/image" Target="../media/image194.jpeg"/><Relationship Id="rId1" Type="http://schemas.openxmlformats.org/officeDocument/2006/relationships/slideLayout" Target="../slideLayouts/slideLayout123.xml"/></Relationships>
</file>

<file path=ppt/slides/_rels/slide87.xml.rels><?xml version="1.0" encoding="UTF-8" standalone="yes"?>
<Relationships xmlns="http://schemas.openxmlformats.org/package/2006/relationships"><Relationship Id="rId3" Type="http://schemas.openxmlformats.org/officeDocument/2006/relationships/image" Target="../media/image197.jpeg"/><Relationship Id="rId2" Type="http://schemas.openxmlformats.org/officeDocument/2006/relationships/image" Target="../media/image196.jpeg"/><Relationship Id="rId1" Type="http://schemas.openxmlformats.org/officeDocument/2006/relationships/slideLayout" Target="../slideLayouts/slideLayout123.xml"/></Relationships>
</file>

<file path=ppt/slides/_rels/slide88.xml.rels><?xml version="1.0" encoding="UTF-8" standalone="yes"?>
<Relationships xmlns="http://schemas.openxmlformats.org/package/2006/relationships"><Relationship Id="rId2" Type="http://schemas.openxmlformats.org/officeDocument/2006/relationships/image" Target="../media/image198.jpeg"/><Relationship Id="rId1" Type="http://schemas.openxmlformats.org/officeDocument/2006/relationships/slideLayout" Target="../slideLayouts/slideLayout123.xml"/></Relationships>
</file>

<file path=ppt/slides/_rels/slide89.xml.rels><?xml version="1.0" encoding="UTF-8" standalone="yes"?>
<Relationships xmlns="http://schemas.openxmlformats.org/package/2006/relationships"><Relationship Id="rId3" Type="http://schemas.openxmlformats.org/officeDocument/2006/relationships/image" Target="../media/image198.jpeg"/><Relationship Id="rId2" Type="http://schemas.openxmlformats.org/officeDocument/2006/relationships/slideLayout" Target="../slideLayouts/slideLayout13.xml"/><Relationship Id="rId1" Type="http://schemas.openxmlformats.org/officeDocument/2006/relationships/vmlDrawing" Target="../drawings/vmlDrawing52.vml"/><Relationship Id="rId4" Type="http://schemas.openxmlformats.org/officeDocument/2006/relationships/oleObject" Target="../embeddings/oleObject196.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90.xml.rels><?xml version="1.0" encoding="UTF-8" standalone="yes"?>
<Relationships xmlns="http://schemas.openxmlformats.org/package/2006/relationships"><Relationship Id="rId3" Type="http://schemas.openxmlformats.org/officeDocument/2006/relationships/image" Target="../media/image201.jpeg"/><Relationship Id="rId2" Type="http://schemas.openxmlformats.org/officeDocument/2006/relationships/image" Target="../media/image200.jpeg"/><Relationship Id="rId1" Type="http://schemas.openxmlformats.org/officeDocument/2006/relationships/slideLayout" Target="../slideLayouts/slideLayout123.xml"/></Relationships>
</file>

<file path=ppt/slides/_rels/slide91.xml.rels><?xml version="1.0" encoding="UTF-8" standalone="yes"?>
<Relationships xmlns="http://schemas.openxmlformats.org/package/2006/relationships"><Relationship Id="rId2" Type="http://schemas.openxmlformats.org/officeDocument/2006/relationships/image" Target="../media/image202.wmf"/><Relationship Id="rId1" Type="http://schemas.openxmlformats.org/officeDocument/2006/relationships/slideLayout" Target="../slideLayouts/slideLayout12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197.bin"/><Relationship Id="rId2" Type="http://schemas.openxmlformats.org/officeDocument/2006/relationships/slideLayout" Target="../slideLayouts/slideLayout13.xml"/><Relationship Id="rId1" Type="http://schemas.openxmlformats.org/officeDocument/2006/relationships/vmlDrawing" Target="../drawings/vmlDrawing53.vml"/><Relationship Id="rId4" Type="http://schemas.openxmlformats.org/officeDocument/2006/relationships/oleObject" Target="../embeddings/oleObject198.bin"/></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199.bin"/><Relationship Id="rId7" Type="http://schemas.openxmlformats.org/officeDocument/2006/relationships/oleObject" Target="../embeddings/oleObject203.bin"/><Relationship Id="rId2" Type="http://schemas.openxmlformats.org/officeDocument/2006/relationships/slideLayout" Target="../slideLayouts/slideLayout13.xml"/><Relationship Id="rId1" Type="http://schemas.openxmlformats.org/officeDocument/2006/relationships/vmlDrawing" Target="../drawings/vmlDrawing54.vml"/><Relationship Id="rId6" Type="http://schemas.openxmlformats.org/officeDocument/2006/relationships/oleObject" Target="../embeddings/oleObject202.bin"/><Relationship Id="rId5" Type="http://schemas.openxmlformats.org/officeDocument/2006/relationships/oleObject" Target="../embeddings/oleObject201.bin"/><Relationship Id="rId4" Type="http://schemas.openxmlformats.org/officeDocument/2006/relationships/oleObject" Target="../embeddings/oleObject200.bin"/></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204.bin"/><Relationship Id="rId2" Type="http://schemas.openxmlformats.org/officeDocument/2006/relationships/slideLayout" Target="../slideLayouts/slideLayout13.xml"/><Relationship Id="rId1" Type="http://schemas.openxmlformats.org/officeDocument/2006/relationships/vmlDrawing" Target="../drawings/vmlDrawing55.vml"/><Relationship Id="rId6" Type="http://schemas.openxmlformats.org/officeDocument/2006/relationships/oleObject" Target="../embeddings/oleObject207.bin"/><Relationship Id="rId5" Type="http://schemas.openxmlformats.org/officeDocument/2006/relationships/oleObject" Target="../embeddings/oleObject206.bin"/><Relationship Id="rId4" Type="http://schemas.openxmlformats.org/officeDocument/2006/relationships/oleObject" Target="../embeddings/oleObject205.bin"/></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208.bin"/><Relationship Id="rId2" Type="http://schemas.openxmlformats.org/officeDocument/2006/relationships/slideLayout" Target="../slideLayouts/slideLayout13.xml"/><Relationship Id="rId1" Type="http://schemas.openxmlformats.org/officeDocument/2006/relationships/vmlDrawing" Target="../drawings/vmlDrawing56.vml"/><Relationship Id="rId4" Type="http://schemas.openxmlformats.org/officeDocument/2006/relationships/oleObject" Target="../embeddings/oleObject209.bin"/></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210.bin"/><Relationship Id="rId2" Type="http://schemas.openxmlformats.org/officeDocument/2006/relationships/slideLayout" Target="../slideLayouts/slideLayout13.xml"/><Relationship Id="rId1" Type="http://schemas.openxmlformats.org/officeDocument/2006/relationships/vmlDrawing" Target="../drawings/vmlDrawing57.vml"/><Relationship Id="rId4" Type="http://schemas.openxmlformats.org/officeDocument/2006/relationships/oleObject" Target="../embeddings/oleObject211.bin"/></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212.bin"/><Relationship Id="rId7" Type="http://schemas.openxmlformats.org/officeDocument/2006/relationships/oleObject" Target="../embeddings/oleObject216.bin"/><Relationship Id="rId2" Type="http://schemas.openxmlformats.org/officeDocument/2006/relationships/slideLayout" Target="../slideLayouts/slideLayout13.xml"/><Relationship Id="rId1" Type="http://schemas.openxmlformats.org/officeDocument/2006/relationships/vmlDrawing" Target="../drawings/vmlDrawing58.vml"/><Relationship Id="rId6" Type="http://schemas.openxmlformats.org/officeDocument/2006/relationships/oleObject" Target="../embeddings/oleObject215.bin"/><Relationship Id="rId5" Type="http://schemas.openxmlformats.org/officeDocument/2006/relationships/oleObject" Target="../embeddings/oleObject214.bin"/><Relationship Id="rId4" Type="http://schemas.openxmlformats.org/officeDocument/2006/relationships/oleObject" Target="../embeddings/oleObject213.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DE066"/>
        </a:solidFill>
        <a:effectLst/>
      </p:bgPr>
    </p:bg>
    <p:spTree>
      <p:nvGrpSpPr>
        <p:cNvPr id="1" name=""/>
        <p:cNvGrpSpPr/>
        <p:nvPr/>
      </p:nvGrpSpPr>
      <p:grpSpPr>
        <a:xfrm>
          <a:off x="0" y="0"/>
          <a:ext cx="0" cy="0"/>
          <a:chOff x="0" y="0"/>
          <a:chExt cx="0" cy="0"/>
        </a:xfrm>
      </p:grpSpPr>
      <p:sp>
        <p:nvSpPr>
          <p:cNvPr id="624642" name="Rectangle 2"/>
          <p:cNvSpPr>
            <a:spLocks noGrp="1" noChangeArrowheads="1"/>
          </p:cNvSpPr>
          <p:nvPr>
            <p:ph type="ctrTitle"/>
          </p:nvPr>
        </p:nvSpPr>
        <p:spPr>
          <a:xfrm>
            <a:off x="1287463" y="404813"/>
            <a:ext cx="6567487" cy="457200"/>
          </a:xfrm>
          <a:noFill/>
          <a:ln/>
        </p:spPr>
        <p:txBody>
          <a:bodyPr wrap="none">
            <a:spAutoFit/>
          </a:bodyPr>
          <a:lstStyle/>
          <a:p>
            <a:r>
              <a:rPr lang="zh-CN" altLang="en-US" sz="2400">
                <a:latin typeface="华文楷体" pitchFamily="2" charset="-122"/>
                <a:ea typeface="华文楷体" pitchFamily="2" charset="-122"/>
              </a:rPr>
              <a:t>中国科学院物理研究所 </a:t>
            </a:r>
            <a:r>
              <a:rPr lang="zh-CN" altLang="en-US" sz="2400">
                <a:latin typeface="华文楷体" pitchFamily="2" charset="-122"/>
                <a:ea typeface="华文楷体" pitchFamily="2" charset="-122"/>
                <a:sym typeface="Wingdings 2" pitchFamily="18" charset="2"/>
              </a:rPr>
              <a:t> 通用</a:t>
            </a:r>
            <a:r>
              <a:rPr lang="zh-CN" altLang="en-US" sz="2400">
                <a:latin typeface="华文楷体" pitchFamily="2" charset="-122"/>
                <a:ea typeface="华文楷体" pitchFamily="2" charset="-122"/>
              </a:rPr>
              <a:t>实验技术公共课程</a:t>
            </a:r>
          </a:p>
        </p:txBody>
      </p:sp>
      <p:sp>
        <p:nvSpPr>
          <p:cNvPr id="624643" name="Rectangle 3"/>
          <p:cNvSpPr>
            <a:spLocks noGrp="1" noChangeArrowheads="1"/>
          </p:cNvSpPr>
          <p:nvPr>
            <p:ph type="subTitle" idx="1"/>
          </p:nvPr>
        </p:nvSpPr>
        <p:spPr>
          <a:xfrm>
            <a:off x="2955925" y="1125538"/>
            <a:ext cx="3232150" cy="701675"/>
          </a:xfrm>
          <a:noFill/>
        </p:spPr>
        <p:txBody>
          <a:bodyPr wrap="none">
            <a:spAutoFit/>
          </a:bodyPr>
          <a:lstStyle/>
          <a:p>
            <a:r>
              <a:rPr lang="en-US" altLang="zh-CN" sz="4000"/>
              <a:t>《</a:t>
            </a:r>
            <a:r>
              <a:rPr lang="zh-CN" altLang="en-US" sz="4000">
                <a:ea typeface="隶书" pitchFamily="49" charset="-122"/>
              </a:rPr>
              <a:t>磁性测量</a:t>
            </a:r>
            <a:r>
              <a:rPr lang="en-US" altLang="zh-CN" sz="4000"/>
              <a:t>》</a:t>
            </a:r>
          </a:p>
        </p:txBody>
      </p:sp>
      <p:sp>
        <p:nvSpPr>
          <p:cNvPr id="624644" name="Text Box 4"/>
          <p:cNvSpPr txBox="1">
            <a:spLocks noChangeArrowheads="1"/>
          </p:cNvSpPr>
          <p:nvPr/>
        </p:nvSpPr>
        <p:spPr bwMode="auto">
          <a:xfrm>
            <a:off x="2422525" y="3630613"/>
            <a:ext cx="4298950" cy="1465262"/>
          </a:xfrm>
          <a:prstGeom prst="rect">
            <a:avLst/>
          </a:prstGeom>
          <a:noFill/>
          <a:ln w="9525">
            <a:noFill/>
            <a:miter lim="800000"/>
            <a:headEnd/>
            <a:tailEnd/>
          </a:ln>
          <a:effectLst/>
        </p:spPr>
        <p:txBody>
          <a:bodyPr wrap="none">
            <a:spAutoFit/>
          </a:bodyPr>
          <a:lstStyle/>
          <a:p>
            <a:pPr algn="ctr"/>
            <a:r>
              <a:rPr lang="zh-CN" altLang="en-US" sz="3600">
                <a:latin typeface="Arial" pitchFamily="34" charset="0"/>
                <a:ea typeface="华文行楷" pitchFamily="2" charset="-122"/>
              </a:rPr>
              <a:t>赵同云</a:t>
            </a:r>
          </a:p>
          <a:p>
            <a:pPr algn="ctr">
              <a:lnSpc>
                <a:spcPct val="150000"/>
              </a:lnSpc>
            </a:pPr>
            <a:r>
              <a:rPr lang="zh-CN" altLang="en-US" sz="3600">
                <a:latin typeface="Arial" pitchFamily="34" charset="0"/>
                <a:ea typeface="隶书" pitchFamily="49" charset="-122"/>
              </a:rPr>
              <a:t>磁学国家重点实验室</a:t>
            </a:r>
          </a:p>
        </p:txBody>
      </p:sp>
      <p:sp>
        <p:nvSpPr>
          <p:cNvPr id="624645" name="Text Box 5"/>
          <p:cNvSpPr txBox="1">
            <a:spLocks noChangeArrowheads="1"/>
          </p:cNvSpPr>
          <p:nvPr/>
        </p:nvSpPr>
        <p:spPr bwMode="auto">
          <a:xfrm>
            <a:off x="3251200" y="5430838"/>
            <a:ext cx="2640013" cy="519112"/>
          </a:xfrm>
          <a:prstGeom prst="rect">
            <a:avLst/>
          </a:prstGeom>
          <a:noFill/>
          <a:ln w="9525">
            <a:noFill/>
            <a:miter lim="800000"/>
            <a:headEnd/>
            <a:tailEnd/>
          </a:ln>
          <a:effectLst/>
        </p:spPr>
        <p:txBody>
          <a:bodyPr wrap="none">
            <a:spAutoFit/>
          </a:bodyPr>
          <a:lstStyle/>
          <a:p>
            <a:fld id="{F4E7DB1A-9459-4162-B19C-89326DB05FD6}" type="datetime2">
              <a:rPr lang="zh-CN" altLang="en-US" sz="2800">
                <a:latin typeface="Arial" pitchFamily="34" charset="0"/>
              </a:rPr>
              <a:pPr/>
              <a:t>2016年5月30日</a:t>
            </a:fld>
            <a:endParaRPr lang="en-US" altLang="zh-CN" sz="2800">
              <a:latin typeface="Arial" pitchFamily="34" charset="0"/>
            </a:endParaRPr>
          </a:p>
        </p:txBody>
      </p:sp>
      <p:sp>
        <p:nvSpPr>
          <p:cNvPr id="624646" name="Rectangle 6"/>
          <p:cNvSpPr>
            <a:spLocks noChangeArrowheads="1"/>
          </p:cNvSpPr>
          <p:nvPr/>
        </p:nvSpPr>
        <p:spPr bwMode="auto">
          <a:xfrm>
            <a:off x="771525" y="2317750"/>
            <a:ext cx="7602538" cy="823913"/>
          </a:xfrm>
          <a:prstGeom prst="rect">
            <a:avLst/>
          </a:prstGeom>
          <a:noFill/>
          <a:ln w="9525">
            <a:noFill/>
            <a:miter lim="800000"/>
            <a:headEnd/>
            <a:tailEnd/>
          </a:ln>
          <a:effectLst/>
        </p:spPr>
        <p:txBody>
          <a:bodyPr wrap="none">
            <a:spAutoFit/>
          </a:bodyPr>
          <a:lstStyle/>
          <a:p>
            <a:pPr algn="ctr">
              <a:spcBef>
                <a:spcPct val="20000"/>
              </a:spcBef>
            </a:pPr>
            <a:r>
              <a:rPr lang="zh-CN" altLang="en-US" sz="4800">
                <a:latin typeface="Arial" pitchFamily="34" charset="0"/>
                <a:ea typeface="黑体" pitchFamily="49" charset="-122"/>
              </a:rPr>
              <a:t>第五讲：磁矩检测的原理 </a:t>
            </a:r>
            <a:r>
              <a:rPr lang="zh-CN" altLang="en-US" sz="4800">
                <a:solidFill>
                  <a:srgbClr val="FF0000"/>
                </a:solidFill>
                <a:ea typeface="黑体" pitchFamily="49" charset="-122"/>
                <a:sym typeface="Wingdings" pitchFamily="2" charset="2"/>
              </a:rPr>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66082" y="41782"/>
            <a:ext cx="7981672" cy="584775"/>
          </a:xfrm>
          <a:noFill/>
        </p:spPr>
        <p:txBody>
          <a:bodyPr wrap="none">
            <a:spAutoFit/>
          </a:bodyPr>
          <a:lstStyle/>
          <a:p>
            <a:r>
              <a:rPr lang="zh-CN" altLang="en-US" sz="3200" dirty="0" smtClean="0">
                <a:solidFill>
                  <a:srgbClr val="FF0000"/>
                </a:solidFill>
                <a:ea typeface="黑体" pitchFamily="49" charset="-122"/>
              </a:rPr>
              <a:t>磁矩检测</a:t>
            </a:r>
            <a:r>
              <a:rPr lang="zh-CN" altLang="en-US" sz="3200" dirty="0" smtClean="0">
                <a:ea typeface="黑体" pitchFamily="49" charset="-122"/>
              </a:rPr>
              <a:t>的</a:t>
            </a:r>
            <a:r>
              <a:rPr lang="zh-CN" altLang="en-US" sz="3200" dirty="0">
                <a:ea typeface="黑体" pitchFamily="49" charset="-122"/>
              </a:rPr>
              <a:t>原理与技术基础</a:t>
            </a:r>
            <a:r>
              <a:rPr lang="zh-CN" altLang="en-US" sz="3200" dirty="0" smtClean="0">
                <a:ea typeface="黑体" pitchFamily="49" charset="-122"/>
              </a:rPr>
              <a:t>：</a:t>
            </a:r>
            <a:r>
              <a:rPr lang="zh-CN" altLang="en-US" sz="3200" dirty="0">
                <a:solidFill>
                  <a:srgbClr val="0000FF"/>
                </a:solidFill>
                <a:ea typeface="隶书" pitchFamily="49" charset="-122"/>
              </a:rPr>
              <a:t>电磁感应原理</a:t>
            </a:r>
          </a:p>
        </p:txBody>
      </p:sp>
      <p:sp>
        <p:nvSpPr>
          <p:cNvPr id="20493" name="Rectangle 13"/>
          <p:cNvSpPr>
            <a:spLocks noChangeArrowheads="1"/>
          </p:cNvSpPr>
          <p:nvPr/>
        </p:nvSpPr>
        <p:spPr bwMode="auto">
          <a:xfrm>
            <a:off x="2781300" y="5651500"/>
            <a:ext cx="685800" cy="860425"/>
          </a:xfrm>
          <a:prstGeom prst="rect">
            <a:avLst/>
          </a:prstGeom>
          <a:gradFill rotWithShape="0">
            <a:gsLst>
              <a:gs pos="0">
                <a:srgbClr val="33CC33"/>
              </a:gs>
              <a:gs pos="100000">
                <a:srgbClr val="33CC33">
                  <a:gamma/>
                  <a:tint val="40000"/>
                  <a:invGamma/>
                </a:srgbClr>
              </a:gs>
            </a:gsLst>
            <a:lin ang="5400000" scaled="1"/>
          </a:gradFill>
          <a:ln w="9525">
            <a:solidFill>
              <a:schemeClr val="tx1"/>
            </a:solidFill>
            <a:miter lim="800000"/>
            <a:headEnd/>
            <a:tailEnd/>
          </a:ln>
          <a:effectLst/>
        </p:spPr>
        <p:txBody>
          <a:bodyPr wrap="none" anchor="ctr"/>
          <a:lstStyle/>
          <a:p>
            <a:endParaRPr lang="zh-CN" altLang="en-US"/>
          </a:p>
        </p:txBody>
      </p:sp>
      <p:sp>
        <p:nvSpPr>
          <p:cNvPr id="20494" name="Oval 14"/>
          <p:cNvSpPr>
            <a:spLocks noChangeArrowheads="1"/>
          </p:cNvSpPr>
          <p:nvPr/>
        </p:nvSpPr>
        <p:spPr bwMode="auto">
          <a:xfrm>
            <a:off x="2133600" y="5308600"/>
            <a:ext cx="1981200" cy="685800"/>
          </a:xfrm>
          <a:prstGeom prst="ellipse">
            <a:avLst/>
          </a:prstGeom>
          <a:solidFill>
            <a:srgbClr val="DDDDDD"/>
          </a:solidFill>
          <a:ln w="38100">
            <a:solidFill>
              <a:srgbClr val="0000FF"/>
            </a:solidFill>
            <a:round/>
            <a:headEnd/>
            <a:tailEnd/>
          </a:ln>
          <a:effectLst/>
        </p:spPr>
        <p:txBody>
          <a:bodyPr wrap="none" anchor="ctr"/>
          <a:lstStyle/>
          <a:p>
            <a:endParaRPr lang="zh-CN" altLang="en-US"/>
          </a:p>
        </p:txBody>
      </p:sp>
      <p:sp>
        <p:nvSpPr>
          <p:cNvPr id="20495" name="AutoShape 15"/>
          <p:cNvSpPr>
            <a:spLocks noChangeArrowheads="1"/>
          </p:cNvSpPr>
          <p:nvPr/>
        </p:nvSpPr>
        <p:spPr bwMode="auto">
          <a:xfrm>
            <a:off x="2324100" y="4756150"/>
            <a:ext cx="1600200" cy="895350"/>
          </a:xfrm>
          <a:prstGeom prst="upArrow">
            <a:avLst>
              <a:gd name="adj1" fmla="val 41667"/>
              <a:gd name="adj2" fmla="val 45315"/>
            </a:avLst>
          </a:prstGeom>
          <a:gradFill rotWithShape="0">
            <a:gsLst>
              <a:gs pos="0">
                <a:srgbClr val="33CC33">
                  <a:gamma/>
                  <a:shade val="82745"/>
                  <a:invGamma/>
                </a:srgbClr>
              </a:gs>
              <a:gs pos="100000">
                <a:srgbClr val="33CC33"/>
              </a:gs>
            </a:gsLst>
            <a:lin ang="5400000" scaled="1"/>
          </a:gradFill>
          <a:ln w="9525">
            <a:solidFill>
              <a:schemeClr val="tx1"/>
            </a:solidFill>
            <a:miter lim="800000"/>
            <a:headEnd/>
            <a:tailEnd/>
          </a:ln>
          <a:effectLst/>
        </p:spPr>
        <p:txBody>
          <a:bodyPr vert="eaVert" wrap="none" anchor="ctr"/>
          <a:lstStyle/>
          <a:p>
            <a:endParaRPr lang="zh-CN" altLang="en-US"/>
          </a:p>
        </p:txBody>
      </p:sp>
      <p:sp>
        <p:nvSpPr>
          <p:cNvPr id="20496" name="AutoShape 16"/>
          <p:cNvSpPr>
            <a:spLocks noChangeArrowheads="1"/>
          </p:cNvSpPr>
          <p:nvPr/>
        </p:nvSpPr>
        <p:spPr bwMode="auto">
          <a:xfrm>
            <a:off x="609600" y="4375150"/>
            <a:ext cx="1143000" cy="762000"/>
          </a:xfrm>
          <a:prstGeom prst="wedgeRectCallout">
            <a:avLst>
              <a:gd name="adj1" fmla="val 111250"/>
              <a:gd name="adj2" fmla="val 29792"/>
            </a:avLst>
          </a:prstGeom>
          <a:solidFill>
            <a:srgbClr val="33CC33"/>
          </a:solidFill>
          <a:ln w="9525">
            <a:noFill/>
            <a:miter lim="800000"/>
            <a:headEnd/>
            <a:tailEnd/>
          </a:ln>
          <a:effectLst/>
        </p:spPr>
        <p:txBody>
          <a:bodyPr/>
          <a:lstStyle/>
          <a:p>
            <a:pPr algn="ctr"/>
            <a:r>
              <a:rPr kumimoji="1" lang="zh-CN" altLang="en-US"/>
              <a:t>磁通量</a:t>
            </a:r>
          </a:p>
          <a:p>
            <a:pPr algn="ctr"/>
            <a:r>
              <a:rPr kumimoji="1" lang="zh-CN" altLang="en-US">
                <a:sym typeface="Symbol" pitchFamily="18" charset="2"/>
              </a:rPr>
              <a:t></a:t>
            </a:r>
            <a:endParaRPr kumimoji="1" lang="zh-CN" altLang="en-US"/>
          </a:p>
        </p:txBody>
      </p:sp>
      <p:graphicFrame>
        <p:nvGraphicFramePr>
          <p:cNvPr id="20497" name="Object 17"/>
          <p:cNvGraphicFramePr>
            <a:graphicFrameLocks noChangeAspect="1"/>
          </p:cNvGraphicFramePr>
          <p:nvPr/>
        </p:nvGraphicFramePr>
        <p:xfrm>
          <a:off x="457200" y="5899150"/>
          <a:ext cx="1873250" cy="730250"/>
        </p:xfrm>
        <a:graphic>
          <a:graphicData uri="http://schemas.openxmlformats.org/presentationml/2006/ole">
            <p:oleObj spid="_x0000_s789506" name="Equation" r:id="rId3" imgW="749160" imgH="291960" progId="Equation.3">
              <p:embed/>
            </p:oleObj>
          </a:graphicData>
        </a:graphic>
      </p:graphicFrame>
      <p:sp>
        <p:nvSpPr>
          <p:cNvPr id="20498" name="Text Box 18"/>
          <p:cNvSpPr txBox="1">
            <a:spLocks noChangeArrowheads="1"/>
          </p:cNvSpPr>
          <p:nvPr/>
        </p:nvSpPr>
        <p:spPr bwMode="auto">
          <a:xfrm>
            <a:off x="365125" y="836613"/>
            <a:ext cx="4298950" cy="641350"/>
          </a:xfrm>
          <a:prstGeom prst="rect">
            <a:avLst/>
          </a:prstGeom>
          <a:noFill/>
          <a:ln w="9525">
            <a:noFill/>
            <a:miter lim="800000"/>
            <a:headEnd/>
            <a:tailEnd/>
          </a:ln>
          <a:effectLst/>
        </p:spPr>
        <p:txBody>
          <a:bodyPr wrap="none">
            <a:spAutoFit/>
          </a:bodyPr>
          <a:lstStyle/>
          <a:p>
            <a:r>
              <a:rPr kumimoji="1" lang="zh-CN" altLang="en-US" sz="3600">
                <a:solidFill>
                  <a:srgbClr val="0000FF"/>
                </a:solidFill>
                <a:ea typeface="华文新魏" pitchFamily="2" charset="-122"/>
              </a:rPr>
              <a:t>必须明确的几个问题</a:t>
            </a:r>
          </a:p>
        </p:txBody>
      </p:sp>
      <p:sp>
        <p:nvSpPr>
          <p:cNvPr id="20499" name="Text Box 19"/>
          <p:cNvSpPr txBox="1">
            <a:spLocks noChangeArrowheads="1"/>
          </p:cNvSpPr>
          <p:nvPr/>
        </p:nvSpPr>
        <p:spPr bwMode="auto">
          <a:xfrm>
            <a:off x="762000" y="1773238"/>
            <a:ext cx="7620000" cy="2054225"/>
          </a:xfrm>
          <a:prstGeom prst="rect">
            <a:avLst/>
          </a:prstGeom>
          <a:solidFill>
            <a:srgbClr val="FDE9FB"/>
          </a:solidFill>
          <a:ln w="38100">
            <a:solidFill>
              <a:schemeClr val="accent1"/>
            </a:solidFill>
            <a:miter lim="800000"/>
            <a:headEnd/>
            <a:tailEnd/>
          </a:ln>
          <a:effectLst>
            <a:outerShdw dist="107763" dir="2700000" algn="ctr" rotWithShape="0">
              <a:schemeClr val="bg2"/>
            </a:outerShdw>
          </a:effectLst>
        </p:spPr>
        <p:txBody>
          <a:bodyPr>
            <a:spAutoFit/>
          </a:bodyPr>
          <a:lstStyle/>
          <a:p>
            <a:pPr marL="457200" indent="-457200">
              <a:lnSpc>
                <a:spcPct val="150000"/>
              </a:lnSpc>
              <a:buClr>
                <a:schemeClr val="tx1"/>
              </a:buClr>
              <a:buFontTx/>
              <a:buAutoNum type="arabicPeriod"/>
            </a:pPr>
            <a:r>
              <a:rPr kumimoji="1" lang="zh-CN" altLang="en-US" sz="2800">
                <a:ea typeface="华文行楷" pitchFamily="2" charset="-122"/>
              </a:rPr>
              <a:t>自由空间的</a:t>
            </a:r>
            <a:r>
              <a:rPr kumimoji="1" lang="zh-CN" altLang="en-US" sz="2800">
                <a:solidFill>
                  <a:srgbClr val="0000FF"/>
                </a:solidFill>
                <a:ea typeface="华文新魏" pitchFamily="2" charset="-122"/>
              </a:rPr>
              <a:t>稳态</a:t>
            </a:r>
            <a:r>
              <a:rPr kumimoji="1" lang="zh-CN" altLang="en-US" sz="2800">
                <a:ea typeface="华文行楷" pitchFamily="2" charset="-122"/>
              </a:rPr>
              <a:t>磁通</a:t>
            </a:r>
            <a:r>
              <a:rPr kumimoji="1" lang="zh-CN" altLang="en-US" sz="2800">
                <a:solidFill>
                  <a:srgbClr val="0000FF"/>
                </a:solidFill>
                <a:ea typeface="华文行楷" pitchFamily="2" charset="-122"/>
              </a:rPr>
              <a:t>可以直接测量</a:t>
            </a:r>
            <a:r>
              <a:rPr kumimoji="1" lang="zh-CN" altLang="en-US" sz="2800">
                <a:ea typeface="华文行楷" pitchFamily="2" charset="-122"/>
              </a:rPr>
              <a:t>－磁通计</a:t>
            </a:r>
          </a:p>
          <a:p>
            <a:pPr marL="457200" indent="-457200">
              <a:lnSpc>
                <a:spcPct val="150000"/>
              </a:lnSpc>
              <a:buClr>
                <a:schemeClr val="tx1"/>
              </a:buClr>
              <a:buFontTx/>
              <a:buAutoNum type="arabicPeriod"/>
            </a:pPr>
            <a:r>
              <a:rPr kumimoji="1" lang="zh-CN" altLang="en-US" sz="2800">
                <a:ea typeface="华文行楷" pitchFamily="2" charset="-122"/>
              </a:rPr>
              <a:t>样品内部的</a:t>
            </a:r>
            <a:r>
              <a:rPr kumimoji="1" lang="zh-CN" altLang="en-US" sz="2800">
                <a:solidFill>
                  <a:srgbClr val="0000FF"/>
                </a:solidFill>
                <a:ea typeface="华文行楷" pitchFamily="2" charset="-122"/>
              </a:rPr>
              <a:t>稳态</a:t>
            </a:r>
            <a:r>
              <a:rPr kumimoji="1" lang="zh-CN" altLang="en-US" sz="2800">
                <a:ea typeface="华文行楷" pitchFamily="2" charset="-122"/>
              </a:rPr>
              <a:t>磁通</a:t>
            </a:r>
            <a:r>
              <a:rPr kumimoji="1" lang="zh-CN" altLang="en-US" sz="2800">
                <a:solidFill>
                  <a:srgbClr val="FF0000"/>
                </a:solidFill>
                <a:ea typeface="华文行楷" pitchFamily="2" charset="-122"/>
              </a:rPr>
              <a:t>无法直接测量 ？</a:t>
            </a:r>
          </a:p>
          <a:p>
            <a:pPr marL="457200" indent="-457200">
              <a:lnSpc>
                <a:spcPct val="150000"/>
              </a:lnSpc>
              <a:buClr>
                <a:schemeClr val="tx1"/>
              </a:buClr>
              <a:buFontTx/>
              <a:buAutoNum type="arabicPeriod"/>
            </a:pPr>
            <a:r>
              <a:rPr kumimoji="1" lang="zh-CN" altLang="en-US" sz="2800">
                <a:solidFill>
                  <a:srgbClr val="0000FF"/>
                </a:solidFill>
                <a:ea typeface="华文行楷" pitchFamily="2" charset="-122"/>
              </a:rPr>
              <a:t>变化</a:t>
            </a:r>
            <a:r>
              <a:rPr kumimoji="1" lang="zh-CN" altLang="en-US" sz="2800">
                <a:ea typeface="华文行楷" pitchFamily="2" charset="-122"/>
              </a:rPr>
              <a:t>的磁通</a:t>
            </a:r>
            <a:r>
              <a:rPr kumimoji="1" lang="zh-CN" altLang="en-US" sz="2800">
                <a:solidFill>
                  <a:srgbClr val="0000FF"/>
                </a:solidFill>
                <a:ea typeface="华文行楷" pitchFamily="2" charset="-122"/>
              </a:rPr>
              <a:t>可以直接测量</a:t>
            </a:r>
            <a:endParaRPr kumimoji="1" lang="zh-CN" altLang="en-US" sz="2800">
              <a:ea typeface="华文行楷" pitchFamily="2" charset="-122"/>
            </a:endParaRPr>
          </a:p>
        </p:txBody>
      </p:sp>
      <p:sp>
        <p:nvSpPr>
          <p:cNvPr id="20500" name="AutoShape 20"/>
          <p:cNvSpPr>
            <a:spLocks noChangeArrowheads="1"/>
          </p:cNvSpPr>
          <p:nvPr/>
        </p:nvSpPr>
        <p:spPr bwMode="auto">
          <a:xfrm rot="5400000">
            <a:off x="6096000" y="3886200"/>
            <a:ext cx="762000" cy="1219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FDE9FB"/>
              </a:gs>
              <a:gs pos="100000">
                <a:srgbClr val="F8B4F2"/>
              </a:gs>
            </a:gsLst>
            <a:lin ang="5400000" scaled="1"/>
          </a:gradFill>
          <a:ln w="9525">
            <a:solidFill>
              <a:schemeClr val="tx1"/>
            </a:solidFill>
            <a:miter lim="800000"/>
            <a:headEnd/>
            <a:tailEnd/>
          </a:ln>
          <a:effectLst/>
        </p:spPr>
        <p:txBody>
          <a:bodyPr wrap="none" anchor="ctr"/>
          <a:lstStyle/>
          <a:p>
            <a:endParaRPr lang="zh-CN" altLang="en-US"/>
          </a:p>
        </p:txBody>
      </p:sp>
      <p:sp>
        <p:nvSpPr>
          <p:cNvPr id="20501" name="Text Box 21"/>
          <p:cNvSpPr txBox="1">
            <a:spLocks noChangeArrowheads="1"/>
          </p:cNvSpPr>
          <p:nvPr/>
        </p:nvSpPr>
        <p:spPr bwMode="auto">
          <a:xfrm>
            <a:off x="4572000" y="5029200"/>
            <a:ext cx="4267200" cy="1412875"/>
          </a:xfrm>
          <a:prstGeom prst="rect">
            <a:avLst/>
          </a:prstGeom>
          <a:solidFill>
            <a:srgbClr val="DDFFD9"/>
          </a:solidFill>
          <a:ln w="38100">
            <a:solidFill>
              <a:schemeClr val="accent1"/>
            </a:solidFill>
            <a:miter lim="800000"/>
            <a:headEnd/>
            <a:tailEnd/>
          </a:ln>
          <a:effectLst>
            <a:outerShdw dist="107763" dir="2700000" algn="ctr" rotWithShape="0">
              <a:schemeClr val="bg2"/>
            </a:outerShdw>
          </a:effectLst>
        </p:spPr>
        <p:txBody>
          <a:bodyPr>
            <a:spAutoFit/>
          </a:bodyPr>
          <a:lstStyle/>
          <a:p>
            <a:pPr marL="457200" indent="-457200">
              <a:lnSpc>
                <a:spcPct val="150000"/>
              </a:lnSpc>
              <a:buClr>
                <a:schemeClr val="tx1"/>
              </a:buClr>
              <a:buFontTx/>
              <a:buAutoNum type="arabicPeriod"/>
            </a:pPr>
            <a:r>
              <a:rPr kumimoji="1" lang="zh-CN" altLang="en-US" sz="2800" dirty="0">
                <a:ea typeface="华文新魏" pitchFamily="2" charset="-122"/>
              </a:rPr>
              <a:t>如何</a:t>
            </a:r>
            <a:r>
              <a:rPr kumimoji="1" lang="zh-CN" altLang="en-US" sz="2800" dirty="0">
                <a:solidFill>
                  <a:srgbClr val="FF0000"/>
                </a:solidFill>
                <a:ea typeface="华文新魏" pitchFamily="2" charset="-122"/>
              </a:rPr>
              <a:t>产生</a:t>
            </a:r>
            <a:r>
              <a:rPr kumimoji="1" lang="zh-CN" altLang="en-US" sz="2800" dirty="0">
                <a:ea typeface="华文新魏" pitchFamily="2" charset="-122"/>
              </a:rPr>
              <a:t>变化的磁通</a:t>
            </a:r>
          </a:p>
          <a:p>
            <a:pPr marL="457200" indent="-457200">
              <a:lnSpc>
                <a:spcPct val="150000"/>
              </a:lnSpc>
              <a:buClr>
                <a:schemeClr val="tx1"/>
              </a:buClr>
              <a:buFontTx/>
              <a:buAutoNum type="arabicPeriod"/>
            </a:pPr>
            <a:r>
              <a:rPr kumimoji="1" lang="zh-CN" altLang="en-US" sz="2800" dirty="0">
                <a:ea typeface="华文新魏" pitchFamily="2" charset="-122"/>
              </a:rPr>
              <a:t>如何</a:t>
            </a:r>
            <a:r>
              <a:rPr kumimoji="1" lang="zh-CN" altLang="en-US" sz="2800" dirty="0">
                <a:solidFill>
                  <a:srgbClr val="FF0000"/>
                </a:solidFill>
                <a:ea typeface="华文新魏" pitchFamily="2" charset="-122"/>
              </a:rPr>
              <a:t>测量</a:t>
            </a:r>
            <a:r>
              <a:rPr kumimoji="1" lang="zh-CN" altLang="en-US" sz="2800" dirty="0">
                <a:ea typeface="华文新魏" pitchFamily="2" charset="-122"/>
              </a:rPr>
              <a:t>变化的磁通</a:t>
            </a:r>
          </a:p>
        </p:txBody>
      </p:sp>
      <p:sp>
        <p:nvSpPr>
          <p:cNvPr id="14" name="TextBox 13"/>
          <p:cNvSpPr txBox="1"/>
          <p:nvPr/>
        </p:nvSpPr>
        <p:spPr>
          <a:xfrm>
            <a:off x="8433700" y="116632"/>
            <a:ext cx="458780" cy="461665"/>
          </a:xfrm>
          <a:prstGeom prst="rect">
            <a:avLst/>
          </a:prstGeom>
          <a:noFill/>
        </p:spPr>
        <p:txBody>
          <a:bodyPr wrap="none" rtlCol="0">
            <a:spAutoFit/>
          </a:bodyPr>
          <a:lstStyle/>
          <a:p>
            <a:r>
              <a:rPr lang="zh-CN" altLang="en-US" dirty="0" smtClean="0">
                <a:solidFill>
                  <a:srgbClr val="0000FF"/>
                </a:solidFill>
                <a:sym typeface="Wingdings"/>
              </a:rPr>
              <a:t></a:t>
            </a:r>
            <a:endParaRPr lang="zh-CN" altLang="en-US" dirty="0">
              <a:solidFill>
                <a:srgbClr val="0000FF"/>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灯片编号占位符 5"/>
          <p:cNvSpPr>
            <a:spLocks noGrp="1"/>
          </p:cNvSpPr>
          <p:nvPr>
            <p:ph type="sldNum" sz="quarter" idx="12"/>
          </p:nvPr>
        </p:nvSpPr>
        <p:spPr/>
        <p:txBody>
          <a:bodyPr/>
          <a:lstStyle/>
          <a:p>
            <a:fld id="{F3151780-88F4-402A-9F19-4A5122B6E18D}" type="slidenum">
              <a:rPr lang="en-US" altLang="zh-CN"/>
              <a:pPr/>
              <a:t>100</a:t>
            </a:fld>
            <a:endParaRPr lang="en-US" altLang="zh-CN"/>
          </a:p>
        </p:txBody>
      </p:sp>
      <p:sp>
        <p:nvSpPr>
          <p:cNvPr id="564226" name="Rectangle 2"/>
          <p:cNvSpPr>
            <a:spLocks noGrp="1" noChangeArrowheads="1"/>
          </p:cNvSpPr>
          <p:nvPr>
            <p:ph type="title"/>
          </p:nvPr>
        </p:nvSpPr>
        <p:spPr>
          <a:xfrm>
            <a:off x="685800" y="0"/>
            <a:ext cx="7772400" cy="981075"/>
          </a:xfrm>
        </p:spPr>
        <p:txBody>
          <a:bodyPr/>
          <a:lstStyle/>
          <a:p>
            <a:r>
              <a:rPr lang="zh-CN" altLang="en-US">
                <a:solidFill>
                  <a:schemeClr val="tx1"/>
                </a:solidFill>
                <a:latin typeface="黑体" pitchFamily="49" charset="-122"/>
                <a:ea typeface="黑体" pitchFamily="49" charset="-122"/>
              </a:rPr>
              <a:t>参考信号</a:t>
            </a:r>
          </a:p>
        </p:txBody>
      </p:sp>
      <p:sp>
        <p:nvSpPr>
          <p:cNvPr id="564227" name="Rectangle 3"/>
          <p:cNvSpPr>
            <a:spLocks noGrp="1" noChangeArrowheads="1"/>
          </p:cNvSpPr>
          <p:nvPr>
            <p:ph type="body" idx="1"/>
          </p:nvPr>
        </p:nvSpPr>
        <p:spPr>
          <a:xfrm>
            <a:off x="387350" y="908050"/>
            <a:ext cx="6489700" cy="579438"/>
          </a:xfrm>
          <a:noFill/>
          <a:ln/>
        </p:spPr>
        <p:txBody>
          <a:bodyPr wrap="none">
            <a:spAutoFit/>
          </a:bodyPr>
          <a:lstStyle/>
          <a:p>
            <a:r>
              <a:rPr lang="zh-CN" altLang="en-US"/>
              <a:t>锁相环：</a:t>
            </a:r>
            <a:r>
              <a:rPr lang="en-US" altLang="zh-CN">
                <a:solidFill>
                  <a:srgbClr val="FF3300"/>
                </a:solidFill>
              </a:rPr>
              <a:t>PLL</a:t>
            </a:r>
            <a:r>
              <a:rPr lang="zh-CN" altLang="en-US"/>
              <a:t>＝</a:t>
            </a:r>
            <a:r>
              <a:rPr lang="en-US" altLang="zh-CN"/>
              <a:t>PSD + LPF + </a:t>
            </a:r>
            <a:r>
              <a:rPr lang="en-US" altLang="zh-CN" b="1">
                <a:solidFill>
                  <a:srgbClr val="FF00FF"/>
                </a:solidFill>
              </a:rPr>
              <a:t>VCO</a:t>
            </a:r>
          </a:p>
        </p:txBody>
      </p:sp>
      <p:sp>
        <p:nvSpPr>
          <p:cNvPr id="564228" name="Text Box 4"/>
          <p:cNvSpPr txBox="1">
            <a:spLocks noChangeArrowheads="1"/>
          </p:cNvSpPr>
          <p:nvPr/>
        </p:nvSpPr>
        <p:spPr bwMode="auto">
          <a:xfrm>
            <a:off x="7283450" y="0"/>
            <a:ext cx="1860550" cy="457200"/>
          </a:xfrm>
          <a:prstGeom prst="rect">
            <a:avLst/>
          </a:prstGeom>
          <a:solidFill>
            <a:srgbClr val="CCCCFF"/>
          </a:solidFill>
          <a:ln w="9525">
            <a:noFill/>
            <a:miter lim="800000"/>
            <a:headEnd/>
            <a:tailEnd/>
          </a:ln>
          <a:effectLst/>
        </p:spPr>
        <p:txBody>
          <a:bodyPr wrap="none">
            <a:spAutoFit/>
          </a:bodyPr>
          <a:lstStyle/>
          <a:p>
            <a:pPr algn="r"/>
            <a:r>
              <a:rPr kumimoji="1" lang="zh-CN" altLang="en-US"/>
              <a:t>锁相放大器</a:t>
            </a:r>
            <a:r>
              <a:rPr kumimoji="1" lang="en-US" altLang="zh-CN"/>
              <a:t>4</a:t>
            </a:r>
            <a:endParaRPr kumimoji="1" lang="en-US" altLang="zh-CN">
              <a:ea typeface="华文行楷" pitchFamily="2" charset="-122"/>
            </a:endParaRPr>
          </a:p>
        </p:txBody>
      </p:sp>
      <p:graphicFrame>
        <p:nvGraphicFramePr>
          <p:cNvPr id="564229" name="Object 5"/>
          <p:cNvGraphicFramePr>
            <a:graphicFrameLocks noChangeAspect="1"/>
          </p:cNvGraphicFramePr>
          <p:nvPr/>
        </p:nvGraphicFramePr>
        <p:xfrm>
          <a:off x="1025525" y="1557338"/>
          <a:ext cx="7092950" cy="566737"/>
        </p:xfrm>
        <a:graphic>
          <a:graphicData uri="http://schemas.openxmlformats.org/presentationml/2006/ole">
            <p:oleObj spid="_x0000_s564229" name="Equation" r:id="rId3" imgW="3174840" imgH="253800" progId="Equation.DSMT4">
              <p:embed/>
            </p:oleObj>
          </a:graphicData>
        </a:graphic>
      </p:graphicFrame>
      <p:grpSp>
        <p:nvGrpSpPr>
          <p:cNvPr id="564230" name="Group 6"/>
          <p:cNvGrpSpPr>
            <a:grpSpLocks/>
          </p:cNvGrpSpPr>
          <p:nvPr/>
        </p:nvGrpSpPr>
        <p:grpSpPr bwMode="auto">
          <a:xfrm>
            <a:off x="395288" y="2349500"/>
            <a:ext cx="7488237" cy="2160588"/>
            <a:chOff x="249" y="1480"/>
            <a:chExt cx="4717" cy="1361"/>
          </a:xfrm>
        </p:grpSpPr>
        <p:sp>
          <p:nvSpPr>
            <p:cNvPr id="564231" name="Oval 7"/>
            <p:cNvSpPr>
              <a:spLocks noChangeArrowheads="1"/>
            </p:cNvSpPr>
            <p:nvPr/>
          </p:nvSpPr>
          <p:spPr bwMode="auto">
            <a:xfrm>
              <a:off x="4648" y="1847"/>
              <a:ext cx="91" cy="91"/>
            </a:xfrm>
            <a:prstGeom prst="ellipse">
              <a:avLst/>
            </a:prstGeom>
            <a:noFill/>
            <a:ln w="38100">
              <a:solidFill>
                <a:srgbClr val="0000FF"/>
              </a:solidFill>
              <a:round/>
              <a:headEnd/>
              <a:tailEnd/>
            </a:ln>
            <a:effectLst/>
          </p:spPr>
          <p:txBody>
            <a:bodyPr wrap="none" anchor="ctr"/>
            <a:lstStyle/>
            <a:p>
              <a:endParaRPr lang="zh-CN" altLang="en-US"/>
            </a:p>
          </p:txBody>
        </p:sp>
        <p:grpSp>
          <p:nvGrpSpPr>
            <p:cNvPr id="564232" name="Group 8"/>
            <p:cNvGrpSpPr>
              <a:grpSpLocks/>
            </p:cNvGrpSpPr>
            <p:nvPr/>
          </p:nvGrpSpPr>
          <p:grpSpPr bwMode="auto">
            <a:xfrm>
              <a:off x="249" y="1480"/>
              <a:ext cx="3311" cy="1361"/>
              <a:chOff x="249" y="1480"/>
              <a:chExt cx="3311" cy="1361"/>
            </a:xfrm>
          </p:grpSpPr>
          <p:sp>
            <p:nvSpPr>
              <p:cNvPr id="564233" name="Line 9"/>
              <p:cNvSpPr>
                <a:spLocks noChangeShapeType="1"/>
              </p:cNvSpPr>
              <p:nvPr/>
            </p:nvSpPr>
            <p:spPr bwMode="auto">
              <a:xfrm flipH="1">
                <a:off x="1746" y="1892"/>
                <a:ext cx="1315" cy="0"/>
              </a:xfrm>
              <a:prstGeom prst="line">
                <a:avLst/>
              </a:prstGeom>
              <a:noFill/>
              <a:ln w="28575">
                <a:solidFill>
                  <a:srgbClr val="FF3300"/>
                </a:solidFill>
                <a:round/>
                <a:headEnd/>
                <a:tailEnd/>
              </a:ln>
              <a:effectLst/>
            </p:spPr>
            <p:txBody>
              <a:bodyPr/>
              <a:lstStyle/>
              <a:p>
                <a:endParaRPr lang="zh-CN" altLang="en-US"/>
              </a:p>
            </p:txBody>
          </p:sp>
          <p:sp>
            <p:nvSpPr>
              <p:cNvPr id="564234" name="Text Box 10"/>
              <p:cNvSpPr txBox="1">
                <a:spLocks noChangeArrowheads="1"/>
              </p:cNvSpPr>
              <p:nvPr/>
            </p:nvSpPr>
            <p:spPr bwMode="auto">
              <a:xfrm>
                <a:off x="971" y="2296"/>
                <a:ext cx="503" cy="327"/>
              </a:xfrm>
              <a:prstGeom prst="rect">
                <a:avLst/>
              </a:prstGeom>
              <a:noFill/>
              <a:ln w="9525">
                <a:noFill/>
                <a:miter lim="800000"/>
                <a:headEnd/>
                <a:tailEnd/>
              </a:ln>
              <a:effectLst/>
            </p:spPr>
            <p:txBody>
              <a:bodyPr wrap="none">
                <a:spAutoFit/>
              </a:bodyPr>
              <a:lstStyle/>
              <a:p>
                <a:r>
                  <a:rPr lang="en-US" altLang="zh-CN" sz="2800" i="1"/>
                  <a:t>v</a:t>
                </a:r>
                <a:r>
                  <a:rPr lang="en-US" altLang="zh-CN" sz="2800" i="1" baseline="-25000"/>
                  <a:t>o</a:t>
                </a:r>
                <a:r>
                  <a:rPr lang="en-US" altLang="zh-CN" sz="2800"/>
                  <a:t>(</a:t>
                </a:r>
                <a:r>
                  <a:rPr lang="en-US" altLang="zh-CN" sz="2800" i="1"/>
                  <a:t>t</a:t>
                </a:r>
                <a:r>
                  <a:rPr lang="en-US" altLang="zh-CN" sz="2800"/>
                  <a:t>)</a:t>
                </a:r>
                <a:endParaRPr lang="en-US" altLang="zh-CN" sz="2800" i="1"/>
              </a:p>
            </p:txBody>
          </p:sp>
          <p:sp>
            <p:nvSpPr>
              <p:cNvPr id="564235" name="Text Box 11"/>
              <p:cNvSpPr txBox="1">
                <a:spLocks noChangeArrowheads="1"/>
              </p:cNvSpPr>
              <p:nvPr/>
            </p:nvSpPr>
            <p:spPr bwMode="auto">
              <a:xfrm>
                <a:off x="385" y="1878"/>
                <a:ext cx="482" cy="327"/>
              </a:xfrm>
              <a:prstGeom prst="rect">
                <a:avLst/>
              </a:prstGeom>
              <a:noFill/>
              <a:ln w="9525">
                <a:noFill/>
                <a:miter lim="800000"/>
                <a:headEnd/>
                <a:tailEnd/>
              </a:ln>
              <a:effectLst/>
            </p:spPr>
            <p:txBody>
              <a:bodyPr wrap="none">
                <a:spAutoFit/>
              </a:bodyPr>
              <a:lstStyle/>
              <a:p>
                <a:r>
                  <a:rPr lang="en-US" altLang="zh-CN" sz="2800" i="1"/>
                  <a:t>u</a:t>
                </a:r>
                <a:r>
                  <a:rPr lang="en-US" altLang="zh-CN" sz="2800" i="1" baseline="-25000"/>
                  <a:t>i</a:t>
                </a:r>
                <a:r>
                  <a:rPr lang="en-US" altLang="zh-CN" sz="2800"/>
                  <a:t>(</a:t>
                </a:r>
                <a:r>
                  <a:rPr lang="en-US" altLang="zh-CN" sz="2800" i="1"/>
                  <a:t>t</a:t>
                </a:r>
                <a:r>
                  <a:rPr lang="en-US" altLang="zh-CN" sz="2800"/>
                  <a:t>)</a:t>
                </a:r>
                <a:endParaRPr lang="en-US" altLang="zh-CN" sz="2800" i="1"/>
              </a:p>
            </p:txBody>
          </p:sp>
          <p:sp>
            <p:nvSpPr>
              <p:cNvPr id="564236" name="Text Box 12"/>
              <p:cNvSpPr txBox="1">
                <a:spLocks noChangeArrowheads="1"/>
              </p:cNvSpPr>
              <p:nvPr/>
            </p:nvSpPr>
            <p:spPr bwMode="auto">
              <a:xfrm>
                <a:off x="1457" y="1878"/>
                <a:ext cx="516" cy="327"/>
              </a:xfrm>
              <a:prstGeom prst="rect">
                <a:avLst/>
              </a:prstGeom>
              <a:noFill/>
              <a:ln w="9525">
                <a:noFill/>
                <a:miter lim="800000"/>
                <a:headEnd/>
                <a:tailEnd/>
              </a:ln>
              <a:effectLst/>
            </p:spPr>
            <p:txBody>
              <a:bodyPr wrap="none">
                <a:spAutoFit/>
              </a:bodyPr>
              <a:lstStyle/>
              <a:p>
                <a:r>
                  <a:rPr lang="en-US" altLang="zh-CN" sz="2800" i="1"/>
                  <a:t>u</a:t>
                </a:r>
                <a:r>
                  <a:rPr lang="en-US" altLang="zh-CN" sz="2800" i="1" baseline="-25000"/>
                  <a:t>d</a:t>
                </a:r>
                <a:r>
                  <a:rPr lang="en-US" altLang="zh-CN" sz="2800"/>
                  <a:t>(</a:t>
                </a:r>
                <a:r>
                  <a:rPr lang="en-US" altLang="zh-CN" sz="2800" i="1"/>
                  <a:t>t</a:t>
                </a:r>
                <a:r>
                  <a:rPr lang="en-US" altLang="zh-CN" sz="2800"/>
                  <a:t>)</a:t>
                </a:r>
                <a:endParaRPr lang="en-US" altLang="zh-CN" sz="2800" i="1"/>
              </a:p>
            </p:txBody>
          </p:sp>
          <p:grpSp>
            <p:nvGrpSpPr>
              <p:cNvPr id="564237" name="Group 13"/>
              <p:cNvGrpSpPr>
                <a:grpSpLocks/>
              </p:cNvGrpSpPr>
              <p:nvPr/>
            </p:nvGrpSpPr>
            <p:grpSpPr bwMode="auto">
              <a:xfrm>
                <a:off x="975" y="1616"/>
                <a:ext cx="453" cy="453"/>
                <a:chOff x="2653" y="3475"/>
                <a:chExt cx="453" cy="453"/>
              </a:xfrm>
            </p:grpSpPr>
            <p:sp>
              <p:nvSpPr>
                <p:cNvPr id="564238" name="Oval 14"/>
                <p:cNvSpPr>
                  <a:spLocks noChangeAspect="1" noChangeArrowheads="1"/>
                </p:cNvSpPr>
                <p:nvPr/>
              </p:nvSpPr>
              <p:spPr bwMode="auto">
                <a:xfrm>
                  <a:off x="2653" y="3475"/>
                  <a:ext cx="453" cy="453"/>
                </a:xfrm>
                <a:prstGeom prst="ellipse">
                  <a:avLst/>
                </a:prstGeom>
                <a:solidFill>
                  <a:schemeClr val="bg1"/>
                </a:solidFill>
                <a:ln w="38100">
                  <a:solidFill>
                    <a:schemeClr val="tx1"/>
                  </a:solidFill>
                  <a:round/>
                  <a:headEnd/>
                  <a:tailEnd/>
                </a:ln>
                <a:effectLst/>
              </p:spPr>
              <p:txBody>
                <a:bodyPr wrap="none" anchor="ctr"/>
                <a:lstStyle/>
                <a:p>
                  <a:endParaRPr lang="zh-CN" altLang="en-US"/>
                </a:p>
              </p:txBody>
            </p:sp>
            <p:sp>
              <p:nvSpPr>
                <p:cNvPr id="564239" name="Line 15"/>
                <p:cNvSpPr>
                  <a:spLocks noChangeShapeType="1"/>
                </p:cNvSpPr>
                <p:nvPr/>
              </p:nvSpPr>
              <p:spPr bwMode="auto">
                <a:xfrm rot="2700000">
                  <a:off x="2653" y="3702"/>
                  <a:ext cx="453" cy="0"/>
                </a:xfrm>
                <a:prstGeom prst="line">
                  <a:avLst/>
                </a:prstGeom>
                <a:noFill/>
                <a:ln w="28575">
                  <a:solidFill>
                    <a:schemeClr val="tx1"/>
                  </a:solidFill>
                  <a:round/>
                  <a:headEnd/>
                  <a:tailEnd/>
                </a:ln>
                <a:effectLst/>
              </p:spPr>
              <p:txBody>
                <a:bodyPr/>
                <a:lstStyle/>
                <a:p>
                  <a:endParaRPr lang="zh-CN" altLang="en-US"/>
                </a:p>
              </p:txBody>
            </p:sp>
            <p:sp>
              <p:nvSpPr>
                <p:cNvPr id="564240" name="Line 16"/>
                <p:cNvSpPr>
                  <a:spLocks noChangeShapeType="1"/>
                </p:cNvSpPr>
                <p:nvPr/>
              </p:nvSpPr>
              <p:spPr bwMode="auto">
                <a:xfrm rot="18900000" flipH="1">
                  <a:off x="2653" y="3702"/>
                  <a:ext cx="453" cy="0"/>
                </a:xfrm>
                <a:prstGeom prst="line">
                  <a:avLst/>
                </a:prstGeom>
                <a:noFill/>
                <a:ln w="28575">
                  <a:solidFill>
                    <a:schemeClr val="tx1"/>
                  </a:solidFill>
                  <a:round/>
                  <a:headEnd/>
                  <a:tailEnd/>
                </a:ln>
                <a:effectLst/>
              </p:spPr>
              <p:txBody>
                <a:bodyPr/>
                <a:lstStyle/>
                <a:p>
                  <a:endParaRPr lang="zh-CN" altLang="en-US"/>
                </a:p>
              </p:txBody>
            </p:sp>
          </p:grpSp>
          <p:sp>
            <p:nvSpPr>
              <p:cNvPr id="564241" name="Line 17"/>
              <p:cNvSpPr>
                <a:spLocks noChangeShapeType="1"/>
              </p:cNvSpPr>
              <p:nvPr/>
            </p:nvSpPr>
            <p:spPr bwMode="auto">
              <a:xfrm>
                <a:off x="703" y="1843"/>
                <a:ext cx="272" cy="0"/>
              </a:xfrm>
              <a:prstGeom prst="line">
                <a:avLst/>
              </a:prstGeom>
              <a:noFill/>
              <a:ln w="28575">
                <a:solidFill>
                  <a:schemeClr val="tx1"/>
                </a:solidFill>
                <a:round/>
                <a:headEnd/>
                <a:tailEnd/>
              </a:ln>
              <a:effectLst/>
            </p:spPr>
            <p:txBody>
              <a:bodyPr/>
              <a:lstStyle/>
              <a:p>
                <a:endParaRPr lang="zh-CN" altLang="en-US"/>
              </a:p>
            </p:txBody>
          </p:sp>
          <p:sp>
            <p:nvSpPr>
              <p:cNvPr id="564242" name="Oval 18"/>
              <p:cNvSpPr>
                <a:spLocks noChangeArrowheads="1"/>
              </p:cNvSpPr>
              <p:nvPr/>
            </p:nvSpPr>
            <p:spPr bwMode="auto">
              <a:xfrm>
                <a:off x="612" y="1797"/>
                <a:ext cx="91" cy="91"/>
              </a:xfrm>
              <a:prstGeom prst="ellipse">
                <a:avLst/>
              </a:prstGeom>
              <a:noFill/>
              <a:ln w="38100">
                <a:solidFill>
                  <a:schemeClr val="tx1"/>
                </a:solidFill>
                <a:round/>
                <a:headEnd/>
                <a:tailEnd/>
              </a:ln>
              <a:effectLst/>
            </p:spPr>
            <p:txBody>
              <a:bodyPr wrap="none" anchor="ctr"/>
              <a:lstStyle/>
              <a:p>
                <a:endParaRPr lang="zh-CN" altLang="en-US"/>
              </a:p>
            </p:txBody>
          </p:sp>
          <p:sp>
            <p:nvSpPr>
              <p:cNvPr id="564243" name="Line 19"/>
              <p:cNvSpPr>
                <a:spLocks noChangeShapeType="1"/>
              </p:cNvSpPr>
              <p:nvPr/>
            </p:nvSpPr>
            <p:spPr bwMode="auto">
              <a:xfrm>
                <a:off x="1428" y="1892"/>
                <a:ext cx="318" cy="0"/>
              </a:xfrm>
              <a:prstGeom prst="line">
                <a:avLst/>
              </a:prstGeom>
              <a:noFill/>
              <a:ln w="28575">
                <a:solidFill>
                  <a:schemeClr val="tx1"/>
                </a:solidFill>
                <a:round/>
                <a:headEnd/>
                <a:tailEnd/>
              </a:ln>
              <a:effectLst/>
            </p:spPr>
            <p:txBody>
              <a:bodyPr/>
              <a:lstStyle/>
              <a:p>
                <a:endParaRPr lang="zh-CN" altLang="en-US"/>
              </a:p>
            </p:txBody>
          </p:sp>
          <p:sp>
            <p:nvSpPr>
              <p:cNvPr id="564244" name="Text Box 20"/>
              <p:cNvSpPr txBox="1">
                <a:spLocks noChangeArrowheads="1"/>
              </p:cNvSpPr>
              <p:nvPr/>
            </p:nvSpPr>
            <p:spPr bwMode="auto">
              <a:xfrm>
                <a:off x="2018" y="1621"/>
                <a:ext cx="716" cy="542"/>
              </a:xfrm>
              <a:prstGeom prst="rect">
                <a:avLst/>
              </a:prstGeom>
              <a:solidFill>
                <a:schemeClr val="bg1"/>
              </a:solidFill>
              <a:ln w="38100">
                <a:solidFill>
                  <a:srgbClr val="FF3300"/>
                </a:solidFill>
                <a:miter lim="800000"/>
                <a:headEnd/>
                <a:tailEnd/>
              </a:ln>
              <a:effectLst/>
            </p:spPr>
            <p:txBody>
              <a:bodyPr wrap="none">
                <a:spAutoFit/>
              </a:bodyPr>
              <a:lstStyle/>
              <a:p>
                <a:pPr algn="ctr"/>
                <a:r>
                  <a:rPr lang="zh-CN" altLang="en-US">
                    <a:latin typeface="Arial" pitchFamily="34" charset="0"/>
                  </a:rPr>
                  <a:t>低通</a:t>
                </a:r>
              </a:p>
              <a:p>
                <a:pPr algn="ctr"/>
                <a:r>
                  <a:rPr lang="zh-CN" altLang="en-US">
                    <a:latin typeface="Arial" pitchFamily="34" charset="0"/>
                  </a:rPr>
                  <a:t>滤波器</a:t>
                </a:r>
              </a:p>
            </p:txBody>
          </p:sp>
          <p:sp>
            <p:nvSpPr>
              <p:cNvPr id="564245" name="Text Box 21"/>
              <p:cNvSpPr txBox="1">
                <a:spLocks noChangeArrowheads="1"/>
              </p:cNvSpPr>
              <p:nvPr/>
            </p:nvSpPr>
            <p:spPr bwMode="auto">
              <a:xfrm>
                <a:off x="2789" y="1878"/>
                <a:ext cx="711" cy="327"/>
              </a:xfrm>
              <a:prstGeom prst="rect">
                <a:avLst/>
              </a:prstGeom>
              <a:noFill/>
              <a:ln w="9525">
                <a:noFill/>
                <a:miter lim="800000"/>
                <a:headEnd/>
                <a:tailEnd/>
              </a:ln>
              <a:effectLst/>
            </p:spPr>
            <p:txBody>
              <a:bodyPr wrap="none">
                <a:spAutoFit/>
              </a:bodyPr>
              <a:lstStyle/>
              <a:p>
                <a:r>
                  <a:rPr lang="en-US" altLang="zh-CN" sz="2800" i="1"/>
                  <a:t>u</a:t>
                </a:r>
                <a:r>
                  <a:rPr lang="en-US" altLang="zh-CN" sz="2800" i="1" baseline="-25000"/>
                  <a:t>LPF</a:t>
                </a:r>
                <a:r>
                  <a:rPr lang="en-US" altLang="zh-CN" sz="2800"/>
                  <a:t>(</a:t>
                </a:r>
                <a:r>
                  <a:rPr lang="en-US" altLang="zh-CN" sz="2800" i="1"/>
                  <a:t>t</a:t>
                </a:r>
                <a:r>
                  <a:rPr lang="en-US" altLang="zh-CN" sz="2800"/>
                  <a:t>)</a:t>
                </a:r>
                <a:endParaRPr lang="en-US" altLang="zh-CN" sz="2800" i="1"/>
              </a:p>
            </p:txBody>
          </p:sp>
          <p:sp>
            <p:nvSpPr>
              <p:cNvPr id="564246" name="Rectangle 22"/>
              <p:cNvSpPr>
                <a:spLocks noChangeArrowheads="1"/>
              </p:cNvSpPr>
              <p:nvPr/>
            </p:nvSpPr>
            <p:spPr bwMode="auto">
              <a:xfrm>
                <a:off x="249" y="1480"/>
                <a:ext cx="3311" cy="1361"/>
              </a:xfrm>
              <a:prstGeom prst="rect">
                <a:avLst/>
              </a:prstGeom>
              <a:noFill/>
              <a:ln w="28575">
                <a:solidFill>
                  <a:schemeClr val="tx1"/>
                </a:solidFill>
                <a:prstDash val="dash"/>
                <a:miter lim="800000"/>
                <a:headEnd/>
                <a:tailEnd/>
              </a:ln>
              <a:effectLst/>
            </p:spPr>
            <p:txBody>
              <a:bodyPr wrap="none" anchor="ctr"/>
              <a:lstStyle/>
              <a:p>
                <a:endParaRPr lang="zh-CN" altLang="en-US"/>
              </a:p>
            </p:txBody>
          </p:sp>
          <p:sp>
            <p:nvSpPr>
              <p:cNvPr id="564247" name="Text Box 23"/>
              <p:cNvSpPr txBox="1">
                <a:spLocks noChangeArrowheads="1"/>
              </p:cNvSpPr>
              <p:nvPr/>
            </p:nvSpPr>
            <p:spPr bwMode="auto">
              <a:xfrm>
                <a:off x="2121" y="2432"/>
                <a:ext cx="1335" cy="327"/>
              </a:xfrm>
              <a:prstGeom prst="rect">
                <a:avLst/>
              </a:prstGeom>
              <a:solidFill>
                <a:srgbClr val="CCFF99"/>
              </a:solidFill>
              <a:ln w="9525">
                <a:noFill/>
                <a:miter lim="800000"/>
                <a:headEnd/>
                <a:tailEnd/>
              </a:ln>
              <a:effectLst/>
            </p:spPr>
            <p:txBody>
              <a:bodyPr wrap="none">
                <a:spAutoFit/>
              </a:bodyPr>
              <a:lstStyle/>
              <a:p>
                <a:r>
                  <a:rPr lang="en-US" altLang="zh-CN" sz="2800">
                    <a:latin typeface="Arial" pitchFamily="34" charset="0"/>
                  </a:rPr>
                  <a:t>PD</a:t>
                </a:r>
                <a:r>
                  <a:rPr lang="zh-CN" altLang="en-US" sz="2800">
                    <a:latin typeface="Arial" pitchFamily="34" charset="0"/>
                  </a:rPr>
                  <a:t>或者</a:t>
                </a:r>
                <a:r>
                  <a:rPr lang="en-US" altLang="zh-CN" sz="2800">
                    <a:latin typeface="Arial" pitchFamily="34" charset="0"/>
                  </a:rPr>
                  <a:t>PSD</a:t>
                </a:r>
              </a:p>
            </p:txBody>
          </p:sp>
        </p:grpSp>
        <p:sp>
          <p:nvSpPr>
            <p:cNvPr id="564248" name="Line 24"/>
            <p:cNvSpPr>
              <a:spLocks noChangeShapeType="1"/>
            </p:cNvSpPr>
            <p:nvPr/>
          </p:nvSpPr>
          <p:spPr bwMode="auto">
            <a:xfrm>
              <a:off x="3061" y="1892"/>
              <a:ext cx="1588" cy="0"/>
            </a:xfrm>
            <a:prstGeom prst="line">
              <a:avLst/>
            </a:prstGeom>
            <a:noFill/>
            <a:ln w="28575">
              <a:solidFill>
                <a:srgbClr val="0000FF"/>
              </a:solidFill>
              <a:round/>
              <a:headEnd/>
              <a:tailEnd/>
            </a:ln>
            <a:effectLst/>
          </p:spPr>
          <p:txBody>
            <a:bodyPr/>
            <a:lstStyle/>
            <a:p>
              <a:endParaRPr lang="zh-CN" altLang="en-US"/>
            </a:p>
          </p:txBody>
        </p:sp>
        <p:sp>
          <p:nvSpPr>
            <p:cNvPr id="564249" name="Text Box 25"/>
            <p:cNvSpPr txBox="1">
              <a:spLocks noChangeArrowheads="1"/>
            </p:cNvSpPr>
            <p:nvPr/>
          </p:nvSpPr>
          <p:spPr bwMode="auto">
            <a:xfrm>
              <a:off x="4463" y="1933"/>
              <a:ext cx="503" cy="327"/>
            </a:xfrm>
            <a:prstGeom prst="rect">
              <a:avLst/>
            </a:prstGeom>
            <a:noFill/>
            <a:ln w="9525">
              <a:noFill/>
              <a:miter lim="800000"/>
              <a:headEnd/>
              <a:tailEnd/>
            </a:ln>
            <a:effectLst/>
          </p:spPr>
          <p:txBody>
            <a:bodyPr wrap="none">
              <a:spAutoFit/>
            </a:bodyPr>
            <a:lstStyle/>
            <a:p>
              <a:r>
                <a:rPr lang="en-US" altLang="zh-CN" sz="2800" i="1"/>
                <a:t>v</a:t>
              </a:r>
              <a:r>
                <a:rPr lang="en-US" altLang="zh-CN" sz="2800" i="1" baseline="-25000"/>
                <a:t>o</a:t>
              </a:r>
              <a:r>
                <a:rPr lang="en-US" altLang="zh-CN" sz="2800"/>
                <a:t>(</a:t>
              </a:r>
              <a:r>
                <a:rPr lang="en-US" altLang="zh-CN" sz="2800" i="1"/>
                <a:t>t</a:t>
              </a:r>
              <a:r>
                <a:rPr lang="en-US" altLang="zh-CN" sz="2800"/>
                <a:t>)</a:t>
              </a:r>
              <a:endParaRPr lang="en-US" altLang="zh-CN" sz="2800" i="1"/>
            </a:p>
          </p:txBody>
        </p:sp>
      </p:grpSp>
      <p:sp>
        <p:nvSpPr>
          <p:cNvPr id="564250" name="Rectangle 26"/>
          <p:cNvSpPr>
            <a:spLocks noChangeArrowheads="1"/>
          </p:cNvSpPr>
          <p:nvPr/>
        </p:nvSpPr>
        <p:spPr bwMode="auto">
          <a:xfrm>
            <a:off x="323850" y="2276475"/>
            <a:ext cx="7561263" cy="2519363"/>
          </a:xfrm>
          <a:prstGeom prst="rect">
            <a:avLst/>
          </a:prstGeom>
          <a:noFill/>
          <a:ln w="28575">
            <a:solidFill>
              <a:srgbClr val="0000FF"/>
            </a:solidFill>
            <a:prstDash val="dash"/>
            <a:miter lim="800000"/>
            <a:headEnd/>
            <a:tailEnd/>
          </a:ln>
          <a:effectLst/>
        </p:spPr>
        <p:txBody>
          <a:bodyPr wrap="none" anchor="ctr"/>
          <a:lstStyle/>
          <a:p>
            <a:endParaRPr lang="zh-CN" altLang="en-US"/>
          </a:p>
        </p:txBody>
      </p:sp>
      <p:sp>
        <p:nvSpPr>
          <p:cNvPr id="564251" name="Freeform 27"/>
          <p:cNvSpPr>
            <a:spLocks/>
          </p:cNvSpPr>
          <p:nvPr/>
        </p:nvSpPr>
        <p:spPr bwMode="auto">
          <a:xfrm>
            <a:off x="1906588" y="2997200"/>
            <a:ext cx="5113337" cy="720725"/>
          </a:xfrm>
          <a:custGeom>
            <a:avLst/>
            <a:gdLst/>
            <a:ahLst/>
            <a:cxnLst>
              <a:cxn ang="0">
                <a:pos x="3221" y="0"/>
              </a:cxn>
              <a:cxn ang="0">
                <a:pos x="3221" y="454"/>
              </a:cxn>
              <a:cxn ang="0">
                <a:pos x="0" y="454"/>
              </a:cxn>
              <a:cxn ang="0">
                <a:pos x="0" y="181"/>
              </a:cxn>
            </a:cxnLst>
            <a:rect l="0" t="0" r="r" b="b"/>
            <a:pathLst>
              <a:path w="3221" h="454">
                <a:moveTo>
                  <a:pt x="3221" y="0"/>
                </a:moveTo>
                <a:lnTo>
                  <a:pt x="3221" y="454"/>
                </a:lnTo>
                <a:lnTo>
                  <a:pt x="0" y="454"/>
                </a:lnTo>
                <a:lnTo>
                  <a:pt x="0" y="181"/>
                </a:lnTo>
              </a:path>
            </a:pathLst>
          </a:custGeom>
          <a:noFill/>
          <a:ln w="28575" cmpd="sng">
            <a:solidFill>
              <a:srgbClr val="0000FF"/>
            </a:solidFill>
            <a:round/>
            <a:headEnd/>
            <a:tailEnd/>
          </a:ln>
          <a:effectLst/>
        </p:spPr>
        <p:txBody>
          <a:bodyPr/>
          <a:lstStyle/>
          <a:p>
            <a:endParaRPr lang="zh-CN" altLang="en-US"/>
          </a:p>
        </p:txBody>
      </p:sp>
      <p:sp>
        <p:nvSpPr>
          <p:cNvPr id="564252" name="Text Box 28"/>
          <p:cNvSpPr txBox="1">
            <a:spLocks noChangeArrowheads="1"/>
          </p:cNvSpPr>
          <p:nvPr/>
        </p:nvSpPr>
        <p:spPr bwMode="auto">
          <a:xfrm>
            <a:off x="6299200" y="4149725"/>
            <a:ext cx="1250950" cy="519113"/>
          </a:xfrm>
          <a:prstGeom prst="rect">
            <a:avLst/>
          </a:prstGeom>
          <a:solidFill>
            <a:srgbClr val="FFCCFF"/>
          </a:solidFill>
          <a:ln w="9525">
            <a:noFill/>
            <a:miter lim="800000"/>
            <a:headEnd/>
            <a:tailEnd/>
          </a:ln>
          <a:effectLst/>
        </p:spPr>
        <p:txBody>
          <a:bodyPr wrap="none">
            <a:spAutoFit/>
          </a:bodyPr>
          <a:lstStyle/>
          <a:p>
            <a:r>
              <a:rPr lang="zh-CN" altLang="en-US" sz="2800">
                <a:latin typeface="Arial" pitchFamily="34" charset="0"/>
              </a:rPr>
              <a:t>锁相环</a:t>
            </a:r>
          </a:p>
        </p:txBody>
      </p:sp>
      <p:grpSp>
        <p:nvGrpSpPr>
          <p:cNvPr id="564253" name="Group 29"/>
          <p:cNvGrpSpPr>
            <a:grpSpLocks/>
          </p:cNvGrpSpPr>
          <p:nvPr/>
        </p:nvGrpSpPr>
        <p:grpSpPr bwMode="auto">
          <a:xfrm>
            <a:off x="7524750" y="2924175"/>
            <a:ext cx="1368425" cy="690563"/>
            <a:chOff x="4740" y="1842"/>
            <a:chExt cx="862" cy="435"/>
          </a:xfrm>
        </p:grpSpPr>
        <p:sp>
          <p:nvSpPr>
            <p:cNvPr id="564254" name="Line 30"/>
            <p:cNvSpPr>
              <a:spLocks noChangeShapeType="1"/>
            </p:cNvSpPr>
            <p:nvPr/>
          </p:nvSpPr>
          <p:spPr bwMode="auto">
            <a:xfrm>
              <a:off x="4740" y="1887"/>
              <a:ext cx="499" cy="0"/>
            </a:xfrm>
            <a:prstGeom prst="line">
              <a:avLst/>
            </a:prstGeom>
            <a:noFill/>
            <a:ln w="28575">
              <a:solidFill>
                <a:schemeClr val="tx1"/>
              </a:solidFill>
              <a:round/>
              <a:headEnd/>
              <a:tailEnd/>
            </a:ln>
            <a:effectLst/>
          </p:spPr>
          <p:txBody>
            <a:bodyPr/>
            <a:lstStyle/>
            <a:p>
              <a:endParaRPr lang="zh-CN" altLang="en-US"/>
            </a:p>
          </p:txBody>
        </p:sp>
        <p:sp>
          <p:nvSpPr>
            <p:cNvPr id="564255" name="Oval 31"/>
            <p:cNvSpPr>
              <a:spLocks noChangeArrowheads="1"/>
            </p:cNvSpPr>
            <p:nvPr/>
          </p:nvSpPr>
          <p:spPr bwMode="auto">
            <a:xfrm>
              <a:off x="5239" y="1842"/>
              <a:ext cx="90" cy="91"/>
            </a:xfrm>
            <a:prstGeom prst="ellipse">
              <a:avLst/>
            </a:prstGeom>
            <a:solidFill>
              <a:srgbClr val="FF00FF"/>
            </a:solidFill>
            <a:ln w="38100">
              <a:solidFill>
                <a:schemeClr val="tx1"/>
              </a:solidFill>
              <a:round/>
              <a:headEnd/>
              <a:tailEnd/>
            </a:ln>
            <a:effectLst/>
          </p:spPr>
          <p:txBody>
            <a:bodyPr wrap="none" anchor="ctr"/>
            <a:lstStyle/>
            <a:p>
              <a:endParaRPr lang="zh-CN" altLang="en-US"/>
            </a:p>
          </p:txBody>
        </p:sp>
        <p:sp>
          <p:nvSpPr>
            <p:cNvPr id="564256" name="Rectangle 32"/>
            <p:cNvSpPr>
              <a:spLocks noChangeArrowheads="1"/>
            </p:cNvSpPr>
            <p:nvPr/>
          </p:nvSpPr>
          <p:spPr bwMode="auto">
            <a:xfrm>
              <a:off x="5103" y="1950"/>
              <a:ext cx="499" cy="327"/>
            </a:xfrm>
            <a:prstGeom prst="rect">
              <a:avLst/>
            </a:prstGeom>
            <a:noFill/>
            <a:ln w="9525">
              <a:noFill/>
              <a:miter lim="800000"/>
              <a:headEnd/>
              <a:tailEnd/>
            </a:ln>
            <a:effectLst/>
          </p:spPr>
          <p:txBody>
            <a:bodyPr wrap="none">
              <a:spAutoFit/>
            </a:bodyPr>
            <a:lstStyle/>
            <a:p>
              <a:r>
                <a:rPr lang="en-US" altLang="zh-CN" sz="2800" i="1"/>
                <a:t>u</a:t>
              </a:r>
              <a:r>
                <a:rPr lang="en-US" altLang="zh-CN" sz="2800" i="1" baseline="-25000"/>
                <a:t>r</a:t>
              </a:r>
              <a:r>
                <a:rPr lang="en-US" altLang="zh-CN" sz="2800"/>
                <a:t>(</a:t>
              </a:r>
              <a:r>
                <a:rPr lang="en-US" altLang="zh-CN" sz="2800" i="1"/>
                <a:t>t</a:t>
              </a:r>
              <a:r>
                <a:rPr lang="en-US" altLang="zh-CN" sz="2800"/>
                <a:t>)</a:t>
              </a:r>
            </a:p>
          </p:txBody>
        </p:sp>
      </p:grpSp>
      <p:sp>
        <p:nvSpPr>
          <p:cNvPr id="564257" name="Freeform 33"/>
          <p:cNvSpPr>
            <a:spLocks/>
          </p:cNvSpPr>
          <p:nvPr/>
        </p:nvSpPr>
        <p:spPr bwMode="auto">
          <a:xfrm>
            <a:off x="8243888" y="1773238"/>
            <a:ext cx="468312" cy="1150937"/>
          </a:xfrm>
          <a:custGeom>
            <a:avLst/>
            <a:gdLst/>
            <a:ahLst/>
            <a:cxnLst>
              <a:cxn ang="0">
                <a:pos x="0" y="0"/>
              </a:cxn>
              <a:cxn ang="0">
                <a:pos x="272" y="317"/>
              </a:cxn>
              <a:cxn ang="0">
                <a:pos x="136" y="725"/>
              </a:cxn>
            </a:cxnLst>
            <a:rect l="0" t="0" r="r" b="b"/>
            <a:pathLst>
              <a:path w="295" h="725">
                <a:moveTo>
                  <a:pt x="0" y="0"/>
                </a:moveTo>
                <a:cubicBezTo>
                  <a:pt x="124" y="98"/>
                  <a:pt x="249" y="196"/>
                  <a:pt x="272" y="317"/>
                </a:cubicBezTo>
                <a:cubicBezTo>
                  <a:pt x="295" y="438"/>
                  <a:pt x="215" y="581"/>
                  <a:pt x="136" y="725"/>
                </a:cubicBezTo>
              </a:path>
            </a:pathLst>
          </a:custGeom>
          <a:noFill/>
          <a:ln w="38100" cmpd="sng">
            <a:solidFill>
              <a:srgbClr val="FF00FF"/>
            </a:solidFill>
            <a:round/>
            <a:headEnd type="none" w="med" len="med"/>
            <a:tailEnd type="triangle" w="med" len="med"/>
          </a:ln>
          <a:effectLst/>
        </p:spPr>
        <p:txBody>
          <a:bodyPr/>
          <a:lstStyle/>
          <a:p>
            <a:endParaRPr lang="zh-CN" altLang="en-US"/>
          </a:p>
        </p:txBody>
      </p:sp>
      <p:sp>
        <p:nvSpPr>
          <p:cNvPr id="564258" name="Text Box 34"/>
          <p:cNvSpPr txBox="1">
            <a:spLocks noChangeArrowheads="1"/>
          </p:cNvSpPr>
          <p:nvPr/>
        </p:nvSpPr>
        <p:spPr bwMode="auto">
          <a:xfrm>
            <a:off x="755650" y="5516563"/>
            <a:ext cx="3125788" cy="557212"/>
          </a:xfrm>
          <a:prstGeom prst="rect">
            <a:avLst/>
          </a:prstGeom>
          <a:solidFill>
            <a:srgbClr val="FF00FF"/>
          </a:solidFill>
          <a:ln w="38100">
            <a:solidFill>
              <a:srgbClr val="0000FF"/>
            </a:solidFill>
            <a:miter lim="800000"/>
            <a:headEnd/>
            <a:tailEnd/>
          </a:ln>
          <a:effectLst/>
        </p:spPr>
        <p:txBody>
          <a:bodyPr wrap="none">
            <a:spAutoFit/>
          </a:bodyPr>
          <a:lstStyle/>
          <a:p>
            <a:r>
              <a:rPr lang="en-US" altLang="zh-CN" sz="2800">
                <a:solidFill>
                  <a:schemeClr val="bg1"/>
                </a:solidFill>
                <a:latin typeface="Arial" pitchFamily="34" charset="0"/>
              </a:rPr>
              <a:t>VCO</a:t>
            </a:r>
            <a:r>
              <a:rPr lang="zh-CN" altLang="en-US" sz="2800">
                <a:solidFill>
                  <a:schemeClr val="bg1"/>
                </a:solidFill>
                <a:latin typeface="Arial" pitchFamily="34" charset="0"/>
              </a:rPr>
              <a:t>：</a:t>
            </a:r>
            <a:r>
              <a:rPr lang="zh-CN" altLang="en-US" sz="2800">
                <a:solidFill>
                  <a:schemeClr val="bg1"/>
                </a:solidFill>
                <a:latin typeface="Arial" pitchFamily="34" charset="0"/>
                <a:ea typeface="黑体" pitchFamily="49" charset="-122"/>
              </a:rPr>
              <a:t>压控振荡器</a:t>
            </a:r>
          </a:p>
        </p:txBody>
      </p:sp>
      <p:grpSp>
        <p:nvGrpSpPr>
          <p:cNvPr id="564259" name="Group 35"/>
          <p:cNvGrpSpPr>
            <a:grpSpLocks/>
          </p:cNvGrpSpPr>
          <p:nvPr/>
        </p:nvGrpSpPr>
        <p:grpSpPr bwMode="auto">
          <a:xfrm>
            <a:off x="4643438" y="4926013"/>
            <a:ext cx="4079875" cy="1816100"/>
            <a:chOff x="2925" y="3103"/>
            <a:chExt cx="2570" cy="1144"/>
          </a:xfrm>
        </p:grpSpPr>
        <p:sp>
          <p:nvSpPr>
            <p:cNvPr id="564260" name="Line 36"/>
            <p:cNvSpPr>
              <a:spLocks noChangeShapeType="1"/>
            </p:cNvSpPr>
            <p:nvPr/>
          </p:nvSpPr>
          <p:spPr bwMode="auto">
            <a:xfrm>
              <a:off x="2970" y="4146"/>
              <a:ext cx="1769" cy="0"/>
            </a:xfrm>
            <a:prstGeom prst="line">
              <a:avLst/>
            </a:prstGeom>
            <a:noFill/>
            <a:ln w="9525">
              <a:solidFill>
                <a:schemeClr val="tx1"/>
              </a:solidFill>
              <a:round/>
              <a:headEnd/>
              <a:tailEnd type="triangle" w="med" len="med"/>
            </a:ln>
            <a:effectLst/>
          </p:spPr>
          <p:txBody>
            <a:bodyPr/>
            <a:lstStyle/>
            <a:p>
              <a:endParaRPr lang="zh-CN" altLang="en-US"/>
            </a:p>
          </p:txBody>
        </p:sp>
        <p:sp>
          <p:nvSpPr>
            <p:cNvPr id="564261" name="Line 37"/>
            <p:cNvSpPr>
              <a:spLocks noChangeShapeType="1"/>
            </p:cNvSpPr>
            <p:nvPr/>
          </p:nvSpPr>
          <p:spPr bwMode="auto">
            <a:xfrm flipV="1">
              <a:off x="3741" y="3149"/>
              <a:ext cx="0" cy="997"/>
            </a:xfrm>
            <a:prstGeom prst="line">
              <a:avLst/>
            </a:prstGeom>
            <a:noFill/>
            <a:ln w="9525">
              <a:solidFill>
                <a:schemeClr val="tx1"/>
              </a:solidFill>
              <a:round/>
              <a:headEnd/>
              <a:tailEnd type="triangle" w="med" len="med"/>
            </a:ln>
            <a:effectLst/>
          </p:spPr>
          <p:txBody>
            <a:bodyPr/>
            <a:lstStyle/>
            <a:p>
              <a:endParaRPr lang="zh-CN" altLang="en-US"/>
            </a:p>
          </p:txBody>
        </p:sp>
        <p:sp>
          <p:nvSpPr>
            <p:cNvPr id="564262" name="Rectangle 38"/>
            <p:cNvSpPr>
              <a:spLocks noChangeArrowheads="1"/>
            </p:cNvSpPr>
            <p:nvPr/>
          </p:nvSpPr>
          <p:spPr bwMode="auto">
            <a:xfrm>
              <a:off x="4784" y="3920"/>
              <a:ext cx="711" cy="327"/>
            </a:xfrm>
            <a:prstGeom prst="rect">
              <a:avLst/>
            </a:prstGeom>
            <a:noFill/>
            <a:ln w="9525">
              <a:noFill/>
              <a:miter lim="800000"/>
              <a:headEnd/>
              <a:tailEnd/>
            </a:ln>
            <a:effectLst/>
          </p:spPr>
          <p:txBody>
            <a:bodyPr wrap="none">
              <a:spAutoFit/>
            </a:bodyPr>
            <a:lstStyle/>
            <a:p>
              <a:r>
                <a:rPr lang="en-US" altLang="zh-CN" sz="2800" i="1"/>
                <a:t>u</a:t>
              </a:r>
              <a:r>
                <a:rPr lang="en-US" altLang="zh-CN" sz="2800" i="1" baseline="-25000"/>
                <a:t>LPF</a:t>
              </a:r>
              <a:r>
                <a:rPr lang="en-US" altLang="zh-CN" sz="2800"/>
                <a:t>(</a:t>
              </a:r>
              <a:r>
                <a:rPr lang="en-US" altLang="zh-CN" sz="2800" i="1"/>
                <a:t>t</a:t>
              </a:r>
              <a:r>
                <a:rPr lang="en-US" altLang="zh-CN" sz="2800"/>
                <a:t>)</a:t>
              </a:r>
            </a:p>
          </p:txBody>
        </p:sp>
        <p:sp>
          <p:nvSpPr>
            <p:cNvPr id="564263" name="Rectangle 39"/>
            <p:cNvSpPr>
              <a:spLocks noChangeArrowheads="1"/>
            </p:cNvSpPr>
            <p:nvPr/>
          </p:nvSpPr>
          <p:spPr bwMode="auto">
            <a:xfrm>
              <a:off x="3197" y="3103"/>
              <a:ext cx="558" cy="327"/>
            </a:xfrm>
            <a:prstGeom prst="rect">
              <a:avLst/>
            </a:prstGeom>
            <a:noFill/>
            <a:ln w="9525">
              <a:noFill/>
              <a:miter lim="800000"/>
              <a:headEnd/>
              <a:tailEnd/>
            </a:ln>
            <a:effectLst/>
          </p:spPr>
          <p:txBody>
            <a:bodyPr wrap="none">
              <a:spAutoFit/>
            </a:bodyPr>
            <a:lstStyle/>
            <a:p>
              <a:r>
                <a:rPr lang="en-US" altLang="zh-CN" sz="2800" i="1">
                  <a:sym typeface="Symbol" pitchFamily="18" charset="2"/>
                </a:rPr>
                <a:t></a:t>
              </a:r>
              <a:r>
                <a:rPr lang="en-US" altLang="zh-CN" sz="2800" i="1" baseline="-25000"/>
                <a:t>o</a:t>
              </a:r>
              <a:r>
                <a:rPr lang="en-US" altLang="zh-CN" sz="2800"/>
                <a:t>(</a:t>
              </a:r>
              <a:r>
                <a:rPr lang="en-US" altLang="zh-CN" sz="2800" i="1"/>
                <a:t>t</a:t>
              </a:r>
              <a:r>
                <a:rPr lang="en-US" altLang="zh-CN" sz="2800"/>
                <a:t>)</a:t>
              </a:r>
            </a:p>
          </p:txBody>
        </p:sp>
        <p:sp>
          <p:nvSpPr>
            <p:cNvPr id="564264" name="Freeform 40"/>
            <p:cNvSpPr>
              <a:spLocks/>
            </p:cNvSpPr>
            <p:nvPr/>
          </p:nvSpPr>
          <p:spPr bwMode="auto">
            <a:xfrm>
              <a:off x="3288" y="3330"/>
              <a:ext cx="900" cy="693"/>
            </a:xfrm>
            <a:custGeom>
              <a:avLst/>
              <a:gdLst/>
              <a:ahLst/>
              <a:cxnLst>
                <a:cxn ang="0">
                  <a:pos x="900" y="43"/>
                </a:cxn>
                <a:cxn ang="0">
                  <a:pos x="834" y="16"/>
                </a:cxn>
                <a:cxn ang="0">
                  <a:pos x="747" y="19"/>
                </a:cxn>
                <a:cxn ang="0">
                  <a:pos x="627" y="130"/>
                </a:cxn>
                <a:cxn ang="0">
                  <a:pos x="237" y="601"/>
                </a:cxn>
                <a:cxn ang="0">
                  <a:pos x="162" y="679"/>
                </a:cxn>
                <a:cxn ang="0">
                  <a:pos x="72" y="688"/>
                </a:cxn>
                <a:cxn ang="0">
                  <a:pos x="0" y="670"/>
                </a:cxn>
              </a:cxnLst>
              <a:rect l="0" t="0" r="r" b="b"/>
              <a:pathLst>
                <a:path w="900" h="693">
                  <a:moveTo>
                    <a:pt x="900" y="43"/>
                  </a:moveTo>
                  <a:cubicBezTo>
                    <a:pt x="889" y="39"/>
                    <a:pt x="859" y="20"/>
                    <a:pt x="834" y="16"/>
                  </a:cubicBezTo>
                  <a:cubicBezTo>
                    <a:pt x="809" y="12"/>
                    <a:pt x="781" y="0"/>
                    <a:pt x="747" y="19"/>
                  </a:cubicBezTo>
                  <a:cubicBezTo>
                    <a:pt x="713" y="38"/>
                    <a:pt x="712" y="33"/>
                    <a:pt x="627" y="130"/>
                  </a:cubicBezTo>
                  <a:cubicBezTo>
                    <a:pt x="542" y="227"/>
                    <a:pt x="314" y="510"/>
                    <a:pt x="237" y="601"/>
                  </a:cubicBezTo>
                  <a:cubicBezTo>
                    <a:pt x="160" y="692"/>
                    <a:pt x="189" y="665"/>
                    <a:pt x="162" y="679"/>
                  </a:cubicBezTo>
                  <a:cubicBezTo>
                    <a:pt x="135" y="693"/>
                    <a:pt x="99" y="690"/>
                    <a:pt x="72" y="688"/>
                  </a:cubicBezTo>
                  <a:cubicBezTo>
                    <a:pt x="45" y="686"/>
                    <a:pt x="15" y="674"/>
                    <a:pt x="0" y="670"/>
                  </a:cubicBezTo>
                </a:path>
              </a:pathLst>
            </a:custGeom>
            <a:noFill/>
            <a:ln w="38100" cmpd="sng">
              <a:solidFill>
                <a:srgbClr val="FF00FF"/>
              </a:solidFill>
              <a:round/>
              <a:headEnd/>
              <a:tailEnd/>
            </a:ln>
            <a:effectLst/>
          </p:spPr>
          <p:txBody>
            <a:bodyPr/>
            <a:lstStyle/>
            <a:p>
              <a:endParaRPr lang="zh-CN" altLang="en-US"/>
            </a:p>
          </p:txBody>
        </p:sp>
        <p:sp>
          <p:nvSpPr>
            <p:cNvPr id="564265" name="Line 41"/>
            <p:cNvSpPr>
              <a:spLocks noChangeShapeType="1"/>
            </p:cNvSpPr>
            <p:nvPr/>
          </p:nvSpPr>
          <p:spPr bwMode="auto">
            <a:xfrm>
              <a:off x="3439" y="3675"/>
              <a:ext cx="272" cy="0"/>
            </a:xfrm>
            <a:prstGeom prst="line">
              <a:avLst/>
            </a:prstGeom>
            <a:noFill/>
            <a:ln w="9525">
              <a:solidFill>
                <a:schemeClr val="tx1"/>
              </a:solidFill>
              <a:round/>
              <a:headEnd/>
              <a:tailEnd type="triangle" w="med" len="med"/>
            </a:ln>
            <a:effectLst/>
          </p:spPr>
          <p:txBody>
            <a:bodyPr/>
            <a:lstStyle/>
            <a:p>
              <a:endParaRPr lang="zh-CN" altLang="en-US"/>
            </a:p>
          </p:txBody>
        </p:sp>
        <p:sp>
          <p:nvSpPr>
            <p:cNvPr id="564266" name="Rectangle 42"/>
            <p:cNvSpPr>
              <a:spLocks noChangeArrowheads="1"/>
            </p:cNvSpPr>
            <p:nvPr/>
          </p:nvSpPr>
          <p:spPr bwMode="auto">
            <a:xfrm>
              <a:off x="2925" y="3466"/>
              <a:ext cx="541" cy="327"/>
            </a:xfrm>
            <a:prstGeom prst="rect">
              <a:avLst/>
            </a:prstGeom>
            <a:noFill/>
            <a:ln w="9525">
              <a:noFill/>
              <a:miter lim="800000"/>
              <a:headEnd/>
              <a:tailEnd/>
            </a:ln>
            <a:effectLst/>
          </p:spPr>
          <p:txBody>
            <a:bodyPr wrap="none">
              <a:spAutoFit/>
            </a:bodyPr>
            <a:lstStyle/>
            <a:p>
              <a:r>
                <a:rPr lang="en-US" altLang="zh-CN" sz="2800" i="1">
                  <a:sym typeface="Symbol" pitchFamily="18" charset="2"/>
                </a:rPr>
                <a:t></a:t>
              </a:r>
              <a:r>
                <a:rPr lang="en-US" altLang="zh-CN" sz="2800" i="1" baseline="-25000"/>
                <a:t>r</a:t>
              </a:r>
              <a:r>
                <a:rPr lang="en-US" altLang="zh-CN" sz="2800"/>
                <a:t>(</a:t>
              </a:r>
              <a:r>
                <a:rPr lang="en-US" altLang="zh-CN" sz="2800" i="1"/>
                <a:t>t</a:t>
              </a:r>
              <a:r>
                <a:rPr lang="en-US" altLang="zh-CN" sz="2800"/>
                <a:t>)</a:t>
              </a:r>
            </a:p>
          </p:txBody>
        </p:sp>
        <p:sp>
          <p:nvSpPr>
            <p:cNvPr id="564267" name="Line 43"/>
            <p:cNvSpPr>
              <a:spLocks noChangeShapeType="1"/>
            </p:cNvSpPr>
            <p:nvPr/>
          </p:nvSpPr>
          <p:spPr bwMode="auto">
            <a:xfrm flipH="1">
              <a:off x="3384" y="3242"/>
              <a:ext cx="714" cy="865"/>
            </a:xfrm>
            <a:prstGeom prst="line">
              <a:avLst/>
            </a:prstGeom>
            <a:noFill/>
            <a:ln w="9525">
              <a:solidFill>
                <a:schemeClr val="tx1"/>
              </a:solidFill>
              <a:prstDash val="dash"/>
              <a:round/>
              <a:headEnd/>
              <a:tailEnd/>
            </a:ln>
            <a:effectLst/>
          </p:spPr>
          <p:txBody>
            <a:bodyPr/>
            <a:lstStyle/>
            <a:p>
              <a:endParaRPr lang="zh-CN" altLang="en-US"/>
            </a:p>
          </p:txBody>
        </p:sp>
        <p:sp>
          <p:nvSpPr>
            <p:cNvPr id="564268" name="Oval 44"/>
            <p:cNvSpPr>
              <a:spLocks noChangeArrowheads="1"/>
            </p:cNvSpPr>
            <p:nvPr/>
          </p:nvSpPr>
          <p:spPr bwMode="auto">
            <a:xfrm>
              <a:off x="3693" y="3627"/>
              <a:ext cx="91" cy="90"/>
            </a:xfrm>
            <a:prstGeom prst="ellipse">
              <a:avLst/>
            </a:prstGeom>
            <a:noFill/>
            <a:ln w="9525" cap="rnd">
              <a:solidFill>
                <a:schemeClr val="tx1"/>
              </a:solidFill>
              <a:prstDash val="sysDot"/>
              <a:round/>
              <a:headEnd/>
              <a:tailEnd/>
            </a:ln>
            <a:effectLst/>
          </p:spPr>
          <p:txBody>
            <a:bodyPr wrap="none" anchor="ctr"/>
            <a:lstStyle/>
            <a:p>
              <a:endParaRPr lang="zh-CN" altLang="en-US"/>
            </a:p>
          </p:txBody>
        </p:sp>
      </p:grpSp>
      <p:sp>
        <p:nvSpPr>
          <p:cNvPr id="564269" name="Freeform 45"/>
          <p:cNvSpPr>
            <a:spLocks/>
          </p:cNvSpPr>
          <p:nvPr/>
        </p:nvSpPr>
        <p:spPr bwMode="auto">
          <a:xfrm>
            <a:off x="6804025" y="1341438"/>
            <a:ext cx="1595438" cy="890587"/>
          </a:xfrm>
          <a:custGeom>
            <a:avLst/>
            <a:gdLst/>
            <a:ahLst/>
            <a:cxnLst>
              <a:cxn ang="0">
                <a:pos x="853" y="561"/>
              </a:cxn>
              <a:cxn ang="0">
                <a:pos x="863" y="214"/>
              </a:cxn>
              <a:cxn ang="0">
                <a:pos x="561" y="59"/>
              </a:cxn>
              <a:cxn ang="0">
                <a:pos x="104" y="123"/>
              </a:cxn>
              <a:cxn ang="0">
                <a:pos x="31" y="177"/>
              </a:cxn>
              <a:cxn ang="0">
                <a:pos x="3" y="232"/>
              </a:cxn>
              <a:cxn ang="0">
                <a:pos x="12" y="379"/>
              </a:cxn>
              <a:cxn ang="0">
                <a:pos x="341" y="552"/>
              </a:cxn>
              <a:cxn ang="0">
                <a:pos x="963" y="543"/>
              </a:cxn>
              <a:cxn ang="0">
                <a:pos x="972" y="507"/>
              </a:cxn>
            </a:cxnLst>
            <a:rect l="0" t="0" r="r" b="b"/>
            <a:pathLst>
              <a:path w="1005" h="561">
                <a:moveTo>
                  <a:pt x="853" y="561"/>
                </a:moveTo>
                <a:cubicBezTo>
                  <a:pt x="933" y="448"/>
                  <a:pt x="880" y="534"/>
                  <a:pt x="863" y="214"/>
                </a:cubicBezTo>
                <a:cubicBezTo>
                  <a:pt x="855" y="68"/>
                  <a:pt x="664" y="67"/>
                  <a:pt x="561" y="59"/>
                </a:cubicBezTo>
                <a:cubicBezTo>
                  <a:pt x="341" y="0"/>
                  <a:pt x="267" y="63"/>
                  <a:pt x="104" y="123"/>
                </a:cubicBezTo>
                <a:cubicBezTo>
                  <a:pt x="82" y="144"/>
                  <a:pt x="31" y="177"/>
                  <a:pt x="31" y="177"/>
                </a:cubicBezTo>
                <a:cubicBezTo>
                  <a:pt x="24" y="196"/>
                  <a:pt x="4" y="211"/>
                  <a:pt x="3" y="232"/>
                </a:cubicBezTo>
                <a:cubicBezTo>
                  <a:pt x="0" y="281"/>
                  <a:pt x="7" y="330"/>
                  <a:pt x="12" y="379"/>
                </a:cubicBezTo>
                <a:cubicBezTo>
                  <a:pt x="27" y="520"/>
                  <a:pt x="242" y="544"/>
                  <a:pt x="341" y="552"/>
                </a:cubicBezTo>
                <a:cubicBezTo>
                  <a:pt x="548" y="549"/>
                  <a:pt x="756" y="552"/>
                  <a:pt x="963" y="543"/>
                </a:cubicBezTo>
                <a:cubicBezTo>
                  <a:pt x="1005" y="541"/>
                  <a:pt x="993" y="484"/>
                  <a:pt x="972" y="507"/>
                </a:cubicBezTo>
              </a:path>
            </a:pathLst>
          </a:custGeom>
          <a:noFill/>
          <a:ln w="76200" cmpd="sng">
            <a:solidFill>
              <a:srgbClr val="FF00FF"/>
            </a:solidFill>
            <a:round/>
            <a:headEnd/>
            <a:tailEnd/>
          </a:ln>
          <a:effectLst/>
        </p:spPr>
        <p:txBody>
          <a:bodyPr/>
          <a:lstStyle/>
          <a:p>
            <a:endParaRPr lang="zh-CN" altLang="en-US"/>
          </a:p>
        </p:txBody>
      </p:sp>
      <p:sp>
        <p:nvSpPr>
          <p:cNvPr id="564270" name="Text Box 46"/>
          <p:cNvSpPr txBox="1">
            <a:spLocks noChangeArrowheads="1"/>
          </p:cNvSpPr>
          <p:nvPr/>
        </p:nvSpPr>
        <p:spPr bwMode="auto">
          <a:xfrm>
            <a:off x="5992813" y="2755900"/>
            <a:ext cx="882650" cy="495300"/>
          </a:xfrm>
          <a:prstGeom prst="rect">
            <a:avLst/>
          </a:prstGeom>
          <a:solidFill>
            <a:srgbClr val="FF00FF"/>
          </a:solidFill>
          <a:ln w="38100">
            <a:solidFill>
              <a:srgbClr val="0000FF"/>
            </a:solidFill>
            <a:miter lim="800000"/>
            <a:headEnd/>
            <a:tailEnd/>
          </a:ln>
          <a:effectLst/>
        </p:spPr>
        <p:txBody>
          <a:bodyPr wrap="none">
            <a:spAutoFit/>
          </a:bodyPr>
          <a:lstStyle/>
          <a:p>
            <a:pPr algn="ctr"/>
            <a:r>
              <a:rPr lang="en-US" altLang="zh-CN">
                <a:solidFill>
                  <a:schemeClr val="bg1"/>
                </a:solidFill>
                <a:latin typeface="Arial" pitchFamily="34" charset="0"/>
              </a:rPr>
              <a:t>VCO</a:t>
            </a:r>
          </a:p>
        </p:txBody>
      </p:sp>
      <p:grpSp>
        <p:nvGrpSpPr>
          <p:cNvPr id="564271" name="Group 47"/>
          <p:cNvGrpSpPr>
            <a:grpSpLocks/>
          </p:cNvGrpSpPr>
          <p:nvPr/>
        </p:nvGrpSpPr>
        <p:grpSpPr bwMode="auto">
          <a:xfrm>
            <a:off x="611188" y="3284538"/>
            <a:ext cx="1728787" cy="1008062"/>
            <a:chOff x="385" y="2069"/>
            <a:chExt cx="1089" cy="635"/>
          </a:xfrm>
        </p:grpSpPr>
        <p:sp>
          <p:nvSpPr>
            <p:cNvPr id="564272" name="Freeform 48"/>
            <p:cNvSpPr>
              <a:spLocks/>
            </p:cNvSpPr>
            <p:nvPr/>
          </p:nvSpPr>
          <p:spPr bwMode="auto">
            <a:xfrm>
              <a:off x="839" y="2069"/>
              <a:ext cx="363" cy="272"/>
            </a:xfrm>
            <a:custGeom>
              <a:avLst/>
              <a:gdLst/>
              <a:ahLst/>
              <a:cxnLst>
                <a:cxn ang="0">
                  <a:pos x="816" y="0"/>
                </a:cxn>
                <a:cxn ang="0">
                  <a:pos x="816" y="227"/>
                </a:cxn>
                <a:cxn ang="0">
                  <a:pos x="0" y="227"/>
                </a:cxn>
              </a:cxnLst>
              <a:rect l="0" t="0" r="r" b="b"/>
              <a:pathLst>
                <a:path w="816" h="227">
                  <a:moveTo>
                    <a:pt x="816" y="0"/>
                  </a:moveTo>
                  <a:lnTo>
                    <a:pt x="816" y="227"/>
                  </a:lnTo>
                  <a:lnTo>
                    <a:pt x="0" y="227"/>
                  </a:lnTo>
                </a:path>
              </a:pathLst>
            </a:custGeom>
            <a:noFill/>
            <a:ln w="28575" cmpd="sng">
              <a:solidFill>
                <a:srgbClr val="0000FF"/>
              </a:solidFill>
              <a:round/>
              <a:headEnd/>
              <a:tailEnd/>
            </a:ln>
            <a:effectLst/>
          </p:spPr>
          <p:txBody>
            <a:bodyPr/>
            <a:lstStyle/>
            <a:p>
              <a:endParaRPr lang="zh-CN" altLang="en-US"/>
            </a:p>
          </p:txBody>
        </p:sp>
        <p:sp>
          <p:nvSpPr>
            <p:cNvPr id="564273" name="Oval 49"/>
            <p:cNvSpPr>
              <a:spLocks noChangeArrowheads="1"/>
            </p:cNvSpPr>
            <p:nvPr/>
          </p:nvSpPr>
          <p:spPr bwMode="auto">
            <a:xfrm>
              <a:off x="703" y="2274"/>
              <a:ext cx="136" cy="136"/>
            </a:xfrm>
            <a:prstGeom prst="ellipse">
              <a:avLst/>
            </a:prstGeom>
            <a:noFill/>
            <a:ln w="28575">
              <a:solidFill>
                <a:srgbClr val="0000FF"/>
              </a:solidFill>
              <a:round/>
              <a:headEnd/>
              <a:tailEnd/>
            </a:ln>
            <a:effectLst/>
          </p:spPr>
          <p:txBody>
            <a:bodyPr wrap="none" anchor="ctr"/>
            <a:lstStyle/>
            <a:p>
              <a:endParaRPr lang="zh-CN" altLang="en-US"/>
            </a:p>
          </p:txBody>
        </p:sp>
        <p:sp>
          <p:nvSpPr>
            <p:cNvPr id="564274" name="Rectangle 50"/>
            <p:cNvSpPr>
              <a:spLocks noChangeArrowheads="1"/>
            </p:cNvSpPr>
            <p:nvPr/>
          </p:nvSpPr>
          <p:spPr bwMode="auto">
            <a:xfrm>
              <a:off x="385" y="2377"/>
              <a:ext cx="499" cy="327"/>
            </a:xfrm>
            <a:prstGeom prst="rect">
              <a:avLst/>
            </a:prstGeom>
            <a:noFill/>
            <a:ln w="9525">
              <a:noFill/>
              <a:miter lim="800000"/>
              <a:headEnd/>
              <a:tailEnd/>
            </a:ln>
            <a:effectLst/>
          </p:spPr>
          <p:txBody>
            <a:bodyPr wrap="none">
              <a:spAutoFit/>
            </a:bodyPr>
            <a:lstStyle/>
            <a:p>
              <a:r>
                <a:rPr lang="en-US" altLang="zh-CN" sz="2800" i="1"/>
                <a:t>u</a:t>
              </a:r>
              <a:r>
                <a:rPr lang="en-US" altLang="zh-CN" sz="2800" i="1" baseline="-25000"/>
                <a:t>r</a:t>
              </a:r>
              <a:r>
                <a:rPr lang="en-US" altLang="zh-CN" sz="2800"/>
                <a:t>(</a:t>
              </a:r>
              <a:r>
                <a:rPr lang="en-US" altLang="zh-CN" sz="2800" i="1"/>
                <a:t>t</a:t>
              </a:r>
              <a:r>
                <a:rPr lang="en-US" altLang="zh-CN" sz="2800"/>
                <a:t>)</a:t>
              </a:r>
            </a:p>
          </p:txBody>
        </p:sp>
        <p:sp>
          <p:nvSpPr>
            <p:cNvPr id="564275" name="Rectangle 51"/>
            <p:cNvSpPr>
              <a:spLocks noChangeArrowheads="1"/>
            </p:cNvSpPr>
            <p:nvPr/>
          </p:nvSpPr>
          <p:spPr bwMode="auto">
            <a:xfrm>
              <a:off x="975" y="2386"/>
              <a:ext cx="499" cy="318"/>
            </a:xfrm>
            <a:prstGeom prst="rect">
              <a:avLst/>
            </a:prstGeom>
            <a:solidFill>
              <a:schemeClr val="bg1"/>
            </a:solidFill>
            <a:ln w="9525">
              <a:solidFill>
                <a:schemeClr val="bg1"/>
              </a:solidFill>
              <a:miter lim="800000"/>
              <a:headEnd/>
              <a:tailEnd/>
            </a:ln>
            <a:effectLst/>
          </p:spPr>
          <p:txBody>
            <a:bodyPr wrap="none" anchor="ct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4227">
                                            <p:txEl>
                                              <p:pRg st="0" end="0"/>
                                            </p:txEl>
                                          </p:spTgt>
                                        </p:tgtEl>
                                        <p:attrNameLst>
                                          <p:attrName>style.visibility</p:attrName>
                                        </p:attrNameLst>
                                      </p:cBhvr>
                                      <p:to>
                                        <p:strVal val="visible"/>
                                      </p:to>
                                    </p:set>
                                    <p:animEffect transition="in" filter="fade">
                                      <p:cBhvr>
                                        <p:cTn id="7" dur="2000"/>
                                        <p:tgtEl>
                                          <p:spTgt spid="564227">
                                            <p:txEl>
                                              <p:pRg st="0" end="0"/>
                                            </p:txEl>
                                          </p:spTgt>
                                        </p:tgtEl>
                                      </p:cBhvr>
                                    </p:animEffect>
                                  </p:childTnLst>
                                </p:cTn>
                              </p:par>
                            </p:childTnLst>
                          </p:cTn>
                        </p:par>
                        <p:par>
                          <p:cTn id="8" fill="hold">
                            <p:stCondLst>
                              <p:cond delay="2000"/>
                            </p:stCondLst>
                            <p:childTnLst>
                              <p:par>
                                <p:cTn id="9" presetID="4" presetClass="entr" presetSubtype="32" fill="hold" nodeType="afterEffect">
                                  <p:stCondLst>
                                    <p:cond delay="0"/>
                                  </p:stCondLst>
                                  <p:childTnLst>
                                    <p:set>
                                      <p:cBhvr>
                                        <p:cTn id="10" dur="1" fill="hold">
                                          <p:stCondLst>
                                            <p:cond delay="0"/>
                                          </p:stCondLst>
                                        </p:cTn>
                                        <p:tgtEl>
                                          <p:spTgt spid="564230"/>
                                        </p:tgtEl>
                                        <p:attrNameLst>
                                          <p:attrName>style.visibility</p:attrName>
                                        </p:attrNameLst>
                                      </p:cBhvr>
                                      <p:to>
                                        <p:strVal val="visible"/>
                                      </p:to>
                                    </p:set>
                                    <p:animEffect transition="in" filter="box(out)">
                                      <p:cBhvr>
                                        <p:cTn id="11" dur="500"/>
                                        <p:tgtEl>
                                          <p:spTgt spid="564230"/>
                                        </p:tgtEl>
                                      </p:cBhvr>
                                    </p:animEffect>
                                  </p:childTnLst>
                                </p:cTn>
                              </p:par>
                              <p:par>
                                <p:cTn id="12" presetID="1" presetClass="entr" presetSubtype="0" fill="hold" nodeType="withEffect">
                                  <p:stCondLst>
                                    <p:cond delay="200"/>
                                  </p:stCondLst>
                                  <p:childTnLst>
                                    <p:set>
                                      <p:cBhvr>
                                        <p:cTn id="13" dur="1" fill="hold">
                                          <p:stCondLst>
                                            <p:cond delay="0"/>
                                          </p:stCondLst>
                                        </p:cTn>
                                        <p:tgtEl>
                                          <p:spTgt spid="56427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grpId="0" nodeType="clickEffect">
                                  <p:stCondLst>
                                    <p:cond delay="0"/>
                                  </p:stCondLst>
                                  <p:childTnLst>
                                    <p:set>
                                      <p:cBhvr>
                                        <p:cTn id="17" dur="1" fill="hold">
                                          <p:stCondLst>
                                            <p:cond delay="0"/>
                                          </p:stCondLst>
                                        </p:cTn>
                                        <p:tgtEl>
                                          <p:spTgt spid="564270"/>
                                        </p:tgtEl>
                                        <p:attrNameLst>
                                          <p:attrName>style.visibility</p:attrName>
                                        </p:attrNameLst>
                                      </p:cBhvr>
                                      <p:to>
                                        <p:strVal val="visible"/>
                                      </p:to>
                                    </p:set>
                                    <p:anim calcmode="lin" valueType="num">
                                      <p:cBhvr additive="base">
                                        <p:cTn id="18" dur="500" fill="hold"/>
                                        <p:tgtEl>
                                          <p:spTgt spid="564270"/>
                                        </p:tgtEl>
                                        <p:attrNameLst>
                                          <p:attrName>ppt_x</p:attrName>
                                        </p:attrNameLst>
                                      </p:cBhvr>
                                      <p:tavLst>
                                        <p:tav tm="0">
                                          <p:val>
                                            <p:strVal val="1+#ppt_w/2"/>
                                          </p:val>
                                        </p:tav>
                                        <p:tav tm="100000">
                                          <p:val>
                                            <p:strVal val="#ppt_x"/>
                                          </p:val>
                                        </p:tav>
                                      </p:tavLst>
                                    </p:anim>
                                    <p:anim calcmode="lin" valueType="num">
                                      <p:cBhvr additive="base">
                                        <p:cTn id="19" dur="500" fill="hold"/>
                                        <p:tgtEl>
                                          <p:spTgt spid="564270"/>
                                        </p:tgtEl>
                                        <p:attrNameLst>
                                          <p:attrName>ppt_y</p:attrName>
                                        </p:attrNameLst>
                                      </p:cBhvr>
                                      <p:tavLst>
                                        <p:tav tm="0">
                                          <p:val>
                                            <p:strVal val="0-#ppt_h/2"/>
                                          </p:val>
                                        </p:tav>
                                        <p:tav tm="100000">
                                          <p:val>
                                            <p:strVal val="#ppt_y"/>
                                          </p:val>
                                        </p:tav>
                                      </p:tavLst>
                                    </p:anim>
                                  </p:childTnLst>
                                </p:cTn>
                              </p:par>
                            </p:childTnLst>
                          </p:cTn>
                        </p:par>
                        <p:par>
                          <p:cTn id="20" fill="hold">
                            <p:stCondLst>
                              <p:cond delay="500"/>
                            </p:stCondLst>
                            <p:childTnLst>
                              <p:par>
                                <p:cTn id="21" presetID="18" presetClass="entr" presetSubtype="12" fill="hold" grpId="0" nodeType="afterEffect">
                                  <p:stCondLst>
                                    <p:cond delay="1000"/>
                                  </p:stCondLst>
                                  <p:childTnLst>
                                    <p:set>
                                      <p:cBhvr>
                                        <p:cTn id="22" dur="1" fill="hold">
                                          <p:stCondLst>
                                            <p:cond delay="0"/>
                                          </p:stCondLst>
                                        </p:cTn>
                                        <p:tgtEl>
                                          <p:spTgt spid="564251"/>
                                        </p:tgtEl>
                                        <p:attrNameLst>
                                          <p:attrName>style.visibility</p:attrName>
                                        </p:attrNameLst>
                                      </p:cBhvr>
                                      <p:to>
                                        <p:strVal val="visible"/>
                                      </p:to>
                                    </p:set>
                                    <p:animEffect transition="in" filter="strips(downLeft)">
                                      <p:cBhvr>
                                        <p:cTn id="23" dur="500"/>
                                        <p:tgtEl>
                                          <p:spTgt spid="564251"/>
                                        </p:tgtEl>
                                      </p:cBhvr>
                                    </p:animEffect>
                                  </p:childTnLst>
                                </p:cTn>
                              </p:par>
                            </p:childTnLst>
                          </p:cTn>
                        </p:par>
                        <p:par>
                          <p:cTn id="24" fill="hold">
                            <p:stCondLst>
                              <p:cond delay="2000"/>
                            </p:stCondLst>
                            <p:childTnLst>
                              <p:par>
                                <p:cTn id="25" presetID="10" presetClass="exit" presetSubtype="0" fill="hold" nodeType="afterEffect">
                                  <p:stCondLst>
                                    <p:cond delay="0"/>
                                  </p:stCondLst>
                                  <p:childTnLst>
                                    <p:animEffect transition="out" filter="fade">
                                      <p:cBhvr>
                                        <p:cTn id="26" dur="2000"/>
                                        <p:tgtEl>
                                          <p:spTgt spid="564271"/>
                                        </p:tgtEl>
                                      </p:cBhvr>
                                    </p:animEffect>
                                    <p:set>
                                      <p:cBhvr>
                                        <p:cTn id="27" dur="1" fill="hold">
                                          <p:stCondLst>
                                            <p:cond delay="1999"/>
                                          </p:stCondLst>
                                        </p:cTn>
                                        <p:tgtEl>
                                          <p:spTgt spid="564271"/>
                                        </p:tgtEl>
                                        <p:attrNameLst>
                                          <p:attrName>style.visibility</p:attrName>
                                        </p:attrNameLst>
                                      </p:cBhvr>
                                      <p:to>
                                        <p:strVal val="hidden"/>
                                      </p:to>
                                    </p:set>
                                  </p:childTnLst>
                                </p:cTn>
                              </p:par>
                            </p:childTnLst>
                          </p:cTn>
                        </p:par>
                        <p:par>
                          <p:cTn id="28" fill="hold">
                            <p:stCondLst>
                              <p:cond delay="4000"/>
                            </p:stCondLst>
                            <p:childTnLst>
                              <p:par>
                                <p:cTn id="29" presetID="18" presetClass="entr" presetSubtype="6" fill="hold" nodeType="afterEffect">
                                  <p:stCondLst>
                                    <p:cond delay="0"/>
                                  </p:stCondLst>
                                  <p:childTnLst>
                                    <p:set>
                                      <p:cBhvr>
                                        <p:cTn id="30" dur="1" fill="hold">
                                          <p:stCondLst>
                                            <p:cond delay="0"/>
                                          </p:stCondLst>
                                        </p:cTn>
                                        <p:tgtEl>
                                          <p:spTgt spid="564253"/>
                                        </p:tgtEl>
                                        <p:attrNameLst>
                                          <p:attrName>style.visibility</p:attrName>
                                        </p:attrNameLst>
                                      </p:cBhvr>
                                      <p:to>
                                        <p:strVal val="visible"/>
                                      </p:to>
                                    </p:set>
                                    <p:animEffect transition="in" filter="strips(downRight)">
                                      <p:cBhvr>
                                        <p:cTn id="31" dur="500"/>
                                        <p:tgtEl>
                                          <p:spTgt spid="564253"/>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32" fill="hold" grpId="0" nodeType="clickEffect">
                                  <p:stCondLst>
                                    <p:cond delay="0"/>
                                  </p:stCondLst>
                                  <p:childTnLst>
                                    <p:set>
                                      <p:cBhvr>
                                        <p:cTn id="35" dur="1" fill="hold">
                                          <p:stCondLst>
                                            <p:cond delay="0"/>
                                          </p:stCondLst>
                                        </p:cTn>
                                        <p:tgtEl>
                                          <p:spTgt spid="564250"/>
                                        </p:tgtEl>
                                        <p:attrNameLst>
                                          <p:attrName>style.visibility</p:attrName>
                                        </p:attrNameLst>
                                      </p:cBhvr>
                                      <p:to>
                                        <p:strVal val="visible"/>
                                      </p:to>
                                    </p:set>
                                    <p:anim calcmode="lin" valueType="num">
                                      <p:cBhvr>
                                        <p:cTn id="36" dur="2000" fill="hold"/>
                                        <p:tgtEl>
                                          <p:spTgt spid="564250"/>
                                        </p:tgtEl>
                                        <p:attrNameLst>
                                          <p:attrName>ppt_w</p:attrName>
                                        </p:attrNameLst>
                                      </p:cBhvr>
                                      <p:tavLst>
                                        <p:tav tm="0">
                                          <p:val>
                                            <p:strVal val="4*#ppt_w"/>
                                          </p:val>
                                        </p:tav>
                                        <p:tav tm="100000">
                                          <p:val>
                                            <p:strVal val="#ppt_w"/>
                                          </p:val>
                                        </p:tav>
                                      </p:tavLst>
                                    </p:anim>
                                    <p:anim calcmode="lin" valueType="num">
                                      <p:cBhvr>
                                        <p:cTn id="37" dur="2000" fill="hold"/>
                                        <p:tgtEl>
                                          <p:spTgt spid="564250"/>
                                        </p:tgtEl>
                                        <p:attrNameLst>
                                          <p:attrName>ppt_h</p:attrName>
                                        </p:attrNameLst>
                                      </p:cBhvr>
                                      <p:tavLst>
                                        <p:tav tm="0">
                                          <p:val>
                                            <p:strVal val="4*#ppt_h"/>
                                          </p:val>
                                        </p:tav>
                                        <p:tav tm="100000">
                                          <p:val>
                                            <p:strVal val="#ppt_h"/>
                                          </p:val>
                                        </p:tav>
                                      </p:tavLst>
                                    </p:anim>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564252"/>
                                        </p:tgtEl>
                                        <p:attrNameLst>
                                          <p:attrName>style.visibility</p:attrName>
                                        </p:attrNameLst>
                                      </p:cBhvr>
                                      <p:to>
                                        <p:strVal val="visible"/>
                                      </p:to>
                                    </p:set>
                                    <p:animEffect transition="in" filter="fade">
                                      <p:cBhvr>
                                        <p:cTn id="41" dur="2000"/>
                                        <p:tgtEl>
                                          <p:spTgt spid="564252"/>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564229"/>
                                        </p:tgtEl>
                                        <p:attrNameLst>
                                          <p:attrName>style.visibility</p:attrName>
                                        </p:attrNameLst>
                                      </p:cBhvr>
                                      <p:to>
                                        <p:strVal val="visible"/>
                                      </p:to>
                                    </p:set>
                                    <p:anim calcmode="lin" valueType="num">
                                      <p:cBhvr additive="base">
                                        <p:cTn id="46" dur="500" fill="hold"/>
                                        <p:tgtEl>
                                          <p:spTgt spid="564229"/>
                                        </p:tgtEl>
                                        <p:attrNameLst>
                                          <p:attrName>ppt_x</p:attrName>
                                        </p:attrNameLst>
                                      </p:cBhvr>
                                      <p:tavLst>
                                        <p:tav tm="0">
                                          <p:val>
                                            <p:strVal val="0-#ppt_w/2"/>
                                          </p:val>
                                        </p:tav>
                                        <p:tav tm="100000">
                                          <p:val>
                                            <p:strVal val="#ppt_x"/>
                                          </p:val>
                                        </p:tav>
                                      </p:tavLst>
                                    </p:anim>
                                    <p:anim calcmode="lin" valueType="num">
                                      <p:cBhvr additive="base">
                                        <p:cTn id="47" dur="500" fill="hold"/>
                                        <p:tgtEl>
                                          <p:spTgt spid="564229"/>
                                        </p:tgtEl>
                                        <p:attrNameLst>
                                          <p:attrName>ppt_y</p:attrName>
                                        </p:attrNameLst>
                                      </p:cBhvr>
                                      <p:tavLst>
                                        <p:tav tm="0">
                                          <p:val>
                                            <p:strVal val="#ppt_y"/>
                                          </p:val>
                                        </p:tav>
                                        <p:tav tm="100000">
                                          <p:val>
                                            <p:strVal val="#ppt_y"/>
                                          </p:val>
                                        </p:tav>
                                      </p:tavLst>
                                    </p:anim>
                                  </p:childTnLst>
                                </p:cTn>
                              </p:par>
                            </p:childTnLst>
                          </p:cTn>
                        </p:par>
                        <p:par>
                          <p:cTn id="48" fill="hold">
                            <p:stCondLst>
                              <p:cond delay="500"/>
                            </p:stCondLst>
                            <p:childTnLst>
                              <p:par>
                                <p:cTn id="49" presetID="23" presetClass="entr" presetSubtype="32" fill="hold" grpId="0" nodeType="afterEffect">
                                  <p:stCondLst>
                                    <p:cond delay="0"/>
                                  </p:stCondLst>
                                  <p:childTnLst>
                                    <p:set>
                                      <p:cBhvr>
                                        <p:cTn id="50" dur="1" fill="hold">
                                          <p:stCondLst>
                                            <p:cond delay="0"/>
                                          </p:stCondLst>
                                        </p:cTn>
                                        <p:tgtEl>
                                          <p:spTgt spid="564269"/>
                                        </p:tgtEl>
                                        <p:attrNameLst>
                                          <p:attrName>style.visibility</p:attrName>
                                        </p:attrNameLst>
                                      </p:cBhvr>
                                      <p:to>
                                        <p:strVal val="visible"/>
                                      </p:to>
                                    </p:set>
                                    <p:anim calcmode="lin" valueType="num">
                                      <p:cBhvr>
                                        <p:cTn id="51" dur="500" fill="hold"/>
                                        <p:tgtEl>
                                          <p:spTgt spid="564269"/>
                                        </p:tgtEl>
                                        <p:attrNameLst>
                                          <p:attrName>ppt_w</p:attrName>
                                        </p:attrNameLst>
                                      </p:cBhvr>
                                      <p:tavLst>
                                        <p:tav tm="0">
                                          <p:val>
                                            <p:strVal val="4*#ppt_w"/>
                                          </p:val>
                                        </p:tav>
                                        <p:tav tm="100000">
                                          <p:val>
                                            <p:strVal val="#ppt_w"/>
                                          </p:val>
                                        </p:tav>
                                      </p:tavLst>
                                    </p:anim>
                                    <p:anim calcmode="lin" valueType="num">
                                      <p:cBhvr>
                                        <p:cTn id="52" dur="500" fill="hold"/>
                                        <p:tgtEl>
                                          <p:spTgt spid="564269"/>
                                        </p:tgtEl>
                                        <p:attrNameLst>
                                          <p:attrName>ppt_h</p:attrName>
                                        </p:attrNameLst>
                                      </p:cBhvr>
                                      <p:tavLst>
                                        <p:tav tm="0">
                                          <p:val>
                                            <p:strVal val="4*#ppt_h"/>
                                          </p:val>
                                        </p:tav>
                                        <p:tav tm="100000">
                                          <p:val>
                                            <p:strVal val="#ppt_h"/>
                                          </p:val>
                                        </p:tav>
                                      </p:tavLst>
                                    </p:anim>
                                  </p:childTnLst>
                                </p:cTn>
                              </p:par>
                            </p:childTnLst>
                          </p:cTn>
                        </p:par>
                        <p:par>
                          <p:cTn id="53" fill="hold">
                            <p:stCondLst>
                              <p:cond delay="1000"/>
                            </p:stCondLst>
                            <p:childTnLst>
                              <p:par>
                                <p:cTn id="54" presetID="22" presetClass="entr" presetSubtype="1" fill="hold" grpId="0" nodeType="afterEffect">
                                  <p:stCondLst>
                                    <p:cond delay="0"/>
                                  </p:stCondLst>
                                  <p:childTnLst>
                                    <p:set>
                                      <p:cBhvr>
                                        <p:cTn id="55" dur="1" fill="hold">
                                          <p:stCondLst>
                                            <p:cond delay="0"/>
                                          </p:stCondLst>
                                        </p:cTn>
                                        <p:tgtEl>
                                          <p:spTgt spid="564257"/>
                                        </p:tgtEl>
                                        <p:attrNameLst>
                                          <p:attrName>style.visibility</p:attrName>
                                        </p:attrNameLst>
                                      </p:cBhvr>
                                      <p:to>
                                        <p:strVal val="visible"/>
                                      </p:to>
                                    </p:set>
                                    <p:animEffect transition="in" filter="wipe(up)">
                                      <p:cBhvr>
                                        <p:cTn id="56" dur="500"/>
                                        <p:tgtEl>
                                          <p:spTgt spid="564257"/>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64258"/>
                                        </p:tgtEl>
                                        <p:attrNameLst>
                                          <p:attrName>style.visibility</p:attrName>
                                        </p:attrNameLst>
                                      </p:cBhvr>
                                      <p:to>
                                        <p:strVal val="visible"/>
                                      </p:to>
                                    </p:set>
                                  </p:childTnLst>
                                </p:cTn>
                              </p:par>
                            </p:childTnLst>
                          </p:cTn>
                        </p:par>
                        <p:par>
                          <p:cTn id="61" fill="hold">
                            <p:stCondLst>
                              <p:cond delay="0"/>
                            </p:stCondLst>
                            <p:childTnLst>
                              <p:par>
                                <p:cTn id="62" presetID="23" presetClass="entr" presetSubtype="16" fill="hold" nodeType="afterEffect">
                                  <p:stCondLst>
                                    <p:cond delay="0"/>
                                  </p:stCondLst>
                                  <p:childTnLst>
                                    <p:set>
                                      <p:cBhvr>
                                        <p:cTn id="63" dur="1" fill="hold">
                                          <p:stCondLst>
                                            <p:cond delay="0"/>
                                          </p:stCondLst>
                                        </p:cTn>
                                        <p:tgtEl>
                                          <p:spTgt spid="564259"/>
                                        </p:tgtEl>
                                        <p:attrNameLst>
                                          <p:attrName>style.visibility</p:attrName>
                                        </p:attrNameLst>
                                      </p:cBhvr>
                                      <p:to>
                                        <p:strVal val="visible"/>
                                      </p:to>
                                    </p:set>
                                    <p:anim calcmode="lin" valueType="num">
                                      <p:cBhvr>
                                        <p:cTn id="64" dur="500" fill="hold"/>
                                        <p:tgtEl>
                                          <p:spTgt spid="564259"/>
                                        </p:tgtEl>
                                        <p:attrNameLst>
                                          <p:attrName>ppt_w</p:attrName>
                                        </p:attrNameLst>
                                      </p:cBhvr>
                                      <p:tavLst>
                                        <p:tav tm="0">
                                          <p:val>
                                            <p:fltVal val="0"/>
                                          </p:val>
                                        </p:tav>
                                        <p:tav tm="100000">
                                          <p:val>
                                            <p:strVal val="#ppt_w"/>
                                          </p:val>
                                        </p:tav>
                                      </p:tavLst>
                                    </p:anim>
                                    <p:anim calcmode="lin" valueType="num">
                                      <p:cBhvr>
                                        <p:cTn id="65" dur="500" fill="hold"/>
                                        <p:tgtEl>
                                          <p:spTgt spid="56425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227" grpId="0" build="p"/>
      <p:bldP spid="564250" grpId="0" animBg="1"/>
      <p:bldP spid="564251" grpId="0" animBg="1"/>
      <p:bldP spid="564252" grpId="0" animBg="1"/>
      <p:bldP spid="564257" grpId="0" animBg="1"/>
      <p:bldP spid="564258" grpId="0" animBg="1"/>
      <p:bldP spid="564269" grpId="0" animBg="1"/>
      <p:bldP spid="564270"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灯片编号占位符 5"/>
          <p:cNvSpPr>
            <a:spLocks noGrp="1"/>
          </p:cNvSpPr>
          <p:nvPr>
            <p:ph type="sldNum" sz="quarter" idx="12"/>
          </p:nvPr>
        </p:nvSpPr>
        <p:spPr/>
        <p:txBody>
          <a:bodyPr/>
          <a:lstStyle/>
          <a:p>
            <a:fld id="{06461225-D155-4E2D-A71E-AE39DF4096C6}" type="slidenum">
              <a:rPr lang="en-US" altLang="zh-CN"/>
              <a:pPr/>
              <a:t>101</a:t>
            </a:fld>
            <a:endParaRPr lang="en-US" altLang="zh-CN"/>
          </a:p>
        </p:txBody>
      </p:sp>
      <p:sp>
        <p:nvSpPr>
          <p:cNvPr id="565250" name="Rectangle 2"/>
          <p:cNvSpPr>
            <a:spLocks noGrp="1" noChangeArrowheads="1"/>
          </p:cNvSpPr>
          <p:nvPr>
            <p:ph type="title"/>
          </p:nvPr>
        </p:nvSpPr>
        <p:spPr>
          <a:xfrm>
            <a:off x="685800" y="0"/>
            <a:ext cx="7772400" cy="981075"/>
          </a:xfrm>
        </p:spPr>
        <p:txBody>
          <a:bodyPr/>
          <a:lstStyle/>
          <a:p>
            <a:r>
              <a:rPr lang="zh-CN" altLang="en-US">
                <a:solidFill>
                  <a:schemeClr val="tx1"/>
                </a:solidFill>
                <a:latin typeface="黑体" pitchFamily="49" charset="-122"/>
                <a:ea typeface="黑体" pitchFamily="49" charset="-122"/>
              </a:rPr>
              <a:t>相位锁定</a:t>
            </a:r>
          </a:p>
        </p:txBody>
      </p:sp>
      <p:sp>
        <p:nvSpPr>
          <p:cNvPr id="565251" name="Rectangle 3"/>
          <p:cNvSpPr>
            <a:spLocks noGrp="1" noChangeArrowheads="1"/>
          </p:cNvSpPr>
          <p:nvPr>
            <p:ph type="body" idx="1"/>
          </p:nvPr>
        </p:nvSpPr>
        <p:spPr>
          <a:xfrm>
            <a:off x="387350" y="908050"/>
            <a:ext cx="3778250" cy="579438"/>
          </a:xfrm>
          <a:noFill/>
          <a:ln/>
        </p:spPr>
        <p:txBody>
          <a:bodyPr wrap="none">
            <a:spAutoFit/>
          </a:bodyPr>
          <a:lstStyle/>
          <a:p>
            <a:r>
              <a:rPr lang="zh-CN" altLang="en-US"/>
              <a:t>相位锁定的过程：</a:t>
            </a:r>
            <a:endParaRPr lang="zh-CN" altLang="en-US" b="1">
              <a:solidFill>
                <a:srgbClr val="FF00FF"/>
              </a:solidFill>
            </a:endParaRPr>
          </a:p>
        </p:txBody>
      </p:sp>
      <p:sp>
        <p:nvSpPr>
          <p:cNvPr id="565252" name="Text Box 4"/>
          <p:cNvSpPr txBox="1">
            <a:spLocks noChangeArrowheads="1"/>
          </p:cNvSpPr>
          <p:nvPr/>
        </p:nvSpPr>
        <p:spPr bwMode="auto">
          <a:xfrm>
            <a:off x="7283450" y="0"/>
            <a:ext cx="1860550" cy="457200"/>
          </a:xfrm>
          <a:prstGeom prst="rect">
            <a:avLst/>
          </a:prstGeom>
          <a:solidFill>
            <a:srgbClr val="CCCCFF"/>
          </a:solidFill>
          <a:ln w="9525">
            <a:noFill/>
            <a:miter lim="800000"/>
            <a:headEnd/>
            <a:tailEnd/>
          </a:ln>
          <a:effectLst/>
        </p:spPr>
        <p:txBody>
          <a:bodyPr wrap="none">
            <a:spAutoFit/>
          </a:bodyPr>
          <a:lstStyle/>
          <a:p>
            <a:pPr algn="r"/>
            <a:r>
              <a:rPr kumimoji="1" lang="zh-CN" altLang="en-US"/>
              <a:t>锁相放大器</a:t>
            </a:r>
            <a:r>
              <a:rPr kumimoji="1" lang="en-US" altLang="zh-CN"/>
              <a:t>5</a:t>
            </a:r>
            <a:endParaRPr kumimoji="1" lang="en-US" altLang="zh-CN">
              <a:ea typeface="华文行楷" pitchFamily="2" charset="-122"/>
            </a:endParaRPr>
          </a:p>
        </p:txBody>
      </p:sp>
      <p:sp>
        <p:nvSpPr>
          <p:cNvPr id="565253" name="Rectangle 5"/>
          <p:cNvSpPr>
            <a:spLocks noChangeArrowheads="1"/>
          </p:cNvSpPr>
          <p:nvPr/>
        </p:nvSpPr>
        <p:spPr bwMode="auto">
          <a:xfrm>
            <a:off x="755650" y="1628775"/>
            <a:ext cx="3028950" cy="519113"/>
          </a:xfrm>
          <a:prstGeom prst="rect">
            <a:avLst/>
          </a:prstGeom>
          <a:noFill/>
          <a:ln w="9525">
            <a:noFill/>
            <a:miter lim="800000"/>
            <a:headEnd/>
            <a:tailEnd/>
          </a:ln>
          <a:effectLst/>
        </p:spPr>
        <p:txBody>
          <a:bodyPr wrap="none">
            <a:spAutoFit/>
          </a:bodyPr>
          <a:lstStyle/>
          <a:p>
            <a:r>
              <a:rPr lang="zh-CN" altLang="en-US" sz="2800">
                <a:latin typeface="Arial" pitchFamily="34" charset="0"/>
                <a:ea typeface="隶书" pitchFamily="49" charset="-122"/>
              </a:rPr>
              <a:t>参考信号</a:t>
            </a:r>
            <a:r>
              <a:rPr lang="zh-CN" altLang="en-US" sz="2800">
                <a:solidFill>
                  <a:srgbClr val="0000FF"/>
                </a:solidFill>
                <a:latin typeface="Arial" pitchFamily="34" charset="0"/>
                <a:ea typeface="隶书" pitchFamily="49" charset="-122"/>
              </a:rPr>
              <a:t>频率</a:t>
            </a:r>
            <a:r>
              <a:rPr lang="zh-CN" altLang="en-US" sz="2800">
                <a:latin typeface="Arial" pitchFamily="34" charset="0"/>
                <a:ea typeface="隶书" pitchFamily="49" charset="-122"/>
              </a:rPr>
              <a:t>捕捉</a:t>
            </a:r>
          </a:p>
        </p:txBody>
      </p:sp>
      <p:sp>
        <p:nvSpPr>
          <p:cNvPr id="565254" name="Rectangle 6"/>
          <p:cNvSpPr>
            <a:spLocks noChangeArrowheads="1"/>
          </p:cNvSpPr>
          <p:nvPr/>
        </p:nvSpPr>
        <p:spPr bwMode="auto">
          <a:xfrm>
            <a:off x="755650" y="2600325"/>
            <a:ext cx="1128713" cy="519113"/>
          </a:xfrm>
          <a:prstGeom prst="rect">
            <a:avLst/>
          </a:prstGeom>
          <a:noFill/>
          <a:ln w="9525">
            <a:noFill/>
            <a:miter lim="800000"/>
            <a:headEnd/>
            <a:tailEnd/>
          </a:ln>
          <a:effectLst/>
        </p:spPr>
        <p:txBody>
          <a:bodyPr wrap="none">
            <a:spAutoFit/>
          </a:bodyPr>
          <a:lstStyle/>
          <a:p>
            <a:r>
              <a:rPr lang="en-US" altLang="zh-CN" sz="2800" i="1"/>
              <a:t>u</a:t>
            </a:r>
            <a:r>
              <a:rPr lang="en-US" altLang="zh-CN" sz="2800" i="1" baseline="-25000"/>
              <a:t>LPF</a:t>
            </a:r>
            <a:r>
              <a:rPr lang="en-US" altLang="zh-CN" sz="2800"/>
              <a:t>(</a:t>
            </a:r>
            <a:r>
              <a:rPr lang="en-US" altLang="zh-CN" sz="2800" i="1"/>
              <a:t>t</a:t>
            </a:r>
            <a:r>
              <a:rPr lang="en-US" altLang="zh-CN" sz="2800"/>
              <a:t>)</a:t>
            </a:r>
          </a:p>
        </p:txBody>
      </p:sp>
      <p:sp>
        <p:nvSpPr>
          <p:cNvPr id="565255" name="Rectangle 7"/>
          <p:cNvSpPr>
            <a:spLocks noChangeArrowheads="1"/>
          </p:cNvSpPr>
          <p:nvPr/>
        </p:nvSpPr>
        <p:spPr bwMode="auto">
          <a:xfrm>
            <a:off x="7069138" y="4113213"/>
            <a:ext cx="282575" cy="519112"/>
          </a:xfrm>
          <a:prstGeom prst="rect">
            <a:avLst/>
          </a:prstGeom>
          <a:noFill/>
          <a:ln w="9525">
            <a:noFill/>
            <a:miter lim="800000"/>
            <a:headEnd/>
            <a:tailEnd/>
          </a:ln>
          <a:effectLst/>
        </p:spPr>
        <p:txBody>
          <a:bodyPr wrap="none">
            <a:spAutoFit/>
          </a:bodyPr>
          <a:lstStyle/>
          <a:p>
            <a:r>
              <a:rPr lang="en-US" altLang="zh-CN" sz="2800" i="1"/>
              <a:t>t</a:t>
            </a:r>
          </a:p>
        </p:txBody>
      </p:sp>
      <p:sp>
        <p:nvSpPr>
          <p:cNvPr id="565256" name="Line 8"/>
          <p:cNvSpPr>
            <a:spLocks noChangeShapeType="1"/>
          </p:cNvSpPr>
          <p:nvPr/>
        </p:nvSpPr>
        <p:spPr bwMode="auto">
          <a:xfrm>
            <a:off x="1955800" y="4148138"/>
            <a:ext cx="5292725" cy="0"/>
          </a:xfrm>
          <a:prstGeom prst="line">
            <a:avLst/>
          </a:prstGeom>
          <a:noFill/>
          <a:ln w="9525">
            <a:solidFill>
              <a:schemeClr val="tx1"/>
            </a:solidFill>
            <a:round/>
            <a:headEnd/>
            <a:tailEnd type="triangle" w="med" len="med"/>
          </a:ln>
          <a:effectLst/>
        </p:spPr>
        <p:txBody>
          <a:bodyPr/>
          <a:lstStyle/>
          <a:p>
            <a:endParaRPr lang="zh-CN" altLang="en-US"/>
          </a:p>
        </p:txBody>
      </p:sp>
      <p:sp>
        <p:nvSpPr>
          <p:cNvPr id="565257" name="Line 9"/>
          <p:cNvSpPr>
            <a:spLocks noChangeShapeType="1"/>
          </p:cNvSpPr>
          <p:nvPr/>
        </p:nvSpPr>
        <p:spPr bwMode="auto">
          <a:xfrm flipV="1">
            <a:off x="1955800" y="2673350"/>
            <a:ext cx="0" cy="2484438"/>
          </a:xfrm>
          <a:prstGeom prst="line">
            <a:avLst/>
          </a:prstGeom>
          <a:noFill/>
          <a:ln w="9525">
            <a:solidFill>
              <a:schemeClr val="tx1"/>
            </a:solidFill>
            <a:round/>
            <a:headEnd/>
            <a:tailEnd type="triangle" w="med" len="med"/>
          </a:ln>
          <a:effectLst/>
        </p:spPr>
        <p:txBody>
          <a:bodyPr/>
          <a:lstStyle/>
          <a:p>
            <a:endParaRPr lang="zh-CN" altLang="en-US"/>
          </a:p>
        </p:txBody>
      </p:sp>
      <p:sp>
        <p:nvSpPr>
          <p:cNvPr id="565258" name="Freeform 10"/>
          <p:cNvSpPr>
            <a:spLocks/>
          </p:cNvSpPr>
          <p:nvPr/>
        </p:nvSpPr>
        <p:spPr bwMode="auto">
          <a:xfrm>
            <a:off x="1955800" y="3282950"/>
            <a:ext cx="3600450" cy="1625600"/>
          </a:xfrm>
          <a:custGeom>
            <a:avLst/>
            <a:gdLst/>
            <a:ahLst/>
            <a:cxnLst>
              <a:cxn ang="0">
                <a:pos x="0" y="69"/>
              </a:cxn>
              <a:cxn ang="0">
                <a:pos x="273" y="1022"/>
              </a:cxn>
              <a:cxn ang="0">
                <a:pos x="454" y="69"/>
              </a:cxn>
              <a:cxn ang="0">
                <a:pos x="726" y="1022"/>
              </a:cxn>
              <a:cxn ang="0">
                <a:pos x="998" y="69"/>
              </a:cxn>
              <a:cxn ang="0">
                <a:pos x="1224" y="1015"/>
              </a:cxn>
              <a:cxn ang="0">
                <a:pos x="1449" y="121"/>
              </a:cxn>
              <a:cxn ang="0">
                <a:pos x="1704" y="289"/>
              </a:cxn>
              <a:cxn ang="0">
                <a:pos x="1935" y="373"/>
              </a:cxn>
              <a:cxn ang="0">
                <a:pos x="2268" y="387"/>
              </a:cxn>
            </a:cxnLst>
            <a:rect l="0" t="0" r="r" b="b"/>
            <a:pathLst>
              <a:path w="2268" h="1024">
                <a:moveTo>
                  <a:pt x="0" y="69"/>
                </a:moveTo>
                <a:cubicBezTo>
                  <a:pt x="98" y="545"/>
                  <a:pt x="197" y="1022"/>
                  <a:pt x="273" y="1022"/>
                </a:cubicBezTo>
                <a:cubicBezTo>
                  <a:pt x="349" y="1022"/>
                  <a:pt x="379" y="69"/>
                  <a:pt x="454" y="69"/>
                </a:cubicBezTo>
                <a:cubicBezTo>
                  <a:pt x="529" y="69"/>
                  <a:pt x="635" y="1022"/>
                  <a:pt x="726" y="1022"/>
                </a:cubicBezTo>
                <a:cubicBezTo>
                  <a:pt x="817" y="1022"/>
                  <a:pt x="915" y="70"/>
                  <a:pt x="998" y="69"/>
                </a:cubicBezTo>
                <a:cubicBezTo>
                  <a:pt x="1081" y="68"/>
                  <a:pt x="1149" y="1006"/>
                  <a:pt x="1224" y="1015"/>
                </a:cubicBezTo>
                <a:cubicBezTo>
                  <a:pt x="1299" y="1024"/>
                  <a:pt x="1369" y="242"/>
                  <a:pt x="1449" y="121"/>
                </a:cubicBezTo>
                <a:cubicBezTo>
                  <a:pt x="1529" y="0"/>
                  <a:pt x="1623" y="247"/>
                  <a:pt x="1704" y="289"/>
                </a:cubicBezTo>
                <a:cubicBezTo>
                  <a:pt x="1785" y="331"/>
                  <a:pt x="1841" y="357"/>
                  <a:pt x="1935" y="373"/>
                </a:cubicBezTo>
                <a:cubicBezTo>
                  <a:pt x="2029" y="389"/>
                  <a:pt x="2199" y="384"/>
                  <a:pt x="2268" y="387"/>
                </a:cubicBezTo>
              </a:path>
            </a:pathLst>
          </a:custGeom>
          <a:noFill/>
          <a:ln w="9525">
            <a:solidFill>
              <a:schemeClr val="tx1"/>
            </a:solidFill>
            <a:round/>
            <a:headEnd/>
            <a:tailEnd/>
          </a:ln>
          <a:effectLst/>
        </p:spPr>
        <p:txBody>
          <a:bodyPr/>
          <a:lstStyle/>
          <a:p>
            <a:endParaRPr lang="zh-CN" altLang="en-US"/>
          </a:p>
        </p:txBody>
      </p:sp>
      <p:graphicFrame>
        <p:nvGraphicFramePr>
          <p:cNvPr id="565259" name="Object 11"/>
          <p:cNvGraphicFramePr>
            <a:graphicFrameLocks noChangeAspect="1"/>
          </p:cNvGraphicFramePr>
          <p:nvPr/>
        </p:nvGraphicFramePr>
        <p:xfrm>
          <a:off x="4211638" y="1989138"/>
          <a:ext cx="4683125" cy="879475"/>
        </p:xfrm>
        <a:graphic>
          <a:graphicData uri="http://schemas.openxmlformats.org/presentationml/2006/ole">
            <p:oleObj spid="_x0000_s565259" name="Equation" r:id="rId3" imgW="2095200" imgH="393480" progId="Equation.DSMT4">
              <p:embed/>
            </p:oleObj>
          </a:graphicData>
        </a:graphic>
      </p:graphicFrame>
      <p:graphicFrame>
        <p:nvGraphicFramePr>
          <p:cNvPr id="565260" name="Object 12"/>
          <p:cNvGraphicFramePr>
            <a:graphicFrameLocks noChangeAspect="1"/>
          </p:cNvGraphicFramePr>
          <p:nvPr/>
        </p:nvGraphicFramePr>
        <p:xfrm>
          <a:off x="684213" y="5661025"/>
          <a:ext cx="6697662" cy="879475"/>
        </p:xfrm>
        <a:graphic>
          <a:graphicData uri="http://schemas.openxmlformats.org/presentationml/2006/ole">
            <p:oleObj spid="_x0000_s565260" name="Equation" r:id="rId4" imgW="2997000" imgH="393480" progId="Equation.DSMT4">
              <p:embed/>
            </p:oleObj>
          </a:graphicData>
        </a:graphic>
      </p:graphicFrame>
      <p:sp>
        <p:nvSpPr>
          <p:cNvPr id="565261" name="Line 13"/>
          <p:cNvSpPr>
            <a:spLocks noChangeShapeType="1"/>
          </p:cNvSpPr>
          <p:nvPr/>
        </p:nvSpPr>
        <p:spPr bwMode="auto">
          <a:xfrm flipH="1" flipV="1">
            <a:off x="3492500" y="4797425"/>
            <a:ext cx="1295400" cy="1152525"/>
          </a:xfrm>
          <a:prstGeom prst="line">
            <a:avLst/>
          </a:prstGeom>
          <a:noFill/>
          <a:ln w="38100">
            <a:solidFill>
              <a:srgbClr val="FF3300"/>
            </a:solidFill>
            <a:round/>
            <a:headEnd/>
            <a:tailEnd type="triangle" w="med" len="med"/>
          </a:ln>
          <a:effectLst/>
        </p:spPr>
        <p:txBody>
          <a:bodyPr/>
          <a:lstStyle/>
          <a:p>
            <a:endParaRPr lang="zh-CN" altLang="en-US"/>
          </a:p>
        </p:txBody>
      </p:sp>
      <p:sp>
        <p:nvSpPr>
          <p:cNvPr id="565262" name="Freeform 14"/>
          <p:cNvSpPr>
            <a:spLocks/>
          </p:cNvSpPr>
          <p:nvPr/>
        </p:nvSpPr>
        <p:spPr bwMode="auto">
          <a:xfrm>
            <a:off x="4114800" y="3421063"/>
            <a:ext cx="1438275" cy="631825"/>
          </a:xfrm>
          <a:custGeom>
            <a:avLst/>
            <a:gdLst/>
            <a:ahLst/>
            <a:cxnLst>
              <a:cxn ang="0">
                <a:pos x="0" y="398"/>
              </a:cxn>
              <a:cxn ang="0">
                <a:pos x="63" y="92"/>
              </a:cxn>
              <a:cxn ang="0">
                <a:pos x="138" y="2"/>
              </a:cxn>
              <a:cxn ang="0">
                <a:pos x="234" y="80"/>
              </a:cxn>
              <a:cxn ang="0">
                <a:pos x="324" y="173"/>
              </a:cxn>
              <a:cxn ang="0">
                <a:pos x="435" y="254"/>
              </a:cxn>
              <a:cxn ang="0">
                <a:pos x="630" y="293"/>
              </a:cxn>
              <a:cxn ang="0">
                <a:pos x="906" y="308"/>
              </a:cxn>
            </a:cxnLst>
            <a:rect l="0" t="0" r="r" b="b"/>
            <a:pathLst>
              <a:path w="906" h="398">
                <a:moveTo>
                  <a:pt x="0" y="398"/>
                </a:moveTo>
                <a:cubicBezTo>
                  <a:pt x="11" y="347"/>
                  <a:pt x="40" y="158"/>
                  <a:pt x="63" y="92"/>
                </a:cubicBezTo>
                <a:cubicBezTo>
                  <a:pt x="86" y="26"/>
                  <a:pt x="110" y="4"/>
                  <a:pt x="138" y="2"/>
                </a:cubicBezTo>
                <a:cubicBezTo>
                  <a:pt x="166" y="0"/>
                  <a:pt x="203" y="52"/>
                  <a:pt x="234" y="80"/>
                </a:cubicBezTo>
                <a:cubicBezTo>
                  <a:pt x="265" y="108"/>
                  <a:pt x="291" y="144"/>
                  <a:pt x="324" y="173"/>
                </a:cubicBezTo>
                <a:cubicBezTo>
                  <a:pt x="357" y="202"/>
                  <a:pt x="384" y="234"/>
                  <a:pt x="435" y="254"/>
                </a:cubicBezTo>
                <a:cubicBezTo>
                  <a:pt x="486" y="274"/>
                  <a:pt x="552" y="284"/>
                  <a:pt x="630" y="293"/>
                </a:cubicBezTo>
                <a:cubicBezTo>
                  <a:pt x="708" y="302"/>
                  <a:pt x="849" y="305"/>
                  <a:pt x="906" y="308"/>
                </a:cubicBezTo>
              </a:path>
            </a:pathLst>
          </a:custGeom>
          <a:noFill/>
          <a:ln w="28575" cmpd="sng">
            <a:solidFill>
              <a:srgbClr val="0000FF"/>
            </a:solidFill>
            <a:round/>
            <a:headEnd/>
            <a:tailEnd/>
          </a:ln>
          <a:effectLst/>
        </p:spPr>
        <p:txBody>
          <a:bodyPr/>
          <a:lstStyle/>
          <a:p>
            <a:endParaRPr lang="zh-CN" altLang="en-US"/>
          </a:p>
        </p:txBody>
      </p:sp>
      <p:sp>
        <p:nvSpPr>
          <p:cNvPr id="565263" name="Line 15"/>
          <p:cNvSpPr>
            <a:spLocks noChangeShapeType="1"/>
          </p:cNvSpPr>
          <p:nvPr/>
        </p:nvSpPr>
        <p:spPr bwMode="auto">
          <a:xfrm>
            <a:off x="5651500" y="3890963"/>
            <a:ext cx="720725" cy="0"/>
          </a:xfrm>
          <a:prstGeom prst="line">
            <a:avLst/>
          </a:prstGeom>
          <a:noFill/>
          <a:ln w="38100">
            <a:solidFill>
              <a:srgbClr val="0000FF"/>
            </a:solidFill>
            <a:round/>
            <a:headEnd/>
            <a:tailEnd/>
          </a:ln>
          <a:effectLst/>
        </p:spPr>
        <p:txBody>
          <a:bodyPr/>
          <a:lstStyle/>
          <a:p>
            <a:endParaRPr lang="zh-CN" altLang="en-US"/>
          </a:p>
        </p:txBody>
      </p:sp>
      <p:sp>
        <p:nvSpPr>
          <p:cNvPr id="565264" name="Line 16"/>
          <p:cNvSpPr>
            <a:spLocks noChangeShapeType="1"/>
          </p:cNvSpPr>
          <p:nvPr/>
        </p:nvSpPr>
        <p:spPr bwMode="auto">
          <a:xfrm>
            <a:off x="6011863" y="2886075"/>
            <a:ext cx="0" cy="1008063"/>
          </a:xfrm>
          <a:prstGeom prst="line">
            <a:avLst/>
          </a:prstGeom>
          <a:noFill/>
          <a:ln w="38100">
            <a:solidFill>
              <a:srgbClr val="0000FF"/>
            </a:solidFill>
            <a:round/>
            <a:headEnd/>
            <a:tailEnd type="triangle" w="med" len="med"/>
          </a:ln>
          <a:effectLst/>
        </p:spPr>
        <p:txBody>
          <a:bodyPr/>
          <a:lstStyle/>
          <a:p>
            <a:endParaRPr lang="zh-CN" altLang="en-US"/>
          </a:p>
        </p:txBody>
      </p:sp>
      <p:sp>
        <p:nvSpPr>
          <p:cNvPr id="565265" name="Line 17"/>
          <p:cNvSpPr>
            <a:spLocks noChangeShapeType="1"/>
          </p:cNvSpPr>
          <p:nvPr/>
        </p:nvSpPr>
        <p:spPr bwMode="auto">
          <a:xfrm flipV="1">
            <a:off x="6011863" y="4149725"/>
            <a:ext cx="0" cy="431800"/>
          </a:xfrm>
          <a:prstGeom prst="line">
            <a:avLst/>
          </a:prstGeom>
          <a:noFill/>
          <a:ln w="38100">
            <a:solidFill>
              <a:srgbClr val="0000FF"/>
            </a:solidFill>
            <a:round/>
            <a:headEnd/>
            <a:tailEnd type="triangle" w="med" len="med"/>
          </a:ln>
          <a:effectLst/>
        </p:spPr>
        <p:txBody>
          <a:bodyPr/>
          <a:lstStyle/>
          <a:p>
            <a:endParaRPr lang="zh-CN" altLang="en-US"/>
          </a:p>
        </p:txBody>
      </p:sp>
      <p:grpSp>
        <p:nvGrpSpPr>
          <p:cNvPr id="565266" name="Group 18"/>
          <p:cNvGrpSpPr>
            <a:grpSpLocks/>
          </p:cNvGrpSpPr>
          <p:nvPr/>
        </p:nvGrpSpPr>
        <p:grpSpPr bwMode="auto">
          <a:xfrm>
            <a:off x="1955800" y="3068638"/>
            <a:ext cx="2184400" cy="2089150"/>
            <a:chOff x="1232" y="1933"/>
            <a:chExt cx="1376" cy="1316"/>
          </a:xfrm>
        </p:grpSpPr>
        <p:sp>
          <p:nvSpPr>
            <p:cNvPr id="565267" name="Line 19"/>
            <p:cNvSpPr>
              <a:spLocks noChangeShapeType="1"/>
            </p:cNvSpPr>
            <p:nvPr/>
          </p:nvSpPr>
          <p:spPr bwMode="auto">
            <a:xfrm>
              <a:off x="1232" y="2137"/>
              <a:ext cx="1316" cy="0"/>
            </a:xfrm>
            <a:prstGeom prst="line">
              <a:avLst/>
            </a:prstGeom>
            <a:noFill/>
            <a:ln w="9525">
              <a:solidFill>
                <a:schemeClr val="tx1"/>
              </a:solidFill>
              <a:prstDash val="dash"/>
              <a:round/>
              <a:headEnd/>
              <a:tailEnd/>
            </a:ln>
            <a:effectLst/>
          </p:spPr>
          <p:txBody>
            <a:bodyPr/>
            <a:lstStyle/>
            <a:p>
              <a:endParaRPr lang="zh-CN" altLang="en-US"/>
            </a:p>
          </p:txBody>
        </p:sp>
        <p:sp>
          <p:nvSpPr>
            <p:cNvPr id="565268" name="Line 20"/>
            <p:cNvSpPr>
              <a:spLocks noChangeShapeType="1"/>
            </p:cNvSpPr>
            <p:nvPr/>
          </p:nvSpPr>
          <p:spPr bwMode="auto">
            <a:xfrm>
              <a:off x="1232" y="3090"/>
              <a:ext cx="1316" cy="0"/>
            </a:xfrm>
            <a:prstGeom prst="line">
              <a:avLst/>
            </a:prstGeom>
            <a:noFill/>
            <a:ln w="9525">
              <a:solidFill>
                <a:schemeClr val="tx1"/>
              </a:solidFill>
              <a:prstDash val="dash"/>
              <a:round/>
              <a:headEnd/>
              <a:tailEnd/>
            </a:ln>
            <a:effectLst/>
          </p:spPr>
          <p:txBody>
            <a:bodyPr/>
            <a:lstStyle/>
            <a:p>
              <a:endParaRPr lang="zh-CN" altLang="en-US"/>
            </a:p>
          </p:txBody>
        </p:sp>
        <p:sp>
          <p:nvSpPr>
            <p:cNvPr id="565269" name="Line 21"/>
            <p:cNvSpPr>
              <a:spLocks noChangeShapeType="1"/>
            </p:cNvSpPr>
            <p:nvPr/>
          </p:nvSpPr>
          <p:spPr bwMode="auto">
            <a:xfrm>
              <a:off x="2608" y="1933"/>
              <a:ext cx="0" cy="1316"/>
            </a:xfrm>
            <a:prstGeom prst="line">
              <a:avLst/>
            </a:prstGeom>
            <a:noFill/>
            <a:ln w="57150">
              <a:solidFill>
                <a:schemeClr val="tx1"/>
              </a:solidFill>
              <a:prstDash val="lgDash"/>
              <a:round/>
              <a:headEnd/>
              <a:tailEnd/>
            </a:ln>
            <a:effectLst/>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5258"/>
                                        </p:tgtEl>
                                        <p:attrNameLst>
                                          <p:attrName>style.visibility</p:attrName>
                                        </p:attrNameLst>
                                      </p:cBhvr>
                                      <p:to>
                                        <p:strVal val="visible"/>
                                      </p:to>
                                    </p:set>
                                    <p:animEffect transition="in" filter="wipe(left)">
                                      <p:cBhvr>
                                        <p:cTn id="7" dur="3000"/>
                                        <p:tgtEl>
                                          <p:spTgt spid="565258"/>
                                        </p:tgtEl>
                                      </p:cBhvr>
                                    </p:animEffect>
                                  </p:childTnLst>
                                </p:cTn>
                              </p:par>
                            </p:childTnLst>
                          </p:cTn>
                        </p:par>
                        <p:par>
                          <p:cTn id="8" fill="hold">
                            <p:stCondLst>
                              <p:cond delay="3000"/>
                            </p:stCondLst>
                            <p:childTnLst>
                              <p:par>
                                <p:cTn id="9" presetID="22" presetClass="entr" presetSubtype="8" fill="hold" grpId="0" nodeType="afterEffect">
                                  <p:stCondLst>
                                    <p:cond delay="0"/>
                                  </p:stCondLst>
                                  <p:childTnLst>
                                    <p:set>
                                      <p:cBhvr>
                                        <p:cTn id="10" dur="1" fill="hold">
                                          <p:stCondLst>
                                            <p:cond delay="0"/>
                                          </p:stCondLst>
                                        </p:cTn>
                                        <p:tgtEl>
                                          <p:spTgt spid="565262"/>
                                        </p:tgtEl>
                                        <p:attrNameLst>
                                          <p:attrName>style.visibility</p:attrName>
                                        </p:attrNameLst>
                                      </p:cBhvr>
                                      <p:to>
                                        <p:strVal val="visible"/>
                                      </p:to>
                                    </p:set>
                                    <p:animEffect transition="in" filter="wipe(left)">
                                      <p:cBhvr>
                                        <p:cTn id="11" dur="5000"/>
                                        <p:tgtEl>
                                          <p:spTgt spid="565262"/>
                                        </p:tgtEl>
                                      </p:cBhvr>
                                    </p:animEffect>
                                  </p:childTnLst>
                                </p:cTn>
                              </p:par>
                              <p:par>
                                <p:cTn id="12" presetID="10" presetClass="entr" presetSubtype="0" fill="hold" nodeType="withEffect">
                                  <p:stCondLst>
                                    <p:cond delay="0"/>
                                  </p:stCondLst>
                                  <p:childTnLst>
                                    <p:set>
                                      <p:cBhvr>
                                        <p:cTn id="13" dur="1" fill="hold">
                                          <p:stCondLst>
                                            <p:cond delay="0"/>
                                          </p:stCondLst>
                                        </p:cTn>
                                        <p:tgtEl>
                                          <p:spTgt spid="565266"/>
                                        </p:tgtEl>
                                        <p:attrNameLst>
                                          <p:attrName>style.visibility</p:attrName>
                                        </p:attrNameLst>
                                      </p:cBhvr>
                                      <p:to>
                                        <p:strVal val="visible"/>
                                      </p:to>
                                    </p:set>
                                    <p:animEffect transition="in" filter="fade">
                                      <p:cBhvr>
                                        <p:cTn id="14" dur="2000"/>
                                        <p:tgtEl>
                                          <p:spTgt spid="56526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526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526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6526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526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65265"/>
                                        </p:tgtEl>
                                        <p:attrNameLst>
                                          <p:attrName>style.visibility</p:attrName>
                                        </p:attrNameLst>
                                      </p:cBhvr>
                                      <p:to>
                                        <p:strVal val="visible"/>
                                      </p:to>
                                    </p:set>
                                  </p:childTnLst>
                                </p:cTn>
                              </p:par>
                            </p:childTnLst>
                          </p:cTn>
                        </p:par>
                        <p:par>
                          <p:cTn id="29" fill="hold">
                            <p:stCondLst>
                              <p:cond delay="0"/>
                            </p:stCondLst>
                            <p:childTnLst>
                              <p:par>
                                <p:cTn id="30" presetID="10" presetClass="entr" presetSubtype="0" fill="hold" nodeType="afterEffect">
                                  <p:stCondLst>
                                    <p:cond delay="0"/>
                                  </p:stCondLst>
                                  <p:childTnLst>
                                    <p:set>
                                      <p:cBhvr>
                                        <p:cTn id="31" dur="1" fill="hold">
                                          <p:stCondLst>
                                            <p:cond delay="0"/>
                                          </p:stCondLst>
                                        </p:cTn>
                                        <p:tgtEl>
                                          <p:spTgt spid="565259"/>
                                        </p:tgtEl>
                                        <p:attrNameLst>
                                          <p:attrName>style.visibility</p:attrName>
                                        </p:attrNameLst>
                                      </p:cBhvr>
                                      <p:to>
                                        <p:strVal val="visible"/>
                                      </p:to>
                                    </p:set>
                                    <p:animEffect transition="in" filter="fade">
                                      <p:cBhvr>
                                        <p:cTn id="32" dur="2000"/>
                                        <p:tgtEl>
                                          <p:spTgt spid="565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258" grpId="0" animBg="1"/>
      <p:bldP spid="565261" grpId="0" animBg="1"/>
      <p:bldP spid="565262" grpId="0" animBg="1"/>
      <p:bldP spid="565263" grpId="0" animBg="1"/>
      <p:bldP spid="565264" grpId="0" animBg="1"/>
      <p:bldP spid="565265"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灯片编号占位符 5"/>
          <p:cNvSpPr>
            <a:spLocks noGrp="1"/>
          </p:cNvSpPr>
          <p:nvPr>
            <p:ph type="sldNum" sz="quarter" idx="12"/>
          </p:nvPr>
        </p:nvSpPr>
        <p:spPr/>
        <p:txBody>
          <a:bodyPr/>
          <a:lstStyle/>
          <a:p>
            <a:fld id="{14FAE94C-DCEC-4B81-A7B8-50EBA7EE127C}" type="slidenum">
              <a:rPr lang="en-US" altLang="zh-CN"/>
              <a:pPr/>
              <a:t>102</a:t>
            </a:fld>
            <a:endParaRPr lang="en-US" altLang="zh-CN"/>
          </a:p>
        </p:txBody>
      </p:sp>
      <p:sp>
        <p:nvSpPr>
          <p:cNvPr id="566274" name="Rectangle 2"/>
          <p:cNvSpPr>
            <a:spLocks noGrp="1" noChangeArrowheads="1"/>
          </p:cNvSpPr>
          <p:nvPr>
            <p:ph type="title"/>
          </p:nvPr>
        </p:nvSpPr>
        <p:spPr>
          <a:xfrm>
            <a:off x="685800" y="0"/>
            <a:ext cx="7772400" cy="908050"/>
          </a:xfrm>
        </p:spPr>
        <p:txBody>
          <a:bodyPr/>
          <a:lstStyle/>
          <a:p>
            <a:r>
              <a:rPr lang="zh-CN" altLang="en-US">
                <a:solidFill>
                  <a:schemeClr val="tx1"/>
                </a:solidFill>
                <a:latin typeface="黑体" pitchFamily="49" charset="-122"/>
                <a:ea typeface="黑体" pitchFamily="49" charset="-122"/>
              </a:rPr>
              <a:t>数字锁相放大器</a:t>
            </a:r>
          </a:p>
        </p:txBody>
      </p:sp>
      <p:sp>
        <p:nvSpPr>
          <p:cNvPr id="566275" name="Rectangle 3"/>
          <p:cNvSpPr>
            <a:spLocks noGrp="1" noChangeArrowheads="1"/>
          </p:cNvSpPr>
          <p:nvPr>
            <p:ph type="body" idx="1"/>
          </p:nvPr>
        </p:nvSpPr>
        <p:spPr>
          <a:xfrm>
            <a:off x="387350" y="908050"/>
            <a:ext cx="2897188" cy="579438"/>
          </a:xfrm>
          <a:noFill/>
          <a:ln/>
        </p:spPr>
        <p:txBody>
          <a:bodyPr wrap="none">
            <a:spAutoFit/>
          </a:bodyPr>
          <a:lstStyle/>
          <a:p>
            <a:r>
              <a:rPr lang="zh-CN" altLang="en-US"/>
              <a:t>数字化：</a:t>
            </a:r>
            <a:r>
              <a:rPr lang="en-US" altLang="zh-CN"/>
              <a:t>DSP</a:t>
            </a:r>
            <a:endParaRPr lang="en-US" altLang="zh-CN" b="1">
              <a:solidFill>
                <a:srgbClr val="FF00FF"/>
              </a:solidFill>
            </a:endParaRPr>
          </a:p>
        </p:txBody>
      </p:sp>
      <p:sp>
        <p:nvSpPr>
          <p:cNvPr id="566276" name="Text Box 4"/>
          <p:cNvSpPr txBox="1">
            <a:spLocks noChangeArrowheads="1"/>
          </p:cNvSpPr>
          <p:nvPr/>
        </p:nvSpPr>
        <p:spPr bwMode="auto">
          <a:xfrm>
            <a:off x="7283450" y="0"/>
            <a:ext cx="1860550" cy="457200"/>
          </a:xfrm>
          <a:prstGeom prst="rect">
            <a:avLst/>
          </a:prstGeom>
          <a:solidFill>
            <a:srgbClr val="CCCCFF"/>
          </a:solidFill>
          <a:ln w="9525">
            <a:noFill/>
            <a:miter lim="800000"/>
            <a:headEnd/>
            <a:tailEnd/>
          </a:ln>
          <a:effectLst/>
        </p:spPr>
        <p:txBody>
          <a:bodyPr wrap="none">
            <a:spAutoFit/>
          </a:bodyPr>
          <a:lstStyle/>
          <a:p>
            <a:pPr algn="r"/>
            <a:r>
              <a:rPr kumimoji="1" lang="zh-CN" altLang="en-US"/>
              <a:t>锁相放大器</a:t>
            </a:r>
            <a:r>
              <a:rPr kumimoji="1" lang="en-US" altLang="zh-CN"/>
              <a:t>6</a:t>
            </a:r>
            <a:endParaRPr kumimoji="1" lang="en-US" altLang="zh-CN">
              <a:ea typeface="华文行楷" pitchFamily="2" charset="-122"/>
            </a:endParaRPr>
          </a:p>
        </p:txBody>
      </p:sp>
      <p:sp>
        <p:nvSpPr>
          <p:cNvPr id="566277" name="Rectangle 5"/>
          <p:cNvSpPr>
            <a:spLocks noChangeArrowheads="1"/>
          </p:cNvSpPr>
          <p:nvPr/>
        </p:nvSpPr>
        <p:spPr bwMode="auto">
          <a:xfrm>
            <a:off x="387350" y="5513388"/>
            <a:ext cx="4997450" cy="579437"/>
          </a:xfrm>
          <a:prstGeom prst="rect">
            <a:avLst/>
          </a:prstGeom>
          <a:noFill/>
          <a:ln w="9525">
            <a:noFill/>
            <a:miter lim="800000"/>
            <a:headEnd/>
            <a:tailEnd/>
          </a:ln>
          <a:effectLst/>
        </p:spPr>
        <p:txBody>
          <a:bodyPr wrap="none">
            <a:spAutoFit/>
          </a:bodyPr>
          <a:lstStyle/>
          <a:p>
            <a:pPr marL="342900" indent="-342900">
              <a:spcBef>
                <a:spcPct val="20000"/>
              </a:spcBef>
              <a:buFontTx/>
              <a:buChar char="•"/>
            </a:pPr>
            <a:r>
              <a:rPr lang="zh-CN" altLang="en-US" sz="3200"/>
              <a:t>虚拟化：软件锁相放大器</a:t>
            </a:r>
            <a:endParaRPr lang="zh-CN" altLang="en-US" sz="3200" b="1">
              <a:solidFill>
                <a:srgbClr val="FF00FF"/>
              </a:solidFill>
            </a:endParaRPr>
          </a:p>
        </p:txBody>
      </p:sp>
      <p:grpSp>
        <p:nvGrpSpPr>
          <p:cNvPr id="566278" name="Group 6"/>
          <p:cNvGrpSpPr>
            <a:grpSpLocks/>
          </p:cNvGrpSpPr>
          <p:nvPr/>
        </p:nvGrpSpPr>
        <p:grpSpPr bwMode="auto">
          <a:xfrm>
            <a:off x="863600" y="1663700"/>
            <a:ext cx="7416800" cy="3529013"/>
            <a:chOff x="544" y="1048"/>
            <a:chExt cx="4672" cy="2223"/>
          </a:xfrm>
        </p:grpSpPr>
        <p:sp>
          <p:nvSpPr>
            <p:cNvPr id="566279" name="Line 7"/>
            <p:cNvSpPr>
              <a:spLocks noChangeShapeType="1"/>
            </p:cNvSpPr>
            <p:nvPr/>
          </p:nvSpPr>
          <p:spPr bwMode="auto">
            <a:xfrm flipH="1">
              <a:off x="3183" y="1956"/>
              <a:ext cx="1315" cy="0"/>
            </a:xfrm>
            <a:prstGeom prst="line">
              <a:avLst/>
            </a:prstGeom>
            <a:noFill/>
            <a:ln w="28575">
              <a:solidFill>
                <a:srgbClr val="FF3300"/>
              </a:solidFill>
              <a:round/>
              <a:headEnd/>
              <a:tailEnd/>
            </a:ln>
            <a:effectLst/>
          </p:spPr>
          <p:txBody>
            <a:bodyPr/>
            <a:lstStyle/>
            <a:p>
              <a:endParaRPr lang="zh-CN" altLang="en-US"/>
            </a:p>
          </p:txBody>
        </p:sp>
        <p:sp>
          <p:nvSpPr>
            <p:cNvPr id="566280" name="Text Box 8"/>
            <p:cNvSpPr txBox="1">
              <a:spLocks noChangeArrowheads="1"/>
            </p:cNvSpPr>
            <p:nvPr/>
          </p:nvSpPr>
          <p:spPr bwMode="auto">
            <a:xfrm>
              <a:off x="2049" y="2363"/>
              <a:ext cx="499" cy="327"/>
            </a:xfrm>
            <a:prstGeom prst="rect">
              <a:avLst/>
            </a:prstGeom>
            <a:noFill/>
            <a:ln w="9525">
              <a:noFill/>
              <a:miter lim="800000"/>
              <a:headEnd/>
              <a:tailEnd/>
            </a:ln>
            <a:effectLst/>
          </p:spPr>
          <p:txBody>
            <a:bodyPr wrap="none">
              <a:spAutoFit/>
            </a:bodyPr>
            <a:lstStyle/>
            <a:p>
              <a:r>
                <a:rPr lang="en-US" altLang="zh-CN" sz="2800" i="1"/>
                <a:t>u</a:t>
              </a:r>
              <a:r>
                <a:rPr lang="en-US" altLang="zh-CN" sz="2800" i="1" baseline="-25000"/>
                <a:t>r</a:t>
              </a:r>
              <a:r>
                <a:rPr lang="en-US" altLang="zh-CN" sz="2800"/>
                <a:t>(</a:t>
              </a:r>
              <a:r>
                <a:rPr lang="en-US" altLang="zh-CN" sz="2800" i="1"/>
                <a:t>t</a:t>
              </a:r>
              <a:r>
                <a:rPr lang="en-US" altLang="zh-CN" sz="2800"/>
                <a:t>)</a:t>
              </a:r>
              <a:endParaRPr lang="en-US" altLang="zh-CN" sz="2800" i="1"/>
            </a:p>
          </p:txBody>
        </p:sp>
        <p:sp>
          <p:nvSpPr>
            <p:cNvPr id="566281" name="Text Box 9"/>
            <p:cNvSpPr txBox="1">
              <a:spLocks noChangeArrowheads="1"/>
            </p:cNvSpPr>
            <p:nvPr/>
          </p:nvSpPr>
          <p:spPr bwMode="auto">
            <a:xfrm>
              <a:off x="824" y="1991"/>
              <a:ext cx="482" cy="327"/>
            </a:xfrm>
            <a:prstGeom prst="rect">
              <a:avLst/>
            </a:prstGeom>
            <a:noFill/>
            <a:ln w="9525">
              <a:noFill/>
              <a:miter lim="800000"/>
              <a:headEnd/>
              <a:tailEnd/>
            </a:ln>
            <a:effectLst/>
          </p:spPr>
          <p:txBody>
            <a:bodyPr wrap="none">
              <a:spAutoFit/>
            </a:bodyPr>
            <a:lstStyle/>
            <a:p>
              <a:r>
                <a:rPr lang="en-US" altLang="zh-CN" sz="2800" i="1"/>
                <a:t>u</a:t>
              </a:r>
              <a:r>
                <a:rPr lang="en-US" altLang="zh-CN" sz="2800" i="1" baseline="-25000"/>
                <a:t>i</a:t>
              </a:r>
              <a:r>
                <a:rPr lang="en-US" altLang="zh-CN" sz="2800"/>
                <a:t>(</a:t>
              </a:r>
              <a:r>
                <a:rPr lang="en-US" altLang="zh-CN" sz="2800" i="1"/>
                <a:t>t</a:t>
              </a:r>
              <a:r>
                <a:rPr lang="en-US" altLang="zh-CN" sz="2800"/>
                <a:t>)</a:t>
              </a:r>
              <a:endParaRPr lang="en-US" altLang="zh-CN" sz="2800" i="1"/>
            </a:p>
          </p:txBody>
        </p:sp>
        <p:sp>
          <p:nvSpPr>
            <p:cNvPr id="566282" name="Text Box 10"/>
            <p:cNvSpPr txBox="1">
              <a:spLocks noChangeArrowheads="1"/>
            </p:cNvSpPr>
            <p:nvPr/>
          </p:nvSpPr>
          <p:spPr bwMode="auto">
            <a:xfrm>
              <a:off x="2865" y="1955"/>
              <a:ext cx="516" cy="327"/>
            </a:xfrm>
            <a:prstGeom prst="rect">
              <a:avLst/>
            </a:prstGeom>
            <a:noFill/>
            <a:ln w="9525">
              <a:noFill/>
              <a:miter lim="800000"/>
              <a:headEnd/>
              <a:tailEnd/>
            </a:ln>
            <a:effectLst/>
          </p:spPr>
          <p:txBody>
            <a:bodyPr wrap="none">
              <a:spAutoFit/>
            </a:bodyPr>
            <a:lstStyle/>
            <a:p>
              <a:r>
                <a:rPr lang="en-US" altLang="zh-CN" sz="2800" i="1"/>
                <a:t>u</a:t>
              </a:r>
              <a:r>
                <a:rPr lang="en-US" altLang="zh-CN" sz="2800" i="1" baseline="-25000"/>
                <a:t>d</a:t>
              </a:r>
              <a:r>
                <a:rPr lang="en-US" altLang="zh-CN" sz="2800"/>
                <a:t>(</a:t>
              </a:r>
              <a:r>
                <a:rPr lang="en-US" altLang="zh-CN" sz="2800" i="1"/>
                <a:t>t</a:t>
              </a:r>
              <a:r>
                <a:rPr lang="en-US" altLang="zh-CN" sz="2800"/>
                <a:t>)</a:t>
              </a:r>
              <a:endParaRPr lang="en-US" altLang="zh-CN" sz="2800" i="1"/>
            </a:p>
          </p:txBody>
        </p:sp>
        <p:grpSp>
          <p:nvGrpSpPr>
            <p:cNvPr id="566283" name="Group 11"/>
            <p:cNvGrpSpPr>
              <a:grpSpLocks/>
            </p:cNvGrpSpPr>
            <p:nvPr/>
          </p:nvGrpSpPr>
          <p:grpSpPr bwMode="auto">
            <a:xfrm>
              <a:off x="2412" y="1729"/>
              <a:ext cx="453" cy="453"/>
              <a:chOff x="2653" y="3475"/>
              <a:chExt cx="453" cy="453"/>
            </a:xfrm>
          </p:grpSpPr>
          <p:sp>
            <p:nvSpPr>
              <p:cNvPr id="566284" name="Oval 12"/>
              <p:cNvSpPr>
                <a:spLocks noChangeAspect="1" noChangeArrowheads="1"/>
              </p:cNvSpPr>
              <p:nvPr/>
            </p:nvSpPr>
            <p:spPr bwMode="auto">
              <a:xfrm>
                <a:off x="2653" y="3475"/>
                <a:ext cx="453" cy="453"/>
              </a:xfrm>
              <a:prstGeom prst="ellipse">
                <a:avLst/>
              </a:prstGeom>
              <a:solidFill>
                <a:schemeClr val="bg1"/>
              </a:solidFill>
              <a:ln w="38100">
                <a:solidFill>
                  <a:schemeClr val="tx1"/>
                </a:solidFill>
                <a:round/>
                <a:headEnd/>
                <a:tailEnd/>
              </a:ln>
              <a:effectLst/>
            </p:spPr>
            <p:txBody>
              <a:bodyPr wrap="none" anchor="ctr"/>
              <a:lstStyle/>
              <a:p>
                <a:endParaRPr lang="zh-CN" altLang="en-US"/>
              </a:p>
            </p:txBody>
          </p:sp>
          <p:sp>
            <p:nvSpPr>
              <p:cNvPr id="566285" name="Line 13"/>
              <p:cNvSpPr>
                <a:spLocks noChangeShapeType="1"/>
              </p:cNvSpPr>
              <p:nvPr/>
            </p:nvSpPr>
            <p:spPr bwMode="auto">
              <a:xfrm rot="2700000">
                <a:off x="2653" y="3702"/>
                <a:ext cx="453" cy="0"/>
              </a:xfrm>
              <a:prstGeom prst="line">
                <a:avLst/>
              </a:prstGeom>
              <a:noFill/>
              <a:ln w="28575">
                <a:solidFill>
                  <a:schemeClr val="tx1"/>
                </a:solidFill>
                <a:round/>
                <a:headEnd/>
                <a:tailEnd/>
              </a:ln>
              <a:effectLst/>
            </p:spPr>
            <p:txBody>
              <a:bodyPr/>
              <a:lstStyle/>
              <a:p>
                <a:endParaRPr lang="zh-CN" altLang="en-US"/>
              </a:p>
            </p:txBody>
          </p:sp>
          <p:sp>
            <p:nvSpPr>
              <p:cNvPr id="566286" name="Line 14"/>
              <p:cNvSpPr>
                <a:spLocks noChangeShapeType="1"/>
              </p:cNvSpPr>
              <p:nvPr/>
            </p:nvSpPr>
            <p:spPr bwMode="auto">
              <a:xfrm rot="18900000" flipH="1">
                <a:off x="2653" y="3702"/>
                <a:ext cx="453" cy="0"/>
              </a:xfrm>
              <a:prstGeom prst="line">
                <a:avLst/>
              </a:prstGeom>
              <a:noFill/>
              <a:ln w="28575">
                <a:solidFill>
                  <a:schemeClr val="tx1"/>
                </a:solidFill>
                <a:round/>
                <a:headEnd/>
                <a:tailEnd/>
              </a:ln>
              <a:effectLst/>
            </p:spPr>
            <p:txBody>
              <a:bodyPr/>
              <a:lstStyle/>
              <a:p>
                <a:endParaRPr lang="zh-CN" altLang="en-US"/>
              </a:p>
            </p:txBody>
          </p:sp>
        </p:grpSp>
        <p:grpSp>
          <p:nvGrpSpPr>
            <p:cNvPr id="566287" name="Group 15"/>
            <p:cNvGrpSpPr>
              <a:grpSpLocks/>
            </p:cNvGrpSpPr>
            <p:nvPr/>
          </p:nvGrpSpPr>
          <p:grpSpPr bwMode="auto">
            <a:xfrm>
              <a:off x="2593" y="2182"/>
              <a:ext cx="91" cy="408"/>
              <a:chOff x="1202" y="2478"/>
              <a:chExt cx="91" cy="408"/>
            </a:xfrm>
          </p:grpSpPr>
          <p:sp>
            <p:nvSpPr>
              <p:cNvPr id="566288" name="Line 16"/>
              <p:cNvSpPr>
                <a:spLocks noChangeShapeType="1"/>
              </p:cNvSpPr>
              <p:nvPr/>
            </p:nvSpPr>
            <p:spPr bwMode="auto">
              <a:xfrm>
                <a:off x="1247" y="2478"/>
                <a:ext cx="0" cy="318"/>
              </a:xfrm>
              <a:prstGeom prst="line">
                <a:avLst/>
              </a:prstGeom>
              <a:noFill/>
              <a:ln w="28575">
                <a:solidFill>
                  <a:schemeClr val="tx1"/>
                </a:solidFill>
                <a:round/>
                <a:headEnd/>
                <a:tailEnd/>
              </a:ln>
              <a:effectLst/>
            </p:spPr>
            <p:txBody>
              <a:bodyPr/>
              <a:lstStyle/>
              <a:p>
                <a:endParaRPr lang="zh-CN" altLang="en-US"/>
              </a:p>
            </p:txBody>
          </p:sp>
          <p:sp>
            <p:nvSpPr>
              <p:cNvPr id="566289" name="Oval 17"/>
              <p:cNvSpPr>
                <a:spLocks noChangeArrowheads="1"/>
              </p:cNvSpPr>
              <p:nvPr/>
            </p:nvSpPr>
            <p:spPr bwMode="auto">
              <a:xfrm>
                <a:off x="1202" y="2795"/>
                <a:ext cx="91" cy="91"/>
              </a:xfrm>
              <a:prstGeom prst="ellipse">
                <a:avLst/>
              </a:prstGeom>
              <a:noFill/>
              <a:ln w="38100">
                <a:solidFill>
                  <a:schemeClr val="tx1"/>
                </a:solidFill>
                <a:round/>
                <a:headEnd/>
                <a:tailEnd/>
              </a:ln>
              <a:effectLst/>
            </p:spPr>
            <p:txBody>
              <a:bodyPr wrap="none" anchor="ctr"/>
              <a:lstStyle/>
              <a:p>
                <a:endParaRPr lang="zh-CN" altLang="en-US"/>
              </a:p>
            </p:txBody>
          </p:sp>
        </p:grpSp>
        <p:sp>
          <p:nvSpPr>
            <p:cNvPr id="566290" name="Oval 18"/>
            <p:cNvSpPr>
              <a:spLocks noChangeArrowheads="1"/>
            </p:cNvSpPr>
            <p:nvPr/>
          </p:nvSpPr>
          <p:spPr bwMode="auto">
            <a:xfrm>
              <a:off x="1142" y="1909"/>
              <a:ext cx="91" cy="91"/>
            </a:xfrm>
            <a:prstGeom prst="ellipse">
              <a:avLst/>
            </a:prstGeom>
            <a:noFill/>
            <a:ln w="38100">
              <a:solidFill>
                <a:schemeClr val="tx1"/>
              </a:solidFill>
              <a:round/>
              <a:headEnd/>
              <a:tailEnd/>
            </a:ln>
            <a:effectLst/>
          </p:spPr>
          <p:txBody>
            <a:bodyPr wrap="none" anchor="ctr"/>
            <a:lstStyle/>
            <a:p>
              <a:endParaRPr lang="zh-CN" altLang="en-US"/>
            </a:p>
          </p:txBody>
        </p:sp>
        <p:sp>
          <p:nvSpPr>
            <p:cNvPr id="566291" name="Line 19"/>
            <p:cNvSpPr>
              <a:spLocks noChangeShapeType="1"/>
            </p:cNvSpPr>
            <p:nvPr/>
          </p:nvSpPr>
          <p:spPr bwMode="auto">
            <a:xfrm>
              <a:off x="2865" y="1956"/>
              <a:ext cx="318" cy="0"/>
            </a:xfrm>
            <a:prstGeom prst="line">
              <a:avLst/>
            </a:prstGeom>
            <a:noFill/>
            <a:ln w="28575">
              <a:solidFill>
                <a:schemeClr val="tx1"/>
              </a:solidFill>
              <a:round/>
              <a:headEnd/>
              <a:tailEnd/>
            </a:ln>
            <a:effectLst/>
          </p:spPr>
          <p:txBody>
            <a:bodyPr/>
            <a:lstStyle/>
            <a:p>
              <a:endParaRPr lang="zh-CN" altLang="en-US"/>
            </a:p>
          </p:txBody>
        </p:sp>
        <p:sp>
          <p:nvSpPr>
            <p:cNvPr id="566292" name="Oval 20"/>
            <p:cNvSpPr>
              <a:spLocks noChangeArrowheads="1"/>
            </p:cNvSpPr>
            <p:nvPr/>
          </p:nvSpPr>
          <p:spPr bwMode="auto">
            <a:xfrm>
              <a:off x="4498" y="1910"/>
              <a:ext cx="91" cy="91"/>
            </a:xfrm>
            <a:prstGeom prst="ellipse">
              <a:avLst/>
            </a:prstGeom>
            <a:noFill/>
            <a:ln w="38100">
              <a:solidFill>
                <a:srgbClr val="FF3300"/>
              </a:solidFill>
              <a:round/>
              <a:headEnd/>
              <a:tailEnd/>
            </a:ln>
            <a:effectLst/>
          </p:spPr>
          <p:txBody>
            <a:bodyPr wrap="none" anchor="ctr"/>
            <a:lstStyle/>
            <a:p>
              <a:endParaRPr lang="zh-CN" altLang="en-US"/>
            </a:p>
          </p:txBody>
        </p:sp>
        <p:sp>
          <p:nvSpPr>
            <p:cNvPr id="566293" name="Text Box 21"/>
            <p:cNvSpPr txBox="1">
              <a:spLocks noChangeArrowheads="1"/>
            </p:cNvSpPr>
            <p:nvPr/>
          </p:nvSpPr>
          <p:spPr bwMode="auto">
            <a:xfrm>
              <a:off x="3510" y="1685"/>
              <a:ext cx="716" cy="542"/>
            </a:xfrm>
            <a:prstGeom prst="rect">
              <a:avLst/>
            </a:prstGeom>
            <a:solidFill>
              <a:schemeClr val="bg1"/>
            </a:solidFill>
            <a:ln w="38100">
              <a:solidFill>
                <a:srgbClr val="FF3300"/>
              </a:solidFill>
              <a:miter lim="800000"/>
              <a:headEnd/>
              <a:tailEnd/>
            </a:ln>
            <a:effectLst/>
          </p:spPr>
          <p:txBody>
            <a:bodyPr wrap="none">
              <a:spAutoFit/>
            </a:bodyPr>
            <a:lstStyle/>
            <a:p>
              <a:pPr algn="ctr"/>
              <a:r>
                <a:rPr lang="zh-CN" altLang="en-US">
                  <a:latin typeface="Arial" pitchFamily="34" charset="0"/>
                </a:rPr>
                <a:t>低通</a:t>
              </a:r>
            </a:p>
            <a:p>
              <a:pPr algn="ctr"/>
              <a:r>
                <a:rPr lang="zh-CN" altLang="en-US">
                  <a:latin typeface="Arial" pitchFamily="34" charset="0"/>
                </a:rPr>
                <a:t>滤波器</a:t>
              </a:r>
            </a:p>
          </p:txBody>
        </p:sp>
        <p:sp>
          <p:nvSpPr>
            <p:cNvPr id="566294" name="Text Box 22"/>
            <p:cNvSpPr txBox="1">
              <a:spLocks noChangeArrowheads="1"/>
            </p:cNvSpPr>
            <p:nvPr/>
          </p:nvSpPr>
          <p:spPr bwMode="auto">
            <a:xfrm>
              <a:off x="4271" y="2000"/>
              <a:ext cx="711" cy="327"/>
            </a:xfrm>
            <a:prstGeom prst="rect">
              <a:avLst/>
            </a:prstGeom>
            <a:noFill/>
            <a:ln w="9525">
              <a:noFill/>
              <a:miter lim="800000"/>
              <a:headEnd/>
              <a:tailEnd/>
            </a:ln>
            <a:effectLst/>
          </p:spPr>
          <p:txBody>
            <a:bodyPr wrap="none">
              <a:spAutoFit/>
            </a:bodyPr>
            <a:lstStyle/>
            <a:p>
              <a:r>
                <a:rPr lang="en-US" altLang="zh-CN" sz="2800" i="1"/>
                <a:t>u</a:t>
              </a:r>
              <a:r>
                <a:rPr lang="en-US" altLang="zh-CN" sz="2800" i="1" baseline="-25000"/>
                <a:t>LPF</a:t>
              </a:r>
              <a:r>
                <a:rPr lang="en-US" altLang="zh-CN" sz="2800"/>
                <a:t>(</a:t>
              </a:r>
              <a:r>
                <a:rPr lang="en-US" altLang="zh-CN" sz="2800" i="1"/>
                <a:t>t</a:t>
              </a:r>
              <a:r>
                <a:rPr lang="en-US" altLang="zh-CN" sz="2800"/>
                <a:t>)</a:t>
              </a:r>
              <a:endParaRPr lang="en-US" altLang="zh-CN" sz="2800" i="1"/>
            </a:p>
          </p:txBody>
        </p:sp>
        <p:sp>
          <p:nvSpPr>
            <p:cNvPr id="566295" name="Rectangle 23"/>
            <p:cNvSpPr>
              <a:spLocks noChangeArrowheads="1"/>
            </p:cNvSpPr>
            <p:nvPr/>
          </p:nvSpPr>
          <p:spPr bwMode="auto">
            <a:xfrm>
              <a:off x="1323" y="1184"/>
              <a:ext cx="2041" cy="1882"/>
            </a:xfrm>
            <a:prstGeom prst="rect">
              <a:avLst/>
            </a:prstGeom>
            <a:noFill/>
            <a:ln w="28575">
              <a:solidFill>
                <a:schemeClr val="tx1"/>
              </a:solidFill>
              <a:prstDash val="dash"/>
              <a:miter lim="800000"/>
              <a:headEnd/>
              <a:tailEnd/>
            </a:ln>
            <a:effectLst/>
          </p:spPr>
          <p:txBody>
            <a:bodyPr wrap="none" anchor="ctr"/>
            <a:lstStyle/>
            <a:p>
              <a:endParaRPr lang="zh-CN" altLang="en-US"/>
            </a:p>
          </p:txBody>
        </p:sp>
        <p:sp>
          <p:nvSpPr>
            <p:cNvPr id="566296" name="Rectangle 24"/>
            <p:cNvSpPr>
              <a:spLocks noChangeArrowheads="1"/>
            </p:cNvSpPr>
            <p:nvPr/>
          </p:nvSpPr>
          <p:spPr bwMode="auto">
            <a:xfrm>
              <a:off x="544" y="1048"/>
              <a:ext cx="4672" cy="2223"/>
            </a:xfrm>
            <a:prstGeom prst="rect">
              <a:avLst/>
            </a:prstGeom>
            <a:noFill/>
            <a:ln w="38100" cap="rnd">
              <a:solidFill>
                <a:schemeClr val="tx1"/>
              </a:solidFill>
              <a:prstDash val="sysDot"/>
              <a:miter lim="800000"/>
              <a:headEnd/>
              <a:tailEnd/>
            </a:ln>
            <a:effectLst/>
          </p:spPr>
          <p:txBody>
            <a:bodyPr wrap="none" anchor="ctr"/>
            <a:lstStyle/>
            <a:p>
              <a:endParaRPr lang="zh-CN" altLang="en-US"/>
            </a:p>
          </p:txBody>
        </p:sp>
        <p:sp>
          <p:nvSpPr>
            <p:cNvPr id="566297" name="Line 25"/>
            <p:cNvSpPr>
              <a:spLocks noChangeShapeType="1"/>
            </p:cNvSpPr>
            <p:nvPr/>
          </p:nvSpPr>
          <p:spPr bwMode="auto">
            <a:xfrm flipV="1">
              <a:off x="1238" y="1953"/>
              <a:ext cx="1170" cy="3"/>
            </a:xfrm>
            <a:prstGeom prst="line">
              <a:avLst/>
            </a:prstGeom>
            <a:noFill/>
            <a:ln w="28575">
              <a:solidFill>
                <a:schemeClr val="tx1"/>
              </a:solidFill>
              <a:round/>
              <a:headEnd/>
              <a:tailEnd/>
            </a:ln>
            <a:effectLst/>
          </p:spPr>
          <p:txBody>
            <a:bodyPr/>
            <a:lstStyle/>
            <a:p>
              <a:endParaRPr lang="zh-CN" altLang="en-US"/>
            </a:p>
          </p:txBody>
        </p:sp>
      </p:grpSp>
      <p:grpSp>
        <p:nvGrpSpPr>
          <p:cNvPr id="566298" name="Group 26"/>
          <p:cNvGrpSpPr>
            <a:grpSpLocks/>
          </p:cNvGrpSpPr>
          <p:nvPr/>
        </p:nvGrpSpPr>
        <p:grpSpPr bwMode="auto">
          <a:xfrm>
            <a:off x="863600" y="1663700"/>
            <a:ext cx="7416800" cy="3529013"/>
            <a:chOff x="521" y="935"/>
            <a:chExt cx="4672" cy="2223"/>
          </a:xfrm>
        </p:grpSpPr>
        <p:grpSp>
          <p:nvGrpSpPr>
            <p:cNvPr id="566299" name="Group 27"/>
            <p:cNvGrpSpPr>
              <a:grpSpLocks/>
            </p:cNvGrpSpPr>
            <p:nvPr/>
          </p:nvGrpSpPr>
          <p:grpSpPr bwMode="auto">
            <a:xfrm>
              <a:off x="801" y="1071"/>
              <a:ext cx="4158" cy="1950"/>
              <a:chOff x="249" y="1389"/>
              <a:chExt cx="4158" cy="1950"/>
            </a:xfrm>
          </p:grpSpPr>
          <p:sp>
            <p:nvSpPr>
              <p:cNvPr id="566300" name="Line 28"/>
              <p:cNvSpPr>
                <a:spLocks noChangeShapeType="1"/>
              </p:cNvSpPr>
              <p:nvPr/>
            </p:nvSpPr>
            <p:spPr bwMode="auto">
              <a:xfrm flipH="1">
                <a:off x="2608" y="2161"/>
                <a:ext cx="1315" cy="0"/>
              </a:xfrm>
              <a:prstGeom prst="line">
                <a:avLst/>
              </a:prstGeom>
              <a:noFill/>
              <a:ln w="28575">
                <a:solidFill>
                  <a:srgbClr val="FF3300"/>
                </a:solidFill>
                <a:round/>
                <a:headEnd/>
                <a:tailEnd/>
              </a:ln>
              <a:effectLst/>
            </p:spPr>
            <p:txBody>
              <a:bodyPr/>
              <a:lstStyle/>
              <a:p>
                <a:endParaRPr lang="zh-CN" altLang="en-US"/>
              </a:p>
            </p:txBody>
          </p:sp>
          <p:sp>
            <p:nvSpPr>
              <p:cNvPr id="566301" name="Text Box 29"/>
              <p:cNvSpPr txBox="1">
                <a:spLocks noChangeArrowheads="1"/>
              </p:cNvSpPr>
              <p:nvPr/>
            </p:nvSpPr>
            <p:spPr bwMode="auto">
              <a:xfrm>
                <a:off x="1474" y="2568"/>
                <a:ext cx="499" cy="327"/>
              </a:xfrm>
              <a:prstGeom prst="rect">
                <a:avLst/>
              </a:prstGeom>
              <a:noFill/>
              <a:ln w="9525">
                <a:noFill/>
                <a:miter lim="800000"/>
                <a:headEnd/>
                <a:tailEnd/>
              </a:ln>
              <a:effectLst/>
            </p:spPr>
            <p:txBody>
              <a:bodyPr wrap="none">
                <a:spAutoFit/>
              </a:bodyPr>
              <a:lstStyle/>
              <a:p>
                <a:r>
                  <a:rPr lang="en-US" altLang="zh-CN" sz="2800" i="1"/>
                  <a:t>u</a:t>
                </a:r>
                <a:r>
                  <a:rPr lang="en-US" altLang="zh-CN" sz="2800" i="1" baseline="-25000"/>
                  <a:t>r</a:t>
                </a:r>
                <a:r>
                  <a:rPr lang="en-US" altLang="zh-CN" sz="2800"/>
                  <a:t>(</a:t>
                </a:r>
                <a:r>
                  <a:rPr lang="en-US" altLang="zh-CN" sz="2800" i="1"/>
                  <a:t>t</a:t>
                </a:r>
                <a:r>
                  <a:rPr lang="en-US" altLang="zh-CN" sz="2800"/>
                  <a:t>)</a:t>
                </a:r>
                <a:endParaRPr lang="en-US" altLang="zh-CN" sz="2800" i="1"/>
              </a:p>
            </p:txBody>
          </p:sp>
          <p:sp>
            <p:nvSpPr>
              <p:cNvPr id="566302" name="Text Box 30"/>
              <p:cNvSpPr txBox="1">
                <a:spLocks noChangeArrowheads="1"/>
              </p:cNvSpPr>
              <p:nvPr/>
            </p:nvSpPr>
            <p:spPr bwMode="auto">
              <a:xfrm>
                <a:off x="249" y="2196"/>
                <a:ext cx="482" cy="327"/>
              </a:xfrm>
              <a:prstGeom prst="rect">
                <a:avLst/>
              </a:prstGeom>
              <a:noFill/>
              <a:ln w="9525">
                <a:noFill/>
                <a:miter lim="800000"/>
                <a:headEnd/>
                <a:tailEnd/>
              </a:ln>
              <a:effectLst/>
            </p:spPr>
            <p:txBody>
              <a:bodyPr wrap="none">
                <a:spAutoFit/>
              </a:bodyPr>
              <a:lstStyle/>
              <a:p>
                <a:r>
                  <a:rPr lang="en-US" altLang="zh-CN" sz="2800" i="1"/>
                  <a:t>u</a:t>
                </a:r>
                <a:r>
                  <a:rPr lang="en-US" altLang="zh-CN" sz="2800" i="1" baseline="-25000"/>
                  <a:t>i</a:t>
                </a:r>
                <a:r>
                  <a:rPr lang="en-US" altLang="zh-CN" sz="2800"/>
                  <a:t>(</a:t>
                </a:r>
                <a:r>
                  <a:rPr lang="en-US" altLang="zh-CN" sz="2800" i="1"/>
                  <a:t>t</a:t>
                </a:r>
                <a:r>
                  <a:rPr lang="en-US" altLang="zh-CN" sz="2800"/>
                  <a:t>)</a:t>
                </a:r>
                <a:endParaRPr lang="en-US" altLang="zh-CN" sz="2800" i="1"/>
              </a:p>
            </p:txBody>
          </p:sp>
          <p:sp>
            <p:nvSpPr>
              <p:cNvPr id="566303" name="Text Box 31"/>
              <p:cNvSpPr txBox="1">
                <a:spLocks noChangeArrowheads="1"/>
              </p:cNvSpPr>
              <p:nvPr/>
            </p:nvSpPr>
            <p:spPr bwMode="auto">
              <a:xfrm>
                <a:off x="2290" y="2160"/>
                <a:ext cx="516" cy="327"/>
              </a:xfrm>
              <a:prstGeom prst="rect">
                <a:avLst/>
              </a:prstGeom>
              <a:noFill/>
              <a:ln w="9525">
                <a:noFill/>
                <a:miter lim="800000"/>
                <a:headEnd/>
                <a:tailEnd/>
              </a:ln>
              <a:effectLst/>
            </p:spPr>
            <p:txBody>
              <a:bodyPr wrap="none">
                <a:spAutoFit/>
              </a:bodyPr>
              <a:lstStyle/>
              <a:p>
                <a:r>
                  <a:rPr lang="en-US" altLang="zh-CN" sz="2800" i="1"/>
                  <a:t>u</a:t>
                </a:r>
                <a:r>
                  <a:rPr lang="en-US" altLang="zh-CN" sz="2800" i="1" baseline="-25000"/>
                  <a:t>d</a:t>
                </a:r>
                <a:r>
                  <a:rPr lang="en-US" altLang="zh-CN" sz="2800"/>
                  <a:t>(</a:t>
                </a:r>
                <a:r>
                  <a:rPr lang="en-US" altLang="zh-CN" sz="2800" i="1"/>
                  <a:t>t</a:t>
                </a:r>
                <a:r>
                  <a:rPr lang="en-US" altLang="zh-CN" sz="2800"/>
                  <a:t>)</a:t>
                </a:r>
                <a:endParaRPr lang="en-US" altLang="zh-CN" sz="2800" i="1"/>
              </a:p>
            </p:txBody>
          </p:sp>
          <p:grpSp>
            <p:nvGrpSpPr>
              <p:cNvPr id="566304" name="Group 32"/>
              <p:cNvGrpSpPr>
                <a:grpSpLocks/>
              </p:cNvGrpSpPr>
              <p:nvPr/>
            </p:nvGrpSpPr>
            <p:grpSpPr bwMode="auto">
              <a:xfrm>
                <a:off x="1837" y="1934"/>
                <a:ext cx="453" cy="453"/>
                <a:chOff x="2653" y="3475"/>
                <a:chExt cx="453" cy="453"/>
              </a:xfrm>
            </p:grpSpPr>
            <p:sp>
              <p:nvSpPr>
                <p:cNvPr id="566305" name="Oval 33"/>
                <p:cNvSpPr>
                  <a:spLocks noChangeAspect="1" noChangeArrowheads="1"/>
                </p:cNvSpPr>
                <p:nvPr/>
              </p:nvSpPr>
              <p:spPr bwMode="auto">
                <a:xfrm>
                  <a:off x="2653" y="3475"/>
                  <a:ext cx="453" cy="453"/>
                </a:xfrm>
                <a:prstGeom prst="ellipse">
                  <a:avLst/>
                </a:prstGeom>
                <a:solidFill>
                  <a:schemeClr val="bg1"/>
                </a:solidFill>
                <a:ln w="38100">
                  <a:solidFill>
                    <a:schemeClr val="tx1"/>
                  </a:solidFill>
                  <a:round/>
                  <a:headEnd/>
                  <a:tailEnd/>
                </a:ln>
                <a:effectLst/>
              </p:spPr>
              <p:txBody>
                <a:bodyPr wrap="none" anchor="ctr"/>
                <a:lstStyle/>
                <a:p>
                  <a:endParaRPr lang="zh-CN" altLang="en-US"/>
                </a:p>
              </p:txBody>
            </p:sp>
            <p:sp>
              <p:nvSpPr>
                <p:cNvPr id="566306" name="Line 34"/>
                <p:cNvSpPr>
                  <a:spLocks noChangeShapeType="1"/>
                </p:cNvSpPr>
                <p:nvPr/>
              </p:nvSpPr>
              <p:spPr bwMode="auto">
                <a:xfrm rot="2700000">
                  <a:off x="2653" y="3702"/>
                  <a:ext cx="453" cy="0"/>
                </a:xfrm>
                <a:prstGeom prst="line">
                  <a:avLst/>
                </a:prstGeom>
                <a:noFill/>
                <a:ln w="28575">
                  <a:solidFill>
                    <a:schemeClr val="tx1"/>
                  </a:solidFill>
                  <a:round/>
                  <a:headEnd/>
                  <a:tailEnd/>
                </a:ln>
                <a:effectLst/>
              </p:spPr>
              <p:txBody>
                <a:bodyPr/>
                <a:lstStyle/>
                <a:p>
                  <a:endParaRPr lang="zh-CN" altLang="en-US"/>
                </a:p>
              </p:txBody>
            </p:sp>
            <p:sp>
              <p:nvSpPr>
                <p:cNvPr id="566307" name="Line 35"/>
                <p:cNvSpPr>
                  <a:spLocks noChangeShapeType="1"/>
                </p:cNvSpPr>
                <p:nvPr/>
              </p:nvSpPr>
              <p:spPr bwMode="auto">
                <a:xfrm rot="18900000" flipH="1">
                  <a:off x="2653" y="3702"/>
                  <a:ext cx="453" cy="0"/>
                </a:xfrm>
                <a:prstGeom prst="line">
                  <a:avLst/>
                </a:prstGeom>
                <a:noFill/>
                <a:ln w="28575">
                  <a:solidFill>
                    <a:schemeClr val="tx1"/>
                  </a:solidFill>
                  <a:round/>
                  <a:headEnd/>
                  <a:tailEnd/>
                </a:ln>
                <a:effectLst/>
              </p:spPr>
              <p:txBody>
                <a:bodyPr/>
                <a:lstStyle/>
                <a:p>
                  <a:endParaRPr lang="zh-CN" altLang="en-US"/>
                </a:p>
              </p:txBody>
            </p:sp>
          </p:grpSp>
          <p:grpSp>
            <p:nvGrpSpPr>
              <p:cNvPr id="566308" name="Group 36"/>
              <p:cNvGrpSpPr>
                <a:grpSpLocks/>
              </p:cNvGrpSpPr>
              <p:nvPr/>
            </p:nvGrpSpPr>
            <p:grpSpPr bwMode="auto">
              <a:xfrm>
                <a:off x="2018" y="2387"/>
                <a:ext cx="91" cy="408"/>
                <a:chOff x="1202" y="2478"/>
                <a:chExt cx="91" cy="408"/>
              </a:xfrm>
            </p:grpSpPr>
            <p:sp>
              <p:nvSpPr>
                <p:cNvPr id="566309" name="Line 37"/>
                <p:cNvSpPr>
                  <a:spLocks noChangeShapeType="1"/>
                </p:cNvSpPr>
                <p:nvPr/>
              </p:nvSpPr>
              <p:spPr bwMode="auto">
                <a:xfrm>
                  <a:off x="1247" y="2478"/>
                  <a:ext cx="0" cy="318"/>
                </a:xfrm>
                <a:prstGeom prst="line">
                  <a:avLst/>
                </a:prstGeom>
                <a:noFill/>
                <a:ln w="28575">
                  <a:solidFill>
                    <a:schemeClr val="tx1"/>
                  </a:solidFill>
                  <a:round/>
                  <a:headEnd/>
                  <a:tailEnd/>
                </a:ln>
                <a:effectLst/>
              </p:spPr>
              <p:txBody>
                <a:bodyPr/>
                <a:lstStyle/>
                <a:p>
                  <a:endParaRPr lang="zh-CN" altLang="en-US"/>
                </a:p>
              </p:txBody>
            </p:sp>
            <p:sp>
              <p:nvSpPr>
                <p:cNvPr id="566310" name="Oval 38"/>
                <p:cNvSpPr>
                  <a:spLocks noChangeArrowheads="1"/>
                </p:cNvSpPr>
                <p:nvPr/>
              </p:nvSpPr>
              <p:spPr bwMode="auto">
                <a:xfrm>
                  <a:off x="1202" y="2795"/>
                  <a:ext cx="91" cy="91"/>
                </a:xfrm>
                <a:prstGeom prst="ellipse">
                  <a:avLst/>
                </a:prstGeom>
                <a:noFill/>
                <a:ln w="38100">
                  <a:solidFill>
                    <a:schemeClr val="tx1"/>
                  </a:solidFill>
                  <a:round/>
                  <a:headEnd/>
                  <a:tailEnd/>
                </a:ln>
                <a:effectLst/>
              </p:spPr>
              <p:txBody>
                <a:bodyPr wrap="none" anchor="ctr"/>
                <a:lstStyle/>
                <a:p>
                  <a:endParaRPr lang="zh-CN" altLang="en-US"/>
                </a:p>
              </p:txBody>
            </p:sp>
          </p:grpSp>
          <p:sp>
            <p:nvSpPr>
              <p:cNvPr id="566311" name="Oval 39"/>
              <p:cNvSpPr>
                <a:spLocks noChangeArrowheads="1"/>
              </p:cNvSpPr>
              <p:nvPr/>
            </p:nvSpPr>
            <p:spPr bwMode="auto">
              <a:xfrm>
                <a:off x="567" y="2114"/>
                <a:ext cx="91" cy="91"/>
              </a:xfrm>
              <a:prstGeom prst="ellipse">
                <a:avLst/>
              </a:prstGeom>
              <a:noFill/>
              <a:ln w="38100">
                <a:solidFill>
                  <a:schemeClr val="tx1"/>
                </a:solidFill>
                <a:round/>
                <a:headEnd/>
                <a:tailEnd/>
              </a:ln>
              <a:effectLst/>
            </p:spPr>
            <p:txBody>
              <a:bodyPr wrap="none" anchor="ctr"/>
              <a:lstStyle/>
              <a:p>
                <a:endParaRPr lang="zh-CN" altLang="en-US"/>
              </a:p>
            </p:txBody>
          </p:sp>
          <p:sp>
            <p:nvSpPr>
              <p:cNvPr id="566312" name="Line 40"/>
              <p:cNvSpPr>
                <a:spLocks noChangeShapeType="1"/>
              </p:cNvSpPr>
              <p:nvPr/>
            </p:nvSpPr>
            <p:spPr bwMode="auto">
              <a:xfrm>
                <a:off x="2290" y="2161"/>
                <a:ext cx="318" cy="0"/>
              </a:xfrm>
              <a:prstGeom prst="line">
                <a:avLst/>
              </a:prstGeom>
              <a:noFill/>
              <a:ln w="28575">
                <a:solidFill>
                  <a:schemeClr val="tx1"/>
                </a:solidFill>
                <a:round/>
                <a:headEnd/>
                <a:tailEnd/>
              </a:ln>
              <a:effectLst/>
            </p:spPr>
            <p:txBody>
              <a:bodyPr/>
              <a:lstStyle/>
              <a:p>
                <a:endParaRPr lang="zh-CN" altLang="en-US"/>
              </a:p>
            </p:txBody>
          </p:sp>
          <p:sp>
            <p:nvSpPr>
              <p:cNvPr id="566313" name="Oval 41"/>
              <p:cNvSpPr>
                <a:spLocks noChangeArrowheads="1"/>
              </p:cNvSpPr>
              <p:nvPr/>
            </p:nvSpPr>
            <p:spPr bwMode="auto">
              <a:xfrm>
                <a:off x="3923" y="2115"/>
                <a:ext cx="91" cy="91"/>
              </a:xfrm>
              <a:prstGeom prst="ellipse">
                <a:avLst/>
              </a:prstGeom>
              <a:noFill/>
              <a:ln w="38100">
                <a:solidFill>
                  <a:srgbClr val="FF3300"/>
                </a:solidFill>
                <a:round/>
                <a:headEnd/>
                <a:tailEnd/>
              </a:ln>
              <a:effectLst/>
            </p:spPr>
            <p:txBody>
              <a:bodyPr wrap="none" anchor="ctr"/>
              <a:lstStyle/>
              <a:p>
                <a:endParaRPr lang="zh-CN" altLang="en-US"/>
              </a:p>
            </p:txBody>
          </p:sp>
          <p:sp>
            <p:nvSpPr>
              <p:cNvPr id="566314" name="Text Box 42"/>
              <p:cNvSpPr txBox="1">
                <a:spLocks noChangeArrowheads="1"/>
              </p:cNvSpPr>
              <p:nvPr/>
            </p:nvSpPr>
            <p:spPr bwMode="auto">
              <a:xfrm>
                <a:off x="2935" y="1890"/>
                <a:ext cx="716" cy="542"/>
              </a:xfrm>
              <a:prstGeom prst="rect">
                <a:avLst/>
              </a:prstGeom>
              <a:solidFill>
                <a:schemeClr val="bg1"/>
              </a:solidFill>
              <a:ln w="38100">
                <a:solidFill>
                  <a:srgbClr val="FF3300"/>
                </a:solidFill>
                <a:miter lim="800000"/>
                <a:headEnd/>
                <a:tailEnd/>
              </a:ln>
              <a:effectLst/>
            </p:spPr>
            <p:txBody>
              <a:bodyPr wrap="none">
                <a:spAutoFit/>
              </a:bodyPr>
              <a:lstStyle/>
              <a:p>
                <a:pPr algn="ctr"/>
                <a:r>
                  <a:rPr lang="zh-CN" altLang="en-US">
                    <a:latin typeface="Arial" pitchFamily="34" charset="0"/>
                  </a:rPr>
                  <a:t>低通</a:t>
                </a:r>
              </a:p>
              <a:p>
                <a:pPr algn="ctr"/>
                <a:r>
                  <a:rPr lang="zh-CN" altLang="en-US">
                    <a:latin typeface="Arial" pitchFamily="34" charset="0"/>
                  </a:rPr>
                  <a:t>滤波器</a:t>
                </a:r>
              </a:p>
            </p:txBody>
          </p:sp>
          <p:sp>
            <p:nvSpPr>
              <p:cNvPr id="566315" name="Text Box 43"/>
              <p:cNvSpPr txBox="1">
                <a:spLocks noChangeArrowheads="1"/>
              </p:cNvSpPr>
              <p:nvPr/>
            </p:nvSpPr>
            <p:spPr bwMode="auto">
              <a:xfrm>
                <a:off x="3696" y="2205"/>
                <a:ext cx="711" cy="327"/>
              </a:xfrm>
              <a:prstGeom prst="rect">
                <a:avLst/>
              </a:prstGeom>
              <a:noFill/>
              <a:ln w="9525">
                <a:noFill/>
                <a:miter lim="800000"/>
                <a:headEnd/>
                <a:tailEnd/>
              </a:ln>
              <a:effectLst/>
            </p:spPr>
            <p:txBody>
              <a:bodyPr wrap="none">
                <a:spAutoFit/>
              </a:bodyPr>
              <a:lstStyle/>
              <a:p>
                <a:r>
                  <a:rPr lang="en-US" altLang="zh-CN" sz="2800" i="1"/>
                  <a:t>u</a:t>
                </a:r>
                <a:r>
                  <a:rPr lang="en-US" altLang="zh-CN" sz="2800" i="1" baseline="-25000"/>
                  <a:t>LPF</a:t>
                </a:r>
                <a:r>
                  <a:rPr lang="en-US" altLang="zh-CN" sz="2800"/>
                  <a:t>(</a:t>
                </a:r>
                <a:r>
                  <a:rPr lang="en-US" altLang="zh-CN" sz="2800" i="1"/>
                  <a:t>t</a:t>
                </a:r>
                <a:r>
                  <a:rPr lang="en-US" altLang="zh-CN" sz="2800"/>
                  <a:t>)</a:t>
                </a:r>
                <a:endParaRPr lang="en-US" altLang="zh-CN" sz="2800" i="1"/>
              </a:p>
            </p:txBody>
          </p:sp>
          <p:sp>
            <p:nvSpPr>
              <p:cNvPr id="566316" name="Rectangle 44"/>
              <p:cNvSpPr>
                <a:spLocks noChangeArrowheads="1"/>
              </p:cNvSpPr>
              <p:nvPr/>
            </p:nvSpPr>
            <p:spPr bwMode="auto">
              <a:xfrm>
                <a:off x="748" y="1389"/>
                <a:ext cx="2041" cy="1882"/>
              </a:xfrm>
              <a:prstGeom prst="rect">
                <a:avLst/>
              </a:prstGeom>
              <a:noFill/>
              <a:ln w="28575">
                <a:solidFill>
                  <a:schemeClr val="tx1"/>
                </a:solidFill>
                <a:prstDash val="dash"/>
                <a:miter lim="800000"/>
                <a:headEnd/>
                <a:tailEnd/>
              </a:ln>
              <a:effectLst/>
            </p:spPr>
            <p:txBody>
              <a:bodyPr wrap="none" anchor="ctr"/>
              <a:lstStyle/>
              <a:p>
                <a:endParaRPr lang="zh-CN" altLang="en-US"/>
              </a:p>
            </p:txBody>
          </p:sp>
          <p:sp>
            <p:nvSpPr>
              <p:cNvPr id="566317" name="Text Box 45"/>
              <p:cNvSpPr txBox="1">
                <a:spLocks noChangeArrowheads="1"/>
              </p:cNvSpPr>
              <p:nvPr/>
            </p:nvSpPr>
            <p:spPr bwMode="auto">
              <a:xfrm>
                <a:off x="249" y="3006"/>
                <a:ext cx="3176" cy="333"/>
              </a:xfrm>
              <a:prstGeom prst="rect">
                <a:avLst/>
              </a:prstGeom>
              <a:solidFill>
                <a:srgbClr val="CCFF99"/>
              </a:solidFill>
              <a:ln w="9525">
                <a:solidFill>
                  <a:schemeClr val="tx1"/>
                </a:solidFill>
                <a:miter lim="800000"/>
                <a:headEnd/>
                <a:tailEnd/>
              </a:ln>
              <a:effectLst/>
            </p:spPr>
            <p:txBody>
              <a:bodyPr wrap="none">
                <a:spAutoFit/>
              </a:bodyPr>
              <a:lstStyle/>
              <a:p>
                <a:r>
                  <a:rPr lang="en-US" altLang="zh-CN" sz="2800">
                    <a:solidFill>
                      <a:srgbClr val="0000FF"/>
                    </a:solidFill>
                    <a:latin typeface="Arial" pitchFamily="34" charset="0"/>
                  </a:rPr>
                  <a:t>DSP</a:t>
                </a:r>
                <a:r>
                  <a:rPr lang="en-US" altLang="zh-CN" sz="2800">
                    <a:latin typeface="Arial" pitchFamily="34" charset="0"/>
                  </a:rPr>
                  <a:t> (</a:t>
                </a:r>
                <a:r>
                  <a:rPr lang="en-US" altLang="zh-CN" sz="2800">
                    <a:solidFill>
                      <a:srgbClr val="0000FF"/>
                    </a:solidFill>
                    <a:latin typeface="Arial" pitchFamily="34" charset="0"/>
                  </a:rPr>
                  <a:t>D</a:t>
                </a:r>
                <a:r>
                  <a:rPr lang="en-US" altLang="zh-CN" sz="2800">
                    <a:latin typeface="Arial" pitchFamily="34" charset="0"/>
                  </a:rPr>
                  <a:t>igital </a:t>
                </a:r>
                <a:r>
                  <a:rPr lang="en-US" altLang="zh-CN" sz="2800">
                    <a:solidFill>
                      <a:srgbClr val="0000FF"/>
                    </a:solidFill>
                    <a:latin typeface="Arial" pitchFamily="34" charset="0"/>
                  </a:rPr>
                  <a:t>S</a:t>
                </a:r>
                <a:r>
                  <a:rPr lang="en-US" altLang="zh-CN" sz="2800">
                    <a:latin typeface="Arial" pitchFamily="34" charset="0"/>
                  </a:rPr>
                  <a:t>ignal </a:t>
                </a:r>
                <a:r>
                  <a:rPr lang="en-US" altLang="zh-CN" sz="2800">
                    <a:solidFill>
                      <a:srgbClr val="0000FF"/>
                    </a:solidFill>
                    <a:latin typeface="Arial" pitchFamily="34" charset="0"/>
                  </a:rPr>
                  <a:t>P</a:t>
                </a:r>
                <a:r>
                  <a:rPr lang="en-US" altLang="zh-CN" sz="2800">
                    <a:latin typeface="Arial" pitchFamily="34" charset="0"/>
                  </a:rPr>
                  <a:t>rocessor)</a:t>
                </a:r>
              </a:p>
            </p:txBody>
          </p:sp>
          <p:grpSp>
            <p:nvGrpSpPr>
              <p:cNvPr id="566318" name="Group 46"/>
              <p:cNvGrpSpPr>
                <a:grpSpLocks/>
              </p:cNvGrpSpPr>
              <p:nvPr/>
            </p:nvGrpSpPr>
            <p:grpSpPr bwMode="auto">
              <a:xfrm>
                <a:off x="658" y="1492"/>
                <a:ext cx="1179" cy="668"/>
                <a:chOff x="521" y="1480"/>
                <a:chExt cx="1179" cy="668"/>
              </a:xfrm>
            </p:grpSpPr>
            <p:sp>
              <p:nvSpPr>
                <p:cNvPr id="566319" name="Freeform 47"/>
                <p:cNvSpPr>
                  <a:spLocks/>
                </p:cNvSpPr>
                <p:nvPr/>
              </p:nvSpPr>
              <p:spPr bwMode="auto">
                <a:xfrm>
                  <a:off x="521" y="1649"/>
                  <a:ext cx="1179" cy="499"/>
                </a:xfrm>
                <a:custGeom>
                  <a:avLst/>
                  <a:gdLst/>
                  <a:ahLst/>
                  <a:cxnLst>
                    <a:cxn ang="0">
                      <a:pos x="0" y="499"/>
                    </a:cxn>
                    <a:cxn ang="0">
                      <a:pos x="181" y="499"/>
                    </a:cxn>
                    <a:cxn ang="0">
                      <a:pos x="181" y="0"/>
                    </a:cxn>
                    <a:cxn ang="0">
                      <a:pos x="998" y="0"/>
                    </a:cxn>
                    <a:cxn ang="0">
                      <a:pos x="998" y="499"/>
                    </a:cxn>
                    <a:cxn ang="0">
                      <a:pos x="1179" y="499"/>
                    </a:cxn>
                  </a:cxnLst>
                  <a:rect l="0" t="0" r="r" b="b"/>
                  <a:pathLst>
                    <a:path w="1179" h="499">
                      <a:moveTo>
                        <a:pt x="0" y="499"/>
                      </a:moveTo>
                      <a:lnTo>
                        <a:pt x="181" y="499"/>
                      </a:lnTo>
                      <a:lnTo>
                        <a:pt x="181" y="0"/>
                      </a:lnTo>
                      <a:lnTo>
                        <a:pt x="998" y="0"/>
                      </a:lnTo>
                      <a:lnTo>
                        <a:pt x="998" y="499"/>
                      </a:lnTo>
                      <a:lnTo>
                        <a:pt x="1179" y="499"/>
                      </a:lnTo>
                    </a:path>
                  </a:pathLst>
                </a:custGeom>
                <a:noFill/>
                <a:ln w="28575" cmpd="sng">
                  <a:solidFill>
                    <a:schemeClr val="tx1"/>
                  </a:solidFill>
                  <a:round/>
                  <a:headEnd/>
                  <a:tailEnd/>
                </a:ln>
                <a:effectLst/>
              </p:spPr>
              <p:txBody>
                <a:bodyPr/>
                <a:lstStyle/>
                <a:p>
                  <a:endParaRPr lang="zh-CN" altLang="en-US"/>
                </a:p>
              </p:txBody>
            </p:sp>
            <p:sp>
              <p:nvSpPr>
                <p:cNvPr id="566320" name="AutoShape 48"/>
                <p:cNvSpPr>
                  <a:spLocks noChangeArrowheads="1"/>
                </p:cNvSpPr>
                <p:nvPr/>
              </p:nvSpPr>
              <p:spPr bwMode="auto">
                <a:xfrm flipH="1">
                  <a:off x="816" y="1480"/>
                  <a:ext cx="590" cy="338"/>
                </a:xfrm>
                <a:prstGeom prst="homePlate">
                  <a:avLst>
                    <a:gd name="adj" fmla="val 43639"/>
                  </a:avLst>
                </a:prstGeom>
                <a:solidFill>
                  <a:srgbClr val="FFCCFF"/>
                </a:solidFill>
                <a:ln w="38100">
                  <a:solidFill>
                    <a:schemeClr val="tx1"/>
                  </a:solidFill>
                  <a:miter lim="800000"/>
                  <a:headEnd/>
                  <a:tailEnd/>
                </a:ln>
                <a:effectLst/>
              </p:spPr>
              <p:txBody>
                <a:bodyPr wrap="none" anchor="ctr"/>
                <a:lstStyle/>
                <a:p>
                  <a:pPr algn="ctr"/>
                  <a:r>
                    <a:rPr lang="en-US" altLang="zh-CN">
                      <a:latin typeface="Arial" pitchFamily="34" charset="0"/>
                    </a:rPr>
                    <a:t>A/D</a:t>
                  </a:r>
                </a:p>
              </p:txBody>
            </p:sp>
          </p:grpSp>
        </p:grpSp>
        <p:sp>
          <p:nvSpPr>
            <p:cNvPr id="566321" name="Rectangle 49"/>
            <p:cNvSpPr>
              <a:spLocks noChangeArrowheads="1"/>
            </p:cNvSpPr>
            <p:nvPr/>
          </p:nvSpPr>
          <p:spPr bwMode="auto">
            <a:xfrm>
              <a:off x="521" y="935"/>
              <a:ext cx="4672" cy="2223"/>
            </a:xfrm>
            <a:prstGeom prst="rect">
              <a:avLst/>
            </a:prstGeom>
            <a:noFill/>
            <a:ln w="38100" cap="rnd">
              <a:solidFill>
                <a:schemeClr val="tx1"/>
              </a:solidFill>
              <a:prstDash val="sysDot"/>
              <a:miter lim="800000"/>
              <a:headEnd/>
              <a:tailEnd/>
            </a:ln>
            <a:effectLst/>
          </p:spPr>
          <p:txBody>
            <a:bodyPr wrap="none" anchor="ct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566278"/>
                                        </p:tgtEl>
                                      </p:cBhvr>
                                    </p:animEffect>
                                    <p:set>
                                      <p:cBhvr>
                                        <p:cTn id="7" dur="1" fill="hold">
                                          <p:stCondLst>
                                            <p:cond delay="1999"/>
                                          </p:stCondLst>
                                        </p:cTn>
                                        <p:tgtEl>
                                          <p:spTgt spid="56627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66298"/>
                                        </p:tgtEl>
                                        <p:attrNameLst>
                                          <p:attrName>style.visibility</p:attrName>
                                        </p:attrNameLst>
                                      </p:cBhvr>
                                      <p:to>
                                        <p:strVal val="visible"/>
                                      </p:to>
                                    </p:set>
                                    <p:animEffect transition="in" filter="fade">
                                      <p:cBhvr>
                                        <p:cTn id="10" dur="2000"/>
                                        <p:tgtEl>
                                          <p:spTgt spid="56629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66277"/>
                                        </p:tgtEl>
                                        <p:attrNameLst>
                                          <p:attrName>style.visibility</p:attrName>
                                        </p:attrNameLst>
                                      </p:cBhvr>
                                      <p:to>
                                        <p:strVal val="visible"/>
                                      </p:to>
                                    </p:set>
                                    <p:anim calcmode="lin" valueType="num">
                                      <p:cBhvr additive="base">
                                        <p:cTn id="15" dur="500" fill="hold"/>
                                        <p:tgtEl>
                                          <p:spTgt spid="566277"/>
                                        </p:tgtEl>
                                        <p:attrNameLst>
                                          <p:attrName>ppt_x</p:attrName>
                                        </p:attrNameLst>
                                      </p:cBhvr>
                                      <p:tavLst>
                                        <p:tav tm="0">
                                          <p:val>
                                            <p:strVal val="#ppt_x"/>
                                          </p:val>
                                        </p:tav>
                                        <p:tav tm="100000">
                                          <p:val>
                                            <p:strVal val="#ppt_x"/>
                                          </p:val>
                                        </p:tav>
                                      </p:tavLst>
                                    </p:anim>
                                    <p:anim calcmode="lin" valueType="num">
                                      <p:cBhvr additive="base">
                                        <p:cTn id="16" dur="500" fill="hold"/>
                                        <p:tgtEl>
                                          <p:spTgt spid="5662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277"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灯片编号占位符 5"/>
          <p:cNvSpPr>
            <a:spLocks noGrp="1"/>
          </p:cNvSpPr>
          <p:nvPr>
            <p:ph type="sldNum" sz="quarter" idx="12"/>
          </p:nvPr>
        </p:nvSpPr>
        <p:spPr/>
        <p:txBody>
          <a:bodyPr/>
          <a:lstStyle/>
          <a:p>
            <a:fld id="{06D6D102-DFB9-4AAE-B42C-57FB4B232667}" type="slidenum">
              <a:rPr lang="en-US" altLang="zh-CN"/>
              <a:pPr/>
              <a:t>103</a:t>
            </a:fld>
            <a:endParaRPr lang="en-US" altLang="zh-CN"/>
          </a:p>
        </p:txBody>
      </p:sp>
      <p:sp>
        <p:nvSpPr>
          <p:cNvPr id="567298" name="Rectangle 2"/>
          <p:cNvSpPr>
            <a:spLocks noGrp="1" noChangeArrowheads="1"/>
          </p:cNvSpPr>
          <p:nvPr>
            <p:ph type="title"/>
          </p:nvPr>
        </p:nvSpPr>
        <p:spPr>
          <a:xfrm>
            <a:off x="685800" y="0"/>
            <a:ext cx="7772400" cy="908050"/>
          </a:xfrm>
        </p:spPr>
        <p:txBody>
          <a:bodyPr/>
          <a:lstStyle/>
          <a:p>
            <a:r>
              <a:rPr lang="zh-CN" altLang="en-US">
                <a:solidFill>
                  <a:schemeClr val="tx1"/>
                </a:solidFill>
                <a:latin typeface="黑体" pitchFamily="49" charset="-122"/>
                <a:ea typeface="黑体" pitchFamily="49" charset="-122"/>
              </a:rPr>
              <a:t>数字锁相放大器</a:t>
            </a:r>
          </a:p>
        </p:txBody>
      </p:sp>
      <p:sp>
        <p:nvSpPr>
          <p:cNvPr id="567299" name="Rectangle 3"/>
          <p:cNvSpPr>
            <a:spLocks noGrp="1" noChangeArrowheads="1"/>
          </p:cNvSpPr>
          <p:nvPr>
            <p:ph type="body" idx="1"/>
          </p:nvPr>
        </p:nvSpPr>
        <p:spPr>
          <a:xfrm>
            <a:off x="468313" y="1052513"/>
            <a:ext cx="2559050" cy="579437"/>
          </a:xfrm>
          <a:noFill/>
        </p:spPr>
        <p:txBody>
          <a:bodyPr wrap="none">
            <a:spAutoFit/>
          </a:bodyPr>
          <a:lstStyle/>
          <a:p>
            <a:r>
              <a:rPr lang="zh-CN" altLang="en-US"/>
              <a:t>晶体振荡器</a:t>
            </a:r>
          </a:p>
        </p:txBody>
      </p:sp>
      <p:sp>
        <p:nvSpPr>
          <p:cNvPr id="567300" name="Text Box 4"/>
          <p:cNvSpPr txBox="1">
            <a:spLocks noChangeArrowheads="1"/>
          </p:cNvSpPr>
          <p:nvPr/>
        </p:nvSpPr>
        <p:spPr bwMode="auto">
          <a:xfrm>
            <a:off x="7283450" y="0"/>
            <a:ext cx="1860550" cy="457200"/>
          </a:xfrm>
          <a:prstGeom prst="rect">
            <a:avLst/>
          </a:prstGeom>
          <a:solidFill>
            <a:srgbClr val="CCCCFF"/>
          </a:solidFill>
          <a:ln w="9525">
            <a:noFill/>
            <a:miter lim="800000"/>
            <a:headEnd/>
            <a:tailEnd/>
          </a:ln>
          <a:effectLst/>
        </p:spPr>
        <p:txBody>
          <a:bodyPr wrap="none">
            <a:spAutoFit/>
          </a:bodyPr>
          <a:lstStyle/>
          <a:p>
            <a:pPr algn="r"/>
            <a:r>
              <a:rPr kumimoji="1" lang="zh-CN" altLang="en-US"/>
              <a:t>锁相放大器</a:t>
            </a:r>
            <a:r>
              <a:rPr kumimoji="1" lang="en-US" altLang="zh-CN"/>
              <a:t>7</a:t>
            </a:r>
            <a:endParaRPr kumimoji="1" lang="en-US" altLang="zh-CN">
              <a:ea typeface="华文行楷" pitchFamily="2" charset="-122"/>
            </a:endParaRPr>
          </a:p>
        </p:txBody>
      </p:sp>
      <p:grpSp>
        <p:nvGrpSpPr>
          <p:cNvPr id="567301" name="Group 5"/>
          <p:cNvGrpSpPr>
            <a:grpSpLocks/>
          </p:cNvGrpSpPr>
          <p:nvPr/>
        </p:nvGrpSpPr>
        <p:grpSpPr bwMode="auto">
          <a:xfrm rot="5400000">
            <a:off x="3778251" y="623887"/>
            <a:ext cx="576262" cy="1579563"/>
            <a:chOff x="1746" y="3385"/>
            <a:chExt cx="363" cy="995"/>
          </a:xfrm>
        </p:grpSpPr>
        <p:grpSp>
          <p:nvGrpSpPr>
            <p:cNvPr id="567302" name="Group 6"/>
            <p:cNvGrpSpPr>
              <a:grpSpLocks/>
            </p:cNvGrpSpPr>
            <p:nvPr/>
          </p:nvGrpSpPr>
          <p:grpSpPr bwMode="auto">
            <a:xfrm>
              <a:off x="1746" y="3793"/>
              <a:ext cx="363" cy="181"/>
              <a:chOff x="1746" y="3793"/>
              <a:chExt cx="363" cy="181"/>
            </a:xfrm>
          </p:grpSpPr>
          <p:sp>
            <p:nvSpPr>
              <p:cNvPr id="567303" name="Rectangle 7"/>
              <p:cNvSpPr>
                <a:spLocks noChangeArrowheads="1"/>
              </p:cNvSpPr>
              <p:nvPr/>
            </p:nvSpPr>
            <p:spPr bwMode="auto">
              <a:xfrm>
                <a:off x="1747" y="3839"/>
                <a:ext cx="362" cy="91"/>
              </a:xfrm>
              <a:prstGeom prst="rect">
                <a:avLst/>
              </a:prstGeom>
              <a:solidFill>
                <a:srgbClr val="339933"/>
              </a:solidFill>
              <a:ln w="38100">
                <a:solidFill>
                  <a:schemeClr val="tx1"/>
                </a:solidFill>
                <a:miter lim="800000"/>
                <a:headEnd/>
                <a:tailEnd/>
              </a:ln>
              <a:effectLst/>
            </p:spPr>
            <p:txBody>
              <a:bodyPr wrap="none" anchor="ctr"/>
              <a:lstStyle/>
              <a:p>
                <a:endParaRPr lang="zh-CN" altLang="en-US"/>
              </a:p>
            </p:txBody>
          </p:sp>
          <p:grpSp>
            <p:nvGrpSpPr>
              <p:cNvPr id="567304" name="Group 8"/>
              <p:cNvGrpSpPr>
                <a:grpSpLocks/>
              </p:cNvGrpSpPr>
              <p:nvPr/>
            </p:nvGrpSpPr>
            <p:grpSpPr bwMode="auto">
              <a:xfrm>
                <a:off x="1746" y="3793"/>
                <a:ext cx="363" cy="181"/>
                <a:chOff x="1429" y="3793"/>
                <a:chExt cx="363" cy="181"/>
              </a:xfrm>
            </p:grpSpPr>
            <p:sp>
              <p:nvSpPr>
                <p:cNvPr id="567305" name="Line 9"/>
                <p:cNvSpPr>
                  <a:spLocks noChangeShapeType="1"/>
                </p:cNvSpPr>
                <p:nvPr/>
              </p:nvSpPr>
              <p:spPr bwMode="auto">
                <a:xfrm>
                  <a:off x="1429" y="3793"/>
                  <a:ext cx="363" cy="0"/>
                </a:xfrm>
                <a:prstGeom prst="line">
                  <a:avLst/>
                </a:prstGeom>
                <a:noFill/>
                <a:ln w="28575">
                  <a:solidFill>
                    <a:schemeClr val="tx1"/>
                  </a:solidFill>
                  <a:round/>
                  <a:headEnd/>
                  <a:tailEnd/>
                </a:ln>
                <a:effectLst/>
              </p:spPr>
              <p:txBody>
                <a:bodyPr/>
                <a:lstStyle/>
                <a:p>
                  <a:endParaRPr lang="zh-CN" altLang="en-US"/>
                </a:p>
              </p:txBody>
            </p:sp>
            <p:sp>
              <p:nvSpPr>
                <p:cNvPr id="567306" name="Line 10"/>
                <p:cNvSpPr>
                  <a:spLocks noChangeShapeType="1"/>
                </p:cNvSpPr>
                <p:nvPr/>
              </p:nvSpPr>
              <p:spPr bwMode="auto">
                <a:xfrm>
                  <a:off x="1429" y="3974"/>
                  <a:ext cx="363" cy="0"/>
                </a:xfrm>
                <a:prstGeom prst="line">
                  <a:avLst/>
                </a:prstGeom>
                <a:noFill/>
                <a:ln w="28575">
                  <a:solidFill>
                    <a:schemeClr val="tx1"/>
                  </a:solidFill>
                  <a:round/>
                  <a:headEnd/>
                  <a:tailEnd/>
                </a:ln>
                <a:effectLst/>
              </p:spPr>
              <p:txBody>
                <a:bodyPr/>
                <a:lstStyle/>
                <a:p>
                  <a:endParaRPr lang="zh-CN" altLang="en-US"/>
                </a:p>
              </p:txBody>
            </p:sp>
          </p:grpSp>
        </p:grpSp>
        <p:sp>
          <p:nvSpPr>
            <p:cNvPr id="567307" name="Line 11"/>
            <p:cNvSpPr>
              <a:spLocks noChangeShapeType="1"/>
            </p:cNvSpPr>
            <p:nvPr/>
          </p:nvSpPr>
          <p:spPr bwMode="auto">
            <a:xfrm flipV="1">
              <a:off x="1927" y="3475"/>
              <a:ext cx="0" cy="318"/>
            </a:xfrm>
            <a:prstGeom prst="line">
              <a:avLst/>
            </a:prstGeom>
            <a:noFill/>
            <a:ln w="28575">
              <a:solidFill>
                <a:schemeClr val="tx1"/>
              </a:solidFill>
              <a:round/>
              <a:headEnd/>
              <a:tailEnd/>
            </a:ln>
            <a:effectLst/>
          </p:spPr>
          <p:txBody>
            <a:bodyPr/>
            <a:lstStyle/>
            <a:p>
              <a:endParaRPr lang="zh-CN" altLang="en-US"/>
            </a:p>
          </p:txBody>
        </p:sp>
        <p:sp>
          <p:nvSpPr>
            <p:cNvPr id="567308" name="Line 12"/>
            <p:cNvSpPr>
              <a:spLocks noChangeShapeType="1"/>
            </p:cNvSpPr>
            <p:nvPr/>
          </p:nvSpPr>
          <p:spPr bwMode="auto">
            <a:xfrm flipV="1">
              <a:off x="1927" y="3974"/>
              <a:ext cx="0" cy="318"/>
            </a:xfrm>
            <a:prstGeom prst="line">
              <a:avLst/>
            </a:prstGeom>
            <a:noFill/>
            <a:ln w="28575">
              <a:solidFill>
                <a:schemeClr val="tx1"/>
              </a:solidFill>
              <a:round/>
              <a:headEnd/>
              <a:tailEnd/>
            </a:ln>
            <a:effectLst/>
          </p:spPr>
          <p:txBody>
            <a:bodyPr/>
            <a:lstStyle/>
            <a:p>
              <a:endParaRPr lang="zh-CN" altLang="en-US"/>
            </a:p>
          </p:txBody>
        </p:sp>
        <p:sp>
          <p:nvSpPr>
            <p:cNvPr id="567309" name="Oval 13"/>
            <p:cNvSpPr>
              <a:spLocks noChangeArrowheads="1"/>
            </p:cNvSpPr>
            <p:nvPr/>
          </p:nvSpPr>
          <p:spPr bwMode="auto">
            <a:xfrm>
              <a:off x="1882" y="3385"/>
              <a:ext cx="91" cy="91"/>
            </a:xfrm>
            <a:prstGeom prst="ellipse">
              <a:avLst/>
            </a:prstGeom>
            <a:noFill/>
            <a:ln w="28575">
              <a:solidFill>
                <a:schemeClr val="tx1"/>
              </a:solidFill>
              <a:round/>
              <a:headEnd/>
              <a:tailEnd/>
            </a:ln>
            <a:effectLst/>
          </p:spPr>
          <p:txBody>
            <a:bodyPr wrap="none" anchor="ctr"/>
            <a:lstStyle/>
            <a:p>
              <a:endParaRPr lang="zh-CN" altLang="en-US"/>
            </a:p>
          </p:txBody>
        </p:sp>
        <p:sp>
          <p:nvSpPr>
            <p:cNvPr id="567310" name="Oval 14"/>
            <p:cNvSpPr>
              <a:spLocks noChangeArrowheads="1"/>
            </p:cNvSpPr>
            <p:nvPr/>
          </p:nvSpPr>
          <p:spPr bwMode="auto">
            <a:xfrm>
              <a:off x="1882" y="4289"/>
              <a:ext cx="91" cy="91"/>
            </a:xfrm>
            <a:prstGeom prst="ellipse">
              <a:avLst/>
            </a:prstGeom>
            <a:noFill/>
            <a:ln w="28575">
              <a:solidFill>
                <a:schemeClr val="tx1"/>
              </a:solidFill>
              <a:round/>
              <a:headEnd/>
              <a:tailEnd/>
            </a:ln>
            <a:effectLst/>
          </p:spPr>
          <p:txBody>
            <a:bodyPr wrap="none" anchor="ctr"/>
            <a:lstStyle/>
            <a:p>
              <a:endParaRPr lang="zh-CN" altLang="en-US"/>
            </a:p>
          </p:txBody>
        </p:sp>
      </p:grpSp>
      <p:grpSp>
        <p:nvGrpSpPr>
          <p:cNvPr id="567311" name="Group 15"/>
          <p:cNvGrpSpPr>
            <a:grpSpLocks/>
          </p:cNvGrpSpPr>
          <p:nvPr/>
        </p:nvGrpSpPr>
        <p:grpSpPr bwMode="auto">
          <a:xfrm>
            <a:off x="971550" y="2205038"/>
            <a:ext cx="2232025" cy="3024187"/>
            <a:chOff x="1519" y="1888"/>
            <a:chExt cx="1406" cy="1905"/>
          </a:xfrm>
        </p:grpSpPr>
        <p:grpSp>
          <p:nvGrpSpPr>
            <p:cNvPr id="567312" name="Group 16"/>
            <p:cNvGrpSpPr>
              <a:grpSpLocks/>
            </p:cNvGrpSpPr>
            <p:nvPr/>
          </p:nvGrpSpPr>
          <p:grpSpPr bwMode="auto">
            <a:xfrm>
              <a:off x="1519" y="1888"/>
              <a:ext cx="1406" cy="1905"/>
              <a:chOff x="1519" y="1888"/>
              <a:chExt cx="1406" cy="1905"/>
            </a:xfrm>
          </p:grpSpPr>
          <p:sp>
            <p:nvSpPr>
              <p:cNvPr id="567313" name="Line 17"/>
              <p:cNvSpPr>
                <a:spLocks noChangeShapeType="1"/>
              </p:cNvSpPr>
              <p:nvPr/>
            </p:nvSpPr>
            <p:spPr bwMode="auto">
              <a:xfrm flipV="1">
                <a:off x="2789" y="1917"/>
                <a:ext cx="0" cy="1815"/>
              </a:xfrm>
              <a:prstGeom prst="line">
                <a:avLst/>
              </a:prstGeom>
              <a:noFill/>
              <a:ln w="28575">
                <a:solidFill>
                  <a:schemeClr val="tx1"/>
                </a:solidFill>
                <a:round/>
                <a:headEnd/>
                <a:tailEnd/>
              </a:ln>
              <a:effectLst/>
            </p:spPr>
            <p:txBody>
              <a:bodyPr/>
              <a:lstStyle/>
              <a:p>
                <a:endParaRPr lang="zh-CN" altLang="en-US"/>
              </a:p>
            </p:txBody>
          </p:sp>
          <p:sp>
            <p:nvSpPr>
              <p:cNvPr id="567314" name="Line 18"/>
              <p:cNvSpPr>
                <a:spLocks noChangeShapeType="1"/>
              </p:cNvSpPr>
              <p:nvPr/>
            </p:nvSpPr>
            <p:spPr bwMode="auto">
              <a:xfrm flipV="1">
                <a:off x="2064" y="1933"/>
                <a:ext cx="0" cy="1815"/>
              </a:xfrm>
              <a:prstGeom prst="line">
                <a:avLst/>
              </a:prstGeom>
              <a:noFill/>
              <a:ln w="28575">
                <a:solidFill>
                  <a:schemeClr val="tx1"/>
                </a:solidFill>
                <a:round/>
                <a:headEnd/>
                <a:tailEnd/>
              </a:ln>
              <a:effectLst/>
            </p:spPr>
            <p:txBody>
              <a:bodyPr/>
              <a:lstStyle/>
              <a:p>
                <a:endParaRPr lang="zh-CN" altLang="en-US"/>
              </a:p>
            </p:txBody>
          </p:sp>
          <p:sp>
            <p:nvSpPr>
              <p:cNvPr id="567315" name="Rectangle 19"/>
              <p:cNvSpPr>
                <a:spLocks noChangeArrowheads="1"/>
              </p:cNvSpPr>
              <p:nvPr/>
            </p:nvSpPr>
            <p:spPr bwMode="auto">
              <a:xfrm>
                <a:off x="2721" y="3203"/>
                <a:ext cx="136" cy="363"/>
              </a:xfrm>
              <a:prstGeom prst="rect">
                <a:avLst/>
              </a:prstGeom>
              <a:solidFill>
                <a:schemeClr val="bg1"/>
              </a:solidFill>
              <a:ln w="38100">
                <a:solidFill>
                  <a:schemeClr val="tx1"/>
                </a:solidFill>
                <a:miter lim="800000"/>
                <a:headEnd/>
                <a:tailEnd/>
              </a:ln>
              <a:effectLst/>
            </p:spPr>
            <p:txBody>
              <a:bodyPr wrap="none" anchor="ctr"/>
              <a:lstStyle/>
              <a:p>
                <a:endParaRPr lang="zh-CN" altLang="en-US"/>
              </a:p>
            </p:txBody>
          </p:sp>
          <p:sp>
            <p:nvSpPr>
              <p:cNvPr id="567316" name="Freeform 20"/>
              <p:cNvSpPr>
                <a:spLocks/>
              </p:cNvSpPr>
              <p:nvPr/>
            </p:nvSpPr>
            <p:spPr bwMode="auto">
              <a:xfrm>
                <a:off x="1610" y="3612"/>
                <a:ext cx="1179" cy="136"/>
              </a:xfrm>
              <a:custGeom>
                <a:avLst/>
                <a:gdLst/>
                <a:ahLst/>
                <a:cxnLst>
                  <a:cxn ang="0">
                    <a:pos x="1179" y="0"/>
                  </a:cxn>
                  <a:cxn ang="0">
                    <a:pos x="1179" y="136"/>
                  </a:cxn>
                  <a:cxn ang="0">
                    <a:pos x="0" y="136"/>
                  </a:cxn>
                </a:cxnLst>
                <a:rect l="0" t="0" r="r" b="b"/>
                <a:pathLst>
                  <a:path w="1179" h="136">
                    <a:moveTo>
                      <a:pt x="1179" y="0"/>
                    </a:moveTo>
                    <a:lnTo>
                      <a:pt x="1179" y="136"/>
                    </a:lnTo>
                    <a:lnTo>
                      <a:pt x="0" y="136"/>
                    </a:lnTo>
                  </a:path>
                </a:pathLst>
              </a:custGeom>
              <a:noFill/>
              <a:ln w="28575" cmpd="sng">
                <a:solidFill>
                  <a:schemeClr val="tx1"/>
                </a:solidFill>
                <a:round/>
                <a:headEnd/>
                <a:tailEnd/>
              </a:ln>
              <a:effectLst/>
            </p:spPr>
            <p:txBody>
              <a:bodyPr/>
              <a:lstStyle/>
              <a:p>
                <a:endParaRPr lang="zh-CN" altLang="en-US"/>
              </a:p>
            </p:txBody>
          </p:sp>
          <p:sp>
            <p:nvSpPr>
              <p:cNvPr id="567317" name="Freeform 21"/>
              <p:cNvSpPr>
                <a:spLocks/>
              </p:cNvSpPr>
              <p:nvPr/>
            </p:nvSpPr>
            <p:spPr bwMode="auto">
              <a:xfrm flipV="1">
                <a:off x="1610" y="1933"/>
                <a:ext cx="1179" cy="136"/>
              </a:xfrm>
              <a:custGeom>
                <a:avLst/>
                <a:gdLst/>
                <a:ahLst/>
                <a:cxnLst>
                  <a:cxn ang="0">
                    <a:pos x="1179" y="0"/>
                  </a:cxn>
                  <a:cxn ang="0">
                    <a:pos x="1179" y="136"/>
                  </a:cxn>
                  <a:cxn ang="0">
                    <a:pos x="0" y="136"/>
                  </a:cxn>
                </a:cxnLst>
                <a:rect l="0" t="0" r="r" b="b"/>
                <a:pathLst>
                  <a:path w="1179" h="136">
                    <a:moveTo>
                      <a:pt x="1179" y="0"/>
                    </a:moveTo>
                    <a:lnTo>
                      <a:pt x="1179" y="136"/>
                    </a:lnTo>
                    <a:lnTo>
                      <a:pt x="0" y="136"/>
                    </a:lnTo>
                  </a:path>
                </a:pathLst>
              </a:custGeom>
              <a:noFill/>
              <a:ln w="28575" cmpd="sng">
                <a:solidFill>
                  <a:schemeClr val="tx1"/>
                </a:solidFill>
                <a:round/>
                <a:headEnd/>
                <a:tailEnd/>
              </a:ln>
              <a:effectLst/>
            </p:spPr>
            <p:txBody>
              <a:bodyPr/>
              <a:lstStyle/>
              <a:p>
                <a:endParaRPr lang="zh-CN" altLang="en-US"/>
              </a:p>
            </p:txBody>
          </p:sp>
          <p:grpSp>
            <p:nvGrpSpPr>
              <p:cNvPr id="567318" name="Group 22"/>
              <p:cNvGrpSpPr>
                <a:grpSpLocks/>
              </p:cNvGrpSpPr>
              <p:nvPr/>
            </p:nvGrpSpPr>
            <p:grpSpPr bwMode="auto">
              <a:xfrm>
                <a:off x="1927" y="2795"/>
                <a:ext cx="272" cy="91"/>
                <a:chOff x="1588" y="3022"/>
                <a:chExt cx="272" cy="91"/>
              </a:xfrm>
            </p:grpSpPr>
            <p:sp>
              <p:nvSpPr>
                <p:cNvPr id="567319" name="Rectangle 23"/>
                <p:cNvSpPr>
                  <a:spLocks noChangeArrowheads="1"/>
                </p:cNvSpPr>
                <p:nvPr/>
              </p:nvSpPr>
              <p:spPr bwMode="auto">
                <a:xfrm>
                  <a:off x="1588" y="3022"/>
                  <a:ext cx="272" cy="91"/>
                </a:xfrm>
                <a:prstGeom prst="rect">
                  <a:avLst/>
                </a:prstGeom>
                <a:solidFill>
                  <a:schemeClr val="bg1"/>
                </a:solidFill>
                <a:ln w="9525">
                  <a:noFill/>
                  <a:miter lim="800000"/>
                  <a:headEnd/>
                  <a:tailEnd/>
                </a:ln>
                <a:effectLst/>
              </p:spPr>
              <p:txBody>
                <a:bodyPr wrap="none" anchor="ctr"/>
                <a:lstStyle/>
                <a:p>
                  <a:endParaRPr lang="zh-CN" altLang="en-US"/>
                </a:p>
              </p:txBody>
            </p:sp>
            <p:grpSp>
              <p:nvGrpSpPr>
                <p:cNvPr id="567320" name="Group 24"/>
                <p:cNvGrpSpPr>
                  <a:grpSpLocks/>
                </p:cNvGrpSpPr>
                <p:nvPr/>
              </p:nvGrpSpPr>
              <p:grpSpPr bwMode="auto">
                <a:xfrm>
                  <a:off x="1610" y="3022"/>
                  <a:ext cx="227" cy="90"/>
                  <a:chOff x="2290" y="3748"/>
                  <a:chExt cx="227" cy="90"/>
                </a:xfrm>
              </p:grpSpPr>
              <p:sp>
                <p:nvSpPr>
                  <p:cNvPr id="567321" name="Line 25"/>
                  <p:cNvSpPr>
                    <a:spLocks noChangeShapeType="1"/>
                  </p:cNvSpPr>
                  <p:nvPr/>
                </p:nvSpPr>
                <p:spPr bwMode="auto">
                  <a:xfrm>
                    <a:off x="2290" y="3748"/>
                    <a:ext cx="227" cy="0"/>
                  </a:xfrm>
                  <a:prstGeom prst="line">
                    <a:avLst/>
                  </a:prstGeom>
                  <a:noFill/>
                  <a:ln w="38100">
                    <a:solidFill>
                      <a:schemeClr val="tx1"/>
                    </a:solidFill>
                    <a:round/>
                    <a:headEnd/>
                    <a:tailEnd/>
                  </a:ln>
                  <a:effectLst/>
                </p:spPr>
                <p:txBody>
                  <a:bodyPr/>
                  <a:lstStyle/>
                  <a:p>
                    <a:endParaRPr lang="zh-CN" altLang="en-US"/>
                  </a:p>
                </p:txBody>
              </p:sp>
              <p:sp>
                <p:nvSpPr>
                  <p:cNvPr id="567322" name="Line 26"/>
                  <p:cNvSpPr>
                    <a:spLocks noChangeShapeType="1"/>
                  </p:cNvSpPr>
                  <p:nvPr/>
                </p:nvSpPr>
                <p:spPr bwMode="auto">
                  <a:xfrm>
                    <a:off x="2290" y="3838"/>
                    <a:ext cx="227" cy="0"/>
                  </a:xfrm>
                  <a:prstGeom prst="line">
                    <a:avLst/>
                  </a:prstGeom>
                  <a:noFill/>
                  <a:ln w="38100">
                    <a:solidFill>
                      <a:schemeClr val="tx1"/>
                    </a:solidFill>
                    <a:round/>
                    <a:headEnd/>
                    <a:tailEnd/>
                  </a:ln>
                  <a:effectLst/>
                </p:spPr>
                <p:txBody>
                  <a:bodyPr/>
                  <a:lstStyle/>
                  <a:p>
                    <a:endParaRPr lang="zh-CN" altLang="en-US"/>
                  </a:p>
                </p:txBody>
              </p:sp>
            </p:grpSp>
          </p:grpSp>
          <p:grpSp>
            <p:nvGrpSpPr>
              <p:cNvPr id="567323" name="Group 27"/>
              <p:cNvGrpSpPr>
                <a:grpSpLocks/>
              </p:cNvGrpSpPr>
              <p:nvPr/>
            </p:nvGrpSpPr>
            <p:grpSpPr bwMode="auto">
              <a:xfrm>
                <a:off x="2653" y="2795"/>
                <a:ext cx="272" cy="91"/>
                <a:chOff x="1588" y="3022"/>
                <a:chExt cx="272" cy="91"/>
              </a:xfrm>
            </p:grpSpPr>
            <p:sp>
              <p:nvSpPr>
                <p:cNvPr id="567324" name="Rectangle 28"/>
                <p:cNvSpPr>
                  <a:spLocks noChangeArrowheads="1"/>
                </p:cNvSpPr>
                <p:nvPr/>
              </p:nvSpPr>
              <p:spPr bwMode="auto">
                <a:xfrm>
                  <a:off x="1588" y="3022"/>
                  <a:ext cx="272" cy="91"/>
                </a:xfrm>
                <a:prstGeom prst="rect">
                  <a:avLst/>
                </a:prstGeom>
                <a:solidFill>
                  <a:schemeClr val="bg1"/>
                </a:solidFill>
                <a:ln w="9525">
                  <a:noFill/>
                  <a:miter lim="800000"/>
                  <a:headEnd/>
                  <a:tailEnd/>
                </a:ln>
                <a:effectLst/>
              </p:spPr>
              <p:txBody>
                <a:bodyPr wrap="none" anchor="ctr"/>
                <a:lstStyle/>
                <a:p>
                  <a:endParaRPr lang="zh-CN" altLang="en-US"/>
                </a:p>
              </p:txBody>
            </p:sp>
            <p:grpSp>
              <p:nvGrpSpPr>
                <p:cNvPr id="567325" name="Group 29"/>
                <p:cNvGrpSpPr>
                  <a:grpSpLocks/>
                </p:cNvGrpSpPr>
                <p:nvPr/>
              </p:nvGrpSpPr>
              <p:grpSpPr bwMode="auto">
                <a:xfrm>
                  <a:off x="1610" y="3022"/>
                  <a:ext cx="227" cy="90"/>
                  <a:chOff x="2290" y="3748"/>
                  <a:chExt cx="227" cy="90"/>
                </a:xfrm>
              </p:grpSpPr>
              <p:sp>
                <p:nvSpPr>
                  <p:cNvPr id="567326" name="Line 30"/>
                  <p:cNvSpPr>
                    <a:spLocks noChangeShapeType="1"/>
                  </p:cNvSpPr>
                  <p:nvPr/>
                </p:nvSpPr>
                <p:spPr bwMode="auto">
                  <a:xfrm>
                    <a:off x="2290" y="3748"/>
                    <a:ext cx="227" cy="0"/>
                  </a:xfrm>
                  <a:prstGeom prst="line">
                    <a:avLst/>
                  </a:prstGeom>
                  <a:noFill/>
                  <a:ln w="38100">
                    <a:solidFill>
                      <a:schemeClr val="tx1"/>
                    </a:solidFill>
                    <a:round/>
                    <a:headEnd/>
                    <a:tailEnd/>
                  </a:ln>
                  <a:effectLst/>
                </p:spPr>
                <p:txBody>
                  <a:bodyPr/>
                  <a:lstStyle/>
                  <a:p>
                    <a:endParaRPr lang="zh-CN" altLang="en-US"/>
                  </a:p>
                </p:txBody>
              </p:sp>
              <p:sp>
                <p:nvSpPr>
                  <p:cNvPr id="567327" name="Line 31"/>
                  <p:cNvSpPr>
                    <a:spLocks noChangeShapeType="1"/>
                  </p:cNvSpPr>
                  <p:nvPr/>
                </p:nvSpPr>
                <p:spPr bwMode="auto">
                  <a:xfrm>
                    <a:off x="2290" y="3838"/>
                    <a:ext cx="227" cy="0"/>
                  </a:xfrm>
                  <a:prstGeom prst="line">
                    <a:avLst/>
                  </a:prstGeom>
                  <a:noFill/>
                  <a:ln w="38100">
                    <a:solidFill>
                      <a:schemeClr val="tx1"/>
                    </a:solidFill>
                    <a:round/>
                    <a:headEnd/>
                    <a:tailEnd/>
                  </a:ln>
                  <a:effectLst/>
                </p:spPr>
                <p:txBody>
                  <a:bodyPr/>
                  <a:lstStyle/>
                  <a:p>
                    <a:endParaRPr lang="zh-CN" altLang="en-US"/>
                  </a:p>
                </p:txBody>
              </p:sp>
            </p:grpSp>
          </p:grpSp>
          <p:grpSp>
            <p:nvGrpSpPr>
              <p:cNvPr id="567328" name="Group 32"/>
              <p:cNvGrpSpPr>
                <a:grpSpLocks/>
              </p:cNvGrpSpPr>
              <p:nvPr/>
            </p:nvGrpSpPr>
            <p:grpSpPr bwMode="auto">
              <a:xfrm>
                <a:off x="2766" y="2160"/>
                <a:ext cx="114" cy="363"/>
                <a:chOff x="3254" y="2160"/>
                <a:chExt cx="114" cy="363"/>
              </a:xfrm>
            </p:grpSpPr>
            <p:sp>
              <p:nvSpPr>
                <p:cNvPr id="567329" name="Rectangle 33"/>
                <p:cNvSpPr>
                  <a:spLocks noChangeArrowheads="1"/>
                </p:cNvSpPr>
                <p:nvPr/>
              </p:nvSpPr>
              <p:spPr bwMode="auto">
                <a:xfrm>
                  <a:off x="3254" y="2160"/>
                  <a:ext cx="113" cy="363"/>
                </a:xfrm>
                <a:prstGeom prst="rect">
                  <a:avLst/>
                </a:prstGeom>
                <a:solidFill>
                  <a:schemeClr val="bg1"/>
                </a:solidFill>
                <a:ln w="9525">
                  <a:solidFill>
                    <a:schemeClr val="bg1"/>
                  </a:solidFill>
                  <a:miter lim="800000"/>
                  <a:headEnd/>
                  <a:tailEnd/>
                </a:ln>
                <a:effectLst/>
              </p:spPr>
              <p:txBody>
                <a:bodyPr wrap="none" anchor="ctr"/>
                <a:lstStyle/>
                <a:p>
                  <a:endParaRPr lang="zh-CN" altLang="en-US"/>
                </a:p>
              </p:txBody>
            </p:sp>
            <p:grpSp>
              <p:nvGrpSpPr>
                <p:cNvPr id="567330" name="Group 34"/>
                <p:cNvGrpSpPr>
                  <a:grpSpLocks/>
                </p:cNvGrpSpPr>
                <p:nvPr/>
              </p:nvGrpSpPr>
              <p:grpSpPr bwMode="auto">
                <a:xfrm>
                  <a:off x="3255" y="2160"/>
                  <a:ext cx="113" cy="363"/>
                  <a:chOff x="3107" y="3566"/>
                  <a:chExt cx="113" cy="363"/>
                </a:xfrm>
              </p:grpSpPr>
              <p:sp>
                <p:nvSpPr>
                  <p:cNvPr id="567331" name="Arc 35"/>
                  <p:cNvSpPr>
                    <a:spLocks noChangeAspect="1"/>
                  </p:cNvSpPr>
                  <p:nvPr/>
                </p:nvSpPr>
                <p:spPr bwMode="auto">
                  <a:xfrm>
                    <a:off x="3107" y="3566"/>
                    <a:ext cx="113" cy="181"/>
                  </a:xfrm>
                  <a:custGeom>
                    <a:avLst/>
                    <a:gdLst>
                      <a:gd name="G0" fmla="+- 5449 0 0"/>
                      <a:gd name="G1" fmla="+- 21600 0 0"/>
                      <a:gd name="G2" fmla="+- 21600 0 0"/>
                      <a:gd name="T0" fmla="*/ 833 w 27049"/>
                      <a:gd name="T1" fmla="*/ 499 h 43200"/>
                      <a:gd name="T2" fmla="*/ 0 w 27049"/>
                      <a:gd name="T3" fmla="*/ 42501 h 43200"/>
                      <a:gd name="T4" fmla="*/ 5449 w 27049"/>
                      <a:gd name="T5" fmla="*/ 21600 h 43200"/>
                    </a:gdLst>
                    <a:ahLst/>
                    <a:cxnLst>
                      <a:cxn ang="0">
                        <a:pos x="T0" y="T1"/>
                      </a:cxn>
                      <a:cxn ang="0">
                        <a:pos x="T2" y="T3"/>
                      </a:cxn>
                      <a:cxn ang="0">
                        <a:pos x="T4" y="T5"/>
                      </a:cxn>
                    </a:cxnLst>
                    <a:rect l="0" t="0" r="r" b="b"/>
                    <a:pathLst>
                      <a:path w="27049" h="43200" fill="none" extrusionOk="0">
                        <a:moveTo>
                          <a:pt x="832" y="498"/>
                        </a:moveTo>
                        <a:cubicBezTo>
                          <a:pt x="2349" y="167"/>
                          <a:pt x="3896" y="-1"/>
                          <a:pt x="5449" y="0"/>
                        </a:cubicBezTo>
                        <a:cubicBezTo>
                          <a:pt x="17378" y="0"/>
                          <a:pt x="27049" y="9670"/>
                          <a:pt x="27049" y="21600"/>
                        </a:cubicBezTo>
                        <a:cubicBezTo>
                          <a:pt x="27049" y="33529"/>
                          <a:pt x="17378" y="43200"/>
                          <a:pt x="5449" y="43200"/>
                        </a:cubicBezTo>
                        <a:cubicBezTo>
                          <a:pt x="3610" y="43200"/>
                          <a:pt x="1779" y="42965"/>
                          <a:pt x="-1" y="42501"/>
                        </a:cubicBezTo>
                      </a:path>
                      <a:path w="27049" h="43200" stroke="0" extrusionOk="0">
                        <a:moveTo>
                          <a:pt x="832" y="498"/>
                        </a:moveTo>
                        <a:cubicBezTo>
                          <a:pt x="2349" y="167"/>
                          <a:pt x="3896" y="-1"/>
                          <a:pt x="5449" y="0"/>
                        </a:cubicBezTo>
                        <a:cubicBezTo>
                          <a:pt x="17378" y="0"/>
                          <a:pt x="27049" y="9670"/>
                          <a:pt x="27049" y="21600"/>
                        </a:cubicBezTo>
                        <a:cubicBezTo>
                          <a:pt x="27049" y="33529"/>
                          <a:pt x="17378" y="43200"/>
                          <a:pt x="5449" y="43200"/>
                        </a:cubicBezTo>
                        <a:cubicBezTo>
                          <a:pt x="3610" y="43200"/>
                          <a:pt x="1779" y="42965"/>
                          <a:pt x="-1" y="42501"/>
                        </a:cubicBezTo>
                        <a:lnTo>
                          <a:pt x="5449" y="21600"/>
                        </a:lnTo>
                        <a:close/>
                      </a:path>
                    </a:pathLst>
                  </a:custGeom>
                  <a:noFill/>
                  <a:ln w="38100">
                    <a:solidFill>
                      <a:schemeClr val="tx1"/>
                    </a:solidFill>
                    <a:round/>
                    <a:headEnd/>
                    <a:tailEnd/>
                  </a:ln>
                  <a:effectLst/>
                </p:spPr>
                <p:txBody>
                  <a:bodyPr wrap="none" anchor="ctr"/>
                  <a:lstStyle/>
                  <a:p>
                    <a:endParaRPr lang="zh-CN" altLang="en-US"/>
                  </a:p>
                </p:txBody>
              </p:sp>
              <p:sp>
                <p:nvSpPr>
                  <p:cNvPr id="567332" name="Arc 36"/>
                  <p:cNvSpPr>
                    <a:spLocks noChangeAspect="1"/>
                  </p:cNvSpPr>
                  <p:nvPr/>
                </p:nvSpPr>
                <p:spPr bwMode="auto">
                  <a:xfrm>
                    <a:off x="3107" y="3748"/>
                    <a:ext cx="113" cy="181"/>
                  </a:xfrm>
                  <a:custGeom>
                    <a:avLst/>
                    <a:gdLst>
                      <a:gd name="G0" fmla="+- 5449 0 0"/>
                      <a:gd name="G1" fmla="+- 21600 0 0"/>
                      <a:gd name="G2" fmla="+- 21600 0 0"/>
                      <a:gd name="T0" fmla="*/ 833 w 27049"/>
                      <a:gd name="T1" fmla="*/ 499 h 43200"/>
                      <a:gd name="T2" fmla="*/ 0 w 27049"/>
                      <a:gd name="T3" fmla="*/ 42501 h 43200"/>
                      <a:gd name="T4" fmla="*/ 5449 w 27049"/>
                      <a:gd name="T5" fmla="*/ 21600 h 43200"/>
                    </a:gdLst>
                    <a:ahLst/>
                    <a:cxnLst>
                      <a:cxn ang="0">
                        <a:pos x="T0" y="T1"/>
                      </a:cxn>
                      <a:cxn ang="0">
                        <a:pos x="T2" y="T3"/>
                      </a:cxn>
                      <a:cxn ang="0">
                        <a:pos x="T4" y="T5"/>
                      </a:cxn>
                    </a:cxnLst>
                    <a:rect l="0" t="0" r="r" b="b"/>
                    <a:pathLst>
                      <a:path w="27049" h="43200" fill="none" extrusionOk="0">
                        <a:moveTo>
                          <a:pt x="832" y="498"/>
                        </a:moveTo>
                        <a:cubicBezTo>
                          <a:pt x="2349" y="167"/>
                          <a:pt x="3896" y="-1"/>
                          <a:pt x="5449" y="0"/>
                        </a:cubicBezTo>
                        <a:cubicBezTo>
                          <a:pt x="17378" y="0"/>
                          <a:pt x="27049" y="9670"/>
                          <a:pt x="27049" y="21600"/>
                        </a:cubicBezTo>
                        <a:cubicBezTo>
                          <a:pt x="27049" y="33529"/>
                          <a:pt x="17378" y="43200"/>
                          <a:pt x="5449" y="43200"/>
                        </a:cubicBezTo>
                        <a:cubicBezTo>
                          <a:pt x="3610" y="43200"/>
                          <a:pt x="1779" y="42965"/>
                          <a:pt x="-1" y="42501"/>
                        </a:cubicBezTo>
                      </a:path>
                      <a:path w="27049" h="43200" stroke="0" extrusionOk="0">
                        <a:moveTo>
                          <a:pt x="832" y="498"/>
                        </a:moveTo>
                        <a:cubicBezTo>
                          <a:pt x="2349" y="167"/>
                          <a:pt x="3896" y="-1"/>
                          <a:pt x="5449" y="0"/>
                        </a:cubicBezTo>
                        <a:cubicBezTo>
                          <a:pt x="17378" y="0"/>
                          <a:pt x="27049" y="9670"/>
                          <a:pt x="27049" y="21600"/>
                        </a:cubicBezTo>
                        <a:cubicBezTo>
                          <a:pt x="27049" y="33529"/>
                          <a:pt x="17378" y="43200"/>
                          <a:pt x="5449" y="43200"/>
                        </a:cubicBezTo>
                        <a:cubicBezTo>
                          <a:pt x="3610" y="43200"/>
                          <a:pt x="1779" y="42965"/>
                          <a:pt x="-1" y="42501"/>
                        </a:cubicBezTo>
                        <a:lnTo>
                          <a:pt x="5449" y="21600"/>
                        </a:lnTo>
                        <a:close/>
                      </a:path>
                    </a:pathLst>
                  </a:custGeom>
                  <a:noFill/>
                  <a:ln w="38100">
                    <a:solidFill>
                      <a:schemeClr val="tx1"/>
                    </a:solidFill>
                    <a:round/>
                    <a:headEnd/>
                    <a:tailEnd/>
                  </a:ln>
                  <a:effectLst/>
                </p:spPr>
                <p:txBody>
                  <a:bodyPr wrap="none" anchor="ctr"/>
                  <a:lstStyle/>
                  <a:p>
                    <a:endParaRPr lang="zh-CN" altLang="en-US"/>
                  </a:p>
                </p:txBody>
              </p:sp>
            </p:grpSp>
          </p:grpSp>
          <p:sp>
            <p:nvSpPr>
              <p:cNvPr id="567333" name="Oval 37"/>
              <p:cNvSpPr>
                <a:spLocks noChangeArrowheads="1"/>
              </p:cNvSpPr>
              <p:nvPr/>
            </p:nvSpPr>
            <p:spPr bwMode="auto">
              <a:xfrm>
                <a:off x="1519" y="3702"/>
                <a:ext cx="91" cy="91"/>
              </a:xfrm>
              <a:prstGeom prst="ellipse">
                <a:avLst/>
              </a:prstGeom>
              <a:solidFill>
                <a:schemeClr val="bg1"/>
              </a:solidFill>
              <a:ln w="28575">
                <a:solidFill>
                  <a:schemeClr val="tx1"/>
                </a:solidFill>
                <a:round/>
                <a:headEnd/>
                <a:tailEnd/>
              </a:ln>
              <a:effectLst/>
            </p:spPr>
            <p:txBody>
              <a:bodyPr wrap="none" anchor="ctr"/>
              <a:lstStyle/>
              <a:p>
                <a:endParaRPr lang="zh-CN" altLang="en-US"/>
              </a:p>
            </p:txBody>
          </p:sp>
          <p:sp>
            <p:nvSpPr>
              <p:cNvPr id="567334" name="Oval 38"/>
              <p:cNvSpPr>
                <a:spLocks noChangeArrowheads="1"/>
              </p:cNvSpPr>
              <p:nvPr/>
            </p:nvSpPr>
            <p:spPr bwMode="auto">
              <a:xfrm>
                <a:off x="1519" y="1888"/>
                <a:ext cx="91" cy="91"/>
              </a:xfrm>
              <a:prstGeom prst="ellipse">
                <a:avLst/>
              </a:prstGeom>
              <a:solidFill>
                <a:schemeClr val="bg1"/>
              </a:solidFill>
              <a:ln w="28575">
                <a:solidFill>
                  <a:schemeClr val="tx1"/>
                </a:solidFill>
                <a:round/>
                <a:headEnd/>
                <a:tailEnd/>
              </a:ln>
              <a:effectLst/>
            </p:spPr>
            <p:txBody>
              <a:bodyPr wrap="none" anchor="ctr"/>
              <a:lstStyle/>
              <a:p>
                <a:endParaRPr lang="zh-CN" altLang="en-US"/>
              </a:p>
            </p:txBody>
          </p:sp>
        </p:grpSp>
        <p:sp>
          <p:nvSpPr>
            <p:cNvPr id="567335" name="Text Box 39"/>
            <p:cNvSpPr txBox="1">
              <a:spLocks noChangeArrowheads="1"/>
            </p:cNvSpPr>
            <p:nvPr/>
          </p:nvSpPr>
          <p:spPr bwMode="auto">
            <a:xfrm>
              <a:off x="1610" y="2659"/>
              <a:ext cx="326" cy="288"/>
            </a:xfrm>
            <a:prstGeom prst="rect">
              <a:avLst/>
            </a:prstGeom>
            <a:noFill/>
            <a:ln w="9525">
              <a:noFill/>
              <a:miter lim="800000"/>
              <a:headEnd/>
              <a:tailEnd/>
            </a:ln>
            <a:effectLst/>
          </p:spPr>
          <p:txBody>
            <a:bodyPr wrap="none">
              <a:spAutoFit/>
            </a:bodyPr>
            <a:lstStyle/>
            <a:p>
              <a:r>
                <a:rPr lang="en-US" altLang="zh-CN" b="1" i="1">
                  <a:latin typeface="Arial" pitchFamily="34" charset="0"/>
                </a:rPr>
                <a:t>C</a:t>
              </a:r>
              <a:r>
                <a:rPr lang="en-US" altLang="zh-CN" b="1" baseline="-25000">
                  <a:latin typeface="Arial" pitchFamily="34" charset="0"/>
                </a:rPr>
                <a:t>0</a:t>
              </a:r>
              <a:endParaRPr lang="en-US" altLang="zh-CN" b="1" i="1">
                <a:latin typeface="Arial" pitchFamily="34" charset="0"/>
              </a:endParaRPr>
            </a:p>
          </p:txBody>
        </p:sp>
        <p:sp>
          <p:nvSpPr>
            <p:cNvPr id="567336" name="Text Box 40"/>
            <p:cNvSpPr txBox="1">
              <a:spLocks noChangeArrowheads="1"/>
            </p:cNvSpPr>
            <p:nvPr/>
          </p:nvSpPr>
          <p:spPr bwMode="auto">
            <a:xfrm>
              <a:off x="2336" y="2659"/>
              <a:ext cx="333" cy="288"/>
            </a:xfrm>
            <a:prstGeom prst="rect">
              <a:avLst/>
            </a:prstGeom>
            <a:noFill/>
            <a:ln w="9525">
              <a:noFill/>
              <a:miter lim="800000"/>
              <a:headEnd/>
              <a:tailEnd/>
            </a:ln>
            <a:effectLst/>
          </p:spPr>
          <p:txBody>
            <a:bodyPr wrap="none">
              <a:spAutoFit/>
            </a:bodyPr>
            <a:lstStyle/>
            <a:p>
              <a:r>
                <a:rPr lang="en-US" altLang="zh-CN" b="1" i="1">
                  <a:latin typeface="Arial" pitchFamily="34" charset="0"/>
                </a:rPr>
                <a:t>C</a:t>
              </a:r>
              <a:r>
                <a:rPr lang="en-US" altLang="zh-CN" b="1" i="1" baseline="-25000">
                  <a:latin typeface="Arial" pitchFamily="34" charset="0"/>
                </a:rPr>
                <a:t>q</a:t>
              </a:r>
              <a:endParaRPr lang="en-US" altLang="zh-CN" b="1" i="1">
                <a:latin typeface="Arial" pitchFamily="34" charset="0"/>
              </a:endParaRPr>
            </a:p>
          </p:txBody>
        </p:sp>
        <p:sp>
          <p:nvSpPr>
            <p:cNvPr id="567337" name="Text Box 41"/>
            <p:cNvSpPr txBox="1">
              <a:spLocks noChangeArrowheads="1"/>
            </p:cNvSpPr>
            <p:nvPr/>
          </p:nvSpPr>
          <p:spPr bwMode="auto">
            <a:xfrm>
              <a:off x="2381" y="3203"/>
              <a:ext cx="269" cy="288"/>
            </a:xfrm>
            <a:prstGeom prst="rect">
              <a:avLst/>
            </a:prstGeom>
            <a:noFill/>
            <a:ln w="9525">
              <a:noFill/>
              <a:miter lim="800000"/>
              <a:headEnd/>
              <a:tailEnd/>
            </a:ln>
            <a:effectLst/>
          </p:spPr>
          <p:txBody>
            <a:bodyPr wrap="none">
              <a:spAutoFit/>
            </a:bodyPr>
            <a:lstStyle/>
            <a:p>
              <a:r>
                <a:rPr lang="en-US" altLang="zh-CN" b="1" i="1">
                  <a:latin typeface="Arial" pitchFamily="34" charset="0"/>
                </a:rPr>
                <a:t>r</a:t>
              </a:r>
              <a:r>
                <a:rPr lang="en-US" altLang="zh-CN" b="1" i="1" baseline="-25000">
                  <a:latin typeface="Arial" pitchFamily="34" charset="0"/>
                </a:rPr>
                <a:t>q</a:t>
              </a:r>
              <a:endParaRPr lang="en-US" altLang="zh-CN" b="1" i="1">
                <a:latin typeface="Arial" pitchFamily="34" charset="0"/>
              </a:endParaRPr>
            </a:p>
          </p:txBody>
        </p:sp>
        <p:sp>
          <p:nvSpPr>
            <p:cNvPr id="567338" name="Text Box 42"/>
            <p:cNvSpPr txBox="1">
              <a:spLocks noChangeArrowheads="1"/>
            </p:cNvSpPr>
            <p:nvPr/>
          </p:nvSpPr>
          <p:spPr bwMode="auto">
            <a:xfrm>
              <a:off x="2381" y="2160"/>
              <a:ext cx="311" cy="288"/>
            </a:xfrm>
            <a:prstGeom prst="rect">
              <a:avLst/>
            </a:prstGeom>
            <a:noFill/>
            <a:ln w="9525">
              <a:noFill/>
              <a:miter lim="800000"/>
              <a:headEnd/>
              <a:tailEnd/>
            </a:ln>
            <a:effectLst/>
          </p:spPr>
          <p:txBody>
            <a:bodyPr wrap="none">
              <a:spAutoFit/>
            </a:bodyPr>
            <a:lstStyle/>
            <a:p>
              <a:r>
                <a:rPr lang="en-US" altLang="zh-CN" b="1" i="1">
                  <a:latin typeface="Arial" pitchFamily="34" charset="0"/>
                </a:rPr>
                <a:t>L</a:t>
              </a:r>
              <a:r>
                <a:rPr lang="en-US" altLang="zh-CN" b="1" i="1" baseline="-25000">
                  <a:latin typeface="Arial" pitchFamily="34" charset="0"/>
                </a:rPr>
                <a:t>q</a:t>
              </a:r>
              <a:endParaRPr lang="en-US" altLang="zh-CN" b="1" i="1">
                <a:latin typeface="Arial" pitchFamily="34" charset="0"/>
              </a:endParaRPr>
            </a:p>
          </p:txBody>
        </p:sp>
      </p:grpSp>
      <p:sp>
        <p:nvSpPr>
          <p:cNvPr id="567339" name="Line 43"/>
          <p:cNvSpPr>
            <a:spLocks noChangeShapeType="1"/>
          </p:cNvSpPr>
          <p:nvPr/>
        </p:nvSpPr>
        <p:spPr bwMode="auto">
          <a:xfrm>
            <a:off x="1042988" y="2492375"/>
            <a:ext cx="0" cy="2520950"/>
          </a:xfrm>
          <a:prstGeom prst="line">
            <a:avLst/>
          </a:prstGeom>
          <a:noFill/>
          <a:ln w="9525">
            <a:solidFill>
              <a:schemeClr val="tx1"/>
            </a:solidFill>
            <a:round/>
            <a:headEnd type="triangle" w="med" len="med"/>
            <a:tailEnd type="triangle" w="med" len="med"/>
          </a:ln>
          <a:effectLst/>
        </p:spPr>
        <p:txBody>
          <a:bodyPr/>
          <a:lstStyle/>
          <a:p>
            <a:endParaRPr lang="zh-CN" altLang="en-US"/>
          </a:p>
        </p:txBody>
      </p:sp>
      <p:sp>
        <p:nvSpPr>
          <p:cNvPr id="567340" name="Text Box 44"/>
          <p:cNvSpPr txBox="1">
            <a:spLocks noChangeArrowheads="1"/>
          </p:cNvSpPr>
          <p:nvPr/>
        </p:nvSpPr>
        <p:spPr bwMode="auto">
          <a:xfrm>
            <a:off x="107950" y="3429000"/>
            <a:ext cx="979488" cy="457200"/>
          </a:xfrm>
          <a:prstGeom prst="rect">
            <a:avLst/>
          </a:prstGeom>
          <a:solidFill>
            <a:schemeClr val="bg1"/>
          </a:solidFill>
          <a:ln w="9525">
            <a:noFill/>
            <a:miter lim="800000"/>
            <a:headEnd/>
            <a:tailEnd/>
          </a:ln>
          <a:effectLst/>
        </p:spPr>
        <p:txBody>
          <a:bodyPr wrap="none">
            <a:spAutoFit/>
          </a:bodyPr>
          <a:lstStyle/>
          <a:p>
            <a:r>
              <a:rPr lang="en-US" altLang="zh-CN" b="1" i="1">
                <a:latin typeface="Arial" pitchFamily="34" charset="0"/>
              </a:rPr>
              <a:t>Z</a:t>
            </a:r>
            <a:r>
              <a:rPr lang="en-US" altLang="zh-CN" b="1">
                <a:latin typeface="Arial" pitchFamily="34" charset="0"/>
              </a:rPr>
              <a:t> (</a:t>
            </a:r>
            <a:r>
              <a:rPr lang="en-US" altLang="zh-CN" b="1" i="1">
                <a:latin typeface="Arial" pitchFamily="34" charset="0"/>
                <a:sym typeface="Symbol" pitchFamily="18" charset="2"/>
              </a:rPr>
              <a:t></a:t>
            </a:r>
            <a:r>
              <a:rPr lang="en-US" altLang="zh-CN" b="1" baseline="-25000">
                <a:latin typeface="Arial" pitchFamily="34" charset="0"/>
                <a:sym typeface="Symbol" pitchFamily="18" charset="2"/>
              </a:rPr>
              <a:t>0</a:t>
            </a:r>
            <a:r>
              <a:rPr lang="en-US" altLang="zh-CN" b="1">
                <a:latin typeface="Arial" pitchFamily="34" charset="0"/>
              </a:rPr>
              <a:t>)</a:t>
            </a:r>
            <a:endParaRPr lang="en-US" altLang="zh-CN" b="1" i="1">
              <a:latin typeface="Arial" pitchFamily="34" charset="0"/>
            </a:endParaRPr>
          </a:p>
        </p:txBody>
      </p:sp>
      <p:sp>
        <p:nvSpPr>
          <p:cNvPr id="567341" name="Text Box 45"/>
          <p:cNvSpPr txBox="1">
            <a:spLocks noChangeArrowheads="1"/>
          </p:cNvSpPr>
          <p:nvPr/>
        </p:nvSpPr>
        <p:spPr bwMode="auto">
          <a:xfrm>
            <a:off x="971550" y="5516563"/>
            <a:ext cx="2012950" cy="366712"/>
          </a:xfrm>
          <a:prstGeom prst="rect">
            <a:avLst/>
          </a:prstGeom>
          <a:noFill/>
          <a:ln w="9525">
            <a:noFill/>
            <a:miter lim="800000"/>
            <a:headEnd/>
            <a:tailEnd/>
          </a:ln>
          <a:effectLst/>
        </p:spPr>
        <p:txBody>
          <a:bodyPr wrap="none">
            <a:spAutoFit/>
          </a:bodyPr>
          <a:lstStyle/>
          <a:p>
            <a:r>
              <a:rPr lang="zh-CN" altLang="en-US" sz="1800">
                <a:latin typeface="Arial" pitchFamily="34" charset="0"/>
              </a:rPr>
              <a:t>晶振基频等效电路</a:t>
            </a:r>
          </a:p>
        </p:txBody>
      </p:sp>
      <p:graphicFrame>
        <p:nvGraphicFramePr>
          <p:cNvPr id="567342" name="Object 46"/>
          <p:cNvGraphicFramePr>
            <a:graphicFrameLocks noChangeAspect="1"/>
          </p:cNvGraphicFramePr>
          <p:nvPr/>
        </p:nvGraphicFramePr>
        <p:xfrm>
          <a:off x="5148263" y="1125538"/>
          <a:ext cx="3168650" cy="1751012"/>
        </p:xfrm>
        <a:graphic>
          <a:graphicData uri="http://schemas.openxmlformats.org/presentationml/2006/ole">
            <p:oleObj spid="_x0000_s567342" name="Equation" r:id="rId3" imgW="1676160" imgH="927000" progId="Equation.DSMT4">
              <p:embed/>
            </p:oleObj>
          </a:graphicData>
        </a:graphic>
      </p:graphicFrame>
      <p:graphicFrame>
        <p:nvGraphicFramePr>
          <p:cNvPr id="567343" name="Object 47"/>
          <p:cNvGraphicFramePr>
            <a:graphicFrameLocks noChangeAspect="1"/>
          </p:cNvGraphicFramePr>
          <p:nvPr/>
        </p:nvGraphicFramePr>
        <p:xfrm>
          <a:off x="3708400" y="2924175"/>
          <a:ext cx="2305050" cy="963613"/>
        </p:xfrm>
        <a:graphic>
          <a:graphicData uri="http://schemas.openxmlformats.org/presentationml/2006/ole">
            <p:oleObj spid="_x0000_s567343" name="Equation" r:id="rId4" imgW="1244520" imgH="520560" progId="Equation.DSMT4">
              <p:embed/>
            </p:oleObj>
          </a:graphicData>
        </a:graphic>
      </p:graphicFrame>
      <p:graphicFrame>
        <p:nvGraphicFramePr>
          <p:cNvPr id="567344" name="Object 48"/>
          <p:cNvGraphicFramePr>
            <a:graphicFrameLocks noChangeAspect="1"/>
          </p:cNvGraphicFramePr>
          <p:nvPr/>
        </p:nvGraphicFramePr>
        <p:xfrm>
          <a:off x="6300788" y="2997200"/>
          <a:ext cx="2447925" cy="862013"/>
        </p:xfrm>
        <a:graphic>
          <a:graphicData uri="http://schemas.openxmlformats.org/presentationml/2006/ole">
            <p:oleObj spid="_x0000_s567344" name="Equation" r:id="rId5" imgW="1511280" imgH="533160" progId="Equation.DSMT4">
              <p:embed/>
            </p:oleObj>
          </a:graphicData>
        </a:graphic>
      </p:graphicFrame>
      <p:sp>
        <p:nvSpPr>
          <p:cNvPr id="567345" name="Text Box 49"/>
          <p:cNvSpPr txBox="1">
            <a:spLocks noChangeArrowheads="1"/>
          </p:cNvSpPr>
          <p:nvPr/>
        </p:nvSpPr>
        <p:spPr bwMode="auto">
          <a:xfrm>
            <a:off x="5435600" y="6356350"/>
            <a:ext cx="2328863" cy="457200"/>
          </a:xfrm>
          <a:prstGeom prst="rect">
            <a:avLst/>
          </a:prstGeom>
          <a:noFill/>
          <a:ln w="9525">
            <a:noFill/>
            <a:miter lim="800000"/>
            <a:headEnd/>
            <a:tailEnd/>
          </a:ln>
          <a:effectLst/>
        </p:spPr>
        <p:txBody>
          <a:bodyPr wrap="none">
            <a:spAutoFit/>
          </a:bodyPr>
          <a:lstStyle/>
          <a:p>
            <a:r>
              <a:rPr lang="zh-CN" altLang="en-US" b="1">
                <a:solidFill>
                  <a:srgbClr val="0000FF"/>
                </a:solidFill>
              </a:rPr>
              <a:t>晶振的阻抗曲线</a:t>
            </a:r>
          </a:p>
        </p:txBody>
      </p:sp>
      <p:grpSp>
        <p:nvGrpSpPr>
          <p:cNvPr id="567346" name="Group 50"/>
          <p:cNvGrpSpPr>
            <a:grpSpLocks/>
          </p:cNvGrpSpPr>
          <p:nvPr/>
        </p:nvGrpSpPr>
        <p:grpSpPr bwMode="auto">
          <a:xfrm>
            <a:off x="4616450" y="4076700"/>
            <a:ext cx="3878263" cy="2349500"/>
            <a:chOff x="2908" y="2676"/>
            <a:chExt cx="2443" cy="1480"/>
          </a:xfrm>
        </p:grpSpPr>
        <p:sp>
          <p:nvSpPr>
            <p:cNvPr id="567347" name="Line 51"/>
            <p:cNvSpPr>
              <a:spLocks noChangeShapeType="1"/>
            </p:cNvSpPr>
            <p:nvPr/>
          </p:nvSpPr>
          <p:spPr bwMode="auto">
            <a:xfrm>
              <a:off x="3198" y="3584"/>
              <a:ext cx="1995" cy="0"/>
            </a:xfrm>
            <a:prstGeom prst="line">
              <a:avLst/>
            </a:prstGeom>
            <a:noFill/>
            <a:ln w="9525">
              <a:solidFill>
                <a:schemeClr val="tx1"/>
              </a:solidFill>
              <a:round/>
              <a:headEnd/>
              <a:tailEnd type="triangle" w="med" len="med"/>
            </a:ln>
            <a:effectLst/>
          </p:spPr>
          <p:txBody>
            <a:bodyPr/>
            <a:lstStyle/>
            <a:p>
              <a:endParaRPr lang="zh-CN" altLang="en-US"/>
            </a:p>
          </p:txBody>
        </p:sp>
        <p:sp>
          <p:nvSpPr>
            <p:cNvPr id="567348" name="Line 52"/>
            <p:cNvSpPr>
              <a:spLocks noChangeShapeType="1"/>
            </p:cNvSpPr>
            <p:nvPr/>
          </p:nvSpPr>
          <p:spPr bwMode="auto">
            <a:xfrm flipV="1">
              <a:off x="3198" y="2676"/>
              <a:ext cx="0" cy="1480"/>
            </a:xfrm>
            <a:prstGeom prst="line">
              <a:avLst/>
            </a:prstGeom>
            <a:noFill/>
            <a:ln w="9525">
              <a:solidFill>
                <a:schemeClr val="tx1"/>
              </a:solidFill>
              <a:round/>
              <a:headEnd/>
              <a:tailEnd type="triangle" w="med" len="med"/>
            </a:ln>
            <a:effectLst/>
          </p:spPr>
          <p:txBody>
            <a:bodyPr/>
            <a:lstStyle/>
            <a:p>
              <a:endParaRPr lang="zh-CN" altLang="en-US"/>
            </a:p>
          </p:txBody>
        </p:sp>
        <p:sp>
          <p:nvSpPr>
            <p:cNvPr id="567349" name="Text Box 53"/>
            <p:cNvSpPr txBox="1">
              <a:spLocks noChangeArrowheads="1"/>
            </p:cNvSpPr>
            <p:nvPr/>
          </p:nvSpPr>
          <p:spPr bwMode="auto">
            <a:xfrm>
              <a:off x="2933" y="3459"/>
              <a:ext cx="265" cy="288"/>
            </a:xfrm>
            <a:prstGeom prst="rect">
              <a:avLst/>
            </a:prstGeom>
            <a:noFill/>
            <a:ln w="9525">
              <a:noFill/>
              <a:miter lim="800000"/>
              <a:headEnd/>
              <a:tailEnd/>
            </a:ln>
            <a:effectLst/>
          </p:spPr>
          <p:txBody>
            <a:bodyPr wrap="none">
              <a:spAutoFit/>
            </a:bodyPr>
            <a:lstStyle/>
            <a:p>
              <a:r>
                <a:rPr lang="en-US" altLang="zh-CN" i="1">
                  <a:latin typeface="Arial" pitchFamily="34" charset="0"/>
                </a:rPr>
                <a:t>O</a:t>
              </a:r>
            </a:p>
          </p:txBody>
        </p:sp>
        <p:sp>
          <p:nvSpPr>
            <p:cNvPr id="567350" name="Text Box 54"/>
            <p:cNvSpPr txBox="1">
              <a:spLocks noChangeArrowheads="1"/>
            </p:cNvSpPr>
            <p:nvPr/>
          </p:nvSpPr>
          <p:spPr bwMode="auto">
            <a:xfrm>
              <a:off x="2908" y="2676"/>
              <a:ext cx="244" cy="288"/>
            </a:xfrm>
            <a:prstGeom prst="rect">
              <a:avLst/>
            </a:prstGeom>
            <a:noFill/>
            <a:ln w="9525">
              <a:noFill/>
              <a:miter lim="800000"/>
              <a:headEnd/>
              <a:tailEnd/>
            </a:ln>
            <a:effectLst/>
          </p:spPr>
          <p:txBody>
            <a:bodyPr wrap="none">
              <a:spAutoFit/>
            </a:bodyPr>
            <a:lstStyle/>
            <a:p>
              <a:r>
                <a:rPr lang="en-US" altLang="zh-CN" i="1">
                  <a:latin typeface="Arial" pitchFamily="34" charset="0"/>
                </a:rPr>
                <a:t>X</a:t>
              </a:r>
            </a:p>
          </p:txBody>
        </p:sp>
        <p:sp>
          <p:nvSpPr>
            <p:cNvPr id="567351" name="Text Box 55"/>
            <p:cNvSpPr txBox="1">
              <a:spLocks noChangeArrowheads="1"/>
            </p:cNvSpPr>
            <p:nvPr/>
          </p:nvSpPr>
          <p:spPr bwMode="auto">
            <a:xfrm>
              <a:off x="5103" y="3538"/>
              <a:ext cx="248" cy="288"/>
            </a:xfrm>
            <a:prstGeom prst="rect">
              <a:avLst/>
            </a:prstGeom>
            <a:noFill/>
            <a:ln w="9525">
              <a:noFill/>
              <a:miter lim="800000"/>
              <a:headEnd/>
              <a:tailEnd/>
            </a:ln>
            <a:effectLst/>
          </p:spPr>
          <p:txBody>
            <a:bodyPr wrap="none">
              <a:spAutoFit/>
            </a:bodyPr>
            <a:lstStyle/>
            <a:p>
              <a:r>
                <a:rPr lang="en-US" altLang="zh-CN" i="1">
                  <a:latin typeface="Arial" pitchFamily="34" charset="0"/>
                  <a:sym typeface="Symbol" pitchFamily="18" charset="2"/>
                </a:rPr>
                <a:t></a:t>
              </a:r>
            </a:p>
          </p:txBody>
        </p:sp>
        <p:sp>
          <p:nvSpPr>
            <p:cNvPr id="567352" name="Text Box 56"/>
            <p:cNvSpPr txBox="1">
              <a:spLocks noChangeArrowheads="1"/>
            </p:cNvSpPr>
            <p:nvPr/>
          </p:nvSpPr>
          <p:spPr bwMode="auto">
            <a:xfrm>
              <a:off x="4014" y="3522"/>
              <a:ext cx="312" cy="288"/>
            </a:xfrm>
            <a:prstGeom prst="rect">
              <a:avLst/>
            </a:prstGeom>
            <a:noFill/>
            <a:ln w="9525">
              <a:noFill/>
              <a:miter lim="800000"/>
              <a:headEnd/>
              <a:tailEnd/>
            </a:ln>
            <a:effectLst/>
          </p:spPr>
          <p:txBody>
            <a:bodyPr wrap="none">
              <a:spAutoFit/>
            </a:bodyPr>
            <a:lstStyle/>
            <a:p>
              <a:r>
                <a:rPr lang="en-US" altLang="zh-CN" i="1">
                  <a:latin typeface="Arial" pitchFamily="34" charset="0"/>
                  <a:sym typeface="Symbol" pitchFamily="18" charset="2"/>
                </a:rPr>
                <a:t></a:t>
              </a:r>
              <a:r>
                <a:rPr lang="en-US" altLang="zh-CN" i="1" baseline="-25000">
                  <a:latin typeface="Arial" pitchFamily="34" charset="0"/>
                  <a:sym typeface="Symbol" pitchFamily="18" charset="2"/>
                </a:rPr>
                <a:t>s</a:t>
              </a:r>
              <a:endParaRPr lang="en-US" altLang="zh-CN" i="1">
                <a:latin typeface="Arial" pitchFamily="34" charset="0"/>
                <a:sym typeface="Symbol" pitchFamily="18" charset="2"/>
              </a:endParaRPr>
            </a:p>
          </p:txBody>
        </p:sp>
        <p:sp>
          <p:nvSpPr>
            <p:cNvPr id="567353" name="Text Box 57"/>
            <p:cNvSpPr txBox="1">
              <a:spLocks noChangeArrowheads="1"/>
            </p:cNvSpPr>
            <p:nvPr/>
          </p:nvSpPr>
          <p:spPr bwMode="auto">
            <a:xfrm>
              <a:off x="4422" y="3266"/>
              <a:ext cx="319" cy="288"/>
            </a:xfrm>
            <a:prstGeom prst="rect">
              <a:avLst/>
            </a:prstGeom>
            <a:noFill/>
            <a:ln w="9525">
              <a:noFill/>
              <a:miter lim="800000"/>
              <a:headEnd/>
              <a:tailEnd/>
            </a:ln>
            <a:effectLst/>
          </p:spPr>
          <p:txBody>
            <a:bodyPr wrap="none">
              <a:spAutoFit/>
            </a:bodyPr>
            <a:lstStyle/>
            <a:p>
              <a:r>
                <a:rPr lang="en-US" altLang="zh-CN" i="1">
                  <a:latin typeface="Arial" pitchFamily="34" charset="0"/>
                  <a:sym typeface="Symbol" pitchFamily="18" charset="2"/>
                </a:rPr>
                <a:t></a:t>
              </a:r>
              <a:r>
                <a:rPr lang="en-US" altLang="zh-CN" i="1" baseline="-25000">
                  <a:latin typeface="Arial" pitchFamily="34" charset="0"/>
                  <a:sym typeface="Symbol" pitchFamily="18" charset="2"/>
                </a:rPr>
                <a:t>p</a:t>
              </a:r>
              <a:endParaRPr lang="en-US" altLang="zh-CN" i="1">
                <a:latin typeface="Arial" pitchFamily="34" charset="0"/>
                <a:sym typeface="Symbol" pitchFamily="18" charset="2"/>
              </a:endParaRPr>
            </a:p>
          </p:txBody>
        </p:sp>
        <p:sp>
          <p:nvSpPr>
            <p:cNvPr id="567354" name="Freeform 58"/>
            <p:cNvSpPr>
              <a:spLocks/>
            </p:cNvSpPr>
            <p:nvPr/>
          </p:nvSpPr>
          <p:spPr bwMode="auto">
            <a:xfrm>
              <a:off x="3520" y="2961"/>
              <a:ext cx="786" cy="1088"/>
            </a:xfrm>
            <a:custGeom>
              <a:avLst/>
              <a:gdLst/>
              <a:ahLst/>
              <a:cxnLst>
                <a:cxn ang="0">
                  <a:pos x="786" y="0"/>
                </a:cxn>
                <a:cxn ang="0">
                  <a:pos x="741" y="420"/>
                </a:cxn>
                <a:cxn ang="0">
                  <a:pos x="545" y="626"/>
                </a:cxn>
                <a:cxn ang="0">
                  <a:pos x="222" y="730"/>
                </a:cxn>
                <a:cxn ang="0">
                  <a:pos x="40" y="843"/>
                </a:cxn>
                <a:cxn ang="0">
                  <a:pos x="0" y="1088"/>
                </a:cxn>
              </a:cxnLst>
              <a:rect l="0" t="0" r="r" b="b"/>
              <a:pathLst>
                <a:path w="786" h="1088">
                  <a:moveTo>
                    <a:pt x="786" y="0"/>
                  </a:moveTo>
                  <a:cubicBezTo>
                    <a:pt x="778" y="72"/>
                    <a:pt x="781" y="316"/>
                    <a:pt x="741" y="420"/>
                  </a:cubicBezTo>
                  <a:cubicBezTo>
                    <a:pt x="701" y="524"/>
                    <a:pt x="632" y="574"/>
                    <a:pt x="545" y="626"/>
                  </a:cubicBezTo>
                  <a:cubicBezTo>
                    <a:pt x="458" y="678"/>
                    <a:pt x="306" y="694"/>
                    <a:pt x="222" y="730"/>
                  </a:cubicBezTo>
                  <a:cubicBezTo>
                    <a:pt x="138" y="766"/>
                    <a:pt x="77" y="783"/>
                    <a:pt x="40" y="843"/>
                  </a:cubicBezTo>
                  <a:cubicBezTo>
                    <a:pt x="3" y="903"/>
                    <a:pt x="8" y="1037"/>
                    <a:pt x="0" y="1088"/>
                  </a:cubicBezTo>
                </a:path>
              </a:pathLst>
            </a:custGeom>
            <a:noFill/>
            <a:ln w="38100" cmpd="sng">
              <a:solidFill>
                <a:srgbClr val="FF3300"/>
              </a:solidFill>
              <a:round/>
              <a:headEnd/>
              <a:tailEnd/>
            </a:ln>
            <a:effectLst/>
          </p:spPr>
          <p:txBody>
            <a:bodyPr/>
            <a:lstStyle/>
            <a:p>
              <a:endParaRPr lang="zh-CN" altLang="en-US"/>
            </a:p>
          </p:txBody>
        </p:sp>
        <p:sp>
          <p:nvSpPr>
            <p:cNvPr id="567355" name="Freeform 59"/>
            <p:cNvSpPr>
              <a:spLocks/>
            </p:cNvSpPr>
            <p:nvPr/>
          </p:nvSpPr>
          <p:spPr bwMode="auto">
            <a:xfrm>
              <a:off x="4434" y="3628"/>
              <a:ext cx="494" cy="402"/>
            </a:xfrm>
            <a:custGeom>
              <a:avLst/>
              <a:gdLst/>
              <a:ahLst/>
              <a:cxnLst>
                <a:cxn ang="0">
                  <a:pos x="494" y="0"/>
                </a:cxn>
                <a:cxn ang="0">
                  <a:pos x="185" y="17"/>
                </a:cxn>
                <a:cxn ang="0">
                  <a:pos x="55" y="64"/>
                </a:cxn>
                <a:cxn ang="0">
                  <a:pos x="9" y="229"/>
                </a:cxn>
                <a:cxn ang="0">
                  <a:pos x="0" y="402"/>
                </a:cxn>
              </a:cxnLst>
              <a:rect l="0" t="0" r="r" b="b"/>
              <a:pathLst>
                <a:path w="494" h="402">
                  <a:moveTo>
                    <a:pt x="494" y="0"/>
                  </a:moveTo>
                  <a:cubicBezTo>
                    <a:pt x="443" y="4"/>
                    <a:pt x="258" y="6"/>
                    <a:pt x="185" y="17"/>
                  </a:cubicBezTo>
                  <a:cubicBezTo>
                    <a:pt x="112" y="28"/>
                    <a:pt x="84" y="29"/>
                    <a:pt x="55" y="64"/>
                  </a:cubicBezTo>
                  <a:cubicBezTo>
                    <a:pt x="26" y="99"/>
                    <a:pt x="18" y="173"/>
                    <a:pt x="9" y="229"/>
                  </a:cubicBezTo>
                  <a:cubicBezTo>
                    <a:pt x="0" y="285"/>
                    <a:pt x="2" y="366"/>
                    <a:pt x="0" y="402"/>
                  </a:cubicBezTo>
                </a:path>
              </a:pathLst>
            </a:custGeom>
            <a:noFill/>
            <a:ln w="38100" cmpd="sng">
              <a:solidFill>
                <a:srgbClr val="FF3300"/>
              </a:solidFill>
              <a:round/>
              <a:headEnd/>
              <a:tailEnd/>
            </a:ln>
            <a:effectLst/>
          </p:spPr>
          <p:txBody>
            <a:bodyPr/>
            <a:lstStyle/>
            <a:p>
              <a:endParaRPr lang="zh-CN" altLang="en-US"/>
            </a:p>
          </p:txBody>
        </p:sp>
        <p:sp>
          <p:nvSpPr>
            <p:cNvPr id="567356" name="Line 60"/>
            <p:cNvSpPr>
              <a:spLocks noChangeShapeType="1"/>
            </p:cNvSpPr>
            <p:nvPr/>
          </p:nvSpPr>
          <p:spPr bwMode="auto">
            <a:xfrm>
              <a:off x="4377" y="2767"/>
              <a:ext cx="0" cy="1270"/>
            </a:xfrm>
            <a:prstGeom prst="line">
              <a:avLst/>
            </a:prstGeom>
            <a:noFill/>
            <a:ln w="9525">
              <a:solidFill>
                <a:schemeClr val="tx1"/>
              </a:solidFill>
              <a:prstDash val="dash"/>
              <a:round/>
              <a:headEnd/>
              <a:tailEnd/>
            </a:ln>
            <a:effectLst/>
          </p:spPr>
          <p:txBody>
            <a:bodyPr/>
            <a:lstStyle/>
            <a:p>
              <a:endParaRPr lang="zh-CN" altLang="en-US"/>
            </a:p>
          </p:txBody>
        </p:sp>
      </p:gr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灯片编号占位符 5"/>
          <p:cNvSpPr>
            <a:spLocks noGrp="1"/>
          </p:cNvSpPr>
          <p:nvPr>
            <p:ph type="sldNum" sz="quarter" idx="12"/>
          </p:nvPr>
        </p:nvSpPr>
        <p:spPr/>
        <p:txBody>
          <a:bodyPr/>
          <a:lstStyle/>
          <a:p>
            <a:fld id="{2DD2FE35-FB5F-4AD1-8644-281631AF73E7}" type="slidenum">
              <a:rPr lang="en-US" altLang="zh-CN"/>
              <a:pPr/>
              <a:t>104</a:t>
            </a:fld>
            <a:endParaRPr lang="en-US" altLang="zh-CN"/>
          </a:p>
        </p:txBody>
      </p:sp>
      <p:sp>
        <p:nvSpPr>
          <p:cNvPr id="568322" name="Rectangle 2"/>
          <p:cNvSpPr>
            <a:spLocks noGrp="1" noChangeArrowheads="1"/>
          </p:cNvSpPr>
          <p:nvPr>
            <p:ph type="title"/>
          </p:nvPr>
        </p:nvSpPr>
        <p:spPr>
          <a:xfrm>
            <a:off x="685800" y="0"/>
            <a:ext cx="7772400" cy="908050"/>
          </a:xfrm>
        </p:spPr>
        <p:txBody>
          <a:bodyPr/>
          <a:lstStyle/>
          <a:p>
            <a:r>
              <a:rPr lang="zh-CN" altLang="en-US">
                <a:solidFill>
                  <a:schemeClr val="tx1"/>
                </a:solidFill>
                <a:latin typeface="黑体" pitchFamily="49" charset="-122"/>
                <a:ea typeface="黑体" pitchFamily="49" charset="-122"/>
              </a:rPr>
              <a:t>数字锁相放大器</a:t>
            </a:r>
          </a:p>
        </p:txBody>
      </p:sp>
      <p:sp>
        <p:nvSpPr>
          <p:cNvPr id="568323" name="Rectangle 3"/>
          <p:cNvSpPr>
            <a:spLocks noGrp="1" noChangeArrowheads="1"/>
          </p:cNvSpPr>
          <p:nvPr>
            <p:ph type="body" idx="1"/>
          </p:nvPr>
        </p:nvSpPr>
        <p:spPr>
          <a:xfrm>
            <a:off x="468313" y="1052513"/>
            <a:ext cx="3778250" cy="579437"/>
          </a:xfrm>
          <a:noFill/>
        </p:spPr>
        <p:txBody>
          <a:bodyPr wrap="none">
            <a:spAutoFit/>
          </a:bodyPr>
          <a:lstStyle/>
          <a:p>
            <a:r>
              <a:rPr lang="zh-CN" altLang="en-US"/>
              <a:t>晶体振荡器的调频</a:t>
            </a:r>
          </a:p>
        </p:txBody>
      </p:sp>
      <p:sp>
        <p:nvSpPr>
          <p:cNvPr id="568324" name="Text Box 4"/>
          <p:cNvSpPr txBox="1">
            <a:spLocks noChangeArrowheads="1"/>
          </p:cNvSpPr>
          <p:nvPr/>
        </p:nvSpPr>
        <p:spPr bwMode="auto">
          <a:xfrm>
            <a:off x="7283450" y="0"/>
            <a:ext cx="1860550" cy="457200"/>
          </a:xfrm>
          <a:prstGeom prst="rect">
            <a:avLst/>
          </a:prstGeom>
          <a:solidFill>
            <a:srgbClr val="CCCCFF"/>
          </a:solidFill>
          <a:ln w="9525">
            <a:noFill/>
            <a:miter lim="800000"/>
            <a:headEnd/>
            <a:tailEnd/>
          </a:ln>
          <a:effectLst/>
        </p:spPr>
        <p:txBody>
          <a:bodyPr wrap="none">
            <a:spAutoFit/>
          </a:bodyPr>
          <a:lstStyle/>
          <a:p>
            <a:pPr algn="r"/>
            <a:r>
              <a:rPr kumimoji="1" lang="zh-CN" altLang="en-US"/>
              <a:t>锁相放大器</a:t>
            </a:r>
            <a:r>
              <a:rPr kumimoji="1" lang="en-US" altLang="zh-CN"/>
              <a:t>8</a:t>
            </a:r>
            <a:endParaRPr kumimoji="1" lang="en-US" altLang="zh-CN">
              <a:ea typeface="华文行楷" pitchFamily="2" charset="-122"/>
            </a:endParaRPr>
          </a:p>
        </p:txBody>
      </p:sp>
      <p:grpSp>
        <p:nvGrpSpPr>
          <p:cNvPr id="568325" name="Group 5"/>
          <p:cNvGrpSpPr>
            <a:grpSpLocks/>
          </p:cNvGrpSpPr>
          <p:nvPr/>
        </p:nvGrpSpPr>
        <p:grpSpPr bwMode="auto">
          <a:xfrm>
            <a:off x="2627313" y="1700213"/>
            <a:ext cx="4600575" cy="2403475"/>
            <a:chOff x="431" y="1418"/>
            <a:chExt cx="2898" cy="1514"/>
          </a:xfrm>
        </p:grpSpPr>
        <p:sp>
          <p:nvSpPr>
            <p:cNvPr id="568326" name="Oval 6"/>
            <p:cNvSpPr>
              <a:spLocks noChangeArrowheads="1"/>
            </p:cNvSpPr>
            <p:nvPr/>
          </p:nvSpPr>
          <p:spPr bwMode="auto">
            <a:xfrm rot="5400000">
              <a:off x="3061" y="2160"/>
              <a:ext cx="91" cy="91"/>
            </a:xfrm>
            <a:prstGeom prst="ellipse">
              <a:avLst/>
            </a:prstGeom>
            <a:noFill/>
            <a:ln w="28575">
              <a:solidFill>
                <a:schemeClr val="tx1"/>
              </a:solidFill>
              <a:round/>
              <a:headEnd/>
              <a:tailEnd/>
            </a:ln>
            <a:effectLst/>
          </p:spPr>
          <p:txBody>
            <a:bodyPr wrap="none" anchor="ctr"/>
            <a:lstStyle/>
            <a:p>
              <a:endParaRPr lang="zh-CN" altLang="en-US"/>
            </a:p>
          </p:txBody>
        </p:sp>
        <p:sp>
          <p:nvSpPr>
            <p:cNvPr id="568327" name="Oval 7"/>
            <p:cNvSpPr>
              <a:spLocks noChangeArrowheads="1"/>
            </p:cNvSpPr>
            <p:nvPr/>
          </p:nvSpPr>
          <p:spPr bwMode="auto">
            <a:xfrm rot="5400000">
              <a:off x="2200" y="1525"/>
              <a:ext cx="91" cy="91"/>
            </a:xfrm>
            <a:prstGeom prst="ellipse">
              <a:avLst/>
            </a:prstGeom>
            <a:noFill/>
            <a:ln w="28575">
              <a:solidFill>
                <a:schemeClr val="tx1"/>
              </a:solidFill>
              <a:round/>
              <a:headEnd/>
              <a:tailEnd/>
            </a:ln>
            <a:effectLst/>
          </p:spPr>
          <p:txBody>
            <a:bodyPr wrap="none" anchor="ctr"/>
            <a:lstStyle/>
            <a:p>
              <a:endParaRPr lang="zh-CN" altLang="en-US"/>
            </a:p>
          </p:txBody>
        </p:sp>
        <p:sp>
          <p:nvSpPr>
            <p:cNvPr id="568328" name="Line 8"/>
            <p:cNvSpPr>
              <a:spLocks noChangeShapeType="1"/>
            </p:cNvSpPr>
            <p:nvPr/>
          </p:nvSpPr>
          <p:spPr bwMode="auto">
            <a:xfrm>
              <a:off x="1292" y="1616"/>
              <a:ext cx="0" cy="544"/>
            </a:xfrm>
            <a:prstGeom prst="line">
              <a:avLst/>
            </a:prstGeom>
            <a:noFill/>
            <a:ln w="28575">
              <a:solidFill>
                <a:schemeClr val="tx1"/>
              </a:solidFill>
              <a:round/>
              <a:headEnd/>
              <a:tailEnd/>
            </a:ln>
            <a:effectLst/>
          </p:spPr>
          <p:txBody>
            <a:bodyPr/>
            <a:lstStyle/>
            <a:p>
              <a:endParaRPr lang="zh-CN" altLang="en-US"/>
            </a:p>
          </p:txBody>
        </p:sp>
        <p:sp>
          <p:nvSpPr>
            <p:cNvPr id="568329" name="Line 9"/>
            <p:cNvSpPr>
              <a:spLocks noChangeShapeType="1"/>
            </p:cNvSpPr>
            <p:nvPr/>
          </p:nvSpPr>
          <p:spPr bwMode="auto">
            <a:xfrm>
              <a:off x="2245" y="1616"/>
              <a:ext cx="0" cy="544"/>
            </a:xfrm>
            <a:prstGeom prst="line">
              <a:avLst/>
            </a:prstGeom>
            <a:noFill/>
            <a:ln w="28575">
              <a:solidFill>
                <a:schemeClr val="tx1"/>
              </a:solidFill>
              <a:round/>
              <a:headEnd/>
              <a:tailEnd/>
            </a:ln>
            <a:effectLst/>
          </p:spPr>
          <p:txBody>
            <a:bodyPr/>
            <a:lstStyle/>
            <a:p>
              <a:endParaRPr lang="zh-CN" altLang="en-US"/>
            </a:p>
          </p:txBody>
        </p:sp>
        <p:sp>
          <p:nvSpPr>
            <p:cNvPr id="568330" name="Oval 10"/>
            <p:cNvSpPr>
              <a:spLocks noChangeArrowheads="1"/>
            </p:cNvSpPr>
            <p:nvPr/>
          </p:nvSpPr>
          <p:spPr bwMode="auto">
            <a:xfrm rot="5400000">
              <a:off x="1247" y="1525"/>
              <a:ext cx="91" cy="91"/>
            </a:xfrm>
            <a:prstGeom prst="ellipse">
              <a:avLst/>
            </a:prstGeom>
            <a:noFill/>
            <a:ln w="28575">
              <a:solidFill>
                <a:schemeClr val="tx1"/>
              </a:solidFill>
              <a:round/>
              <a:headEnd/>
              <a:tailEnd/>
            </a:ln>
            <a:effectLst/>
          </p:spPr>
          <p:txBody>
            <a:bodyPr wrap="none" anchor="ctr"/>
            <a:lstStyle/>
            <a:p>
              <a:endParaRPr lang="zh-CN" altLang="en-US"/>
            </a:p>
          </p:txBody>
        </p:sp>
        <p:sp>
          <p:nvSpPr>
            <p:cNvPr id="568331" name="Text Box 11"/>
            <p:cNvSpPr txBox="1">
              <a:spLocks noChangeArrowheads="1"/>
            </p:cNvSpPr>
            <p:nvPr/>
          </p:nvSpPr>
          <p:spPr bwMode="auto">
            <a:xfrm>
              <a:off x="1316" y="1418"/>
              <a:ext cx="884" cy="288"/>
            </a:xfrm>
            <a:prstGeom prst="rect">
              <a:avLst/>
            </a:prstGeom>
            <a:noFill/>
            <a:ln w="9525">
              <a:noFill/>
              <a:miter lim="800000"/>
              <a:headEnd/>
              <a:tailEnd/>
            </a:ln>
            <a:effectLst/>
          </p:spPr>
          <p:txBody>
            <a:bodyPr wrap="none">
              <a:spAutoFit/>
            </a:bodyPr>
            <a:lstStyle/>
            <a:p>
              <a:r>
                <a:rPr lang="zh-CN" altLang="en-US">
                  <a:latin typeface="Arial" pitchFamily="34" charset="0"/>
                </a:rPr>
                <a:t>调频电压</a:t>
              </a:r>
            </a:p>
          </p:txBody>
        </p:sp>
        <p:sp>
          <p:nvSpPr>
            <p:cNvPr id="568332" name="Line 12"/>
            <p:cNvSpPr>
              <a:spLocks noChangeShapeType="1"/>
            </p:cNvSpPr>
            <p:nvPr/>
          </p:nvSpPr>
          <p:spPr bwMode="auto">
            <a:xfrm rot="5400000" flipV="1">
              <a:off x="1089" y="2046"/>
              <a:ext cx="0" cy="318"/>
            </a:xfrm>
            <a:prstGeom prst="line">
              <a:avLst/>
            </a:prstGeom>
            <a:noFill/>
            <a:ln w="28575">
              <a:solidFill>
                <a:schemeClr val="tx1"/>
              </a:solidFill>
              <a:round/>
              <a:headEnd/>
              <a:tailEnd/>
            </a:ln>
            <a:effectLst/>
          </p:spPr>
          <p:txBody>
            <a:bodyPr/>
            <a:lstStyle/>
            <a:p>
              <a:endParaRPr lang="zh-CN" altLang="en-US"/>
            </a:p>
          </p:txBody>
        </p:sp>
        <p:sp>
          <p:nvSpPr>
            <p:cNvPr id="568333" name="Oval 13"/>
            <p:cNvSpPr>
              <a:spLocks noChangeArrowheads="1"/>
            </p:cNvSpPr>
            <p:nvPr/>
          </p:nvSpPr>
          <p:spPr bwMode="auto">
            <a:xfrm rot="5400000">
              <a:off x="2200" y="2160"/>
              <a:ext cx="91" cy="91"/>
            </a:xfrm>
            <a:prstGeom prst="ellipse">
              <a:avLst/>
            </a:prstGeom>
            <a:solidFill>
              <a:schemeClr val="tx1"/>
            </a:solidFill>
            <a:ln w="28575">
              <a:solidFill>
                <a:schemeClr val="tx1"/>
              </a:solidFill>
              <a:round/>
              <a:headEnd/>
              <a:tailEnd/>
            </a:ln>
            <a:effectLst/>
          </p:spPr>
          <p:txBody>
            <a:bodyPr wrap="none" anchor="ctr"/>
            <a:lstStyle/>
            <a:p>
              <a:endParaRPr lang="zh-CN" altLang="en-US"/>
            </a:p>
          </p:txBody>
        </p:sp>
        <p:grpSp>
          <p:nvGrpSpPr>
            <p:cNvPr id="568334" name="Group 14"/>
            <p:cNvGrpSpPr>
              <a:grpSpLocks/>
            </p:cNvGrpSpPr>
            <p:nvPr/>
          </p:nvGrpSpPr>
          <p:grpSpPr bwMode="auto">
            <a:xfrm rot="5400000">
              <a:off x="656" y="2115"/>
              <a:ext cx="363" cy="181"/>
              <a:chOff x="1746" y="3793"/>
              <a:chExt cx="363" cy="181"/>
            </a:xfrm>
          </p:grpSpPr>
          <p:sp>
            <p:nvSpPr>
              <p:cNvPr id="568335" name="Rectangle 15"/>
              <p:cNvSpPr>
                <a:spLocks noChangeArrowheads="1"/>
              </p:cNvSpPr>
              <p:nvPr/>
            </p:nvSpPr>
            <p:spPr bwMode="auto">
              <a:xfrm>
                <a:off x="1747" y="3839"/>
                <a:ext cx="362" cy="91"/>
              </a:xfrm>
              <a:prstGeom prst="rect">
                <a:avLst/>
              </a:prstGeom>
              <a:solidFill>
                <a:srgbClr val="339933"/>
              </a:solidFill>
              <a:ln w="38100">
                <a:solidFill>
                  <a:schemeClr val="tx1"/>
                </a:solidFill>
                <a:miter lim="800000"/>
                <a:headEnd/>
                <a:tailEnd/>
              </a:ln>
              <a:effectLst/>
            </p:spPr>
            <p:txBody>
              <a:bodyPr wrap="none" anchor="ctr"/>
              <a:lstStyle/>
              <a:p>
                <a:endParaRPr lang="zh-CN" altLang="en-US"/>
              </a:p>
            </p:txBody>
          </p:sp>
          <p:grpSp>
            <p:nvGrpSpPr>
              <p:cNvPr id="568336" name="Group 16"/>
              <p:cNvGrpSpPr>
                <a:grpSpLocks/>
              </p:cNvGrpSpPr>
              <p:nvPr/>
            </p:nvGrpSpPr>
            <p:grpSpPr bwMode="auto">
              <a:xfrm>
                <a:off x="1746" y="3793"/>
                <a:ext cx="363" cy="181"/>
                <a:chOff x="1429" y="3793"/>
                <a:chExt cx="363" cy="181"/>
              </a:xfrm>
            </p:grpSpPr>
            <p:sp>
              <p:nvSpPr>
                <p:cNvPr id="568337" name="Line 17"/>
                <p:cNvSpPr>
                  <a:spLocks noChangeShapeType="1"/>
                </p:cNvSpPr>
                <p:nvPr/>
              </p:nvSpPr>
              <p:spPr bwMode="auto">
                <a:xfrm>
                  <a:off x="1429" y="3793"/>
                  <a:ext cx="363" cy="0"/>
                </a:xfrm>
                <a:prstGeom prst="line">
                  <a:avLst/>
                </a:prstGeom>
                <a:noFill/>
                <a:ln w="28575">
                  <a:solidFill>
                    <a:schemeClr val="tx1"/>
                  </a:solidFill>
                  <a:round/>
                  <a:headEnd/>
                  <a:tailEnd/>
                </a:ln>
                <a:effectLst/>
              </p:spPr>
              <p:txBody>
                <a:bodyPr/>
                <a:lstStyle/>
                <a:p>
                  <a:endParaRPr lang="zh-CN" altLang="en-US"/>
                </a:p>
              </p:txBody>
            </p:sp>
            <p:sp>
              <p:nvSpPr>
                <p:cNvPr id="568338" name="Line 18"/>
                <p:cNvSpPr>
                  <a:spLocks noChangeShapeType="1"/>
                </p:cNvSpPr>
                <p:nvPr/>
              </p:nvSpPr>
              <p:spPr bwMode="auto">
                <a:xfrm>
                  <a:off x="1429" y="3974"/>
                  <a:ext cx="363" cy="0"/>
                </a:xfrm>
                <a:prstGeom prst="line">
                  <a:avLst/>
                </a:prstGeom>
                <a:noFill/>
                <a:ln w="28575">
                  <a:solidFill>
                    <a:schemeClr val="tx1"/>
                  </a:solidFill>
                  <a:round/>
                  <a:headEnd/>
                  <a:tailEnd/>
                </a:ln>
                <a:effectLst/>
              </p:spPr>
              <p:txBody>
                <a:bodyPr/>
                <a:lstStyle/>
                <a:p>
                  <a:endParaRPr lang="zh-CN" altLang="en-US"/>
                </a:p>
              </p:txBody>
            </p:sp>
          </p:grpSp>
        </p:grpSp>
        <p:sp>
          <p:nvSpPr>
            <p:cNvPr id="568339" name="Line 19"/>
            <p:cNvSpPr>
              <a:spLocks noChangeShapeType="1"/>
            </p:cNvSpPr>
            <p:nvPr/>
          </p:nvSpPr>
          <p:spPr bwMode="auto">
            <a:xfrm rot="5400000" flipV="1">
              <a:off x="590" y="2046"/>
              <a:ext cx="0" cy="318"/>
            </a:xfrm>
            <a:prstGeom prst="line">
              <a:avLst/>
            </a:prstGeom>
            <a:noFill/>
            <a:ln w="28575">
              <a:solidFill>
                <a:schemeClr val="tx1"/>
              </a:solidFill>
              <a:round/>
              <a:headEnd/>
              <a:tailEnd/>
            </a:ln>
            <a:effectLst/>
          </p:spPr>
          <p:txBody>
            <a:bodyPr/>
            <a:lstStyle/>
            <a:p>
              <a:endParaRPr lang="zh-CN" altLang="en-US"/>
            </a:p>
          </p:txBody>
        </p:sp>
        <p:grpSp>
          <p:nvGrpSpPr>
            <p:cNvPr id="568340" name="Group 20"/>
            <p:cNvGrpSpPr>
              <a:grpSpLocks/>
            </p:cNvGrpSpPr>
            <p:nvPr/>
          </p:nvGrpSpPr>
          <p:grpSpPr bwMode="auto">
            <a:xfrm>
              <a:off x="1338" y="2069"/>
              <a:ext cx="861" cy="272"/>
              <a:chOff x="431" y="2296"/>
              <a:chExt cx="861" cy="272"/>
            </a:xfrm>
          </p:grpSpPr>
          <p:sp>
            <p:nvSpPr>
              <p:cNvPr id="568341" name="Line 21"/>
              <p:cNvSpPr>
                <a:spLocks noChangeShapeType="1"/>
              </p:cNvSpPr>
              <p:nvPr/>
            </p:nvSpPr>
            <p:spPr bwMode="auto">
              <a:xfrm>
                <a:off x="431" y="2432"/>
                <a:ext cx="861" cy="0"/>
              </a:xfrm>
              <a:prstGeom prst="line">
                <a:avLst/>
              </a:prstGeom>
              <a:noFill/>
              <a:ln w="28575">
                <a:solidFill>
                  <a:schemeClr val="tx1"/>
                </a:solidFill>
                <a:round/>
                <a:headEnd/>
                <a:tailEnd/>
              </a:ln>
              <a:effectLst/>
            </p:spPr>
            <p:txBody>
              <a:bodyPr/>
              <a:lstStyle/>
              <a:p>
                <a:endParaRPr lang="zh-CN" altLang="en-US"/>
              </a:p>
            </p:txBody>
          </p:sp>
          <p:grpSp>
            <p:nvGrpSpPr>
              <p:cNvPr id="568342" name="Group 22"/>
              <p:cNvGrpSpPr>
                <a:grpSpLocks/>
              </p:cNvGrpSpPr>
              <p:nvPr/>
            </p:nvGrpSpPr>
            <p:grpSpPr bwMode="auto">
              <a:xfrm rot="-5400000">
                <a:off x="930" y="2386"/>
                <a:ext cx="272" cy="91"/>
                <a:chOff x="1588" y="3022"/>
                <a:chExt cx="272" cy="91"/>
              </a:xfrm>
            </p:grpSpPr>
            <p:sp>
              <p:nvSpPr>
                <p:cNvPr id="568343" name="Rectangle 23"/>
                <p:cNvSpPr>
                  <a:spLocks noChangeArrowheads="1"/>
                </p:cNvSpPr>
                <p:nvPr/>
              </p:nvSpPr>
              <p:spPr bwMode="auto">
                <a:xfrm>
                  <a:off x="1588" y="3022"/>
                  <a:ext cx="272" cy="91"/>
                </a:xfrm>
                <a:prstGeom prst="rect">
                  <a:avLst/>
                </a:prstGeom>
                <a:solidFill>
                  <a:schemeClr val="bg1"/>
                </a:solidFill>
                <a:ln w="9525">
                  <a:noFill/>
                  <a:miter lim="800000"/>
                  <a:headEnd/>
                  <a:tailEnd/>
                </a:ln>
                <a:effectLst/>
              </p:spPr>
              <p:txBody>
                <a:bodyPr wrap="none" anchor="ctr"/>
                <a:lstStyle/>
                <a:p>
                  <a:endParaRPr lang="zh-CN" altLang="en-US"/>
                </a:p>
              </p:txBody>
            </p:sp>
            <p:grpSp>
              <p:nvGrpSpPr>
                <p:cNvPr id="568344" name="Group 24"/>
                <p:cNvGrpSpPr>
                  <a:grpSpLocks/>
                </p:cNvGrpSpPr>
                <p:nvPr/>
              </p:nvGrpSpPr>
              <p:grpSpPr bwMode="auto">
                <a:xfrm>
                  <a:off x="1610" y="3022"/>
                  <a:ext cx="227" cy="90"/>
                  <a:chOff x="2290" y="3748"/>
                  <a:chExt cx="227" cy="90"/>
                </a:xfrm>
              </p:grpSpPr>
              <p:sp>
                <p:nvSpPr>
                  <p:cNvPr id="568345" name="Line 25"/>
                  <p:cNvSpPr>
                    <a:spLocks noChangeShapeType="1"/>
                  </p:cNvSpPr>
                  <p:nvPr/>
                </p:nvSpPr>
                <p:spPr bwMode="auto">
                  <a:xfrm>
                    <a:off x="2290" y="3748"/>
                    <a:ext cx="227" cy="0"/>
                  </a:xfrm>
                  <a:prstGeom prst="line">
                    <a:avLst/>
                  </a:prstGeom>
                  <a:noFill/>
                  <a:ln w="38100">
                    <a:solidFill>
                      <a:schemeClr val="tx1"/>
                    </a:solidFill>
                    <a:round/>
                    <a:headEnd/>
                    <a:tailEnd/>
                  </a:ln>
                  <a:effectLst/>
                </p:spPr>
                <p:txBody>
                  <a:bodyPr/>
                  <a:lstStyle/>
                  <a:p>
                    <a:endParaRPr lang="zh-CN" altLang="en-US"/>
                  </a:p>
                </p:txBody>
              </p:sp>
              <p:sp>
                <p:nvSpPr>
                  <p:cNvPr id="568346" name="Line 26"/>
                  <p:cNvSpPr>
                    <a:spLocks noChangeShapeType="1"/>
                  </p:cNvSpPr>
                  <p:nvPr/>
                </p:nvSpPr>
                <p:spPr bwMode="auto">
                  <a:xfrm>
                    <a:off x="2290" y="3838"/>
                    <a:ext cx="227" cy="0"/>
                  </a:xfrm>
                  <a:prstGeom prst="line">
                    <a:avLst/>
                  </a:prstGeom>
                  <a:noFill/>
                  <a:ln w="38100">
                    <a:solidFill>
                      <a:schemeClr val="tx1"/>
                    </a:solidFill>
                    <a:round/>
                    <a:headEnd/>
                    <a:tailEnd/>
                  </a:ln>
                  <a:effectLst/>
                </p:spPr>
                <p:txBody>
                  <a:bodyPr/>
                  <a:lstStyle/>
                  <a:p>
                    <a:endParaRPr lang="zh-CN" altLang="en-US"/>
                  </a:p>
                </p:txBody>
              </p:sp>
            </p:grpSp>
          </p:grpSp>
          <p:sp>
            <p:nvSpPr>
              <p:cNvPr id="568347" name="AutoShape 27"/>
              <p:cNvSpPr>
                <a:spLocks noChangeArrowheads="1"/>
              </p:cNvSpPr>
              <p:nvPr/>
            </p:nvSpPr>
            <p:spPr bwMode="auto">
              <a:xfrm rot="5400000">
                <a:off x="725" y="2273"/>
                <a:ext cx="182" cy="317"/>
              </a:xfrm>
              <a:prstGeom prst="triangle">
                <a:avLst>
                  <a:gd name="adj" fmla="val 45056"/>
                </a:avLst>
              </a:prstGeom>
              <a:solidFill>
                <a:schemeClr val="accent1"/>
              </a:solidFill>
              <a:ln w="38100">
                <a:solidFill>
                  <a:schemeClr val="tx1"/>
                </a:solidFill>
                <a:miter lim="800000"/>
                <a:headEnd/>
                <a:tailEnd/>
              </a:ln>
              <a:effectLst/>
            </p:spPr>
            <p:txBody>
              <a:bodyPr wrap="none" anchor="ctr"/>
              <a:lstStyle/>
              <a:p>
                <a:endParaRPr lang="zh-CN" altLang="en-US"/>
              </a:p>
            </p:txBody>
          </p:sp>
        </p:grpSp>
        <p:grpSp>
          <p:nvGrpSpPr>
            <p:cNvPr id="568348" name="Group 28"/>
            <p:cNvGrpSpPr>
              <a:grpSpLocks/>
            </p:cNvGrpSpPr>
            <p:nvPr/>
          </p:nvGrpSpPr>
          <p:grpSpPr bwMode="auto">
            <a:xfrm>
              <a:off x="1338" y="2069"/>
              <a:ext cx="861" cy="272"/>
              <a:chOff x="431" y="2296"/>
              <a:chExt cx="861" cy="272"/>
            </a:xfrm>
          </p:grpSpPr>
          <p:sp>
            <p:nvSpPr>
              <p:cNvPr id="568349" name="Line 29"/>
              <p:cNvSpPr>
                <a:spLocks noChangeShapeType="1"/>
              </p:cNvSpPr>
              <p:nvPr/>
            </p:nvSpPr>
            <p:spPr bwMode="auto">
              <a:xfrm>
                <a:off x="431" y="2432"/>
                <a:ext cx="861" cy="0"/>
              </a:xfrm>
              <a:prstGeom prst="line">
                <a:avLst/>
              </a:prstGeom>
              <a:noFill/>
              <a:ln w="28575">
                <a:solidFill>
                  <a:schemeClr val="tx1"/>
                </a:solidFill>
                <a:round/>
                <a:headEnd/>
                <a:tailEnd/>
              </a:ln>
              <a:effectLst/>
            </p:spPr>
            <p:txBody>
              <a:bodyPr/>
              <a:lstStyle/>
              <a:p>
                <a:endParaRPr lang="zh-CN" altLang="en-US"/>
              </a:p>
            </p:txBody>
          </p:sp>
          <p:grpSp>
            <p:nvGrpSpPr>
              <p:cNvPr id="568350" name="Group 30"/>
              <p:cNvGrpSpPr>
                <a:grpSpLocks/>
              </p:cNvGrpSpPr>
              <p:nvPr/>
            </p:nvGrpSpPr>
            <p:grpSpPr bwMode="auto">
              <a:xfrm rot="-5400000">
                <a:off x="930" y="2386"/>
                <a:ext cx="272" cy="91"/>
                <a:chOff x="1588" y="3022"/>
                <a:chExt cx="272" cy="91"/>
              </a:xfrm>
            </p:grpSpPr>
            <p:sp>
              <p:nvSpPr>
                <p:cNvPr id="568351" name="Rectangle 31"/>
                <p:cNvSpPr>
                  <a:spLocks noChangeArrowheads="1"/>
                </p:cNvSpPr>
                <p:nvPr/>
              </p:nvSpPr>
              <p:spPr bwMode="auto">
                <a:xfrm>
                  <a:off x="1588" y="3022"/>
                  <a:ext cx="272" cy="91"/>
                </a:xfrm>
                <a:prstGeom prst="rect">
                  <a:avLst/>
                </a:prstGeom>
                <a:solidFill>
                  <a:schemeClr val="bg1"/>
                </a:solidFill>
                <a:ln w="9525">
                  <a:noFill/>
                  <a:miter lim="800000"/>
                  <a:headEnd/>
                  <a:tailEnd/>
                </a:ln>
                <a:effectLst/>
              </p:spPr>
              <p:txBody>
                <a:bodyPr wrap="none" anchor="ctr"/>
                <a:lstStyle/>
                <a:p>
                  <a:endParaRPr lang="zh-CN" altLang="en-US"/>
                </a:p>
              </p:txBody>
            </p:sp>
            <p:grpSp>
              <p:nvGrpSpPr>
                <p:cNvPr id="568352" name="Group 32"/>
                <p:cNvGrpSpPr>
                  <a:grpSpLocks/>
                </p:cNvGrpSpPr>
                <p:nvPr/>
              </p:nvGrpSpPr>
              <p:grpSpPr bwMode="auto">
                <a:xfrm>
                  <a:off x="1610" y="3022"/>
                  <a:ext cx="227" cy="90"/>
                  <a:chOff x="2290" y="3748"/>
                  <a:chExt cx="227" cy="90"/>
                </a:xfrm>
              </p:grpSpPr>
              <p:sp>
                <p:nvSpPr>
                  <p:cNvPr id="568353" name="Line 33"/>
                  <p:cNvSpPr>
                    <a:spLocks noChangeShapeType="1"/>
                  </p:cNvSpPr>
                  <p:nvPr/>
                </p:nvSpPr>
                <p:spPr bwMode="auto">
                  <a:xfrm>
                    <a:off x="2290" y="3748"/>
                    <a:ext cx="227" cy="0"/>
                  </a:xfrm>
                  <a:prstGeom prst="line">
                    <a:avLst/>
                  </a:prstGeom>
                  <a:noFill/>
                  <a:ln w="38100">
                    <a:solidFill>
                      <a:schemeClr val="tx1"/>
                    </a:solidFill>
                    <a:round/>
                    <a:headEnd/>
                    <a:tailEnd/>
                  </a:ln>
                  <a:effectLst/>
                </p:spPr>
                <p:txBody>
                  <a:bodyPr/>
                  <a:lstStyle/>
                  <a:p>
                    <a:endParaRPr lang="zh-CN" altLang="en-US"/>
                  </a:p>
                </p:txBody>
              </p:sp>
              <p:sp>
                <p:nvSpPr>
                  <p:cNvPr id="568354" name="Line 34"/>
                  <p:cNvSpPr>
                    <a:spLocks noChangeShapeType="1"/>
                  </p:cNvSpPr>
                  <p:nvPr/>
                </p:nvSpPr>
                <p:spPr bwMode="auto">
                  <a:xfrm>
                    <a:off x="2290" y="3838"/>
                    <a:ext cx="227" cy="0"/>
                  </a:xfrm>
                  <a:prstGeom prst="line">
                    <a:avLst/>
                  </a:prstGeom>
                  <a:noFill/>
                  <a:ln w="38100">
                    <a:solidFill>
                      <a:schemeClr val="tx1"/>
                    </a:solidFill>
                    <a:round/>
                    <a:headEnd/>
                    <a:tailEnd/>
                  </a:ln>
                  <a:effectLst/>
                </p:spPr>
                <p:txBody>
                  <a:bodyPr/>
                  <a:lstStyle/>
                  <a:p>
                    <a:endParaRPr lang="zh-CN" altLang="en-US"/>
                  </a:p>
                </p:txBody>
              </p:sp>
            </p:grpSp>
          </p:grpSp>
          <p:sp>
            <p:nvSpPr>
              <p:cNvPr id="568355" name="AutoShape 35"/>
              <p:cNvSpPr>
                <a:spLocks noChangeArrowheads="1"/>
              </p:cNvSpPr>
              <p:nvPr/>
            </p:nvSpPr>
            <p:spPr bwMode="auto">
              <a:xfrm rot="5400000">
                <a:off x="725" y="2273"/>
                <a:ext cx="182" cy="317"/>
              </a:xfrm>
              <a:prstGeom prst="triangle">
                <a:avLst>
                  <a:gd name="adj" fmla="val 45056"/>
                </a:avLst>
              </a:prstGeom>
              <a:solidFill>
                <a:schemeClr val="accent1"/>
              </a:solidFill>
              <a:ln w="38100">
                <a:solidFill>
                  <a:schemeClr val="tx1"/>
                </a:solidFill>
                <a:miter lim="800000"/>
                <a:headEnd/>
                <a:tailEnd/>
              </a:ln>
              <a:effectLst/>
            </p:spPr>
            <p:txBody>
              <a:bodyPr wrap="none" anchor="ctr"/>
              <a:lstStyle/>
              <a:p>
                <a:endParaRPr lang="zh-CN" altLang="en-US"/>
              </a:p>
            </p:txBody>
          </p:sp>
        </p:grpSp>
        <p:sp>
          <p:nvSpPr>
            <p:cNvPr id="568356" name="Oval 36"/>
            <p:cNvSpPr>
              <a:spLocks noChangeArrowheads="1"/>
            </p:cNvSpPr>
            <p:nvPr/>
          </p:nvSpPr>
          <p:spPr bwMode="auto">
            <a:xfrm rot="5400000">
              <a:off x="1248" y="2160"/>
              <a:ext cx="91" cy="91"/>
            </a:xfrm>
            <a:prstGeom prst="ellipse">
              <a:avLst/>
            </a:prstGeom>
            <a:solidFill>
              <a:schemeClr val="tx1"/>
            </a:solidFill>
            <a:ln w="28575">
              <a:solidFill>
                <a:schemeClr val="tx1"/>
              </a:solidFill>
              <a:round/>
              <a:headEnd/>
              <a:tailEnd/>
            </a:ln>
            <a:effectLst/>
          </p:spPr>
          <p:txBody>
            <a:bodyPr wrap="none" anchor="ctr"/>
            <a:lstStyle/>
            <a:p>
              <a:endParaRPr lang="zh-CN" altLang="en-US"/>
            </a:p>
          </p:txBody>
        </p:sp>
        <p:sp>
          <p:nvSpPr>
            <p:cNvPr id="568357" name="Line 37"/>
            <p:cNvSpPr>
              <a:spLocks noChangeShapeType="1"/>
            </p:cNvSpPr>
            <p:nvPr/>
          </p:nvSpPr>
          <p:spPr bwMode="auto">
            <a:xfrm>
              <a:off x="2245" y="2205"/>
              <a:ext cx="816" cy="0"/>
            </a:xfrm>
            <a:prstGeom prst="line">
              <a:avLst/>
            </a:prstGeom>
            <a:noFill/>
            <a:ln w="28575">
              <a:solidFill>
                <a:schemeClr val="tx1"/>
              </a:solidFill>
              <a:round/>
              <a:headEnd/>
              <a:tailEnd/>
            </a:ln>
            <a:effectLst/>
          </p:spPr>
          <p:txBody>
            <a:bodyPr/>
            <a:lstStyle/>
            <a:p>
              <a:endParaRPr lang="zh-CN" altLang="en-US"/>
            </a:p>
          </p:txBody>
        </p:sp>
        <p:sp>
          <p:nvSpPr>
            <p:cNvPr id="568358" name="Freeform 38"/>
            <p:cNvSpPr>
              <a:spLocks/>
            </p:cNvSpPr>
            <p:nvPr/>
          </p:nvSpPr>
          <p:spPr bwMode="auto">
            <a:xfrm>
              <a:off x="431" y="2203"/>
              <a:ext cx="2358" cy="637"/>
            </a:xfrm>
            <a:custGeom>
              <a:avLst/>
              <a:gdLst/>
              <a:ahLst/>
              <a:cxnLst>
                <a:cxn ang="0">
                  <a:pos x="0" y="2"/>
                </a:cxn>
                <a:cxn ang="0">
                  <a:pos x="0" y="637"/>
                </a:cxn>
                <a:cxn ang="0">
                  <a:pos x="2358" y="637"/>
                </a:cxn>
                <a:cxn ang="0">
                  <a:pos x="2358" y="0"/>
                </a:cxn>
              </a:cxnLst>
              <a:rect l="0" t="0" r="r" b="b"/>
              <a:pathLst>
                <a:path w="2358" h="637">
                  <a:moveTo>
                    <a:pt x="0" y="2"/>
                  </a:moveTo>
                  <a:lnTo>
                    <a:pt x="0" y="637"/>
                  </a:lnTo>
                  <a:lnTo>
                    <a:pt x="2358" y="637"/>
                  </a:lnTo>
                  <a:lnTo>
                    <a:pt x="2358" y="0"/>
                  </a:lnTo>
                </a:path>
              </a:pathLst>
            </a:custGeom>
            <a:noFill/>
            <a:ln w="28575" cmpd="sng">
              <a:solidFill>
                <a:schemeClr val="tx1"/>
              </a:solidFill>
              <a:round/>
              <a:headEnd/>
              <a:tailEnd/>
            </a:ln>
            <a:effectLst/>
          </p:spPr>
          <p:txBody>
            <a:bodyPr/>
            <a:lstStyle/>
            <a:p>
              <a:endParaRPr lang="zh-CN" altLang="en-US"/>
            </a:p>
          </p:txBody>
        </p:sp>
        <p:sp>
          <p:nvSpPr>
            <p:cNvPr id="568359" name="AutoShape 39"/>
            <p:cNvSpPr>
              <a:spLocks noChangeArrowheads="1"/>
            </p:cNvSpPr>
            <p:nvPr/>
          </p:nvSpPr>
          <p:spPr bwMode="auto">
            <a:xfrm rot="5400000">
              <a:off x="2041" y="2682"/>
              <a:ext cx="182" cy="317"/>
            </a:xfrm>
            <a:prstGeom prst="triangle">
              <a:avLst>
                <a:gd name="adj" fmla="val 45056"/>
              </a:avLst>
            </a:prstGeom>
            <a:solidFill>
              <a:srgbClr val="CCFF99"/>
            </a:solidFill>
            <a:ln w="38100">
              <a:solidFill>
                <a:schemeClr val="tx1"/>
              </a:solidFill>
              <a:miter lim="800000"/>
              <a:headEnd/>
              <a:tailEnd/>
            </a:ln>
            <a:effectLst/>
          </p:spPr>
          <p:txBody>
            <a:bodyPr wrap="none" anchor="ctr"/>
            <a:lstStyle/>
            <a:p>
              <a:endParaRPr lang="zh-CN" altLang="en-US"/>
            </a:p>
          </p:txBody>
        </p:sp>
        <p:sp>
          <p:nvSpPr>
            <p:cNvPr id="568360" name="Text Box 40"/>
            <p:cNvSpPr txBox="1">
              <a:spLocks noChangeArrowheads="1"/>
            </p:cNvSpPr>
            <p:nvPr/>
          </p:nvSpPr>
          <p:spPr bwMode="auto">
            <a:xfrm>
              <a:off x="1383" y="2337"/>
              <a:ext cx="836" cy="231"/>
            </a:xfrm>
            <a:prstGeom prst="rect">
              <a:avLst/>
            </a:prstGeom>
            <a:noFill/>
            <a:ln w="9525">
              <a:noFill/>
              <a:miter lim="800000"/>
              <a:headEnd/>
              <a:tailEnd/>
            </a:ln>
            <a:effectLst/>
          </p:spPr>
          <p:txBody>
            <a:bodyPr wrap="none">
              <a:spAutoFit/>
            </a:bodyPr>
            <a:lstStyle/>
            <a:p>
              <a:r>
                <a:rPr lang="zh-CN" altLang="en-US" sz="1800">
                  <a:latin typeface="Arial" pitchFamily="34" charset="0"/>
                </a:rPr>
                <a:t>变容二极管</a:t>
              </a:r>
            </a:p>
          </p:txBody>
        </p:sp>
        <p:sp>
          <p:nvSpPr>
            <p:cNvPr id="568361" name="Text Box 41"/>
            <p:cNvSpPr txBox="1">
              <a:spLocks noChangeArrowheads="1"/>
            </p:cNvSpPr>
            <p:nvPr/>
          </p:nvSpPr>
          <p:spPr bwMode="auto">
            <a:xfrm>
              <a:off x="2925" y="2296"/>
              <a:ext cx="404" cy="231"/>
            </a:xfrm>
            <a:prstGeom prst="rect">
              <a:avLst/>
            </a:prstGeom>
            <a:noFill/>
            <a:ln w="9525">
              <a:noFill/>
              <a:miter lim="800000"/>
              <a:headEnd/>
              <a:tailEnd/>
            </a:ln>
            <a:effectLst/>
          </p:spPr>
          <p:txBody>
            <a:bodyPr wrap="none">
              <a:spAutoFit/>
            </a:bodyPr>
            <a:lstStyle/>
            <a:p>
              <a:r>
                <a:rPr lang="zh-CN" altLang="en-US" sz="1800">
                  <a:latin typeface="Arial" pitchFamily="34" charset="0"/>
                </a:rPr>
                <a:t>输出</a:t>
              </a:r>
            </a:p>
          </p:txBody>
        </p:sp>
      </p:grpSp>
      <p:sp>
        <p:nvSpPr>
          <p:cNvPr id="568362" name="Rectangle 42"/>
          <p:cNvSpPr>
            <a:spLocks noChangeArrowheads="1"/>
          </p:cNvSpPr>
          <p:nvPr/>
        </p:nvSpPr>
        <p:spPr bwMode="auto">
          <a:xfrm>
            <a:off x="468313" y="4076700"/>
            <a:ext cx="2152650" cy="579438"/>
          </a:xfrm>
          <a:prstGeom prst="rect">
            <a:avLst/>
          </a:prstGeom>
          <a:noFill/>
          <a:ln w="9525">
            <a:noFill/>
            <a:miter lim="800000"/>
            <a:headEnd/>
            <a:tailEnd/>
          </a:ln>
          <a:effectLst/>
        </p:spPr>
        <p:txBody>
          <a:bodyPr wrap="none">
            <a:spAutoFit/>
          </a:bodyPr>
          <a:lstStyle/>
          <a:p>
            <a:pPr marL="342900" indent="-342900">
              <a:spcBef>
                <a:spcPct val="20000"/>
              </a:spcBef>
              <a:buFontTx/>
              <a:buChar char="•"/>
            </a:pPr>
            <a:r>
              <a:rPr lang="zh-CN" altLang="en-US" sz="3200"/>
              <a:t>频率合成</a:t>
            </a:r>
          </a:p>
        </p:txBody>
      </p:sp>
      <p:sp>
        <p:nvSpPr>
          <p:cNvPr id="568363" name="Text Box 43"/>
          <p:cNvSpPr txBox="1">
            <a:spLocks noChangeArrowheads="1"/>
          </p:cNvSpPr>
          <p:nvPr/>
        </p:nvSpPr>
        <p:spPr bwMode="auto">
          <a:xfrm>
            <a:off x="1476375" y="1844675"/>
            <a:ext cx="1065213" cy="579438"/>
          </a:xfrm>
          <a:prstGeom prst="rect">
            <a:avLst/>
          </a:prstGeom>
          <a:solidFill>
            <a:srgbClr val="FF00FF"/>
          </a:solidFill>
          <a:ln w="9525">
            <a:noFill/>
            <a:miter lim="800000"/>
            <a:headEnd/>
            <a:tailEnd/>
          </a:ln>
          <a:effectLst/>
        </p:spPr>
        <p:txBody>
          <a:bodyPr wrap="none">
            <a:spAutoFit/>
          </a:bodyPr>
          <a:lstStyle/>
          <a:p>
            <a:r>
              <a:rPr lang="en-US" altLang="zh-CN" sz="3200">
                <a:solidFill>
                  <a:schemeClr val="bg1"/>
                </a:solidFill>
                <a:latin typeface="Arial" pitchFamily="34" charset="0"/>
              </a:rPr>
              <a:t>VCO</a:t>
            </a:r>
          </a:p>
        </p:txBody>
      </p:sp>
      <p:sp>
        <p:nvSpPr>
          <p:cNvPr id="568364" name="Text Box 44"/>
          <p:cNvSpPr txBox="1">
            <a:spLocks noChangeArrowheads="1"/>
          </p:cNvSpPr>
          <p:nvPr/>
        </p:nvSpPr>
        <p:spPr bwMode="auto">
          <a:xfrm>
            <a:off x="1979613" y="4724400"/>
            <a:ext cx="6280150" cy="1333500"/>
          </a:xfrm>
          <a:prstGeom prst="rect">
            <a:avLst/>
          </a:prstGeom>
          <a:noFill/>
          <a:ln w="9525">
            <a:noFill/>
            <a:miter lim="800000"/>
            <a:headEnd/>
            <a:tailEnd/>
          </a:ln>
          <a:effectLst/>
        </p:spPr>
        <p:txBody>
          <a:bodyPr wrap="none">
            <a:spAutoFit/>
          </a:bodyPr>
          <a:lstStyle/>
          <a:p>
            <a:pPr>
              <a:spcBef>
                <a:spcPct val="20000"/>
              </a:spcBef>
            </a:pPr>
            <a:r>
              <a:rPr lang="zh-CN" altLang="en-US">
                <a:latin typeface="Arial" pitchFamily="34" charset="0"/>
              </a:rPr>
              <a:t>直接式频率合成：步进大；</a:t>
            </a:r>
          </a:p>
          <a:p>
            <a:pPr>
              <a:spcBef>
                <a:spcPct val="20000"/>
              </a:spcBef>
            </a:pPr>
            <a:r>
              <a:rPr lang="zh-CN" altLang="en-US">
                <a:latin typeface="Arial" pitchFamily="34" charset="0"/>
              </a:rPr>
              <a:t>间接式（锁相环）频率合成：切换时间长；</a:t>
            </a:r>
          </a:p>
          <a:p>
            <a:pPr>
              <a:spcBef>
                <a:spcPct val="20000"/>
              </a:spcBef>
            </a:pPr>
            <a:r>
              <a:rPr lang="zh-CN" altLang="en-US">
                <a:latin typeface="Arial" pitchFamily="34" charset="0"/>
              </a:rPr>
              <a:t>直接数字式频率合成：步进小、切换时间短。</a:t>
            </a:r>
          </a:p>
        </p:txBody>
      </p:sp>
      <p:sp>
        <p:nvSpPr>
          <p:cNvPr id="568365" name="AutoShape 45"/>
          <p:cNvSpPr>
            <a:spLocks/>
          </p:cNvSpPr>
          <p:nvPr/>
        </p:nvSpPr>
        <p:spPr bwMode="auto">
          <a:xfrm>
            <a:off x="1765300" y="4797425"/>
            <a:ext cx="358775" cy="1223963"/>
          </a:xfrm>
          <a:prstGeom prst="leftBrace">
            <a:avLst>
              <a:gd name="adj1" fmla="val 28429"/>
              <a:gd name="adj2" fmla="val 50000"/>
            </a:avLst>
          </a:prstGeom>
          <a:noFill/>
          <a:ln w="38100">
            <a:solidFill>
              <a:schemeClr val="tx1"/>
            </a:solidFill>
            <a:round/>
            <a:headEnd/>
            <a:tailEnd/>
          </a:ln>
          <a:effectLst/>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灯片编号占位符 5"/>
          <p:cNvSpPr>
            <a:spLocks noGrp="1"/>
          </p:cNvSpPr>
          <p:nvPr>
            <p:ph type="sldNum" sz="quarter" idx="12"/>
          </p:nvPr>
        </p:nvSpPr>
        <p:spPr/>
        <p:txBody>
          <a:bodyPr/>
          <a:lstStyle/>
          <a:p>
            <a:fld id="{10D0CF40-DC72-4D23-96D4-DFEA01DF8F1A}" type="slidenum">
              <a:rPr lang="en-US" altLang="zh-CN"/>
              <a:pPr/>
              <a:t>105</a:t>
            </a:fld>
            <a:endParaRPr lang="en-US" altLang="zh-CN"/>
          </a:p>
        </p:txBody>
      </p:sp>
      <p:sp>
        <p:nvSpPr>
          <p:cNvPr id="569346" name="Rectangle 2"/>
          <p:cNvSpPr>
            <a:spLocks noGrp="1" noChangeArrowheads="1"/>
          </p:cNvSpPr>
          <p:nvPr>
            <p:ph type="title"/>
          </p:nvPr>
        </p:nvSpPr>
        <p:spPr>
          <a:xfrm>
            <a:off x="685800" y="0"/>
            <a:ext cx="7772400" cy="908050"/>
          </a:xfrm>
        </p:spPr>
        <p:txBody>
          <a:bodyPr/>
          <a:lstStyle/>
          <a:p>
            <a:r>
              <a:rPr lang="zh-CN" altLang="en-US">
                <a:solidFill>
                  <a:schemeClr val="tx1"/>
                </a:solidFill>
                <a:latin typeface="黑体" pitchFamily="49" charset="-122"/>
                <a:ea typeface="黑体" pitchFamily="49" charset="-122"/>
              </a:rPr>
              <a:t>锁相放大器</a:t>
            </a:r>
          </a:p>
        </p:txBody>
      </p:sp>
      <p:sp>
        <p:nvSpPr>
          <p:cNvPr id="569347" name="Rectangle 3"/>
          <p:cNvSpPr>
            <a:spLocks noGrp="1" noChangeArrowheads="1"/>
          </p:cNvSpPr>
          <p:nvPr>
            <p:ph type="body" idx="1"/>
          </p:nvPr>
        </p:nvSpPr>
        <p:spPr>
          <a:xfrm>
            <a:off x="468313" y="836613"/>
            <a:ext cx="2559050" cy="579437"/>
          </a:xfrm>
          <a:noFill/>
        </p:spPr>
        <p:txBody>
          <a:bodyPr wrap="none">
            <a:spAutoFit/>
          </a:bodyPr>
          <a:lstStyle/>
          <a:p>
            <a:r>
              <a:rPr lang="zh-CN" altLang="en-US"/>
              <a:t>天才的发现</a:t>
            </a:r>
          </a:p>
        </p:txBody>
      </p:sp>
      <p:sp>
        <p:nvSpPr>
          <p:cNvPr id="569348" name="Text Box 4"/>
          <p:cNvSpPr txBox="1">
            <a:spLocks noChangeArrowheads="1"/>
          </p:cNvSpPr>
          <p:nvPr/>
        </p:nvSpPr>
        <p:spPr bwMode="auto">
          <a:xfrm>
            <a:off x="7283450" y="0"/>
            <a:ext cx="1860550" cy="457200"/>
          </a:xfrm>
          <a:prstGeom prst="rect">
            <a:avLst/>
          </a:prstGeom>
          <a:solidFill>
            <a:srgbClr val="CCCCFF"/>
          </a:solidFill>
          <a:ln w="9525">
            <a:noFill/>
            <a:miter lim="800000"/>
            <a:headEnd/>
            <a:tailEnd/>
          </a:ln>
          <a:effectLst/>
        </p:spPr>
        <p:txBody>
          <a:bodyPr wrap="none">
            <a:spAutoFit/>
          </a:bodyPr>
          <a:lstStyle/>
          <a:p>
            <a:pPr algn="r"/>
            <a:r>
              <a:rPr kumimoji="1" lang="zh-CN" altLang="en-US"/>
              <a:t>锁相放大器</a:t>
            </a:r>
            <a:r>
              <a:rPr kumimoji="1" lang="en-US" altLang="zh-CN"/>
              <a:t>9</a:t>
            </a:r>
            <a:endParaRPr kumimoji="1" lang="en-US" altLang="zh-CN">
              <a:ea typeface="华文行楷" pitchFamily="2" charset="-122"/>
            </a:endParaRPr>
          </a:p>
        </p:txBody>
      </p:sp>
      <p:sp>
        <p:nvSpPr>
          <p:cNvPr id="569349" name="Rectangle 5"/>
          <p:cNvSpPr>
            <a:spLocks noChangeArrowheads="1"/>
          </p:cNvSpPr>
          <p:nvPr/>
        </p:nvSpPr>
        <p:spPr bwMode="auto">
          <a:xfrm>
            <a:off x="1473200" y="1557338"/>
            <a:ext cx="6111875" cy="519112"/>
          </a:xfrm>
          <a:prstGeom prst="rect">
            <a:avLst/>
          </a:prstGeom>
          <a:noFill/>
          <a:ln w="9525">
            <a:noFill/>
            <a:miter lim="800000"/>
            <a:headEnd/>
            <a:tailEnd/>
          </a:ln>
          <a:effectLst/>
        </p:spPr>
        <p:txBody>
          <a:bodyPr wrap="none">
            <a:spAutoFit/>
          </a:bodyPr>
          <a:lstStyle/>
          <a:p>
            <a:pPr marL="342900" indent="-342900">
              <a:spcBef>
                <a:spcPct val="20000"/>
              </a:spcBef>
            </a:pPr>
            <a:r>
              <a:rPr lang="en-US" altLang="zh-CN" sz="2800"/>
              <a:t>1962</a:t>
            </a:r>
            <a:r>
              <a:rPr lang="zh-CN" altLang="en-US" sz="2800"/>
              <a:t>年第一台商品化锁相放大器：</a:t>
            </a:r>
            <a:r>
              <a:rPr lang="en-US" altLang="zh-CN" sz="2800"/>
              <a:t>LIA</a:t>
            </a:r>
          </a:p>
        </p:txBody>
      </p:sp>
      <p:sp>
        <p:nvSpPr>
          <p:cNvPr id="569350" name="Rectangle 6"/>
          <p:cNvSpPr>
            <a:spLocks noChangeArrowheads="1"/>
          </p:cNvSpPr>
          <p:nvPr/>
        </p:nvSpPr>
        <p:spPr bwMode="auto">
          <a:xfrm>
            <a:off x="1331913" y="2205038"/>
            <a:ext cx="6394450" cy="519112"/>
          </a:xfrm>
          <a:prstGeom prst="rect">
            <a:avLst/>
          </a:prstGeom>
          <a:noFill/>
          <a:ln w="9525">
            <a:noFill/>
            <a:miter lim="800000"/>
            <a:headEnd/>
            <a:tailEnd/>
          </a:ln>
          <a:effectLst/>
        </p:spPr>
        <p:txBody>
          <a:bodyPr wrap="none">
            <a:spAutoFit/>
          </a:bodyPr>
          <a:lstStyle/>
          <a:p>
            <a:pPr marL="342900" indent="-342900">
              <a:spcBef>
                <a:spcPct val="20000"/>
              </a:spcBef>
            </a:pPr>
            <a:r>
              <a:rPr lang="zh-CN" altLang="en-US" sz="2800"/>
              <a:t>美国</a:t>
            </a:r>
            <a:r>
              <a:rPr lang="en-US" altLang="zh-CN" sz="2800"/>
              <a:t>EG&amp;G</a:t>
            </a:r>
            <a:r>
              <a:rPr lang="zh-CN" altLang="en-US" sz="2800"/>
              <a:t>公司（现名</a:t>
            </a:r>
            <a:r>
              <a:rPr lang="en-US" altLang="zh-CN" sz="2800"/>
              <a:t>Signal Recovery</a:t>
            </a:r>
            <a:r>
              <a:rPr lang="zh-CN" altLang="en-US" sz="2800"/>
              <a:t>）</a:t>
            </a:r>
          </a:p>
        </p:txBody>
      </p:sp>
      <p:sp>
        <p:nvSpPr>
          <p:cNvPr id="569351" name="Rectangle 7"/>
          <p:cNvSpPr>
            <a:spLocks noChangeArrowheads="1"/>
          </p:cNvSpPr>
          <p:nvPr/>
        </p:nvSpPr>
        <p:spPr bwMode="auto">
          <a:xfrm>
            <a:off x="423863" y="5275263"/>
            <a:ext cx="8294687" cy="946150"/>
          </a:xfrm>
          <a:prstGeom prst="rect">
            <a:avLst/>
          </a:prstGeom>
          <a:noFill/>
          <a:ln w="9525">
            <a:noFill/>
            <a:miter lim="800000"/>
            <a:headEnd/>
            <a:tailEnd/>
          </a:ln>
          <a:effectLst/>
        </p:spPr>
        <p:txBody>
          <a:bodyPr wrap="none">
            <a:spAutoFit/>
          </a:bodyPr>
          <a:lstStyle/>
          <a:p>
            <a:pPr algn="ctr"/>
            <a:r>
              <a:rPr lang="en-US" altLang="zh-CN" sz="2800">
                <a:latin typeface="Arial" pitchFamily="34" charset="0"/>
              </a:rPr>
              <a:t>1932</a:t>
            </a:r>
            <a:r>
              <a:rPr lang="zh-CN" altLang="en-US" sz="2800">
                <a:latin typeface="Arial" pitchFamily="34" charset="0"/>
              </a:rPr>
              <a:t>年，</a:t>
            </a:r>
            <a:r>
              <a:rPr lang="en-US" altLang="zh-CN" sz="2800">
                <a:latin typeface="Arial" pitchFamily="34" charset="0"/>
              </a:rPr>
              <a:t>Henri de Bellescize</a:t>
            </a:r>
            <a:r>
              <a:rPr lang="zh-CN" altLang="en-US" sz="2800">
                <a:latin typeface="Arial" pitchFamily="34" charset="0"/>
              </a:rPr>
              <a:t>，提出同步检波理论：</a:t>
            </a:r>
          </a:p>
          <a:p>
            <a:pPr algn="ctr"/>
            <a:r>
              <a:rPr lang="en-US" altLang="zh-CN" sz="2800">
                <a:solidFill>
                  <a:srgbClr val="FF3300"/>
                </a:solidFill>
                <a:latin typeface="Arial" pitchFamily="34" charset="0"/>
              </a:rPr>
              <a:t>PLL</a:t>
            </a:r>
            <a:r>
              <a:rPr lang="zh-CN" altLang="en-US" sz="2800">
                <a:latin typeface="Arial" pitchFamily="34" charset="0"/>
              </a:rPr>
              <a:t>（</a:t>
            </a:r>
            <a:r>
              <a:rPr lang="en-US" altLang="zh-CN" sz="2800">
                <a:solidFill>
                  <a:srgbClr val="FF3300"/>
                </a:solidFill>
                <a:latin typeface="Arial" pitchFamily="34" charset="0"/>
              </a:rPr>
              <a:t>P</a:t>
            </a:r>
            <a:r>
              <a:rPr lang="en-US" altLang="zh-CN" sz="2800">
                <a:latin typeface="Arial" pitchFamily="34" charset="0"/>
              </a:rPr>
              <a:t>hase </a:t>
            </a:r>
            <a:r>
              <a:rPr lang="en-US" altLang="zh-CN" sz="2800">
                <a:solidFill>
                  <a:srgbClr val="FF3300"/>
                </a:solidFill>
                <a:latin typeface="Arial" pitchFamily="34" charset="0"/>
              </a:rPr>
              <a:t>L</a:t>
            </a:r>
            <a:r>
              <a:rPr lang="en-US" altLang="zh-CN" sz="2800">
                <a:latin typeface="Arial" pitchFamily="34" charset="0"/>
              </a:rPr>
              <a:t>ocked </a:t>
            </a:r>
            <a:r>
              <a:rPr lang="en-US" altLang="zh-CN" sz="2800">
                <a:solidFill>
                  <a:srgbClr val="FF3300"/>
                </a:solidFill>
                <a:latin typeface="Arial" pitchFamily="34" charset="0"/>
              </a:rPr>
              <a:t>L</a:t>
            </a:r>
            <a:r>
              <a:rPr lang="en-US" altLang="zh-CN" sz="2800">
                <a:latin typeface="Arial" pitchFamily="34" charset="0"/>
              </a:rPr>
              <a:t>oop</a:t>
            </a:r>
            <a:r>
              <a:rPr lang="zh-CN" altLang="en-US" sz="2800">
                <a:latin typeface="Arial" pitchFamily="34" charset="0"/>
              </a:rPr>
              <a:t>）</a:t>
            </a:r>
          </a:p>
        </p:txBody>
      </p:sp>
      <p:sp>
        <p:nvSpPr>
          <p:cNvPr id="569352" name="Text Box 8"/>
          <p:cNvSpPr txBox="1">
            <a:spLocks noChangeArrowheads="1"/>
          </p:cNvSpPr>
          <p:nvPr/>
        </p:nvSpPr>
        <p:spPr bwMode="auto">
          <a:xfrm>
            <a:off x="879475" y="6302375"/>
            <a:ext cx="7385050" cy="366713"/>
          </a:xfrm>
          <a:prstGeom prst="rect">
            <a:avLst/>
          </a:prstGeom>
          <a:noFill/>
          <a:ln w="9525">
            <a:noFill/>
            <a:miter lim="800000"/>
            <a:headEnd/>
            <a:tailEnd/>
          </a:ln>
          <a:effectLst/>
        </p:spPr>
        <p:txBody>
          <a:bodyPr wrap="none">
            <a:spAutoFit/>
          </a:bodyPr>
          <a:lstStyle/>
          <a:p>
            <a:r>
              <a:rPr lang="en-US" altLang="zh-CN" sz="1800">
                <a:latin typeface="Arial" pitchFamily="34" charset="0"/>
              </a:rPr>
              <a:t>“</a:t>
            </a:r>
            <a:r>
              <a:rPr lang="en-US" altLang="zh-CN" sz="1800" b="1" i="1">
                <a:latin typeface="Arial" pitchFamily="34" charset="0"/>
              </a:rPr>
              <a:t>La r</a:t>
            </a:r>
            <a:r>
              <a:rPr lang="en-US" altLang="zh-CN" sz="1800" b="1" i="1">
                <a:latin typeface="Arial" pitchFamily="34" charset="0"/>
                <a:cs typeface="Arial" pitchFamily="34" charset="0"/>
              </a:rPr>
              <a:t>é</a:t>
            </a:r>
            <a:r>
              <a:rPr lang="en-US" altLang="zh-CN" sz="1800" b="1" i="1">
                <a:latin typeface="Arial" pitchFamily="34" charset="0"/>
              </a:rPr>
              <a:t>ception synchrone</a:t>
            </a:r>
            <a:r>
              <a:rPr lang="en-US" altLang="zh-CN" sz="1800">
                <a:latin typeface="Arial" pitchFamily="34" charset="0"/>
              </a:rPr>
              <a:t>,” L’Onde </a:t>
            </a:r>
            <a:r>
              <a:rPr lang="en-US" altLang="zh-CN" sz="1800">
                <a:latin typeface="Arial" pitchFamily="34" charset="0"/>
                <a:cs typeface="Arial" pitchFamily="34" charset="0"/>
              </a:rPr>
              <a:t>É</a:t>
            </a:r>
            <a:r>
              <a:rPr lang="en-US" altLang="zh-CN" sz="1800">
                <a:latin typeface="Arial" pitchFamily="34" charset="0"/>
              </a:rPr>
              <a:t>lectrique, Vol. 11 (1932) 230-240.</a:t>
            </a:r>
          </a:p>
        </p:txBody>
      </p:sp>
      <p:sp>
        <p:nvSpPr>
          <p:cNvPr id="569353" name="Text Box 9"/>
          <p:cNvSpPr txBox="1">
            <a:spLocks noChangeArrowheads="1"/>
          </p:cNvSpPr>
          <p:nvPr/>
        </p:nvSpPr>
        <p:spPr bwMode="auto">
          <a:xfrm>
            <a:off x="1427163" y="2863850"/>
            <a:ext cx="6289675" cy="457200"/>
          </a:xfrm>
          <a:prstGeom prst="rect">
            <a:avLst/>
          </a:prstGeom>
          <a:noFill/>
          <a:ln w="9525">
            <a:noFill/>
            <a:miter lim="800000"/>
            <a:headEnd/>
            <a:tailEnd/>
          </a:ln>
          <a:effectLst/>
        </p:spPr>
        <p:txBody>
          <a:bodyPr wrap="none">
            <a:spAutoFit/>
          </a:bodyPr>
          <a:lstStyle/>
          <a:p>
            <a:r>
              <a:rPr lang="en-US" altLang="zh-CN">
                <a:latin typeface="Arial" pitchFamily="34" charset="0"/>
              </a:rPr>
              <a:t>Robert Henry Dicke (1916.05.06-1997.03.04)</a:t>
            </a:r>
          </a:p>
        </p:txBody>
      </p:sp>
      <p:sp>
        <p:nvSpPr>
          <p:cNvPr id="569354" name="Text Box 10"/>
          <p:cNvSpPr txBox="1">
            <a:spLocks noChangeArrowheads="1"/>
          </p:cNvSpPr>
          <p:nvPr/>
        </p:nvSpPr>
        <p:spPr bwMode="auto">
          <a:xfrm>
            <a:off x="163513" y="3308350"/>
            <a:ext cx="8729662" cy="336550"/>
          </a:xfrm>
          <a:prstGeom prst="rect">
            <a:avLst/>
          </a:prstGeom>
          <a:noFill/>
          <a:ln w="9525">
            <a:noFill/>
            <a:miter lim="800000"/>
            <a:headEnd/>
            <a:tailEnd/>
          </a:ln>
          <a:effectLst/>
        </p:spPr>
        <p:txBody>
          <a:bodyPr wrap="none">
            <a:spAutoFit/>
          </a:bodyPr>
          <a:lstStyle/>
          <a:p>
            <a:r>
              <a:rPr lang="en-US" altLang="zh-CN" sz="1600">
                <a:latin typeface="Arial" pitchFamily="34" charset="0"/>
              </a:rPr>
              <a:t>“The measurement of thermal radiation at microwave frequencies,” RSI, 17 (7) (1946) 268-275.</a:t>
            </a:r>
          </a:p>
        </p:txBody>
      </p:sp>
      <p:sp>
        <p:nvSpPr>
          <p:cNvPr id="569355" name="Text Box 11"/>
          <p:cNvSpPr txBox="1">
            <a:spLocks noChangeArrowheads="1"/>
          </p:cNvSpPr>
          <p:nvPr/>
        </p:nvSpPr>
        <p:spPr bwMode="auto">
          <a:xfrm>
            <a:off x="161925" y="3716338"/>
            <a:ext cx="8820150" cy="641350"/>
          </a:xfrm>
          <a:prstGeom prst="rect">
            <a:avLst/>
          </a:prstGeom>
          <a:noFill/>
          <a:ln w="9525">
            <a:noFill/>
            <a:miter lim="800000"/>
            <a:headEnd/>
            <a:tailEnd/>
          </a:ln>
          <a:effectLst/>
        </p:spPr>
        <p:txBody>
          <a:bodyPr>
            <a:spAutoFit/>
          </a:bodyPr>
          <a:lstStyle/>
          <a:p>
            <a:r>
              <a:rPr lang="en-US" altLang="zh-CN" sz="2000">
                <a:latin typeface="Arial" pitchFamily="34" charset="0"/>
              </a:rPr>
              <a:t>W. C. Michels and N. L. Curtis</a:t>
            </a:r>
            <a:r>
              <a:rPr lang="en-US" altLang="zh-CN" sz="1600">
                <a:latin typeface="Arial" pitchFamily="34" charset="0"/>
              </a:rPr>
              <a:t>, “A pentode Lock-in ampifier of high frequency selectivity,” RSI, 12 (1941) 444-447.</a:t>
            </a:r>
          </a:p>
        </p:txBody>
      </p:sp>
      <p:sp>
        <p:nvSpPr>
          <p:cNvPr id="569356" name="Text Box 12"/>
          <p:cNvSpPr txBox="1">
            <a:spLocks noChangeArrowheads="1"/>
          </p:cNvSpPr>
          <p:nvPr/>
        </p:nvSpPr>
        <p:spPr bwMode="auto">
          <a:xfrm>
            <a:off x="161925" y="4508500"/>
            <a:ext cx="8820150" cy="641350"/>
          </a:xfrm>
          <a:prstGeom prst="rect">
            <a:avLst/>
          </a:prstGeom>
          <a:noFill/>
          <a:ln w="9525">
            <a:noFill/>
            <a:miter lim="800000"/>
            <a:headEnd/>
            <a:tailEnd/>
          </a:ln>
          <a:effectLst/>
        </p:spPr>
        <p:txBody>
          <a:bodyPr>
            <a:spAutoFit/>
          </a:bodyPr>
          <a:lstStyle/>
          <a:p>
            <a:r>
              <a:rPr lang="en-US" altLang="zh-CN" sz="2000">
                <a:latin typeface="Arial" pitchFamily="34" charset="0"/>
              </a:rPr>
              <a:t>C. R. Cosens</a:t>
            </a:r>
            <a:r>
              <a:rPr lang="en-US" altLang="zh-CN" sz="1600">
                <a:latin typeface="Arial" pitchFamily="34" charset="0"/>
              </a:rPr>
              <a:t>, “A balance-detector for alternating-current bridges,” Proc. Phys. Sci., 46 (1934) 818-823.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9353"/>
                                        </p:tgtEl>
                                        <p:attrNameLst>
                                          <p:attrName>style.visibility</p:attrName>
                                        </p:attrNameLst>
                                      </p:cBhvr>
                                      <p:to>
                                        <p:strVal val="visible"/>
                                      </p:to>
                                    </p:set>
                                    <p:animEffect transition="in" filter="fade">
                                      <p:cBhvr>
                                        <p:cTn id="7" dur="2000"/>
                                        <p:tgtEl>
                                          <p:spTgt spid="5693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9354"/>
                                        </p:tgtEl>
                                        <p:attrNameLst>
                                          <p:attrName>style.visibility</p:attrName>
                                        </p:attrNameLst>
                                      </p:cBhvr>
                                      <p:to>
                                        <p:strVal val="visible"/>
                                      </p:to>
                                    </p:set>
                                    <p:animEffect transition="in" filter="fade">
                                      <p:cBhvr>
                                        <p:cTn id="10" dur="2000"/>
                                        <p:tgtEl>
                                          <p:spTgt spid="56935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569355"/>
                                        </p:tgtEl>
                                        <p:attrNameLst>
                                          <p:attrName>style.visibility</p:attrName>
                                        </p:attrNameLst>
                                      </p:cBhvr>
                                      <p:to>
                                        <p:strVal val="visible"/>
                                      </p:to>
                                    </p:set>
                                    <p:anim calcmode="lin" valueType="num">
                                      <p:cBhvr additive="base">
                                        <p:cTn id="15" dur="500" fill="hold"/>
                                        <p:tgtEl>
                                          <p:spTgt spid="569355"/>
                                        </p:tgtEl>
                                        <p:attrNameLst>
                                          <p:attrName>ppt_x</p:attrName>
                                        </p:attrNameLst>
                                      </p:cBhvr>
                                      <p:tavLst>
                                        <p:tav tm="0">
                                          <p:val>
                                            <p:strVal val="1+#ppt_w/2"/>
                                          </p:val>
                                        </p:tav>
                                        <p:tav tm="100000">
                                          <p:val>
                                            <p:strVal val="#ppt_x"/>
                                          </p:val>
                                        </p:tav>
                                      </p:tavLst>
                                    </p:anim>
                                    <p:anim calcmode="lin" valueType="num">
                                      <p:cBhvr additive="base">
                                        <p:cTn id="16" dur="500" fill="hold"/>
                                        <p:tgtEl>
                                          <p:spTgt spid="56935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569356"/>
                                        </p:tgtEl>
                                        <p:attrNameLst>
                                          <p:attrName>style.visibility</p:attrName>
                                        </p:attrNameLst>
                                      </p:cBhvr>
                                      <p:to>
                                        <p:strVal val="visible"/>
                                      </p:to>
                                    </p:set>
                                    <p:anim calcmode="lin" valueType="num">
                                      <p:cBhvr additive="base">
                                        <p:cTn id="21" dur="500" fill="hold"/>
                                        <p:tgtEl>
                                          <p:spTgt spid="569356"/>
                                        </p:tgtEl>
                                        <p:attrNameLst>
                                          <p:attrName>ppt_x</p:attrName>
                                        </p:attrNameLst>
                                      </p:cBhvr>
                                      <p:tavLst>
                                        <p:tav tm="0">
                                          <p:val>
                                            <p:strVal val="0-#ppt_w/2"/>
                                          </p:val>
                                        </p:tav>
                                        <p:tav tm="100000">
                                          <p:val>
                                            <p:strVal val="#ppt_x"/>
                                          </p:val>
                                        </p:tav>
                                      </p:tavLst>
                                    </p:anim>
                                    <p:anim calcmode="lin" valueType="num">
                                      <p:cBhvr additive="base">
                                        <p:cTn id="22" dur="500" fill="hold"/>
                                        <p:tgtEl>
                                          <p:spTgt spid="56935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69351"/>
                                        </p:tgtEl>
                                        <p:attrNameLst>
                                          <p:attrName>style.visibility</p:attrName>
                                        </p:attrNameLst>
                                      </p:cBhvr>
                                      <p:to>
                                        <p:strVal val="visible"/>
                                      </p:to>
                                    </p:set>
                                    <p:anim calcmode="lin" valueType="num">
                                      <p:cBhvr additive="base">
                                        <p:cTn id="27" dur="500" fill="hold"/>
                                        <p:tgtEl>
                                          <p:spTgt spid="569351"/>
                                        </p:tgtEl>
                                        <p:attrNameLst>
                                          <p:attrName>ppt_x</p:attrName>
                                        </p:attrNameLst>
                                      </p:cBhvr>
                                      <p:tavLst>
                                        <p:tav tm="0">
                                          <p:val>
                                            <p:strVal val="#ppt_x"/>
                                          </p:val>
                                        </p:tav>
                                        <p:tav tm="100000">
                                          <p:val>
                                            <p:strVal val="#ppt_x"/>
                                          </p:val>
                                        </p:tav>
                                      </p:tavLst>
                                    </p:anim>
                                    <p:anim calcmode="lin" valueType="num">
                                      <p:cBhvr additive="base">
                                        <p:cTn id="28" dur="500" fill="hold"/>
                                        <p:tgtEl>
                                          <p:spTgt spid="569351"/>
                                        </p:tgtEl>
                                        <p:attrNameLst>
                                          <p:attrName>ppt_y</p:attrName>
                                        </p:attrNameLst>
                                      </p:cBhvr>
                                      <p:tavLst>
                                        <p:tav tm="0">
                                          <p:val>
                                            <p:strVal val="1+#ppt_h/2"/>
                                          </p:val>
                                        </p:tav>
                                        <p:tav tm="100000">
                                          <p:val>
                                            <p:strVal val="#ppt_y"/>
                                          </p:val>
                                        </p:tav>
                                      </p:tavLst>
                                    </p:anim>
                                  </p:childTnLst>
                                </p:cTn>
                              </p:par>
                              <p:par>
                                <p:cTn id="29" presetID="10" presetClass="entr" presetSubtype="0" fill="hold" grpId="0" nodeType="withEffect">
                                  <p:stCondLst>
                                    <p:cond delay="0"/>
                                  </p:stCondLst>
                                  <p:childTnLst>
                                    <p:set>
                                      <p:cBhvr>
                                        <p:cTn id="30" dur="1" fill="hold">
                                          <p:stCondLst>
                                            <p:cond delay="0"/>
                                          </p:stCondLst>
                                        </p:cTn>
                                        <p:tgtEl>
                                          <p:spTgt spid="569352"/>
                                        </p:tgtEl>
                                        <p:attrNameLst>
                                          <p:attrName>style.visibility</p:attrName>
                                        </p:attrNameLst>
                                      </p:cBhvr>
                                      <p:to>
                                        <p:strVal val="visible"/>
                                      </p:to>
                                    </p:set>
                                    <p:animEffect transition="in" filter="fade">
                                      <p:cBhvr>
                                        <p:cTn id="31" dur="2000"/>
                                        <p:tgtEl>
                                          <p:spTgt spid="569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351" grpId="0"/>
      <p:bldP spid="569352" grpId="0"/>
      <p:bldP spid="569353" grpId="0"/>
      <p:bldP spid="569354" grpId="0"/>
      <p:bldP spid="569355" grpId="0"/>
      <p:bldP spid="569356"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5"/>
          <p:cNvSpPr>
            <a:spLocks noGrp="1"/>
          </p:cNvSpPr>
          <p:nvPr>
            <p:ph type="sldNum" sz="quarter" idx="12"/>
          </p:nvPr>
        </p:nvSpPr>
        <p:spPr/>
        <p:txBody>
          <a:bodyPr/>
          <a:lstStyle/>
          <a:p>
            <a:fld id="{DC6CC1B4-7994-4DEB-B4F5-A4E230A8FAC6}" type="slidenum">
              <a:rPr lang="en-US" altLang="zh-CN"/>
              <a:pPr/>
              <a:t>106</a:t>
            </a:fld>
            <a:endParaRPr lang="en-US" altLang="zh-CN"/>
          </a:p>
        </p:txBody>
      </p:sp>
      <p:sp>
        <p:nvSpPr>
          <p:cNvPr id="570370" name="Rectangle 2"/>
          <p:cNvSpPr>
            <a:spLocks noGrp="1" noChangeArrowheads="1"/>
          </p:cNvSpPr>
          <p:nvPr>
            <p:ph type="title"/>
          </p:nvPr>
        </p:nvSpPr>
        <p:spPr>
          <a:xfrm>
            <a:off x="685800" y="0"/>
            <a:ext cx="7772400" cy="908050"/>
          </a:xfrm>
        </p:spPr>
        <p:txBody>
          <a:bodyPr/>
          <a:lstStyle/>
          <a:p>
            <a:r>
              <a:rPr lang="zh-CN" altLang="en-US">
                <a:solidFill>
                  <a:schemeClr val="tx1"/>
                </a:solidFill>
                <a:latin typeface="黑体" pitchFamily="49" charset="-122"/>
                <a:ea typeface="黑体" pitchFamily="49" charset="-122"/>
              </a:rPr>
              <a:t>锁相放大器的参数</a:t>
            </a:r>
          </a:p>
        </p:txBody>
      </p:sp>
      <p:sp>
        <p:nvSpPr>
          <p:cNvPr id="570371" name="Rectangle 3"/>
          <p:cNvSpPr>
            <a:spLocks noGrp="1" noChangeArrowheads="1"/>
          </p:cNvSpPr>
          <p:nvPr>
            <p:ph type="body" idx="1"/>
          </p:nvPr>
        </p:nvSpPr>
        <p:spPr>
          <a:xfrm>
            <a:off x="1258888" y="2003425"/>
            <a:ext cx="6294437" cy="579438"/>
          </a:xfrm>
          <a:noFill/>
        </p:spPr>
        <p:txBody>
          <a:bodyPr wrap="none">
            <a:spAutoFit/>
          </a:bodyPr>
          <a:lstStyle/>
          <a:p>
            <a:pPr>
              <a:buFont typeface="Wingdings" pitchFamily="2" charset="2"/>
              <a:buChar char="ü"/>
            </a:pPr>
            <a:r>
              <a:rPr lang="en-US" altLang="zh-CN"/>
              <a:t> </a:t>
            </a:r>
            <a:r>
              <a:rPr lang="zh-CN" altLang="en-US"/>
              <a:t>相数：单相 </a:t>
            </a:r>
            <a:r>
              <a:rPr lang="en-US" altLang="zh-CN"/>
              <a:t>(single)</a:t>
            </a:r>
            <a:r>
              <a:rPr lang="zh-CN" altLang="en-US"/>
              <a:t>、双相 </a:t>
            </a:r>
            <a:r>
              <a:rPr lang="en-US" altLang="zh-CN"/>
              <a:t>(dual)</a:t>
            </a:r>
          </a:p>
        </p:txBody>
      </p:sp>
      <p:sp>
        <p:nvSpPr>
          <p:cNvPr id="570372" name="Rectangle 4"/>
          <p:cNvSpPr>
            <a:spLocks noChangeArrowheads="1"/>
          </p:cNvSpPr>
          <p:nvPr/>
        </p:nvSpPr>
        <p:spPr bwMode="auto">
          <a:xfrm>
            <a:off x="1258888" y="1196975"/>
            <a:ext cx="6745287" cy="579438"/>
          </a:xfrm>
          <a:prstGeom prst="rect">
            <a:avLst/>
          </a:prstGeom>
          <a:noFill/>
          <a:ln w="9525">
            <a:noFill/>
            <a:miter lim="800000"/>
            <a:headEnd/>
            <a:tailEnd/>
          </a:ln>
          <a:effectLst/>
        </p:spPr>
        <p:txBody>
          <a:bodyPr wrap="none">
            <a:spAutoFit/>
          </a:bodyPr>
          <a:lstStyle/>
          <a:p>
            <a:pPr marL="342900" indent="-342900">
              <a:spcBef>
                <a:spcPct val="20000"/>
              </a:spcBef>
              <a:buFont typeface="Wingdings" pitchFamily="2" charset="2"/>
              <a:buChar char="ü"/>
            </a:pPr>
            <a:r>
              <a:rPr lang="en-US" altLang="zh-CN" sz="3200"/>
              <a:t> </a:t>
            </a:r>
            <a:r>
              <a:rPr lang="zh-CN" altLang="en-US" sz="3200"/>
              <a:t>模式：模拟 </a:t>
            </a:r>
            <a:r>
              <a:rPr lang="en-US" altLang="zh-CN" sz="3200"/>
              <a:t>(analog)</a:t>
            </a:r>
            <a:r>
              <a:rPr lang="zh-CN" altLang="en-US" sz="3200"/>
              <a:t>、数字 </a:t>
            </a:r>
            <a:r>
              <a:rPr lang="en-US" altLang="zh-CN" sz="3200"/>
              <a:t>(digital)</a:t>
            </a:r>
          </a:p>
        </p:txBody>
      </p:sp>
      <p:sp>
        <p:nvSpPr>
          <p:cNvPr id="570373" name="Rectangle 5"/>
          <p:cNvSpPr>
            <a:spLocks noChangeArrowheads="1"/>
          </p:cNvSpPr>
          <p:nvPr/>
        </p:nvSpPr>
        <p:spPr bwMode="auto">
          <a:xfrm>
            <a:off x="1870075" y="2809875"/>
            <a:ext cx="2660650" cy="579438"/>
          </a:xfrm>
          <a:prstGeom prst="rect">
            <a:avLst/>
          </a:prstGeom>
          <a:noFill/>
          <a:ln w="9525">
            <a:noFill/>
            <a:miter lim="800000"/>
            <a:headEnd/>
            <a:tailEnd/>
          </a:ln>
          <a:effectLst/>
        </p:spPr>
        <p:txBody>
          <a:bodyPr wrap="none">
            <a:spAutoFit/>
          </a:bodyPr>
          <a:lstStyle/>
          <a:p>
            <a:pPr marL="342900" indent="-342900">
              <a:spcBef>
                <a:spcPct val="20000"/>
              </a:spcBef>
              <a:buFont typeface="Wingdings" pitchFamily="2" charset="2"/>
              <a:buChar char="ü"/>
            </a:pPr>
            <a:r>
              <a:rPr lang="en-US" altLang="zh-CN" sz="3200"/>
              <a:t> </a:t>
            </a:r>
            <a:r>
              <a:rPr lang="zh-CN" altLang="en-US" sz="3200"/>
              <a:t>频率范围：</a:t>
            </a:r>
          </a:p>
        </p:txBody>
      </p:sp>
      <p:sp>
        <p:nvSpPr>
          <p:cNvPr id="570374" name="Rectangle 6"/>
          <p:cNvSpPr>
            <a:spLocks noChangeArrowheads="1"/>
          </p:cNvSpPr>
          <p:nvPr/>
        </p:nvSpPr>
        <p:spPr bwMode="auto">
          <a:xfrm>
            <a:off x="1870075" y="3616325"/>
            <a:ext cx="4286250" cy="579438"/>
          </a:xfrm>
          <a:prstGeom prst="rect">
            <a:avLst/>
          </a:prstGeom>
          <a:noFill/>
          <a:ln w="9525">
            <a:noFill/>
            <a:miter lim="800000"/>
            <a:headEnd/>
            <a:tailEnd/>
          </a:ln>
          <a:effectLst/>
        </p:spPr>
        <p:txBody>
          <a:bodyPr wrap="none">
            <a:spAutoFit/>
          </a:bodyPr>
          <a:lstStyle/>
          <a:p>
            <a:pPr marL="342900" indent="-342900">
              <a:spcBef>
                <a:spcPct val="20000"/>
              </a:spcBef>
              <a:buFont typeface="Wingdings" pitchFamily="2" charset="2"/>
              <a:buChar char="ü"/>
            </a:pPr>
            <a:r>
              <a:rPr lang="en-US" altLang="zh-CN" sz="3200"/>
              <a:t> </a:t>
            </a:r>
            <a:r>
              <a:rPr lang="zh-CN" altLang="en-US" sz="3200"/>
              <a:t>灵敏度：电流、电压</a:t>
            </a:r>
          </a:p>
        </p:txBody>
      </p:sp>
      <p:sp>
        <p:nvSpPr>
          <p:cNvPr id="570375" name="Rectangle 7"/>
          <p:cNvSpPr>
            <a:spLocks noChangeArrowheads="1"/>
          </p:cNvSpPr>
          <p:nvPr/>
        </p:nvSpPr>
        <p:spPr bwMode="auto">
          <a:xfrm>
            <a:off x="1870075" y="4422775"/>
            <a:ext cx="5911850" cy="579438"/>
          </a:xfrm>
          <a:prstGeom prst="rect">
            <a:avLst/>
          </a:prstGeom>
          <a:noFill/>
          <a:ln w="9525">
            <a:noFill/>
            <a:miter lim="800000"/>
            <a:headEnd/>
            <a:tailEnd/>
          </a:ln>
          <a:effectLst/>
        </p:spPr>
        <p:txBody>
          <a:bodyPr wrap="none">
            <a:spAutoFit/>
          </a:bodyPr>
          <a:lstStyle/>
          <a:p>
            <a:pPr marL="342900" indent="-342900">
              <a:spcBef>
                <a:spcPct val="20000"/>
              </a:spcBef>
              <a:buFont typeface="Wingdings" pitchFamily="2" charset="2"/>
              <a:buChar char="ü"/>
            </a:pPr>
            <a:r>
              <a:rPr lang="en-US" altLang="zh-CN" sz="3200"/>
              <a:t> </a:t>
            </a:r>
            <a:r>
              <a:rPr lang="zh-CN" altLang="en-US" sz="3200"/>
              <a:t>采样时间常数：总的测量时间</a:t>
            </a:r>
          </a:p>
        </p:txBody>
      </p:sp>
      <p:sp>
        <p:nvSpPr>
          <p:cNvPr id="570376" name="Rectangle 8"/>
          <p:cNvSpPr>
            <a:spLocks noChangeArrowheads="1"/>
          </p:cNvSpPr>
          <p:nvPr/>
        </p:nvSpPr>
        <p:spPr bwMode="auto">
          <a:xfrm>
            <a:off x="2682875" y="5229225"/>
            <a:ext cx="3473450" cy="579438"/>
          </a:xfrm>
          <a:prstGeom prst="rect">
            <a:avLst/>
          </a:prstGeom>
          <a:noFill/>
          <a:ln w="9525">
            <a:noFill/>
            <a:miter lim="800000"/>
            <a:headEnd/>
            <a:tailEnd/>
          </a:ln>
          <a:effectLst/>
        </p:spPr>
        <p:txBody>
          <a:bodyPr wrap="none">
            <a:spAutoFit/>
          </a:bodyPr>
          <a:lstStyle/>
          <a:p>
            <a:pPr marL="342900" indent="-342900">
              <a:spcBef>
                <a:spcPct val="20000"/>
              </a:spcBef>
              <a:buFont typeface="Wingdings" pitchFamily="2" charset="2"/>
              <a:buChar char="ü"/>
            </a:pPr>
            <a:r>
              <a:rPr lang="en-US" altLang="zh-CN" sz="3200"/>
              <a:t> </a:t>
            </a:r>
            <a:r>
              <a:rPr lang="zh-CN" altLang="en-US" sz="3200"/>
              <a:t>测量功能：谐波</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灯片编号占位符 5"/>
          <p:cNvSpPr>
            <a:spLocks noGrp="1"/>
          </p:cNvSpPr>
          <p:nvPr>
            <p:ph type="sldNum" sz="quarter" idx="12"/>
          </p:nvPr>
        </p:nvSpPr>
        <p:spPr/>
        <p:txBody>
          <a:bodyPr/>
          <a:lstStyle/>
          <a:p>
            <a:fld id="{B11A983D-F5A5-4797-89DB-E77356996E8B}" type="slidenum">
              <a:rPr lang="en-US" altLang="zh-CN"/>
              <a:pPr/>
              <a:t>107</a:t>
            </a:fld>
            <a:endParaRPr lang="en-US" altLang="zh-CN"/>
          </a:p>
        </p:txBody>
      </p:sp>
      <p:sp>
        <p:nvSpPr>
          <p:cNvPr id="571394" name="Rectangle 2"/>
          <p:cNvSpPr>
            <a:spLocks noGrp="1" noChangeArrowheads="1"/>
          </p:cNvSpPr>
          <p:nvPr>
            <p:ph type="title"/>
          </p:nvPr>
        </p:nvSpPr>
        <p:spPr>
          <a:xfrm>
            <a:off x="685800" y="0"/>
            <a:ext cx="7772400" cy="908050"/>
          </a:xfrm>
        </p:spPr>
        <p:txBody>
          <a:bodyPr/>
          <a:lstStyle/>
          <a:p>
            <a:r>
              <a:rPr lang="zh-CN" altLang="en-US">
                <a:solidFill>
                  <a:schemeClr val="tx1"/>
                </a:solidFill>
                <a:latin typeface="黑体" pitchFamily="49" charset="-122"/>
                <a:ea typeface="黑体" pitchFamily="49" charset="-122"/>
              </a:rPr>
              <a:t>关于采样时间</a:t>
            </a:r>
          </a:p>
        </p:txBody>
      </p:sp>
      <p:sp>
        <p:nvSpPr>
          <p:cNvPr id="571395" name="Rectangle 3"/>
          <p:cNvSpPr>
            <a:spLocks noGrp="1" noChangeArrowheads="1"/>
          </p:cNvSpPr>
          <p:nvPr>
            <p:ph type="body" idx="1"/>
          </p:nvPr>
        </p:nvSpPr>
        <p:spPr>
          <a:xfrm>
            <a:off x="611188" y="908050"/>
            <a:ext cx="6613525" cy="579438"/>
          </a:xfrm>
          <a:noFill/>
        </p:spPr>
        <p:txBody>
          <a:bodyPr wrap="none">
            <a:spAutoFit/>
          </a:bodyPr>
          <a:lstStyle/>
          <a:p>
            <a:pPr>
              <a:buFont typeface="Wingdings" pitchFamily="2" charset="2"/>
              <a:buChar char="u"/>
            </a:pPr>
            <a:r>
              <a:rPr lang="en-US" altLang="zh-CN"/>
              <a:t> </a:t>
            </a:r>
            <a:r>
              <a:rPr lang="zh-CN" altLang="en-US"/>
              <a:t>采样 </a:t>
            </a:r>
            <a:r>
              <a:rPr lang="en-US" altLang="zh-CN"/>
              <a:t>(sampling)</a:t>
            </a:r>
            <a:r>
              <a:rPr lang="zh-CN" altLang="en-US"/>
              <a:t>：连续信号离散化</a:t>
            </a:r>
          </a:p>
        </p:txBody>
      </p:sp>
      <p:sp>
        <p:nvSpPr>
          <p:cNvPr id="571396" name="Rectangle 4"/>
          <p:cNvSpPr>
            <a:spLocks noChangeArrowheads="1"/>
          </p:cNvSpPr>
          <p:nvPr/>
        </p:nvSpPr>
        <p:spPr bwMode="auto">
          <a:xfrm>
            <a:off x="1049338" y="4868863"/>
            <a:ext cx="7045325" cy="1163637"/>
          </a:xfrm>
          <a:prstGeom prst="rect">
            <a:avLst/>
          </a:prstGeom>
          <a:noFill/>
          <a:ln w="9525">
            <a:noFill/>
            <a:miter lim="800000"/>
            <a:headEnd/>
            <a:tailEnd/>
          </a:ln>
          <a:effectLst/>
        </p:spPr>
        <p:txBody>
          <a:bodyPr wrap="none">
            <a:spAutoFit/>
          </a:bodyPr>
          <a:lstStyle/>
          <a:p>
            <a:pPr marL="342900" indent="-342900">
              <a:spcBef>
                <a:spcPct val="20000"/>
              </a:spcBef>
              <a:buFont typeface="Wingdings" pitchFamily="2" charset="2"/>
              <a:buNone/>
            </a:pPr>
            <a:r>
              <a:rPr lang="zh-CN" altLang="en-US" sz="3200"/>
              <a:t>采样周期</a:t>
            </a:r>
            <a:r>
              <a:rPr lang="en-US" altLang="zh-CN" sz="3200" i="1"/>
              <a:t>T</a:t>
            </a:r>
            <a:r>
              <a:rPr lang="en-US" altLang="zh-CN" sz="3200" i="1" baseline="-25000"/>
              <a:t>S</a:t>
            </a:r>
            <a:r>
              <a:rPr lang="zh-CN" altLang="en-US" sz="3200"/>
              <a:t>：连续两次采样之间的时间</a:t>
            </a:r>
          </a:p>
          <a:p>
            <a:pPr marL="342900" indent="-342900">
              <a:spcBef>
                <a:spcPct val="20000"/>
              </a:spcBef>
              <a:buFont typeface="Wingdings" pitchFamily="2" charset="2"/>
              <a:buNone/>
            </a:pPr>
            <a:r>
              <a:rPr lang="zh-CN" altLang="en-US" sz="3200"/>
              <a:t>采样频率</a:t>
            </a:r>
            <a:r>
              <a:rPr lang="en-US" altLang="zh-CN" sz="3200" i="1"/>
              <a:t>f</a:t>
            </a:r>
            <a:r>
              <a:rPr lang="en-US" altLang="zh-CN" sz="3200" i="1" baseline="-25000"/>
              <a:t>S</a:t>
            </a:r>
            <a:r>
              <a:rPr lang="zh-CN" altLang="en-US" sz="3200"/>
              <a:t>：单位时间内的采样个数</a:t>
            </a:r>
          </a:p>
        </p:txBody>
      </p:sp>
      <p:sp>
        <p:nvSpPr>
          <p:cNvPr id="571397" name="Line 5"/>
          <p:cNvSpPr>
            <a:spLocks noChangeShapeType="1"/>
          </p:cNvSpPr>
          <p:nvPr/>
        </p:nvSpPr>
        <p:spPr bwMode="auto">
          <a:xfrm>
            <a:off x="1330325" y="2776538"/>
            <a:ext cx="6913563" cy="0"/>
          </a:xfrm>
          <a:prstGeom prst="line">
            <a:avLst/>
          </a:prstGeom>
          <a:noFill/>
          <a:ln w="9525">
            <a:solidFill>
              <a:schemeClr val="tx1"/>
            </a:solidFill>
            <a:round/>
            <a:headEnd/>
            <a:tailEnd type="triangle" w="med" len="med"/>
          </a:ln>
          <a:effectLst/>
        </p:spPr>
        <p:txBody>
          <a:bodyPr/>
          <a:lstStyle/>
          <a:p>
            <a:endParaRPr lang="zh-CN" altLang="en-US"/>
          </a:p>
        </p:txBody>
      </p:sp>
      <p:sp>
        <p:nvSpPr>
          <p:cNvPr id="571398" name="Line 6"/>
          <p:cNvSpPr>
            <a:spLocks noChangeShapeType="1"/>
          </p:cNvSpPr>
          <p:nvPr/>
        </p:nvSpPr>
        <p:spPr bwMode="auto">
          <a:xfrm flipV="1">
            <a:off x="1331913" y="1839913"/>
            <a:ext cx="0" cy="1871662"/>
          </a:xfrm>
          <a:prstGeom prst="line">
            <a:avLst/>
          </a:prstGeom>
          <a:noFill/>
          <a:ln w="9525">
            <a:solidFill>
              <a:schemeClr val="tx1"/>
            </a:solidFill>
            <a:round/>
            <a:headEnd/>
            <a:tailEnd type="triangle" w="med" len="med"/>
          </a:ln>
          <a:effectLst/>
        </p:spPr>
        <p:txBody>
          <a:bodyPr/>
          <a:lstStyle/>
          <a:p>
            <a:endParaRPr lang="zh-CN" altLang="en-US"/>
          </a:p>
        </p:txBody>
      </p:sp>
      <p:grpSp>
        <p:nvGrpSpPr>
          <p:cNvPr id="571399" name="Group 7"/>
          <p:cNvGrpSpPr>
            <a:grpSpLocks/>
          </p:cNvGrpSpPr>
          <p:nvPr/>
        </p:nvGrpSpPr>
        <p:grpSpPr bwMode="auto">
          <a:xfrm>
            <a:off x="5003800" y="2273300"/>
            <a:ext cx="2882900" cy="1006475"/>
            <a:chOff x="793" y="1344"/>
            <a:chExt cx="1816" cy="634"/>
          </a:xfrm>
        </p:grpSpPr>
        <p:sp>
          <p:nvSpPr>
            <p:cNvPr id="571400" name="Freeform 8"/>
            <p:cNvSpPr>
              <a:spLocks/>
            </p:cNvSpPr>
            <p:nvPr/>
          </p:nvSpPr>
          <p:spPr bwMode="auto">
            <a:xfrm>
              <a:off x="793" y="1344"/>
              <a:ext cx="908" cy="317"/>
            </a:xfrm>
            <a:custGeom>
              <a:avLst/>
              <a:gdLst/>
              <a:ahLst/>
              <a:cxnLst>
                <a:cxn ang="0">
                  <a:pos x="0" y="317"/>
                </a:cxn>
                <a:cxn ang="0">
                  <a:pos x="454" y="0"/>
                </a:cxn>
                <a:cxn ang="0">
                  <a:pos x="908" y="317"/>
                </a:cxn>
              </a:cxnLst>
              <a:rect l="0" t="0" r="r" b="b"/>
              <a:pathLst>
                <a:path w="908" h="317">
                  <a:moveTo>
                    <a:pt x="0" y="317"/>
                  </a:moveTo>
                  <a:cubicBezTo>
                    <a:pt x="151" y="158"/>
                    <a:pt x="303" y="0"/>
                    <a:pt x="454" y="0"/>
                  </a:cubicBezTo>
                  <a:cubicBezTo>
                    <a:pt x="605" y="0"/>
                    <a:pt x="756" y="158"/>
                    <a:pt x="908" y="317"/>
                  </a:cubicBezTo>
                </a:path>
              </a:pathLst>
            </a:custGeom>
            <a:noFill/>
            <a:ln w="38100" cap="rnd" cmpd="sng">
              <a:solidFill>
                <a:srgbClr val="FF3300"/>
              </a:solidFill>
              <a:prstDash val="sysDot"/>
              <a:round/>
              <a:headEnd/>
              <a:tailEnd/>
            </a:ln>
            <a:effectLst/>
          </p:spPr>
          <p:txBody>
            <a:bodyPr/>
            <a:lstStyle/>
            <a:p>
              <a:endParaRPr lang="zh-CN" altLang="en-US"/>
            </a:p>
          </p:txBody>
        </p:sp>
        <p:sp>
          <p:nvSpPr>
            <p:cNvPr id="571401" name="Freeform 9"/>
            <p:cNvSpPr>
              <a:spLocks/>
            </p:cNvSpPr>
            <p:nvPr/>
          </p:nvSpPr>
          <p:spPr bwMode="auto">
            <a:xfrm flipV="1">
              <a:off x="1701" y="1661"/>
              <a:ext cx="908" cy="317"/>
            </a:xfrm>
            <a:custGeom>
              <a:avLst/>
              <a:gdLst/>
              <a:ahLst/>
              <a:cxnLst>
                <a:cxn ang="0">
                  <a:pos x="0" y="317"/>
                </a:cxn>
                <a:cxn ang="0">
                  <a:pos x="454" y="0"/>
                </a:cxn>
                <a:cxn ang="0">
                  <a:pos x="908" y="317"/>
                </a:cxn>
              </a:cxnLst>
              <a:rect l="0" t="0" r="r" b="b"/>
              <a:pathLst>
                <a:path w="908" h="317">
                  <a:moveTo>
                    <a:pt x="0" y="317"/>
                  </a:moveTo>
                  <a:cubicBezTo>
                    <a:pt x="151" y="158"/>
                    <a:pt x="303" y="0"/>
                    <a:pt x="454" y="0"/>
                  </a:cubicBezTo>
                  <a:cubicBezTo>
                    <a:pt x="605" y="0"/>
                    <a:pt x="756" y="158"/>
                    <a:pt x="908" y="317"/>
                  </a:cubicBezTo>
                </a:path>
              </a:pathLst>
            </a:custGeom>
            <a:noFill/>
            <a:ln w="38100" cap="rnd" cmpd="sng">
              <a:solidFill>
                <a:srgbClr val="FF3300"/>
              </a:solidFill>
              <a:prstDash val="sysDot"/>
              <a:round/>
              <a:headEnd/>
              <a:tailEnd/>
            </a:ln>
            <a:effectLst/>
          </p:spPr>
          <p:txBody>
            <a:bodyPr/>
            <a:lstStyle/>
            <a:p>
              <a:endParaRPr lang="zh-CN" altLang="en-US"/>
            </a:p>
          </p:txBody>
        </p:sp>
      </p:grpSp>
      <p:grpSp>
        <p:nvGrpSpPr>
          <p:cNvPr id="571402" name="Group 10"/>
          <p:cNvGrpSpPr>
            <a:grpSpLocks/>
          </p:cNvGrpSpPr>
          <p:nvPr/>
        </p:nvGrpSpPr>
        <p:grpSpPr bwMode="auto">
          <a:xfrm>
            <a:off x="1331913" y="2271713"/>
            <a:ext cx="2882900" cy="1006475"/>
            <a:chOff x="793" y="1344"/>
            <a:chExt cx="1816" cy="634"/>
          </a:xfrm>
        </p:grpSpPr>
        <p:sp>
          <p:nvSpPr>
            <p:cNvPr id="571403" name="Freeform 11"/>
            <p:cNvSpPr>
              <a:spLocks/>
            </p:cNvSpPr>
            <p:nvPr/>
          </p:nvSpPr>
          <p:spPr bwMode="auto">
            <a:xfrm>
              <a:off x="793" y="1344"/>
              <a:ext cx="908" cy="317"/>
            </a:xfrm>
            <a:custGeom>
              <a:avLst/>
              <a:gdLst/>
              <a:ahLst/>
              <a:cxnLst>
                <a:cxn ang="0">
                  <a:pos x="0" y="317"/>
                </a:cxn>
                <a:cxn ang="0">
                  <a:pos x="454" y="0"/>
                </a:cxn>
                <a:cxn ang="0">
                  <a:pos x="908" y="317"/>
                </a:cxn>
              </a:cxnLst>
              <a:rect l="0" t="0" r="r" b="b"/>
              <a:pathLst>
                <a:path w="908" h="317">
                  <a:moveTo>
                    <a:pt x="0" y="317"/>
                  </a:moveTo>
                  <a:cubicBezTo>
                    <a:pt x="151" y="158"/>
                    <a:pt x="303" y="0"/>
                    <a:pt x="454" y="0"/>
                  </a:cubicBezTo>
                  <a:cubicBezTo>
                    <a:pt x="605" y="0"/>
                    <a:pt x="756" y="158"/>
                    <a:pt x="908" y="317"/>
                  </a:cubicBezTo>
                </a:path>
              </a:pathLst>
            </a:custGeom>
            <a:noFill/>
            <a:ln w="38100" cmpd="sng">
              <a:solidFill>
                <a:srgbClr val="0000FF"/>
              </a:solidFill>
              <a:round/>
              <a:headEnd/>
              <a:tailEnd/>
            </a:ln>
            <a:effectLst/>
          </p:spPr>
          <p:txBody>
            <a:bodyPr/>
            <a:lstStyle/>
            <a:p>
              <a:endParaRPr lang="zh-CN" altLang="en-US"/>
            </a:p>
          </p:txBody>
        </p:sp>
        <p:sp>
          <p:nvSpPr>
            <p:cNvPr id="571404" name="Freeform 12"/>
            <p:cNvSpPr>
              <a:spLocks/>
            </p:cNvSpPr>
            <p:nvPr/>
          </p:nvSpPr>
          <p:spPr bwMode="auto">
            <a:xfrm flipV="1">
              <a:off x="1701" y="1661"/>
              <a:ext cx="908" cy="317"/>
            </a:xfrm>
            <a:custGeom>
              <a:avLst/>
              <a:gdLst/>
              <a:ahLst/>
              <a:cxnLst>
                <a:cxn ang="0">
                  <a:pos x="0" y="317"/>
                </a:cxn>
                <a:cxn ang="0">
                  <a:pos x="454" y="0"/>
                </a:cxn>
                <a:cxn ang="0">
                  <a:pos x="908" y="317"/>
                </a:cxn>
              </a:cxnLst>
              <a:rect l="0" t="0" r="r" b="b"/>
              <a:pathLst>
                <a:path w="908" h="317">
                  <a:moveTo>
                    <a:pt x="0" y="317"/>
                  </a:moveTo>
                  <a:cubicBezTo>
                    <a:pt x="151" y="158"/>
                    <a:pt x="303" y="0"/>
                    <a:pt x="454" y="0"/>
                  </a:cubicBezTo>
                  <a:cubicBezTo>
                    <a:pt x="605" y="0"/>
                    <a:pt x="756" y="158"/>
                    <a:pt x="908" y="317"/>
                  </a:cubicBezTo>
                </a:path>
              </a:pathLst>
            </a:custGeom>
            <a:noFill/>
            <a:ln w="38100" cmpd="sng">
              <a:solidFill>
                <a:srgbClr val="0000FF"/>
              </a:solidFill>
              <a:round/>
              <a:headEnd/>
              <a:tailEnd/>
            </a:ln>
            <a:effectLst/>
          </p:spPr>
          <p:txBody>
            <a:bodyPr/>
            <a:lstStyle/>
            <a:p>
              <a:endParaRPr lang="zh-CN" altLang="en-US"/>
            </a:p>
          </p:txBody>
        </p:sp>
      </p:grpSp>
      <p:grpSp>
        <p:nvGrpSpPr>
          <p:cNvPr id="571405" name="Group 13"/>
          <p:cNvGrpSpPr>
            <a:grpSpLocks/>
          </p:cNvGrpSpPr>
          <p:nvPr/>
        </p:nvGrpSpPr>
        <p:grpSpPr bwMode="auto">
          <a:xfrm>
            <a:off x="1258888" y="2200275"/>
            <a:ext cx="3024187" cy="1152525"/>
            <a:chOff x="793" y="1386"/>
            <a:chExt cx="1905" cy="726"/>
          </a:xfrm>
        </p:grpSpPr>
        <p:sp>
          <p:nvSpPr>
            <p:cNvPr id="571406" name="Oval 14"/>
            <p:cNvSpPr>
              <a:spLocks noChangeArrowheads="1"/>
            </p:cNvSpPr>
            <p:nvPr/>
          </p:nvSpPr>
          <p:spPr bwMode="auto">
            <a:xfrm>
              <a:off x="1019" y="1476"/>
              <a:ext cx="91" cy="91"/>
            </a:xfrm>
            <a:prstGeom prst="ellipse">
              <a:avLst/>
            </a:prstGeom>
            <a:solidFill>
              <a:srgbClr val="FF3300"/>
            </a:solidFill>
            <a:ln w="9525">
              <a:noFill/>
              <a:round/>
              <a:headEnd/>
              <a:tailEnd/>
            </a:ln>
            <a:effectLst/>
          </p:spPr>
          <p:txBody>
            <a:bodyPr wrap="none" anchor="ctr"/>
            <a:lstStyle/>
            <a:p>
              <a:endParaRPr lang="zh-CN" altLang="en-US"/>
            </a:p>
          </p:txBody>
        </p:sp>
        <p:sp>
          <p:nvSpPr>
            <p:cNvPr id="571407" name="Oval 15"/>
            <p:cNvSpPr>
              <a:spLocks noChangeArrowheads="1"/>
            </p:cNvSpPr>
            <p:nvPr/>
          </p:nvSpPr>
          <p:spPr bwMode="auto">
            <a:xfrm>
              <a:off x="1246" y="1386"/>
              <a:ext cx="91" cy="91"/>
            </a:xfrm>
            <a:prstGeom prst="ellipse">
              <a:avLst/>
            </a:prstGeom>
            <a:solidFill>
              <a:srgbClr val="FF3300"/>
            </a:solidFill>
            <a:ln w="9525">
              <a:noFill/>
              <a:round/>
              <a:headEnd/>
              <a:tailEnd/>
            </a:ln>
            <a:effectLst/>
          </p:spPr>
          <p:txBody>
            <a:bodyPr wrap="none" anchor="ctr"/>
            <a:lstStyle/>
            <a:p>
              <a:endParaRPr lang="zh-CN" altLang="en-US"/>
            </a:p>
          </p:txBody>
        </p:sp>
        <p:sp>
          <p:nvSpPr>
            <p:cNvPr id="571408" name="Oval 16"/>
            <p:cNvSpPr>
              <a:spLocks noChangeArrowheads="1"/>
            </p:cNvSpPr>
            <p:nvPr/>
          </p:nvSpPr>
          <p:spPr bwMode="auto">
            <a:xfrm>
              <a:off x="1700" y="1704"/>
              <a:ext cx="91" cy="91"/>
            </a:xfrm>
            <a:prstGeom prst="ellipse">
              <a:avLst/>
            </a:prstGeom>
            <a:solidFill>
              <a:srgbClr val="FF3300"/>
            </a:solidFill>
            <a:ln w="9525">
              <a:noFill/>
              <a:round/>
              <a:headEnd/>
              <a:tailEnd/>
            </a:ln>
            <a:effectLst/>
          </p:spPr>
          <p:txBody>
            <a:bodyPr wrap="none" anchor="ctr"/>
            <a:lstStyle/>
            <a:p>
              <a:endParaRPr lang="zh-CN" altLang="en-US"/>
            </a:p>
          </p:txBody>
        </p:sp>
        <p:sp>
          <p:nvSpPr>
            <p:cNvPr id="571409" name="Oval 17"/>
            <p:cNvSpPr>
              <a:spLocks noChangeArrowheads="1"/>
            </p:cNvSpPr>
            <p:nvPr/>
          </p:nvSpPr>
          <p:spPr bwMode="auto">
            <a:xfrm>
              <a:off x="2153" y="2021"/>
              <a:ext cx="91" cy="91"/>
            </a:xfrm>
            <a:prstGeom prst="ellipse">
              <a:avLst/>
            </a:prstGeom>
            <a:solidFill>
              <a:srgbClr val="FF3300"/>
            </a:solidFill>
            <a:ln w="9525">
              <a:noFill/>
              <a:round/>
              <a:headEnd/>
              <a:tailEnd/>
            </a:ln>
            <a:effectLst/>
          </p:spPr>
          <p:txBody>
            <a:bodyPr wrap="none" anchor="ctr"/>
            <a:lstStyle/>
            <a:p>
              <a:endParaRPr lang="zh-CN" altLang="en-US"/>
            </a:p>
          </p:txBody>
        </p:sp>
        <p:sp>
          <p:nvSpPr>
            <p:cNvPr id="571410" name="Oval 18"/>
            <p:cNvSpPr>
              <a:spLocks noChangeArrowheads="1"/>
            </p:cNvSpPr>
            <p:nvPr/>
          </p:nvSpPr>
          <p:spPr bwMode="auto">
            <a:xfrm>
              <a:off x="2607" y="1704"/>
              <a:ext cx="91" cy="91"/>
            </a:xfrm>
            <a:prstGeom prst="ellipse">
              <a:avLst/>
            </a:prstGeom>
            <a:solidFill>
              <a:srgbClr val="FF3300"/>
            </a:solidFill>
            <a:ln w="9525">
              <a:noFill/>
              <a:round/>
              <a:headEnd/>
              <a:tailEnd/>
            </a:ln>
            <a:effectLst/>
          </p:spPr>
          <p:txBody>
            <a:bodyPr wrap="none" anchor="ctr"/>
            <a:lstStyle/>
            <a:p>
              <a:endParaRPr lang="zh-CN" altLang="en-US"/>
            </a:p>
          </p:txBody>
        </p:sp>
        <p:sp>
          <p:nvSpPr>
            <p:cNvPr id="571411" name="Oval 19"/>
            <p:cNvSpPr>
              <a:spLocks noChangeArrowheads="1"/>
            </p:cNvSpPr>
            <p:nvPr/>
          </p:nvSpPr>
          <p:spPr bwMode="auto">
            <a:xfrm>
              <a:off x="793" y="1704"/>
              <a:ext cx="91" cy="91"/>
            </a:xfrm>
            <a:prstGeom prst="ellipse">
              <a:avLst/>
            </a:prstGeom>
            <a:solidFill>
              <a:srgbClr val="FF3300"/>
            </a:solidFill>
            <a:ln w="9525">
              <a:noFill/>
              <a:round/>
              <a:headEnd/>
              <a:tailEnd/>
            </a:ln>
            <a:effectLst/>
          </p:spPr>
          <p:txBody>
            <a:bodyPr wrap="none" anchor="ctr"/>
            <a:lstStyle/>
            <a:p>
              <a:endParaRPr lang="zh-CN" altLang="en-US"/>
            </a:p>
          </p:txBody>
        </p:sp>
        <p:sp>
          <p:nvSpPr>
            <p:cNvPr id="571412" name="Oval 20"/>
            <p:cNvSpPr>
              <a:spLocks noChangeArrowheads="1"/>
            </p:cNvSpPr>
            <p:nvPr/>
          </p:nvSpPr>
          <p:spPr bwMode="auto">
            <a:xfrm>
              <a:off x="2380" y="1929"/>
              <a:ext cx="91" cy="91"/>
            </a:xfrm>
            <a:prstGeom prst="ellipse">
              <a:avLst/>
            </a:prstGeom>
            <a:solidFill>
              <a:srgbClr val="FF3300"/>
            </a:solidFill>
            <a:ln w="9525">
              <a:noFill/>
              <a:round/>
              <a:headEnd/>
              <a:tailEnd/>
            </a:ln>
            <a:effectLst/>
          </p:spPr>
          <p:txBody>
            <a:bodyPr wrap="none" anchor="ctr"/>
            <a:lstStyle/>
            <a:p>
              <a:endParaRPr lang="zh-CN" altLang="en-US"/>
            </a:p>
          </p:txBody>
        </p:sp>
        <p:sp>
          <p:nvSpPr>
            <p:cNvPr id="571413" name="Oval 21"/>
            <p:cNvSpPr>
              <a:spLocks noChangeArrowheads="1"/>
            </p:cNvSpPr>
            <p:nvPr/>
          </p:nvSpPr>
          <p:spPr bwMode="auto">
            <a:xfrm>
              <a:off x="1473" y="1476"/>
              <a:ext cx="91" cy="91"/>
            </a:xfrm>
            <a:prstGeom prst="ellipse">
              <a:avLst/>
            </a:prstGeom>
            <a:solidFill>
              <a:srgbClr val="FF3300"/>
            </a:solidFill>
            <a:ln w="9525">
              <a:noFill/>
              <a:round/>
              <a:headEnd/>
              <a:tailEnd/>
            </a:ln>
            <a:effectLst/>
          </p:spPr>
          <p:txBody>
            <a:bodyPr wrap="none" anchor="ctr"/>
            <a:lstStyle/>
            <a:p>
              <a:endParaRPr lang="zh-CN" altLang="en-US"/>
            </a:p>
          </p:txBody>
        </p:sp>
        <p:sp>
          <p:nvSpPr>
            <p:cNvPr id="571414" name="Oval 22"/>
            <p:cNvSpPr>
              <a:spLocks noChangeArrowheads="1"/>
            </p:cNvSpPr>
            <p:nvPr/>
          </p:nvSpPr>
          <p:spPr bwMode="auto">
            <a:xfrm>
              <a:off x="1926" y="1929"/>
              <a:ext cx="91" cy="91"/>
            </a:xfrm>
            <a:prstGeom prst="ellipse">
              <a:avLst/>
            </a:prstGeom>
            <a:solidFill>
              <a:srgbClr val="FF3300"/>
            </a:solidFill>
            <a:ln w="9525">
              <a:noFill/>
              <a:round/>
              <a:headEnd/>
              <a:tailEnd/>
            </a:ln>
            <a:effectLst/>
          </p:spPr>
          <p:txBody>
            <a:bodyPr wrap="none" anchor="ctr"/>
            <a:lstStyle/>
            <a:p>
              <a:endParaRPr lang="zh-CN" altLang="en-US"/>
            </a:p>
          </p:txBody>
        </p:sp>
      </p:grpSp>
      <p:sp>
        <p:nvSpPr>
          <p:cNvPr id="571415" name="Text Box 23"/>
          <p:cNvSpPr txBox="1">
            <a:spLocks noChangeArrowheads="1"/>
          </p:cNvSpPr>
          <p:nvPr/>
        </p:nvSpPr>
        <p:spPr bwMode="auto">
          <a:xfrm>
            <a:off x="8172450" y="2703513"/>
            <a:ext cx="268288" cy="457200"/>
          </a:xfrm>
          <a:prstGeom prst="rect">
            <a:avLst/>
          </a:prstGeom>
          <a:noFill/>
          <a:ln w="9525">
            <a:noFill/>
            <a:miter lim="800000"/>
            <a:headEnd/>
            <a:tailEnd/>
          </a:ln>
          <a:effectLst/>
        </p:spPr>
        <p:txBody>
          <a:bodyPr wrap="none">
            <a:spAutoFit/>
          </a:bodyPr>
          <a:lstStyle/>
          <a:p>
            <a:r>
              <a:rPr lang="en-US" altLang="zh-CN" i="1">
                <a:latin typeface="Arial" pitchFamily="34" charset="0"/>
              </a:rPr>
              <a:t>t</a:t>
            </a:r>
          </a:p>
        </p:txBody>
      </p:sp>
      <p:sp>
        <p:nvSpPr>
          <p:cNvPr id="571416" name="Text Box 24"/>
          <p:cNvSpPr txBox="1">
            <a:spLocks noChangeArrowheads="1"/>
          </p:cNvSpPr>
          <p:nvPr/>
        </p:nvSpPr>
        <p:spPr bwMode="auto">
          <a:xfrm>
            <a:off x="611188" y="1766888"/>
            <a:ext cx="641350" cy="457200"/>
          </a:xfrm>
          <a:prstGeom prst="rect">
            <a:avLst/>
          </a:prstGeom>
          <a:noFill/>
          <a:ln w="9525">
            <a:noFill/>
            <a:miter lim="800000"/>
            <a:headEnd/>
            <a:tailEnd/>
          </a:ln>
          <a:effectLst/>
        </p:spPr>
        <p:txBody>
          <a:bodyPr wrap="none">
            <a:spAutoFit/>
          </a:bodyPr>
          <a:lstStyle/>
          <a:p>
            <a:r>
              <a:rPr lang="en-US" altLang="zh-CN" i="1">
                <a:latin typeface="Arial" pitchFamily="34" charset="0"/>
              </a:rPr>
              <a:t>u</a:t>
            </a:r>
            <a:r>
              <a:rPr lang="en-US" altLang="zh-CN">
                <a:latin typeface="Arial" pitchFamily="34" charset="0"/>
              </a:rPr>
              <a:t>(</a:t>
            </a:r>
            <a:r>
              <a:rPr lang="en-US" altLang="zh-CN" i="1">
                <a:latin typeface="Arial" pitchFamily="34" charset="0"/>
              </a:rPr>
              <a:t>t</a:t>
            </a:r>
            <a:r>
              <a:rPr lang="en-US" altLang="zh-CN">
                <a:latin typeface="Arial" pitchFamily="34" charset="0"/>
              </a:rPr>
              <a:t>)</a:t>
            </a:r>
          </a:p>
        </p:txBody>
      </p:sp>
      <p:sp>
        <p:nvSpPr>
          <p:cNvPr id="571417" name="AutoShape 25"/>
          <p:cNvSpPr>
            <a:spLocks noChangeArrowheads="1"/>
          </p:cNvSpPr>
          <p:nvPr/>
        </p:nvSpPr>
        <p:spPr bwMode="auto">
          <a:xfrm>
            <a:off x="4356100" y="2198688"/>
            <a:ext cx="431800" cy="358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wrap="none" anchor="ctr"/>
          <a:lstStyle/>
          <a:p>
            <a:endParaRPr lang="zh-CN" altLang="en-US"/>
          </a:p>
        </p:txBody>
      </p:sp>
      <p:grpSp>
        <p:nvGrpSpPr>
          <p:cNvPr id="571418" name="Group 26"/>
          <p:cNvGrpSpPr>
            <a:grpSpLocks/>
          </p:cNvGrpSpPr>
          <p:nvPr/>
        </p:nvGrpSpPr>
        <p:grpSpPr bwMode="auto">
          <a:xfrm>
            <a:off x="1331913" y="2055813"/>
            <a:ext cx="2879725" cy="1655762"/>
            <a:chOff x="839" y="1295"/>
            <a:chExt cx="1814" cy="1043"/>
          </a:xfrm>
        </p:grpSpPr>
        <p:grpSp>
          <p:nvGrpSpPr>
            <p:cNvPr id="571419" name="Group 27"/>
            <p:cNvGrpSpPr>
              <a:grpSpLocks/>
            </p:cNvGrpSpPr>
            <p:nvPr/>
          </p:nvGrpSpPr>
          <p:grpSpPr bwMode="auto">
            <a:xfrm>
              <a:off x="839" y="1295"/>
              <a:ext cx="1814" cy="1043"/>
              <a:chOff x="839" y="1295"/>
              <a:chExt cx="1814" cy="1043"/>
            </a:xfrm>
          </p:grpSpPr>
          <p:sp>
            <p:nvSpPr>
              <p:cNvPr id="571420" name="Line 28"/>
              <p:cNvSpPr>
                <a:spLocks noChangeShapeType="1"/>
              </p:cNvSpPr>
              <p:nvPr/>
            </p:nvSpPr>
            <p:spPr bwMode="auto">
              <a:xfrm>
                <a:off x="1066" y="1298"/>
                <a:ext cx="0" cy="862"/>
              </a:xfrm>
              <a:prstGeom prst="line">
                <a:avLst/>
              </a:prstGeom>
              <a:noFill/>
              <a:ln w="9525">
                <a:solidFill>
                  <a:schemeClr val="tx1"/>
                </a:solidFill>
                <a:round/>
                <a:headEnd/>
                <a:tailEnd/>
              </a:ln>
              <a:effectLst/>
            </p:spPr>
            <p:txBody>
              <a:bodyPr/>
              <a:lstStyle/>
              <a:p>
                <a:endParaRPr lang="zh-CN" altLang="en-US"/>
              </a:p>
            </p:txBody>
          </p:sp>
          <p:sp>
            <p:nvSpPr>
              <p:cNvPr id="571421" name="Line 29"/>
              <p:cNvSpPr>
                <a:spLocks noChangeShapeType="1"/>
              </p:cNvSpPr>
              <p:nvPr/>
            </p:nvSpPr>
            <p:spPr bwMode="auto">
              <a:xfrm>
                <a:off x="1291" y="1295"/>
                <a:ext cx="0" cy="862"/>
              </a:xfrm>
              <a:prstGeom prst="line">
                <a:avLst/>
              </a:prstGeom>
              <a:noFill/>
              <a:ln w="9525">
                <a:solidFill>
                  <a:schemeClr val="tx1"/>
                </a:solidFill>
                <a:round/>
                <a:headEnd/>
                <a:tailEnd/>
              </a:ln>
              <a:effectLst/>
            </p:spPr>
            <p:txBody>
              <a:bodyPr/>
              <a:lstStyle/>
              <a:p>
                <a:endParaRPr lang="zh-CN" altLang="en-US"/>
              </a:p>
            </p:txBody>
          </p:sp>
          <p:sp>
            <p:nvSpPr>
              <p:cNvPr id="571422" name="Line 30"/>
              <p:cNvSpPr>
                <a:spLocks noChangeShapeType="1"/>
              </p:cNvSpPr>
              <p:nvPr/>
            </p:nvSpPr>
            <p:spPr bwMode="auto">
              <a:xfrm>
                <a:off x="1518" y="1295"/>
                <a:ext cx="0" cy="862"/>
              </a:xfrm>
              <a:prstGeom prst="line">
                <a:avLst/>
              </a:prstGeom>
              <a:noFill/>
              <a:ln w="9525">
                <a:solidFill>
                  <a:schemeClr val="tx1"/>
                </a:solidFill>
                <a:round/>
                <a:headEnd/>
                <a:tailEnd/>
              </a:ln>
              <a:effectLst/>
            </p:spPr>
            <p:txBody>
              <a:bodyPr/>
              <a:lstStyle/>
              <a:p>
                <a:endParaRPr lang="zh-CN" altLang="en-US"/>
              </a:p>
            </p:txBody>
          </p:sp>
          <p:sp>
            <p:nvSpPr>
              <p:cNvPr id="571423" name="Line 31"/>
              <p:cNvSpPr>
                <a:spLocks noChangeShapeType="1"/>
              </p:cNvSpPr>
              <p:nvPr/>
            </p:nvSpPr>
            <p:spPr bwMode="auto">
              <a:xfrm>
                <a:off x="1745" y="1295"/>
                <a:ext cx="0" cy="862"/>
              </a:xfrm>
              <a:prstGeom prst="line">
                <a:avLst/>
              </a:prstGeom>
              <a:noFill/>
              <a:ln w="9525">
                <a:solidFill>
                  <a:schemeClr val="tx1"/>
                </a:solidFill>
                <a:round/>
                <a:headEnd/>
                <a:tailEnd/>
              </a:ln>
              <a:effectLst/>
            </p:spPr>
            <p:txBody>
              <a:bodyPr/>
              <a:lstStyle/>
              <a:p>
                <a:endParaRPr lang="zh-CN" altLang="en-US"/>
              </a:p>
            </p:txBody>
          </p:sp>
          <p:sp>
            <p:nvSpPr>
              <p:cNvPr id="571424" name="Line 32"/>
              <p:cNvSpPr>
                <a:spLocks noChangeShapeType="1"/>
              </p:cNvSpPr>
              <p:nvPr/>
            </p:nvSpPr>
            <p:spPr bwMode="auto">
              <a:xfrm>
                <a:off x="1972" y="1295"/>
                <a:ext cx="0" cy="862"/>
              </a:xfrm>
              <a:prstGeom prst="line">
                <a:avLst/>
              </a:prstGeom>
              <a:noFill/>
              <a:ln w="9525">
                <a:solidFill>
                  <a:schemeClr val="tx1"/>
                </a:solidFill>
                <a:round/>
                <a:headEnd/>
                <a:tailEnd/>
              </a:ln>
              <a:effectLst/>
            </p:spPr>
            <p:txBody>
              <a:bodyPr/>
              <a:lstStyle/>
              <a:p>
                <a:endParaRPr lang="zh-CN" altLang="en-US"/>
              </a:p>
            </p:txBody>
          </p:sp>
          <p:sp>
            <p:nvSpPr>
              <p:cNvPr id="571425" name="Line 33"/>
              <p:cNvSpPr>
                <a:spLocks noChangeShapeType="1"/>
              </p:cNvSpPr>
              <p:nvPr/>
            </p:nvSpPr>
            <p:spPr bwMode="auto">
              <a:xfrm>
                <a:off x="2199" y="1295"/>
                <a:ext cx="0" cy="862"/>
              </a:xfrm>
              <a:prstGeom prst="line">
                <a:avLst/>
              </a:prstGeom>
              <a:noFill/>
              <a:ln w="9525">
                <a:solidFill>
                  <a:schemeClr val="tx1"/>
                </a:solidFill>
                <a:round/>
                <a:headEnd/>
                <a:tailEnd/>
              </a:ln>
              <a:effectLst/>
            </p:spPr>
            <p:txBody>
              <a:bodyPr/>
              <a:lstStyle/>
              <a:p>
                <a:endParaRPr lang="zh-CN" altLang="en-US"/>
              </a:p>
            </p:txBody>
          </p:sp>
          <p:sp>
            <p:nvSpPr>
              <p:cNvPr id="571426" name="Line 34"/>
              <p:cNvSpPr>
                <a:spLocks noChangeShapeType="1"/>
              </p:cNvSpPr>
              <p:nvPr/>
            </p:nvSpPr>
            <p:spPr bwMode="auto">
              <a:xfrm>
                <a:off x="2426" y="1295"/>
                <a:ext cx="0" cy="862"/>
              </a:xfrm>
              <a:prstGeom prst="line">
                <a:avLst/>
              </a:prstGeom>
              <a:noFill/>
              <a:ln w="9525">
                <a:solidFill>
                  <a:schemeClr val="tx1"/>
                </a:solidFill>
                <a:round/>
                <a:headEnd/>
                <a:tailEnd/>
              </a:ln>
              <a:effectLst/>
            </p:spPr>
            <p:txBody>
              <a:bodyPr/>
              <a:lstStyle/>
              <a:p>
                <a:endParaRPr lang="zh-CN" altLang="en-US"/>
              </a:p>
            </p:txBody>
          </p:sp>
          <p:sp>
            <p:nvSpPr>
              <p:cNvPr id="571427" name="Line 35"/>
              <p:cNvSpPr>
                <a:spLocks noChangeShapeType="1"/>
              </p:cNvSpPr>
              <p:nvPr/>
            </p:nvSpPr>
            <p:spPr bwMode="auto">
              <a:xfrm>
                <a:off x="2653" y="1295"/>
                <a:ext cx="0" cy="1043"/>
              </a:xfrm>
              <a:prstGeom prst="line">
                <a:avLst/>
              </a:prstGeom>
              <a:noFill/>
              <a:ln w="9525">
                <a:solidFill>
                  <a:schemeClr val="tx1"/>
                </a:solidFill>
                <a:round/>
                <a:headEnd/>
                <a:tailEnd/>
              </a:ln>
              <a:effectLst/>
            </p:spPr>
            <p:txBody>
              <a:bodyPr/>
              <a:lstStyle/>
              <a:p>
                <a:endParaRPr lang="zh-CN" altLang="en-US"/>
              </a:p>
            </p:txBody>
          </p:sp>
          <p:sp>
            <p:nvSpPr>
              <p:cNvPr id="571428" name="Line 36"/>
              <p:cNvSpPr>
                <a:spLocks noChangeShapeType="1"/>
              </p:cNvSpPr>
              <p:nvPr/>
            </p:nvSpPr>
            <p:spPr bwMode="auto">
              <a:xfrm>
                <a:off x="839" y="1340"/>
                <a:ext cx="227" cy="0"/>
              </a:xfrm>
              <a:prstGeom prst="line">
                <a:avLst/>
              </a:prstGeom>
              <a:noFill/>
              <a:ln w="9525">
                <a:solidFill>
                  <a:schemeClr val="tx1"/>
                </a:solidFill>
                <a:round/>
                <a:headEnd type="triangle" w="med" len="med"/>
                <a:tailEnd type="triangle" w="med" len="med"/>
              </a:ln>
              <a:effectLst/>
            </p:spPr>
            <p:txBody>
              <a:bodyPr/>
              <a:lstStyle/>
              <a:p>
                <a:endParaRPr lang="zh-CN" altLang="en-US"/>
              </a:p>
            </p:txBody>
          </p:sp>
        </p:grpSp>
        <p:sp>
          <p:nvSpPr>
            <p:cNvPr id="571429" name="Line 37"/>
            <p:cNvSpPr>
              <a:spLocks noChangeShapeType="1"/>
            </p:cNvSpPr>
            <p:nvPr/>
          </p:nvSpPr>
          <p:spPr bwMode="auto">
            <a:xfrm>
              <a:off x="1066" y="1340"/>
              <a:ext cx="227" cy="0"/>
            </a:xfrm>
            <a:prstGeom prst="line">
              <a:avLst/>
            </a:prstGeom>
            <a:noFill/>
            <a:ln w="9525">
              <a:solidFill>
                <a:schemeClr val="tx1"/>
              </a:solidFill>
              <a:round/>
              <a:headEnd type="triangle" w="med" len="med"/>
              <a:tailEnd type="triangle" w="med" len="med"/>
            </a:ln>
            <a:effectLst/>
          </p:spPr>
          <p:txBody>
            <a:bodyPr/>
            <a:lstStyle/>
            <a:p>
              <a:endParaRPr lang="zh-CN" altLang="en-US"/>
            </a:p>
          </p:txBody>
        </p:sp>
        <p:sp>
          <p:nvSpPr>
            <p:cNvPr id="571430" name="Line 38"/>
            <p:cNvSpPr>
              <a:spLocks noChangeShapeType="1"/>
            </p:cNvSpPr>
            <p:nvPr/>
          </p:nvSpPr>
          <p:spPr bwMode="auto">
            <a:xfrm>
              <a:off x="1292" y="1340"/>
              <a:ext cx="227" cy="0"/>
            </a:xfrm>
            <a:prstGeom prst="line">
              <a:avLst/>
            </a:prstGeom>
            <a:noFill/>
            <a:ln w="9525">
              <a:solidFill>
                <a:schemeClr val="tx1"/>
              </a:solidFill>
              <a:round/>
              <a:headEnd type="triangle" w="med" len="med"/>
              <a:tailEnd type="triangle" w="med" len="med"/>
            </a:ln>
            <a:effectLst/>
          </p:spPr>
          <p:txBody>
            <a:bodyPr/>
            <a:lstStyle/>
            <a:p>
              <a:endParaRPr lang="zh-CN" altLang="en-US"/>
            </a:p>
          </p:txBody>
        </p:sp>
        <p:sp>
          <p:nvSpPr>
            <p:cNvPr id="571431" name="Line 39"/>
            <p:cNvSpPr>
              <a:spLocks noChangeShapeType="1"/>
            </p:cNvSpPr>
            <p:nvPr/>
          </p:nvSpPr>
          <p:spPr bwMode="auto">
            <a:xfrm>
              <a:off x="1519" y="1340"/>
              <a:ext cx="227" cy="0"/>
            </a:xfrm>
            <a:prstGeom prst="line">
              <a:avLst/>
            </a:prstGeom>
            <a:noFill/>
            <a:ln w="9525">
              <a:solidFill>
                <a:schemeClr val="tx1"/>
              </a:solidFill>
              <a:round/>
              <a:headEnd type="triangle" w="med" len="med"/>
              <a:tailEnd type="triangle" w="med" len="med"/>
            </a:ln>
            <a:effectLst/>
          </p:spPr>
          <p:txBody>
            <a:bodyPr/>
            <a:lstStyle/>
            <a:p>
              <a:endParaRPr lang="zh-CN" altLang="en-US"/>
            </a:p>
          </p:txBody>
        </p:sp>
        <p:sp>
          <p:nvSpPr>
            <p:cNvPr id="571432" name="Line 40"/>
            <p:cNvSpPr>
              <a:spLocks noChangeShapeType="1"/>
            </p:cNvSpPr>
            <p:nvPr/>
          </p:nvSpPr>
          <p:spPr bwMode="auto">
            <a:xfrm>
              <a:off x="1746" y="1340"/>
              <a:ext cx="227" cy="0"/>
            </a:xfrm>
            <a:prstGeom prst="line">
              <a:avLst/>
            </a:prstGeom>
            <a:noFill/>
            <a:ln w="9525">
              <a:solidFill>
                <a:schemeClr val="tx1"/>
              </a:solidFill>
              <a:round/>
              <a:headEnd type="triangle" w="med" len="med"/>
              <a:tailEnd type="triangle" w="med" len="med"/>
            </a:ln>
            <a:effectLst/>
          </p:spPr>
          <p:txBody>
            <a:bodyPr/>
            <a:lstStyle/>
            <a:p>
              <a:endParaRPr lang="zh-CN" altLang="en-US"/>
            </a:p>
          </p:txBody>
        </p:sp>
        <p:sp>
          <p:nvSpPr>
            <p:cNvPr id="571433" name="Line 41"/>
            <p:cNvSpPr>
              <a:spLocks noChangeShapeType="1"/>
            </p:cNvSpPr>
            <p:nvPr/>
          </p:nvSpPr>
          <p:spPr bwMode="auto">
            <a:xfrm>
              <a:off x="1973" y="1340"/>
              <a:ext cx="227" cy="0"/>
            </a:xfrm>
            <a:prstGeom prst="line">
              <a:avLst/>
            </a:prstGeom>
            <a:noFill/>
            <a:ln w="9525">
              <a:solidFill>
                <a:schemeClr val="tx1"/>
              </a:solidFill>
              <a:round/>
              <a:headEnd type="triangle" w="med" len="med"/>
              <a:tailEnd type="triangle" w="med" len="med"/>
            </a:ln>
            <a:effectLst/>
          </p:spPr>
          <p:txBody>
            <a:bodyPr/>
            <a:lstStyle/>
            <a:p>
              <a:endParaRPr lang="zh-CN" altLang="en-US"/>
            </a:p>
          </p:txBody>
        </p:sp>
        <p:sp>
          <p:nvSpPr>
            <p:cNvPr id="571434" name="Line 42"/>
            <p:cNvSpPr>
              <a:spLocks noChangeShapeType="1"/>
            </p:cNvSpPr>
            <p:nvPr/>
          </p:nvSpPr>
          <p:spPr bwMode="auto">
            <a:xfrm>
              <a:off x="2200" y="1340"/>
              <a:ext cx="227" cy="0"/>
            </a:xfrm>
            <a:prstGeom prst="line">
              <a:avLst/>
            </a:prstGeom>
            <a:noFill/>
            <a:ln w="9525">
              <a:solidFill>
                <a:schemeClr val="tx1"/>
              </a:solidFill>
              <a:round/>
              <a:headEnd type="triangle" w="med" len="med"/>
              <a:tailEnd type="triangle" w="med" len="med"/>
            </a:ln>
            <a:effectLst/>
          </p:spPr>
          <p:txBody>
            <a:bodyPr/>
            <a:lstStyle/>
            <a:p>
              <a:endParaRPr lang="zh-CN" altLang="en-US"/>
            </a:p>
          </p:txBody>
        </p:sp>
        <p:sp>
          <p:nvSpPr>
            <p:cNvPr id="571435" name="Line 43"/>
            <p:cNvSpPr>
              <a:spLocks noChangeShapeType="1"/>
            </p:cNvSpPr>
            <p:nvPr/>
          </p:nvSpPr>
          <p:spPr bwMode="auto">
            <a:xfrm>
              <a:off x="2426" y="1340"/>
              <a:ext cx="227" cy="0"/>
            </a:xfrm>
            <a:prstGeom prst="line">
              <a:avLst/>
            </a:prstGeom>
            <a:noFill/>
            <a:ln w="9525">
              <a:solidFill>
                <a:schemeClr val="tx1"/>
              </a:solidFill>
              <a:round/>
              <a:headEnd type="triangle" w="med" len="med"/>
              <a:tailEnd type="triangle" w="med" len="med"/>
            </a:ln>
            <a:effectLst/>
          </p:spPr>
          <p:txBody>
            <a:bodyPr/>
            <a:lstStyle/>
            <a:p>
              <a:endParaRPr lang="zh-CN" altLang="en-US"/>
            </a:p>
          </p:txBody>
        </p:sp>
      </p:grpSp>
      <p:grpSp>
        <p:nvGrpSpPr>
          <p:cNvPr id="571436" name="Group 44"/>
          <p:cNvGrpSpPr>
            <a:grpSpLocks/>
          </p:cNvGrpSpPr>
          <p:nvPr/>
        </p:nvGrpSpPr>
        <p:grpSpPr bwMode="auto">
          <a:xfrm>
            <a:off x="1331913" y="3424238"/>
            <a:ext cx="2879725" cy="365125"/>
            <a:chOff x="839" y="2157"/>
            <a:chExt cx="1814" cy="230"/>
          </a:xfrm>
        </p:grpSpPr>
        <p:sp>
          <p:nvSpPr>
            <p:cNvPr id="571437" name="Line 45"/>
            <p:cNvSpPr>
              <a:spLocks noChangeShapeType="1"/>
            </p:cNvSpPr>
            <p:nvPr/>
          </p:nvSpPr>
          <p:spPr bwMode="auto">
            <a:xfrm>
              <a:off x="839" y="2293"/>
              <a:ext cx="1814" cy="0"/>
            </a:xfrm>
            <a:prstGeom prst="line">
              <a:avLst/>
            </a:prstGeom>
            <a:noFill/>
            <a:ln w="9525">
              <a:solidFill>
                <a:schemeClr val="tx1"/>
              </a:solidFill>
              <a:round/>
              <a:headEnd type="triangle" w="med" len="med"/>
              <a:tailEnd type="triangle" w="med" len="med"/>
            </a:ln>
            <a:effectLst/>
          </p:spPr>
          <p:txBody>
            <a:bodyPr/>
            <a:lstStyle/>
            <a:p>
              <a:endParaRPr lang="zh-CN" altLang="en-US"/>
            </a:p>
          </p:txBody>
        </p:sp>
        <p:sp>
          <p:nvSpPr>
            <p:cNvPr id="571438" name="Text Box 46"/>
            <p:cNvSpPr txBox="1">
              <a:spLocks noChangeArrowheads="1"/>
            </p:cNvSpPr>
            <p:nvPr/>
          </p:nvSpPr>
          <p:spPr bwMode="auto">
            <a:xfrm>
              <a:off x="1597" y="2157"/>
              <a:ext cx="297" cy="230"/>
            </a:xfrm>
            <a:prstGeom prst="rect">
              <a:avLst/>
            </a:prstGeom>
            <a:solidFill>
              <a:schemeClr val="bg1"/>
            </a:solidFill>
            <a:ln w="9525">
              <a:noFill/>
              <a:miter lim="800000"/>
              <a:headEnd/>
              <a:tailEnd/>
            </a:ln>
            <a:effectLst/>
          </p:spPr>
          <p:txBody>
            <a:bodyPr wrap="none" tIns="0" bIns="0">
              <a:spAutoFit/>
            </a:bodyPr>
            <a:lstStyle/>
            <a:p>
              <a:r>
                <a:rPr lang="en-US" altLang="zh-CN" b="1" i="1"/>
                <a:t>T</a:t>
              </a:r>
              <a:r>
                <a:rPr lang="en-US" altLang="zh-CN" b="1" baseline="-25000"/>
                <a:t>0</a:t>
              </a:r>
              <a:endParaRPr lang="en-US" altLang="zh-CN" b="1"/>
            </a:p>
          </p:txBody>
        </p:sp>
      </p:grpSp>
      <p:sp>
        <p:nvSpPr>
          <p:cNvPr id="571439" name="AutoShape 47"/>
          <p:cNvSpPr>
            <a:spLocks/>
          </p:cNvSpPr>
          <p:nvPr/>
        </p:nvSpPr>
        <p:spPr bwMode="auto">
          <a:xfrm>
            <a:off x="2698750" y="1560513"/>
            <a:ext cx="492125" cy="374650"/>
          </a:xfrm>
          <a:prstGeom prst="borderCallout1">
            <a:avLst>
              <a:gd name="adj1" fmla="val 30509"/>
              <a:gd name="adj2" fmla="val -15486"/>
              <a:gd name="adj3" fmla="val 144069"/>
              <a:gd name="adj4" fmla="val -92903"/>
            </a:avLst>
          </a:prstGeom>
          <a:solidFill>
            <a:schemeClr val="bg1"/>
          </a:solidFill>
          <a:ln w="9525">
            <a:solidFill>
              <a:srgbClr val="FF3300"/>
            </a:solidFill>
            <a:miter lim="800000"/>
            <a:headEnd/>
            <a:tailEnd/>
          </a:ln>
          <a:effectLst/>
        </p:spPr>
        <p:txBody>
          <a:bodyPr wrap="none" tIns="0" bIns="0">
            <a:spAutoFit/>
          </a:bodyPr>
          <a:lstStyle/>
          <a:p>
            <a:r>
              <a:rPr lang="en-US" altLang="zh-CN" b="1" i="1"/>
              <a:t>T</a:t>
            </a:r>
            <a:r>
              <a:rPr lang="en-US" altLang="zh-CN" b="1" i="1" baseline="-25000"/>
              <a:t>S</a:t>
            </a:r>
            <a:endParaRPr lang="en-US" altLang="zh-CN" b="1" i="1"/>
          </a:p>
        </p:txBody>
      </p:sp>
      <p:grpSp>
        <p:nvGrpSpPr>
          <p:cNvPr id="571440" name="Group 48"/>
          <p:cNvGrpSpPr>
            <a:grpSpLocks/>
          </p:cNvGrpSpPr>
          <p:nvPr/>
        </p:nvGrpSpPr>
        <p:grpSpPr bwMode="auto">
          <a:xfrm>
            <a:off x="4932363" y="2205038"/>
            <a:ext cx="3024187" cy="1152525"/>
            <a:chOff x="3107" y="1389"/>
            <a:chExt cx="1905" cy="726"/>
          </a:xfrm>
        </p:grpSpPr>
        <p:sp>
          <p:nvSpPr>
            <p:cNvPr id="571441" name="Oval 49"/>
            <p:cNvSpPr>
              <a:spLocks noChangeArrowheads="1"/>
            </p:cNvSpPr>
            <p:nvPr/>
          </p:nvSpPr>
          <p:spPr bwMode="auto">
            <a:xfrm>
              <a:off x="3333" y="1479"/>
              <a:ext cx="91" cy="91"/>
            </a:xfrm>
            <a:prstGeom prst="ellipse">
              <a:avLst/>
            </a:prstGeom>
            <a:solidFill>
              <a:srgbClr val="FF3300"/>
            </a:solidFill>
            <a:ln w="9525">
              <a:noFill/>
              <a:round/>
              <a:headEnd/>
              <a:tailEnd/>
            </a:ln>
            <a:effectLst/>
          </p:spPr>
          <p:txBody>
            <a:bodyPr wrap="none" anchor="ctr"/>
            <a:lstStyle/>
            <a:p>
              <a:endParaRPr lang="zh-CN" altLang="en-US"/>
            </a:p>
          </p:txBody>
        </p:sp>
        <p:sp>
          <p:nvSpPr>
            <p:cNvPr id="571442" name="Oval 50"/>
            <p:cNvSpPr>
              <a:spLocks noChangeArrowheads="1"/>
            </p:cNvSpPr>
            <p:nvPr/>
          </p:nvSpPr>
          <p:spPr bwMode="auto">
            <a:xfrm>
              <a:off x="3560" y="1389"/>
              <a:ext cx="91" cy="91"/>
            </a:xfrm>
            <a:prstGeom prst="ellipse">
              <a:avLst/>
            </a:prstGeom>
            <a:solidFill>
              <a:srgbClr val="FF3300"/>
            </a:solidFill>
            <a:ln w="9525">
              <a:noFill/>
              <a:round/>
              <a:headEnd/>
              <a:tailEnd/>
            </a:ln>
            <a:effectLst/>
          </p:spPr>
          <p:txBody>
            <a:bodyPr wrap="none" anchor="ctr"/>
            <a:lstStyle/>
            <a:p>
              <a:endParaRPr lang="zh-CN" altLang="en-US"/>
            </a:p>
          </p:txBody>
        </p:sp>
        <p:sp>
          <p:nvSpPr>
            <p:cNvPr id="571443" name="Oval 51"/>
            <p:cNvSpPr>
              <a:spLocks noChangeArrowheads="1"/>
            </p:cNvSpPr>
            <p:nvPr/>
          </p:nvSpPr>
          <p:spPr bwMode="auto">
            <a:xfrm>
              <a:off x="4014" y="1707"/>
              <a:ext cx="91" cy="91"/>
            </a:xfrm>
            <a:prstGeom prst="ellipse">
              <a:avLst/>
            </a:prstGeom>
            <a:solidFill>
              <a:srgbClr val="FF3300"/>
            </a:solidFill>
            <a:ln w="9525">
              <a:noFill/>
              <a:round/>
              <a:headEnd/>
              <a:tailEnd/>
            </a:ln>
            <a:effectLst/>
          </p:spPr>
          <p:txBody>
            <a:bodyPr wrap="none" anchor="ctr"/>
            <a:lstStyle/>
            <a:p>
              <a:endParaRPr lang="zh-CN" altLang="en-US"/>
            </a:p>
          </p:txBody>
        </p:sp>
        <p:sp>
          <p:nvSpPr>
            <p:cNvPr id="571444" name="Oval 52"/>
            <p:cNvSpPr>
              <a:spLocks noChangeArrowheads="1"/>
            </p:cNvSpPr>
            <p:nvPr/>
          </p:nvSpPr>
          <p:spPr bwMode="auto">
            <a:xfrm>
              <a:off x="4467" y="2024"/>
              <a:ext cx="91" cy="91"/>
            </a:xfrm>
            <a:prstGeom prst="ellipse">
              <a:avLst/>
            </a:prstGeom>
            <a:solidFill>
              <a:srgbClr val="FF3300"/>
            </a:solidFill>
            <a:ln w="9525">
              <a:noFill/>
              <a:round/>
              <a:headEnd/>
              <a:tailEnd/>
            </a:ln>
            <a:effectLst/>
          </p:spPr>
          <p:txBody>
            <a:bodyPr wrap="none" anchor="ctr"/>
            <a:lstStyle/>
            <a:p>
              <a:endParaRPr lang="zh-CN" altLang="en-US"/>
            </a:p>
          </p:txBody>
        </p:sp>
        <p:sp>
          <p:nvSpPr>
            <p:cNvPr id="571445" name="Oval 53"/>
            <p:cNvSpPr>
              <a:spLocks noChangeArrowheads="1"/>
            </p:cNvSpPr>
            <p:nvPr/>
          </p:nvSpPr>
          <p:spPr bwMode="auto">
            <a:xfrm>
              <a:off x="4921" y="1707"/>
              <a:ext cx="91" cy="91"/>
            </a:xfrm>
            <a:prstGeom prst="ellipse">
              <a:avLst/>
            </a:prstGeom>
            <a:solidFill>
              <a:srgbClr val="FF3300"/>
            </a:solidFill>
            <a:ln w="9525">
              <a:noFill/>
              <a:round/>
              <a:headEnd/>
              <a:tailEnd/>
            </a:ln>
            <a:effectLst/>
          </p:spPr>
          <p:txBody>
            <a:bodyPr wrap="none" anchor="ctr"/>
            <a:lstStyle/>
            <a:p>
              <a:endParaRPr lang="zh-CN" altLang="en-US"/>
            </a:p>
          </p:txBody>
        </p:sp>
        <p:sp>
          <p:nvSpPr>
            <p:cNvPr id="571446" name="Oval 54"/>
            <p:cNvSpPr>
              <a:spLocks noChangeArrowheads="1"/>
            </p:cNvSpPr>
            <p:nvPr/>
          </p:nvSpPr>
          <p:spPr bwMode="auto">
            <a:xfrm>
              <a:off x="3107" y="1707"/>
              <a:ext cx="91" cy="91"/>
            </a:xfrm>
            <a:prstGeom prst="ellipse">
              <a:avLst/>
            </a:prstGeom>
            <a:solidFill>
              <a:srgbClr val="FF3300"/>
            </a:solidFill>
            <a:ln w="9525">
              <a:noFill/>
              <a:round/>
              <a:headEnd/>
              <a:tailEnd/>
            </a:ln>
            <a:effectLst/>
          </p:spPr>
          <p:txBody>
            <a:bodyPr wrap="none" anchor="ctr"/>
            <a:lstStyle/>
            <a:p>
              <a:endParaRPr lang="zh-CN" altLang="en-US"/>
            </a:p>
          </p:txBody>
        </p:sp>
        <p:sp>
          <p:nvSpPr>
            <p:cNvPr id="571447" name="Oval 55"/>
            <p:cNvSpPr>
              <a:spLocks noChangeArrowheads="1"/>
            </p:cNvSpPr>
            <p:nvPr/>
          </p:nvSpPr>
          <p:spPr bwMode="auto">
            <a:xfrm>
              <a:off x="4694" y="1932"/>
              <a:ext cx="91" cy="91"/>
            </a:xfrm>
            <a:prstGeom prst="ellipse">
              <a:avLst/>
            </a:prstGeom>
            <a:solidFill>
              <a:srgbClr val="FF3300"/>
            </a:solidFill>
            <a:ln w="9525">
              <a:noFill/>
              <a:round/>
              <a:headEnd/>
              <a:tailEnd/>
            </a:ln>
            <a:effectLst/>
          </p:spPr>
          <p:txBody>
            <a:bodyPr wrap="none" anchor="ctr"/>
            <a:lstStyle/>
            <a:p>
              <a:endParaRPr lang="zh-CN" altLang="en-US"/>
            </a:p>
          </p:txBody>
        </p:sp>
        <p:sp>
          <p:nvSpPr>
            <p:cNvPr id="571448" name="Oval 56"/>
            <p:cNvSpPr>
              <a:spLocks noChangeArrowheads="1"/>
            </p:cNvSpPr>
            <p:nvPr/>
          </p:nvSpPr>
          <p:spPr bwMode="auto">
            <a:xfrm>
              <a:off x="3787" y="1479"/>
              <a:ext cx="91" cy="91"/>
            </a:xfrm>
            <a:prstGeom prst="ellipse">
              <a:avLst/>
            </a:prstGeom>
            <a:solidFill>
              <a:srgbClr val="FF3300"/>
            </a:solidFill>
            <a:ln w="9525">
              <a:noFill/>
              <a:round/>
              <a:headEnd/>
              <a:tailEnd/>
            </a:ln>
            <a:effectLst/>
          </p:spPr>
          <p:txBody>
            <a:bodyPr wrap="none" anchor="ctr"/>
            <a:lstStyle/>
            <a:p>
              <a:endParaRPr lang="zh-CN" altLang="en-US"/>
            </a:p>
          </p:txBody>
        </p:sp>
        <p:sp>
          <p:nvSpPr>
            <p:cNvPr id="571449" name="Oval 57"/>
            <p:cNvSpPr>
              <a:spLocks noChangeArrowheads="1"/>
            </p:cNvSpPr>
            <p:nvPr/>
          </p:nvSpPr>
          <p:spPr bwMode="auto">
            <a:xfrm>
              <a:off x="4240" y="1932"/>
              <a:ext cx="91" cy="91"/>
            </a:xfrm>
            <a:prstGeom prst="ellipse">
              <a:avLst/>
            </a:prstGeom>
            <a:solidFill>
              <a:srgbClr val="FF3300"/>
            </a:solidFill>
            <a:ln w="9525">
              <a:noFill/>
              <a:round/>
              <a:headEnd/>
              <a:tailEnd/>
            </a:ln>
            <a:effectLst/>
          </p:spPr>
          <p:txBody>
            <a:bodyPr wrap="none" anchor="ctr"/>
            <a:lstStyle/>
            <a:p>
              <a:endParaRPr lang="zh-CN" altLang="en-US"/>
            </a:p>
          </p:txBody>
        </p:sp>
      </p:grpSp>
      <p:sp>
        <p:nvSpPr>
          <p:cNvPr id="571450" name="Rectangle 58"/>
          <p:cNvSpPr>
            <a:spLocks noChangeArrowheads="1"/>
          </p:cNvSpPr>
          <p:nvPr/>
        </p:nvSpPr>
        <p:spPr bwMode="auto">
          <a:xfrm>
            <a:off x="1476375" y="4005263"/>
            <a:ext cx="4446588" cy="579437"/>
          </a:xfrm>
          <a:prstGeom prst="rect">
            <a:avLst/>
          </a:prstGeom>
          <a:noFill/>
          <a:ln w="9525">
            <a:noFill/>
            <a:miter lim="800000"/>
            <a:headEnd/>
            <a:tailEnd/>
          </a:ln>
          <a:effectLst/>
        </p:spPr>
        <p:txBody>
          <a:bodyPr wrap="none">
            <a:spAutoFit/>
          </a:bodyPr>
          <a:lstStyle/>
          <a:p>
            <a:pPr marL="342900" indent="-342900">
              <a:spcBef>
                <a:spcPct val="20000"/>
              </a:spcBef>
              <a:buFont typeface="Wingdings" pitchFamily="2" charset="2"/>
              <a:buNone/>
            </a:pPr>
            <a:r>
              <a:rPr lang="zh-CN" altLang="en-US" sz="3200"/>
              <a:t>信号周期</a:t>
            </a:r>
            <a:r>
              <a:rPr lang="en-US" altLang="zh-CN" sz="3200" i="1"/>
              <a:t>T</a:t>
            </a:r>
            <a:r>
              <a:rPr lang="en-US" altLang="zh-CN" sz="3200" baseline="-25000"/>
              <a:t>0</a:t>
            </a:r>
            <a:r>
              <a:rPr lang="zh-CN" altLang="en-US" sz="3200"/>
              <a:t>、信号频率</a:t>
            </a:r>
            <a:r>
              <a:rPr lang="en-US" altLang="zh-CN" sz="3200" i="1"/>
              <a:t>f</a:t>
            </a:r>
            <a:r>
              <a:rPr lang="en-US" altLang="zh-CN" sz="3200" baseline="-25000"/>
              <a:t>0</a:t>
            </a:r>
            <a:endParaRPr lang="en-US" altLang="zh-CN"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71418"/>
                                        </p:tgtEl>
                                        <p:attrNameLst>
                                          <p:attrName>style.visibility</p:attrName>
                                        </p:attrNameLst>
                                      </p:cBhvr>
                                      <p:to>
                                        <p:strVal val="visible"/>
                                      </p:to>
                                    </p:set>
                                    <p:animEffect transition="in" filter="wipe(left)">
                                      <p:cBhvr>
                                        <p:cTn id="7" dur="2000"/>
                                        <p:tgtEl>
                                          <p:spTgt spid="57141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71439"/>
                                        </p:tgtEl>
                                        <p:attrNameLst>
                                          <p:attrName>style.visibility</p:attrName>
                                        </p:attrNameLst>
                                      </p:cBhvr>
                                      <p:to>
                                        <p:strVal val="visible"/>
                                      </p:to>
                                    </p:set>
                                    <p:animEffect transition="in" filter="fade">
                                      <p:cBhvr>
                                        <p:cTn id="11" dur="2000"/>
                                        <p:tgtEl>
                                          <p:spTgt spid="571439"/>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nodeType="clickEffect">
                                  <p:stCondLst>
                                    <p:cond delay="0"/>
                                  </p:stCondLst>
                                  <p:childTnLst>
                                    <p:set>
                                      <p:cBhvr>
                                        <p:cTn id="15" dur="1" fill="hold">
                                          <p:stCondLst>
                                            <p:cond delay="0"/>
                                          </p:stCondLst>
                                        </p:cTn>
                                        <p:tgtEl>
                                          <p:spTgt spid="571436"/>
                                        </p:tgtEl>
                                        <p:attrNameLst>
                                          <p:attrName>style.visibility</p:attrName>
                                        </p:attrNameLst>
                                      </p:cBhvr>
                                      <p:to>
                                        <p:strVal val="visible"/>
                                      </p:to>
                                    </p:set>
                                    <p:animEffect transition="in" filter="box(out)">
                                      <p:cBhvr>
                                        <p:cTn id="16" dur="500"/>
                                        <p:tgtEl>
                                          <p:spTgt spid="571436"/>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571450"/>
                                        </p:tgtEl>
                                        <p:attrNameLst>
                                          <p:attrName>style.visibility</p:attrName>
                                        </p:attrNameLst>
                                      </p:cBhvr>
                                      <p:to>
                                        <p:strVal val="visible"/>
                                      </p:to>
                                    </p:set>
                                    <p:animEffect transition="in" filter="fade">
                                      <p:cBhvr>
                                        <p:cTn id="20" dur="2000"/>
                                        <p:tgtEl>
                                          <p:spTgt spid="57145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71405"/>
                                        </p:tgtEl>
                                        <p:attrNameLst>
                                          <p:attrName>style.visibility</p:attrName>
                                        </p:attrNameLst>
                                      </p:cBhvr>
                                      <p:to>
                                        <p:strVal val="visible"/>
                                      </p:to>
                                    </p:set>
                                    <p:animEffect transition="in" filter="wipe(left)">
                                      <p:cBhvr>
                                        <p:cTn id="25" dur="3000"/>
                                        <p:tgtEl>
                                          <p:spTgt spid="571405"/>
                                        </p:tgtEl>
                                      </p:cBhvr>
                                    </p:animEffect>
                                  </p:childTnLst>
                                </p:cTn>
                              </p:par>
                              <p:par>
                                <p:cTn id="26" presetID="22" presetClass="entr" presetSubtype="8" fill="hold" nodeType="withEffect">
                                  <p:stCondLst>
                                    <p:cond delay="500"/>
                                  </p:stCondLst>
                                  <p:childTnLst>
                                    <p:set>
                                      <p:cBhvr>
                                        <p:cTn id="27" dur="1" fill="hold">
                                          <p:stCondLst>
                                            <p:cond delay="0"/>
                                          </p:stCondLst>
                                        </p:cTn>
                                        <p:tgtEl>
                                          <p:spTgt spid="571440"/>
                                        </p:tgtEl>
                                        <p:attrNameLst>
                                          <p:attrName>style.visibility</p:attrName>
                                        </p:attrNameLst>
                                      </p:cBhvr>
                                      <p:to>
                                        <p:strVal val="visible"/>
                                      </p:to>
                                    </p:set>
                                    <p:animEffect transition="in" filter="wipe(left)">
                                      <p:cBhvr>
                                        <p:cTn id="28" dur="3000"/>
                                        <p:tgtEl>
                                          <p:spTgt spid="571440"/>
                                        </p:tgtEl>
                                      </p:cBhvr>
                                    </p:animEffect>
                                  </p:childTnLst>
                                </p:cTn>
                              </p:par>
                              <p:par>
                                <p:cTn id="29" presetID="22" presetClass="entr" presetSubtype="8" fill="hold" grpId="0" nodeType="withEffect">
                                  <p:stCondLst>
                                    <p:cond delay="500"/>
                                  </p:stCondLst>
                                  <p:childTnLst>
                                    <p:set>
                                      <p:cBhvr>
                                        <p:cTn id="30" dur="1" fill="hold">
                                          <p:stCondLst>
                                            <p:cond delay="0"/>
                                          </p:stCondLst>
                                        </p:cTn>
                                        <p:tgtEl>
                                          <p:spTgt spid="571417"/>
                                        </p:tgtEl>
                                        <p:attrNameLst>
                                          <p:attrName>style.visibility</p:attrName>
                                        </p:attrNameLst>
                                      </p:cBhvr>
                                      <p:to>
                                        <p:strVal val="visible"/>
                                      </p:to>
                                    </p:set>
                                    <p:animEffect transition="in" filter="wipe(left)">
                                      <p:cBhvr>
                                        <p:cTn id="31" dur="500"/>
                                        <p:tgtEl>
                                          <p:spTgt spid="571417"/>
                                        </p:tgtEl>
                                      </p:cBhvr>
                                    </p:animEffect>
                                  </p:childTnLst>
                                </p:cTn>
                              </p:par>
                            </p:childTnLst>
                          </p:cTn>
                        </p:par>
                        <p:par>
                          <p:cTn id="32" fill="hold">
                            <p:stCondLst>
                              <p:cond delay="3500"/>
                            </p:stCondLst>
                            <p:childTnLst>
                              <p:par>
                                <p:cTn id="33" presetID="22" presetClass="entr" presetSubtype="8" fill="hold" nodeType="afterEffect">
                                  <p:stCondLst>
                                    <p:cond delay="1000"/>
                                  </p:stCondLst>
                                  <p:childTnLst>
                                    <p:set>
                                      <p:cBhvr>
                                        <p:cTn id="34" dur="1" fill="hold">
                                          <p:stCondLst>
                                            <p:cond delay="0"/>
                                          </p:stCondLst>
                                        </p:cTn>
                                        <p:tgtEl>
                                          <p:spTgt spid="571399"/>
                                        </p:tgtEl>
                                        <p:attrNameLst>
                                          <p:attrName>style.visibility</p:attrName>
                                        </p:attrNameLst>
                                      </p:cBhvr>
                                      <p:to>
                                        <p:strVal val="visible"/>
                                      </p:to>
                                    </p:set>
                                    <p:animEffect transition="in" filter="wipe(left)">
                                      <p:cBhvr>
                                        <p:cTn id="35" dur="2000"/>
                                        <p:tgtEl>
                                          <p:spTgt spid="571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417" grpId="0" animBg="1"/>
      <p:bldP spid="571439" grpId="0" animBg="1"/>
      <p:bldP spid="571450"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灯片编号占位符 5"/>
          <p:cNvSpPr>
            <a:spLocks noGrp="1"/>
          </p:cNvSpPr>
          <p:nvPr>
            <p:ph type="sldNum" sz="quarter" idx="12"/>
          </p:nvPr>
        </p:nvSpPr>
        <p:spPr/>
        <p:txBody>
          <a:bodyPr/>
          <a:lstStyle/>
          <a:p>
            <a:fld id="{5FD66532-D31F-40B5-9CE8-9CCDE55E845B}" type="slidenum">
              <a:rPr lang="en-US" altLang="zh-CN"/>
              <a:pPr/>
              <a:t>108</a:t>
            </a:fld>
            <a:endParaRPr lang="en-US" altLang="zh-CN"/>
          </a:p>
        </p:txBody>
      </p:sp>
      <p:grpSp>
        <p:nvGrpSpPr>
          <p:cNvPr id="572418" name="Group 2"/>
          <p:cNvGrpSpPr>
            <a:grpSpLocks/>
          </p:cNvGrpSpPr>
          <p:nvPr/>
        </p:nvGrpSpPr>
        <p:grpSpPr bwMode="auto">
          <a:xfrm>
            <a:off x="6502400" y="3713163"/>
            <a:ext cx="1649413" cy="434975"/>
            <a:chOff x="4096" y="2339"/>
            <a:chExt cx="1039" cy="274"/>
          </a:xfrm>
        </p:grpSpPr>
        <p:sp>
          <p:nvSpPr>
            <p:cNvPr id="572419" name="Rectangle 3" descr="宽上对角线"/>
            <p:cNvSpPr>
              <a:spLocks noChangeArrowheads="1"/>
            </p:cNvSpPr>
            <p:nvPr/>
          </p:nvSpPr>
          <p:spPr bwMode="auto">
            <a:xfrm>
              <a:off x="4096" y="2340"/>
              <a:ext cx="45" cy="273"/>
            </a:xfrm>
            <a:prstGeom prst="rect">
              <a:avLst/>
            </a:prstGeom>
            <a:pattFill prst="wdUpDiag">
              <a:fgClr>
                <a:srgbClr val="FF00FF"/>
              </a:fgClr>
              <a:bgClr>
                <a:schemeClr val="bg1"/>
              </a:bgClr>
            </a:pattFill>
            <a:ln w="9525">
              <a:solidFill>
                <a:schemeClr val="tx1"/>
              </a:solidFill>
              <a:miter lim="800000"/>
              <a:headEnd/>
              <a:tailEnd/>
            </a:ln>
            <a:effectLst/>
          </p:spPr>
          <p:txBody>
            <a:bodyPr wrap="none" anchor="ctr"/>
            <a:lstStyle/>
            <a:p>
              <a:endParaRPr lang="zh-CN" altLang="en-US"/>
            </a:p>
          </p:txBody>
        </p:sp>
        <p:sp>
          <p:nvSpPr>
            <p:cNvPr id="572420" name="Rectangle 4" descr="宽上对角线"/>
            <p:cNvSpPr>
              <a:spLocks noChangeArrowheads="1"/>
            </p:cNvSpPr>
            <p:nvPr/>
          </p:nvSpPr>
          <p:spPr bwMode="auto">
            <a:xfrm>
              <a:off x="5090" y="2339"/>
              <a:ext cx="45" cy="273"/>
            </a:xfrm>
            <a:prstGeom prst="rect">
              <a:avLst/>
            </a:prstGeom>
            <a:pattFill prst="wdUpDiag">
              <a:fgClr>
                <a:srgbClr val="FF00FF"/>
              </a:fgClr>
              <a:bgClr>
                <a:schemeClr val="bg1"/>
              </a:bgClr>
            </a:pattFill>
            <a:ln w="9525">
              <a:solidFill>
                <a:schemeClr val="tx1"/>
              </a:solidFill>
              <a:miter lim="800000"/>
              <a:headEnd/>
              <a:tailEnd/>
            </a:ln>
            <a:effectLst/>
          </p:spPr>
          <p:txBody>
            <a:bodyPr wrap="none" anchor="ctr"/>
            <a:lstStyle/>
            <a:p>
              <a:endParaRPr lang="zh-CN" altLang="en-US"/>
            </a:p>
          </p:txBody>
        </p:sp>
      </p:grpSp>
      <p:sp>
        <p:nvSpPr>
          <p:cNvPr id="572421" name="Rectangle 5"/>
          <p:cNvSpPr>
            <a:spLocks noGrp="1" noChangeArrowheads="1"/>
          </p:cNvSpPr>
          <p:nvPr>
            <p:ph type="title"/>
          </p:nvPr>
        </p:nvSpPr>
        <p:spPr>
          <a:xfrm>
            <a:off x="685800" y="0"/>
            <a:ext cx="7772400" cy="908050"/>
          </a:xfrm>
        </p:spPr>
        <p:txBody>
          <a:bodyPr/>
          <a:lstStyle/>
          <a:p>
            <a:r>
              <a:rPr lang="zh-CN" altLang="en-US">
                <a:solidFill>
                  <a:schemeClr val="tx1"/>
                </a:solidFill>
                <a:latin typeface="黑体" pitchFamily="49" charset="-122"/>
                <a:ea typeface="黑体" pitchFamily="49" charset="-122"/>
              </a:rPr>
              <a:t>关于采样时间</a:t>
            </a:r>
          </a:p>
        </p:txBody>
      </p:sp>
      <p:sp>
        <p:nvSpPr>
          <p:cNvPr id="572422" name="Rectangle 6"/>
          <p:cNvSpPr>
            <a:spLocks noGrp="1" noChangeArrowheads="1"/>
          </p:cNvSpPr>
          <p:nvPr>
            <p:ph type="body" idx="1"/>
          </p:nvPr>
        </p:nvSpPr>
        <p:spPr>
          <a:xfrm>
            <a:off x="611188" y="981075"/>
            <a:ext cx="5595937" cy="579438"/>
          </a:xfrm>
          <a:noFill/>
        </p:spPr>
        <p:txBody>
          <a:bodyPr wrap="none">
            <a:spAutoFit/>
          </a:bodyPr>
          <a:lstStyle/>
          <a:p>
            <a:pPr>
              <a:buFont typeface="Wingdings" pitchFamily="2" charset="2"/>
              <a:buChar char="ü"/>
            </a:pPr>
            <a:r>
              <a:rPr lang="en-US" altLang="zh-CN"/>
              <a:t> </a:t>
            </a:r>
            <a:r>
              <a:rPr lang="zh-CN" altLang="en-US"/>
              <a:t>采样定理 </a:t>
            </a:r>
            <a:r>
              <a:rPr lang="en-US" altLang="zh-CN"/>
              <a:t>(Nyquist</a:t>
            </a:r>
            <a:r>
              <a:rPr lang="en-US" altLang="zh-CN">
                <a:latin typeface="Arial"/>
              </a:rPr>
              <a:t>’</a:t>
            </a:r>
            <a:r>
              <a:rPr lang="en-US" altLang="zh-CN"/>
              <a:t>s theorem)</a:t>
            </a:r>
          </a:p>
        </p:txBody>
      </p:sp>
      <p:sp>
        <p:nvSpPr>
          <p:cNvPr id="572423" name="Rectangle 7"/>
          <p:cNvSpPr>
            <a:spLocks noChangeArrowheads="1"/>
          </p:cNvSpPr>
          <p:nvPr/>
        </p:nvSpPr>
        <p:spPr bwMode="auto">
          <a:xfrm>
            <a:off x="860425" y="5264150"/>
            <a:ext cx="7423150" cy="1333500"/>
          </a:xfrm>
          <a:prstGeom prst="rect">
            <a:avLst/>
          </a:prstGeom>
          <a:noFill/>
          <a:ln w="9525">
            <a:noFill/>
            <a:miter lim="800000"/>
            <a:headEnd/>
            <a:tailEnd/>
          </a:ln>
          <a:effectLst/>
        </p:spPr>
        <p:txBody>
          <a:bodyPr wrap="none" anchor="ctr">
            <a:spAutoFit/>
          </a:bodyPr>
          <a:lstStyle/>
          <a:p>
            <a:pPr>
              <a:spcBef>
                <a:spcPct val="20000"/>
              </a:spcBef>
            </a:pPr>
            <a:r>
              <a:rPr lang="en-US" altLang="zh-CN"/>
              <a:t>1928</a:t>
            </a:r>
            <a:r>
              <a:rPr lang="zh-CN" altLang="en-US"/>
              <a:t>年，奈奎斯特（美国贝尔实验室，</a:t>
            </a:r>
            <a:r>
              <a:rPr lang="en-US" altLang="zh-CN"/>
              <a:t>Harry Nyquist</a:t>
            </a:r>
            <a:r>
              <a:rPr lang="zh-CN" altLang="en-US"/>
              <a:t>）</a:t>
            </a:r>
          </a:p>
          <a:p>
            <a:pPr>
              <a:spcBef>
                <a:spcPct val="20000"/>
              </a:spcBef>
            </a:pPr>
            <a:r>
              <a:rPr lang="en-US" altLang="zh-CN"/>
              <a:t>1933</a:t>
            </a:r>
            <a:r>
              <a:rPr lang="zh-CN" altLang="en-US"/>
              <a:t>年，科捷利尼科夫（苏联，</a:t>
            </a:r>
            <a:r>
              <a:rPr lang="en-US" altLang="zh-CN"/>
              <a:t>B. A. Kotelnikov </a:t>
            </a:r>
            <a:r>
              <a:rPr lang="zh-CN" altLang="en-US"/>
              <a:t>）</a:t>
            </a:r>
          </a:p>
          <a:p>
            <a:pPr>
              <a:spcBef>
                <a:spcPct val="20000"/>
              </a:spcBef>
            </a:pPr>
            <a:r>
              <a:rPr lang="en-US" altLang="zh-CN"/>
              <a:t>1948</a:t>
            </a:r>
            <a:r>
              <a:rPr lang="zh-CN" altLang="en-US"/>
              <a:t>年，香农（信息论的创始人，</a:t>
            </a:r>
            <a:r>
              <a:rPr lang="en-US" altLang="zh-CN"/>
              <a:t>C. E. Shannon</a:t>
            </a:r>
            <a:r>
              <a:rPr lang="zh-CN" altLang="en-US"/>
              <a:t>）</a:t>
            </a:r>
          </a:p>
        </p:txBody>
      </p:sp>
      <p:grpSp>
        <p:nvGrpSpPr>
          <p:cNvPr id="572424" name="Group 8"/>
          <p:cNvGrpSpPr>
            <a:grpSpLocks/>
          </p:cNvGrpSpPr>
          <p:nvPr/>
        </p:nvGrpSpPr>
        <p:grpSpPr bwMode="auto">
          <a:xfrm>
            <a:off x="4159250" y="2708275"/>
            <a:ext cx="4876800" cy="2317750"/>
            <a:chOff x="2427" y="2750"/>
            <a:chExt cx="3072" cy="1460"/>
          </a:xfrm>
        </p:grpSpPr>
        <p:sp>
          <p:nvSpPr>
            <p:cNvPr id="572425" name="Rectangle 9" descr="宽上对角线"/>
            <p:cNvSpPr>
              <a:spLocks noChangeArrowheads="1"/>
            </p:cNvSpPr>
            <p:nvPr/>
          </p:nvSpPr>
          <p:spPr bwMode="auto">
            <a:xfrm>
              <a:off x="3153" y="3249"/>
              <a:ext cx="45" cy="272"/>
            </a:xfrm>
            <a:prstGeom prst="rect">
              <a:avLst/>
            </a:prstGeom>
            <a:pattFill prst="wdUpDiag">
              <a:fgClr>
                <a:schemeClr val="tx1"/>
              </a:fgClr>
              <a:bgClr>
                <a:schemeClr val="bg1"/>
              </a:bgClr>
            </a:pattFill>
            <a:ln w="9525">
              <a:solidFill>
                <a:schemeClr val="tx1"/>
              </a:solidFill>
              <a:miter lim="800000"/>
              <a:headEnd/>
              <a:tailEnd/>
            </a:ln>
            <a:effectLst/>
          </p:spPr>
          <p:txBody>
            <a:bodyPr wrap="none" anchor="ctr"/>
            <a:lstStyle/>
            <a:p>
              <a:endParaRPr lang="zh-CN" altLang="en-US"/>
            </a:p>
          </p:txBody>
        </p:sp>
        <p:sp>
          <p:nvSpPr>
            <p:cNvPr id="572426" name="Rectangle 10" descr="宽上对角线"/>
            <p:cNvSpPr>
              <a:spLocks noChangeArrowheads="1"/>
            </p:cNvSpPr>
            <p:nvPr/>
          </p:nvSpPr>
          <p:spPr bwMode="auto">
            <a:xfrm>
              <a:off x="4150" y="3521"/>
              <a:ext cx="45" cy="272"/>
            </a:xfrm>
            <a:prstGeom prst="rect">
              <a:avLst/>
            </a:prstGeom>
            <a:pattFill prst="wdUpDiag">
              <a:fgClr>
                <a:schemeClr val="tx1"/>
              </a:fgClr>
              <a:bgClr>
                <a:schemeClr val="bg1"/>
              </a:bgClr>
            </a:pattFill>
            <a:ln w="9525">
              <a:solidFill>
                <a:schemeClr val="tx1"/>
              </a:solidFill>
              <a:miter lim="800000"/>
              <a:headEnd/>
              <a:tailEnd/>
            </a:ln>
            <a:effectLst/>
          </p:spPr>
          <p:txBody>
            <a:bodyPr wrap="none" anchor="ctr"/>
            <a:lstStyle/>
            <a:p>
              <a:endParaRPr lang="zh-CN" altLang="en-US"/>
            </a:p>
          </p:txBody>
        </p:sp>
        <p:sp>
          <p:nvSpPr>
            <p:cNvPr id="572427" name="Line 11"/>
            <p:cNvSpPr>
              <a:spLocks noChangeShapeType="1"/>
            </p:cNvSpPr>
            <p:nvPr/>
          </p:nvSpPr>
          <p:spPr bwMode="auto">
            <a:xfrm>
              <a:off x="2881" y="3521"/>
              <a:ext cx="2585" cy="0"/>
            </a:xfrm>
            <a:prstGeom prst="line">
              <a:avLst/>
            </a:prstGeom>
            <a:noFill/>
            <a:ln w="9525">
              <a:solidFill>
                <a:schemeClr val="tx1"/>
              </a:solidFill>
              <a:round/>
              <a:headEnd/>
              <a:tailEnd type="triangle" w="med" len="med"/>
            </a:ln>
            <a:effectLst/>
          </p:spPr>
          <p:txBody>
            <a:bodyPr/>
            <a:lstStyle/>
            <a:p>
              <a:endParaRPr lang="zh-CN" altLang="en-US"/>
            </a:p>
          </p:txBody>
        </p:sp>
        <p:sp>
          <p:nvSpPr>
            <p:cNvPr id="572428" name="Line 12"/>
            <p:cNvSpPr>
              <a:spLocks noChangeShapeType="1"/>
            </p:cNvSpPr>
            <p:nvPr/>
          </p:nvSpPr>
          <p:spPr bwMode="auto">
            <a:xfrm flipV="1">
              <a:off x="2881" y="2750"/>
              <a:ext cx="0" cy="1460"/>
            </a:xfrm>
            <a:prstGeom prst="line">
              <a:avLst/>
            </a:prstGeom>
            <a:noFill/>
            <a:ln w="9525">
              <a:solidFill>
                <a:schemeClr val="tx1"/>
              </a:solidFill>
              <a:round/>
              <a:headEnd/>
              <a:tailEnd type="triangle" w="med" len="med"/>
            </a:ln>
            <a:effectLst/>
          </p:spPr>
          <p:txBody>
            <a:bodyPr/>
            <a:lstStyle/>
            <a:p>
              <a:endParaRPr lang="zh-CN" altLang="en-US"/>
            </a:p>
          </p:txBody>
        </p:sp>
        <p:grpSp>
          <p:nvGrpSpPr>
            <p:cNvPr id="572429" name="Group 13"/>
            <p:cNvGrpSpPr>
              <a:grpSpLocks/>
            </p:cNvGrpSpPr>
            <p:nvPr/>
          </p:nvGrpSpPr>
          <p:grpSpPr bwMode="auto">
            <a:xfrm>
              <a:off x="2880" y="3067"/>
              <a:ext cx="2087" cy="907"/>
              <a:chOff x="793" y="1208"/>
              <a:chExt cx="1905" cy="726"/>
            </a:xfrm>
          </p:grpSpPr>
          <p:grpSp>
            <p:nvGrpSpPr>
              <p:cNvPr id="572430" name="Group 14"/>
              <p:cNvGrpSpPr>
                <a:grpSpLocks/>
              </p:cNvGrpSpPr>
              <p:nvPr/>
            </p:nvGrpSpPr>
            <p:grpSpPr bwMode="auto">
              <a:xfrm>
                <a:off x="839" y="1253"/>
                <a:ext cx="1816" cy="634"/>
                <a:chOff x="793" y="1344"/>
                <a:chExt cx="1816" cy="634"/>
              </a:xfrm>
            </p:grpSpPr>
            <p:sp>
              <p:nvSpPr>
                <p:cNvPr id="572431" name="Freeform 15"/>
                <p:cNvSpPr>
                  <a:spLocks/>
                </p:cNvSpPr>
                <p:nvPr/>
              </p:nvSpPr>
              <p:spPr bwMode="auto">
                <a:xfrm>
                  <a:off x="793" y="1344"/>
                  <a:ext cx="908" cy="317"/>
                </a:xfrm>
                <a:custGeom>
                  <a:avLst/>
                  <a:gdLst/>
                  <a:ahLst/>
                  <a:cxnLst>
                    <a:cxn ang="0">
                      <a:pos x="0" y="317"/>
                    </a:cxn>
                    <a:cxn ang="0">
                      <a:pos x="454" y="0"/>
                    </a:cxn>
                    <a:cxn ang="0">
                      <a:pos x="908" y="317"/>
                    </a:cxn>
                  </a:cxnLst>
                  <a:rect l="0" t="0" r="r" b="b"/>
                  <a:pathLst>
                    <a:path w="908" h="317">
                      <a:moveTo>
                        <a:pt x="0" y="317"/>
                      </a:moveTo>
                      <a:cubicBezTo>
                        <a:pt x="151" y="158"/>
                        <a:pt x="303" y="0"/>
                        <a:pt x="454" y="0"/>
                      </a:cubicBezTo>
                      <a:cubicBezTo>
                        <a:pt x="605" y="0"/>
                        <a:pt x="756" y="158"/>
                        <a:pt x="908" y="317"/>
                      </a:cubicBezTo>
                    </a:path>
                  </a:pathLst>
                </a:custGeom>
                <a:noFill/>
                <a:ln w="38100" cmpd="sng">
                  <a:solidFill>
                    <a:srgbClr val="0000FF"/>
                  </a:solidFill>
                  <a:round/>
                  <a:headEnd/>
                  <a:tailEnd/>
                </a:ln>
                <a:effectLst/>
              </p:spPr>
              <p:txBody>
                <a:bodyPr/>
                <a:lstStyle/>
                <a:p>
                  <a:endParaRPr lang="zh-CN" altLang="en-US"/>
                </a:p>
              </p:txBody>
            </p:sp>
            <p:sp>
              <p:nvSpPr>
                <p:cNvPr id="572432" name="Freeform 16"/>
                <p:cNvSpPr>
                  <a:spLocks/>
                </p:cNvSpPr>
                <p:nvPr/>
              </p:nvSpPr>
              <p:spPr bwMode="auto">
                <a:xfrm flipV="1">
                  <a:off x="1701" y="1661"/>
                  <a:ext cx="908" cy="317"/>
                </a:xfrm>
                <a:custGeom>
                  <a:avLst/>
                  <a:gdLst/>
                  <a:ahLst/>
                  <a:cxnLst>
                    <a:cxn ang="0">
                      <a:pos x="0" y="317"/>
                    </a:cxn>
                    <a:cxn ang="0">
                      <a:pos x="454" y="0"/>
                    </a:cxn>
                    <a:cxn ang="0">
                      <a:pos x="908" y="317"/>
                    </a:cxn>
                  </a:cxnLst>
                  <a:rect l="0" t="0" r="r" b="b"/>
                  <a:pathLst>
                    <a:path w="908" h="317">
                      <a:moveTo>
                        <a:pt x="0" y="317"/>
                      </a:moveTo>
                      <a:cubicBezTo>
                        <a:pt x="151" y="158"/>
                        <a:pt x="303" y="0"/>
                        <a:pt x="454" y="0"/>
                      </a:cubicBezTo>
                      <a:cubicBezTo>
                        <a:pt x="605" y="0"/>
                        <a:pt x="756" y="158"/>
                        <a:pt x="908" y="317"/>
                      </a:cubicBezTo>
                    </a:path>
                  </a:pathLst>
                </a:custGeom>
                <a:noFill/>
                <a:ln w="38100" cmpd="sng">
                  <a:solidFill>
                    <a:srgbClr val="0000FF"/>
                  </a:solidFill>
                  <a:round/>
                  <a:headEnd/>
                  <a:tailEnd/>
                </a:ln>
                <a:effectLst/>
              </p:spPr>
              <p:txBody>
                <a:bodyPr/>
                <a:lstStyle/>
                <a:p>
                  <a:endParaRPr lang="zh-CN" altLang="en-US"/>
                </a:p>
              </p:txBody>
            </p:sp>
          </p:grpSp>
          <p:sp>
            <p:nvSpPr>
              <p:cNvPr id="572433" name="Oval 17"/>
              <p:cNvSpPr>
                <a:spLocks noChangeArrowheads="1"/>
              </p:cNvSpPr>
              <p:nvPr/>
            </p:nvSpPr>
            <p:spPr bwMode="auto">
              <a:xfrm>
                <a:off x="1019" y="1298"/>
                <a:ext cx="91" cy="91"/>
              </a:xfrm>
              <a:prstGeom prst="ellipse">
                <a:avLst/>
              </a:prstGeom>
              <a:solidFill>
                <a:srgbClr val="FF3300"/>
              </a:solidFill>
              <a:ln w="9525">
                <a:noFill/>
                <a:round/>
                <a:headEnd/>
                <a:tailEnd/>
              </a:ln>
              <a:effectLst/>
            </p:spPr>
            <p:txBody>
              <a:bodyPr wrap="none" anchor="ctr"/>
              <a:lstStyle/>
              <a:p>
                <a:endParaRPr lang="zh-CN" altLang="en-US"/>
              </a:p>
            </p:txBody>
          </p:sp>
          <p:sp>
            <p:nvSpPr>
              <p:cNvPr id="572434" name="Oval 18"/>
              <p:cNvSpPr>
                <a:spLocks noChangeArrowheads="1"/>
              </p:cNvSpPr>
              <p:nvPr/>
            </p:nvSpPr>
            <p:spPr bwMode="auto">
              <a:xfrm>
                <a:off x="1246" y="1208"/>
                <a:ext cx="91" cy="91"/>
              </a:xfrm>
              <a:prstGeom prst="ellipse">
                <a:avLst/>
              </a:prstGeom>
              <a:solidFill>
                <a:srgbClr val="FF3300"/>
              </a:solidFill>
              <a:ln w="9525">
                <a:noFill/>
                <a:round/>
                <a:headEnd/>
                <a:tailEnd/>
              </a:ln>
              <a:effectLst/>
            </p:spPr>
            <p:txBody>
              <a:bodyPr wrap="none" anchor="ctr"/>
              <a:lstStyle/>
              <a:p>
                <a:endParaRPr lang="zh-CN" altLang="en-US"/>
              </a:p>
            </p:txBody>
          </p:sp>
          <p:sp>
            <p:nvSpPr>
              <p:cNvPr id="572435" name="Oval 19"/>
              <p:cNvSpPr>
                <a:spLocks noChangeArrowheads="1"/>
              </p:cNvSpPr>
              <p:nvPr/>
            </p:nvSpPr>
            <p:spPr bwMode="auto">
              <a:xfrm>
                <a:off x="1700" y="1526"/>
                <a:ext cx="91" cy="91"/>
              </a:xfrm>
              <a:prstGeom prst="ellipse">
                <a:avLst/>
              </a:prstGeom>
              <a:solidFill>
                <a:srgbClr val="FF3300"/>
              </a:solidFill>
              <a:ln w="9525">
                <a:noFill/>
                <a:round/>
                <a:headEnd/>
                <a:tailEnd/>
              </a:ln>
              <a:effectLst/>
            </p:spPr>
            <p:txBody>
              <a:bodyPr wrap="none" anchor="ctr"/>
              <a:lstStyle/>
              <a:p>
                <a:endParaRPr lang="zh-CN" altLang="en-US"/>
              </a:p>
            </p:txBody>
          </p:sp>
          <p:sp>
            <p:nvSpPr>
              <p:cNvPr id="572436" name="Oval 20"/>
              <p:cNvSpPr>
                <a:spLocks noChangeArrowheads="1"/>
              </p:cNvSpPr>
              <p:nvPr/>
            </p:nvSpPr>
            <p:spPr bwMode="auto">
              <a:xfrm>
                <a:off x="2153" y="1843"/>
                <a:ext cx="91" cy="91"/>
              </a:xfrm>
              <a:prstGeom prst="ellipse">
                <a:avLst/>
              </a:prstGeom>
              <a:solidFill>
                <a:srgbClr val="FF3300"/>
              </a:solidFill>
              <a:ln w="9525">
                <a:noFill/>
                <a:round/>
                <a:headEnd/>
                <a:tailEnd/>
              </a:ln>
              <a:effectLst/>
            </p:spPr>
            <p:txBody>
              <a:bodyPr wrap="none" anchor="ctr"/>
              <a:lstStyle/>
              <a:p>
                <a:endParaRPr lang="zh-CN" altLang="en-US"/>
              </a:p>
            </p:txBody>
          </p:sp>
          <p:sp>
            <p:nvSpPr>
              <p:cNvPr id="572437" name="Oval 21"/>
              <p:cNvSpPr>
                <a:spLocks noChangeArrowheads="1"/>
              </p:cNvSpPr>
              <p:nvPr/>
            </p:nvSpPr>
            <p:spPr bwMode="auto">
              <a:xfrm>
                <a:off x="2607" y="1526"/>
                <a:ext cx="91" cy="91"/>
              </a:xfrm>
              <a:prstGeom prst="ellipse">
                <a:avLst/>
              </a:prstGeom>
              <a:solidFill>
                <a:srgbClr val="FF3300"/>
              </a:solidFill>
              <a:ln w="9525">
                <a:noFill/>
                <a:round/>
                <a:headEnd/>
                <a:tailEnd/>
              </a:ln>
              <a:effectLst/>
            </p:spPr>
            <p:txBody>
              <a:bodyPr wrap="none" anchor="ctr"/>
              <a:lstStyle/>
              <a:p>
                <a:endParaRPr lang="zh-CN" altLang="en-US"/>
              </a:p>
            </p:txBody>
          </p:sp>
          <p:sp>
            <p:nvSpPr>
              <p:cNvPr id="572438" name="Oval 22"/>
              <p:cNvSpPr>
                <a:spLocks noChangeArrowheads="1"/>
              </p:cNvSpPr>
              <p:nvPr/>
            </p:nvSpPr>
            <p:spPr bwMode="auto">
              <a:xfrm>
                <a:off x="793" y="1526"/>
                <a:ext cx="91" cy="91"/>
              </a:xfrm>
              <a:prstGeom prst="ellipse">
                <a:avLst/>
              </a:prstGeom>
              <a:solidFill>
                <a:srgbClr val="FF3300"/>
              </a:solidFill>
              <a:ln w="9525">
                <a:noFill/>
                <a:round/>
                <a:headEnd/>
                <a:tailEnd/>
              </a:ln>
              <a:effectLst/>
            </p:spPr>
            <p:txBody>
              <a:bodyPr wrap="none" anchor="ctr"/>
              <a:lstStyle/>
              <a:p>
                <a:endParaRPr lang="zh-CN" altLang="en-US"/>
              </a:p>
            </p:txBody>
          </p:sp>
          <p:sp>
            <p:nvSpPr>
              <p:cNvPr id="572439" name="Oval 23"/>
              <p:cNvSpPr>
                <a:spLocks noChangeArrowheads="1"/>
              </p:cNvSpPr>
              <p:nvPr/>
            </p:nvSpPr>
            <p:spPr bwMode="auto">
              <a:xfrm>
                <a:off x="2380" y="1751"/>
                <a:ext cx="91" cy="91"/>
              </a:xfrm>
              <a:prstGeom prst="ellipse">
                <a:avLst/>
              </a:prstGeom>
              <a:solidFill>
                <a:srgbClr val="FF3300"/>
              </a:solidFill>
              <a:ln w="9525">
                <a:noFill/>
                <a:round/>
                <a:headEnd/>
                <a:tailEnd/>
              </a:ln>
              <a:effectLst/>
            </p:spPr>
            <p:txBody>
              <a:bodyPr wrap="none" anchor="ctr"/>
              <a:lstStyle/>
              <a:p>
                <a:endParaRPr lang="zh-CN" altLang="en-US"/>
              </a:p>
            </p:txBody>
          </p:sp>
          <p:sp>
            <p:nvSpPr>
              <p:cNvPr id="572440" name="Oval 24"/>
              <p:cNvSpPr>
                <a:spLocks noChangeArrowheads="1"/>
              </p:cNvSpPr>
              <p:nvPr/>
            </p:nvSpPr>
            <p:spPr bwMode="auto">
              <a:xfrm>
                <a:off x="1473" y="1298"/>
                <a:ext cx="91" cy="91"/>
              </a:xfrm>
              <a:prstGeom prst="ellipse">
                <a:avLst/>
              </a:prstGeom>
              <a:solidFill>
                <a:srgbClr val="FF3300"/>
              </a:solidFill>
              <a:ln w="9525">
                <a:noFill/>
                <a:round/>
                <a:headEnd/>
                <a:tailEnd/>
              </a:ln>
              <a:effectLst/>
            </p:spPr>
            <p:txBody>
              <a:bodyPr wrap="none" anchor="ctr"/>
              <a:lstStyle/>
              <a:p>
                <a:endParaRPr lang="zh-CN" altLang="en-US"/>
              </a:p>
            </p:txBody>
          </p:sp>
          <p:sp>
            <p:nvSpPr>
              <p:cNvPr id="572441" name="Oval 25"/>
              <p:cNvSpPr>
                <a:spLocks noChangeArrowheads="1"/>
              </p:cNvSpPr>
              <p:nvPr/>
            </p:nvSpPr>
            <p:spPr bwMode="auto">
              <a:xfrm>
                <a:off x="1926" y="1751"/>
                <a:ext cx="91" cy="91"/>
              </a:xfrm>
              <a:prstGeom prst="ellipse">
                <a:avLst/>
              </a:prstGeom>
              <a:solidFill>
                <a:srgbClr val="FF3300"/>
              </a:solidFill>
              <a:ln w="9525">
                <a:noFill/>
                <a:round/>
                <a:headEnd/>
                <a:tailEnd/>
              </a:ln>
              <a:effectLst/>
            </p:spPr>
            <p:txBody>
              <a:bodyPr wrap="none" anchor="ctr"/>
              <a:lstStyle/>
              <a:p>
                <a:endParaRPr lang="zh-CN" altLang="en-US"/>
              </a:p>
            </p:txBody>
          </p:sp>
        </p:grpSp>
        <p:sp>
          <p:nvSpPr>
            <p:cNvPr id="572442" name="Text Box 26"/>
            <p:cNvSpPr txBox="1">
              <a:spLocks noChangeArrowheads="1"/>
            </p:cNvSpPr>
            <p:nvPr/>
          </p:nvSpPr>
          <p:spPr bwMode="auto">
            <a:xfrm>
              <a:off x="5330" y="3521"/>
              <a:ext cx="169" cy="288"/>
            </a:xfrm>
            <a:prstGeom prst="rect">
              <a:avLst/>
            </a:prstGeom>
            <a:noFill/>
            <a:ln w="9525">
              <a:noFill/>
              <a:miter lim="800000"/>
              <a:headEnd/>
              <a:tailEnd/>
            </a:ln>
            <a:effectLst/>
          </p:spPr>
          <p:txBody>
            <a:bodyPr wrap="none">
              <a:spAutoFit/>
            </a:bodyPr>
            <a:lstStyle/>
            <a:p>
              <a:r>
                <a:rPr lang="en-US" altLang="zh-CN" i="1">
                  <a:latin typeface="Arial" pitchFamily="34" charset="0"/>
                </a:rPr>
                <a:t>t</a:t>
              </a:r>
            </a:p>
          </p:txBody>
        </p:sp>
        <p:sp>
          <p:nvSpPr>
            <p:cNvPr id="572443" name="Text Box 27"/>
            <p:cNvSpPr txBox="1">
              <a:spLocks noChangeArrowheads="1"/>
            </p:cNvSpPr>
            <p:nvPr/>
          </p:nvSpPr>
          <p:spPr bwMode="auto">
            <a:xfrm>
              <a:off x="2427" y="2882"/>
              <a:ext cx="404" cy="288"/>
            </a:xfrm>
            <a:prstGeom prst="rect">
              <a:avLst/>
            </a:prstGeom>
            <a:noFill/>
            <a:ln w="9525">
              <a:noFill/>
              <a:miter lim="800000"/>
              <a:headEnd/>
              <a:tailEnd/>
            </a:ln>
            <a:effectLst/>
          </p:spPr>
          <p:txBody>
            <a:bodyPr wrap="none">
              <a:spAutoFit/>
            </a:bodyPr>
            <a:lstStyle/>
            <a:p>
              <a:r>
                <a:rPr lang="en-US" altLang="zh-CN" i="1">
                  <a:latin typeface="Arial" pitchFamily="34" charset="0"/>
                </a:rPr>
                <a:t>u</a:t>
              </a:r>
              <a:r>
                <a:rPr lang="en-US" altLang="zh-CN">
                  <a:latin typeface="Arial" pitchFamily="34" charset="0"/>
                </a:rPr>
                <a:t>(</a:t>
              </a:r>
              <a:r>
                <a:rPr lang="en-US" altLang="zh-CN" i="1">
                  <a:latin typeface="Arial" pitchFamily="34" charset="0"/>
                </a:rPr>
                <a:t>t</a:t>
              </a:r>
              <a:r>
                <a:rPr lang="en-US" altLang="zh-CN">
                  <a:latin typeface="Arial" pitchFamily="34" charset="0"/>
                </a:rPr>
                <a:t>)</a:t>
              </a:r>
            </a:p>
          </p:txBody>
        </p:sp>
      </p:grpSp>
      <p:graphicFrame>
        <p:nvGraphicFramePr>
          <p:cNvPr id="572444" name="Object 28"/>
          <p:cNvGraphicFramePr>
            <a:graphicFrameLocks noChangeAspect="1"/>
          </p:cNvGraphicFramePr>
          <p:nvPr/>
        </p:nvGraphicFramePr>
        <p:xfrm>
          <a:off x="1166813" y="1700213"/>
          <a:ext cx="6808787" cy="877887"/>
        </p:xfrm>
        <a:graphic>
          <a:graphicData uri="http://schemas.openxmlformats.org/presentationml/2006/ole">
            <p:oleObj spid="_x0000_s572444" name="Equation" r:id="rId3" imgW="3047760" imgH="393480" progId="Equation.DSMT4">
              <p:embed/>
            </p:oleObj>
          </a:graphicData>
        </a:graphic>
      </p:graphicFrame>
      <p:sp>
        <p:nvSpPr>
          <p:cNvPr id="572445" name="Rectangle 29"/>
          <p:cNvSpPr>
            <a:spLocks noChangeArrowheads="1"/>
          </p:cNvSpPr>
          <p:nvPr/>
        </p:nvSpPr>
        <p:spPr bwMode="auto">
          <a:xfrm>
            <a:off x="149225" y="3933825"/>
            <a:ext cx="4422775" cy="1036638"/>
          </a:xfrm>
          <a:prstGeom prst="rect">
            <a:avLst/>
          </a:prstGeom>
          <a:noFill/>
          <a:ln w="9525">
            <a:solidFill>
              <a:schemeClr val="tx1"/>
            </a:solidFill>
            <a:miter lim="800000"/>
            <a:headEnd/>
            <a:tailEnd/>
          </a:ln>
          <a:effectLst/>
        </p:spPr>
        <p:txBody>
          <a:bodyPr wrap="none" anchor="ctr">
            <a:spAutoFit/>
          </a:bodyPr>
          <a:lstStyle/>
          <a:p>
            <a:pPr>
              <a:spcBef>
                <a:spcPct val="20000"/>
              </a:spcBef>
            </a:pPr>
            <a:r>
              <a:rPr lang="en-US" altLang="zh-CN" sz="1800">
                <a:latin typeface="Arial" pitchFamily="34" charset="0"/>
              </a:rPr>
              <a:t>《Modern Sampling Theory 》</a:t>
            </a:r>
          </a:p>
          <a:p>
            <a:pPr>
              <a:spcBef>
                <a:spcPct val="20000"/>
              </a:spcBef>
            </a:pPr>
            <a:r>
              <a:rPr lang="en-US" altLang="zh-CN" sz="1800">
                <a:latin typeface="Arial" pitchFamily="34" charset="0"/>
              </a:rPr>
              <a:t>J. J. Benedetto; P. J. S. G. Ferreira (Eds.)</a:t>
            </a:r>
          </a:p>
          <a:p>
            <a:pPr>
              <a:spcBef>
                <a:spcPct val="20000"/>
              </a:spcBef>
            </a:pPr>
            <a:r>
              <a:rPr lang="en-US" altLang="zh-CN" sz="1800">
                <a:latin typeface="Arial" pitchFamily="34" charset="0"/>
              </a:rPr>
              <a:t>Springer, 2001</a:t>
            </a:r>
          </a:p>
        </p:txBody>
      </p:sp>
      <p:sp>
        <p:nvSpPr>
          <p:cNvPr id="572446" name="AutoShape 30"/>
          <p:cNvSpPr>
            <a:spLocks/>
          </p:cNvSpPr>
          <p:nvPr/>
        </p:nvSpPr>
        <p:spPr bwMode="auto">
          <a:xfrm rot="5400000">
            <a:off x="7073901" y="2528887"/>
            <a:ext cx="539750" cy="1800225"/>
          </a:xfrm>
          <a:prstGeom prst="leftBrace">
            <a:avLst>
              <a:gd name="adj1" fmla="val 62676"/>
              <a:gd name="adj2" fmla="val 50000"/>
            </a:avLst>
          </a:prstGeom>
          <a:noFill/>
          <a:ln w="38100">
            <a:solidFill>
              <a:srgbClr val="FF00FF"/>
            </a:solidFill>
            <a:round/>
            <a:headEnd/>
            <a:tailEnd/>
          </a:ln>
          <a:effectLst/>
        </p:spPr>
        <p:txBody>
          <a:bodyPr wrap="none" anchor="ctr"/>
          <a:lstStyle/>
          <a:p>
            <a:endParaRPr lang="zh-CN" altLang="en-US"/>
          </a:p>
        </p:txBody>
      </p:sp>
      <p:sp>
        <p:nvSpPr>
          <p:cNvPr id="572447" name="Text Box 31"/>
          <p:cNvSpPr txBox="1">
            <a:spLocks noChangeArrowheads="1"/>
          </p:cNvSpPr>
          <p:nvPr/>
        </p:nvSpPr>
        <p:spPr bwMode="auto">
          <a:xfrm>
            <a:off x="7072313" y="2801938"/>
            <a:ext cx="590550" cy="366712"/>
          </a:xfrm>
          <a:prstGeom prst="rect">
            <a:avLst/>
          </a:prstGeom>
          <a:noFill/>
          <a:ln w="9525">
            <a:noFill/>
            <a:miter lim="800000"/>
            <a:headEnd/>
            <a:tailEnd/>
          </a:ln>
          <a:effectLst/>
        </p:spPr>
        <p:txBody>
          <a:bodyPr wrap="none">
            <a:spAutoFit/>
          </a:bodyPr>
          <a:lstStyle/>
          <a:p>
            <a:r>
              <a:rPr lang="en-US" altLang="zh-CN" sz="1800"/>
              <a:t>Null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2418"/>
                                        </p:tgtEl>
                                        <p:attrNameLst>
                                          <p:attrName>style.visibility</p:attrName>
                                        </p:attrNameLst>
                                      </p:cBhvr>
                                      <p:to>
                                        <p:strVal val="visible"/>
                                      </p:to>
                                    </p:set>
                                    <p:animEffect transition="in" filter="fade">
                                      <p:cBhvr>
                                        <p:cTn id="7" dur="2000"/>
                                        <p:tgtEl>
                                          <p:spTgt spid="572418"/>
                                        </p:tgtEl>
                                      </p:cBhvr>
                                    </p:animEffect>
                                  </p:childTnLst>
                                </p:cTn>
                              </p:par>
                              <p:par>
                                <p:cTn id="8" presetID="63" presetClass="path" presetSubtype="0" accel="50000" decel="50000" fill="hold" nodeType="withEffect">
                                  <p:stCondLst>
                                    <p:cond delay="0"/>
                                  </p:stCondLst>
                                  <p:childTnLst>
                                    <p:animMotion origin="layout" path="M -0.13125 0.0007 L 1.38889E-6 -3.7037E-6 " pathEditMode="relative" rAng="0" ptsTypes="AA">
                                      <p:cBhvr>
                                        <p:cTn id="9" dur="2000" fill="hold"/>
                                        <p:tgtEl>
                                          <p:spTgt spid="572418"/>
                                        </p:tgtEl>
                                        <p:attrNameLst>
                                          <p:attrName>ppt_x</p:attrName>
                                          <p:attrName>ppt_y</p:attrName>
                                        </p:attrNameLst>
                                      </p:cBhvr>
                                      <p:rCtr x="66" y="0"/>
                                    </p:animMotion>
                                  </p:childTnLst>
                                </p:cTn>
                              </p:par>
                            </p:childTnLst>
                          </p:cTn>
                        </p:par>
                        <p:par>
                          <p:cTn id="10" fill="hold">
                            <p:stCondLst>
                              <p:cond delay="2000"/>
                            </p:stCondLst>
                            <p:childTnLst>
                              <p:par>
                                <p:cTn id="11" presetID="22" presetClass="entr" presetSubtype="4" fill="hold" grpId="0" nodeType="afterEffect">
                                  <p:stCondLst>
                                    <p:cond delay="0"/>
                                  </p:stCondLst>
                                  <p:childTnLst>
                                    <p:set>
                                      <p:cBhvr>
                                        <p:cTn id="12" dur="1" fill="hold">
                                          <p:stCondLst>
                                            <p:cond delay="0"/>
                                          </p:stCondLst>
                                        </p:cTn>
                                        <p:tgtEl>
                                          <p:spTgt spid="572446"/>
                                        </p:tgtEl>
                                        <p:attrNameLst>
                                          <p:attrName>style.visibility</p:attrName>
                                        </p:attrNameLst>
                                      </p:cBhvr>
                                      <p:to>
                                        <p:strVal val="visible"/>
                                      </p:to>
                                    </p:set>
                                    <p:animEffect transition="in" filter="wipe(down)">
                                      <p:cBhvr>
                                        <p:cTn id="13" dur="500"/>
                                        <p:tgtEl>
                                          <p:spTgt spid="57244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72447"/>
                                        </p:tgtEl>
                                        <p:attrNameLst>
                                          <p:attrName>style.visibility</p:attrName>
                                        </p:attrNameLst>
                                      </p:cBhvr>
                                      <p:to>
                                        <p:strVal val="visible"/>
                                      </p:to>
                                    </p:set>
                                    <p:animEffect transition="in" filter="wipe(down)">
                                      <p:cBhvr>
                                        <p:cTn id="16" dur="500"/>
                                        <p:tgtEl>
                                          <p:spTgt spid="572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446" grpId="0" animBg="1"/>
      <p:bldP spid="572447"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灯片编号占位符 5"/>
          <p:cNvSpPr>
            <a:spLocks noGrp="1"/>
          </p:cNvSpPr>
          <p:nvPr>
            <p:ph type="sldNum" sz="quarter" idx="12"/>
          </p:nvPr>
        </p:nvSpPr>
        <p:spPr/>
        <p:txBody>
          <a:bodyPr/>
          <a:lstStyle/>
          <a:p>
            <a:fld id="{DF8A2D62-C36C-4043-A176-C9D44A624B5A}" type="slidenum">
              <a:rPr lang="en-US" altLang="zh-CN"/>
              <a:pPr/>
              <a:t>109</a:t>
            </a:fld>
            <a:endParaRPr lang="en-US" altLang="zh-CN"/>
          </a:p>
        </p:txBody>
      </p:sp>
      <p:graphicFrame>
        <p:nvGraphicFramePr>
          <p:cNvPr id="573442" name="Object 2"/>
          <p:cNvGraphicFramePr>
            <a:graphicFrameLocks noChangeAspect="1"/>
          </p:cNvGraphicFramePr>
          <p:nvPr/>
        </p:nvGraphicFramePr>
        <p:xfrm>
          <a:off x="763588" y="3983038"/>
          <a:ext cx="7553325" cy="1174750"/>
        </p:xfrm>
        <a:graphic>
          <a:graphicData uri="http://schemas.openxmlformats.org/presentationml/2006/ole">
            <p:oleObj spid="_x0000_s573442" name="Equation" r:id="rId3" imgW="3098520" imgH="482400" progId="Equation.DSMT4">
              <p:embed/>
            </p:oleObj>
          </a:graphicData>
        </a:graphic>
      </p:graphicFrame>
      <p:sp>
        <p:nvSpPr>
          <p:cNvPr id="573443" name="Rectangle 3"/>
          <p:cNvSpPr>
            <a:spLocks noGrp="1" noChangeArrowheads="1"/>
          </p:cNvSpPr>
          <p:nvPr>
            <p:ph type="title"/>
          </p:nvPr>
        </p:nvSpPr>
        <p:spPr>
          <a:xfrm>
            <a:off x="685800" y="0"/>
            <a:ext cx="7772400" cy="908050"/>
          </a:xfrm>
        </p:spPr>
        <p:txBody>
          <a:bodyPr/>
          <a:lstStyle/>
          <a:p>
            <a:r>
              <a:rPr lang="zh-CN" altLang="en-US">
                <a:solidFill>
                  <a:schemeClr val="tx1"/>
                </a:solidFill>
                <a:latin typeface="黑体" pitchFamily="49" charset="-122"/>
                <a:ea typeface="黑体" pitchFamily="49" charset="-122"/>
              </a:rPr>
              <a:t>关于噪声</a:t>
            </a:r>
          </a:p>
        </p:txBody>
      </p:sp>
      <p:sp>
        <p:nvSpPr>
          <p:cNvPr id="573444" name="Rectangle 4"/>
          <p:cNvSpPr>
            <a:spLocks noGrp="1" noChangeArrowheads="1"/>
          </p:cNvSpPr>
          <p:nvPr>
            <p:ph type="body" idx="1"/>
          </p:nvPr>
        </p:nvSpPr>
        <p:spPr>
          <a:xfrm>
            <a:off x="468313" y="1052513"/>
            <a:ext cx="2719387" cy="579437"/>
          </a:xfrm>
          <a:noFill/>
        </p:spPr>
        <p:txBody>
          <a:bodyPr wrap="none">
            <a:spAutoFit/>
          </a:bodyPr>
          <a:lstStyle/>
          <a:p>
            <a:pPr>
              <a:buFont typeface="Wingdings" pitchFamily="2" charset="2"/>
              <a:buChar char="u"/>
            </a:pPr>
            <a:r>
              <a:rPr lang="en-US" altLang="zh-CN"/>
              <a:t> </a:t>
            </a:r>
            <a:r>
              <a:rPr lang="zh-CN" altLang="en-US"/>
              <a:t>噪声的来源</a:t>
            </a:r>
          </a:p>
        </p:txBody>
      </p:sp>
      <p:sp>
        <p:nvSpPr>
          <p:cNvPr id="573445" name="Rectangle 5"/>
          <p:cNvSpPr>
            <a:spLocks noChangeArrowheads="1"/>
          </p:cNvSpPr>
          <p:nvPr/>
        </p:nvSpPr>
        <p:spPr bwMode="auto">
          <a:xfrm>
            <a:off x="900113" y="1697038"/>
            <a:ext cx="7726362" cy="579437"/>
          </a:xfrm>
          <a:prstGeom prst="rect">
            <a:avLst/>
          </a:prstGeom>
          <a:noFill/>
          <a:ln w="9525">
            <a:noFill/>
            <a:miter lim="800000"/>
            <a:headEnd/>
            <a:tailEnd/>
          </a:ln>
          <a:effectLst/>
        </p:spPr>
        <p:txBody>
          <a:bodyPr wrap="none">
            <a:spAutoFit/>
          </a:bodyPr>
          <a:lstStyle/>
          <a:p>
            <a:pPr marL="342900" indent="-342900">
              <a:spcBef>
                <a:spcPct val="20000"/>
              </a:spcBef>
              <a:buFont typeface="Wingdings" pitchFamily="2" charset="2"/>
              <a:buChar char="ü"/>
            </a:pPr>
            <a:r>
              <a:rPr lang="en-US" altLang="zh-CN" sz="3200"/>
              <a:t> </a:t>
            </a:r>
            <a:r>
              <a:rPr lang="zh-CN" altLang="en-US" sz="3200"/>
              <a:t>本征噪声：</a:t>
            </a:r>
            <a:r>
              <a:rPr lang="en-US" altLang="zh-CN" sz="2800"/>
              <a:t>Johnson</a:t>
            </a:r>
            <a:r>
              <a:rPr lang="zh-CN" altLang="en-US" sz="2800"/>
              <a:t>噪声、</a:t>
            </a:r>
            <a:r>
              <a:rPr lang="en-US" altLang="zh-CN" sz="2800"/>
              <a:t>shot</a:t>
            </a:r>
            <a:r>
              <a:rPr lang="zh-CN" altLang="en-US" sz="2800"/>
              <a:t>噪声、</a:t>
            </a:r>
            <a:r>
              <a:rPr lang="en-US" altLang="zh-CN" sz="2800"/>
              <a:t>1/</a:t>
            </a:r>
            <a:r>
              <a:rPr lang="en-US" altLang="zh-CN" sz="2800" i="1"/>
              <a:t>f </a:t>
            </a:r>
            <a:r>
              <a:rPr lang="zh-CN" altLang="en-US" sz="2800"/>
              <a:t>噪声</a:t>
            </a:r>
          </a:p>
        </p:txBody>
      </p:sp>
      <p:sp>
        <p:nvSpPr>
          <p:cNvPr id="573446" name="Rectangle 6"/>
          <p:cNvSpPr>
            <a:spLocks noChangeArrowheads="1"/>
          </p:cNvSpPr>
          <p:nvPr/>
        </p:nvSpPr>
        <p:spPr bwMode="auto">
          <a:xfrm>
            <a:off x="1423988" y="2349500"/>
            <a:ext cx="5972175" cy="519113"/>
          </a:xfrm>
          <a:prstGeom prst="rect">
            <a:avLst/>
          </a:prstGeom>
          <a:noFill/>
          <a:ln w="9525">
            <a:noFill/>
            <a:miter lim="800000"/>
            <a:headEnd/>
            <a:tailEnd/>
          </a:ln>
          <a:effectLst/>
        </p:spPr>
        <p:txBody>
          <a:bodyPr wrap="none">
            <a:spAutoFit/>
          </a:bodyPr>
          <a:lstStyle/>
          <a:p>
            <a:r>
              <a:rPr lang="en-US" altLang="zh-CN" sz="2800"/>
              <a:t>Johnson</a:t>
            </a:r>
            <a:r>
              <a:rPr lang="zh-CN" altLang="en-US" sz="2800"/>
              <a:t>噪声：</a:t>
            </a:r>
            <a:r>
              <a:rPr lang="zh-CN" altLang="en-US" sz="2800">
                <a:solidFill>
                  <a:srgbClr val="FF3300"/>
                </a:solidFill>
                <a:ea typeface="黑体" pitchFamily="49" charset="-122"/>
              </a:rPr>
              <a:t>热涨落</a:t>
            </a:r>
            <a:r>
              <a:rPr lang="zh-CN" altLang="en-US" sz="2800"/>
              <a:t>导致的噪声电压</a:t>
            </a:r>
          </a:p>
        </p:txBody>
      </p:sp>
      <p:graphicFrame>
        <p:nvGraphicFramePr>
          <p:cNvPr id="573447" name="Object 7"/>
          <p:cNvGraphicFramePr>
            <a:graphicFrameLocks noChangeAspect="1"/>
          </p:cNvGraphicFramePr>
          <p:nvPr/>
        </p:nvGraphicFramePr>
        <p:xfrm>
          <a:off x="2378075" y="2924175"/>
          <a:ext cx="4643438" cy="649288"/>
        </p:xfrm>
        <a:graphic>
          <a:graphicData uri="http://schemas.openxmlformats.org/presentationml/2006/ole">
            <p:oleObj spid="_x0000_s573447" name="Equation" r:id="rId4" imgW="1904760" imgH="266400" progId="Equation.DSMT4">
              <p:embed/>
            </p:oleObj>
          </a:graphicData>
        </a:graphic>
      </p:graphicFrame>
      <p:sp>
        <p:nvSpPr>
          <p:cNvPr id="573448" name="Rectangle 8"/>
          <p:cNvSpPr>
            <a:spLocks noChangeArrowheads="1"/>
          </p:cNvSpPr>
          <p:nvPr/>
        </p:nvSpPr>
        <p:spPr bwMode="auto">
          <a:xfrm>
            <a:off x="1423988" y="3789363"/>
            <a:ext cx="7177087" cy="519112"/>
          </a:xfrm>
          <a:prstGeom prst="rect">
            <a:avLst/>
          </a:prstGeom>
          <a:noFill/>
          <a:ln w="9525">
            <a:noFill/>
            <a:miter lim="800000"/>
            <a:headEnd/>
            <a:tailEnd/>
          </a:ln>
          <a:effectLst/>
        </p:spPr>
        <p:txBody>
          <a:bodyPr wrap="none">
            <a:spAutoFit/>
          </a:bodyPr>
          <a:lstStyle/>
          <a:p>
            <a:r>
              <a:rPr lang="en-US" altLang="zh-CN" sz="2800"/>
              <a:t>shot</a:t>
            </a:r>
            <a:r>
              <a:rPr lang="zh-CN" altLang="en-US" sz="2800"/>
              <a:t>噪声：</a:t>
            </a:r>
            <a:r>
              <a:rPr lang="zh-CN" altLang="en-US" sz="2800">
                <a:solidFill>
                  <a:srgbClr val="FF3300"/>
                </a:solidFill>
                <a:ea typeface="隶书" pitchFamily="49" charset="-122"/>
              </a:rPr>
              <a:t>载流子的非均匀性</a:t>
            </a:r>
            <a:r>
              <a:rPr lang="zh-CN" altLang="en-US" sz="2800"/>
              <a:t>导致的噪声电压</a:t>
            </a:r>
          </a:p>
        </p:txBody>
      </p:sp>
      <p:graphicFrame>
        <p:nvGraphicFramePr>
          <p:cNvPr id="573449" name="Object 9"/>
          <p:cNvGraphicFramePr>
            <a:graphicFrameLocks noChangeAspect="1"/>
          </p:cNvGraphicFramePr>
          <p:nvPr/>
        </p:nvGraphicFramePr>
        <p:xfrm>
          <a:off x="2903538" y="4292600"/>
          <a:ext cx="3590925" cy="649288"/>
        </p:xfrm>
        <a:graphic>
          <a:graphicData uri="http://schemas.openxmlformats.org/presentationml/2006/ole">
            <p:oleObj spid="_x0000_s573449" name="Equation" r:id="rId5" imgW="1473120" imgH="266400" progId="Equation.DSMT4">
              <p:embed/>
            </p:oleObj>
          </a:graphicData>
        </a:graphic>
      </p:graphicFrame>
      <p:sp>
        <p:nvSpPr>
          <p:cNvPr id="573450" name="Rectangle 10"/>
          <p:cNvSpPr>
            <a:spLocks noChangeArrowheads="1"/>
          </p:cNvSpPr>
          <p:nvPr/>
        </p:nvSpPr>
        <p:spPr bwMode="auto">
          <a:xfrm>
            <a:off x="1423988" y="5157788"/>
            <a:ext cx="6692900" cy="519112"/>
          </a:xfrm>
          <a:prstGeom prst="rect">
            <a:avLst/>
          </a:prstGeom>
          <a:noFill/>
          <a:ln w="9525">
            <a:noFill/>
            <a:miter lim="800000"/>
            <a:headEnd/>
            <a:tailEnd/>
          </a:ln>
          <a:effectLst/>
        </p:spPr>
        <p:txBody>
          <a:bodyPr wrap="none">
            <a:spAutoFit/>
          </a:bodyPr>
          <a:lstStyle/>
          <a:p>
            <a:r>
              <a:rPr lang="en-US" altLang="zh-CN" sz="2800"/>
              <a:t>1/</a:t>
            </a:r>
            <a:r>
              <a:rPr lang="en-US" altLang="zh-CN" sz="2800" i="1"/>
              <a:t>f </a:t>
            </a:r>
            <a:r>
              <a:rPr lang="zh-CN" altLang="en-US" sz="2800"/>
              <a:t>噪声：</a:t>
            </a:r>
            <a:r>
              <a:rPr lang="zh-CN" altLang="en-US" sz="2800">
                <a:solidFill>
                  <a:srgbClr val="0000FF"/>
                </a:solidFill>
                <a:ea typeface="黑体" pitchFamily="49" charset="-122"/>
              </a:rPr>
              <a:t>电阻的非均匀性</a:t>
            </a:r>
            <a:r>
              <a:rPr lang="zh-CN" altLang="en-US" sz="2800"/>
              <a:t>导致的噪声电压</a:t>
            </a:r>
          </a:p>
        </p:txBody>
      </p:sp>
      <p:graphicFrame>
        <p:nvGraphicFramePr>
          <p:cNvPr id="573451" name="Object 11"/>
          <p:cNvGraphicFramePr>
            <a:graphicFrameLocks noChangeAspect="1"/>
          </p:cNvGraphicFramePr>
          <p:nvPr/>
        </p:nvGraphicFramePr>
        <p:xfrm>
          <a:off x="3427413" y="5675313"/>
          <a:ext cx="2568575" cy="619125"/>
        </p:xfrm>
        <a:graphic>
          <a:graphicData uri="http://schemas.openxmlformats.org/presentationml/2006/ole">
            <p:oleObj spid="_x0000_s573451" name="Equation" r:id="rId6" imgW="1054080" imgH="253800" progId="Equation.DSMT4">
              <p:embed/>
            </p:oleObj>
          </a:graphicData>
        </a:graphic>
      </p:graphicFrame>
      <p:sp>
        <p:nvSpPr>
          <p:cNvPr id="573452" name="Text Box 12"/>
          <p:cNvSpPr txBox="1">
            <a:spLocks noChangeArrowheads="1"/>
          </p:cNvSpPr>
          <p:nvPr/>
        </p:nvSpPr>
        <p:spPr bwMode="auto">
          <a:xfrm>
            <a:off x="323850" y="4221163"/>
            <a:ext cx="1403350" cy="457200"/>
          </a:xfrm>
          <a:prstGeom prst="rect">
            <a:avLst/>
          </a:prstGeom>
          <a:solidFill>
            <a:srgbClr val="FF3300"/>
          </a:solidFill>
          <a:ln w="9525">
            <a:noFill/>
            <a:miter lim="800000"/>
            <a:headEnd/>
            <a:tailEnd/>
          </a:ln>
          <a:effectLst/>
        </p:spPr>
        <p:txBody>
          <a:bodyPr wrap="none">
            <a:spAutoFit/>
          </a:bodyPr>
          <a:lstStyle/>
          <a:p>
            <a:r>
              <a:rPr lang="zh-CN" altLang="en-US">
                <a:solidFill>
                  <a:schemeClr val="bg1"/>
                </a:solidFill>
                <a:latin typeface="Arial" pitchFamily="34" charset="0"/>
              </a:rPr>
              <a:t>散粒噪声</a:t>
            </a:r>
          </a:p>
        </p:txBody>
      </p:sp>
      <p:sp>
        <p:nvSpPr>
          <p:cNvPr id="573453" name="Text Box 13"/>
          <p:cNvSpPr txBox="1">
            <a:spLocks noChangeArrowheads="1"/>
          </p:cNvSpPr>
          <p:nvPr/>
        </p:nvSpPr>
        <p:spPr bwMode="auto">
          <a:xfrm>
            <a:off x="323850" y="5734050"/>
            <a:ext cx="1403350" cy="457200"/>
          </a:xfrm>
          <a:prstGeom prst="rect">
            <a:avLst/>
          </a:prstGeom>
          <a:solidFill>
            <a:srgbClr val="0000FF"/>
          </a:solidFill>
          <a:ln w="9525">
            <a:noFill/>
            <a:miter lim="800000"/>
            <a:headEnd/>
            <a:tailEnd/>
          </a:ln>
          <a:effectLst/>
        </p:spPr>
        <p:txBody>
          <a:bodyPr wrap="none">
            <a:spAutoFit/>
          </a:bodyPr>
          <a:lstStyle/>
          <a:p>
            <a:r>
              <a:rPr lang="zh-CN" altLang="en-US">
                <a:solidFill>
                  <a:schemeClr val="bg1"/>
                </a:solidFill>
                <a:latin typeface="Arial" pitchFamily="34" charset="0"/>
              </a:rPr>
              <a:t>闪烁噪声</a:t>
            </a:r>
          </a:p>
        </p:txBody>
      </p:sp>
      <p:sp>
        <p:nvSpPr>
          <p:cNvPr id="573454" name="Text Box 14"/>
          <p:cNvSpPr txBox="1">
            <a:spLocks noChangeArrowheads="1"/>
          </p:cNvSpPr>
          <p:nvPr/>
        </p:nvSpPr>
        <p:spPr bwMode="auto">
          <a:xfrm>
            <a:off x="476250" y="2781300"/>
            <a:ext cx="1098550" cy="457200"/>
          </a:xfrm>
          <a:prstGeom prst="rect">
            <a:avLst/>
          </a:prstGeom>
          <a:solidFill>
            <a:schemeClr val="tx1"/>
          </a:solidFill>
          <a:ln w="9525">
            <a:noFill/>
            <a:miter lim="800000"/>
            <a:headEnd/>
            <a:tailEnd/>
          </a:ln>
          <a:effectLst/>
        </p:spPr>
        <p:txBody>
          <a:bodyPr wrap="none">
            <a:spAutoFit/>
          </a:bodyPr>
          <a:lstStyle/>
          <a:p>
            <a:r>
              <a:rPr lang="zh-CN" altLang="en-US">
                <a:solidFill>
                  <a:schemeClr val="bg1"/>
                </a:solidFill>
                <a:latin typeface="Arial" pitchFamily="34" charset="0"/>
              </a:rPr>
              <a:t>热噪声</a:t>
            </a:r>
          </a:p>
        </p:txBody>
      </p:sp>
      <p:graphicFrame>
        <p:nvGraphicFramePr>
          <p:cNvPr id="573455" name="Object 15"/>
          <p:cNvGraphicFramePr>
            <a:graphicFrameLocks noChangeAspect="1"/>
          </p:cNvGraphicFramePr>
          <p:nvPr/>
        </p:nvGraphicFramePr>
        <p:xfrm>
          <a:off x="1671638" y="5062538"/>
          <a:ext cx="6500812" cy="1174750"/>
        </p:xfrm>
        <a:graphic>
          <a:graphicData uri="http://schemas.openxmlformats.org/presentationml/2006/ole">
            <p:oleObj spid="_x0000_s573455" name="Equation" r:id="rId7" imgW="2666880" imgH="482400" progId="Equation.DSMT4">
              <p:embed/>
            </p:oleObj>
          </a:graphicData>
        </a:graphic>
      </p:graphicFrame>
      <p:sp>
        <p:nvSpPr>
          <p:cNvPr id="573456" name="Freeform 16"/>
          <p:cNvSpPr>
            <a:spLocks/>
          </p:cNvSpPr>
          <p:nvPr/>
        </p:nvSpPr>
        <p:spPr bwMode="auto">
          <a:xfrm>
            <a:off x="42863" y="1196975"/>
            <a:ext cx="5753100" cy="3687763"/>
          </a:xfrm>
          <a:custGeom>
            <a:avLst/>
            <a:gdLst/>
            <a:ahLst/>
            <a:cxnLst>
              <a:cxn ang="0">
                <a:pos x="3624" y="0"/>
              </a:cxn>
              <a:cxn ang="0">
                <a:pos x="2036" y="680"/>
              </a:cxn>
              <a:cxn ang="0">
                <a:pos x="457" y="791"/>
              </a:cxn>
              <a:cxn ang="0">
                <a:pos x="119" y="1687"/>
              </a:cxn>
              <a:cxn ang="0">
                <a:pos x="274" y="2272"/>
              </a:cxn>
              <a:cxn ang="0">
                <a:pos x="1764" y="1996"/>
              </a:cxn>
              <a:cxn ang="0">
                <a:pos x="2172" y="998"/>
              </a:cxn>
              <a:cxn ang="0">
                <a:pos x="2218" y="544"/>
              </a:cxn>
            </a:cxnLst>
            <a:rect l="0" t="0" r="r" b="b"/>
            <a:pathLst>
              <a:path w="3624" h="2323">
                <a:moveTo>
                  <a:pt x="3624" y="0"/>
                </a:moveTo>
                <a:cubicBezTo>
                  <a:pt x="3053" y="279"/>
                  <a:pt x="2564" y="548"/>
                  <a:pt x="2036" y="680"/>
                </a:cubicBezTo>
                <a:cubicBezTo>
                  <a:pt x="1508" y="812"/>
                  <a:pt x="776" y="623"/>
                  <a:pt x="457" y="791"/>
                </a:cubicBezTo>
                <a:cubicBezTo>
                  <a:pt x="138" y="959"/>
                  <a:pt x="149" y="1440"/>
                  <a:pt x="119" y="1687"/>
                </a:cubicBezTo>
                <a:cubicBezTo>
                  <a:pt x="89" y="1934"/>
                  <a:pt x="0" y="2221"/>
                  <a:pt x="274" y="2272"/>
                </a:cubicBezTo>
                <a:cubicBezTo>
                  <a:pt x="548" y="2323"/>
                  <a:pt x="1448" y="2208"/>
                  <a:pt x="1764" y="1996"/>
                </a:cubicBezTo>
                <a:cubicBezTo>
                  <a:pt x="2080" y="1784"/>
                  <a:pt x="2096" y="1240"/>
                  <a:pt x="2172" y="998"/>
                </a:cubicBezTo>
                <a:cubicBezTo>
                  <a:pt x="2248" y="756"/>
                  <a:pt x="2233" y="650"/>
                  <a:pt x="2218" y="544"/>
                </a:cubicBezTo>
              </a:path>
            </a:pathLst>
          </a:custGeom>
          <a:noFill/>
          <a:ln w="57150" cmpd="sng">
            <a:solidFill>
              <a:srgbClr val="339933"/>
            </a:solidFill>
            <a:round/>
            <a:headEnd/>
            <a:tailEnd/>
          </a:ln>
          <a:effectLst/>
        </p:spPr>
        <p:txBody>
          <a:bodyPr/>
          <a:lstStyle/>
          <a:p>
            <a:endParaRPr lang="zh-CN" altLang="en-US"/>
          </a:p>
        </p:txBody>
      </p:sp>
      <p:sp>
        <p:nvSpPr>
          <p:cNvPr id="573457" name="Text Box 17"/>
          <p:cNvSpPr txBox="1">
            <a:spLocks noChangeArrowheads="1"/>
          </p:cNvSpPr>
          <p:nvPr/>
        </p:nvSpPr>
        <p:spPr bwMode="auto">
          <a:xfrm>
            <a:off x="5724525" y="1052513"/>
            <a:ext cx="2470150" cy="366712"/>
          </a:xfrm>
          <a:prstGeom prst="rect">
            <a:avLst/>
          </a:prstGeom>
          <a:noFill/>
          <a:ln w="9525">
            <a:noFill/>
            <a:miter lim="800000"/>
            <a:headEnd/>
            <a:tailEnd/>
          </a:ln>
          <a:effectLst/>
        </p:spPr>
        <p:txBody>
          <a:bodyPr wrap="none">
            <a:spAutoFit/>
          </a:bodyPr>
          <a:lstStyle/>
          <a:p>
            <a:r>
              <a:rPr lang="zh-CN" altLang="en-US" sz="1800">
                <a:latin typeface="Arial" pitchFamily="34" charset="0"/>
              </a:rPr>
              <a:t>白噪声（与频率无关）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3446"/>
                                        </p:tgtEl>
                                        <p:attrNameLst>
                                          <p:attrName>style.visibility</p:attrName>
                                        </p:attrNameLst>
                                      </p:cBhvr>
                                      <p:to>
                                        <p:strVal val="visible"/>
                                      </p:to>
                                    </p:set>
                                    <p:animEffect transition="in" filter="fade">
                                      <p:cBhvr>
                                        <p:cTn id="7" dur="2000"/>
                                        <p:tgtEl>
                                          <p:spTgt spid="573446"/>
                                        </p:tgtEl>
                                      </p:cBhvr>
                                    </p:animEffect>
                                  </p:childTnLst>
                                </p:cTn>
                              </p:par>
                              <p:par>
                                <p:cTn id="8" presetID="0" presetClass="path" presetSubtype="0" accel="50000" decel="50000" fill="hold" grpId="1" nodeType="withEffect">
                                  <p:stCondLst>
                                    <p:cond delay="0"/>
                                  </p:stCondLst>
                                  <p:childTnLst>
                                    <p:animMotion origin="layout" path="M 0.20677 -0.08393 L -0.05312 -4.39306E-6 " pathEditMode="relative" rAng="0" ptsTypes="AA">
                                      <p:cBhvr>
                                        <p:cTn id="9" dur="2000" fill="hold"/>
                                        <p:tgtEl>
                                          <p:spTgt spid="573446"/>
                                        </p:tgtEl>
                                        <p:attrNameLst>
                                          <p:attrName>ppt_x</p:attrName>
                                          <p:attrName>ppt_y</p:attrName>
                                        </p:attrNameLst>
                                      </p:cBhvr>
                                      <p:rCtr x="-130" y="42"/>
                                    </p:animMotion>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573454"/>
                                        </p:tgtEl>
                                        <p:attrNameLst>
                                          <p:attrName>style.visibility</p:attrName>
                                        </p:attrNameLst>
                                      </p:cBhvr>
                                      <p:to>
                                        <p:strVal val="visible"/>
                                      </p:to>
                                    </p:set>
                                    <p:animEffect transition="in" filter="fade">
                                      <p:cBhvr>
                                        <p:cTn id="13" dur="2000"/>
                                        <p:tgtEl>
                                          <p:spTgt spid="573454"/>
                                        </p:tgtEl>
                                      </p:cBhvr>
                                    </p:animEffect>
                                  </p:childTnLst>
                                </p:cTn>
                              </p:par>
                            </p:childTnLst>
                          </p:cTn>
                        </p:par>
                        <p:par>
                          <p:cTn id="14" fill="hold">
                            <p:stCondLst>
                              <p:cond delay="4000"/>
                            </p:stCondLst>
                            <p:childTnLst>
                              <p:par>
                                <p:cTn id="15" presetID="10" presetClass="entr" presetSubtype="0" fill="hold" nodeType="afterEffect">
                                  <p:stCondLst>
                                    <p:cond delay="0"/>
                                  </p:stCondLst>
                                  <p:childTnLst>
                                    <p:set>
                                      <p:cBhvr>
                                        <p:cTn id="16" dur="1" fill="hold">
                                          <p:stCondLst>
                                            <p:cond delay="0"/>
                                          </p:stCondLst>
                                        </p:cTn>
                                        <p:tgtEl>
                                          <p:spTgt spid="573447"/>
                                        </p:tgtEl>
                                        <p:attrNameLst>
                                          <p:attrName>style.visibility</p:attrName>
                                        </p:attrNameLst>
                                      </p:cBhvr>
                                      <p:to>
                                        <p:strVal val="visible"/>
                                      </p:to>
                                    </p:set>
                                    <p:animEffect transition="in" filter="fade">
                                      <p:cBhvr>
                                        <p:cTn id="17" dur="2000"/>
                                        <p:tgtEl>
                                          <p:spTgt spid="5734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73442"/>
                                        </p:tgtEl>
                                        <p:attrNameLst>
                                          <p:attrName>style.visibility</p:attrName>
                                        </p:attrNameLst>
                                      </p:cBhvr>
                                      <p:to>
                                        <p:strVal val="visible"/>
                                      </p:to>
                                    </p:set>
                                    <p:animEffect transition="in" filter="fade">
                                      <p:cBhvr>
                                        <p:cTn id="22" dur="2000"/>
                                        <p:tgtEl>
                                          <p:spTgt spid="573442"/>
                                        </p:tgtEl>
                                      </p:cBhvr>
                                    </p:animEffect>
                                  </p:childTnLst>
                                  <p:subTnLst>
                                    <p:set>
                                      <p:cBhvr override="childStyle">
                                        <p:cTn dur="1" fill="hold" display="0" masterRel="nextClick" afterEffect="1"/>
                                        <p:tgtEl>
                                          <p:spTgt spid="573442"/>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73448"/>
                                        </p:tgtEl>
                                        <p:attrNameLst>
                                          <p:attrName>style.visibility</p:attrName>
                                        </p:attrNameLst>
                                      </p:cBhvr>
                                      <p:to>
                                        <p:strVal val="visible"/>
                                      </p:to>
                                    </p:set>
                                    <p:animEffect transition="in" filter="fade">
                                      <p:cBhvr>
                                        <p:cTn id="27" dur="2000"/>
                                        <p:tgtEl>
                                          <p:spTgt spid="573448"/>
                                        </p:tgtEl>
                                      </p:cBhvr>
                                    </p:animEffect>
                                  </p:childTnLst>
                                </p:cTn>
                              </p:par>
                              <p:par>
                                <p:cTn id="28" presetID="0" presetClass="path" presetSubtype="0" accel="50000" decel="50000" fill="hold" grpId="0" nodeType="withEffect">
                                  <p:stCondLst>
                                    <p:cond delay="0"/>
                                  </p:stCondLst>
                                  <p:childTnLst>
                                    <p:animMotion origin="layout" path="M 0.19687 -0.28323 C 0.16996 -0.20717 0.14306 -0.1311 0.11024 -0.08393 C 0.07743 -0.03676 0.03871 -0.01849 5.55556E-7 -2.60116E-6 " pathEditMode="relative" rAng="0" ptsTypes="aaA">
                                      <p:cBhvr>
                                        <p:cTn id="29" dur="2000" fill="hold"/>
                                        <p:tgtEl>
                                          <p:spTgt spid="573448"/>
                                        </p:tgtEl>
                                        <p:attrNameLst>
                                          <p:attrName>ppt_x</p:attrName>
                                          <p:attrName>ppt_y</p:attrName>
                                        </p:attrNameLst>
                                      </p:cBhvr>
                                      <p:rCtr x="-98" y="142"/>
                                    </p:animMotion>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573452"/>
                                        </p:tgtEl>
                                        <p:attrNameLst>
                                          <p:attrName>style.visibility</p:attrName>
                                        </p:attrNameLst>
                                      </p:cBhvr>
                                      <p:to>
                                        <p:strVal val="visible"/>
                                      </p:to>
                                    </p:set>
                                    <p:animEffect transition="in" filter="fade">
                                      <p:cBhvr>
                                        <p:cTn id="33" dur="2000"/>
                                        <p:tgtEl>
                                          <p:spTgt spid="573452"/>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573449"/>
                                        </p:tgtEl>
                                        <p:attrNameLst>
                                          <p:attrName>style.visibility</p:attrName>
                                        </p:attrNameLst>
                                      </p:cBhvr>
                                      <p:to>
                                        <p:strVal val="visible"/>
                                      </p:to>
                                    </p:set>
                                    <p:animEffect transition="in" filter="fade">
                                      <p:cBhvr>
                                        <p:cTn id="37" dur="2000"/>
                                        <p:tgtEl>
                                          <p:spTgt spid="57344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73455"/>
                                        </p:tgtEl>
                                        <p:attrNameLst>
                                          <p:attrName>style.visibility</p:attrName>
                                        </p:attrNameLst>
                                      </p:cBhvr>
                                      <p:to>
                                        <p:strVal val="visible"/>
                                      </p:to>
                                    </p:set>
                                    <p:animEffect transition="in" filter="fade">
                                      <p:cBhvr>
                                        <p:cTn id="42" dur="2000"/>
                                        <p:tgtEl>
                                          <p:spTgt spid="573455"/>
                                        </p:tgtEl>
                                      </p:cBhvr>
                                    </p:animEffect>
                                  </p:childTnLst>
                                  <p:subTnLst>
                                    <p:set>
                                      <p:cBhvr override="childStyle">
                                        <p:cTn dur="1" fill="hold" display="0" masterRel="nextClick" afterEffect="1"/>
                                        <p:tgtEl>
                                          <p:spTgt spid="573455"/>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73450"/>
                                        </p:tgtEl>
                                        <p:attrNameLst>
                                          <p:attrName>style.visibility</p:attrName>
                                        </p:attrNameLst>
                                      </p:cBhvr>
                                      <p:to>
                                        <p:strVal val="visible"/>
                                      </p:to>
                                    </p:set>
                                    <p:animEffect transition="in" filter="fade">
                                      <p:cBhvr>
                                        <p:cTn id="47" dur="2000"/>
                                        <p:tgtEl>
                                          <p:spTgt spid="573450"/>
                                        </p:tgtEl>
                                      </p:cBhvr>
                                    </p:animEffect>
                                  </p:childTnLst>
                                </p:cTn>
                              </p:par>
                            </p:childTnLst>
                          </p:cTn>
                        </p:par>
                        <p:par>
                          <p:cTn id="48" fill="hold">
                            <p:stCondLst>
                              <p:cond delay="2000"/>
                            </p:stCondLst>
                            <p:childTnLst>
                              <p:par>
                                <p:cTn id="49" presetID="10" presetClass="entr" presetSubtype="0" fill="hold" grpId="0" nodeType="afterEffect">
                                  <p:stCondLst>
                                    <p:cond delay="0"/>
                                  </p:stCondLst>
                                  <p:childTnLst>
                                    <p:set>
                                      <p:cBhvr>
                                        <p:cTn id="50" dur="1" fill="hold">
                                          <p:stCondLst>
                                            <p:cond delay="0"/>
                                          </p:stCondLst>
                                        </p:cTn>
                                        <p:tgtEl>
                                          <p:spTgt spid="573453"/>
                                        </p:tgtEl>
                                        <p:attrNameLst>
                                          <p:attrName>style.visibility</p:attrName>
                                        </p:attrNameLst>
                                      </p:cBhvr>
                                      <p:to>
                                        <p:strVal val="visible"/>
                                      </p:to>
                                    </p:set>
                                    <p:animEffect transition="in" filter="fade">
                                      <p:cBhvr>
                                        <p:cTn id="51" dur="2000"/>
                                        <p:tgtEl>
                                          <p:spTgt spid="573453"/>
                                        </p:tgtEl>
                                      </p:cBhvr>
                                    </p:animEffect>
                                  </p:childTnLst>
                                </p:cTn>
                              </p:par>
                            </p:childTnLst>
                          </p:cTn>
                        </p:par>
                        <p:par>
                          <p:cTn id="52" fill="hold">
                            <p:stCondLst>
                              <p:cond delay="4000"/>
                            </p:stCondLst>
                            <p:childTnLst>
                              <p:par>
                                <p:cTn id="53" presetID="10" presetClass="entr" presetSubtype="0" fill="hold" nodeType="afterEffect">
                                  <p:stCondLst>
                                    <p:cond delay="0"/>
                                  </p:stCondLst>
                                  <p:childTnLst>
                                    <p:set>
                                      <p:cBhvr>
                                        <p:cTn id="54" dur="1" fill="hold">
                                          <p:stCondLst>
                                            <p:cond delay="0"/>
                                          </p:stCondLst>
                                        </p:cTn>
                                        <p:tgtEl>
                                          <p:spTgt spid="573451"/>
                                        </p:tgtEl>
                                        <p:attrNameLst>
                                          <p:attrName>style.visibility</p:attrName>
                                        </p:attrNameLst>
                                      </p:cBhvr>
                                      <p:to>
                                        <p:strVal val="visible"/>
                                      </p:to>
                                    </p:set>
                                    <p:animEffect transition="in" filter="fade">
                                      <p:cBhvr>
                                        <p:cTn id="55" dur="2000"/>
                                        <p:tgtEl>
                                          <p:spTgt spid="573451"/>
                                        </p:tgtEl>
                                      </p:cBhvr>
                                    </p:animEffect>
                                  </p:childTnLst>
                                </p:cTn>
                              </p:par>
                            </p:childTnLst>
                          </p:cTn>
                        </p:par>
                      </p:childTnLst>
                    </p:cTn>
                  </p:par>
                  <p:par>
                    <p:cTn id="56" fill="hold">
                      <p:stCondLst>
                        <p:cond delay="indefinite"/>
                      </p:stCondLst>
                      <p:childTnLst>
                        <p:par>
                          <p:cTn id="57" fill="hold">
                            <p:stCondLst>
                              <p:cond delay="0"/>
                            </p:stCondLst>
                            <p:childTnLst>
                              <p:par>
                                <p:cTn id="58" presetID="23" presetClass="entr" presetSubtype="272" fill="hold" grpId="0" nodeType="clickEffect">
                                  <p:stCondLst>
                                    <p:cond delay="0"/>
                                  </p:stCondLst>
                                  <p:childTnLst>
                                    <p:set>
                                      <p:cBhvr>
                                        <p:cTn id="59" dur="1" fill="hold">
                                          <p:stCondLst>
                                            <p:cond delay="0"/>
                                          </p:stCondLst>
                                        </p:cTn>
                                        <p:tgtEl>
                                          <p:spTgt spid="573456"/>
                                        </p:tgtEl>
                                        <p:attrNameLst>
                                          <p:attrName>style.visibility</p:attrName>
                                        </p:attrNameLst>
                                      </p:cBhvr>
                                      <p:to>
                                        <p:strVal val="visible"/>
                                      </p:to>
                                    </p:set>
                                    <p:anim calcmode="lin" valueType="num">
                                      <p:cBhvr>
                                        <p:cTn id="60" dur="500" fill="hold"/>
                                        <p:tgtEl>
                                          <p:spTgt spid="573456"/>
                                        </p:tgtEl>
                                        <p:attrNameLst>
                                          <p:attrName>ppt_w</p:attrName>
                                        </p:attrNameLst>
                                      </p:cBhvr>
                                      <p:tavLst>
                                        <p:tav tm="0">
                                          <p:val>
                                            <p:strVal val="2/3*#ppt_w"/>
                                          </p:val>
                                        </p:tav>
                                        <p:tav tm="100000">
                                          <p:val>
                                            <p:strVal val="#ppt_w"/>
                                          </p:val>
                                        </p:tav>
                                      </p:tavLst>
                                    </p:anim>
                                    <p:anim calcmode="lin" valueType="num">
                                      <p:cBhvr>
                                        <p:cTn id="61" dur="500" fill="hold"/>
                                        <p:tgtEl>
                                          <p:spTgt spid="573456"/>
                                        </p:tgtEl>
                                        <p:attrNameLst>
                                          <p:attrName>ppt_h</p:attrName>
                                        </p:attrNameLst>
                                      </p:cBhvr>
                                      <p:tavLst>
                                        <p:tav tm="0">
                                          <p:val>
                                            <p:strVal val="2/3*#ppt_h"/>
                                          </p:val>
                                        </p:tav>
                                        <p:tav tm="100000">
                                          <p:val>
                                            <p:strVal val="#ppt_h"/>
                                          </p:val>
                                        </p:tav>
                                      </p:tavLst>
                                    </p:anim>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573457"/>
                                        </p:tgtEl>
                                        <p:attrNameLst>
                                          <p:attrName>style.visibility</p:attrName>
                                        </p:attrNameLst>
                                      </p:cBhvr>
                                      <p:to>
                                        <p:strVal val="visible"/>
                                      </p:to>
                                    </p:set>
                                    <p:animEffect transition="in" filter="wipe(left)">
                                      <p:cBhvr>
                                        <p:cTn id="65" dur="500"/>
                                        <p:tgtEl>
                                          <p:spTgt spid="573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46" grpId="0"/>
      <p:bldP spid="573446" grpId="1"/>
      <p:bldP spid="573448" grpId="0"/>
      <p:bldP spid="573450" grpId="0"/>
      <p:bldP spid="573452" grpId="0" animBg="1"/>
      <p:bldP spid="573453" grpId="0" animBg="1"/>
      <p:bldP spid="573454" grpId="0" animBg="1"/>
      <p:bldP spid="573456" grpId="0" animBg="1"/>
      <p:bldP spid="57345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66082" y="41782"/>
            <a:ext cx="7981672" cy="584775"/>
          </a:xfrm>
          <a:noFill/>
        </p:spPr>
        <p:txBody>
          <a:bodyPr wrap="none">
            <a:spAutoFit/>
          </a:bodyPr>
          <a:lstStyle/>
          <a:p>
            <a:r>
              <a:rPr lang="zh-CN" altLang="en-US" sz="3200" dirty="0" smtClean="0">
                <a:solidFill>
                  <a:srgbClr val="FF0000"/>
                </a:solidFill>
                <a:ea typeface="黑体" pitchFamily="49" charset="-122"/>
              </a:rPr>
              <a:t>磁矩检测</a:t>
            </a:r>
            <a:r>
              <a:rPr lang="zh-CN" altLang="en-US" sz="3200" dirty="0" smtClean="0">
                <a:ea typeface="黑体" pitchFamily="49" charset="-122"/>
              </a:rPr>
              <a:t>的</a:t>
            </a:r>
            <a:r>
              <a:rPr lang="zh-CN" altLang="en-US" sz="3200" dirty="0">
                <a:ea typeface="黑体" pitchFamily="49" charset="-122"/>
              </a:rPr>
              <a:t>原理与技术基础</a:t>
            </a:r>
            <a:r>
              <a:rPr lang="zh-CN" altLang="en-US" sz="3200" dirty="0" smtClean="0">
                <a:ea typeface="黑体" pitchFamily="49" charset="-122"/>
              </a:rPr>
              <a:t>：</a:t>
            </a:r>
            <a:r>
              <a:rPr lang="zh-CN" altLang="en-US" sz="3200" dirty="0">
                <a:solidFill>
                  <a:srgbClr val="0000FF"/>
                </a:solidFill>
                <a:ea typeface="隶书" pitchFamily="49" charset="-122"/>
              </a:rPr>
              <a:t>电磁感应原理</a:t>
            </a:r>
          </a:p>
        </p:txBody>
      </p:sp>
      <p:sp>
        <p:nvSpPr>
          <p:cNvPr id="21512" name="Text Box 8"/>
          <p:cNvSpPr txBox="1">
            <a:spLocks noChangeArrowheads="1"/>
          </p:cNvSpPr>
          <p:nvPr/>
        </p:nvSpPr>
        <p:spPr bwMode="auto">
          <a:xfrm>
            <a:off x="365125" y="836613"/>
            <a:ext cx="4298950" cy="641350"/>
          </a:xfrm>
          <a:prstGeom prst="rect">
            <a:avLst/>
          </a:prstGeom>
          <a:noFill/>
          <a:ln w="9525">
            <a:noFill/>
            <a:miter lim="800000"/>
            <a:headEnd/>
            <a:tailEnd/>
          </a:ln>
          <a:effectLst/>
        </p:spPr>
        <p:txBody>
          <a:bodyPr wrap="none">
            <a:spAutoFit/>
          </a:bodyPr>
          <a:lstStyle/>
          <a:p>
            <a:r>
              <a:rPr kumimoji="1" lang="zh-CN" altLang="en-US" sz="3600">
                <a:solidFill>
                  <a:srgbClr val="0000FF"/>
                </a:solidFill>
                <a:ea typeface="华文新魏" pitchFamily="2" charset="-122"/>
              </a:rPr>
              <a:t>必须明确的几个问题</a:t>
            </a:r>
          </a:p>
        </p:txBody>
      </p:sp>
      <p:sp>
        <p:nvSpPr>
          <p:cNvPr id="21544" name="Text Box 40"/>
          <p:cNvSpPr txBox="1">
            <a:spLocks noChangeArrowheads="1"/>
          </p:cNvSpPr>
          <p:nvPr/>
        </p:nvSpPr>
        <p:spPr bwMode="auto">
          <a:xfrm>
            <a:off x="749300" y="1772816"/>
            <a:ext cx="4108817" cy="646331"/>
          </a:xfrm>
          <a:prstGeom prst="rect">
            <a:avLst/>
          </a:prstGeom>
          <a:solidFill>
            <a:srgbClr val="FDE9FB"/>
          </a:solidFill>
          <a:ln w="38100">
            <a:solidFill>
              <a:srgbClr val="000000"/>
            </a:solidFill>
            <a:miter lim="800000"/>
            <a:headEnd/>
            <a:tailEnd/>
          </a:ln>
          <a:effectLst>
            <a:outerShdw dist="107763" dir="2700000" algn="ctr" rotWithShape="0">
              <a:schemeClr val="bg2"/>
            </a:outerShdw>
          </a:effectLst>
        </p:spPr>
        <p:txBody>
          <a:bodyPr wrap="none">
            <a:spAutoFit/>
          </a:bodyPr>
          <a:lstStyle/>
          <a:p>
            <a:pPr marL="457200" indent="-457200">
              <a:buClr>
                <a:schemeClr val="tx1"/>
              </a:buClr>
            </a:pPr>
            <a:r>
              <a:rPr kumimoji="1" lang="en-US" altLang="zh-CN" sz="3600" dirty="0">
                <a:solidFill>
                  <a:srgbClr val="000000"/>
                </a:solidFill>
                <a:ea typeface="华文行楷" pitchFamily="2" charset="-122"/>
              </a:rPr>
              <a:t>1</a:t>
            </a:r>
            <a:r>
              <a:rPr kumimoji="1" lang="zh-CN" altLang="en-US" sz="3600" dirty="0" smtClean="0">
                <a:solidFill>
                  <a:srgbClr val="000000"/>
                </a:solidFill>
                <a:ea typeface="华文行楷" pitchFamily="2" charset="-122"/>
              </a:rPr>
              <a:t>、产生变化</a:t>
            </a:r>
            <a:r>
              <a:rPr kumimoji="1" lang="zh-CN" altLang="en-US" sz="3600" dirty="0">
                <a:solidFill>
                  <a:srgbClr val="000000"/>
                </a:solidFill>
                <a:ea typeface="华文行楷" pitchFamily="2" charset="-122"/>
              </a:rPr>
              <a:t>的磁通</a:t>
            </a:r>
          </a:p>
        </p:txBody>
      </p:sp>
      <p:sp>
        <p:nvSpPr>
          <p:cNvPr id="21545" name="Text Box 41"/>
          <p:cNvSpPr txBox="1">
            <a:spLocks noChangeArrowheads="1"/>
          </p:cNvSpPr>
          <p:nvPr/>
        </p:nvSpPr>
        <p:spPr bwMode="auto">
          <a:xfrm>
            <a:off x="755650" y="2749550"/>
            <a:ext cx="6417141" cy="646331"/>
          </a:xfrm>
          <a:prstGeom prst="rect">
            <a:avLst/>
          </a:prstGeom>
          <a:solidFill>
            <a:srgbClr val="AAFF99"/>
          </a:solidFill>
          <a:ln w="38100">
            <a:solidFill>
              <a:srgbClr val="000000"/>
            </a:solidFill>
            <a:miter lim="800000"/>
            <a:headEnd/>
            <a:tailEnd/>
          </a:ln>
          <a:effectLst>
            <a:outerShdw dist="107763" dir="2700000" algn="ctr" rotWithShape="0">
              <a:schemeClr val="bg2"/>
            </a:outerShdw>
          </a:effectLst>
        </p:spPr>
        <p:txBody>
          <a:bodyPr wrap="none">
            <a:spAutoFit/>
          </a:bodyPr>
          <a:lstStyle/>
          <a:p>
            <a:pPr marL="457200" indent="-457200">
              <a:buClr>
                <a:schemeClr val="tx1"/>
              </a:buClr>
            </a:pPr>
            <a:r>
              <a:rPr kumimoji="1" lang="en-US" altLang="zh-CN" sz="3600" dirty="0">
                <a:solidFill>
                  <a:srgbClr val="000000"/>
                </a:solidFill>
                <a:ea typeface="华文行楷" pitchFamily="2" charset="-122"/>
              </a:rPr>
              <a:t>2</a:t>
            </a:r>
            <a:r>
              <a:rPr kumimoji="1" lang="zh-CN" altLang="en-US" sz="3600" dirty="0">
                <a:solidFill>
                  <a:srgbClr val="000000"/>
                </a:solidFill>
                <a:ea typeface="华文行楷" pitchFamily="2" charset="-122"/>
              </a:rPr>
              <a:t>、检测</a:t>
            </a:r>
            <a:r>
              <a:rPr kumimoji="1" lang="zh-CN" altLang="en-US" sz="3600" dirty="0" smtClean="0">
                <a:solidFill>
                  <a:srgbClr val="000000"/>
                </a:solidFill>
                <a:ea typeface="华文行楷" pitchFamily="2" charset="-122"/>
              </a:rPr>
              <a:t>线圈两端的感生电动势</a:t>
            </a:r>
            <a:endParaRPr kumimoji="1" lang="zh-CN" altLang="en-US" sz="3600" dirty="0">
              <a:solidFill>
                <a:srgbClr val="000000"/>
              </a:solidFill>
              <a:ea typeface="华文行楷" pitchFamily="2" charset="-122"/>
            </a:endParaRPr>
          </a:p>
        </p:txBody>
      </p:sp>
      <p:sp>
        <p:nvSpPr>
          <p:cNvPr id="21546" name="Text Box 42"/>
          <p:cNvSpPr txBox="1">
            <a:spLocks noChangeArrowheads="1"/>
          </p:cNvSpPr>
          <p:nvPr/>
        </p:nvSpPr>
        <p:spPr bwMode="auto">
          <a:xfrm>
            <a:off x="5868144" y="1772965"/>
            <a:ext cx="2736850" cy="679450"/>
          </a:xfrm>
          <a:prstGeom prst="rect">
            <a:avLst/>
          </a:prstGeom>
          <a:solidFill>
            <a:srgbClr val="FF0000"/>
          </a:solidFill>
          <a:ln w="38100">
            <a:solidFill>
              <a:srgbClr val="000000"/>
            </a:solidFill>
            <a:miter lim="800000"/>
            <a:headEnd/>
            <a:tailEnd/>
          </a:ln>
          <a:effectLst>
            <a:outerShdw dist="107763" dir="2700000" algn="ctr" rotWithShape="0">
              <a:schemeClr val="bg2"/>
            </a:outerShdw>
          </a:effectLst>
        </p:spPr>
        <p:txBody>
          <a:bodyPr wrap="none">
            <a:spAutoFit/>
          </a:bodyPr>
          <a:lstStyle/>
          <a:p>
            <a:pPr marL="457200" indent="-457200" algn="ctr">
              <a:buClr>
                <a:schemeClr val="tx1"/>
              </a:buClr>
            </a:pPr>
            <a:r>
              <a:rPr kumimoji="1" lang="en-US" altLang="zh-CN" sz="3600">
                <a:solidFill>
                  <a:srgbClr val="FFFFFF"/>
                </a:solidFill>
                <a:ea typeface="华文行楷" pitchFamily="2" charset="-122"/>
              </a:rPr>
              <a:t>3</a:t>
            </a:r>
            <a:r>
              <a:rPr kumimoji="1" lang="zh-CN" altLang="en-US" sz="3600">
                <a:solidFill>
                  <a:srgbClr val="FFFFFF"/>
                </a:solidFill>
                <a:ea typeface="华文行楷" pitchFamily="2" charset="-122"/>
              </a:rPr>
              <a:t>、磁矩定标</a:t>
            </a:r>
          </a:p>
        </p:txBody>
      </p:sp>
      <p:graphicFrame>
        <p:nvGraphicFramePr>
          <p:cNvPr id="21547" name="Group 43"/>
          <p:cNvGraphicFramePr>
            <a:graphicFrameLocks noGrp="1"/>
          </p:cNvGraphicFramePr>
          <p:nvPr/>
        </p:nvGraphicFramePr>
        <p:xfrm>
          <a:off x="395288" y="3789363"/>
          <a:ext cx="8497887" cy="2520952"/>
        </p:xfrm>
        <a:graphic>
          <a:graphicData uri="http://schemas.openxmlformats.org/drawingml/2006/table">
            <a:tbl>
              <a:tblPr/>
              <a:tblGrid>
                <a:gridCol w="1758950"/>
                <a:gridCol w="3221037"/>
                <a:gridCol w="3517900"/>
              </a:tblGrid>
              <a:tr h="630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dirty="0" smtClean="0">
                        <a:ln>
                          <a:noFill/>
                        </a:ln>
                        <a:solidFill>
                          <a:schemeClr val="tx1"/>
                        </a:solidFill>
                        <a:effectLst/>
                        <a:latin typeface="Arial" charset="0"/>
                        <a:ea typeface="宋体" pitchFamily="2" charset="-122"/>
                      </a:endParaRPr>
                    </a:p>
                  </a:txBody>
                  <a:tcPr anchor="ctr" horzOverflow="overflow">
                    <a:lnL cap="flat">
                      <a:noFill/>
                    </a:lnL>
                    <a:lnR w="28575" cap="flat" cmpd="sng" algn="ctr">
                      <a:solidFill>
                        <a:srgbClr val="000000"/>
                      </a:solidFill>
                      <a:prstDash val="solid"/>
                      <a:round/>
                      <a:headEnd type="none" w="med" len="med"/>
                      <a:tailEnd type="none" w="med" len="med"/>
                    </a:lnR>
                    <a:lnT cap="flat">
                      <a:noFill/>
                    </a:lnT>
                    <a:lnB w="28575"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0" i="0" u="none" strike="noStrike" cap="none" normalizeH="0" baseline="0" smtClean="0">
                          <a:ln>
                            <a:noFill/>
                          </a:ln>
                          <a:solidFill>
                            <a:srgbClr val="000000"/>
                          </a:solidFill>
                          <a:effectLst/>
                          <a:latin typeface="黑体" pitchFamily="49" charset="-122"/>
                          <a:ea typeface="黑体" pitchFamily="49" charset="-122"/>
                        </a:rPr>
                        <a:t>被  测  样  品</a:t>
                      </a: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r>
              <a:tr h="630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0" i="0" u="none" strike="noStrike" cap="none" normalizeH="0" baseline="0" smtClean="0">
                          <a:ln>
                            <a:noFill/>
                          </a:ln>
                          <a:solidFill>
                            <a:srgbClr val="000000"/>
                          </a:solidFill>
                          <a:effectLst/>
                          <a:latin typeface="Arial" charset="0"/>
                          <a:ea typeface="黑体" pitchFamily="49" charset="-122"/>
                        </a:rPr>
                        <a:t>检测线圈</a:t>
                      </a: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0" i="0" u="none" strike="noStrike" cap="none" normalizeH="0" baseline="0" smtClean="0">
                          <a:ln>
                            <a:noFill/>
                          </a:ln>
                          <a:solidFill>
                            <a:srgbClr val="000000"/>
                          </a:solidFill>
                          <a:effectLst/>
                          <a:latin typeface="Arial" charset="0"/>
                          <a:ea typeface="楷体" pitchFamily="49" charset="-122"/>
                        </a:rPr>
                        <a:t>静 止</a:t>
                      </a:r>
                    </a:p>
                  </a:txBody>
                  <a:tcPr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0" i="0" u="none" strike="noStrike" cap="none" normalizeH="0" baseline="0" smtClean="0">
                          <a:ln>
                            <a:noFill/>
                          </a:ln>
                          <a:solidFill>
                            <a:srgbClr val="000000"/>
                          </a:solidFill>
                          <a:effectLst/>
                          <a:latin typeface="Arial" charset="0"/>
                          <a:ea typeface="楷体" pitchFamily="49" charset="-122"/>
                        </a:rPr>
                        <a:t>运 动</a:t>
                      </a:r>
                    </a:p>
                  </a:txBody>
                  <a:tcPr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r h="630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0" i="0" u="none" strike="noStrike" cap="none" normalizeH="0" baseline="0" smtClean="0">
                          <a:ln>
                            <a:noFill/>
                          </a:ln>
                          <a:solidFill>
                            <a:srgbClr val="000000"/>
                          </a:solidFill>
                          <a:effectLst/>
                          <a:latin typeface="Arial" charset="0"/>
                          <a:ea typeface="楷体" pitchFamily="49" charset="-122"/>
                        </a:rPr>
                        <a:t>静 止</a:t>
                      </a: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0" i="0" u="none" strike="noStrike" cap="none" normalizeH="0" baseline="0" smtClean="0">
                          <a:ln>
                            <a:noFill/>
                          </a:ln>
                          <a:solidFill>
                            <a:srgbClr val="000000"/>
                          </a:solidFill>
                          <a:effectLst/>
                          <a:latin typeface="Arial" charset="0"/>
                          <a:ea typeface="隶书" pitchFamily="49" charset="-122"/>
                        </a:rPr>
                        <a:t>迴线仪</a:t>
                      </a:r>
                    </a:p>
                  </a:txBody>
                  <a:tcPr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rgbClr val="000000"/>
                          </a:solidFill>
                          <a:effectLst/>
                          <a:latin typeface="Arial" charset="0"/>
                          <a:ea typeface="隶书" pitchFamily="49" charset="-122"/>
                        </a:rPr>
                        <a:t>VSM</a:t>
                      </a:r>
                      <a:r>
                        <a:rPr kumimoji="0" lang="zh-CN" altLang="en-US" sz="2800" b="0" i="0" u="none" strike="noStrike" cap="none" normalizeH="0" baseline="0" smtClean="0">
                          <a:ln>
                            <a:noFill/>
                          </a:ln>
                          <a:solidFill>
                            <a:srgbClr val="000000"/>
                          </a:solidFill>
                          <a:effectLst/>
                          <a:latin typeface="Arial" charset="0"/>
                          <a:ea typeface="隶书" pitchFamily="49" charset="-122"/>
                        </a:rPr>
                        <a:t>、</a:t>
                      </a:r>
                      <a:r>
                        <a:rPr kumimoji="0" lang="en-US" altLang="zh-CN" sz="2800" b="0" i="0" u="none" strike="noStrike" cap="none" normalizeH="0" baseline="0" smtClean="0">
                          <a:ln>
                            <a:noFill/>
                          </a:ln>
                          <a:solidFill>
                            <a:srgbClr val="000000"/>
                          </a:solidFill>
                          <a:effectLst/>
                          <a:latin typeface="Arial" charset="0"/>
                          <a:ea typeface="隶书" pitchFamily="49" charset="-122"/>
                        </a:rPr>
                        <a:t>ESM</a:t>
                      </a:r>
                      <a:r>
                        <a:rPr kumimoji="0" lang="zh-CN" altLang="en-US" sz="2800" b="0" i="0" u="none" strike="noStrike" cap="none" normalizeH="0" baseline="0" smtClean="0">
                          <a:ln>
                            <a:noFill/>
                          </a:ln>
                          <a:solidFill>
                            <a:srgbClr val="000000"/>
                          </a:solidFill>
                          <a:effectLst/>
                          <a:latin typeface="Arial" charset="0"/>
                          <a:ea typeface="隶书" pitchFamily="49" charset="-122"/>
                        </a:rPr>
                        <a:t>、</a:t>
                      </a:r>
                      <a:r>
                        <a:rPr kumimoji="0" lang="en-US" altLang="zh-CN" sz="2800" b="0" i="0" u="none" strike="noStrike" cap="none" normalizeH="0" baseline="0" smtClean="0">
                          <a:ln>
                            <a:noFill/>
                          </a:ln>
                          <a:solidFill>
                            <a:srgbClr val="000000"/>
                          </a:solidFill>
                          <a:effectLst/>
                          <a:latin typeface="Arial" charset="0"/>
                          <a:ea typeface="隶书" pitchFamily="49" charset="-122"/>
                        </a:rPr>
                        <a:t>MPMS</a:t>
                      </a:r>
                    </a:p>
                  </a:txBody>
                  <a:tcPr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FF"/>
                    </a:solidFill>
                  </a:tcPr>
                </a:tc>
              </a:tr>
              <a:tr h="630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0" i="0" u="none" strike="noStrike" cap="none" normalizeH="0" baseline="0" smtClean="0">
                          <a:ln>
                            <a:noFill/>
                          </a:ln>
                          <a:solidFill>
                            <a:srgbClr val="000000"/>
                          </a:solidFill>
                          <a:effectLst/>
                          <a:latin typeface="Arial" charset="0"/>
                          <a:ea typeface="楷体" pitchFamily="49" charset="-122"/>
                        </a:rPr>
                        <a:t>运 动</a:t>
                      </a: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0" i="0" u="none" strike="noStrike" cap="none" normalizeH="0" baseline="0" smtClean="0">
                          <a:ln>
                            <a:noFill/>
                          </a:ln>
                          <a:solidFill>
                            <a:srgbClr val="000000"/>
                          </a:solidFill>
                          <a:effectLst/>
                          <a:latin typeface="Arial" charset="0"/>
                          <a:ea typeface="隶书" pitchFamily="49" charset="-122"/>
                        </a:rPr>
                        <a:t>振动（转动）线圈</a:t>
                      </a:r>
                    </a:p>
                  </a:txBody>
                  <a:tcPr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0" i="0" u="none" strike="noStrike" cap="none" normalizeH="0" baseline="0" dirty="0" smtClean="0">
                          <a:ln>
                            <a:noFill/>
                          </a:ln>
                          <a:solidFill>
                            <a:schemeClr val="tx1"/>
                          </a:solidFill>
                          <a:effectLst/>
                          <a:latin typeface="Arial" charset="0"/>
                          <a:ea typeface="隶书" pitchFamily="49" charset="-122"/>
                        </a:rPr>
                        <a:t>？</a:t>
                      </a:r>
                      <a:endParaRPr kumimoji="0" lang="zh-CN" altLang="zh-CN" sz="2800" b="0" i="0" u="none" strike="noStrike" cap="none" normalizeH="0" baseline="0" dirty="0" smtClean="0">
                        <a:ln>
                          <a:noFill/>
                        </a:ln>
                        <a:solidFill>
                          <a:schemeClr val="tx1"/>
                        </a:solidFill>
                        <a:effectLst/>
                        <a:latin typeface="Arial" charset="0"/>
                        <a:ea typeface="隶书" pitchFamily="49" charset="-122"/>
                      </a:endParaRPr>
                    </a:p>
                  </a:txBody>
                  <a:tcPr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4" name="TextBox 33"/>
          <p:cNvSpPr txBox="1"/>
          <p:nvPr/>
        </p:nvSpPr>
        <p:spPr>
          <a:xfrm>
            <a:off x="8433700" y="116632"/>
            <a:ext cx="458780" cy="461665"/>
          </a:xfrm>
          <a:prstGeom prst="rect">
            <a:avLst/>
          </a:prstGeom>
          <a:noFill/>
        </p:spPr>
        <p:txBody>
          <a:bodyPr wrap="none" rtlCol="0">
            <a:spAutoFit/>
          </a:bodyPr>
          <a:lstStyle/>
          <a:p>
            <a:r>
              <a:rPr lang="zh-CN" altLang="en-US" dirty="0">
                <a:solidFill>
                  <a:srgbClr val="FF0000"/>
                </a:solidFill>
                <a:sym typeface="Wingdings"/>
              </a:rPr>
              <a:t></a:t>
            </a:r>
            <a:endParaRPr lang="zh-CN" altLang="en-US" dirty="0">
              <a:solidFill>
                <a:srgbClr val="FF0000"/>
              </a:solidFill>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5"/>
          <p:cNvSpPr>
            <a:spLocks noGrp="1"/>
          </p:cNvSpPr>
          <p:nvPr>
            <p:ph type="sldNum" sz="quarter" idx="12"/>
          </p:nvPr>
        </p:nvSpPr>
        <p:spPr/>
        <p:txBody>
          <a:bodyPr/>
          <a:lstStyle/>
          <a:p>
            <a:fld id="{34C4F5EA-DF6F-4610-AA3C-FB9DBCD5D0A5}" type="slidenum">
              <a:rPr lang="en-US" altLang="zh-CN"/>
              <a:pPr/>
              <a:t>110</a:t>
            </a:fld>
            <a:endParaRPr lang="en-US" altLang="zh-CN"/>
          </a:p>
        </p:txBody>
      </p:sp>
      <p:sp>
        <p:nvSpPr>
          <p:cNvPr id="574466" name="Rectangle 2"/>
          <p:cNvSpPr>
            <a:spLocks noGrp="1" noChangeArrowheads="1"/>
          </p:cNvSpPr>
          <p:nvPr>
            <p:ph type="title"/>
          </p:nvPr>
        </p:nvSpPr>
        <p:spPr>
          <a:xfrm>
            <a:off x="685800" y="0"/>
            <a:ext cx="7772400" cy="908050"/>
          </a:xfrm>
        </p:spPr>
        <p:txBody>
          <a:bodyPr/>
          <a:lstStyle/>
          <a:p>
            <a:r>
              <a:rPr lang="zh-CN" altLang="en-US">
                <a:solidFill>
                  <a:schemeClr val="tx1"/>
                </a:solidFill>
                <a:latin typeface="黑体" pitchFamily="49" charset="-122"/>
                <a:ea typeface="黑体" pitchFamily="49" charset="-122"/>
              </a:rPr>
              <a:t>关于噪声</a:t>
            </a:r>
          </a:p>
        </p:txBody>
      </p:sp>
      <p:sp>
        <p:nvSpPr>
          <p:cNvPr id="574467" name="Rectangle 3"/>
          <p:cNvSpPr>
            <a:spLocks noGrp="1" noChangeArrowheads="1"/>
          </p:cNvSpPr>
          <p:nvPr>
            <p:ph type="body" idx="1"/>
          </p:nvPr>
        </p:nvSpPr>
        <p:spPr>
          <a:xfrm>
            <a:off x="468313" y="1052513"/>
            <a:ext cx="2719387" cy="579437"/>
          </a:xfrm>
          <a:noFill/>
        </p:spPr>
        <p:txBody>
          <a:bodyPr wrap="none">
            <a:spAutoFit/>
          </a:bodyPr>
          <a:lstStyle/>
          <a:p>
            <a:pPr>
              <a:buFont typeface="Wingdings" pitchFamily="2" charset="2"/>
              <a:buChar char="u"/>
            </a:pPr>
            <a:r>
              <a:rPr lang="en-US" altLang="zh-CN"/>
              <a:t> </a:t>
            </a:r>
            <a:r>
              <a:rPr lang="zh-CN" altLang="en-US"/>
              <a:t>噪声的来源</a:t>
            </a:r>
          </a:p>
        </p:txBody>
      </p:sp>
      <p:sp>
        <p:nvSpPr>
          <p:cNvPr id="574468" name="Rectangle 4"/>
          <p:cNvSpPr>
            <a:spLocks noChangeArrowheads="1"/>
          </p:cNvSpPr>
          <p:nvPr/>
        </p:nvSpPr>
        <p:spPr bwMode="auto">
          <a:xfrm>
            <a:off x="900113" y="1697038"/>
            <a:ext cx="2660650" cy="579437"/>
          </a:xfrm>
          <a:prstGeom prst="rect">
            <a:avLst/>
          </a:prstGeom>
          <a:noFill/>
          <a:ln w="9525">
            <a:noFill/>
            <a:miter lim="800000"/>
            <a:headEnd/>
            <a:tailEnd/>
          </a:ln>
          <a:effectLst/>
        </p:spPr>
        <p:txBody>
          <a:bodyPr wrap="none">
            <a:spAutoFit/>
          </a:bodyPr>
          <a:lstStyle/>
          <a:p>
            <a:pPr marL="342900" indent="-342900">
              <a:spcBef>
                <a:spcPct val="20000"/>
              </a:spcBef>
              <a:buFont typeface="Wingdings" pitchFamily="2" charset="2"/>
              <a:buChar char="ü"/>
            </a:pPr>
            <a:r>
              <a:rPr lang="en-US" altLang="zh-CN" sz="3200"/>
              <a:t> </a:t>
            </a:r>
            <a:r>
              <a:rPr lang="zh-CN" altLang="en-US" sz="3200"/>
              <a:t>外部噪声：</a:t>
            </a:r>
            <a:endParaRPr lang="zh-CN" altLang="en-US" sz="2800"/>
          </a:p>
        </p:txBody>
      </p:sp>
      <p:sp>
        <p:nvSpPr>
          <p:cNvPr id="574469" name="Rectangle 5"/>
          <p:cNvSpPr>
            <a:spLocks noChangeArrowheads="1"/>
          </p:cNvSpPr>
          <p:nvPr/>
        </p:nvSpPr>
        <p:spPr bwMode="auto">
          <a:xfrm>
            <a:off x="1423988" y="2327275"/>
            <a:ext cx="4095750" cy="519113"/>
          </a:xfrm>
          <a:prstGeom prst="rect">
            <a:avLst/>
          </a:prstGeom>
          <a:noFill/>
          <a:ln w="9525">
            <a:noFill/>
            <a:miter lim="800000"/>
            <a:headEnd/>
            <a:tailEnd/>
          </a:ln>
          <a:effectLst/>
        </p:spPr>
        <p:txBody>
          <a:bodyPr wrap="none">
            <a:spAutoFit/>
          </a:bodyPr>
          <a:lstStyle/>
          <a:p>
            <a:r>
              <a:rPr lang="zh-CN" altLang="en-US" sz="2800"/>
              <a:t>空间辐射干扰噪声：屏蔽</a:t>
            </a:r>
          </a:p>
        </p:txBody>
      </p:sp>
      <p:sp>
        <p:nvSpPr>
          <p:cNvPr id="574470" name="Rectangle 6"/>
          <p:cNvSpPr>
            <a:spLocks noChangeArrowheads="1"/>
          </p:cNvSpPr>
          <p:nvPr/>
        </p:nvSpPr>
        <p:spPr bwMode="auto">
          <a:xfrm>
            <a:off x="1403350" y="3068638"/>
            <a:ext cx="5162550" cy="519112"/>
          </a:xfrm>
          <a:prstGeom prst="rect">
            <a:avLst/>
          </a:prstGeom>
          <a:noFill/>
          <a:ln w="9525">
            <a:noFill/>
            <a:miter lim="800000"/>
            <a:headEnd/>
            <a:tailEnd/>
          </a:ln>
          <a:effectLst/>
        </p:spPr>
        <p:txBody>
          <a:bodyPr wrap="none">
            <a:spAutoFit/>
          </a:bodyPr>
          <a:lstStyle/>
          <a:p>
            <a:r>
              <a:rPr lang="zh-CN" altLang="en-US" sz="2800"/>
              <a:t>线路串扰噪声：电源线、信号线</a:t>
            </a:r>
          </a:p>
        </p:txBody>
      </p:sp>
      <p:sp>
        <p:nvSpPr>
          <p:cNvPr id="574471" name="Rectangle 7"/>
          <p:cNvSpPr>
            <a:spLocks noChangeArrowheads="1"/>
          </p:cNvSpPr>
          <p:nvPr/>
        </p:nvSpPr>
        <p:spPr bwMode="auto">
          <a:xfrm>
            <a:off x="1403350" y="3773488"/>
            <a:ext cx="3384550" cy="519112"/>
          </a:xfrm>
          <a:prstGeom prst="rect">
            <a:avLst/>
          </a:prstGeom>
          <a:noFill/>
          <a:ln w="9525">
            <a:noFill/>
            <a:miter lim="800000"/>
            <a:headEnd/>
            <a:tailEnd/>
          </a:ln>
          <a:effectLst/>
        </p:spPr>
        <p:txBody>
          <a:bodyPr wrap="none">
            <a:spAutoFit/>
          </a:bodyPr>
          <a:lstStyle/>
          <a:p>
            <a:r>
              <a:rPr lang="zh-CN" altLang="en-US" sz="2800"/>
              <a:t>传输噪声：传输介质</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B897F3D8-E67C-44F7-95B1-7FA9A4FB5A53}" type="slidenum">
              <a:rPr lang="en-US" altLang="zh-CN"/>
              <a:pPr/>
              <a:t>111</a:t>
            </a:fld>
            <a:endParaRPr lang="en-US" altLang="zh-CN"/>
          </a:p>
        </p:txBody>
      </p:sp>
      <p:sp>
        <p:nvSpPr>
          <p:cNvPr id="575490" name="Rectangle 2"/>
          <p:cNvSpPr>
            <a:spLocks noGrp="1" noChangeArrowheads="1"/>
          </p:cNvSpPr>
          <p:nvPr>
            <p:ph type="title"/>
          </p:nvPr>
        </p:nvSpPr>
        <p:spPr>
          <a:xfrm>
            <a:off x="1403350" y="1341438"/>
            <a:ext cx="6280150" cy="1006475"/>
          </a:xfrm>
          <a:noFill/>
        </p:spPr>
        <p:txBody>
          <a:bodyPr wrap="none">
            <a:spAutoFit/>
          </a:bodyPr>
          <a:lstStyle/>
          <a:p>
            <a:r>
              <a:rPr lang="zh-CN" altLang="en-US" sz="6000">
                <a:solidFill>
                  <a:schemeClr val="tx1"/>
                </a:solidFill>
                <a:latin typeface="黑体" pitchFamily="49" charset="-122"/>
                <a:ea typeface="黑体" pitchFamily="49" charset="-122"/>
              </a:rPr>
              <a:t>超导量子干涉器件</a:t>
            </a:r>
            <a:endParaRPr lang="zh-CN" altLang="en-US" sz="6000" b="1">
              <a:solidFill>
                <a:srgbClr val="FF0000"/>
              </a:solidFill>
            </a:endParaRPr>
          </a:p>
        </p:txBody>
      </p:sp>
      <p:sp>
        <p:nvSpPr>
          <p:cNvPr id="575491" name="Rectangle 3"/>
          <p:cNvSpPr>
            <a:spLocks noGrp="1" noChangeArrowheads="1"/>
          </p:cNvSpPr>
          <p:nvPr>
            <p:ph type="body" idx="1"/>
          </p:nvPr>
        </p:nvSpPr>
        <p:spPr>
          <a:xfrm>
            <a:off x="179388" y="3213100"/>
            <a:ext cx="8785225" cy="579438"/>
          </a:xfrm>
          <a:noFill/>
          <a:ln/>
        </p:spPr>
        <p:txBody>
          <a:bodyPr wrap="none">
            <a:spAutoFit/>
          </a:bodyPr>
          <a:lstStyle/>
          <a:p>
            <a:pPr algn="ctr">
              <a:spcBef>
                <a:spcPct val="0"/>
              </a:spcBef>
              <a:buFontTx/>
              <a:buNone/>
            </a:pPr>
            <a:r>
              <a:rPr lang="en-US" altLang="zh-CN" b="1">
                <a:solidFill>
                  <a:srgbClr val="FF0000"/>
                </a:solidFill>
              </a:rPr>
              <a:t>S</a:t>
            </a:r>
            <a:r>
              <a:rPr lang="en-US" altLang="zh-CN" b="1">
                <a:solidFill>
                  <a:srgbClr val="0000FF"/>
                </a:solidFill>
              </a:rPr>
              <a:t>uperconducting  </a:t>
            </a:r>
            <a:r>
              <a:rPr lang="en-US" altLang="zh-CN" b="1">
                <a:solidFill>
                  <a:srgbClr val="FF0000"/>
                </a:solidFill>
              </a:rPr>
              <a:t>Q</a:t>
            </a:r>
            <a:r>
              <a:rPr lang="en-US" altLang="zh-CN" b="1">
                <a:solidFill>
                  <a:srgbClr val="FF3300"/>
                </a:solidFill>
              </a:rPr>
              <a:t>U</a:t>
            </a:r>
            <a:r>
              <a:rPr lang="en-US" altLang="zh-CN" b="1">
                <a:solidFill>
                  <a:srgbClr val="0000FF"/>
                </a:solidFill>
              </a:rPr>
              <a:t>antum  </a:t>
            </a:r>
            <a:r>
              <a:rPr lang="en-US" altLang="zh-CN" b="1">
                <a:solidFill>
                  <a:srgbClr val="FF0000"/>
                </a:solidFill>
              </a:rPr>
              <a:t>I</a:t>
            </a:r>
            <a:r>
              <a:rPr lang="en-US" altLang="zh-CN" b="1">
                <a:solidFill>
                  <a:srgbClr val="0000FF"/>
                </a:solidFill>
              </a:rPr>
              <a:t>nterference  </a:t>
            </a:r>
            <a:r>
              <a:rPr lang="en-US" altLang="zh-CN" b="1">
                <a:solidFill>
                  <a:srgbClr val="FF0000"/>
                </a:solidFill>
              </a:rPr>
              <a:t>D</a:t>
            </a:r>
            <a:r>
              <a:rPr lang="en-US" altLang="zh-CN" b="1">
                <a:solidFill>
                  <a:srgbClr val="0000FF"/>
                </a:solidFill>
              </a:rPr>
              <a:t>evice</a:t>
            </a:r>
          </a:p>
        </p:txBody>
      </p:sp>
      <p:sp>
        <p:nvSpPr>
          <p:cNvPr id="575492" name="Rectangle 4"/>
          <p:cNvSpPr>
            <a:spLocks noChangeArrowheads="1"/>
          </p:cNvSpPr>
          <p:nvPr/>
        </p:nvSpPr>
        <p:spPr bwMode="auto">
          <a:xfrm>
            <a:off x="3419475" y="4076700"/>
            <a:ext cx="2114550" cy="823913"/>
          </a:xfrm>
          <a:prstGeom prst="rect">
            <a:avLst/>
          </a:prstGeom>
          <a:noFill/>
          <a:ln w="9525">
            <a:noFill/>
            <a:miter lim="800000"/>
            <a:headEnd/>
            <a:tailEnd/>
          </a:ln>
          <a:effectLst/>
        </p:spPr>
        <p:txBody>
          <a:bodyPr wrap="none">
            <a:spAutoFit/>
          </a:bodyPr>
          <a:lstStyle/>
          <a:p>
            <a:r>
              <a:rPr lang="en-US" altLang="zh-CN" sz="4800" b="1">
                <a:solidFill>
                  <a:srgbClr val="FF0000"/>
                </a:solidFill>
              </a:rPr>
              <a:t>SQUID</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1748D558-BE74-4FCA-803A-1F666D61DE6E}" type="slidenum">
              <a:rPr lang="en-US" altLang="zh-CN"/>
              <a:pPr/>
              <a:t>112</a:t>
            </a:fld>
            <a:endParaRPr lang="en-US" altLang="zh-CN"/>
          </a:p>
        </p:txBody>
      </p:sp>
      <p:pic>
        <p:nvPicPr>
          <p:cNvPr id="576514" name="Picture 2" descr="squid"/>
          <p:cNvPicPr>
            <a:picLocks noChangeAspect="1" noChangeArrowheads="1"/>
          </p:cNvPicPr>
          <p:nvPr/>
        </p:nvPicPr>
        <p:blipFill>
          <a:blip r:embed="rId2" cstate="print"/>
          <a:srcRect t="28085"/>
          <a:stretch>
            <a:fillRect/>
          </a:stretch>
        </p:blipFill>
        <p:spPr bwMode="auto">
          <a:xfrm>
            <a:off x="1116013" y="4011613"/>
            <a:ext cx="6551612" cy="2686050"/>
          </a:xfrm>
          <a:prstGeom prst="rect">
            <a:avLst/>
          </a:prstGeom>
          <a:noFill/>
          <a:ln w="9525">
            <a:solidFill>
              <a:schemeClr val="bg2"/>
            </a:solidFill>
            <a:miter lim="800000"/>
            <a:headEnd/>
            <a:tailEnd/>
          </a:ln>
        </p:spPr>
      </p:pic>
      <p:sp>
        <p:nvSpPr>
          <p:cNvPr id="576515" name="Rectangle 3"/>
          <p:cNvSpPr>
            <a:spLocks noGrp="1" noChangeArrowheads="1"/>
          </p:cNvSpPr>
          <p:nvPr>
            <p:ph type="title"/>
          </p:nvPr>
        </p:nvSpPr>
        <p:spPr>
          <a:xfrm>
            <a:off x="2244725" y="333375"/>
            <a:ext cx="4654550" cy="762000"/>
          </a:xfrm>
          <a:noFill/>
          <a:ln/>
        </p:spPr>
        <p:txBody>
          <a:bodyPr wrap="none">
            <a:spAutoFit/>
          </a:bodyPr>
          <a:lstStyle/>
          <a:p>
            <a:pPr>
              <a:spcBef>
                <a:spcPct val="20000"/>
              </a:spcBef>
              <a:spcAft>
                <a:spcPct val="20000"/>
              </a:spcAft>
            </a:pPr>
            <a:r>
              <a:rPr lang="zh-CN" altLang="en-US">
                <a:solidFill>
                  <a:schemeClr val="tx1"/>
                </a:solidFill>
                <a:ea typeface="黑体" pitchFamily="49" charset="-122"/>
              </a:rPr>
              <a:t>超导量子干涉器件</a:t>
            </a:r>
            <a:endParaRPr lang="zh-CN" altLang="en-US">
              <a:solidFill>
                <a:srgbClr val="0000FF"/>
              </a:solidFill>
              <a:ea typeface="隶书" pitchFamily="49" charset="-122"/>
            </a:endParaRPr>
          </a:p>
        </p:txBody>
      </p:sp>
      <p:sp>
        <p:nvSpPr>
          <p:cNvPr id="576516" name="Text Box 4"/>
          <p:cNvSpPr txBox="1">
            <a:spLocks noChangeArrowheads="1"/>
          </p:cNvSpPr>
          <p:nvPr/>
        </p:nvSpPr>
        <p:spPr bwMode="auto">
          <a:xfrm>
            <a:off x="323850" y="1196975"/>
            <a:ext cx="8351838" cy="2749550"/>
          </a:xfrm>
          <a:prstGeom prst="rect">
            <a:avLst/>
          </a:prstGeom>
          <a:noFill/>
          <a:ln w="19050">
            <a:solidFill>
              <a:schemeClr val="bg2"/>
            </a:solidFill>
            <a:miter lim="800000"/>
            <a:headEnd/>
            <a:tailEnd/>
          </a:ln>
          <a:effectLst/>
        </p:spPr>
        <p:txBody>
          <a:bodyPr lIns="162000" tIns="46800" rIns="162000" bIns="118800">
            <a:spAutoFit/>
          </a:bodyPr>
          <a:lstStyle/>
          <a:p>
            <a:pPr algn="just">
              <a:lnSpc>
                <a:spcPct val="150000"/>
              </a:lnSpc>
            </a:pPr>
            <a:r>
              <a:rPr kumimoji="1" lang="zh-CN" altLang="en-US" sz="2800">
                <a:ea typeface="华文新魏" pitchFamily="2" charset="-122"/>
              </a:rPr>
              <a:t>利用环境磁场对</a:t>
            </a:r>
            <a:r>
              <a:rPr kumimoji="1" lang="en-US" altLang="zh-CN" sz="2800">
                <a:ea typeface="华文新魏" pitchFamily="2" charset="-122"/>
              </a:rPr>
              <a:t>Josephson</a:t>
            </a:r>
            <a:r>
              <a:rPr kumimoji="1" lang="zh-CN" altLang="en-US" sz="2800">
                <a:ea typeface="华文新魏" pitchFamily="2" charset="-122"/>
              </a:rPr>
              <a:t>结中两个超导体的电子波函数</a:t>
            </a:r>
            <a:r>
              <a:rPr kumimoji="1" lang="zh-CN" altLang="en-US" sz="2800">
                <a:solidFill>
                  <a:srgbClr val="FF0000"/>
                </a:solidFill>
                <a:ea typeface="华文新魏" pitchFamily="2" charset="-122"/>
              </a:rPr>
              <a:t>位相的调制</a:t>
            </a:r>
            <a:r>
              <a:rPr kumimoji="1" lang="zh-CN" altLang="en-US" sz="2800">
                <a:ea typeface="华文新魏" pitchFamily="2" charset="-122"/>
              </a:rPr>
              <a:t>作用，实现对环境</a:t>
            </a:r>
            <a:r>
              <a:rPr kumimoji="1" lang="zh-CN" altLang="en-US" sz="2800">
                <a:solidFill>
                  <a:srgbClr val="FF3300"/>
                </a:solidFill>
                <a:ea typeface="华文新魏" pitchFamily="2" charset="-122"/>
              </a:rPr>
              <a:t>磁通</a:t>
            </a:r>
            <a:r>
              <a:rPr kumimoji="1" lang="zh-CN" altLang="en-US" sz="2800">
                <a:ea typeface="华文新魏" pitchFamily="2" charset="-122"/>
              </a:rPr>
              <a:t>的测量。一般有</a:t>
            </a:r>
            <a:r>
              <a:rPr kumimoji="1" lang="en-US" altLang="zh-CN" sz="2800">
                <a:solidFill>
                  <a:srgbClr val="FF0000"/>
                </a:solidFill>
                <a:ea typeface="华文新魏" pitchFamily="2" charset="-122"/>
              </a:rPr>
              <a:t>DC SQUID</a:t>
            </a:r>
            <a:r>
              <a:rPr kumimoji="1" lang="zh-CN" altLang="en-US" sz="2800">
                <a:solidFill>
                  <a:srgbClr val="0000FF"/>
                </a:solidFill>
              </a:rPr>
              <a:t>（</a:t>
            </a:r>
            <a:r>
              <a:rPr kumimoji="1" lang="zh-CN" altLang="en-US" sz="2800">
                <a:solidFill>
                  <a:srgbClr val="0000FF"/>
                </a:solidFill>
                <a:ea typeface="华文新魏" pitchFamily="2" charset="-122"/>
              </a:rPr>
              <a:t>双或者多</a:t>
            </a:r>
            <a:r>
              <a:rPr kumimoji="1" lang="en-US" altLang="zh-CN" sz="2800">
                <a:solidFill>
                  <a:srgbClr val="0000FF"/>
                </a:solidFill>
                <a:ea typeface="华文新魏" pitchFamily="2" charset="-122"/>
              </a:rPr>
              <a:t>Josephson</a:t>
            </a:r>
            <a:r>
              <a:rPr kumimoji="1" lang="zh-CN" altLang="en-US" sz="2800">
                <a:solidFill>
                  <a:srgbClr val="0000FF"/>
                </a:solidFill>
                <a:ea typeface="华文新魏" pitchFamily="2" charset="-122"/>
              </a:rPr>
              <a:t>结</a:t>
            </a:r>
            <a:r>
              <a:rPr kumimoji="1" lang="zh-CN" altLang="en-US" sz="2800">
                <a:solidFill>
                  <a:srgbClr val="0000FF"/>
                </a:solidFill>
              </a:rPr>
              <a:t>）</a:t>
            </a:r>
            <a:r>
              <a:rPr kumimoji="1" lang="zh-CN" altLang="en-US" sz="2800">
                <a:ea typeface="华文新魏" pitchFamily="2" charset="-122"/>
              </a:rPr>
              <a:t>和</a:t>
            </a:r>
            <a:r>
              <a:rPr kumimoji="1" lang="en-US" altLang="zh-CN" sz="2800">
                <a:solidFill>
                  <a:srgbClr val="FF0000"/>
                </a:solidFill>
                <a:ea typeface="华文新魏" pitchFamily="2" charset="-122"/>
              </a:rPr>
              <a:t>RF SQUID</a:t>
            </a:r>
            <a:r>
              <a:rPr kumimoji="1" lang="zh-CN" altLang="en-US" sz="2800">
                <a:solidFill>
                  <a:srgbClr val="0000FF"/>
                </a:solidFill>
              </a:rPr>
              <a:t>（</a:t>
            </a:r>
            <a:r>
              <a:rPr kumimoji="1" lang="zh-CN" altLang="en-US" sz="2800">
                <a:solidFill>
                  <a:srgbClr val="0000FF"/>
                </a:solidFill>
                <a:ea typeface="华文新魏" pitchFamily="2" charset="-122"/>
              </a:rPr>
              <a:t>单</a:t>
            </a:r>
            <a:r>
              <a:rPr kumimoji="1" lang="en-US" altLang="zh-CN" sz="2800">
                <a:solidFill>
                  <a:srgbClr val="0000FF"/>
                </a:solidFill>
                <a:ea typeface="华文新魏" pitchFamily="2" charset="-122"/>
              </a:rPr>
              <a:t>Josephson</a:t>
            </a:r>
            <a:r>
              <a:rPr kumimoji="1" lang="zh-CN" altLang="en-US" sz="2800">
                <a:solidFill>
                  <a:srgbClr val="0000FF"/>
                </a:solidFill>
                <a:ea typeface="华文新魏" pitchFamily="2" charset="-122"/>
              </a:rPr>
              <a:t>结</a:t>
            </a:r>
            <a:r>
              <a:rPr kumimoji="1" lang="zh-CN" altLang="en-US" sz="2800">
                <a:solidFill>
                  <a:srgbClr val="0000FF"/>
                </a:solidFill>
              </a:rPr>
              <a:t>）</a:t>
            </a:r>
            <a:r>
              <a:rPr kumimoji="1" lang="zh-CN" altLang="en-US" sz="2800">
                <a:ea typeface="华文新魏" pitchFamily="2" charset="-122"/>
              </a:rPr>
              <a:t>两种类型。</a:t>
            </a:r>
          </a:p>
        </p:txBody>
      </p:sp>
      <p:sp>
        <p:nvSpPr>
          <p:cNvPr id="576517" name="Text Box 5"/>
          <p:cNvSpPr txBox="1">
            <a:spLocks noChangeArrowheads="1"/>
          </p:cNvSpPr>
          <p:nvPr/>
        </p:nvSpPr>
        <p:spPr bwMode="auto">
          <a:xfrm>
            <a:off x="6877050" y="5151438"/>
            <a:ext cx="2022475" cy="466725"/>
          </a:xfrm>
          <a:prstGeom prst="rect">
            <a:avLst/>
          </a:prstGeom>
          <a:solidFill>
            <a:schemeClr val="bg1"/>
          </a:solidFill>
          <a:ln w="9525">
            <a:solidFill>
              <a:schemeClr val="tx1"/>
            </a:solidFill>
            <a:miter lim="800000"/>
            <a:headEnd/>
            <a:tailEnd/>
          </a:ln>
          <a:effectLst/>
        </p:spPr>
        <p:txBody>
          <a:bodyPr wrap="none">
            <a:spAutoFit/>
          </a:bodyPr>
          <a:lstStyle/>
          <a:p>
            <a:r>
              <a:rPr lang="zh-CN" altLang="en-US">
                <a:latin typeface="Arial" pitchFamily="34" charset="0"/>
              </a:rPr>
              <a:t>仅为教学使用</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5"/>
          <p:cNvSpPr>
            <a:spLocks noGrp="1"/>
          </p:cNvSpPr>
          <p:nvPr>
            <p:ph type="sldNum" sz="quarter" idx="12"/>
          </p:nvPr>
        </p:nvSpPr>
        <p:spPr/>
        <p:txBody>
          <a:bodyPr/>
          <a:lstStyle/>
          <a:p>
            <a:fld id="{BBD1F227-DE25-4D7C-80DD-16A2C00D5F8E}" type="slidenum">
              <a:rPr lang="en-US" altLang="zh-CN"/>
              <a:pPr/>
              <a:t>113</a:t>
            </a:fld>
            <a:endParaRPr lang="en-US" altLang="zh-CN"/>
          </a:p>
        </p:txBody>
      </p:sp>
      <p:sp>
        <p:nvSpPr>
          <p:cNvPr id="577538" name="Rectangle 2"/>
          <p:cNvSpPr>
            <a:spLocks noGrp="1" noChangeArrowheads="1"/>
          </p:cNvSpPr>
          <p:nvPr>
            <p:ph type="title"/>
          </p:nvPr>
        </p:nvSpPr>
        <p:spPr>
          <a:xfrm>
            <a:off x="685800" y="0"/>
            <a:ext cx="7772400" cy="976313"/>
          </a:xfrm>
        </p:spPr>
        <p:txBody>
          <a:bodyPr/>
          <a:lstStyle/>
          <a:p>
            <a:r>
              <a:rPr lang="zh-CN" altLang="en-US">
                <a:ea typeface="黑体" pitchFamily="49" charset="-122"/>
              </a:rPr>
              <a:t>磁通量子化</a:t>
            </a:r>
          </a:p>
        </p:txBody>
      </p:sp>
      <p:sp>
        <p:nvSpPr>
          <p:cNvPr id="577539" name="Rectangle 3"/>
          <p:cNvSpPr>
            <a:spLocks noGrp="1" noChangeArrowheads="1"/>
          </p:cNvSpPr>
          <p:nvPr>
            <p:ph type="body" idx="1"/>
          </p:nvPr>
        </p:nvSpPr>
        <p:spPr>
          <a:xfrm>
            <a:off x="539750" y="1196975"/>
            <a:ext cx="2724150" cy="701675"/>
          </a:xfrm>
          <a:noFill/>
        </p:spPr>
        <p:txBody>
          <a:bodyPr wrap="none">
            <a:spAutoFit/>
          </a:bodyPr>
          <a:lstStyle/>
          <a:p>
            <a:pPr>
              <a:spcBef>
                <a:spcPct val="50000"/>
              </a:spcBef>
              <a:buFontTx/>
              <a:buNone/>
            </a:pPr>
            <a:r>
              <a:rPr lang="zh-CN" altLang="en-US" sz="4000">
                <a:solidFill>
                  <a:srgbClr val="0000FF"/>
                </a:solidFill>
                <a:ea typeface="隶书" pitchFamily="49" charset="-122"/>
              </a:rPr>
              <a:t>类磁通量：</a:t>
            </a:r>
            <a:endParaRPr lang="zh-CN" altLang="en-US">
              <a:solidFill>
                <a:srgbClr val="0000FF"/>
              </a:solidFill>
              <a:ea typeface="隶书" pitchFamily="49" charset="-122"/>
            </a:endParaRPr>
          </a:p>
        </p:txBody>
      </p:sp>
      <p:sp>
        <p:nvSpPr>
          <p:cNvPr id="577540" name="Text Box 4"/>
          <p:cNvSpPr txBox="1">
            <a:spLocks noChangeArrowheads="1"/>
          </p:cNvSpPr>
          <p:nvPr/>
        </p:nvSpPr>
        <p:spPr bwMode="auto">
          <a:xfrm>
            <a:off x="609600" y="2060575"/>
            <a:ext cx="3124200" cy="1041400"/>
          </a:xfrm>
          <a:prstGeom prst="rect">
            <a:avLst/>
          </a:prstGeom>
          <a:noFill/>
          <a:ln w="19050">
            <a:noFill/>
            <a:miter lim="800000"/>
            <a:headEnd/>
            <a:tailEnd/>
          </a:ln>
          <a:effectLst/>
        </p:spPr>
        <p:txBody>
          <a:bodyPr lIns="90000" tIns="46800" rIns="90000" bIns="46800">
            <a:spAutoFit/>
          </a:bodyPr>
          <a:lstStyle/>
          <a:p>
            <a:pPr algn="just">
              <a:lnSpc>
                <a:spcPct val="130000"/>
              </a:lnSpc>
            </a:pPr>
            <a:r>
              <a:rPr kumimoji="1" lang="zh-CN" altLang="en-US">
                <a:solidFill>
                  <a:srgbClr val="FF0000"/>
                </a:solidFill>
              </a:rPr>
              <a:t>闭合超导回路中的磁通量是量子化的</a:t>
            </a:r>
          </a:p>
        </p:txBody>
      </p:sp>
      <p:pic>
        <p:nvPicPr>
          <p:cNvPr id="577541" name="Picture 5" descr="squide"/>
          <p:cNvPicPr>
            <a:picLocks noChangeAspect="1" noChangeArrowheads="1"/>
          </p:cNvPicPr>
          <p:nvPr/>
        </p:nvPicPr>
        <p:blipFill>
          <a:blip r:embed="rId3" cstate="print"/>
          <a:srcRect/>
          <a:stretch>
            <a:fillRect/>
          </a:stretch>
        </p:blipFill>
        <p:spPr bwMode="auto">
          <a:xfrm>
            <a:off x="4572000" y="2276475"/>
            <a:ext cx="4238625" cy="4343400"/>
          </a:xfrm>
          <a:prstGeom prst="rect">
            <a:avLst/>
          </a:prstGeom>
          <a:noFill/>
          <a:ln w="9525">
            <a:solidFill>
              <a:schemeClr val="bg2"/>
            </a:solidFill>
            <a:miter lim="800000"/>
            <a:headEnd/>
            <a:tailEnd/>
          </a:ln>
        </p:spPr>
      </p:pic>
      <p:sp>
        <p:nvSpPr>
          <p:cNvPr id="577542" name="Text Box 6"/>
          <p:cNvSpPr txBox="1">
            <a:spLocks noChangeArrowheads="1"/>
          </p:cNvSpPr>
          <p:nvPr/>
        </p:nvSpPr>
        <p:spPr bwMode="auto">
          <a:xfrm>
            <a:off x="609600" y="3203575"/>
            <a:ext cx="3138488" cy="2465388"/>
          </a:xfrm>
          <a:prstGeom prst="rect">
            <a:avLst/>
          </a:prstGeom>
          <a:noFill/>
          <a:ln w="19050">
            <a:noFill/>
            <a:miter lim="800000"/>
            <a:headEnd/>
            <a:tailEnd/>
          </a:ln>
          <a:effectLst/>
        </p:spPr>
        <p:txBody>
          <a:bodyPr lIns="90000" tIns="46800" rIns="90000" bIns="46800">
            <a:spAutoFit/>
          </a:bodyPr>
          <a:lstStyle/>
          <a:p>
            <a:pPr algn="just">
              <a:lnSpc>
                <a:spcPct val="130000"/>
              </a:lnSpc>
            </a:pPr>
            <a:r>
              <a:rPr kumimoji="1" lang="zh-CN" altLang="en-US"/>
              <a:t>通过超导环的环境磁场本身的磁通量是连续的。而</a:t>
            </a:r>
            <a:r>
              <a:rPr kumimoji="1" lang="en-US" altLang="zh-CN"/>
              <a:t>Josephson</a:t>
            </a:r>
            <a:r>
              <a:rPr kumimoji="1" lang="zh-CN" altLang="en-US"/>
              <a:t>结超导时所感受到的磁通量是量子化的。</a:t>
            </a:r>
          </a:p>
        </p:txBody>
      </p:sp>
      <p:graphicFrame>
        <p:nvGraphicFramePr>
          <p:cNvPr id="577543" name="Object 7"/>
          <p:cNvGraphicFramePr>
            <a:graphicFrameLocks noChangeAspect="1"/>
          </p:cNvGraphicFramePr>
          <p:nvPr/>
        </p:nvGraphicFramePr>
        <p:xfrm>
          <a:off x="3276600" y="1052513"/>
          <a:ext cx="5105400" cy="1103312"/>
        </p:xfrm>
        <a:graphic>
          <a:graphicData uri="http://schemas.openxmlformats.org/presentationml/2006/ole">
            <p:oleObj spid="_x0000_s577543" name="Equation" r:id="rId4" imgW="2577960" imgH="558720" progId="Equation.DSMT4">
              <p:embed/>
            </p:oleObj>
          </a:graphicData>
        </a:graphic>
      </p:graphicFrame>
      <p:sp>
        <p:nvSpPr>
          <p:cNvPr id="577544" name="Text Box 8"/>
          <p:cNvSpPr txBox="1">
            <a:spLocks noChangeArrowheads="1"/>
          </p:cNvSpPr>
          <p:nvPr/>
        </p:nvSpPr>
        <p:spPr bwMode="auto">
          <a:xfrm>
            <a:off x="609600" y="6099175"/>
            <a:ext cx="3533775" cy="457200"/>
          </a:xfrm>
          <a:prstGeom prst="rect">
            <a:avLst/>
          </a:prstGeom>
          <a:solidFill>
            <a:srgbClr val="FFCC66"/>
          </a:solidFill>
          <a:ln w="19050">
            <a:noFill/>
            <a:miter lim="800000"/>
            <a:headEnd/>
            <a:tailEnd/>
          </a:ln>
          <a:effectLst/>
        </p:spPr>
        <p:txBody>
          <a:bodyPr wrap="none" lIns="90000" tIns="46800" rIns="90000" bIns="46800">
            <a:spAutoFit/>
          </a:bodyPr>
          <a:lstStyle/>
          <a:p>
            <a:r>
              <a:rPr kumimoji="1" lang="zh-CN" altLang="en-US"/>
              <a:t>超导体的宏观量子化效应</a:t>
            </a:r>
          </a:p>
        </p:txBody>
      </p:sp>
      <p:sp>
        <p:nvSpPr>
          <p:cNvPr id="577545" name="Text Box 9"/>
          <p:cNvSpPr txBox="1">
            <a:spLocks noChangeArrowheads="1"/>
          </p:cNvSpPr>
          <p:nvPr/>
        </p:nvSpPr>
        <p:spPr bwMode="auto">
          <a:xfrm>
            <a:off x="7874000" y="0"/>
            <a:ext cx="1270000" cy="457200"/>
          </a:xfrm>
          <a:prstGeom prst="rect">
            <a:avLst/>
          </a:prstGeom>
          <a:solidFill>
            <a:srgbClr val="CCCCFF"/>
          </a:solidFill>
          <a:ln w="9525">
            <a:noFill/>
            <a:miter lim="800000"/>
            <a:headEnd/>
            <a:tailEnd/>
          </a:ln>
          <a:effectLst/>
        </p:spPr>
        <p:txBody>
          <a:bodyPr wrap="none">
            <a:spAutoFit/>
          </a:bodyPr>
          <a:lstStyle/>
          <a:p>
            <a:pPr algn="r"/>
            <a:r>
              <a:rPr kumimoji="1" lang="en-US" altLang="zh-CN"/>
              <a:t>SQUID1</a:t>
            </a:r>
            <a:endParaRPr kumimoji="1" lang="en-US" altLang="zh-CN">
              <a:ea typeface="华文行楷" pitchFamily="2" charset="-122"/>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灯片编号占位符 5"/>
          <p:cNvSpPr>
            <a:spLocks noGrp="1"/>
          </p:cNvSpPr>
          <p:nvPr>
            <p:ph type="sldNum" sz="quarter" idx="12"/>
          </p:nvPr>
        </p:nvSpPr>
        <p:spPr/>
        <p:txBody>
          <a:bodyPr/>
          <a:lstStyle/>
          <a:p>
            <a:fld id="{3194D018-ED4E-46EB-9BD8-0910A41C931F}" type="slidenum">
              <a:rPr lang="en-US" altLang="zh-CN"/>
              <a:pPr/>
              <a:t>114</a:t>
            </a:fld>
            <a:endParaRPr lang="en-US" altLang="zh-CN"/>
          </a:p>
        </p:txBody>
      </p:sp>
      <p:sp>
        <p:nvSpPr>
          <p:cNvPr id="578562" name="Rectangle 2"/>
          <p:cNvSpPr>
            <a:spLocks noGrp="1" noChangeArrowheads="1"/>
          </p:cNvSpPr>
          <p:nvPr>
            <p:ph type="title"/>
          </p:nvPr>
        </p:nvSpPr>
        <p:spPr>
          <a:xfrm>
            <a:off x="685800" y="0"/>
            <a:ext cx="7772400" cy="981075"/>
          </a:xfrm>
        </p:spPr>
        <p:txBody>
          <a:bodyPr/>
          <a:lstStyle/>
          <a:p>
            <a:r>
              <a:rPr lang="zh-CN" altLang="en-US">
                <a:ea typeface="黑体" pitchFamily="49" charset="-122"/>
              </a:rPr>
              <a:t>磁通量子化</a:t>
            </a:r>
          </a:p>
        </p:txBody>
      </p:sp>
      <p:sp>
        <p:nvSpPr>
          <p:cNvPr id="578563" name="Rectangle 3"/>
          <p:cNvSpPr>
            <a:spLocks noGrp="1" noChangeArrowheads="1"/>
          </p:cNvSpPr>
          <p:nvPr>
            <p:ph type="body" idx="1"/>
          </p:nvPr>
        </p:nvSpPr>
        <p:spPr>
          <a:xfrm>
            <a:off x="625475" y="977900"/>
            <a:ext cx="3946525" cy="579438"/>
          </a:xfrm>
          <a:noFill/>
        </p:spPr>
        <p:txBody>
          <a:bodyPr wrap="none">
            <a:spAutoFit/>
          </a:bodyPr>
          <a:lstStyle/>
          <a:p>
            <a:r>
              <a:rPr lang="en-US" altLang="zh-CN"/>
              <a:t>F. London </a:t>
            </a:r>
            <a:r>
              <a:rPr lang="zh-CN" altLang="en-US"/>
              <a:t>（</a:t>
            </a:r>
            <a:r>
              <a:rPr lang="en-US" altLang="zh-CN"/>
              <a:t>1950</a:t>
            </a:r>
            <a:r>
              <a:rPr lang="zh-CN" altLang="en-US"/>
              <a:t>）</a:t>
            </a:r>
          </a:p>
        </p:txBody>
      </p:sp>
      <p:graphicFrame>
        <p:nvGraphicFramePr>
          <p:cNvPr id="578564" name="Object 4"/>
          <p:cNvGraphicFramePr>
            <a:graphicFrameLocks noChangeAspect="1"/>
          </p:cNvGraphicFramePr>
          <p:nvPr/>
        </p:nvGraphicFramePr>
        <p:xfrm>
          <a:off x="1979613" y="1533525"/>
          <a:ext cx="4425950" cy="1103313"/>
        </p:xfrm>
        <a:graphic>
          <a:graphicData uri="http://schemas.openxmlformats.org/presentationml/2006/ole">
            <p:oleObj spid="_x0000_s578564" name="Equation" r:id="rId3" imgW="2234880" imgH="558720" progId="Equation.DSMT4">
              <p:embed/>
            </p:oleObj>
          </a:graphicData>
        </a:graphic>
      </p:graphicFrame>
      <p:graphicFrame>
        <p:nvGraphicFramePr>
          <p:cNvPr id="578565" name="Object 5"/>
          <p:cNvGraphicFramePr>
            <a:graphicFrameLocks noChangeAspect="1"/>
          </p:cNvGraphicFramePr>
          <p:nvPr/>
        </p:nvGraphicFramePr>
        <p:xfrm>
          <a:off x="4572000" y="2492375"/>
          <a:ext cx="3771900" cy="1003300"/>
        </p:xfrm>
        <a:graphic>
          <a:graphicData uri="http://schemas.openxmlformats.org/presentationml/2006/ole">
            <p:oleObj spid="_x0000_s578565" name="Equation" r:id="rId4" imgW="1904760" imgH="507960" progId="Equation.DSMT4">
              <p:embed/>
            </p:oleObj>
          </a:graphicData>
        </a:graphic>
      </p:graphicFrame>
      <p:sp>
        <p:nvSpPr>
          <p:cNvPr id="578566" name="Text Box 6"/>
          <p:cNvSpPr txBox="1">
            <a:spLocks noChangeArrowheads="1"/>
          </p:cNvSpPr>
          <p:nvPr/>
        </p:nvSpPr>
        <p:spPr bwMode="auto">
          <a:xfrm>
            <a:off x="301625" y="2781300"/>
            <a:ext cx="4270375" cy="457200"/>
          </a:xfrm>
          <a:prstGeom prst="rect">
            <a:avLst/>
          </a:prstGeom>
          <a:noFill/>
          <a:ln w="9525">
            <a:noFill/>
            <a:miter lim="800000"/>
            <a:headEnd/>
            <a:tailEnd/>
          </a:ln>
          <a:effectLst/>
        </p:spPr>
        <p:txBody>
          <a:bodyPr wrap="none">
            <a:spAutoFit/>
          </a:bodyPr>
          <a:lstStyle/>
          <a:p>
            <a:r>
              <a:rPr lang="zh-CN" altLang="en-US">
                <a:latin typeface="Arial" pitchFamily="34" charset="0"/>
              </a:rPr>
              <a:t>利用</a:t>
            </a:r>
            <a:r>
              <a:rPr lang="en-US" altLang="zh-CN">
                <a:latin typeface="Arial" pitchFamily="34" charset="0"/>
              </a:rPr>
              <a:t>Ginzberg</a:t>
            </a:r>
            <a:r>
              <a:rPr lang="zh-CN" altLang="en-US">
                <a:latin typeface="Arial" pitchFamily="34" charset="0"/>
              </a:rPr>
              <a:t>－</a:t>
            </a:r>
            <a:r>
              <a:rPr lang="en-US" altLang="zh-CN">
                <a:latin typeface="Arial" pitchFamily="34" charset="0"/>
              </a:rPr>
              <a:t>Landau</a:t>
            </a:r>
            <a:r>
              <a:rPr lang="zh-CN" altLang="en-US">
                <a:latin typeface="Arial" pitchFamily="34" charset="0"/>
              </a:rPr>
              <a:t>方程：</a:t>
            </a:r>
          </a:p>
        </p:txBody>
      </p:sp>
      <p:sp>
        <p:nvSpPr>
          <p:cNvPr id="578567" name="Text Box 7"/>
          <p:cNvSpPr txBox="1">
            <a:spLocks noChangeArrowheads="1"/>
          </p:cNvSpPr>
          <p:nvPr/>
        </p:nvSpPr>
        <p:spPr bwMode="auto">
          <a:xfrm>
            <a:off x="304800" y="3573463"/>
            <a:ext cx="1098550" cy="457200"/>
          </a:xfrm>
          <a:prstGeom prst="rect">
            <a:avLst/>
          </a:prstGeom>
          <a:noFill/>
          <a:ln w="9525">
            <a:noFill/>
            <a:miter lim="800000"/>
            <a:headEnd/>
            <a:tailEnd/>
          </a:ln>
          <a:effectLst/>
        </p:spPr>
        <p:txBody>
          <a:bodyPr wrap="none">
            <a:spAutoFit/>
          </a:bodyPr>
          <a:lstStyle/>
          <a:p>
            <a:r>
              <a:rPr lang="zh-CN" altLang="en-US">
                <a:latin typeface="Arial" pitchFamily="34" charset="0"/>
              </a:rPr>
              <a:t>引入：</a:t>
            </a:r>
          </a:p>
        </p:txBody>
      </p:sp>
      <p:graphicFrame>
        <p:nvGraphicFramePr>
          <p:cNvPr id="578568" name="Object 8"/>
          <p:cNvGraphicFramePr>
            <a:graphicFrameLocks noChangeAspect="1"/>
          </p:cNvGraphicFramePr>
          <p:nvPr/>
        </p:nvGraphicFramePr>
        <p:xfrm>
          <a:off x="1476375" y="3622675"/>
          <a:ext cx="2212975" cy="527050"/>
        </p:xfrm>
        <a:graphic>
          <a:graphicData uri="http://schemas.openxmlformats.org/presentationml/2006/ole">
            <p:oleObj spid="_x0000_s578568" name="Equation" r:id="rId5" imgW="1117440" imgH="266400" progId="Equation.DSMT4">
              <p:embed/>
            </p:oleObj>
          </a:graphicData>
        </a:graphic>
      </p:graphicFrame>
      <p:graphicFrame>
        <p:nvGraphicFramePr>
          <p:cNvPr id="578569" name="Object 9"/>
          <p:cNvGraphicFramePr>
            <a:graphicFrameLocks noChangeAspect="1"/>
          </p:cNvGraphicFramePr>
          <p:nvPr/>
        </p:nvGraphicFramePr>
        <p:xfrm>
          <a:off x="3924300" y="3500438"/>
          <a:ext cx="4298950" cy="777875"/>
        </p:xfrm>
        <a:graphic>
          <a:graphicData uri="http://schemas.openxmlformats.org/presentationml/2006/ole">
            <p:oleObj spid="_x0000_s578569" name="Equation" r:id="rId6" imgW="2171520" imgH="393480" progId="Equation.DSMT4">
              <p:embed/>
            </p:oleObj>
          </a:graphicData>
        </a:graphic>
      </p:graphicFrame>
      <p:graphicFrame>
        <p:nvGraphicFramePr>
          <p:cNvPr id="578570" name="Object 10"/>
          <p:cNvGraphicFramePr>
            <a:graphicFrameLocks noChangeAspect="1"/>
          </p:cNvGraphicFramePr>
          <p:nvPr/>
        </p:nvGraphicFramePr>
        <p:xfrm>
          <a:off x="395288" y="4697413"/>
          <a:ext cx="5532437" cy="603250"/>
        </p:xfrm>
        <a:graphic>
          <a:graphicData uri="http://schemas.openxmlformats.org/presentationml/2006/ole">
            <p:oleObj spid="_x0000_s578570" name="Equation" r:id="rId7" imgW="2793960" imgH="304560" progId="Equation.DSMT4">
              <p:embed/>
            </p:oleObj>
          </a:graphicData>
        </a:graphic>
      </p:graphicFrame>
      <p:graphicFrame>
        <p:nvGraphicFramePr>
          <p:cNvPr id="578571" name="Object 11"/>
          <p:cNvGraphicFramePr>
            <a:graphicFrameLocks noChangeAspect="1"/>
          </p:cNvGraphicFramePr>
          <p:nvPr/>
        </p:nvGraphicFramePr>
        <p:xfrm>
          <a:off x="6372225" y="4508500"/>
          <a:ext cx="2060575" cy="777875"/>
        </p:xfrm>
        <a:graphic>
          <a:graphicData uri="http://schemas.openxmlformats.org/presentationml/2006/ole">
            <p:oleObj spid="_x0000_s578571" name="Equation" r:id="rId8" imgW="1041120" imgH="393480" progId="Equation.DSMT4">
              <p:embed/>
            </p:oleObj>
          </a:graphicData>
        </a:graphic>
      </p:graphicFrame>
      <p:sp>
        <p:nvSpPr>
          <p:cNvPr id="578572" name="Text Box 12"/>
          <p:cNvSpPr txBox="1">
            <a:spLocks noChangeArrowheads="1"/>
          </p:cNvSpPr>
          <p:nvPr/>
        </p:nvSpPr>
        <p:spPr bwMode="auto">
          <a:xfrm>
            <a:off x="900113" y="5876925"/>
            <a:ext cx="1430337" cy="466725"/>
          </a:xfrm>
          <a:prstGeom prst="rect">
            <a:avLst/>
          </a:prstGeom>
          <a:solidFill>
            <a:srgbClr val="0000FF"/>
          </a:solidFill>
          <a:ln w="9525">
            <a:solidFill>
              <a:srgbClr val="FFFFFF"/>
            </a:solidFill>
            <a:miter lim="800000"/>
            <a:headEnd/>
            <a:tailEnd/>
          </a:ln>
          <a:effectLst/>
        </p:spPr>
        <p:txBody>
          <a:bodyPr wrap="none">
            <a:spAutoFit/>
          </a:bodyPr>
          <a:lstStyle/>
          <a:p>
            <a:r>
              <a:rPr lang="en-US" altLang="zh-CN">
                <a:solidFill>
                  <a:srgbClr val="FFFFFF"/>
                </a:solidFill>
                <a:latin typeface="Arial" pitchFamily="34" charset="0"/>
              </a:rPr>
              <a:t>BCS</a:t>
            </a:r>
            <a:r>
              <a:rPr lang="zh-CN" altLang="en-US">
                <a:solidFill>
                  <a:srgbClr val="FFFFFF"/>
                </a:solidFill>
                <a:latin typeface="Arial" pitchFamily="34" charset="0"/>
                <a:ea typeface="黑体" pitchFamily="49" charset="-122"/>
              </a:rPr>
              <a:t>理论</a:t>
            </a:r>
          </a:p>
        </p:txBody>
      </p:sp>
      <p:sp>
        <p:nvSpPr>
          <p:cNvPr id="578573" name="Rectangle 13"/>
          <p:cNvSpPr>
            <a:spLocks noChangeArrowheads="1"/>
          </p:cNvSpPr>
          <p:nvPr/>
        </p:nvSpPr>
        <p:spPr bwMode="auto">
          <a:xfrm>
            <a:off x="3059113" y="5561013"/>
            <a:ext cx="5265737" cy="1003300"/>
          </a:xfrm>
          <a:prstGeom prst="rect">
            <a:avLst/>
          </a:prstGeom>
          <a:solidFill>
            <a:srgbClr val="CCFF99"/>
          </a:solidFill>
          <a:ln w="57150" cmpd="thickThin">
            <a:solidFill>
              <a:schemeClr val="tx1"/>
            </a:solidFill>
            <a:miter lim="800000"/>
            <a:headEnd/>
            <a:tailEnd/>
          </a:ln>
          <a:effectLst/>
        </p:spPr>
        <p:txBody>
          <a:bodyPr wrap="none" anchor="ctr">
            <a:spAutoFit/>
          </a:bodyPr>
          <a:lstStyle/>
          <a:p>
            <a:r>
              <a:rPr lang="en-US" altLang="zh-CN" sz="2800">
                <a:solidFill>
                  <a:srgbClr val="FF3300"/>
                </a:solidFill>
                <a:latin typeface="Arial" pitchFamily="34" charset="0"/>
              </a:rPr>
              <a:t>B</a:t>
            </a:r>
            <a:r>
              <a:rPr lang="en-US" altLang="zh-CN" sz="2800">
                <a:latin typeface="Arial" pitchFamily="34" charset="0"/>
              </a:rPr>
              <a:t>ardeen, </a:t>
            </a:r>
            <a:r>
              <a:rPr lang="en-US" altLang="zh-CN" sz="2800">
                <a:solidFill>
                  <a:srgbClr val="FF3300"/>
                </a:solidFill>
                <a:latin typeface="Arial" pitchFamily="34" charset="0"/>
              </a:rPr>
              <a:t>C</a:t>
            </a:r>
            <a:r>
              <a:rPr lang="en-US" altLang="zh-CN" sz="2800">
                <a:latin typeface="Arial" pitchFamily="34" charset="0"/>
              </a:rPr>
              <a:t>ooper,         </a:t>
            </a:r>
            <a:r>
              <a:rPr lang="en-US" altLang="zh-CN" sz="2800">
                <a:solidFill>
                  <a:srgbClr val="FF3300"/>
                </a:solidFill>
                <a:latin typeface="Arial" pitchFamily="34" charset="0"/>
              </a:rPr>
              <a:t>S</a:t>
            </a:r>
            <a:r>
              <a:rPr lang="en-US" altLang="zh-CN" sz="2800">
                <a:latin typeface="Arial" pitchFamily="34" charset="0"/>
              </a:rPr>
              <a:t>chriffer</a:t>
            </a:r>
          </a:p>
          <a:p>
            <a:r>
              <a:rPr lang="en-US" altLang="zh-CN" sz="2800">
                <a:solidFill>
                  <a:srgbClr val="0000FF"/>
                </a:solidFill>
                <a:latin typeface="Arial" pitchFamily="34" charset="0"/>
              </a:rPr>
              <a:t>B</a:t>
            </a:r>
            <a:r>
              <a:rPr lang="en-US" altLang="zh-CN" sz="2800">
                <a:latin typeface="Arial" pitchFamily="34" charset="0"/>
              </a:rPr>
              <a:t>oss,      </a:t>
            </a:r>
            <a:r>
              <a:rPr lang="en-US" altLang="zh-CN" sz="2800">
                <a:solidFill>
                  <a:srgbClr val="0000FF"/>
                </a:solidFill>
                <a:latin typeface="Arial" pitchFamily="34" charset="0"/>
              </a:rPr>
              <a:t>C</a:t>
            </a:r>
            <a:r>
              <a:rPr lang="en-US" altLang="zh-CN" sz="2800">
                <a:latin typeface="Arial" pitchFamily="34" charset="0"/>
              </a:rPr>
              <a:t>ollaborator,  </a:t>
            </a:r>
            <a:r>
              <a:rPr lang="en-US" altLang="zh-CN" sz="2800">
                <a:solidFill>
                  <a:srgbClr val="0000FF"/>
                </a:solidFill>
                <a:latin typeface="Arial" pitchFamily="34" charset="0"/>
              </a:rPr>
              <a:t>S</a:t>
            </a:r>
            <a:r>
              <a:rPr lang="en-US" altLang="zh-CN" sz="2800">
                <a:latin typeface="Arial" pitchFamily="34" charset="0"/>
              </a:rPr>
              <a:t>tudent</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5"/>
          <p:cNvSpPr>
            <a:spLocks noGrp="1"/>
          </p:cNvSpPr>
          <p:nvPr>
            <p:ph type="sldNum" sz="quarter" idx="12"/>
          </p:nvPr>
        </p:nvSpPr>
        <p:spPr/>
        <p:txBody>
          <a:bodyPr/>
          <a:lstStyle/>
          <a:p>
            <a:fld id="{5C00F9B2-2840-44C2-847C-1FE86FF1E1EF}" type="slidenum">
              <a:rPr lang="en-US" altLang="zh-CN"/>
              <a:pPr/>
              <a:t>115</a:t>
            </a:fld>
            <a:endParaRPr lang="en-US" altLang="zh-CN"/>
          </a:p>
        </p:txBody>
      </p:sp>
      <p:sp>
        <p:nvSpPr>
          <p:cNvPr id="579586" name="Rectangle 2"/>
          <p:cNvSpPr>
            <a:spLocks noGrp="1" noChangeArrowheads="1"/>
          </p:cNvSpPr>
          <p:nvPr>
            <p:ph type="title"/>
          </p:nvPr>
        </p:nvSpPr>
        <p:spPr>
          <a:xfrm>
            <a:off x="685800" y="0"/>
            <a:ext cx="7772400" cy="981075"/>
          </a:xfrm>
        </p:spPr>
        <p:txBody>
          <a:bodyPr/>
          <a:lstStyle/>
          <a:p>
            <a:r>
              <a:rPr lang="zh-CN" altLang="en-US">
                <a:ea typeface="黑体" pitchFamily="49" charset="-122"/>
              </a:rPr>
              <a:t>磁通量子</a:t>
            </a:r>
          </a:p>
        </p:txBody>
      </p:sp>
      <p:sp>
        <p:nvSpPr>
          <p:cNvPr id="579587" name="Rectangle 3"/>
          <p:cNvSpPr>
            <a:spLocks noGrp="1" noChangeArrowheads="1"/>
          </p:cNvSpPr>
          <p:nvPr>
            <p:ph type="body" idx="1"/>
          </p:nvPr>
        </p:nvSpPr>
        <p:spPr>
          <a:xfrm>
            <a:off x="395288" y="981075"/>
            <a:ext cx="6597650" cy="641350"/>
          </a:xfrm>
          <a:noFill/>
        </p:spPr>
        <p:txBody>
          <a:bodyPr wrap="none">
            <a:spAutoFit/>
          </a:bodyPr>
          <a:lstStyle/>
          <a:p>
            <a:pPr>
              <a:spcBef>
                <a:spcPct val="50000"/>
              </a:spcBef>
              <a:buFontTx/>
              <a:buNone/>
            </a:pPr>
            <a:r>
              <a:rPr lang="zh-CN" altLang="en-US" sz="3600">
                <a:solidFill>
                  <a:srgbClr val="0000FF"/>
                </a:solidFill>
                <a:ea typeface="隶书" pitchFamily="49" charset="-122"/>
              </a:rPr>
              <a:t>磁通量子</a:t>
            </a:r>
            <a:r>
              <a:rPr lang="zh-CN" altLang="en-US" i="1">
                <a:solidFill>
                  <a:srgbClr val="FF0000"/>
                </a:solidFill>
                <a:ea typeface="隶书" pitchFamily="49" charset="-122"/>
                <a:sym typeface="Symbol" pitchFamily="18" charset="2"/>
              </a:rPr>
              <a:t></a:t>
            </a:r>
            <a:r>
              <a:rPr lang="en-US" altLang="zh-CN" baseline="-25000">
                <a:solidFill>
                  <a:srgbClr val="FF0000"/>
                </a:solidFill>
                <a:ea typeface="隶书" pitchFamily="49" charset="-122"/>
                <a:sym typeface="Symbol" pitchFamily="18" charset="2"/>
              </a:rPr>
              <a:t>0</a:t>
            </a:r>
            <a:r>
              <a:rPr lang="en-US" altLang="zh-CN">
                <a:solidFill>
                  <a:srgbClr val="0000FF"/>
                </a:solidFill>
                <a:ea typeface="隶书" pitchFamily="49" charset="-122"/>
              </a:rPr>
              <a:t> (magnetic flux quantum)</a:t>
            </a:r>
          </a:p>
        </p:txBody>
      </p:sp>
      <p:sp>
        <p:nvSpPr>
          <p:cNvPr id="579588" name="Text Box 4"/>
          <p:cNvSpPr txBox="1">
            <a:spLocks noChangeArrowheads="1"/>
          </p:cNvSpPr>
          <p:nvPr/>
        </p:nvSpPr>
        <p:spPr bwMode="auto">
          <a:xfrm>
            <a:off x="7874000" y="0"/>
            <a:ext cx="1270000" cy="457200"/>
          </a:xfrm>
          <a:prstGeom prst="rect">
            <a:avLst/>
          </a:prstGeom>
          <a:solidFill>
            <a:srgbClr val="CCCCFF"/>
          </a:solidFill>
          <a:ln w="9525">
            <a:noFill/>
            <a:miter lim="800000"/>
            <a:headEnd/>
            <a:tailEnd/>
          </a:ln>
          <a:effectLst/>
        </p:spPr>
        <p:txBody>
          <a:bodyPr wrap="none">
            <a:spAutoFit/>
          </a:bodyPr>
          <a:lstStyle/>
          <a:p>
            <a:pPr algn="r"/>
            <a:r>
              <a:rPr kumimoji="1" lang="en-US" altLang="zh-CN"/>
              <a:t>SQUID2</a:t>
            </a:r>
            <a:endParaRPr kumimoji="1" lang="en-US" altLang="zh-CN">
              <a:ea typeface="华文行楷" pitchFamily="2" charset="-122"/>
            </a:endParaRPr>
          </a:p>
        </p:txBody>
      </p:sp>
      <p:sp>
        <p:nvSpPr>
          <p:cNvPr id="579589" name="Text Box 5"/>
          <p:cNvSpPr txBox="1">
            <a:spLocks noChangeArrowheads="1"/>
          </p:cNvSpPr>
          <p:nvPr/>
        </p:nvSpPr>
        <p:spPr bwMode="auto">
          <a:xfrm>
            <a:off x="377825" y="3552825"/>
            <a:ext cx="8386763" cy="2684463"/>
          </a:xfrm>
          <a:prstGeom prst="rect">
            <a:avLst/>
          </a:prstGeom>
          <a:noFill/>
          <a:ln w="9525">
            <a:noFill/>
            <a:miter lim="800000"/>
            <a:headEnd/>
            <a:tailEnd/>
          </a:ln>
          <a:effectLst/>
        </p:spPr>
        <p:txBody>
          <a:bodyPr>
            <a:spAutoFit/>
          </a:bodyPr>
          <a:lstStyle/>
          <a:p>
            <a:pPr>
              <a:lnSpc>
                <a:spcPct val="110000"/>
              </a:lnSpc>
              <a:spcBef>
                <a:spcPct val="50000"/>
              </a:spcBef>
            </a:pPr>
            <a:r>
              <a:rPr lang="en-US" altLang="zh-CN"/>
              <a:t>B. S. Deaver Jr., and W. M. Fairbank, “</a:t>
            </a:r>
            <a:r>
              <a:rPr lang="en-US" altLang="zh-CN" b="1" i="1"/>
              <a:t>Experimental evidence for quantized flux in superconducting </a:t>
            </a:r>
            <a:r>
              <a:rPr lang="en-US" altLang="zh-CN" b="1" i="1">
                <a:solidFill>
                  <a:srgbClr val="FF3300"/>
                </a:solidFill>
              </a:rPr>
              <a:t>cylinders</a:t>
            </a:r>
            <a:r>
              <a:rPr lang="en-US" altLang="zh-CN"/>
              <a:t>,” Phys. Rev. Lett., 7(2) (1961) 43-46.</a:t>
            </a:r>
          </a:p>
          <a:p>
            <a:pPr>
              <a:lnSpc>
                <a:spcPct val="110000"/>
              </a:lnSpc>
              <a:spcBef>
                <a:spcPct val="50000"/>
              </a:spcBef>
            </a:pPr>
            <a:r>
              <a:rPr lang="en-US" altLang="zh-CN"/>
              <a:t>R. Doll and M. N</a:t>
            </a:r>
            <a:r>
              <a:rPr lang="en-US" altLang="zh-CN">
                <a:cs typeface="Arial" pitchFamily="34" charset="0"/>
              </a:rPr>
              <a:t>ä</a:t>
            </a:r>
            <a:r>
              <a:rPr lang="en-US" altLang="zh-CN"/>
              <a:t>bauer, “</a:t>
            </a:r>
            <a:r>
              <a:rPr lang="en-US" altLang="zh-CN" b="1" i="1"/>
              <a:t>Experimental proof of magnetic flux quantization in a superconducting </a:t>
            </a:r>
            <a:r>
              <a:rPr lang="en-US" altLang="zh-CN" b="1" i="1">
                <a:solidFill>
                  <a:srgbClr val="FF3300"/>
                </a:solidFill>
              </a:rPr>
              <a:t>ring</a:t>
            </a:r>
            <a:r>
              <a:rPr lang="en-US" altLang="zh-CN"/>
              <a:t>,” Phys. Rev. Lett., 7(2) (1961) 51-52.</a:t>
            </a:r>
          </a:p>
        </p:txBody>
      </p:sp>
      <p:sp>
        <p:nvSpPr>
          <p:cNvPr id="579590" name="Text Box 6"/>
          <p:cNvSpPr txBox="1">
            <a:spLocks noChangeArrowheads="1"/>
          </p:cNvSpPr>
          <p:nvPr/>
        </p:nvSpPr>
        <p:spPr bwMode="auto">
          <a:xfrm>
            <a:off x="447675" y="3016250"/>
            <a:ext cx="1250950" cy="519113"/>
          </a:xfrm>
          <a:prstGeom prst="rect">
            <a:avLst/>
          </a:prstGeom>
          <a:noFill/>
          <a:ln w="9525">
            <a:noFill/>
            <a:miter lim="800000"/>
            <a:headEnd/>
            <a:tailEnd/>
          </a:ln>
          <a:effectLst/>
        </p:spPr>
        <p:txBody>
          <a:bodyPr wrap="none">
            <a:spAutoFit/>
          </a:bodyPr>
          <a:lstStyle/>
          <a:p>
            <a:r>
              <a:rPr lang="zh-CN" altLang="en-US" sz="2800">
                <a:latin typeface="Arial" pitchFamily="34" charset="0"/>
              </a:rPr>
              <a:t>实验：</a:t>
            </a:r>
          </a:p>
        </p:txBody>
      </p:sp>
      <p:graphicFrame>
        <p:nvGraphicFramePr>
          <p:cNvPr id="579591" name="Object 7"/>
          <p:cNvGraphicFramePr>
            <a:graphicFrameLocks noChangeAspect="1"/>
          </p:cNvGraphicFramePr>
          <p:nvPr/>
        </p:nvGraphicFramePr>
        <p:xfrm>
          <a:off x="900113" y="1844675"/>
          <a:ext cx="7889875" cy="1012825"/>
        </p:xfrm>
        <a:graphic>
          <a:graphicData uri="http://schemas.openxmlformats.org/presentationml/2006/ole">
            <p:oleObj spid="_x0000_s579591" name="Equation" r:id="rId3" imgW="3060360" imgH="393480" progId="Equation.DSMT4">
              <p:embed/>
            </p:oleObj>
          </a:graphicData>
        </a:graphic>
      </p:graphicFrame>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灯片编号占位符 5"/>
          <p:cNvSpPr>
            <a:spLocks noGrp="1"/>
          </p:cNvSpPr>
          <p:nvPr>
            <p:ph type="sldNum" sz="quarter" idx="12"/>
          </p:nvPr>
        </p:nvSpPr>
        <p:spPr/>
        <p:txBody>
          <a:bodyPr/>
          <a:lstStyle/>
          <a:p>
            <a:fld id="{80F18ACA-5E25-4303-8407-E15B08256531}" type="slidenum">
              <a:rPr lang="en-US" altLang="zh-CN"/>
              <a:pPr/>
              <a:t>116</a:t>
            </a:fld>
            <a:endParaRPr lang="en-US" altLang="zh-CN"/>
          </a:p>
        </p:txBody>
      </p:sp>
      <p:sp>
        <p:nvSpPr>
          <p:cNvPr id="580610" name="Rectangle 2"/>
          <p:cNvSpPr>
            <a:spLocks noGrp="1" noChangeArrowheads="1"/>
          </p:cNvSpPr>
          <p:nvPr>
            <p:ph type="title"/>
          </p:nvPr>
        </p:nvSpPr>
        <p:spPr>
          <a:xfrm>
            <a:off x="685800" y="0"/>
            <a:ext cx="7772400" cy="981075"/>
          </a:xfrm>
        </p:spPr>
        <p:txBody>
          <a:bodyPr/>
          <a:lstStyle/>
          <a:p>
            <a:r>
              <a:rPr lang="zh-CN" altLang="en-US">
                <a:ea typeface="黑体" pitchFamily="49" charset="-122"/>
              </a:rPr>
              <a:t>磁通量子</a:t>
            </a:r>
          </a:p>
        </p:txBody>
      </p:sp>
      <p:sp>
        <p:nvSpPr>
          <p:cNvPr id="580611" name="Rectangle 3"/>
          <p:cNvSpPr>
            <a:spLocks noGrp="1" noChangeArrowheads="1"/>
          </p:cNvSpPr>
          <p:nvPr>
            <p:ph type="body" idx="1"/>
          </p:nvPr>
        </p:nvSpPr>
        <p:spPr>
          <a:xfrm>
            <a:off x="625475" y="1052513"/>
            <a:ext cx="3778250" cy="579437"/>
          </a:xfrm>
          <a:noFill/>
        </p:spPr>
        <p:txBody>
          <a:bodyPr wrap="none">
            <a:spAutoFit/>
          </a:bodyPr>
          <a:lstStyle/>
          <a:p>
            <a:r>
              <a:rPr lang="zh-CN" altLang="en-US"/>
              <a:t>磁偶极子的磁通量</a:t>
            </a:r>
          </a:p>
        </p:txBody>
      </p:sp>
      <p:graphicFrame>
        <p:nvGraphicFramePr>
          <p:cNvPr id="580612" name="Object 4"/>
          <p:cNvGraphicFramePr>
            <a:graphicFrameLocks noChangeAspect="1"/>
          </p:cNvGraphicFramePr>
          <p:nvPr/>
        </p:nvGraphicFramePr>
        <p:xfrm>
          <a:off x="1476375" y="2205038"/>
          <a:ext cx="4879975" cy="752475"/>
        </p:xfrm>
        <a:graphic>
          <a:graphicData uri="http://schemas.openxmlformats.org/presentationml/2006/ole">
            <p:oleObj spid="_x0000_s580612" name="Equation" r:id="rId3" imgW="2463480" imgH="380880" progId="Equation.DSMT4">
              <p:embed/>
            </p:oleObj>
          </a:graphicData>
        </a:graphic>
      </p:graphicFrame>
      <p:graphicFrame>
        <p:nvGraphicFramePr>
          <p:cNvPr id="580613" name="Object 5"/>
          <p:cNvGraphicFramePr>
            <a:graphicFrameLocks noChangeAspect="1"/>
          </p:cNvGraphicFramePr>
          <p:nvPr/>
        </p:nvGraphicFramePr>
        <p:xfrm>
          <a:off x="4932363" y="1125538"/>
          <a:ext cx="3887787" cy="858837"/>
        </p:xfrm>
        <a:graphic>
          <a:graphicData uri="http://schemas.openxmlformats.org/presentationml/2006/ole">
            <p:oleObj spid="_x0000_s580613" name="Equation" r:id="rId4" imgW="1777680" imgH="393480" progId="Equation.DSMT4">
              <p:embed/>
            </p:oleObj>
          </a:graphicData>
        </a:graphic>
      </p:graphicFrame>
      <p:graphicFrame>
        <p:nvGraphicFramePr>
          <p:cNvPr id="580614" name="Object 6"/>
          <p:cNvGraphicFramePr>
            <a:graphicFrameLocks noChangeAspect="1"/>
          </p:cNvGraphicFramePr>
          <p:nvPr/>
        </p:nvGraphicFramePr>
        <p:xfrm>
          <a:off x="4211638" y="2781300"/>
          <a:ext cx="4227512" cy="901700"/>
        </p:xfrm>
        <a:graphic>
          <a:graphicData uri="http://schemas.openxmlformats.org/presentationml/2006/ole">
            <p:oleObj spid="_x0000_s580614" name="Equation" r:id="rId5" imgW="2133360" imgH="457200" progId="Equation.DSMT4">
              <p:embed/>
            </p:oleObj>
          </a:graphicData>
        </a:graphic>
      </p:graphicFrame>
      <p:sp>
        <p:nvSpPr>
          <p:cNvPr id="580615" name="Text Box 7"/>
          <p:cNvSpPr txBox="1">
            <a:spLocks noChangeArrowheads="1"/>
          </p:cNvSpPr>
          <p:nvPr/>
        </p:nvSpPr>
        <p:spPr bwMode="auto">
          <a:xfrm>
            <a:off x="611188" y="3429000"/>
            <a:ext cx="2781300" cy="1016000"/>
          </a:xfrm>
          <a:prstGeom prst="rect">
            <a:avLst/>
          </a:prstGeom>
          <a:noFill/>
          <a:ln w="9525">
            <a:solidFill>
              <a:srgbClr val="FF3300"/>
            </a:solidFill>
            <a:miter lim="800000"/>
            <a:headEnd/>
            <a:tailEnd/>
          </a:ln>
          <a:effectLst/>
        </p:spPr>
        <p:txBody>
          <a:bodyPr wrap="none">
            <a:spAutoFit/>
          </a:bodyPr>
          <a:lstStyle/>
          <a:p>
            <a:r>
              <a:rPr lang="zh-CN" altLang="en-US" sz="2000">
                <a:latin typeface="Arial" pitchFamily="34" charset="0"/>
              </a:rPr>
              <a:t>样品质量：</a:t>
            </a:r>
            <a:r>
              <a:rPr lang="en-US" altLang="zh-CN" sz="2000">
                <a:latin typeface="Arial" pitchFamily="34" charset="0"/>
              </a:rPr>
              <a:t>1 g</a:t>
            </a:r>
            <a:r>
              <a:rPr lang="zh-CN" altLang="en-US" sz="2000">
                <a:latin typeface="Arial" pitchFamily="34" charset="0"/>
              </a:rPr>
              <a:t>；</a:t>
            </a:r>
          </a:p>
          <a:p>
            <a:r>
              <a:rPr lang="zh-CN" altLang="en-US" sz="2000">
                <a:latin typeface="Arial" pitchFamily="34" charset="0"/>
              </a:rPr>
              <a:t>样品密度：</a:t>
            </a:r>
            <a:r>
              <a:rPr lang="en-US" altLang="zh-CN" sz="2000">
                <a:latin typeface="Arial" pitchFamily="34" charset="0"/>
              </a:rPr>
              <a:t>7.6 g/cm</a:t>
            </a:r>
            <a:r>
              <a:rPr lang="en-US" altLang="zh-CN" sz="2000" baseline="30000">
                <a:latin typeface="Arial" pitchFamily="34" charset="0"/>
              </a:rPr>
              <a:t>3</a:t>
            </a:r>
            <a:r>
              <a:rPr lang="zh-CN" altLang="en-US" sz="2000">
                <a:latin typeface="Arial" pitchFamily="34" charset="0"/>
              </a:rPr>
              <a:t>；</a:t>
            </a:r>
          </a:p>
          <a:p>
            <a:r>
              <a:rPr lang="zh-CN" altLang="en-US" sz="2000">
                <a:latin typeface="Arial" pitchFamily="34" charset="0"/>
              </a:rPr>
              <a:t>样品体积：</a:t>
            </a:r>
            <a:r>
              <a:rPr lang="en-US" altLang="zh-CN" sz="2000">
                <a:latin typeface="Arial" pitchFamily="34" charset="0"/>
              </a:rPr>
              <a:t>0.13 cm</a:t>
            </a:r>
            <a:r>
              <a:rPr lang="en-US" altLang="zh-CN" sz="2000" baseline="30000">
                <a:latin typeface="Arial" pitchFamily="34" charset="0"/>
              </a:rPr>
              <a:t>3</a:t>
            </a:r>
          </a:p>
        </p:txBody>
      </p:sp>
      <p:graphicFrame>
        <p:nvGraphicFramePr>
          <p:cNvPr id="580616" name="Object 8"/>
          <p:cNvGraphicFramePr>
            <a:graphicFrameLocks noChangeAspect="1"/>
          </p:cNvGraphicFramePr>
          <p:nvPr/>
        </p:nvGraphicFramePr>
        <p:xfrm>
          <a:off x="3563938" y="3789363"/>
          <a:ext cx="4278312" cy="827087"/>
        </p:xfrm>
        <a:graphic>
          <a:graphicData uri="http://schemas.openxmlformats.org/presentationml/2006/ole">
            <p:oleObj spid="_x0000_s580616" name="Equation" r:id="rId6" imgW="2158920" imgH="419040" progId="Equation.DSMT4">
              <p:embed/>
            </p:oleObj>
          </a:graphicData>
        </a:graphic>
      </p:graphicFrame>
      <p:sp>
        <p:nvSpPr>
          <p:cNvPr id="580617" name="Text Box 9"/>
          <p:cNvSpPr txBox="1">
            <a:spLocks noChangeArrowheads="1"/>
          </p:cNvSpPr>
          <p:nvPr/>
        </p:nvSpPr>
        <p:spPr bwMode="auto">
          <a:xfrm>
            <a:off x="1539875" y="4724400"/>
            <a:ext cx="6064250" cy="941388"/>
          </a:xfrm>
          <a:prstGeom prst="rect">
            <a:avLst/>
          </a:prstGeom>
          <a:solidFill>
            <a:srgbClr val="FFCCFF"/>
          </a:solidFill>
          <a:ln w="9525">
            <a:solidFill>
              <a:srgbClr val="FF3300"/>
            </a:solidFill>
            <a:miter lim="800000"/>
            <a:headEnd/>
            <a:tailEnd/>
          </a:ln>
          <a:effectLst/>
        </p:spPr>
        <p:txBody>
          <a:bodyPr wrap="none">
            <a:spAutoFit/>
          </a:bodyPr>
          <a:lstStyle/>
          <a:p>
            <a:pPr>
              <a:spcBef>
                <a:spcPct val="30000"/>
              </a:spcBef>
            </a:pPr>
            <a:r>
              <a:rPr lang="zh-CN" altLang="en-US">
                <a:latin typeface="Arial" pitchFamily="34" charset="0"/>
              </a:rPr>
              <a:t>样品磁矩：</a:t>
            </a:r>
            <a:r>
              <a:rPr lang="en-US" altLang="zh-CN">
                <a:latin typeface="Arial" pitchFamily="34" charset="0"/>
              </a:rPr>
              <a:t>1.0 Am</a:t>
            </a:r>
            <a:r>
              <a:rPr lang="en-US" altLang="zh-CN" baseline="30000">
                <a:latin typeface="Arial" pitchFamily="34" charset="0"/>
              </a:rPr>
              <a:t>2</a:t>
            </a:r>
            <a:r>
              <a:rPr lang="zh-CN" altLang="en-US">
                <a:latin typeface="Arial" pitchFamily="34" charset="0"/>
              </a:rPr>
              <a:t>；检测线圈直径：</a:t>
            </a:r>
            <a:r>
              <a:rPr lang="en-US" altLang="zh-CN">
                <a:latin typeface="Arial" pitchFamily="34" charset="0"/>
              </a:rPr>
              <a:t>10 cm</a:t>
            </a:r>
          </a:p>
          <a:p>
            <a:pPr>
              <a:spcBef>
                <a:spcPct val="30000"/>
              </a:spcBef>
            </a:pPr>
            <a:r>
              <a:rPr lang="zh-CN" altLang="en-US">
                <a:latin typeface="Arial" pitchFamily="34" charset="0"/>
              </a:rPr>
              <a:t>检测线圈中的最大磁通量：</a:t>
            </a:r>
            <a:r>
              <a:rPr lang="en-US" altLang="zh-CN">
                <a:latin typeface="Arial" pitchFamily="34" charset="0"/>
              </a:rPr>
              <a:t>4</a:t>
            </a:r>
            <a:r>
              <a:rPr lang="en-US" altLang="zh-CN">
                <a:latin typeface="Arial" pitchFamily="34" charset="0"/>
                <a:sym typeface="Symbol" pitchFamily="18" charset="2"/>
              </a:rPr>
              <a:t>10</a:t>
            </a:r>
            <a:r>
              <a:rPr lang="en-US" altLang="zh-CN" baseline="30000">
                <a:latin typeface="Arial" pitchFamily="34" charset="0"/>
                <a:sym typeface="Symbol" pitchFamily="18" charset="2"/>
              </a:rPr>
              <a:t>5</a:t>
            </a:r>
            <a:r>
              <a:rPr lang="en-US" altLang="zh-CN">
                <a:latin typeface="Arial" pitchFamily="34" charset="0"/>
                <a:sym typeface="Symbol" pitchFamily="18" charset="2"/>
              </a:rPr>
              <a:t> Wb</a:t>
            </a:r>
          </a:p>
        </p:txBody>
      </p:sp>
      <p:sp>
        <p:nvSpPr>
          <p:cNvPr id="580618" name="Text Box 10"/>
          <p:cNvSpPr txBox="1">
            <a:spLocks noChangeArrowheads="1"/>
          </p:cNvSpPr>
          <p:nvPr/>
        </p:nvSpPr>
        <p:spPr bwMode="auto">
          <a:xfrm>
            <a:off x="2339975" y="6008688"/>
            <a:ext cx="4349750" cy="588962"/>
          </a:xfrm>
          <a:prstGeom prst="rect">
            <a:avLst/>
          </a:prstGeom>
          <a:solidFill>
            <a:srgbClr val="CCFF99"/>
          </a:solidFill>
          <a:ln w="9525">
            <a:solidFill>
              <a:srgbClr val="FF3300"/>
            </a:solidFill>
            <a:miter lim="800000"/>
            <a:headEnd/>
            <a:tailEnd/>
          </a:ln>
          <a:effectLst/>
        </p:spPr>
        <p:txBody>
          <a:bodyPr wrap="none">
            <a:spAutoFit/>
          </a:bodyPr>
          <a:lstStyle/>
          <a:p>
            <a:pPr>
              <a:spcBef>
                <a:spcPct val="30000"/>
              </a:spcBef>
            </a:pPr>
            <a:r>
              <a:rPr lang="en-US" altLang="zh-CN" sz="3200">
                <a:latin typeface="Arial" pitchFamily="34" charset="0"/>
                <a:sym typeface="Symbol" pitchFamily="18" charset="2"/>
              </a:rPr>
              <a:t>10</a:t>
            </a:r>
            <a:r>
              <a:rPr lang="en-US" altLang="zh-CN" sz="3200" baseline="30000">
                <a:latin typeface="Arial" pitchFamily="34" charset="0"/>
                <a:sym typeface="Symbol" pitchFamily="18" charset="2"/>
              </a:rPr>
              <a:t>10</a:t>
            </a:r>
            <a:r>
              <a:rPr lang="en-US" altLang="zh-CN" sz="3200">
                <a:latin typeface="Arial" pitchFamily="34" charset="0"/>
              </a:rPr>
              <a:t> Am</a:t>
            </a:r>
            <a:r>
              <a:rPr lang="en-US" altLang="zh-CN" sz="3200" baseline="30000">
                <a:latin typeface="Arial" pitchFamily="34" charset="0"/>
              </a:rPr>
              <a:t>2</a:t>
            </a:r>
            <a:r>
              <a:rPr lang="en-US" altLang="zh-CN" sz="3200">
                <a:latin typeface="Arial" pitchFamily="34" charset="0"/>
              </a:rPr>
              <a:t> </a:t>
            </a:r>
            <a:r>
              <a:rPr lang="zh-CN" altLang="en-US" sz="3200">
                <a:latin typeface="Arial" pitchFamily="34" charset="0"/>
              </a:rPr>
              <a:t>～ </a:t>
            </a:r>
            <a:r>
              <a:rPr lang="en-US" altLang="zh-CN" sz="3200">
                <a:latin typeface="Arial" pitchFamily="34" charset="0"/>
                <a:sym typeface="Symbol" pitchFamily="18" charset="2"/>
              </a:rPr>
              <a:t>10</a:t>
            </a:r>
            <a:r>
              <a:rPr lang="en-US" altLang="zh-CN" sz="3200" baseline="30000">
                <a:latin typeface="Arial" pitchFamily="34" charset="0"/>
                <a:sym typeface="Symbol" pitchFamily="18" charset="2"/>
              </a:rPr>
              <a:t>11</a:t>
            </a:r>
            <a:r>
              <a:rPr lang="en-US" altLang="zh-CN" sz="3200">
                <a:latin typeface="Arial" pitchFamily="34" charset="0"/>
              </a:rPr>
              <a:t> Am</a:t>
            </a:r>
            <a:r>
              <a:rPr lang="en-US" altLang="zh-CN" sz="3200" baseline="30000">
                <a:latin typeface="Arial" pitchFamily="34" charset="0"/>
              </a:rPr>
              <a:t>2</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灯片编号占位符 5"/>
          <p:cNvSpPr>
            <a:spLocks noGrp="1"/>
          </p:cNvSpPr>
          <p:nvPr>
            <p:ph type="sldNum" sz="quarter" idx="12"/>
          </p:nvPr>
        </p:nvSpPr>
        <p:spPr/>
        <p:txBody>
          <a:bodyPr/>
          <a:lstStyle/>
          <a:p>
            <a:fld id="{9578C2F8-0D38-4A33-8339-6B40C11795E2}" type="slidenum">
              <a:rPr lang="en-US" altLang="zh-CN"/>
              <a:pPr/>
              <a:t>117</a:t>
            </a:fld>
            <a:endParaRPr lang="en-US" altLang="zh-CN"/>
          </a:p>
        </p:txBody>
      </p:sp>
      <p:sp>
        <p:nvSpPr>
          <p:cNvPr id="581634" name="Rectangle 2"/>
          <p:cNvSpPr>
            <a:spLocks noGrp="1" noChangeArrowheads="1"/>
          </p:cNvSpPr>
          <p:nvPr>
            <p:ph type="title"/>
          </p:nvPr>
        </p:nvSpPr>
        <p:spPr>
          <a:xfrm>
            <a:off x="685800" y="76200"/>
            <a:ext cx="7772400" cy="976313"/>
          </a:xfrm>
        </p:spPr>
        <p:txBody>
          <a:bodyPr/>
          <a:lstStyle/>
          <a:p>
            <a:r>
              <a:rPr lang="en-US" altLang="zh-CN">
                <a:ea typeface="黑体" pitchFamily="49" charset="-122"/>
              </a:rPr>
              <a:t>Josephson</a:t>
            </a:r>
            <a:r>
              <a:rPr lang="zh-CN" altLang="en-US">
                <a:ea typeface="黑体" pitchFamily="49" charset="-122"/>
              </a:rPr>
              <a:t>效应</a:t>
            </a:r>
          </a:p>
        </p:txBody>
      </p:sp>
      <p:sp>
        <p:nvSpPr>
          <p:cNvPr id="581635" name="Rectangle 3"/>
          <p:cNvSpPr>
            <a:spLocks noGrp="1" noChangeArrowheads="1"/>
          </p:cNvSpPr>
          <p:nvPr>
            <p:ph type="body" idx="1"/>
          </p:nvPr>
        </p:nvSpPr>
        <p:spPr>
          <a:xfrm>
            <a:off x="395288" y="903288"/>
            <a:ext cx="5772150" cy="701675"/>
          </a:xfrm>
          <a:noFill/>
        </p:spPr>
        <p:txBody>
          <a:bodyPr wrap="none">
            <a:spAutoFit/>
          </a:bodyPr>
          <a:lstStyle/>
          <a:p>
            <a:pPr>
              <a:spcBef>
                <a:spcPct val="50000"/>
              </a:spcBef>
              <a:buFontTx/>
              <a:buNone/>
            </a:pPr>
            <a:r>
              <a:rPr lang="zh-CN" altLang="en-US" sz="4000">
                <a:solidFill>
                  <a:srgbClr val="0000FF"/>
                </a:solidFill>
                <a:ea typeface="隶书" pitchFamily="49" charset="-122"/>
              </a:rPr>
              <a:t>超导研究的大场面：</a:t>
            </a:r>
            <a:r>
              <a:rPr lang="zh-CN" altLang="en-US" sz="4000">
                <a:solidFill>
                  <a:srgbClr val="FF3300"/>
                </a:solidFill>
                <a:ea typeface="隶书" pitchFamily="49" charset="-122"/>
              </a:rPr>
              <a:t>相位</a:t>
            </a:r>
            <a:endParaRPr lang="zh-CN" altLang="en-US">
              <a:solidFill>
                <a:srgbClr val="FF3300"/>
              </a:solidFill>
              <a:ea typeface="隶书" pitchFamily="49" charset="-122"/>
            </a:endParaRPr>
          </a:p>
        </p:txBody>
      </p:sp>
      <p:sp>
        <p:nvSpPr>
          <p:cNvPr id="581636" name="Text Box 4"/>
          <p:cNvSpPr txBox="1">
            <a:spLocks noChangeArrowheads="1"/>
          </p:cNvSpPr>
          <p:nvPr/>
        </p:nvSpPr>
        <p:spPr bwMode="auto">
          <a:xfrm>
            <a:off x="2555875" y="5805488"/>
            <a:ext cx="1824038" cy="822325"/>
          </a:xfrm>
          <a:prstGeom prst="rect">
            <a:avLst/>
          </a:prstGeom>
          <a:noFill/>
          <a:ln w="19050">
            <a:noFill/>
            <a:miter lim="800000"/>
            <a:headEnd/>
            <a:tailEnd/>
          </a:ln>
          <a:effectLst/>
        </p:spPr>
        <p:txBody>
          <a:bodyPr wrap="none" lIns="90000" tIns="46800" rIns="90000" bIns="46800">
            <a:spAutoFit/>
          </a:bodyPr>
          <a:lstStyle/>
          <a:p>
            <a:pPr algn="ctr"/>
            <a:r>
              <a:rPr kumimoji="1" lang="en-US" altLang="zh-CN"/>
              <a:t>Nb/Al</a:t>
            </a:r>
            <a:r>
              <a:rPr kumimoji="1" lang="en-US" altLang="zh-CN" baseline="-25000"/>
              <a:t>2</a:t>
            </a:r>
            <a:r>
              <a:rPr kumimoji="1" lang="en-US" altLang="zh-CN"/>
              <a:t>O</a:t>
            </a:r>
            <a:r>
              <a:rPr kumimoji="1" lang="en-US" altLang="zh-CN" baseline="-25000"/>
              <a:t>3</a:t>
            </a:r>
            <a:r>
              <a:rPr kumimoji="1" lang="en-US" altLang="zh-CN"/>
              <a:t>/Nb</a:t>
            </a:r>
          </a:p>
          <a:p>
            <a:pPr algn="ctr"/>
            <a:r>
              <a:rPr kumimoji="1" lang="en-US" altLang="zh-CN"/>
              <a:t>Pb/Al</a:t>
            </a:r>
            <a:r>
              <a:rPr kumimoji="1" lang="en-US" altLang="zh-CN" baseline="-25000"/>
              <a:t>2</a:t>
            </a:r>
            <a:r>
              <a:rPr kumimoji="1" lang="en-US" altLang="zh-CN"/>
              <a:t>O</a:t>
            </a:r>
            <a:r>
              <a:rPr kumimoji="1" lang="en-US" altLang="zh-CN" baseline="-25000"/>
              <a:t>3</a:t>
            </a:r>
            <a:r>
              <a:rPr kumimoji="1" lang="en-US" altLang="zh-CN"/>
              <a:t>/Pb</a:t>
            </a:r>
          </a:p>
        </p:txBody>
      </p:sp>
      <p:grpSp>
        <p:nvGrpSpPr>
          <p:cNvPr id="581637" name="Group 5"/>
          <p:cNvGrpSpPr>
            <a:grpSpLocks/>
          </p:cNvGrpSpPr>
          <p:nvPr/>
        </p:nvGrpSpPr>
        <p:grpSpPr bwMode="auto">
          <a:xfrm>
            <a:off x="323850" y="3716338"/>
            <a:ext cx="1968500" cy="2895600"/>
            <a:chOff x="4416" y="1776"/>
            <a:chExt cx="1240" cy="1824"/>
          </a:xfrm>
        </p:grpSpPr>
        <p:sp>
          <p:nvSpPr>
            <p:cNvPr id="581638" name="Rectangle 6"/>
            <p:cNvSpPr>
              <a:spLocks noChangeArrowheads="1"/>
            </p:cNvSpPr>
            <p:nvPr/>
          </p:nvSpPr>
          <p:spPr bwMode="auto">
            <a:xfrm>
              <a:off x="4560" y="3072"/>
              <a:ext cx="1096" cy="288"/>
            </a:xfrm>
            <a:prstGeom prst="rect">
              <a:avLst/>
            </a:prstGeom>
            <a:noFill/>
            <a:ln w="19050">
              <a:noFill/>
              <a:miter lim="800000"/>
              <a:headEnd/>
              <a:tailEnd/>
            </a:ln>
            <a:effectLst/>
          </p:spPr>
          <p:txBody>
            <a:bodyPr wrap="none" lIns="90000" tIns="46800" rIns="90000" bIns="46800">
              <a:spAutoFit/>
            </a:bodyPr>
            <a:lstStyle/>
            <a:p>
              <a:r>
                <a:rPr kumimoji="1" lang="en-US" altLang="zh-CN">
                  <a:solidFill>
                    <a:srgbClr val="FF0000"/>
                  </a:solidFill>
                </a:rPr>
                <a:t>Josephson</a:t>
              </a:r>
              <a:r>
                <a:rPr kumimoji="1" lang="zh-CN" altLang="en-US">
                  <a:solidFill>
                    <a:srgbClr val="FF0000"/>
                  </a:solidFill>
                </a:rPr>
                <a:t>结</a:t>
              </a:r>
            </a:p>
          </p:txBody>
        </p:sp>
        <p:grpSp>
          <p:nvGrpSpPr>
            <p:cNvPr id="581639" name="Group 7"/>
            <p:cNvGrpSpPr>
              <a:grpSpLocks/>
            </p:cNvGrpSpPr>
            <p:nvPr/>
          </p:nvGrpSpPr>
          <p:grpSpPr bwMode="auto">
            <a:xfrm>
              <a:off x="4656" y="3360"/>
              <a:ext cx="768" cy="240"/>
              <a:chOff x="720" y="3684"/>
              <a:chExt cx="768" cy="240"/>
            </a:xfrm>
          </p:grpSpPr>
          <p:grpSp>
            <p:nvGrpSpPr>
              <p:cNvPr id="581640" name="Group 8"/>
              <p:cNvGrpSpPr>
                <a:grpSpLocks/>
              </p:cNvGrpSpPr>
              <p:nvPr/>
            </p:nvGrpSpPr>
            <p:grpSpPr bwMode="auto">
              <a:xfrm>
                <a:off x="912" y="3684"/>
                <a:ext cx="384" cy="240"/>
                <a:chOff x="912" y="3684"/>
                <a:chExt cx="384" cy="240"/>
              </a:xfrm>
            </p:grpSpPr>
            <p:sp>
              <p:nvSpPr>
                <p:cNvPr id="581641" name="AutoShape 9"/>
                <p:cNvSpPr>
                  <a:spLocks noChangeArrowheads="1"/>
                </p:cNvSpPr>
                <p:nvPr/>
              </p:nvSpPr>
              <p:spPr bwMode="auto">
                <a:xfrm rot="5400000">
                  <a:off x="888" y="3708"/>
                  <a:ext cx="240" cy="192"/>
                </a:xfrm>
                <a:prstGeom prst="triangle">
                  <a:avLst>
                    <a:gd name="adj" fmla="val 50000"/>
                  </a:avLst>
                </a:prstGeom>
                <a:solidFill>
                  <a:schemeClr val="tx2"/>
                </a:solidFill>
                <a:ln w="19050">
                  <a:solidFill>
                    <a:schemeClr val="tx1"/>
                  </a:solidFill>
                  <a:miter lim="800000"/>
                  <a:headEnd/>
                  <a:tailEnd/>
                </a:ln>
                <a:effectLst/>
              </p:spPr>
              <p:txBody>
                <a:bodyPr wrap="none" lIns="90000" tIns="46800" rIns="90000" bIns="46800" anchor="ctr">
                  <a:spAutoFit/>
                </a:bodyPr>
                <a:lstStyle/>
                <a:p>
                  <a:endParaRPr lang="zh-CN" altLang="en-US"/>
                </a:p>
              </p:txBody>
            </p:sp>
            <p:sp>
              <p:nvSpPr>
                <p:cNvPr id="581642" name="AutoShape 10"/>
                <p:cNvSpPr>
                  <a:spLocks noChangeArrowheads="1"/>
                </p:cNvSpPr>
                <p:nvPr/>
              </p:nvSpPr>
              <p:spPr bwMode="auto">
                <a:xfrm rot="16200000" flipH="1">
                  <a:off x="1080" y="3708"/>
                  <a:ext cx="240" cy="192"/>
                </a:xfrm>
                <a:prstGeom prst="triangle">
                  <a:avLst>
                    <a:gd name="adj" fmla="val 50000"/>
                  </a:avLst>
                </a:prstGeom>
                <a:solidFill>
                  <a:schemeClr val="tx2"/>
                </a:solidFill>
                <a:ln w="19050">
                  <a:solidFill>
                    <a:schemeClr val="tx1"/>
                  </a:solidFill>
                  <a:miter lim="800000"/>
                  <a:headEnd/>
                  <a:tailEnd/>
                </a:ln>
                <a:effectLst/>
              </p:spPr>
              <p:txBody>
                <a:bodyPr wrap="none" lIns="90000" tIns="46800" rIns="90000" bIns="46800" anchor="ctr">
                  <a:spAutoFit/>
                </a:bodyPr>
                <a:lstStyle/>
                <a:p>
                  <a:endParaRPr lang="zh-CN" altLang="en-US"/>
                </a:p>
              </p:txBody>
            </p:sp>
          </p:grpSp>
          <p:sp>
            <p:nvSpPr>
              <p:cNvPr id="581643" name="Line 11"/>
              <p:cNvSpPr>
                <a:spLocks noChangeShapeType="1"/>
              </p:cNvSpPr>
              <p:nvPr/>
            </p:nvSpPr>
            <p:spPr bwMode="auto">
              <a:xfrm>
                <a:off x="720" y="3804"/>
                <a:ext cx="192" cy="0"/>
              </a:xfrm>
              <a:prstGeom prst="line">
                <a:avLst/>
              </a:prstGeom>
              <a:noFill/>
              <a:ln w="38100">
                <a:solidFill>
                  <a:schemeClr val="tx1"/>
                </a:solidFill>
                <a:round/>
                <a:headEnd/>
                <a:tailEnd/>
              </a:ln>
              <a:effectLst/>
            </p:spPr>
            <p:txBody>
              <a:bodyPr lIns="90000" tIns="46800" rIns="90000" bIns="46800">
                <a:spAutoFit/>
              </a:bodyPr>
              <a:lstStyle/>
              <a:p>
                <a:endParaRPr lang="zh-CN" altLang="en-US"/>
              </a:p>
            </p:txBody>
          </p:sp>
          <p:sp>
            <p:nvSpPr>
              <p:cNvPr id="581644" name="Line 12"/>
              <p:cNvSpPr>
                <a:spLocks noChangeShapeType="1"/>
              </p:cNvSpPr>
              <p:nvPr/>
            </p:nvSpPr>
            <p:spPr bwMode="auto">
              <a:xfrm>
                <a:off x="1296" y="3804"/>
                <a:ext cx="192" cy="0"/>
              </a:xfrm>
              <a:prstGeom prst="line">
                <a:avLst/>
              </a:prstGeom>
              <a:noFill/>
              <a:ln w="38100">
                <a:solidFill>
                  <a:schemeClr val="tx1"/>
                </a:solidFill>
                <a:round/>
                <a:headEnd/>
                <a:tailEnd/>
              </a:ln>
              <a:effectLst/>
            </p:spPr>
            <p:txBody>
              <a:bodyPr lIns="90000" tIns="46800" rIns="90000" bIns="46800">
                <a:spAutoFit/>
              </a:bodyPr>
              <a:lstStyle/>
              <a:p>
                <a:endParaRPr lang="zh-CN" altLang="en-US"/>
              </a:p>
            </p:txBody>
          </p:sp>
        </p:grpSp>
        <p:grpSp>
          <p:nvGrpSpPr>
            <p:cNvPr id="581645" name="Group 13"/>
            <p:cNvGrpSpPr>
              <a:grpSpLocks/>
            </p:cNvGrpSpPr>
            <p:nvPr/>
          </p:nvGrpSpPr>
          <p:grpSpPr bwMode="auto">
            <a:xfrm>
              <a:off x="4416" y="2016"/>
              <a:ext cx="1223" cy="1051"/>
              <a:chOff x="4416" y="2470"/>
              <a:chExt cx="1223" cy="1051"/>
            </a:xfrm>
          </p:grpSpPr>
          <p:grpSp>
            <p:nvGrpSpPr>
              <p:cNvPr id="581646" name="Group 14"/>
              <p:cNvGrpSpPr>
                <a:grpSpLocks/>
              </p:cNvGrpSpPr>
              <p:nvPr/>
            </p:nvGrpSpPr>
            <p:grpSpPr bwMode="auto">
              <a:xfrm>
                <a:off x="4416" y="2470"/>
                <a:ext cx="1223" cy="720"/>
                <a:chOff x="384" y="2592"/>
                <a:chExt cx="1223" cy="720"/>
              </a:xfrm>
            </p:grpSpPr>
            <p:grpSp>
              <p:nvGrpSpPr>
                <p:cNvPr id="581647" name="Group 15"/>
                <p:cNvGrpSpPr>
                  <a:grpSpLocks/>
                </p:cNvGrpSpPr>
                <p:nvPr/>
              </p:nvGrpSpPr>
              <p:grpSpPr bwMode="auto">
                <a:xfrm>
                  <a:off x="384" y="2592"/>
                  <a:ext cx="1221" cy="720"/>
                  <a:chOff x="384" y="2592"/>
                  <a:chExt cx="1221" cy="720"/>
                </a:xfrm>
              </p:grpSpPr>
              <p:sp>
                <p:nvSpPr>
                  <p:cNvPr id="581648" name="Rectangle 16"/>
                  <p:cNvSpPr>
                    <a:spLocks noChangeArrowheads="1"/>
                  </p:cNvSpPr>
                  <p:nvPr/>
                </p:nvSpPr>
                <p:spPr bwMode="auto">
                  <a:xfrm>
                    <a:off x="384" y="2592"/>
                    <a:ext cx="453" cy="720"/>
                  </a:xfrm>
                  <a:prstGeom prst="rect">
                    <a:avLst/>
                  </a:prstGeom>
                  <a:solidFill>
                    <a:srgbClr val="CCFF66"/>
                  </a:solidFill>
                  <a:ln w="19050">
                    <a:solidFill>
                      <a:schemeClr val="tx1"/>
                    </a:solidFill>
                    <a:miter lim="800000"/>
                    <a:headEnd/>
                    <a:tailEnd/>
                  </a:ln>
                  <a:effectLst/>
                </p:spPr>
                <p:txBody>
                  <a:bodyPr wrap="none" lIns="90000" tIns="46800" rIns="90000" bIns="46800"/>
                  <a:lstStyle/>
                  <a:p>
                    <a:pPr algn="ctr"/>
                    <a:r>
                      <a:rPr kumimoji="1" lang="en-US" altLang="zh-CN"/>
                      <a:t>S</a:t>
                    </a:r>
                  </a:p>
                </p:txBody>
              </p:sp>
              <p:sp>
                <p:nvSpPr>
                  <p:cNvPr id="581649" name="Rectangle 17"/>
                  <p:cNvSpPr>
                    <a:spLocks noChangeArrowheads="1"/>
                  </p:cNvSpPr>
                  <p:nvPr/>
                </p:nvSpPr>
                <p:spPr bwMode="auto">
                  <a:xfrm>
                    <a:off x="1152" y="2592"/>
                    <a:ext cx="453" cy="720"/>
                  </a:xfrm>
                  <a:prstGeom prst="rect">
                    <a:avLst/>
                  </a:prstGeom>
                  <a:solidFill>
                    <a:srgbClr val="CCFF66"/>
                  </a:solidFill>
                  <a:ln w="19050">
                    <a:solidFill>
                      <a:schemeClr val="tx1"/>
                    </a:solidFill>
                    <a:miter lim="800000"/>
                    <a:headEnd/>
                    <a:tailEnd/>
                  </a:ln>
                  <a:effectLst/>
                </p:spPr>
                <p:txBody>
                  <a:bodyPr wrap="none" lIns="90000" tIns="46800" rIns="90000" bIns="46800"/>
                  <a:lstStyle/>
                  <a:p>
                    <a:pPr algn="ctr"/>
                    <a:r>
                      <a:rPr kumimoji="1" lang="en-US" altLang="zh-CN"/>
                      <a:t>S</a:t>
                    </a:r>
                  </a:p>
                </p:txBody>
              </p:sp>
              <p:sp>
                <p:nvSpPr>
                  <p:cNvPr id="581650" name="Rectangle 18"/>
                  <p:cNvSpPr>
                    <a:spLocks noChangeArrowheads="1"/>
                  </p:cNvSpPr>
                  <p:nvPr/>
                </p:nvSpPr>
                <p:spPr bwMode="auto">
                  <a:xfrm>
                    <a:off x="825" y="2592"/>
                    <a:ext cx="340" cy="720"/>
                  </a:xfrm>
                  <a:prstGeom prst="rect">
                    <a:avLst/>
                  </a:prstGeom>
                  <a:solidFill>
                    <a:srgbClr val="FF0000"/>
                  </a:solidFill>
                  <a:ln w="19050">
                    <a:solidFill>
                      <a:schemeClr val="tx1"/>
                    </a:solidFill>
                    <a:miter lim="800000"/>
                    <a:headEnd/>
                    <a:tailEnd/>
                  </a:ln>
                  <a:effectLst/>
                </p:spPr>
                <p:txBody>
                  <a:bodyPr wrap="none" lIns="90000" tIns="46800" rIns="90000" bIns="46800"/>
                  <a:lstStyle/>
                  <a:p>
                    <a:pPr algn="ctr"/>
                    <a:r>
                      <a:rPr kumimoji="1" lang="en-US" altLang="zh-CN">
                        <a:solidFill>
                          <a:schemeClr val="bg1"/>
                        </a:solidFill>
                      </a:rPr>
                      <a:t>O</a:t>
                    </a:r>
                  </a:p>
                </p:txBody>
              </p:sp>
            </p:grpSp>
            <p:grpSp>
              <p:nvGrpSpPr>
                <p:cNvPr id="581651" name="Group 19"/>
                <p:cNvGrpSpPr>
                  <a:grpSpLocks/>
                </p:cNvGrpSpPr>
                <p:nvPr/>
              </p:nvGrpSpPr>
              <p:grpSpPr bwMode="auto">
                <a:xfrm>
                  <a:off x="568" y="2928"/>
                  <a:ext cx="1039" cy="288"/>
                  <a:chOff x="568" y="2928"/>
                  <a:chExt cx="1039" cy="288"/>
                </a:xfrm>
              </p:grpSpPr>
              <p:sp>
                <p:nvSpPr>
                  <p:cNvPr id="581652" name="Freeform 20"/>
                  <p:cNvSpPr>
                    <a:spLocks/>
                  </p:cNvSpPr>
                  <p:nvPr/>
                </p:nvSpPr>
                <p:spPr bwMode="auto">
                  <a:xfrm>
                    <a:off x="568" y="3010"/>
                    <a:ext cx="900" cy="111"/>
                  </a:xfrm>
                  <a:custGeom>
                    <a:avLst/>
                    <a:gdLst/>
                    <a:ahLst/>
                    <a:cxnLst>
                      <a:cxn ang="0">
                        <a:pos x="0" y="82"/>
                      </a:cxn>
                      <a:cxn ang="0">
                        <a:pos x="236" y="74"/>
                      </a:cxn>
                      <a:cxn ang="0">
                        <a:pos x="296" y="14"/>
                      </a:cxn>
                      <a:cxn ang="0">
                        <a:pos x="344" y="110"/>
                      </a:cxn>
                      <a:cxn ang="0">
                        <a:pos x="392" y="14"/>
                      </a:cxn>
                      <a:cxn ang="0">
                        <a:pos x="432" y="110"/>
                      </a:cxn>
                      <a:cxn ang="0">
                        <a:pos x="480" y="14"/>
                      </a:cxn>
                      <a:cxn ang="0">
                        <a:pos x="516" y="110"/>
                      </a:cxn>
                      <a:cxn ang="0">
                        <a:pos x="556" y="6"/>
                      </a:cxn>
                      <a:cxn ang="0">
                        <a:pos x="604" y="74"/>
                      </a:cxn>
                      <a:cxn ang="0">
                        <a:pos x="900" y="78"/>
                      </a:cxn>
                    </a:cxnLst>
                    <a:rect l="0" t="0" r="r" b="b"/>
                    <a:pathLst>
                      <a:path w="900" h="111">
                        <a:moveTo>
                          <a:pt x="0" y="82"/>
                        </a:moveTo>
                        <a:cubicBezTo>
                          <a:pt x="39" y="81"/>
                          <a:pt x="187" y="85"/>
                          <a:pt x="236" y="74"/>
                        </a:cubicBezTo>
                        <a:cubicBezTo>
                          <a:pt x="285" y="63"/>
                          <a:pt x="278" y="8"/>
                          <a:pt x="296" y="14"/>
                        </a:cubicBezTo>
                        <a:cubicBezTo>
                          <a:pt x="314" y="20"/>
                          <a:pt x="328" y="110"/>
                          <a:pt x="344" y="110"/>
                        </a:cubicBezTo>
                        <a:cubicBezTo>
                          <a:pt x="360" y="110"/>
                          <a:pt x="377" y="14"/>
                          <a:pt x="392" y="14"/>
                        </a:cubicBezTo>
                        <a:cubicBezTo>
                          <a:pt x="407" y="14"/>
                          <a:pt x="417" y="110"/>
                          <a:pt x="432" y="110"/>
                        </a:cubicBezTo>
                        <a:cubicBezTo>
                          <a:pt x="447" y="110"/>
                          <a:pt x="466" y="14"/>
                          <a:pt x="480" y="14"/>
                        </a:cubicBezTo>
                        <a:cubicBezTo>
                          <a:pt x="494" y="14"/>
                          <a:pt x="503" y="111"/>
                          <a:pt x="516" y="110"/>
                        </a:cubicBezTo>
                        <a:cubicBezTo>
                          <a:pt x="529" y="109"/>
                          <a:pt x="541" y="12"/>
                          <a:pt x="556" y="6"/>
                        </a:cubicBezTo>
                        <a:cubicBezTo>
                          <a:pt x="571" y="0"/>
                          <a:pt x="547" y="62"/>
                          <a:pt x="604" y="74"/>
                        </a:cubicBezTo>
                        <a:cubicBezTo>
                          <a:pt x="661" y="86"/>
                          <a:pt x="838" y="77"/>
                          <a:pt x="900" y="78"/>
                        </a:cubicBezTo>
                      </a:path>
                    </a:pathLst>
                  </a:custGeom>
                  <a:noFill/>
                  <a:ln w="38100" cap="flat" cmpd="sng">
                    <a:solidFill>
                      <a:srgbClr val="4343FF"/>
                    </a:solidFill>
                    <a:prstDash val="solid"/>
                    <a:round/>
                    <a:headEnd type="none" w="med" len="med"/>
                    <a:tailEnd type="triangle" w="med" len="med"/>
                  </a:ln>
                  <a:effectLst/>
                </p:spPr>
                <p:txBody>
                  <a:bodyPr lIns="90000" tIns="46800" rIns="90000" bIns="46800">
                    <a:spAutoFit/>
                  </a:bodyPr>
                  <a:lstStyle/>
                  <a:p>
                    <a:endParaRPr lang="zh-CN" altLang="en-US"/>
                  </a:p>
                </p:txBody>
              </p:sp>
              <p:sp>
                <p:nvSpPr>
                  <p:cNvPr id="581653" name="Text Box 21"/>
                  <p:cNvSpPr txBox="1">
                    <a:spLocks noChangeArrowheads="1"/>
                  </p:cNvSpPr>
                  <p:nvPr/>
                </p:nvSpPr>
                <p:spPr bwMode="auto">
                  <a:xfrm>
                    <a:off x="1440" y="2928"/>
                    <a:ext cx="167" cy="288"/>
                  </a:xfrm>
                  <a:prstGeom prst="rect">
                    <a:avLst/>
                  </a:prstGeom>
                  <a:noFill/>
                  <a:ln w="19050">
                    <a:noFill/>
                    <a:miter lim="800000"/>
                    <a:headEnd/>
                    <a:tailEnd/>
                  </a:ln>
                  <a:effectLst/>
                </p:spPr>
                <p:txBody>
                  <a:bodyPr wrap="none" lIns="90000" tIns="46800" rIns="90000" bIns="46800">
                    <a:spAutoFit/>
                  </a:bodyPr>
                  <a:lstStyle/>
                  <a:p>
                    <a:r>
                      <a:rPr kumimoji="1" lang="en-US" altLang="zh-CN" b="1" i="1"/>
                      <a:t>j</a:t>
                    </a:r>
                  </a:p>
                </p:txBody>
              </p:sp>
            </p:grpSp>
          </p:grpSp>
          <p:grpSp>
            <p:nvGrpSpPr>
              <p:cNvPr id="581654" name="Group 22"/>
              <p:cNvGrpSpPr>
                <a:grpSpLocks/>
              </p:cNvGrpSpPr>
              <p:nvPr/>
            </p:nvGrpSpPr>
            <p:grpSpPr bwMode="auto">
              <a:xfrm>
                <a:off x="4656" y="3190"/>
                <a:ext cx="720" cy="331"/>
                <a:chOff x="4656" y="3190"/>
                <a:chExt cx="720" cy="331"/>
              </a:xfrm>
            </p:grpSpPr>
            <p:sp>
              <p:nvSpPr>
                <p:cNvPr id="581655" name="Freeform 23"/>
                <p:cNvSpPr>
                  <a:spLocks/>
                </p:cNvSpPr>
                <p:nvPr/>
              </p:nvSpPr>
              <p:spPr bwMode="auto">
                <a:xfrm>
                  <a:off x="4656" y="3190"/>
                  <a:ext cx="720" cy="192"/>
                </a:xfrm>
                <a:custGeom>
                  <a:avLst/>
                  <a:gdLst/>
                  <a:ahLst/>
                  <a:cxnLst>
                    <a:cxn ang="0">
                      <a:pos x="0" y="0"/>
                    </a:cxn>
                    <a:cxn ang="0">
                      <a:pos x="0" y="192"/>
                    </a:cxn>
                    <a:cxn ang="0">
                      <a:pos x="720" y="192"/>
                    </a:cxn>
                    <a:cxn ang="0">
                      <a:pos x="720" y="0"/>
                    </a:cxn>
                  </a:cxnLst>
                  <a:rect l="0" t="0" r="r" b="b"/>
                  <a:pathLst>
                    <a:path w="720" h="192">
                      <a:moveTo>
                        <a:pt x="0" y="0"/>
                      </a:moveTo>
                      <a:lnTo>
                        <a:pt x="0" y="192"/>
                      </a:lnTo>
                      <a:lnTo>
                        <a:pt x="720" y="192"/>
                      </a:lnTo>
                      <a:lnTo>
                        <a:pt x="720" y="0"/>
                      </a:lnTo>
                    </a:path>
                  </a:pathLst>
                </a:custGeom>
                <a:noFill/>
                <a:ln w="19050" cap="flat" cmpd="sng">
                  <a:solidFill>
                    <a:schemeClr val="tx1"/>
                  </a:solidFill>
                  <a:prstDash val="solid"/>
                  <a:round/>
                  <a:headEnd/>
                  <a:tailEnd/>
                </a:ln>
                <a:effectLst/>
              </p:spPr>
              <p:txBody>
                <a:bodyPr lIns="90000" tIns="46800" rIns="90000" bIns="46800">
                  <a:spAutoFit/>
                </a:bodyPr>
                <a:lstStyle/>
                <a:p>
                  <a:endParaRPr lang="zh-CN" altLang="en-US"/>
                </a:p>
              </p:txBody>
            </p:sp>
            <p:sp>
              <p:nvSpPr>
                <p:cNvPr id="581656" name="Oval 24"/>
                <p:cNvSpPr>
                  <a:spLocks noChangeArrowheads="1"/>
                </p:cNvSpPr>
                <p:nvPr/>
              </p:nvSpPr>
              <p:spPr bwMode="auto">
                <a:xfrm>
                  <a:off x="4896" y="3238"/>
                  <a:ext cx="283" cy="283"/>
                </a:xfrm>
                <a:prstGeom prst="ellipse">
                  <a:avLst/>
                </a:prstGeom>
                <a:solidFill>
                  <a:schemeClr val="accent1"/>
                </a:solidFill>
                <a:ln w="19050">
                  <a:solidFill>
                    <a:schemeClr val="tx1"/>
                  </a:solidFill>
                  <a:round/>
                  <a:headEnd/>
                  <a:tailEnd/>
                </a:ln>
                <a:effectLst/>
              </p:spPr>
              <p:txBody>
                <a:bodyPr wrap="none" lIns="90000" tIns="0" rIns="90000" bIns="0" anchor="ctr"/>
                <a:lstStyle/>
                <a:p>
                  <a:pPr algn="ctr"/>
                  <a:r>
                    <a:rPr kumimoji="1" lang="en-US" altLang="zh-CN" sz="2000"/>
                    <a:t>V</a:t>
                  </a:r>
                </a:p>
              </p:txBody>
            </p:sp>
          </p:grpSp>
          <p:grpSp>
            <p:nvGrpSpPr>
              <p:cNvPr id="581657" name="Group 25"/>
              <p:cNvGrpSpPr>
                <a:grpSpLocks/>
              </p:cNvGrpSpPr>
              <p:nvPr/>
            </p:nvGrpSpPr>
            <p:grpSpPr bwMode="auto">
              <a:xfrm>
                <a:off x="4527" y="2832"/>
                <a:ext cx="849" cy="249"/>
                <a:chOff x="4527" y="2832"/>
                <a:chExt cx="849" cy="249"/>
              </a:xfrm>
            </p:grpSpPr>
            <p:grpSp>
              <p:nvGrpSpPr>
                <p:cNvPr id="581658" name="Group 26"/>
                <p:cNvGrpSpPr>
                  <a:grpSpLocks/>
                </p:cNvGrpSpPr>
                <p:nvPr/>
              </p:nvGrpSpPr>
              <p:grpSpPr bwMode="auto">
                <a:xfrm>
                  <a:off x="4527" y="2841"/>
                  <a:ext cx="96" cy="240"/>
                  <a:chOff x="4512" y="2832"/>
                  <a:chExt cx="96" cy="240"/>
                </a:xfrm>
              </p:grpSpPr>
              <p:sp>
                <p:nvSpPr>
                  <p:cNvPr id="581659" name="Oval 27"/>
                  <p:cNvSpPr>
                    <a:spLocks noChangeArrowheads="1"/>
                  </p:cNvSpPr>
                  <p:nvPr/>
                </p:nvSpPr>
                <p:spPr bwMode="auto">
                  <a:xfrm>
                    <a:off x="4560" y="2832"/>
                    <a:ext cx="48" cy="48"/>
                  </a:xfrm>
                  <a:prstGeom prst="ellipse">
                    <a:avLst/>
                  </a:prstGeom>
                  <a:solidFill>
                    <a:schemeClr val="bg1"/>
                  </a:solidFill>
                  <a:ln w="19050">
                    <a:solidFill>
                      <a:schemeClr val="tx1"/>
                    </a:solidFill>
                    <a:round/>
                    <a:headEnd/>
                    <a:tailEnd/>
                  </a:ln>
                  <a:effectLst/>
                </p:spPr>
                <p:txBody>
                  <a:bodyPr wrap="none" lIns="90000" tIns="46800" rIns="90000" bIns="46800" anchor="ctr">
                    <a:spAutoFit/>
                  </a:bodyPr>
                  <a:lstStyle/>
                  <a:p>
                    <a:endParaRPr lang="zh-CN" altLang="en-US"/>
                  </a:p>
                </p:txBody>
              </p:sp>
              <p:sp>
                <p:nvSpPr>
                  <p:cNvPr id="581660" name="Oval 28"/>
                  <p:cNvSpPr>
                    <a:spLocks noChangeArrowheads="1"/>
                  </p:cNvSpPr>
                  <p:nvPr/>
                </p:nvSpPr>
                <p:spPr bwMode="auto">
                  <a:xfrm>
                    <a:off x="4512" y="3024"/>
                    <a:ext cx="48" cy="48"/>
                  </a:xfrm>
                  <a:prstGeom prst="ellipse">
                    <a:avLst/>
                  </a:prstGeom>
                  <a:solidFill>
                    <a:schemeClr val="bg1"/>
                  </a:solidFill>
                  <a:ln w="19050">
                    <a:solidFill>
                      <a:schemeClr val="tx1"/>
                    </a:solidFill>
                    <a:round/>
                    <a:headEnd/>
                    <a:tailEnd/>
                  </a:ln>
                  <a:effectLst/>
                </p:spPr>
                <p:txBody>
                  <a:bodyPr wrap="none" lIns="90000" tIns="46800" rIns="90000" bIns="46800" anchor="ctr">
                    <a:spAutoFit/>
                  </a:bodyPr>
                  <a:lstStyle/>
                  <a:p>
                    <a:endParaRPr lang="zh-CN" altLang="en-US"/>
                  </a:p>
                </p:txBody>
              </p:sp>
              <p:sp>
                <p:nvSpPr>
                  <p:cNvPr id="581661" name="Freeform 29"/>
                  <p:cNvSpPr>
                    <a:spLocks/>
                  </p:cNvSpPr>
                  <p:nvPr/>
                </p:nvSpPr>
                <p:spPr bwMode="auto">
                  <a:xfrm>
                    <a:off x="4525" y="2880"/>
                    <a:ext cx="59" cy="141"/>
                  </a:xfrm>
                  <a:custGeom>
                    <a:avLst/>
                    <a:gdLst/>
                    <a:ahLst/>
                    <a:cxnLst>
                      <a:cxn ang="0">
                        <a:pos x="52" y="0"/>
                      </a:cxn>
                      <a:cxn ang="0">
                        <a:pos x="53" y="41"/>
                      </a:cxn>
                      <a:cxn ang="0">
                        <a:pos x="16" y="48"/>
                      </a:cxn>
                      <a:cxn ang="0">
                        <a:pos x="49" y="81"/>
                      </a:cxn>
                      <a:cxn ang="0">
                        <a:pos x="5" y="101"/>
                      </a:cxn>
                      <a:cxn ang="0">
                        <a:pos x="20" y="141"/>
                      </a:cxn>
                    </a:cxnLst>
                    <a:rect l="0" t="0" r="r" b="b"/>
                    <a:pathLst>
                      <a:path w="59" h="141">
                        <a:moveTo>
                          <a:pt x="52" y="0"/>
                        </a:moveTo>
                        <a:cubicBezTo>
                          <a:pt x="52" y="7"/>
                          <a:pt x="59" y="33"/>
                          <a:pt x="53" y="41"/>
                        </a:cubicBezTo>
                        <a:cubicBezTo>
                          <a:pt x="47" y="49"/>
                          <a:pt x="17" y="41"/>
                          <a:pt x="16" y="48"/>
                        </a:cubicBezTo>
                        <a:cubicBezTo>
                          <a:pt x="15" y="55"/>
                          <a:pt x="51" y="72"/>
                          <a:pt x="49" y="81"/>
                        </a:cubicBezTo>
                        <a:cubicBezTo>
                          <a:pt x="47" y="90"/>
                          <a:pt x="10" y="91"/>
                          <a:pt x="5" y="101"/>
                        </a:cubicBezTo>
                        <a:cubicBezTo>
                          <a:pt x="0" y="111"/>
                          <a:pt x="17" y="133"/>
                          <a:pt x="20" y="141"/>
                        </a:cubicBezTo>
                      </a:path>
                    </a:pathLst>
                  </a:custGeom>
                  <a:noFill/>
                  <a:ln w="19050" cap="flat" cmpd="sng">
                    <a:solidFill>
                      <a:srgbClr val="FF00FF"/>
                    </a:solidFill>
                    <a:prstDash val="solid"/>
                    <a:round/>
                    <a:headEnd/>
                    <a:tailEnd/>
                  </a:ln>
                  <a:effectLst/>
                </p:spPr>
                <p:txBody>
                  <a:bodyPr lIns="90000" tIns="46800" rIns="90000" bIns="46800">
                    <a:spAutoFit/>
                  </a:bodyPr>
                  <a:lstStyle/>
                  <a:p>
                    <a:endParaRPr lang="zh-CN" altLang="en-US"/>
                  </a:p>
                </p:txBody>
              </p:sp>
            </p:grpSp>
            <p:grpSp>
              <p:nvGrpSpPr>
                <p:cNvPr id="581662" name="Group 30"/>
                <p:cNvGrpSpPr>
                  <a:grpSpLocks/>
                </p:cNvGrpSpPr>
                <p:nvPr/>
              </p:nvGrpSpPr>
              <p:grpSpPr bwMode="auto">
                <a:xfrm>
                  <a:off x="5280" y="2832"/>
                  <a:ext cx="96" cy="240"/>
                  <a:chOff x="4512" y="2832"/>
                  <a:chExt cx="96" cy="240"/>
                </a:xfrm>
              </p:grpSpPr>
              <p:sp>
                <p:nvSpPr>
                  <p:cNvPr id="581663" name="Oval 31"/>
                  <p:cNvSpPr>
                    <a:spLocks noChangeArrowheads="1"/>
                  </p:cNvSpPr>
                  <p:nvPr/>
                </p:nvSpPr>
                <p:spPr bwMode="auto">
                  <a:xfrm>
                    <a:off x="4560" y="2832"/>
                    <a:ext cx="48" cy="48"/>
                  </a:xfrm>
                  <a:prstGeom prst="ellipse">
                    <a:avLst/>
                  </a:prstGeom>
                  <a:solidFill>
                    <a:schemeClr val="bg1"/>
                  </a:solidFill>
                  <a:ln w="19050">
                    <a:solidFill>
                      <a:schemeClr val="tx1"/>
                    </a:solidFill>
                    <a:round/>
                    <a:headEnd/>
                    <a:tailEnd/>
                  </a:ln>
                  <a:effectLst/>
                </p:spPr>
                <p:txBody>
                  <a:bodyPr wrap="none" lIns="90000" tIns="46800" rIns="90000" bIns="46800" anchor="ctr">
                    <a:spAutoFit/>
                  </a:bodyPr>
                  <a:lstStyle/>
                  <a:p>
                    <a:endParaRPr lang="zh-CN" altLang="en-US"/>
                  </a:p>
                </p:txBody>
              </p:sp>
              <p:sp>
                <p:nvSpPr>
                  <p:cNvPr id="581664" name="Oval 32"/>
                  <p:cNvSpPr>
                    <a:spLocks noChangeArrowheads="1"/>
                  </p:cNvSpPr>
                  <p:nvPr/>
                </p:nvSpPr>
                <p:spPr bwMode="auto">
                  <a:xfrm>
                    <a:off x="4512" y="3024"/>
                    <a:ext cx="48" cy="48"/>
                  </a:xfrm>
                  <a:prstGeom prst="ellipse">
                    <a:avLst/>
                  </a:prstGeom>
                  <a:solidFill>
                    <a:schemeClr val="bg1"/>
                  </a:solidFill>
                  <a:ln w="19050">
                    <a:solidFill>
                      <a:schemeClr val="tx1"/>
                    </a:solidFill>
                    <a:round/>
                    <a:headEnd/>
                    <a:tailEnd/>
                  </a:ln>
                  <a:effectLst/>
                </p:spPr>
                <p:txBody>
                  <a:bodyPr wrap="none" lIns="90000" tIns="46800" rIns="90000" bIns="46800" anchor="ctr">
                    <a:spAutoFit/>
                  </a:bodyPr>
                  <a:lstStyle/>
                  <a:p>
                    <a:endParaRPr lang="zh-CN" altLang="en-US"/>
                  </a:p>
                </p:txBody>
              </p:sp>
              <p:sp>
                <p:nvSpPr>
                  <p:cNvPr id="581665" name="Freeform 33"/>
                  <p:cNvSpPr>
                    <a:spLocks/>
                  </p:cNvSpPr>
                  <p:nvPr/>
                </p:nvSpPr>
                <p:spPr bwMode="auto">
                  <a:xfrm>
                    <a:off x="4525" y="2880"/>
                    <a:ext cx="59" cy="141"/>
                  </a:xfrm>
                  <a:custGeom>
                    <a:avLst/>
                    <a:gdLst/>
                    <a:ahLst/>
                    <a:cxnLst>
                      <a:cxn ang="0">
                        <a:pos x="52" y="0"/>
                      </a:cxn>
                      <a:cxn ang="0">
                        <a:pos x="53" y="41"/>
                      </a:cxn>
                      <a:cxn ang="0">
                        <a:pos x="16" y="48"/>
                      </a:cxn>
                      <a:cxn ang="0">
                        <a:pos x="49" y="81"/>
                      </a:cxn>
                      <a:cxn ang="0">
                        <a:pos x="5" y="101"/>
                      </a:cxn>
                      <a:cxn ang="0">
                        <a:pos x="20" y="141"/>
                      </a:cxn>
                    </a:cxnLst>
                    <a:rect l="0" t="0" r="r" b="b"/>
                    <a:pathLst>
                      <a:path w="59" h="141">
                        <a:moveTo>
                          <a:pt x="52" y="0"/>
                        </a:moveTo>
                        <a:cubicBezTo>
                          <a:pt x="52" y="7"/>
                          <a:pt x="59" y="33"/>
                          <a:pt x="53" y="41"/>
                        </a:cubicBezTo>
                        <a:cubicBezTo>
                          <a:pt x="47" y="49"/>
                          <a:pt x="17" y="41"/>
                          <a:pt x="16" y="48"/>
                        </a:cubicBezTo>
                        <a:cubicBezTo>
                          <a:pt x="15" y="55"/>
                          <a:pt x="51" y="72"/>
                          <a:pt x="49" y="81"/>
                        </a:cubicBezTo>
                        <a:cubicBezTo>
                          <a:pt x="47" y="90"/>
                          <a:pt x="10" y="91"/>
                          <a:pt x="5" y="101"/>
                        </a:cubicBezTo>
                        <a:cubicBezTo>
                          <a:pt x="0" y="111"/>
                          <a:pt x="17" y="133"/>
                          <a:pt x="20" y="141"/>
                        </a:cubicBezTo>
                      </a:path>
                    </a:pathLst>
                  </a:custGeom>
                  <a:noFill/>
                  <a:ln w="19050" cap="flat" cmpd="sng">
                    <a:solidFill>
                      <a:srgbClr val="FF00FF"/>
                    </a:solidFill>
                    <a:prstDash val="solid"/>
                    <a:round/>
                    <a:headEnd/>
                    <a:tailEnd/>
                  </a:ln>
                  <a:effectLst/>
                </p:spPr>
                <p:txBody>
                  <a:bodyPr lIns="90000" tIns="46800" rIns="90000" bIns="46800">
                    <a:spAutoFit/>
                  </a:bodyPr>
                  <a:lstStyle/>
                  <a:p>
                    <a:endParaRPr lang="zh-CN" altLang="en-US"/>
                  </a:p>
                </p:txBody>
              </p:sp>
            </p:grpSp>
          </p:grpSp>
        </p:grpSp>
        <p:grpSp>
          <p:nvGrpSpPr>
            <p:cNvPr id="581666" name="Group 34"/>
            <p:cNvGrpSpPr>
              <a:grpSpLocks/>
            </p:cNvGrpSpPr>
            <p:nvPr/>
          </p:nvGrpSpPr>
          <p:grpSpPr bwMode="auto">
            <a:xfrm>
              <a:off x="4941" y="1776"/>
              <a:ext cx="277" cy="159"/>
              <a:chOff x="4464" y="3595"/>
              <a:chExt cx="277" cy="159"/>
            </a:xfrm>
          </p:grpSpPr>
          <p:grpSp>
            <p:nvGrpSpPr>
              <p:cNvPr id="581667" name="Group 35"/>
              <p:cNvGrpSpPr>
                <a:grpSpLocks/>
              </p:cNvGrpSpPr>
              <p:nvPr/>
            </p:nvGrpSpPr>
            <p:grpSpPr bwMode="auto">
              <a:xfrm>
                <a:off x="4464" y="3595"/>
                <a:ext cx="159" cy="159"/>
                <a:chOff x="1536" y="3380"/>
                <a:chExt cx="159" cy="159"/>
              </a:xfrm>
            </p:grpSpPr>
            <p:sp>
              <p:nvSpPr>
                <p:cNvPr id="581668" name="Oval 36"/>
                <p:cNvSpPr>
                  <a:spLocks noChangeArrowheads="1"/>
                </p:cNvSpPr>
                <p:nvPr/>
              </p:nvSpPr>
              <p:spPr bwMode="auto">
                <a:xfrm>
                  <a:off x="1536" y="3380"/>
                  <a:ext cx="159" cy="159"/>
                </a:xfrm>
                <a:prstGeom prst="ellipse">
                  <a:avLst/>
                </a:prstGeom>
                <a:noFill/>
                <a:ln w="38100">
                  <a:solidFill>
                    <a:srgbClr val="FF00FF"/>
                  </a:solidFill>
                  <a:round/>
                  <a:headEnd/>
                  <a:tailEnd/>
                </a:ln>
                <a:effectLst/>
              </p:spPr>
              <p:txBody>
                <a:bodyPr wrap="none" lIns="90000" tIns="46800" rIns="90000" bIns="46800" anchor="ctr">
                  <a:spAutoFit/>
                </a:bodyPr>
                <a:lstStyle/>
                <a:p>
                  <a:endParaRPr lang="zh-CN" altLang="en-US"/>
                </a:p>
              </p:txBody>
            </p:sp>
            <p:sp>
              <p:nvSpPr>
                <p:cNvPr id="581669" name="Line 37"/>
                <p:cNvSpPr>
                  <a:spLocks noChangeShapeType="1"/>
                </p:cNvSpPr>
                <p:nvPr/>
              </p:nvSpPr>
              <p:spPr bwMode="auto">
                <a:xfrm rot="2700000" flipH="1">
                  <a:off x="1559" y="3460"/>
                  <a:ext cx="113" cy="0"/>
                </a:xfrm>
                <a:prstGeom prst="line">
                  <a:avLst/>
                </a:prstGeom>
                <a:noFill/>
                <a:ln w="38100">
                  <a:solidFill>
                    <a:srgbClr val="FF00FF"/>
                  </a:solidFill>
                  <a:round/>
                  <a:headEnd/>
                  <a:tailEnd/>
                </a:ln>
                <a:effectLst/>
              </p:spPr>
              <p:txBody>
                <a:bodyPr lIns="90000" tIns="46800" rIns="90000" bIns="46800">
                  <a:spAutoFit/>
                </a:bodyPr>
                <a:lstStyle/>
                <a:p>
                  <a:endParaRPr lang="zh-CN" altLang="en-US"/>
                </a:p>
              </p:txBody>
            </p:sp>
            <p:sp>
              <p:nvSpPr>
                <p:cNvPr id="581670" name="Line 38"/>
                <p:cNvSpPr>
                  <a:spLocks noChangeShapeType="1"/>
                </p:cNvSpPr>
                <p:nvPr/>
              </p:nvSpPr>
              <p:spPr bwMode="auto">
                <a:xfrm rot="-2700000">
                  <a:off x="1559" y="3460"/>
                  <a:ext cx="113" cy="0"/>
                </a:xfrm>
                <a:prstGeom prst="line">
                  <a:avLst/>
                </a:prstGeom>
                <a:noFill/>
                <a:ln w="38100">
                  <a:solidFill>
                    <a:srgbClr val="FF00FF"/>
                  </a:solidFill>
                  <a:round/>
                  <a:headEnd/>
                  <a:tailEnd/>
                </a:ln>
                <a:effectLst/>
              </p:spPr>
              <p:txBody>
                <a:bodyPr lIns="90000" tIns="46800" rIns="90000" bIns="46800">
                  <a:spAutoFit/>
                </a:bodyPr>
                <a:lstStyle/>
                <a:p>
                  <a:endParaRPr lang="zh-CN" altLang="en-US"/>
                </a:p>
              </p:txBody>
            </p:sp>
          </p:grpSp>
          <p:sp>
            <p:nvSpPr>
              <p:cNvPr id="581671" name="Text Box 39"/>
              <p:cNvSpPr txBox="1">
                <a:spLocks noChangeArrowheads="1"/>
              </p:cNvSpPr>
              <p:nvPr/>
            </p:nvSpPr>
            <p:spPr bwMode="auto">
              <a:xfrm>
                <a:off x="4656" y="3597"/>
                <a:ext cx="85" cy="154"/>
              </a:xfrm>
              <a:prstGeom prst="rect">
                <a:avLst/>
              </a:prstGeom>
              <a:noFill/>
              <a:ln w="19050">
                <a:noFill/>
                <a:miter lim="800000"/>
                <a:headEnd/>
                <a:tailEnd/>
              </a:ln>
              <a:effectLst/>
            </p:spPr>
            <p:txBody>
              <a:bodyPr wrap="none" lIns="0" tIns="0" rIns="0" bIns="0">
                <a:spAutoFit/>
              </a:bodyPr>
              <a:lstStyle/>
              <a:p>
                <a:r>
                  <a:rPr kumimoji="1" lang="en-US" altLang="zh-CN" sz="1600" b="1"/>
                  <a:t>B</a:t>
                </a:r>
              </a:p>
            </p:txBody>
          </p:sp>
        </p:grpSp>
      </p:grpSp>
      <p:sp>
        <p:nvSpPr>
          <p:cNvPr id="581672" name="Text Box 40"/>
          <p:cNvSpPr txBox="1">
            <a:spLocks noChangeArrowheads="1"/>
          </p:cNvSpPr>
          <p:nvPr/>
        </p:nvSpPr>
        <p:spPr bwMode="auto">
          <a:xfrm>
            <a:off x="7874000" y="0"/>
            <a:ext cx="1270000" cy="457200"/>
          </a:xfrm>
          <a:prstGeom prst="rect">
            <a:avLst/>
          </a:prstGeom>
          <a:solidFill>
            <a:srgbClr val="CCCCFF"/>
          </a:solidFill>
          <a:ln w="9525">
            <a:noFill/>
            <a:miter lim="800000"/>
            <a:headEnd/>
            <a:tailEnd/>
          </a:ln>
          <a:effectLst/>
        </p:spPr>
        <p:txBody>
          <a:bodyPr wrap="none">
            <a:spAutoFit/>
          </a:bodyPr>
          <a:lstStyle/>
          <a:p>
            <a:pPr algn="r"/>
            <a:r>
              <a:rPr kumimoji="1" lang="en-US" altLang="zh-CN"/>
              <a:t>SQUID3</a:t>
            </a:r>
            <a:endParaRPr kumimoji="1" lang="en-US" altLang="zh-CN">
              <a:ea typeface="华文行楷" pitchFamily="2" charset="-122"/>
            </a:endParaRPr>
          </a:p>
        </p:txBody>
      </p:sp>
      <p:sp>
        <p:nvSpPr>
          <p:cNvPr id="581673" name="Text Box 41"/>
          <p:cNvSpPr txBox="1">
            <a:spLocks noChangeArrowheads="1"/>
          </p:cNvSpPr>
          <p:nvPr/>
        </p:nvSpPr>
        <p:spPr bwMode="auto">
          <a:xfrm>
            <a:off x="3203575" y="3644900"/>
            <a:ext cx="5400675" cy="1974850"/>
          </a:xfrm>
          <a:prstGeom prst="rect">
            <a:avLst/>
          </a:prstGeom>
          <a:noFill/>
          <a:ln w="57150" cmpd="thinThick">
            <a:solidFill>
              <a:srgbClr val="0000FF"/>
            </a:solidFill>
            <a:miter lim="800000"/>
            <a:headEnd/>
            <a:tailEnd/>
          </a:ln>
          <a:effectLst/>
        </p:spPr>
        <p:txBody>
          <a:bodyPr>
            <a:spAutoFit/>
          </a:bodyPr>
          <a:lstStyle/>
          <a:p>
            <a:pPr>
              <a:lnSpc>
                <a:spcPct val="120000"/>
              </a:lnSpc>
              <a:spcBef>
                <a:spcPct val="20000"/>
              </a:spcBef>
            </a:pPr>
            <a:r>
              <a:rPr lang="en-US" altLang="zh-CN"/>
              <a:t>P. W. Anderson and J. M. Rowell, </a:t>
            </a:r>
          </a:p>
          <a:p>
            <a:pPr>
              <a:lnSpc>
                <a:spcPct val="120000"/>
              </a:lnSpc>
              <a:spcBef>
                <a:spcPct val="20000"/>
              </a:spcBef>
            </a:pPr>
            <a:r>
              <a:rPr lang="en-US" altLang="zh-CN"/>
              <a:t> “</a:t>
            </a:r>
            <a:r>
              <a:rPr lang="en-US" altLang="zh-CN" b="1" i="1">
                <a:solidFill>
                  <a:srgbClr val="FF3300"/>
                </a:solidFill>
              </a:rPr>
              <a:t>Probable</a:t>
            </a:r>
            <a:r>
              <a:rPr lang="en-US" altLang="zh-CN" b="1" i="1"/>
              <a:t> observation of the Josephson superconducting tunneling effect</a:t>
            </a:r>
            <a:r>
              <a:rPr lang="en-US" altLang="zh-CN"/>
              <a:t>,” </a:t>
            </a:r>
            <a:r>
              <a:rPr lang="en-US" altLang="zh-CN" b="1">
                <a:solidFill>
                  <a:srgbClr val="FF3300"/>
                </a:solidFill>
              </a:rPr>
              <a:t>Phys. Rev. Lett.</a:t>
            </a:r>
            <a:r>
              <a:rPr lang="en-US" altLang="zh-CN"/>
              <a:t>, 10(6) (1963) 230-232.</a:t>
            </a:r>
          </a:p>
        </p:txBody>
      </p:sp>
      <p:sp>
        <p:nvSpPr>
          <p:cNvPr id="581674" name="Rectangle 42">
            <a:hlinkHover r:id="" action="ppaction://hlinkshowjump?jump=nextslide"/>
          </p:cNvPr>
          <p:cNvSpPr>
            <a:spLocks noChangeArrowheads="1"/>
          </p:cNvSpPr>
          <p:nvPr/>
        </p:nvSpPr>
        <p:spPr bwMode="auto">
          <a:xfrm>
            <a:off x="498475" y="1700213"/>
            <a:ext cx="8147050" cy="1430337"/>
          </a:xfrm>
          <a:prstGeom prst="rect">
            <a:avLst/>
          </a:prstGeom>
          <a:noFill/>
          <a:ln w="57150" cmpd="thickThin">
            <a:solidFill>
              <a:srgbClr val="FF3300"/>
            </a:solidFill>
            <a:miter lim="800000"/>
            <a:headEnd/>
            <a:tailEnd/>
          </a:ln>
          <a:effectLst/>
        </p:spPr>
        <p:txBody>
          <a:bodyPr wrap="none">
            <a:spAutoFit/>
          </a:bodyPr>
          <a:lstStyle/>
          <a:p>
            <a:pPr algn="ctr"/>
            <a:r>
              <a:rPr lang="en-US" altLang="zh-CN" sz="2800"/>
              <a:t>Brian David Josephson, </a:t>
            </a:r>
          </a:p>
          <a:p>
            <a:pPr algn="ctr"/>
            <a:r>
              <a:rPr lang="en-US" altLang="zh-CN" sz="2800"/>
              <a:t>“</a:t>
            </a:r>
            <a:r>
              <a:rPr lang="en-US" altLang="zh-CN" sz="2800" b="1" i="1">
                <a:solidFill>
                  <a:srgbClr val="FF3300"/>
                </a:solidFill>
              </a:rPr>
              <a:t>Probable</a:t>
            </a:r>
            <a:r>
              <a:rPr lang="en-US" altLang="zh-CN" sz="2800" b="1" i="1"/>
              <a:t> new effects in superconductive tunneling</a:t>
            </a:r>
            <a:r>
              <a:rPr lang="en-US" altLang="zh-CN" sz="2800"/>
              <a:t>,” </a:t>
            </a:r>
          </a:p>
          <a:p>
            <a:pPr algn="ctr"/>
            <a:r>
              <a:rPr lang="en-US" altLang="zh-CN" sz="2800" b="1">
                <a:solidFill>
                  <a:srgbClr val="FF3300"/>
                </a:solidFill>
              </a:rPr>
              <a:t>Phys. Lett., 1</a:t>
            </a:r>
            <a:r>
              <a:rPr lang="en-US" altLang="zh-CN" sz="2800"/>
              <a:t> (1962) 251-253.</a:t>
            </a:r>
          </a:p>
        </p:txBody>
      </p:sp>
      <p:sp>
        <p:nvSpPr>
          <p:cNvPr id="581675" name="Text Box 43">
            <a:hlinkHover r:id="rId2" action="ppaction://hlinksldjump"/>
          </p:cNvPr>
          <p:cNvSpPr txBox="1">
            <a:spLocks noChangeArrowheads="1"/>
          </p:cNvSpPr>
          <p:nvPr/>
        </p:nvSpPr>
        <p:spPr bwMode="auto">
          <a:xfrm>
            <a:off x="5940425" y="5949950"/>
            <a:ext cx="1539875" cy="528638"/>
          </a:xfrm>
          <a:prstGeom prst="rect">
            <a:avLst/>
          </a:prstGeom>
          <a:noFill/>
          <a:ln w="9525">
            <a:solidFill>
              <a:schemeClr val="tx1"/>
            </a:solidFill>
            <a:miter lim="800000"/>
            <a:headEnd/>
            <a:tailEnd/>
          </a:ln>
          <a:effectLst/>
        </p:spPr>
        <p:txBody>
          <a:bodyPr wrap="none">
            <a:spAutoFit/>
          </a:bodyPr>
          <a:lstStyle/>
          <a:p>
            <a:r>
              <a:rPr lang="en-US" altLang="zh-CN" sz="2800" i="1">
                <a:solidFill>
                  <a:srgbClr val="FF3300"/>
                </a:solidFill>
                <a:latin typeface="Arial" pitchFamily="34" charset="0"/>
              </a:rPr>
              <a:t>Possible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5816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iterate type="lt">
                                    <p:tmPct val="3000"/>
                                  </p:iterate>
                                  <p:childTnLst>
                                    <p:set>
                                      <p:cBhvr>
                                        <p:cTn id="10" dur="1" fill="hold">
                                          <p:stCondLst>
                                            <p:cond delay="0"/>
                                          </p:stCondLst>
                                        </p:cTn>
                                        <p:tgtEl>
                                          <p:spTgt spid="581673"/>
                                        </p:tgtEl>
                                        <p:attrNameLst>
                                          <p:attrName>style.visibility</p:attrName>
                                        </p:attrNameLst>
                                      </p:cBhvr>
                                      <p:to>
                                        <p:strVal val="visible"/>
                                      </p:to>
                                    </p:set>
                                    <p:animEffect transition="in" filter="fade">
                                      <p:cBhvr>
                                        <p:cTn id="11" dur="2000"/>
                                        <p:tgtEl>
                                          <p:spTgt spid="581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73" grpId="0" animBg="1"/>
      <p:bldP spid="581674"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5"/>
          <p:cNvSpPr>
            <a:spLocks noGrp="1"/>
          </p:cNvSpPr>
          <p:nvPr>
            <p:ph type="sldNum" sz="quarter" idx="12"/>
          </p:nvPr>
        </p:nvSpPr>
        <p:spPr/>
        <p:txBody>
          <a:bodyPr/>
          <a:lstStyle/>
          <a:p>
            <a:fld id="{27030CD8-3917-4CF5-96B4-D73F6EF64A67}" type="slidenum">
              <a:rPr lang="en-US" altLang="zh-CN"/>
              <a:pPr/>
              <a:t>118</a:t>
            </a:fld>
            <a:endParaRPr lang="en-US" altLang="zh-CN"/>
          </a:p>
        </p:txBody>
      </p:sp>
      <p:sp>
        <p:nvSpPr>
          <p:cNvPr id="582658" name="Rectangle 2"/>
          <p:cNvSpPr>
            <a:spLocks noGrp="1" noChangeArrowheads="1"/>
          </p:cNvSpPr>
          <p:nvPr>
            <p:ph type="title"/>
          </p:nvPr>
        </p:nvSpPr>
        <p:spPr>
          <a:xfrm>
            <a:off x="685800" y="0"/>
            <a:ext cx="7772400" cy="1143000"/>
          </a:xfrm>
        </p:spPr>
        <p:txBody>
          <a:bodyPr/>
          <a:lstStyle/>
          <a:p>
            <a:r>
              <a:rPr lang="zh-CN" altLang="en-US">
                <a:ea typeface="黑体" pitchFamily="49" charset="-122"/>
              </a:rPr>
              <a:t>生物大分子的质谱分析</a:t>
            </a:r>
          </a:p>
        </p:txBody>
      </p:sp>
      <p:sp>
        <p:nvSpPr>
          <p:cNvPr id="582659" name="Rectangle 3"/>
          <p:cNvSpPr>
            <a:spLocks noGrp="1" noChangeArrowheads="1"/>
          </p:cNvSpPr>
          <p:nvPr>
            <p:ph type="body" idx="1"/>
          </p:nvPr>
        </p:nvSpPr>
        <p:spPr>
          <a:xfrm>
            <a:off x="539750" y="1268413"/>
            <a:ext cx="6623050" cy="579437"/>
          </a:xfrm>
          <a:noFill/>
        </p:spPr>
        <p:txBody>
          <a:bodyPr wrap="none">
            <a:spAutoFit/>
          </a:bodyPr>
          <a:lstStyle/>
          <a:p>
            <a:r>
              <a:rPr lang="en-US" altLang="zh-CN"/>
              <a:t>2002</a:t>
            </a:r>
            <a:r>
              <a:rPr lang="zh-CN" altLang="en-US"/>
              <a:t>年诺贝尔化学奖（田中耕一）</a:t>
            </a:r>
          </a:p>
        </p:txBody>
      </p:sp>
      <p:sp>
        <p:nvSpPr>
          <p:cNvPr id="582660" name="Rectangle 4"/>
          <p:cNvSpPr>
            <a:spLocks noChangeArrowheads="1"/>
          </p:cNvSpPr>
          <p:nvPr/>
        </p:nvSpPr>
        <p:spPr bwMode="auto">
          <a:xfrm>
            <a:off x="974725" y="2030413"/>
            <a:ext cx="7296150" cy="519112"/>
          </a:xfrm>
          <a:prstGeom prst="rect">
            <a:avLst/>
          </a:prstGeom>
          <a:noFill/>
          <a:ln w="9525">
            <a:noFill/>
            <a:miter lim="800000"/>
            <a:headEnd/>
            <a:tailEnd/>
          </a:ln>
          <a:effectLst/>
        </p:spPr>
        <p:txBody>
          <a:bodyPr wrap="none" anchor="ctr">
            <a:spAutoFit/>
          </a:bodyPr>
          <a:lstStyle/>
          <a:p>
            <a:r>
              <a:rPr lang="en-US" altLang="zh-CN">
                <a:cs typeface="Times New Roman" pitchFamily="18" charset="0"/>
              </a:rPr>
              <a:t>1987</a:t>
            </a:r>
            <a:r>
              <a:rPr lang="zh-CN" altLang="en-US">
                <a:cs typeface="Times New Roman" pitchFamily="18" charset="0"/>
              </a:rPr>
              <a:t>年，京都纤维工艺大学，关于</a:t>
            </a:r>
            <a:r>
              <a:rPr lang="zh-CN" altLang="en-US">
                <a:solidFill>
                  <a:srgbClr val="FF3300"/>
                </a:solidFill>
                <a:cs typeface="Times New Roman" pitchFamily="18" charset="0"/>
              </a:rPr>
              <a:t>分子质量测定</a:t>
            </a:r>
            <a:r>
              <a:rPr lang="zh-CN" altLang="en-US" sz="2800">
                <a:solidFill>
                  <a:srgbClr val="FF3300"/>
                </a:solidFill>
                <a:ea typeface="黑体" pitchFamily="49" charset="-122"/>
                <a:cs typeface="Times New Roman" pitchFamily="18" charset="0"/>
              </a:rPr>
              <a:t>会议</a:t>
            </a:r>
            <a:endParaRPr lang="zh-CN" altLang="en-US" sz="2800">
              <a:solidFill>
                <a:srgbClr val="FF3300"/>
              </a:solidFill>
              <a:latin typeface="Arial" pitchFamily="34" charset="0"/>
              <a:ea typeface="黑体" pitchFamily="49" charset="-122"/>
            </a:endParaRPr>
          </a:p>
        </p:txBody>
      </p:sp>
      <p:sp>
        <p:nvSpPr>
          <p:cNvPr id="582661" name="Rectangle 5"/>
          <p:cNvSpPr>
            <a:spLocks noChangeArrowheads="1"/>
          </p:cNvSpPr>
          <p:nvPr/>
        </p:nvSpPr>
        <p:spPr bwMode="auto">
          <a:xfrm>
            <a:off x="1160463" y="2781300"/>
            <a:ext cx="6823075" cy="1854200"/>
          </a:xfrm>
          <a:prstGeom prst="rect">
            <a:avLst/>
          </a:prstGeom>
          <a:noFill/>
          <a:ln w="9525">
            <a:solidFill>
              <a:srgbClr val="FF3300"/>
            </a:solidFill>
            <a:miter lim="800000"/>
            <a:headEnd/>
            <a:tailEnd/>
          </a:ln>
          <a:effectLst/>
        </p:spPr>
        <p:txBody>
          <a:bodyPr anchor="ctr">
            <a:spAutoFit/>
          </a:bodyPr>
          <a:lstStyle/>
          <a:p>
            <a:pPr>
              <a:lnSpc>
                <a:spcPct val="120000"/>
              </a:lnSpc>
            </a:pPr>
            <a:r>
              <a:rPr lang="zh-CN" altLang="en-US">
                <a:cs typeface="Times New Roman" pitchFamily="18" charset="0"/>
              </a:rPr>
              <a:t>田中的专利：为岛津仪器制作所创造了相当于超过</a:t>
            </a:r>
            <a:r>
              <a:rPr lang="en-US" altLang="zh-CN">
                <a:cs typeface="Times New Roman" pitchFamily="18" charset="0"/>
              </a:rPr>
              <a:t>1</a:t>
            </a:r>
            <a:r>
              <a:rPr lang="zh-CN" altLang="en-US">
                <a:cs typeface="Times New Roman" pitchFamily="18" charset="0"/>
              </a:rPr>
              <a:t>亿人民币的利润。</a:t>
            </a:r>
            <a:r>
              <a:rPr lang="en-US" altLang="zh-CN">
                <a:cs typeface="Times New Roman" pitchFamily="18" charset="0"/>
              </a:rPr>
              <a:t>【</a:t>
            </a:r>
            <a:r>
              <a:rPr lang="zh-CN" altLang="en-US">
                <a:ea typeface="华文行楷" pitchFamily="2" charset="-122"/>
                <a:cs typeface="Times New Roman" pitchFamily="18" charset="0"/>
              </a:rPr>
              <a:t>据说，当时仅获得公司</a:t>
            </a:r>
            <a:r>
              <a:rPr lang="en-US" altLang="zh-CN">
                <a:ea typeface="华文行楷" pitchFamily="2" charset="-122"/>
                <a:cs typeface="Times New Roman" pitchFamily="18" charset="0"/>
              </a:rPr>
              <a:t>1</a:t>
            </a:r>
            <a:r>
              <a:rPr lang="zh-CN" altLang="en-US">
                <a:ea typeface="华文行楷" pitchFamily="2" charset="-122"/>
                <a:cs typeface="Times New Roman" pitchFamily="18" charset="0"/>
              </a:rPr>
              <a:t>万</a:t>
            </a:r>
            <a:r>
              <a:rPr lang="en-US" altLang="zh-CN">
                <a:ea typeface="华文行楷" pitchFamily="2" charset="-122"/>
                <a:cs typeface="Times New Roman" pitchFamily="18" charset="0"/>
              </a:rPr>
              <a:t>1</a:t>
            </a:r>
            <a:r>
              <a:rPr lang="zh-CN" altLang="en-US">
                <a:ea typeface="华文行楷" pitchFamily="2" charset="-122"/>
                <a:cs typeface="Times New Roman" pitchFamily="18" charset="0"/>
              </a:rPr>
              <a:t>千日元的奖励。申请专利被接受时奖</a:t>
            </a:r>
            <a:r>
              <a:rPr lang="en-US" altLang="zh-CN">
                <a:ea typeface="华文行楷" pitchFamily="2" charset="-122"/>
                <a:cs typeface="Times New Roman" pitchFamily="18" charset="0"/>
              </a:rPr>
              <a:t>5</a:t>
            </a:r>
            <a:r>
              <a:rPr lang="zh-CN" altLang="en-US">
                <a:ea typeface="华文行楷" pitchFamily="2" charset="-122"/>
                <a:cs typeface="Times New Roman" pitchFamily="18" charset="0"/>
              </a:rPr>
              <a:t>千日元，被批准时</a:t>
            </a:r>
            <a:r>
              <a:rPr lang="en-US" altLang="zh-CN">
                <a:ea typeface="华文行楷" pitchFamily="2" charset="-122"/>
                <a:cs typeface="Times New Roman" pitchFamily="18" charset="0"/>
              </a:rPr>
              <a:t>6</a:t>
            </a:r>
            <a:r>
              <a:rPr lang="zh-CN" altLang="en-US">
                <a:ea typeface="华文行楷" pitchFamily="2" charset="-122"/>
                <a:cs typeface="Times New Roman" pitchFamily="18" charset="0"/>
              </a:rPr>
              <a:t>千元。</a:t>
            </a:r>
            <a:r>
              <a:rPr lang="en-US" altLang="zh-CN">
                <a:cs typeface="Times New Roman" pitchFamily="18" charset="0"/>
              </a:rPr>
              <a:t>】</a:t>
            </a:r>
            <a:endParaRPr lang="en-US" altLang="zh-CN">
              <a:latin typeface="Arial" pitchFamily="34" charset="0"/>
            </a:endParaRPr>
          </a:p>
        </p:txBody>
      </p:sp>
      <p:sp>
        <p:nvSpPr>
          <p:cNvPr id="582662" name="Rectangle 6"/>
          <p:cNvSpPr>
            <a:spLocks noChangeArrowheads="1"/>
          </p:cNvSpPr>
          <p:nvPr/>
        </p:nvSpPr>
        <p:spPr bwMode="auto">
          <a:xfrm>
            <a:off x="2049463" y="4941888"/>
            <a:ext cx="5043487" cy="457200"/>
          </a:xfrm>
          <a:prstGeom prst="rect">
            <a:avLst/>
          </a:prstGeom>
          <a:noFill/>
          <a:ln w="9525">
            <a:noFill/>
            <a:miter lim="800000"/>
            <a:headEnd/>
            <a:tailEnd/>
          </a:ln>
          <a:effectLst/>
        </p:spPr>
        <p:txBody>
          <a:bodyPr wrap="none" anchor="ctr">
            <a:spAutoFit/>
          </a:bodyPr>
          <a:lstStyle/>
          <a:p>
            <a:r>
              <a:rPr lang="zh-CN" altLang="en-US">
                <a:latin typeface="Arial" pitchFamily="34" charset="0"/>
              </a:rPr>
              <a:t>米夏埃尔</a:t>
            </a:r>
            <a:r>
              <a:rPr lang="en-US" altLang="zh-CN">
                <a:latin typeface="Arial" pitchFamily="34" charset="0"/>
              </a:rPr>
              <a:t>·</a:t>
            </a:r>
            <a:r>
              <a:rPr lang="zh-CN" altLang="en-US">
                <a:latin typeface="Arial" pitchFamily="34" charset="0"/>
              </a:rPr>
              <a:t>卡拉斯、弗伦茨</a:t>
            </a:r>
            <a:r>
              <a:rPr lang="en-US" altLang="zh-CN">
                <a:latin typeface="Arial" pitchFamily="34" charset="0"/>
              </a:rPr>
              <a:t>·</a:t>
            </a:r>
            <a:r>
              <a:rPr lang="zh-CN" altLang="en-US">
                <a:latin typeface="Arial" pitchFamily="34" charset="0"/>
              </a:rPr>
              <a:t>希伦坎普 </a:t>
            </a:r>
          </a:p>
        </p:txBody>
      </p:sp>
      <p:sp>
        <p:nvSpPr>
          <p:cNvPr id="582663" name="Text Box 7">
            <a:hlinkHover r:id="" action="ppaction://hlinkshowjump?jump=previousslide" highlightClick="1"/>
          </p:cNvPr>
          <p:cNvSpPr txBox="1">
            <a:spLocks noChangeArrowheads="1"/>
          </p:cNvSpPr>
          <p:nvPr/>
        </p:nvSpPr>
        <p:spPr bwMode="auto">
          <a:xfrm>
            <a:off x="395288" y="6021388"/>
            <a:ext cx="1708150" cy="457200"/>
          </a:xfrm>
          <a:prstGeom prst="rect">
            <a:avLst/>
          </a:prstGeom>
          <a:solidFill>
            <a:srgbClr val="0000FF"/>
          </a:solidFill>
          <a:ln w="9525">
            <a:noFill/>
            <a:miter lim="800000"/>
            <a:headEnd/>
            <a:tailEnd/>
          </a:ln>
          <a:effectLst/>
        </p:spPr>
        <p:txBody>
          <a:bodyPr wrap="none">
            <a:spAutoFit/>
          </a:bodyPr>
          <a:lstStyle/>
          <a:p>
            <a:r>
              <a:rPr lang="zh-CN" altLang="en-US">
                <a:solidFill>
                  <a:schemeClr val="bg1"/>
                </a:solidFill>
                <a:latin typeface="Arial" pitchFamily="34" charset="0"/>
                <a:ea typeface="黑体" pitchFamily="49" charset="-122"/>
              </a:rPr>
              <a:t>一次失误！</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E7125D3A-5346-4B08-BC71-FE21C284157D}" type="slidenum">
              <a:rPr lang="en-US" altLang="zh-CN"/>
              <a:pPr/>
              <a:t>119</a:t>
            </a:fld>
            <a:endParaRPr lang="en-US" altLang="zh-CN"/>
          </a:p>
        </p:txBody>
      </p:sp>
      <p:sp>
        <p:nvSpPr>
          <p:cNvPr id="583682" name="Rectangle 2"/>
          <p:cNvSpPr>
            <a:spLocks noGrp="1" noChangeArrowheads="1"/>
          </p:cNvSpPr>
          <p:nvPr>
            <p:ph type="title"/>
          </p:nvPr>
        </p:nvSpPr>
        <p:spPr>
          <a:xfrm>
            <a:off x="685800" y="0"/>
            <a:ext cx="7772400" cy="1143000"/>
          </a:xfrm>
        </p:spPr>
        <p:txBody>
          <a:bodyPr/>
          <a:lstStyle/>
          <a:p>
            <a:r>
              <a:rPr lang="en-US" altLang="zh-CN"/>
              <a:t>P. W. Anderson, B. D. Josephson</a:t>
            </a:r>
          </a:p>
        </p:txBody>
      </p:sp>
      <p:sp>
        <p:nvSpPr>
          <p:cNvPr id="583683" name="Rectangle 3"/>
          <p:cNvSpPr>
            <a:spLocks noGrp="1" noChangeArrowheads="1"/>
          </p:cNvSpPr>
          <p:nvPr>
            <p:ph type="body" idx="1"/>
          </p:nvPr>
        </p:nvSpPr>
        <p:spPr>
          <a:xfrm>
            <a:off x="1073150" y="1196975"/>
            <a:ext cx="6996113" cy="579438"/>
          </a:xfrm>
          <a:noFill/>
        </p:spPr>
        <p:txBody>
          <a:bodyPr wrap="none">
            <a:spAutoFit/>
          </a:bodyPr>
          <a:lstStyle/>
          <a:p>
            <a:r>
              <a:rPr lang="en-US" altLang="zh-CN"/>
              <a:t>Physics Today, November 1970, 23-27.</a:t>
            </a:r>
          </a:p>
        </p:txBody>
      </p:sp>
      <p:pic>
        <p:nvPicPr>
          <p:cNvPr id="583684" name="Picture 4"/>
          <p:cNvPicPr>
            <a:picLocks noChangeAspect="1" noChangeArrowheads="1"/>
          </p:cNvPicPr>
          <p:nvPr/>
        </p:nvPicPr>
        <p:blipFill>
          <a:blip r:embed="rId2" cstate="print"/>
          <a:srcRect/>
          <a:stretch>
            <a:fillRect/>
          </a:stretch>
        </p:blipFill>
        <p:spPr bwMode="auto">
          <a:xfrm>
            <a:off x="0" y="0"/>
            <a:ext cx="9199563" cy="903128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3684"/>
                                        </p:tgtEl>
                                        <p:attrNameLst>
                                          <p:attrName>style.visibility</p:attrName>
                                        </p:attrNameLst>
                                      </p:cBhvr>
                                      <p:to>
                                        <p:strVal val="visible"/>
                                      </p:to>
                                    </p:set>
                                    <p:animEffect transition="in" filter="fade">
                                      <p:cBhvr>
                                        <p:cTn id="7" dur="2000"/>
                                        <p:tgtEl>
                                          <p:spTgt spid="583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灯片编号占位符 5"/>
          <p:cNvSpPr>
            <a:spLocks noGrp="1"/>
          </p:cNvSpPr>
          <p:nvPr>
            <p:ph type="sldNum" sz="quarter" idx="12"/>
          </p:nvPr>
        </p:nvSpPr>
        <p:spPr/>
        <p:txBody>
          <a:bodyPr/>
          <a:lstStyle/>
          <a:p>
            <a:fld id="{0C1708F1-608C-478E-8772-F37C3FB8EFBC}" type="slidenum">
              <a:rPr lang="en-US" altLang="zh-CN"/>
              <a:pPr/>
              <a:t>12</a:t>
            </a:fld>
            <a:endParaRPr lang="en-US" altLang="zh-CN"/>
          </a:p>
        </p:txBody>
      </p:sp>
      <p:sp>
        <p:nvSpPr>
          <p:cNvPr id="525337" name="Freeform 25" descr="宽上对角线"/>
          <p:cNvSpPr>
            <a:spLocks/>
          </p:cNvSpPr>
          <p:nvPr/>
        </p:nvSpPr>
        <p:spPr bwMode="auto">
          <a:xfrm>
            <a:off x="3708400" y="4652963"/>
            <a:ext cx="1393825" cy="1411287"/>
          </a:xfrm>
          <a:custGeom>
            <a:avLst/>
            <a:gdLst/>
            <a:ahLst/>
            <a:cxnLst>
              <a:cxn ang="0">
                <a:pos x="0" y="889"/>
              </a:cxn>
              <a:cxn ang="0">
                <a:pos x="181" y="663"/>
              </a:cxn>
              <a:cxn ang="0">
                <a:pos x="414" y="87"/>
              </a:cxn>
              <a:cxn ang="0">
                <a:pos x="534" y="143"/>
              </a:cxn>
              <a:cxn ang="0">
                <a:pos x="722" y="639"/>
              </a:cxn>
              <a:cxn ang="0">
                <a:pos x="878" y="887"/>
              </a:cxn>
            </a:cxnLst>
            <a:rect l="0" t="0" r="r" b="b"/>
            <a:pathLst>
              <a:path w="878" h="889">
                <a:moveTo>
                  <a:pt x="0" y="889"/>
                </a:moveTo>
                <a:cubicBezTo>
                  <a:pt x="56" y="840"/>
                  <a:pt x="112" y="797"/>
                  <a:pt x="181" y="663"/>
                </a:cubicBezTo>
                <a:cubicBezTo>
                  <a:pt x="250" y="529"/>
                  <a:pt x="355" y="174"/>
                  <a:pt x="414" y="87"/>
                </a:cubicBezTo>
                <a:cubicBezTo>
                  <a:pt x="473" y="0"/>
                  <a:pt x="483" y="51"/>
                  <a:pt x="534" y="143"/>
                </a:cubicBezTo>
                <a:cubicBezTo>
                  <a:pt x="585" y="235"/>
                  <a:pt x="665" y="515"/>
                  <a:pt x="722" y="639"/>
                </a:cubicBezTo>
                <a:cubicBezTo>
                  <a:pt x="779" y="763"/>
                  <a:pt x="846" y="835"/>
                  <a:pt x="878" y="887"/>
                </a:cubicBezTo>
              </a:path>
            </a:pathLst>
          </a:custGeom>
          <a:pattFill prst="wdUpDiag">
            <a:fgClr>
              <a:schemeClr val="bg2"/>
            </a:fgClr>
            <a:bgClr>
              <a:schemeClr val="bg1"/>
            </a:bgClr>
          </a:pattFill>
          <a:ln w="9525">
            <a:solidFill>
              <a:schemeClr val="tx1"/>
            </a:solidFill>
            <a:round/>
            <a:headEnd/>
            <a:tailEnd/>
          </a:ln>
          <a:effectLst/>
        </p:spPr>
        <p:txBody>
          <a:bodyPr/>
          <a:lstStyle/>
          <a:p>
            <a:endParaRPr lang="zh-CN" altLang="en-US"/>
          </a:p>
        </p:txBody>
      </p:sp>
      <p:sp>
        <p:nvSpPr>
          <p:cNvPr id="525314" name="Rectangle 2"/>
          <p:cNvSpPr>
            <a:spLocks noGrp="1" noChangeArrowheads="1"/>
          </p:cNvSpPr>
          <p:nvPr>
            <p:ph type="title"/>
          </p:nvPr>
        </p:nvSpPr>
        <p:spPr/>
        <p:txBody>
          <a:bodyPr/>
          <a:lstStyle/>
          <a:p>
            <a:r>
              <a:rPr lang="zh-CN" altLang="en-US">
                <a:ea typeface="黑体" pitchFamily="49" charset="-122"/>
              </a:rPr>
              <a:t>磁矩测量的通用步骤</a:t>
            </a:r>
          </a:p>
        </p:txBody>
      </p:sp>
      <p:sp>
        <p:nvSpPr>
          <p:cNvPr id="525315" name="Rectangle 3"/>
          <p:cNvSpPr>
            <a:spLocks noGrp="1" noChangeArrowheads="1"/>
          </p:cNvSpPr>
          <p:nvPr>
            <p:ph type="body" idx="1"/>
          </p:nvPr>
        </p:nvSpPr>
        <p:spPr>
          <a:xfrm>
            <a:off x="1835150" y="1916113"/>
            <a:ext cx="5403850" cy="2043112"/>
          </a:xfrm>
          <a:noFill/>
        </p:spPr>
        <p:txBody>
          <a:bodyPr wrap="none">
            <a:spAutoFit/>
          </a:bodyPr>
          <a:lstStyle/>
          <a:p>
            <a:pPr algn="ctr">
              <a:spcBef>
                <a:spcPct val="50000"/>
              </a:spcBef>
            </a:pPr>
            <a:r>
              <a:rPr lang="zh-CN" altLang="en-US"/>
              <a:t>感应电势的测量</a:t>
            </a:r>
          </a:p>
          <a:p>
            <a:pPr algn="ctr">
              <a:spcBef>
                <a:spcPct val="50000"/>
              </a:spcBef>
            </a:pPr>
            <a:r>
              <a:rPr lang="zh-CN" altLang="en-US"/>
              <a:t>感应电势－磁矩关系的标定</a:t>
            </a:r>
          </a:p>
          <a:p>
            <a:pPr algn="ctr">
              <a:spcBef>
                <a:spcPct val="50000"/>
              </a:spcBef>
            </a:pPr>
            <a:r>
              <a:rPr lang="zh-CN" altLang="en-US"/>
              <a:t>检测线圈的设计制作</a:t>
            </a:r>
          </a:p>
        </p:txBody>
      </p:sp>
      <p:sp>
        <p:nvSpPr>
          <p:cNvPr id="525316" name="Line 4"/>
          <p:cNvSpPr>
            <a:spLocks noChangeShapeType="1"/>
          </p:cNvSpPr>
          <p:nvPr/>
        </p:nvSpPr>
        <p:spPr bwMode="auto">
          <a:xfrm>
            <a:off x="539750" y="6021388"/>
            <a:ext cx="1873250" cy="0"/>
          </a:xfrm>
          <a:prstGeom prst="line">
            <a:avLst/>
          </a:prstGeom>
          <a:noFill/>
          <a:ln w="9525">
            <a:solidFill>
              <a:schemeClr val="tx1"/>
            </a:solidFill>
            <a:round/>
            <a:headEnd/>
            <a:tailEnd type="stealth" w="med" len="lg"/>
          </a:ln>
          <a:effectLst/>
        </p:spPr>
        <p:txBody>
          <a:bodyPr/>
          <a:lstStyle/>
          <a:p>
            <a:endParaRPr lang="zh-CN" altLang="en-US"/>
          </a:p>
        </p:txBody>
      </p:sp>
      <p:sp>
        <p:nvSpPr>
          <p:cNvPr id="525317" name="Line 5"/>
          <p:cNvSpPr>
            <a:spLocks noChangeShapeType="1"/>
          </p:cNvSpPr>
          <p:nvPr/>
        </p:nvSpPr>
        <p:spPr bwMode="auto">
          <a:xfrm flipV="1">
            <a:off x="539750" y="4437063"/>
            <a:ext cx="0" cy="1584325"/>
          </a:xfrm>
          <a:prstGeom prst="line">
            <a:avLst/>
          </a:prstGeom>
          <a:noFill/>
          <a:ln w="9525">
            <a:solidFill>
              <a:schemeClr val="tx1"/>
            </a:solidFill>
            <a:round/>
            <a:headEnd/>
            <a:tailEnd type="stealth" w="med" len="lg"/>
          </a:ln>
          <a:effectLst/>
        </p:spPr>
        <p:txBody>
          <a:bodyPr/>
          <a:lstStyle/>
          <a:p>
            <a:endParaRPr lang="zh-CN" altLang="en-US"/>
          </a:p>
        </p:txBody>
      </p:sp>
      <p:sp>
        <p:nvSpPr>
          <p:cNvPr id="525318" name="Freeform 6"/>
          <p:cNvSpPr>
            <a:spLocks/>
          </p:cNvSpPr>
          <p:nvPr/>
        </p:nvSpPr>
        <p:spPr bwMode="auto">
          <a:xfrm>
            <a:off x="539750" y="4868863"/>
            <a:ext cx="1512888" cy="1150937"/>
          </a:xfrm>
          <a:custGeom>
            <a:avLst/>
            <a:gdLst/>
            <a:ahLst/>
            <a:cxnLst>
              <a:cxn ang="0">
                <a:pos x="0" y="725"/>
              </a:cxn>
              <a:cxn ang="0">
                <a:pos x="354" y="501"/>
              </a:cxn>
              <a:cxn ang="0">
                <a:pos x="728" y="131"/>
              </a:cxn>
              <a:cxn ang="0">
                <a:pos x="953" y="0"/>
              </a:cxn>
            </a:cxnLst>
            <a:rect l="0" t="0" r="r" b="b"/>
            <a:pathLst>
              <a:path w="953" h="725">
                <a:moveTo>
                  <a:pt x="0" y="725"/>
                </a:moveTo>
                <a:cubicBezTo>
                  <a:pt x="59" y="688"/>
                  <a:pt x="233" y="600"/>
                  <a:pt x="354" y="501"/>
                </a:cubicBezTo>
                <a:cubicBezTo>
                  <a:pt x="475" y="402"/>
                  <a:pt x="628" y="214"/>
                  <a:pt x="728" y="131"/>
                </a:cubicBezTo>
                <a:cubicBezTo>
                  <a:pt x="828" y="48"/>
                  <a:pt x="906" y="27"/>
                  <a:pt x="953" y="0"/>
                </a:cubicBezTo>
              </a:path>
            </a:pathLst>
          </a:custGeom>
          <a:noFill/>
          <a:ln w="38100" cmpd="sng">
            <a:solidFill>
              <a:schemeClr val="tx1"/>
            </a:solidFill>
            <a:round/>
            <a:headEnd/>
            <a:tailEnd/>
          </a:ln>
          <a:effectLst/>
        </p:spPr>
        <p:txBody>
          <a:bodyPr/>
          <a:lstStyle/>
          <a:p>
            <a:endParaRPr lang="zh-CN" altLang="en-US"/>
          </a:p>
        </p:txBody>
      </p:sp>
      <p:sp>
        <p:nvSpPr>
          <p:cNvPr id="525319" name="Text Box 7"/>
          <p:cNvSpPr txBox="1">
            <a:spLocks noChangeArrowheads="1"/>
          </p:cNvSpPr>
          <p:nvPr/>
        </p:nvSpPr>
        <p:spPr bwMode="auto">
          <a:xfrm>
            <a:off x="2195513" y="6021388"/>
            <a:ext cx="268287" cy="457200"/>
          </a:xfrm>
          <a:prstGeom prst="rect">
            <a:avLst/>
          </a:prstGeom>
          <a:noFill/>
          <a:ln w="9525">
            <a:noFill/>
            <a:miter lim="800000"/>
            <a:headEnd/>
            <a:tailEnd/>
          </a:ln>
          <a:effectLst/>
        </p:spPr>
        <p:txBody>
          <a:bodyPr wrap="none">
            <a:spAutoFit/>
          </a:bodyPr>
          <a:lstStyle/>
          <a:p>
            <a:r>
              <a:rPr lang="en-US" altLang="zh-CN" i="1"/>
              <a:t>t</a:t>
            </a:r>
          </a:p>
        </p:txBody>
      </p:sp>
      <p:sp>
        <p:nvSpPr>
          <p:cNvPr id="525320" name="Text Box 8"/>
          <p:cNvSpPr txBox="1">
            <a:spLocks noChangeArrowheads="1"/>
          </p:cNvSpPr>
          <p:nvPr/>
        </p:nvSpPr>
        <p:spPr bwMode="auto">
          <a:xfrm>
            <a:off x="539750" y="4292600"/>
            <a:ext cx="369888" cy="457200"/>
          </a:xfrm>
          <a:prstGeom prst="rect">
            <a:avLst/>
          </a:prstGeom>
          <a:noFill/>
          <a:ln w="9525">
            <a:noFill/>
            <a:miter lim="800000"/>
            <a:headEnd/>
            <a:tailEnd/>
          </a:ln>
          <a:effectLst/>
        </p:spPr>
        <p:txBody>
          <a:bodyPr wrap="none">
            <a:spAutoFit/>
          </a:bodyPr>
          <a:lstStyle/>
          <a:p>
            <a:r>
              <a:rPr lang="en-US" altLang="zh-CN" i="1"/>
              <a:t>V</a:t>
            </a:r>
          </a:p>
        </p:txBody>
      </p:sp>
      <p:sp>
        <p:nvSpPr>
          <p:cNvPr id="525321" name="Freeform 9" descr="宽上对角线"/>
          <p:cNvSpPr>
            <a:spLocks/>
          </p:cNvSpPr>
          <p:nvPr/>
        </p:nvSpPr>
        <p:spPr bwMode="auto">
          <a:xfrm>
            <a:off x="542925" y="4856163"/>
            <a:ext cx="1512888" cy="1160462"/>
          </a:xfrm>
          <a:custGeom>
            <a:avLst/>
            <a:gdLst/>
            <a:ahLst/>
            <a:cxnLst>
              <a:cxn ang="0">
                <a:pos x="0" y="731"/>
              </a:cxn>
              <a:cxn ang="0">
                <a:pos x="316" y="545"/>
              </a:cxn>
              <a:cxn ang="0">
                <a:pos x="570" y="301"/>
              </a:cxn>
              <a:cxn ang="0">
                <a:pos x="770" y="121"/>
              </a:cxn>
              <a:cxn ang="0">
                <a:pos x="894" y="43"/>
              </a:cxn>
              <a:cxn ang="0">
                <a:pos x="944" y="27"/>
              </a:cxn>
              <a:cxn ang="0">
                <a:pos x="948" y="33"/>
              </a:cxn>
              <a:cxn ang="0">
                <a:pos x="951" y="226"/>
              </a:cxn>
              <a:cxn ang="0">
                <a:pos x="948" y="729"/>
              </a:cxn>
            </a:cxnLst>
            <a:rect l="0" t="0" r="r" b="b"/>
            <a:pathLst>
              <a:path w="953" h="731">
                <a:moveTo>
                  <a:pt x="0" y="731"/>
                </a:moveTo>
                <a:cubicBezTo>
                  <a:pt x="52" y="700"/>
                  <a:pt x="221" y="617"/>
                  <a:pt x="316" y="545"/>
                </a:cubicBezTo>
                <a:cubicBezTo>
                  <a:pt x="411" y="473"/>
                  <a:pt x="494" y="372"/>
                  <a:pt x="570" y="301"/>
                </a:cubicBezTo>
                <a:cubicBezTo>
                  <a:pt x="646" y="230"/>
                  <a:pt x="716" y="164"/>
                  <a:pt x="770" y="121"/>
                </a:cubicBezTo>
                <a:cubicBezTo>
                  <a:pt x="824" y="78"/>
                  <a:pt x="865" y="59"/>
                  <a:pt x="894" y="43"/>
                </a:cubicBezTo>
                <a:cubicBezTo>
                  <a:pt x="923" y="27"/>
                  <a:pt x="935" y="29"/>
                  <a:pt x="944" y="27"/>
                </a:cubicBezTo>
                <a:cubicBezTo>
                  <a:pt x="953" y="25"/>
                  <a:pt x="947" y="0"/>
                  <a:pt x="948" y="33"/>
                </a:cubicBezTo>
                <a:cubicBezTo>
                  <a:pt x="949" y="66"/>
                  <a:pt x="951" y="110"/>
                  <a:pt x="951" y="226"/>
                </a:cubicBezTo>
                <a:cubicBezTo>
                  <a:pt x="951" y="342"/>
                  <a:pt x="949" y="624"/>
                  <a:pt x="948" y="729"/>
                </a:cubicBezTo>
              </a:path>
            </a:pathLst>
          </a:custGeom>
          <a:pattFill prst="wdUpDiag">
            <a:fgClr>
              <a:schemeClr val="bg2"/>
            </a:fgClr>
            <a:bgClr>
              <a:schemeClr val="bg1"/>
            </a:bgClr>
          </a:pattFill>
          <a:ln w="9525">
            <a:noFill/>
            <a:round/>
            <a:headEnd/>
            <a:tailEnd/>
          </a:ln>
          <a:effectLst/>
        </p:spPr>
        <p:txBody>
          <a:bodyPr/>
          <a:lstStyle/>
          <a:p>
            <a:endParaRPr lang="zh-CN" altLang="en-US"/>
          </a:p>
        </p:txBody>
      </p:sp>
      <p:sp>
        <p:nvSpPr>
          <p:cNvPr id="525322" name="Text Box 10"/>
          <p:cNvSpPr txBox="1">
            <a:spLocks noChangeArrowheads="1"/>
          </p:cNvSpPr>
          <p:nvPr/>
        </p:nvSpPr>
        <p:spPr bwMode="auto">
          <a:xfrm>
            <a:off x="1476375" y="5445125"/>
            <a:ext cx="417513" cy="457200"/>
          </a:xfrm>
          <a:prstGeom prst="rect">
            <a:avLst/>
          </a:prstGeom>
          <a:solidFill>
            <a:schemeClr val="bg1"/>
          </a:solidFill>
          <a:ln w="9525">
            <a:noFill/>
            <a:miter lim="800000"/>
            <a:headEnd/>
            <a:tailEnd/>
          </a:ln>
          <a:effectLst/>
        </p:spPr>
        <p:txBody>
          <a:bodyPr wrap="none">
            <a:spAutoFit/>
          </a:bodyPr>
          <a:lstStyle/>
          <a:p>
            <a:r>
              <a:rPr lang="en-US" altLang="zh-CN" b="1">
                <a:solidFill>
                  <a:srgbClr val="FF0000"/>
                </a:solidFill>
                <a:sym typeface="Symbol" pitchFamily="18" charset="2"/>
              </a:rPr>
              <a:t></a:t>
            </a:r>
          </a:p>
        </p:txBody>
      </p:sp>
      <p:sp>
        <p:nvSpPr>
          <p:cNvPr id="525323" name="Line 11"/>
          <p:cNvSpPr>
            <a:spLocks noChangeShapeType="1"/>
          </p:cNvSpPr>
          <p:nvPr/>
        </p:nvSpPr>
        <p:spPr bwMode="auto">
          <a:xfrm>
            <a:off x="3708400" y="6064250"/>
            <a:ext cx="1873250" cy="0"/>
          </a:xfrm>
          <a:prstGeom prst="line">
            <a:avLst/>
          </a:prstGeom>
          <a:noFill/>
          <a:ln w="9525">
            <a:solidFill>
              <a:schemeClr val="tx1"/>
            </a:solidFill>
            <a:round/>
            <a:headEnd/>
            <a:tailEnd type="stealth" w="med" len="lg"/>
          </a:ln>
          <a:effectLst/>
        </p:spPr>
        <p:txBody>
          <a:bodyPr/>
          <a:lstStyle/>
          <a:p>
            <a:endParaRPr lang="zh-CN" altLang="en-US"/>
          </a:p>
        </p:txBody>
      </p:sp>
      <p:sp>
        <p:nvSpPr>
          <p:cNvPr id="525324" name="Line 12"/>
          <p:cNvSpPr>
            <a:spLocks noChangeShapeType="1"/>
          </p:cNvSpPr>
          <p:nvPr/>
        </p:nvSpPr>
        <p:spPr bwMode="auto">
          <a:xfrm flipV="1">
            <a:off x="3708400" y="4479925"/>
            <a:ext cx="0" cy="1584325"/>
          </a:xfrm>
          <a:prstGeom prst="line">
            <a:avLst/>
          </a:prstGeom>
          <a:noFill/>
          <a:ln w="9525">
            <a:solidFill>
              <a:schemeClr val="tx1"/>
            </a:solidFill>
            <a:round/>
            <a:headEnd/>
            <a:tailEnd type="stealth" w="med" len="lg"/>
          </a:ln>
          <a:effectLst/>
        </p:spPr>
        <p:txBody>
          <a:bodyPr/>
          <a:lstStyle/>
          <a:p>
            <a:endParaRPr lang="zh-CN" altLang="en-US"/>
          </a:p>
        </p:txBody>
      </p:sp>
      <p:sp>
        <p:nvSpPr>
          <p:cNvPr id="525326" name="Text Box 14"/>
          <p:cNvSpPr txBox="1">
            <a:spLocks noChangeArrowheads="1"/>
          </p:cNvSpPr>
          <p:nvPr/>
        </p:nvSpPr>
        <p:spPr bwMode="auto">
          <a:xfrm>
            <a:off x="5364163" y="6064250"/>
            <a:ext cx="268287" cy="457200"/>
          </a:xfrm>
          <a:prstGeom prst="rect">
            <a:avLst/>
          </a:prstGeom>
          <a:noFill/>
          <a:ln w="9525">
            <a:noFill/>
            <a:miter lim="800000"/>
            <a:headEnd/>
            <a:tailEnd/>
          </a:ln>
          <a:effectLst/>
        </p:spPr>
        <p:txBody>
          <a:bodyPr wrap="none">
            <a:spAutoFit/>
          </a:bodyPr>
          <a:lstStyle/>
          <a:p>
            <a:r>
              <a:rPr lang="en-US" altLang="zh-CN" i="1"/>
              <a:t>t</a:t>
            </a:r>
          </a:p>
        </p:txBody>
      </p:sp>
      <p:sp>
        <p:nvSpPr>
          <p:cNvPr id="525327" name="Text Box 15"/>
          <p:cNvSpPr txBox="1">
            <a:spLocks noChangeArrowheads="1"/>
          </p:cNvSpPr>
          <p:nvPr/>
        </p:nvSpPr>
        <p:spPr bwMode="auto">
          <a:xfrm>
            <a:off x="3708400" y="4335463"/>
            <a:ext cx="369888" cy="457200"/>
          </a:xfrm>
          <a:prstGeom prst="rect">
            <a:avLst/>
          </a:prstGeom>
          <a:noFill/>
          <a:ln w="9525">
            <a:noFill/>
            <a:miter lim="800000"/>
            <a:headEnd/>
            <a:tailEnd/>
          </a:ln>
          <a:effectLst/>
        </p:spPr>
        <p:txBody>
          <a:bodyPr wrap="none">
            <a:spAutoFit/>
          </a:bodyPr>
          <a:lstStyle/>
          <a:p>
            <a:r>
              <a:rPr lang="en-US" altLang="zh-CN" i="1"/>
              <a:t>V</a:t>
            </a:r>
          </a:p>
        </p:txBody>
      </p:sp>
      <p:sp>
        <p:nvSpPr>
          <p:cNvPr id="525329" name="Text Box 17"/>
          <p:cNvSpPr txBox="1">
            <a:spLocks noChangeArrowheads="1"/>
          </p:cNvSpPr>
          <p:nvPr/>
        </p:nvSpPr>
        <p:spPr bwMode="auto">
          <a:xfrm>
            <a:off x="4225925" y="5445125"/>
            <a:ext cx="417513" cy="457200"/>
          </a:xfrm>
          <a:prstGeom prst="rect">
            <a:avLst/>
          </a:prstGeom>
          <a:solidFill>
            <a:schemeClr val="bg1"/>
          </a:solidFill>
          <a:ln w="9525">
            <a:noFill/>
            <a:miter lim="800000"/>
            <a:headEnd/>
            <a:tailEnd/>
          </a:ln>
          <a:effectLst/>
        </p:spPr>
        <p:txBody>
          <a:bodyPr wrap="none">
            <a:spAutoFit/>
          </a:bodyPr>
          <a:lstStyle/>
          <a:p>
            <a:r>
              <a:rPr lang="en-US" altLang="zh-CN" b="1">
                <a:solidFill>
                  <a:srgbClr val="FF0000"/>
                </a:solidFill>
                <a:sym typeface="Symbol" pitchFamily="18" charset="2"/>
              </a:rPr>
              <a:t></a:t>
            </a:r>
          </a:p>
        </p:txBody>
      </p:sp>
      <p:sp>
        <p:nvSpPr>
          <p:cNvPr id="525331" name="Line 19"/>
          <p:cNvSpPr>
            <a:spLocks noChangeShapeType="1"/>
          </p:cNvSpPr>
          <p:nvPr/>
        </p:nvSpPr>
        <p:spPr bwMode="auto">
          <a:xfrm flipV="1">
            <a:off x="6519863" y="4508500"/>
            <a:ext cx="0" cy="1584325"/>
          </a:xfrm>
          <a:prstGeom prst="line">
            <a:avLst/>
          </a:prstGeom>
          <a:noFill/>
          <a:ln w="9525">
            <a:solidFill>
              <a:schemeClr val="tx1"/>
            </a:solidFill>
            <a:round/>
            <a:headEnd/>
            <a:tailEnd type="stealth" w="med" len="lg"/>
          </a:ln>
          <a:effectLst/>
        </p:spPr>
        <p:txBody>
          <a:bodyPr/>
          <a:lstStyle/>
          <a:p>
            <a:endParaRPr lang="zh-CN" altLang="en-US"/>
          </a:p>
        </p:txBody>
      </p:sp>
      <p:sp>
        <p:nvSpPr>
          <p:cNvPr id="525333" name="Text Box 21"/>
          <p:cNvSpPr txBox="1">
            <a:spLocks noChangeArrowheads="1"/>
          </p:cNvSpPr>
          <p:nvPr/>
        </p:nvSpPr>
        <p:spPr bwMode="auto">
          <a:xfrm>
            <a:off x="8175625" y="5373688"/>
            <a:ext cx="268288" cy="457200"/>
          </a:xfrm>
          <a:prstGeom prst="rect">
            <a:avLst/>
          </a:prstGeom>
          <a:noFill/>
          <a:ln w="9525">
            <a:noFill/>
            <a:miter lim="800000"/>
            <a:headEnd/>
            <a:tailEnd/>
          </a:ln>
          <a:effectLst/>
        </p:spPr>
        <p:txBody>
          <a:bodyPr wrap="none">
            <a:spAutoFit/>
          </a:bodyPr>
          <a:lstStyle/>
          <a:p>
            <a:r>
              <a:rPr lang="en-US" altLang="zh-CN" i="1"/>
              <a:t>t</a:t>
            </a:r>
          </a:p>
        </p:txBody>
      </p:sp>
      <p:sp>
        <p:nvSpPr>
          <p:cNvPr id="525334" name="Text Box 22"/>
          <p:cNvSpPr txBox="1">
            <a:spLocks noChangeArrowheads="1"/>
          </p:cNvSpPr>
          <p:nvPr/>
        </p:nvSpPr>
        <p:spPr bwMode="auto">
          <a:xfrm>
            <a:off x="6519863" y="4364038"/>
            <a:ext cx="369887" cy="457200"/>
          </a:xfrm>
          <a:prstGeom prst="rect">
            <a:avLst/>
          </a:prstGeom>
          <a:noFill/>
          <a:ln w="9525">
            <a:noFill/>
            <a:miter lim="800000"/>
            <a:headEnd/>
            <a:tailEnd/>
          </a:ln>
          <a:effectLst/>
        </p:spPr>
        <p:txBody>
          <a:bodyPr wrap="none">
            <a:spAutoFit/>
          </a:bodyPr>
          <a:lstStyle/>
          <a:p>
            <a:r>
              <a:rPr lang="en-US" altLang="zh-CN" i="1"/>
              <a:t>V</a:t>
            </a:r>
          </a:p>
        </p:txBody>
      </p:sp>
      <p:sp>
        <p:nvSpPr>
          <p:cNvPr id="525339" name="Freeform 27" descr="宽上对角线"/>
          <p:cNvSpPr>
            <a:spLocks/>
          </p:cNvSpPr>
          <p:nvPr/>
        </p:nvSpPr>
        <p:spPr bwMode="auto">
          <a:xfrm>
            <a:off x="6516688" y="4941888"/>
            <a:ext cx="1657350" cy="936625"/>
          </a:xfrm>
          <a:custGeom>
            <a:avLst/>
            <a:gdLst/>
            <a:ahLst/>
            <a:cxnLst>
              <a:cxn ang="0">
                <a:pos x="0" y="295"/>
              </a:cxn>
              <a:cxn ang="0">
                <a:pos x="183" y="0"/>
              </a:cxn>
              <a:cxn ang="0">
                <a:pos x="348" y="295"/>
              </a:cxn>
              <a:cxn ang="0">
                <a:pos x="546" y="589"/>
              </a:cxn>
              <a:cxn ang="0">
                <a:pos x="698" y="291"/>
              </a:cxn>
              <a:cxn ang="0">
                <a:pos x="868" y="5"/>
              </a:cxn>
              <a:cxn ang="0">
                <a:pos x="1044" y="293"/>
              </a:cxn>
            </a:cxnLst>
            <a:rect l="0" t="0" r="r" b="b"/>
            <a:pathLst>
              <a:path w="1044" h="590">
                <a:moveTo>
                  <a:pt x="0" y="295"/>
                </a:moveTo>
                <a:cubicBezTo>
                  <a:pt x="30" y="245"/>
                  <a:pt x="125" y="0"/>
                  <a:pt x="183" y="0"/>
                </a:cubicBezTo>
                <a:cubicBezTo>
                  <a:pt x="241" y="0"/>
                  <a:pt x="287" y="197"/>
                  <a:pt x="348" y="295"/>
                </a:cubicBezTo>
                <a:cubicBezTo>
                  <a:pt x="409" y="393"/>
                  <a:pt x="488" y="590"/>
                  <a:pt x="546" y="589"/>
                </a:cubicBezTo>
                <a:cubicBezTo>
                  <a:pt x="604" y="588"/>
                  <a:pt x="644" y="388"/>
                  <a:pt x="698" y="291"/>
                </a:cubicBezTo>
                <a:cubicBezTo>
                  <a:pt x="752" y="194"/>
                  <a:pt x="810" y="5"/>
                  <a:pt x="868" y="5"/>
                </a:cubicBezTo>
                <a:cubicBezTo>
                  <a:pt x="926" y="5"/>
                  <a:pt x="1007" y="233"/>
                  <a:pt x="1044" y="293"/>
                </a:cubicBezTo>
              </a:path>
            </a:pathLst>
          </a:custGeom>
          <a:pattFill prst="wdUpDiag">
            <a:fgClr>
              <a:schemeClr val="bg2"/>
            </a:fgClr>
            <a:bgClr>
              <a:schemeClr val="bg1"/>
            </a:bgClr>
          </a:pattFill>
          <a:ln w="9525">
            <a:solidFill>
              <a:schemeClr val="tx1"/>
            </a:solidFill>
            <a:round/>
            <a:headEnd/>
            <a:tailEnd/>
          </a:ln>
          <a:effectLst/>
        </p:spPr>
        <p:txBody>
          <a:bodyPr/>
          <a:lstStyle/>
          <a:p>
            <a:endParaRPr lang="zh-CN" altLang="en-US"/>
          </a:p>
        </p:txBody>
      </p:sp>
      <p:sp>
        <p:nvSpPr>
          <p:cNvPr id="525336" name="Text Box 24"/>
          <p:cNvSpPr txBox="1">
            <a:spLocks noChangeArrowheads="1"/>
          </p:cNvSpPr>
          <p:nvPr/>
        </p:nvSpPr>
        <p:spPr bwMode="auto">
          <a:xfrm>
            <a:off x="7292975" y="5468938"/>
            <a:ext cx="136525" cy="212725"/>
          </a:xfrm>
          <a:prstGeom prst="rect">
            <a:avLst/>
          </a:prstGeom>
          <a:solidFill>
            <a:schemeClr val="bg1"/>
          </a:solidFill>
          <a:ln w="9525">
            <a:noFill/>
            <a:miter lim="800000"/>
            <a:headEnd/>
            <a:tailEnd/>
          </a:ln>
          <a:effectLst/>
        </p:spPr>
        <p:txBody>
          <a:bodyPr wrap="none" lIns="0" tIns="0" rIns="0" bIns="0">
            <a:spAutoFit/>
          </a:bodyPr>
          <a:lstStyle/>
          <a:p>
            <a:r>
              <a:rPr lang="en-US" altLang="zh-CN" sz="1400" b="1">
                <a:solidFill>
                  <a:srgbClr val="FF0000"/>
                </a:solidFill>
                <a:sym typeface="Symbol" pitchFamily="18" charset="2"/>
              </a:rPr>
              <a:t></a:t>
            </a:r>
          </a:p>
        </p:txBody>
      </p:sp>
      <p:sp>
        <p:nvSpPr>
          <p:cNvPr id="525346" name="Text Box 34"/>
          <p:cNvSpPr txBox="1">
            <a:spLocks noChangeArrowheads="1"/>
          </p:cNvSpPr>
          <p:nvPr/>
        </p:nvSpPr>
        <p:spPr bwMode="auto">
          <a:xfrm>
            <a:off x="6735763" y="5084763"/>
            <a:ext cx="136525" cy="212725"/>
          </a:xfrm>
          <a:prstGeom prst="rect">
            <a:avLst/>
          </a:prstGeom>
          <a:solidFill>
            <a:schemeClr val="bg1"/>
          </a:solidFill>
          <a:ln w="9525">
            <a:noFill/>
            <a:miter lim="800000"/>
            <a:headEnd/>
            <a:tailEnd/>
          </a:ln>
          <a:effectLst/>
        </p:spPr>
        <p:txBody>
          <a:bodyPr wrap="none" lIns="0" tIns="0" rIns="0" bIns="0">
            <a:spAutoFit/>
          </a:bodyPr>
          <a:lstStyle/>
          <a:p>
            <a:r>
              <a:rPr lang="en-US" altLang="zh-CN" sz="1400" b="1">
                <a:solidFill>
                  <a:srgbClr val="FF0000"/>
                </a:solidFill>
                <a:sym typeface="Symbol" pitchFamily="18" charset="2"/>
              </a:rPr>
              <a:t></a:t>
            </a:r>
          </a:p>
        </p:txBody>
      </p:sp>
      <p:sp>
        <p:nvSpPr>
          <p:cNvPr id="525347" name="Text Box 35"/>
          <p:cNvSpPr txBox="1">
            <a:spLocks noChangeArrowheads="1"/>
          </p:cNvSpPr>
          <p:nvPr/>
        </p:nvSpPr>
        <p:spPr bwMode="auto">
          <a:xfrm>
            <a:off x="7815263" y="5084763"/>
            <a:ext cx="136525" cy="212725"/>
          </a:xfrm>
          <a:prstGeom prst="rect">
            <a:avLst/>
          </a:prstGeom>
          <a:solidFill>
            <a:schemeClr val="bg1"/>
          </a:solidFill>
          <a:ln w="9525">
            <a:noFill/>
            <a:miter lim="800000"/>
            <a:headEnd/>
            <a:tailEnd/>
          </a:ln>
          <a:effectLst/>
        </p:spPr>
        <p:txBody>
          <a:bodyPr wrap="none" lIns="0" tIns="0" rIns="0" bIns="0">
            <a:spAutoFit/>
          </a:bodyPr>
          <a:lstStyle/>
          <a:p>
            <a:r>
              <a:rPr lang="en-US" altLang="zh-CN" sz="1400" b="1">
                <a:solidFill>
                  <a:srgbClr val="FF0000"/>
                </a:solidFill>
                <a:sym typeface="Symbol" pitchFamily="18" charset="2"/>
              </a:rPr>
              <a:t></a:t>
            </a:r>
          </a:p>
        </p:txBody>
      </p:sp>
      <p:sp>
        <p:nvSpPr>
          <p:cNvPr id="525330" name="Line 18"/>
          <p:cNvSpPr>
            <a:spLocks noChangeShapeType="1"/>
          </p:cNvSpPr>
          <p:nvPr/>
        </p:nvSpPr>
        <p:spPr bwMode="auto">
          <a:xfrm>
            <a:off x="6519863" y="5402263"/>
            <a:ext cx="1873250" cy="0"/>
          </a:xfrm>
          <a:prstGeom prst="line">
            <a:avLst/>
          </a:prstGeom>
          <a:noFill/>
          <a:ln w="9525">
            <a:solidFill>
              <a:schemeClr val="tx1"/>
            </a:solidFill>
            <a:round/>
            <a:headEnd/>
            <a:tailEnd type="stealth" w="med" len="lg"/>
          </a:ln>
          <a:effectLst/>
        </p:spPr>
        <p:txBody>
          <a:bodyPr/>
          <a:lstStyle/>
          <a:p>
            <a:endParaRPr lang="zh-CN" altLang="en-US"/>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182C8BA4-2F5C-4CA6-944A-ABF02E624B89}" type="slidenum">
              <a:rPr lang="en-US" altLang="zh-CN"/>
              <a:pPr/>
              <a:t>120</a:t>
            </a:fld>
            <a:endParaRPr lang="en-US" altLang="zh-CN"/>
          </a:p>
        </p:txBody>
      </p:sp>
      <p:sp>
        <p:nvSpPr>
          <p:cNvPr id="584706" name="Rectangle 2"/>
          <p:cNvSpPr>
            <a:spLocks noGrp="1" noChangeArrowheads="1"/>
          </p:cNvSpPr>
          <p:nvPr>
            <p:ph type="title"/>
          </p:nvPr>
        </p:nvSpPr>
        <p:spPr>
          <a:xfrm>
            <a:off x="685800" y="0"/>
            <a:ext cx="7772400" cy="1143000"/>
          </a:xfrm>
        </p:spPr>
        <p:txBody>
          <a:bodyPr/>
          <a:lstStyle/>
          <a:p>
            <a:r>
              <a:rPr lang="en-US" altLang="zh-CN"/>
              <a:t>Remarkable things</a:t>
            </a:r>
          </a:p>
        </p:txBody>
      </p:sp>
      <p:sp>
        <p:nvSpPr>
          <p:cNvPr id="584707" name="Rectangle 3"/>
          <p:cNvSpPr>
            <a:spLocks noGrp="1" noChangeArrowheads="1"/>
          </p:cNvSpPr>
          <p:nvPr>
            <p:ph type="body" idx="1"/>
          </p:nvPr>
        </p:nvSpPr>
        <p:spPr>
          <a:xfrm>
            <a:off x="395288" y="1412875"/>
            <a:ext cx="8353425" cy="3600450"/>
          </a:xfrm>
        </p:spPr>
        <p:txBody>
          <a:bodyPr/>
          <a:lstStyle/>
          <a:p>
            <a:r>
              <a:rPr lang="en-US" altLang="zh-CN" sz="2800"/>
              <a:t>The first one is that, from the original idea of a dc supercurrent, he should immediately make the all-important leap not only to the ac supercurrent but also to the mathematics of how to synchronize it with an external ac signal. Furthermore, he explained how to observe the effect in exactly the way that Sidney Shapiro did nearly two years later,</a:t>
            </a:r>
            <a:r>
              <a:rPr lang="en-US" altLang="zh-CN" sz="2800" baseline="30000">
                <a:solidFill>
                  <a:srgbClr val="FF3300"/>
                </a:solidFill>
              </a:rPr>
              <a:t>3</a:t>
            </a:r>
            <a:r>
              <a:rPr lang="en-US" altLang="zh-CN" sz="2800"/>
              <a:t> and so predicted what is now </a:t>
            </a:r>
            <a:r>
              <a:rPr lang="en-US" altLang="zh-CN" sz="2800">
                <a:solidFill>
                  <a:srgbClr val="FF3300"/>
                </a:solidFill>
              </a:rPr>
              <a:t>the standard method for measuring </a:t>
            </a:r>
            <a:r>
              <a:rPr lang="en-US" altLang="zh-CN" sz="2800" i="1">
                <a:solidFill>
                  <a:srgbClr val="FF3300"/>
                </a:solidFill>
              </a:rPr>
              <a:t>e/h</a:t>
            </a:r>
            <a:r>
              <a:rPr lang="en-US" altLang="zh-CN" sz="2800"/>
              <a:t>.</a:t>
            </a:r>
          </a:p>
        </p:txBody>
      </p:sp>
      <p:sp>
        <p:nvSpPr>
          <p:cNvPr id="584708" name="Rectangle 4"/>
          <p:cNvSpPr>
            <a:spLocks noChangeArrowheads="1"/>
          </p:cNvSpPr>
          <p:nvPr/>
        </p:nvSpPr>
        <p:spPr bwMode="auto">
          <a:xfrm>
            <a:off x="1443038" y="5805488"/>
            <a:ext cx="6256337" cy="466725"/>
          </a:xfrm>
          <a:prstGeom prst="rect">
            <a:avLst/>
          </a:prstGeom>
          <a:noFill/>
          <a:ln w="9525">
            <a:solidFill>
              <a:srgbClr val="FF3300"/>
            </a:solidFill>
            <a:miter lim="800000"/>
            <a:headEnd/>
            <a:tailEnd/>
          </a:ln>
          <a:effectLst/>
        </p:spPr>
        <p:txBody>
          <a:bodyPr wrap="none">
            <a:spAutoFit/>
          </a:bodyPr>
          <a:lstStyle/>
          <a:p>
            <a:r>
              <a:rPr lang="en-US" altLang="zh-CN">
                <a:latin typeface="Arial" pitchFamily="34" charset="0"/>
              </a:rPr>
              <a:t>3. S. Shapiro, Phys. Rev. Lett. 11, 80 (1963).</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90D93AC3-72E0-4FBF-9788-BFFA1DC6AD25}" type="slidenum">
              <a:rPr lang="en-US" altLang="zh-CN"/>
              <a:pPr/>
              <a:t>121</a:t>
            </a:fld>
            <a:endParaRPr lang="en-US" altLang="zh-CN"/>
          </a:p>
        </p:txBody>
      </p:sp>
      <p:sp>
        <p:nvSpPr>
          <p:cNvPr id="585730" name="Rectangle 2"/>
          <p:cNvSpPr>
            <a:spLocks noGrp="1" noChangeArrowheads="1"/>
          </p:cNvSpPr>
          <p:nvPr>
            <p:ph type="title"/>
          </p:nvPr>
        </p:nvSpPr>
        <p:spPr>
          <a:xfrm>
            <a:off x="685800" y="0"/>
            <a:ext cx="7772400" cy="1143000"/>
          </a:xfrm>
        </p:spPr>
        <p:txBody>
          <a:bodyPr/>
          <a:lstStyle/>
          <a:p>
            <a:r>
              <a:rPr lang="en-US" altLang="zh-CN"/>
              <a:t>Remarkable things</a:t>
            </a:r>
          </a:p>
        </p:txBody>
      </p:sp>
      <p:sp>
        <p:nvSpPr>
          <p:cNvPr id="585731" name="Rectangle 3"/>
          <p:cNvSpPr>
            <a:spLocks noGrp="1" noChangeArrowheads="1"/>
          </p:cNvSpPr>
          <p:nvPr>
            <p:ph type="body" idx="1"/>
          </p:nvPr>
        </p:nvSpPr>
        <p:spPr>
          <a:xfrm>
            <a:off x="323850" y="1844675"/>
            <a:ext cx="8351838" cy="3503613"/>
          </a:xfrm>
          <a:noFill/>
        </p:spPr>
        <p:txBody>
          <a:bodyPr>
            <a:spAutoFit/>
          </a:bodyPr>
          <a:lstStyle/>
          <a:p>
            <a:r>
              <a:rPr lang="en-US" altLang="zh-CN"/>
              <a:t>The second remarkable thing was the initial response of our excellent patent lawyer at Bell Telephone Laboratories when John Rowell and I consulted him; in his opinion Josephson</a:t>
            </a:r>
            <a:r>
              <a:rPr lang="en-US" altLang="zh-CN">
                <a:latin typeface="Arial"/>
              </a:rPr>
              <a:t>’</a:t>
            </a:r>
            <a:r>
              <a:rPr lang="en-US" altLang="zh-CN"/>
              <a:t>s paper was </a:t>
            </a:r>
            <a:r>
              <a:rPr lang="en-US" altLang="zh-CN" b="1">
                <a:solidFill>
                  <a:srgbClr val="FF3300"/>
                </a:solidFill>
              </a:rPr>
              <a:t>so complete that no one else</a:t>
            </a:r>
            <a:r>
              <a:rPr lang="en-US" altLang="zh-CN"/>
              <a:t> was ever going to be very successful in patenting </a:t>
            </a:r>
            <a:r>
              <a:rPr lang="en-US" altLang="zh-CN" b="1">
                <a:solidFill>
                  <a:srgbClr val="0000FF"/>
                </a:solidFill>
              </a:rPr>
              <a:t>any substantial aspect</a:t>
            </a:r>
            <a:r>
              <a:rPr lang="en-US" altLang="zh-CN"/>
              <a:t> of the Josephson effect</a:t>
            </a:r>
            <a:r>
              <a:rPr lang="zh-CN" altLang="en-US"/>
              <a:t>。</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灯片编号占位符 5"/>
          <p:cNvSpPr>
            <a:spLocks noGrp="1"/>
          </p:cNvSpPr>
          <p:nvPr>
            <p:ph type="sldNum" sz="quarter" idx="12"/>
          </p:nvPr>
        </p:nvSpPr>
        <p:spPr/>
        <p:txBody>
          <a:bodyPr/>
          <a:lstStyle/>
          <a:p>
            <a:fld id="{32183C07-BF5D-4CA5-9327-06190FF9B60A}" type="slidenum">
              <a:rPr lang="en-US" altLang="zh-CN"/>
              <a:pPr/>
              <a:t>122</a:t>
            </a:fld>
            <a:endParaRPr lang="en-US" altLang="zh-CN"/>
          </a:p>
        </p:txBody>
      </p:sp>
      <p:sp>
        <p:nvSpPr>
          <p:cNvPr id="586754" name="Rectangle 2"/>
          <p:cNvSpPr>
            <a:spLocks noGrp="1" noChangeArrowheads="1"/>
          </p:cNvSpPr>
          <p:nvPr>
            <p:ph type="title"/>
          </p:nvPr>
        </p:nvSpPr>
        <p:spPr>
          <a:xfrm>
            <a:off x="685800" y="76200"/>
            <a:ext cx="7772400" cy="976313"/>
          </a:xfrm>
        </p:spPr>
        <p:txBody>
          <a:bodyPr/>
          <a:lstStyle/>
          <a:p>
            <a:r>
              <a:rPr lang="en-US" altLang="zh-CN">
                <a:ea typeface="黑体" pitchFamily="49" charset="-122"/>
              </a:rPr>
              <a:t>Josephson</a:t>
            </a:r>
            <a:r>
              <a:rPr lang="zh-CN" altLang="en-US">
                <a:ea typeface="黑体" pitchFamily="49" charset="-122"/>
              </a:rPr>
              <a:t>效应</a:t>
            </a:r>
          </a:p>
        </p:txBody>
      </p:sp>
      <p:sp>
        <p:nvSpPr>
          <p:cNvPr id="586755" name="Rectangle 3"/>
          <p:cNvSpPr>
            <a:spLocks noGrp="1" noChangeArrowheads="1"/>
          </p:cNvSpPr>
          <p:nvPr>
            <p:ph type="body" idx="1"/>
          </p:nvPr>
        </p:nvSpPr>
        <p:spPr>
          <a:xfrm>
            <a:off x="323850" y="981075"/>
            <a:ext cx="6643688" cy="701675"/>
          </a:xfrm>
          <a:noFill/>
        </p:spPr>
        <p:txBody>
          <a:bodyPr wrap="none">
            <a:spAutoFit/>
          </a:bodyPr>
          <a:lstStyle/>
          <a:p>
            <a:pPr>
              <a:spcBef>
                <a:spcPct val="50000"/>
              </a:spcBef>
              <a:buFontTx/>
              <a:buNone/>
            </a:pPr>
            <a:r>
              <a:rPr lang="en-US" altLang="zh-CN" sz="4000">
                <a:solidFill>
                  <a:srgbClr val="0000FF"/>
                </a:solidFill>
                <a:ea typeface="隶书" pitchFamily="49" charset="-122"/>
              </a:rPr>
              <a:t>Josephson</a:t>
            </a:r>
            <a:r>
              <a:rPr lang="zh-CN" altLang="en-US" sz="4000">
                <a:solidFill>
                  <a:srgbClr val="0000FF"/>
                </a:solidFill>
                <a:ea typeface="隶书" pitchFamily="49" charset="-122"/>
              </a:rPr>
              <a:t>方程：</a:t>
            </a:r>
            <a:r>
              <a:rPr lang="zh-CN" altLang="en-US">
                <a:solidFill>
                  <a:srgbClr val="0000FF"/>
                </a:solidFill>
                <a:ea typeface="黑体" pitchFamily="49" charset="-122"/>
              </a:rPr>
              <a:t>超导研究新纪元</a:t>
            </a:r>
            <a:endParaRPr lang="zh-CN" altLang="en-US">
              <a:solidFill>
                <a:srgbClr val="FF3300"/>
              </a:solidFill>
              <a:ea typeface="黑体" pitchFamily="49" charset="-122"/>
            </a:endParaRPr>
          </a:p>
        </p:txBody>
      </p:sp>
      <p:sp>
        <p:nvSpPr>
          <p:cNvPr id="586756" name="Text Box 4"/>
          <p:cNvSpPr txBox="1">
            <a:spLocks noChangeArrowheads="1"/>
          </p:cNvSpPr>
          <p:nvPr/>
        </p:nvSpPr>
        <p:spPr bwMode="auto">
          <a:xfrm>
            <a:off x="7874000" y="0"/>
            <a:ext cx="1270000" cy="457200"/>
          </a:xfrm>
          <a:prstGeom prst="rect">
            <a:avLst/>
          </a:prstGeom>
          <a:solidFill>
            <a:srgbClr val="CCCCFF"/>
          </a:solidFill>
          <a:ln w="9525">
            <a:noFill/>
            <a:miter lim="800000"/>
            <a:headEnd/>
            <a:tailEnd/>
          </a:ln>
          <a:effectLst/>
        </p:spPr>
        <p:txBody>
          <a:bodyPr wrap="none">
            <a:spAutoFit/>
          </a:bodyPr>
          <a:lstStyle/>
          <a:p>
            <a:pPr algn="r"/>
            <a:r>
              <a:rPr kumimoji="1" lang="en-US" altLang="zh-CN"/>
              <a:t>SQUID4</a:t>
            </a:r>
            <a:endParaRPr kumimoji="1" lang="en-US" altLang="zh-CN">
              <a:ea typeface="华文行楷" pitchFamily="2" charset="-122"/>
            </a:endParaRPr>
          </a:p>
        </p:txBody>
      </p:sp>
      <p:graphicFrame>
        <p:nvGraphicFramePr>
          <p:cNvPr id="586757" name="Group 5"/>
          <p:cNvGraphicFramePr>
            <a:graphicFrameLocks noGrp="1"/>
          </p:cNvGraphicFramePr>
          <p:nvPr/>
        </p:nvGraphicFramePr>
        <p:xfrm>
          <a:off x="304800" y="3398838"/>
          <a:ext cx="8534400" cy="3254375"/>
        </p:xfrm>
        <a:graphic>
          <a:graphicData uri="http://schemas.openxmlformats.org/drawingml/2006/table">
            <a:tbl>
              <a:tblPr/>
              <a:tblGrid>
                <a:gridCol w="1295400"/>
                <a:gridCol w="3581400"/>
                <a:gridCol w="3657600"/>
              </a:tblGrid>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smtClean="0">
                        <a:ln>
                          <a:noFill/>
                        </a:ln>
                        <a:solidFill>
                          <a:schemeClr val="tx1"/>
                        </a:solidFill>
                        <a:effectLst/>
                        <a:latin typeface="Times New Roman" pitchFamily="18" charset="0"/>
                        <a:ea typeface="宋体" pitchFamily="2" charset="-122"/>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Times New Roman" pitchFamily="18" charset="0"/>
                          <a:ea typeface="宋体" pitchFamily="2" charset="-122"/>
                        </a:rPr>
                        <a:t>B </a:t>
                      </a:r>
                      <a:r>
                        <a:rPr kumimoji="0" lang="zh-CN" altLang="en-US" sz="2800" b="0" i="0" u="none" strike="noStrike" cap="none" normalizeH="0" baseline="0" smtClean="0">
                          <a:ln>
                            <a:noFill/>
                          </a:ln>
                          <a:solidFill>
                            <a:schemeClr val="tx1"/>
                          </a:solidFill>
                          <a:effectLst/>
                          <a:latin typeface="Times New Roman" pitchFamily="18" charset="0"/>
                          <a:ea typeface="宋体" pitchFamily="2" charset="-122"/>
                        </a:rPr>
                        <a:t>＝ </a:t>
                      </a:r>
                      <a:r>
                        <a:rPr kumimoji="0" lang="en-US" altLang="zh-CN" sz="2800" b="0" i="0" u="none" strike="noStrike" cap="none" normalizeH="0" baseline="0" smtClean="0">
                          <a:ln>
                            <a:noFill/>
                          </a:ln>
                          <a:solidFill>
                            <a:schemeClr val="tx1"/>
                          </a:solidFill>
                          <a:effectLst/>
                          <a:latin typeface="Times New Roman" pitchFamily="18" charset="0"/>
                          <a:ea typeface="宋体" pitchFamily="2" charset="-122"/>
                        </a:rPr>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Times New Roman" pitchFamily="18" charset="0"/>
                          <a:ea typeface="宋体" pitchFamily="2" charset="-122"/>
                        </a:rPr>
                        <a:t>B </a:t>
                      </a:r>
                      <a:r>
                        <a:rPr kumimoji="0" lang="en-US" altLang="zh-CN" sz="2800" b="0" i="0" u="none" strike="noStrike" cap="none" normalizeH="0" baseline="0" smtClean="0">
                          <a:ln>
                            <a:noFill/>
                          </a:ln>
                          <a:solidFill>
                            <a:schemeClr val="tx1"/>
                          </a:solidFill>
                          <a:effectLst/>
                          <a:latin typeface="Times New Roman" pitchFamily="18" charset="0"/>
                          <a:ea typeface="宋体" pitchFamily="2" charset="-122"/>
                          <a:sym typeface="Symbol" pitchFamily="18" charset="2"/>
                        </a:rPr>
                        <a:t></a:t>
                      </a:r>
                      <a:r>
                        <a:rPr kumimoji="0" lang="en-US" altLang="zh-CN" sz="2800" b="0" i="0" u="none" strike="noStrike" cap="none" normalizeH="0" baseline="0" smtClean="0">
                          <a:ln>
                            <a:noFill/>
                          </a:ln>
                          <a:solidFill>
                            <a:schemeClr val="tx1"/>
                          </a:solidFill>
                          <a:effectLst/>
                          <a:latin typeface="Times New Roman" pitchFamily="18" charset="0"/>
                          <a:ea typeface="宋体" pitchFamily="2" charset="-122"/>
                        </a:rPr>
                        <a:t> 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5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Times New Roman" pitchFamily="18" charset="0"/>
                          <a:ea typeface="宋体" pitchFamily="2" charset="-122"/>
                        </a:rPr>
                        <a:t>V </a:t>
                      </a:r>
                      <a:r>
                        <a:rPr kumimoji="0" lang="zh-CN" altLang="en-US" sz="2800" b="0" i="0" u="none" strike="noStrike" cap="none" normalizeH="0" baseline="0" smtClean="0">
                          <a:ln>
                            <a:noFill/>
                          </a:ln>
                          <a:solidFill>
                            <a:schemeClr val="tx1"/>
                          </a:solidFill>
                          <a:effectLst/>
                          <a:latin typeface="Times New Roman" pitchFamily="18" charset="0"/>
                          <a:ea typeface="宋体" pitchFamily="2" charset="-122"/>
                        </a:rPr>
                        <a:t>＝ </a:t>
                      </a:r>
                      <a:r>
                        <a:rPr kumimoji="0" lang="en-US" altLang="zh-CN" sz="2800" b="0" i="0" u="none" strike="noStrike" cap="none" normalizeH="0" baseline="0" smtClean="0">
                          <a:ln>
                            <a:noFill/>
                          </a:ln>
                          <a:solidFill>
                            <a:schemeClr val="tx1"/>
                          </a:solidFill>
                          <a:effectLst/>
                          <a:latin typeface="Times New Roman" pitchFamily="18" charset="0"/>
                          <a:ea typeface="宋体" pitchFamily="2" charset="-122"/>
                        </a:rPr>
                        <a:t>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smtClean="0">
                        <a:ln>
                          <a:noFill/>
                        </a:ln>
                        <a:solidFill>
                          <a:schemeClr val="tx1"/>
                        </a:solidFill>
                        <a:effectLst/>
                        <a:latin typeface="Times New Roman" pitchFamily="18" charset="0"/>
                        <a:ea typeface="宋体" pitchFamily="2"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smtClean="0">
                          <a:ln>
                            <a:noFill/>
                          </a:ln>
                          <a:solidFill>
                            <a:srgbClr val="FF00FF"/>
                          </a:solidFill>
                          <a:effectLst/>
                          <a:latin typeface="Times New Roman" pitchFamily="18" charset="0"/>
                          <a:ea typeface="宋体" pitchFamily="2" charset="-122"/>
                        </a:rPr>
                        <a:t>Fraunhofer</a:t>
                      </a:r>
                      <a:r>
                        <a:rPr kumimoji="0" lang="zh-CN" altLang="en-US" sz="1600" b="0" i="0" u="none" strike="noStrike" cap="none" normalizeH="0" baseline="0" smtClean="0">
                          <a:ln>
                            <a:noFill/>
                          </a:ln>
                          <a:solidFill>
                            <a:srgbClr val="FF00FF"/>
                          </a:solidFill>
                          <a:effectLst/>
                          <a:latin typeface="Times New Roman" pitchFamily="18" charset="0"/>
                          <a:ea typeface="宋体" pitchFamily="2" charset="-122"/>
                        </a:rPr>
                        <a:t>衍射公式</a:t>
                      </a:r>
                    </a:p>
                  </a:txBody>
                  <a:tcPr marL="90000" marR="90000" marT="46800" marB="46800"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2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Times New Roman" pitchFamily="18" charset="0"/>
                          <a:ea typeface="宋体" pitchFamily="2" charset="-122"/>
                        </a:rPr>
                        <a:t>V </a:t>
                      </a:r>
                      <a:r>
                        <a:rPr kumimoji="0" lang="en-US" altLang="zh-CN" sz="2800" b="0" i="0" u="none" strike="noStrike" cap="none" normalizeH="0" baseline="0" smtClean="0">
                          <a:ln>
                            <a:noFill/>
                          </a:ln>
                          <a:solidFill>
                            <a:schemeClr val="tx1"/>
                          </a:solidFill>
                          <a:effectLst/>
                          <a:latin typeface="Times New Roman" pitchFamily="18" charset="0"/>
                          <a:ea typeface="宋体" pitchFamily="2" charset="-122"/>
                          <a:sym typeface="Symbol" pitchFamily="18" charset="2"/>
                        </a:rPr>
                        <a:t> </a:t>
                      </a:r>
                      <a:r>
                        <a:rPr kumimoji="0" lang="en-US" altLang="zh-CN" sz="2800" b="0" i="0" u="none" strike="noStrike" cap="none" normalizeH="0" baseline="0" smtClean="0">
                          <a:ln>
                            <a:noFill/>
                          </a:ln>
                          <a:solidFill>
                            <a:schemeClr val="tx1"/>
                          </a:solidFill>
                          <a:effectLst/>
                          <a:latin typeface="Times New Roman" pitchFamily="18" charset="0"/>
                          <a:ea typeface="宋体" pitchFamily="2" charset="-122"/>
                        </a:rPr>
                        <a:t>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smtClean="0">
                        <a:ln>
                          <a:noFill/>
                        </a:ln>
                        <a:solidFill>
                          <a:schemeClr val="tx1"/>
                        </a:solidFill>
                        <a:effectLst/>
                        <a:latin typeface="Times New Roman" pitchFamily="18" charset="0"/>
                        <a:ea typeface="宋体" pitchFamily="2"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smtClean="0">
                        <a:ln>
                          <a:noFill/>
                        </a:ln>
                        <a:solidFill>
                          <a:schemeClr val="tx1"/>
                        </a:solidFill>
                        <a:effectLst/>
                        <a:latin typeface="Times New Roman" pitchFamily="18" charset="0"/>
                        <a:ea typeface="宋体" pitchFamily="2"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86775" name="Text Box 23"/>
          <p:cNvSpPr txBox="1">
            <a:spLocks noChangeArrowheads="1"/>
          </p:cNvSpPr>
          <p:nvPr/>
        </p:nvSpPr>
        <p:spPr bwMode="auto">
          <a:xfrm>
            <a:off x="1084263" y="2822575"/>
            <a:ext cx="6975475" cy="519113"/>
          </a:xfrm>
          <a:prstGeom prst="rect">
            <a:avLst/>
          </a:prstGeom>
          <a:noFill/>
          <a:ln w="19050">
            <a:noFill/>
            <a:miter lim="800000"/>
            <a:headEnd/>
            <a:tailEnd/>
          </a:ln>
          <a:effectLst/>
        </p:spPr>
        <p:txBody>
          <a:bodyPr wrap="none" lIns="90000" tIns="46800" rIns="90000" bIns="46800">
            <a:spAutoFit/>
          </a:bodyPr>
          <a:lstStyle/>
          <a:p>
            <a:r>
              <a:rPr kumimoji="1" lang="zh-CN" altLang="en-US" sz="2800">
                <a:solidFill>
                  <a:srgbClr val="FF0000"/>
                </a:solidFill>
              </a:rPr>
              <a:t>孤立</a:t>
            </a:r>
            <a:r>
              <a:rPr kumimoji="1" lang="en-US" altLang="zh-CN" sz="2800">
                <a:solidFill>
                  <a:srgbClr val="FF0000"/>
                </a:solidFill>
              </a:rPr>
              <a:t>Josephson</a:t>
            </a:r>
            <a:r>
              <a:rPr kumimoji="1" lang="zh-CN" altLang="en-US" sz="2800">
                <a:solidFill>
                  <a:srgbClr val="FF0000"/>
                </a:solidFill>
              </a:rPr>
              <a:t>结</a:t>
            </a:r>
            <a:r>
              <a:rPr kumimoji="1" lang="zh-CN" altLang="en-US" sz="2800">
                <a:solidFill>
                  <a:schemeClr val="tx2"/>
                </a:solidFill>
              </a:rPr>
              <a:t>的最大电流</a:t>
            </a:r>
            <a:r>
              <a:rPr kumimoji="1" lang="en-US" altLang="zh-CN" sz="2800">
                <a:solidFill>
                  <a:schemeClr val="tx2"/>
                </a:solidFill>
              </a:rPr>
              <a:t>_</a:t>
            </a:r>
            <a:r>
              <a:rPr kumimoji="1" lang="zh-CN" altLang="en-US" sz="2800">
                <a:solidFill>
                  <a:schemeClr val="tx2"/>
                </a:solidFill>
              </a:rPr>
              <a:t>电压</a:t>
            </a:r>
            <a:r>
              <a:rPr kumimoji="1" lang="en-US" altLang="zh-CN" sz="2800">
                <a:solidFill>
                  <a:schemeClr val="tx2"/>
                </a:solidFill>
              </a:rPr>
              <a:t>_</a:t>
            </a:r>
            <a:r>
              <a:rPr kumimoji="1" lang="zh-CN" altLang="en-US" sz="2800">
                <a:solidFill>
                  <a:schemeClr val="tx2"/>
                </a:solidFill>
              </a:rPr>
              <a:t>磁场关系</a:t>
            </a:r>
          </a:p>
        </p:txBody>
      </p:sp>
      <p:graphicFrame>
        <p:nvGraphicFramePr>
          <p:cNvPr id="586776" name="Object 24"/>
          <p:cNvGraphicFramePr>
            <a:graphicFrameLocks noChangeAspect="1"/>
          </p:cNvGraphicFramePr>
          <p:nvPr/>
        </p:nvGraphicFramePr>
        <p:xfrm>
          <a:off x="5497513" y="4068763"/>
          <a:ext cx="3025775" cy="1289050"/>
        </p:xfrm>
        <a:graphic>
          <a:graphicData uri="http://schemas.openxmlformats.org/presentationml/2006/ole">
            <p:oleObj spid="_x0000_s586776" name="Equation" r:id="rId3" imgW="1663560" imgH="711000" progId="Equation.DSMT4">
              <p:embed/>
            </p:oleObj>
          </a:graphicData>
        </a:graphic>
      </p:graphicFrame>
      <p:graphicFrame>
        <p:nvGraphicFramePr>
          <p:cNvPr id="586777" name="Object 25"/>
          <p:cNvGraphicFramePr>
            <a:graphicFrameLocks noChangeAspect="1"/>
          </p:cNvGraphicFramePr>
          <p:nvPr/>
        </p:nvGraphicFramePr>
        <p:xfrm>
          <a:off x="1752600" y="4443413"/>
          <a:ext cx="3351213" cy="477837"/>
        </p:xfrm>
        <a:graphic>
          <a:graphicData uri="http://schemas.openxmlformats.org/presentationml/2006/ole">
            <p:oleObj spid="_x0000_s586777" name="Equation" r:id="rId4" imgW="1688760" imgH="241200" progId="Equation.DSMT4">
              <p:embed/>
            </p:oleObj>
          </a:graphicData>
        </a:graphic>
      </p:graphicFrame>
      <p:graphicFrame>
        <p:nvGraphicFramePr>
          <p:cNvPr id="586778" name="Object 26"/>
          <p:cNvGraphicFramePr>
            <a:graphicFrameLocks noChangeAspect="1"/>
          </p:cNvGraphicFramePr>
          <p:nvPr/>
        </p:nvGraphicFramePr>
        <p:xfrm>
          <a:off x="2001838" y="5357813"/>
          <a:ext cx="2493962" cy="1309687"/>
        </p:xfrm>
        <a:graphic>
          <a:graphicData uri="http://schemas.openxmlformats.org/presentationml/2006/ole">
            <p:oleObj spid="_x0000_s586778" name="Equation" r:id="rId5" imgW="1257120" imgH="660240" progId="Equation.DSMT4">
              <p:embed/>
            </p:oleObj>
          </a:graphicData>
        </a:graphic>
      </p:graphicFrame>
      <p:graphicFrame>
        <p:nvGraphicFramePr>
          <p:cNvPr id="586779" name="Object 27"/>
          <p:cNvGraphicFramePr>
            <a:graphicFrameLocks noChangeAspect="1"/>
          </p:cNvGraphicFramePr>
          <p:nvPr/>
        </p:nvGraphicFramePr>
        <p:xfrm>
          <a:off x="5638800" y="5434013"/>
          <a:ext cx="2819400" cy="1235075"/>
        </p:xfrm>
        <a:graphic>
          <a:graphicData uri="http://schemas.openxmlformats.org/presentationml/2006/ole">
            <p:oleObj spid="_x0000_s586779" name="Equation" r:id="rId6" imgW="1447560" imgH="634680" progId="Equation.DSMT4">
              <p:embed/>
            </p:oleObj>
          </a:graphicData>
        </a:graphic>
      </p:graphicFrame>
      <p:graphicFrame>
        <p:nvGraphicFramePr>
          <p:cNvPr id="586780" name="Object 28"/>
          <p:cNvGraphicFramePr>
            <a:graphicFrameLocks noChangeAspect="1"/>
          </p:cNvGraphicFramePr>
          <p:nvPr/>
        </p:nvGraphicFramePr>
        <p:xfrm>
          <a:off x="684213" y="1989138"/>
          <a:ext cx="3351212" cy="477837"/>
        </p:xfrm>
        <a:graphic>
          <a:graphicData uri="http://schemas.openxmlformats.org/presentationml/2006/ole">
            <p:oleObj spid="_x0000_s586780" name="Equation" r:id="rId7" imgW="1688760" imgH="241200" progId="Equation.DSMT4">
              <p:embed/>
            </p:oleObj>
          </a:graphicData>
        </a:graphic>
      </p:graphicFrame>
      <p:graphicFrame>
        <p:nvGraphicFramePr>
          <p:cNvPr id="586781" name="Object 29"/>
          <p:cNvGraphicFramePr>
            <a:graphicFrameLocks noChangeAspect="1"/>
          </p:cNvGraphicFramePr>
          <p:nvPr/>
        </p:nvGraphicFramePr>
        <p:xfrm>
          <a:off x="5156200" y="1844675"/>
          <a:ext cx="2898775" cy="779463"/>
        </p:xfrm>
        <a:graphic>
          <a:graphicData uri="http://schemas.openxmlformats.org/presentationml/2006/ole">
            <p:oleObj spid="_x0000_s586781" name="Equation" r:id="rId8" imgW="1460160" imgH="393480" progId="Equation.DSMT4">
              <p:embed/>
            </p:oleObj>
          </a:graphicData>
        </a:graphic>
      </p:graphicFrame>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灯片编号占位符 5"/>
          <p:cNvSpPr>
            <a:spLocks noGrp="1"/>
          </p:cNvSpPr>
          <p:nvPr>
            <p:ph type="sldNum" sz="quarter" idx="12"/>
          </p:nvPr>
        </p:nvSpPr>
        <p:spPr/>
        <p:txBody>
          <a:bodyPr/>
          <a:lstStyle/>
          <a:p>
            <a:fld id="{F078B8BE-7A11-42ED-B18A-BB2E21DF7E9A}" type="slidenum">
              <a:rPr lang="en-US" altLang="zh-CN"/>
              <a:pPr/>
              <a:t>123</a:t>
            </a:fld>
            <a:endParaRPr lang="en-US" altLang="zh-CN"/>
          </a:p>
        </p:txBody>
      </p:sp>
      <p:sp>
        <p:nvSpPr>
          <p:cNvPr id="587778" name="Rectangle 2"/>
          <p:cNvSpPr>
            <a:spLocks noGrp="1" noChangeArrowheads="1"/>
          </p:cNvSpPr>
          <p:nvPr>
            <p:ph type="title"/>
          </p:nvPr>
        </p:nvSpPr>
        <p:spPr>
          <a:xfrm>
            <a:off x="685800" y="76200"/>
            <a:ext cx="7772400" cy="976313"/>
          </a:xfrm>
        </p:spPr>
        <p:txBody>
          <a:bodyPr/>
          <a:lstStyle/>
          <a:p>
            <a:r>
              <a:rPr lang="en-US" altLang="zh-CN">
                <a:ea typeface="黑体" pitchFamily="49" charset="-122"/>
              </a:rPr>
              <a:t>Josephson</a:t>
            </a:r>
            <a:r>
              <a:rPr lang="zh-CN" altLang="en-US">
                <a:ea typeface="黑体" pitchFamily="49" charset="-122"/>
              </a:rPr>
              <a:t>效应</a:t>
            </a:r>
          </a:p>
        </p:txBody>
      </p:sp>
      <p:sp>
        <p:nvSpPr>
          <p:cNvPr id="587779" name="Rectangle 3"/>
          <p:cNvSpPr>
            <a:spLocks noGrp="1" noChangeArrowheads="1"/>
          </p:cNvSpPr>
          <p:nvPr>
            <p:ph type="body" idx="1"/>
          </p:nvPr>
        </p:nvSpPr>
        <p:spPr>
          <a:xfrm>
            <a:off x="395288" y="836613"/>
            <a:ext cx="2782887" cy="701675"/>
          </a:xfrm>
          <a:noFill/>
        </p:spPr>
        <p:txBody>
          <a:bodyPr wrap="none">
            <a:spAutoFit/>
          </a:bodyPr>
          <a:lstStyle/>
          <a:p>
            <a:pPr>
              <a:spcBef>
                <a:spcPct val="50000"/>
              </a:spcBef>
              <a:buFontTx/>
              <a:buNone/>
            </a:pPr>
            <a:r>
              <a:rPr lang="en-US" altLang="zh-CN" sz="4000">
                <a:solidFill>
                  <a:srgbClr val="0000FF"/>
                </a:solidFill>
                <a:ea typeface="隶书" pitchFamily="49" charset="-122"/>
              </a:rPr>
              <a:t>Josephson</a:t>
            </a:r>
            <a:r>
              <a:rPr lang="zh-CN" altLang="en-US" sz="4000">
                <a:solidFill>
                  <a:srgbClr val="0000FF"/>
                </a:solidFill>
                <a:ea typeface="隶书" pitchFamily="49" charset="-122"/>
              </a:rPr>
              <a:t>结</a:t>
            </a:r>
            <a:endParaRPr lang="zh-CN" altLang="en-US">
              <a:solidFill>
                <a:srgbClr val="0000FF"/>
              </a:solidFill>
              <a:ea typeface="隶书" pitchFamily="49" charset="-122"/>
            </a:endParaRPr>
          </a:p>
        </p:txBody>
      </p:sp>
      <p:graphicFrame>
        <p:nvGraphicFramePr>
          <p:cNvPr id="587780" name="Group 4"/>
          <p:cNvGraphicFramePr>
            <a:graphicFrameLocks noGrp="1"/>
          </p:cNvGraphicFramePr>
          <p:nvPr/>
        </p:nvGraphicFramePr>
        <p:xfrm>
          <a:off x="161925" y="1628775"/>
          <a:ext cx="8820150" cy="4321176"/>
        </p:xfrm>
        <a:graphic>
          <a:graphicData uri="http://schemas.openxmlformats.org/drawingml/2006/table">
            <a:tbl>
              <a:tblPr/>
              <a:tblGrid>
                <a:gridCol w="2754313"/>
                <a:gridCol w="6065837"/>
              </a:tblGrid>
              <a:tr h="52387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smtClean="0">
                          <a:ln>
                            <a:noFill/>
                          </a:ln>
                          <a:solidFill>
                            <a:srgbClr val="FF0000"/>
                          </a:solidFill>
                          <a:effectLst/>
                          <a:latin typeface="Times New Roman" pitchFamily="18" charset="0"/>
                          <a:ea typeface="宋体" pitchFamily="2" charset="-122"/>
                        </a:rPr>
                        <a:t>Josephson</a:t>
                      </a:r>
                      <a:r>
                        <a:rPr kumimoji="0" lang="zh-CN" altLang="en-US" sz="2400" b="0" i="0" u="none" strike="noStrike" cap="none" normalizeH="0" baseline="0" smtClean="0">
                          <a:ln>
                            <a:noFill/>
                          </a:ln>
                          <a:solidFill>
                            <a:srgbClr val="FF0000"/>
                          </a:solidFill>
                          <a:effectLst/>
                          <a:latin typeface="Times New Roman" pitchFamily="18" charset="0"/>
                          <a:ea typeface="宋体" pitchFamily="2" charset="-122"/>
                        </a:rPr>
                        <a:t>结</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smtClean="0">
                          <a:ln>
                            <a:noFill/>
                          </a:ln>
                          <a:solidFill>
                            <a:srgbClr val="FF0000"/>
                          </a:solidFill>
                          <a:effectLst/>
                          <a:latin typeface="Times New Roman" pitchFamily="18" charset="0"/>
                          <a:ea typeface="宋体" pitchFamily="2" charset="-122"/>
                        </a:rPr>
                        <a:t>超导体</a:t>
                      </a:r>
                      <a:r>
                        <a:rPr kumimoji="0" lang="en-US" altLang="zh-CN" sz="2400" b="0" i="0" u="none" strike="noStrike" cap="none" normalizeH="0" baseline="0" smtClean="0">
                          <a:ln>
                            <a:noFill/>
                          </a:ln>
                          <a:solidFill>
                            <a:srgbClr val="FF0000"/>
                          </a:solidFill>
                          <a:effectLst/>
                          <a:latin typeface="Times New Roman" pitchFamily="18" charset="0"/>
                          <a:ea typeface="宋体" pitchFamily="2" charset="-122"/>
                        </a:rPr>
                        <a:t>/</a:t>
                      </a:r>
                      <a:r>
                        <a:rPr kumimoji="0" lang="zh-CN" altLang="en-US" sz="2400" b="0" i="0" u="none" strike="noStrike" cap="none" normalizeH="0" baseline="0" smtClean="0">
                          <a:ln>
                            <a:noFill/>
                          </a:ln>
                          <a:solidFill>
                            <a:srgbClr val="FF0000"/>
                          </a:solidFill>
                          <a:effectLst/>
                          <a:latin typeface="Times New Roman" pitchFamily="18" charset="0"/>
                          <a:ea typeface="宋体" pitchFamily="2" charset="-122"/>
                        </a:rPr>
                        <a:t>绝缘体</a:t>
                      </a:r>
                      <a:r>
                        <a:rPr kumimoji="0" lang="en-US" altLang="zh-CN" sz="2400" b="0" i="0" u="none" strike="noStrike" cap="none" normalizeH="0" baseline="0" smtClean="0">
                          <a:ln>
                            <a:noFill/>
                          </a:ln>
                          <a:solidFill>
                            <a:srgbClr val="FF0000"/>
                          </a:solidFill>
                          <a:effectLst/>
                          <a:latin typeface="Times New Roman" pitchFamily="18" charset="0"/>
                          <a:ea typeface="宋体" pitchFamily="2" charset="-122"/>
                        </a:rPr>
                        <a:t>/</a:t>
                      </a:r>
                      <a:r>
                        <a:rPr kumimoji="0" lang="zh-CN" altLang="en-US" sz="2400" b="0" i="0" u="none" strike="noStrike" cap="none" normalizeH="0" baseline="0" smtClean="0">
                          <a:ln>
                            <a:noFill/>
                          </a:ln>
                          <a:solidFill>
                            <a:srgbClr val="FF0000"/>
                          </a:solidFill>
                          <a:effectLst/>
                          <a:latin typeface="Times New Roman" pitchFamily="18" charset="0"/>
                          <a:ea typeface="宋体" pitchFamily="2" charset="-122"/>
                        </a:rPr>
                        <a:t>超导体</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pitchFamily="2" charset="-122"/>
                        </a:rPr>
                        <a:t>Josephson</a:t>
                      </a:r>
                      <a:r>
                        <a:rPr kumimoji="0" lang="zh-CN" altLang="en-US" sz="2400" b="0" i="0" u="none" strike="noStrike" cap="none" normalizeH="0" baseline="0" smtClean="0">
                          <a:ln>
                            <a:noFill/>
                          </a:ln>
                          <a:solidFill>
                            <a:schemeClr val="tx1"/>
                          </a:solidFill>
                          <a:effectLst/>
                          <a:latin typeface="Times New Roman" pitchFamily="18" charset="0"/>
                          <a:ea typeface="宋体" pitchFamily="2" charset="-122"/>
                        </a:rPr>
                        <a:t>隧穿</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pitchFamily="2" charset="-122"/>
                        </a:rPr>
                        <a:t>Cooper</a:t>
                      </a:r>
                      <a:r>
                        <a:rPr kumimoji="0" lang="zh-CN" altLang="en-US" sz="2400" b="0" i="0" u="none" strike="noStrike" cap="none" normalizeH="0" baseline="0" smtClean="0">
                          <a:ln>
                            <a:noFill/>
                          </a:ln>
                          <a:solidFill>
                            <a:schemeClr val="tx1"/>
                          </a:solidFill>
                          <a:effectLst/>
                          <a:latin typeface="Times New Roman" pitchFamily="18" charset="0"/>
                          <a:ea typeface="宋体" pitchFamily="2" charset="-122"/>
                        </a:rPr>
                        <a:t>对穿过绝缘体形成电流</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pitchFamily="2" charset="-122"/>
                        </a:rPr>
                        <a:t>Josephson</a:t>
                      </a:r>
                      <a:r>
                        <a:rPr kumimoji="0" lang="zh-CN" altLang="en-US" sz="2400" b="0" i="0" u="none" strike="noStrike" cap="none" normalizeH="0" baseline="0" smtClean="0">
                          <a:ln>
                            <a:noFill/>
                          </a:ln>
                          <a:solidFill>
                            <a:schemeClr val="tx1"/>
                          </a:solidFill>
                          <a:effectLst/>
                          <a:latin typeface="Times New Roman" pitchFamily="18" charset="0"/>
                          <a:ea typeface="宋体" pitchFamily="2" charset="-122"/>
                        </a:rPr>
                        <a:t>电流</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pitchFamily="2" charset="-122"/>
                        </a:rPr>
                        <a:t>V</a:t>
                      </a:r>
                      <a:r>
                        <a:rPr kumimoji="0" lang="zh-CN" altLang="en-US" sz="2400" b="0" i="0" u="none" strike="noStrike" cap="none" normalizeH="0" baseline="0" smtClean="0">
                          <a:ln>
                            <a:noFill/>
                          </a:ln>
                          <a:solidFill>
                            <a:schemeClr val="tx1"/>
                          </a:solidFill>
                          <a:effectLst/>
                          <a:latin typeface="Times New Roman" pitchFamily="18" charset="0"/>
                          <a:ea typeface="宋体" pitchFamily="2" charset="-122"/>
                        </a:rPr>
                        <a:t>＝</a:t>
                      </a:r>
                      <a:r>
                        <a:rPr kumimoji="0" lang="en-US" altLang="zh-CN" sz="2400" b="0" i="0" u="none" strike="noStrike" cap="none" normalizeH="0" baseline="0" smtClean="0">
                          <a:ln>
                            <a:noFill/>
                          </a:ln>
                          <a:solidFill>
                            <a:schemeClr val="tx1"/>
                          </a:solidFill>
                          <a:effectLst/>
                          <a:latin typeface="Times New Roman" pitchFamily="18" charset="0"/>
                          <a:ea typeface="宋体" pitchFamily="2" charset="-122"/>
                        </a:rPr>
                        <a:t>0</a:t>
                      </a:r>
                      <a:r>
                        <a:rPr kumimoji="0" lang="zh-CN" altLang="en-US" sz="2400" b="0" i="0" u="none" strike="noStrike" cap="none" normalizeH="0" baseline="0" smtClean="0">
                          <a:ln>
                            <a:noFill/>
                          </a:ln>
                          <a:solidFill>
                            <a:schemeClr val="tx1"/>
                          </a:solidFill>
                          <a:effectLst/>
                          <a:latin typeface="Times New Roman" pitchFamily="18" charset="0"/>
                          <a:ea typeface="宋体" pitchFamily="2" charset="-122"/>
                        </a:rPr>
                        <a:t>时，穿过结的直流电流</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968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pitchFamily="2" charset="-122"/>
                        </a:rPr>
                        <a:t>DC Josephson</a:t>
                      </a:r>
                      <a:r>
                        <a:rPr kumimoji="0" lang="zh-CN" altLang="en-US" sz="2400" b="0" i="0" u="none" strike="noStrike" cap="none" normalizeH="0" baseline="0" smtClean="0">
                          <a:ln>
                            <a:noFill/>
                          </a:ln>
                          <a:solidFill>
                            <a:schemeClr val="tx1"/>
                          </a:solidFill>
                          <a:effectLst/>
                          <a:latin typeface="Times New Roman" pitchFamily="18" charset="0"/>
                          <a:ea typeface="宋体" pitchFamily="2" charset="-122"/>
                        </a:rPr>
                        <a:t>效应</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zh-CN" sz="2400" b="0" i="1" u="none" strike="noStrike" cap="none" normalizeH="0" baseline="0" smtClean="0">
                          <a:ln>
                            <a:noFill/>
                          </a:ln>
                          <a:solidFill>
                            <a:schemeClr val="tx1"/>
                          </a:solidFill>
                          <a:effectLst/>
                          <a:latin typeface="Times New Roman" pitchFamily="18" charset="0"/>
                          <a:ea typeface="宋体" pitchFamily="2" charset="-122"/>
                        </a:rPr>
                        <a:t>V</a:t>
                      </a:r>
                      <a:r>
                        <a:rPr kumimoji="0" lang="zh-CN" altLang="en-US" sz="2400" b="0" i="0" u="none" strike="noStrike" cap="none" normalizeH="0" baseline="0" smtClean="0">
                          <a:ln>
                            <a:noFill/>
                          </a:ln>
                          <a:solidFill>
                            <a:schemeClr val="tx1"/>
                          </a:solidFill>
                          <a:effectLst/>
                          <a:latin typeface="Times New Roman" pitchFamily="18" charset="0"/>
                          <a:ea typeface="宋体" pitchFamily="2" charset="-122"/>
                        </a:rPr>
                        <a:t>＝</a:t>
                      </a:r>
                      <a:r>
                        <a:rPr kumimoji="0" lang="en-US" altLang="zh-CN" sz="2400" b="0" i="0" u="none" strike="noStrike" cap="none" normalizeH="0" baseline="0" smtClean="0">
                          <a:ln>
                            <a:noFill/>
                          </a:ln>
                          <a:solidFill>
                            <a:schemeClr val="tx1"/>
                          </a:solidFill>
                          <a:effectLst/>
                          <a:latin typeface="Times New Roman" pitchFamily="18" charset="0"/>
                          <a:ea typeface="宋体" pitchFamily="2" charset="-122"/>
                        </a:rPr>
                        <a:t>0</a:t>
                      </a:r>
                      <a:r>
                        <a:rPr kumimoji="0" lang="zh-CN" altLang="en-US" sz="2400" b="0" i="0" u="none" strike="noStrike" cap="none" normalizeH="0" baseline="0" smtClean="0">
                          <a:ln>
                            <a:noFill/>
                          </a:ln>
                          <a:solidFill>
                            <a:schemeClr val="tx1"/>
                          </a:solidFill>
                          <a:effectLst/>
                          <a:latin typeface="Times New Roman" pitchFamily="18" charset="0"/>
                          <a:ea typeface="宋体" pitchFamily="2" charset="-122"/>
                        </a:rPr>
                        <a:t>时，有直流隧穿电流并且存在最大超流电流；最大超流电流随外加磁场呈现周期性振荡调制。</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28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pitchFamily="2" charset="-122"/>
                        </a:rPr>
                        <a:t>AC Josephson</a:t>
                      </a:r>
                      <a:r>
                        <a:rPr kumimoji="0" lang="zh-CN" altLang="en-US" sz="2400" b="0" i="0" u="none" strike="noStrike" cap="none" normalizeH="0" baseline="0" smtClean="0">
                          <a:ln>
                            <a:noFill/>
                          </a:ln>
                          <a:solidFill>
                            <a:schemeClr val="tx1"/>
                          </a:solidFill>
                          <a:effectLst/>
                          <a:latin typeface="Times New Roman" pitchFamily="18" charset="0"/>
                          <a:ea typeface="宋体" pitchFamily="2" charset="-122"/>
                        </a:rPr>
                        <a:t>效应</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zh-CN" sz="2400" b="0" i="1" u="none" strike="noStrike" cap="none" normalizeH="0" baseline="0" smtClean="0">
                          <a:ln>
                            <a:noFill/>
                          </a:ln>
                          <a:solidFill>
                            <a:schemeClr val="tx1"/>
                          </a:solidFill>
                          <a:effectLst/>
                          <a:latin typeface="Times New Roman" pitchFamily="18" charset="0"/>
                          <a:ea typeface="宋体" pitchFamily="2" charset="-122"/>
                        </a:rPr>
                        <a:t>V</a:t>
                      </a:r>
                      <a:r>
                        <a:rPr kumimoji="0" lang="zh-CN" altLang="en-US" sz="2400" b="0" i="0" u="none" strike="noStrike" cap="none" normalizeH="0" baseline="0" smtClean="0">
                          <a:ln>
                            <a:noFill/>
                          </a:ln>
                          <a:solidFill>
                            <a:schemeClr val="tx1"/>
                          </a:solidFill>
                          <a:effectLst/>
                          <a:latin typeface="Times New Roman" pitchFamily="18" charset="0"/>
                          <a:ea typeface="宋体" pitchFamily="2" charset="-122"/>
                        </a:rPr>
                        <a:t>＝</a:t>
                      </a:r>
                      <a:r>
                        <a:rPr kumimoji="0" lang="en-US" altLang="zh-CN" sz="2400" b="0" i="1" u="none" strike="noStrike" cap="none" normalizeH="0" baseline="0" smtClean="0">
                          <a:ln>
                            <a:noFill/>
                          </a:ln>
                          <a:solidFill>
                            <a:schemeClr val="tx1"/>
                          </a:solidFill>
                          <a:effectLst/>
                          <a:latin typeface="Times New Roman" pitchFamily="18" charset="0"/>
                          <a:ea typeface="宋体" pitchFamily="2" charset="-122"/>
                        </a:rPr>
                        <a:t>V</a:t>
                      </a:r>
                      <a:r>
                        <a:rPr kumimoji="0" lang="en-US" altLang="zh-CN" sz="2400" b="0" i="0" u="none" strike="noStrike" cap="none" normalizeH="0" baseline="-25000" smtClean="0">
                          <a:ln>
                            <a:noFill/>
                          </a:ln>
                          <a:solidFill>
                            <a:schemeClr val="tx1"/>
                          </a:solidFill>
                          <a:effectLst/>
                          <a:latin typeface="Times New Roman" pitchFamily="18" charset="0"/>
                          <a:ea typeface="宋体" pitchFamily="2" charset="-122"/>
                        </a:rPr>
                        <a:t>0</a:t>
                      </a:r>
                      <a:r>
                        <a:rPr kumimoji="0" lang="zh-CN" altLang="en-US" sz="2400" b="0" i="0" u="none" strike="noStrike" cap="none" normalizeH="0" baseline="0" smtClean="0">
                          <a:ln>
                            <a:noFill/>
                          </a:ln>
                          <a:solidFill>
                            <a:schemeClr val="tx1"/>
                          </a:solidFill>
                          <a:effectLst/>
                          <a:latin typeface="Times New Roman" pitchFamily="18" charset="0"/>
                          <a:ea typeface="宋体" pitchFamily="2" charset="-122"/>
                        </a:rPr>
                        <a:t>，有高频振荡电流，频率为</a:t>
                      </a:r>
                      <a:r>
                        <a:rPr kumimoji="0" lang="en-US" altLang="zh-CN" sz="2400" b="0" i="1" u="none" strike="noStrike" cap="none" normalizeH="0" baseline="0" smtClean="0">
                          <a:ln>
                            <a:noFill/>
                          </a:ln>
                          <a:solidFill>
                            <a:schemeClr val="tx1"/>
                          </a:solidFill>
                          <a:effectLst/>
                          <a:latin typeface="Times New Roman" pitchFamily="18" charset="0"/>
                          <a:ea typeface="宋体" pitchFamily="2" charset="-122"/>
                        </a:rPr>
                        <a:t>qV</a:t>
                      </a:r>
                      <a:r>
                        <a:rPr kumimoji="0" lang="en-US" altLang="zh-CN" sz="2400" b="0" i="0" u="none" strike="noStrike" cap="none" normalizeH="0" baseline="-25000" smtClean="0">
                          <a:ln>
                            <a:noFill/>
                          </a:ln>
                          <a:solidFill>
                            <a:schemeClr val="tx1"/>
                          </a:solidFill>
                          <a:effectLst/>
                          <a:latin typeface="Times New Roman" pitchFamily="18" charset="0"/>
                          <a:ea typeface="宋体" pitchFamily="2" charset="-122"/>
                        </a:rPr>
                        <a:t>0</a:t>
                      </a:r>
                      <a:r>
                        <a:rPr kumimoji="0" lang="en-US" altLang="zh-CN" sz="2400" b="0" i="0" u="none" strike="noStrike" cap="none" normalizeH="0" baseline="0" smtClean="0">
                          <a:ln>
                            <a:noFill/>
                          </a:ln>
                          <a:solidFill>
                            <a:schemeClr val="tx1"/>
                          </a:solidFill>
                          <a:effectLst/>
                          <a:latin typeface="Times New Roman" pitchFamily="18" charset="0"/>
                          <a:ea typeface="宋体" pitchFamily="2" charset="-122"/>
                        </a:rPr>
                        <a:t>/</a:t>
                      </a:r>
                      <a:r>
                        <a:rPr kumimoji="0" lang="en-US" altLang="zh-CN" sz="2400" b="0" i="1"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ħ</a:t>
                      </a:r>
                      <a:r>
                        <a:rPr kumimoji="0" lang="zh-CN" altLang="en-US" sz="2400" b="0" i="0" u="none" strike="noStrike" cap="none" normalizeH="0" baseline="0" smtClean="0">
                          <a:ln>
                            <a:noFill/>
                          </a:ln>
                          <a:solidFill>
                            <a:schemeClr val="tx1"/>
                          </a:solidFill>
                          <a:effectLst/>
                          <a:latin typeface="Times New Roman" pitchFamily="18" charset="0"/>
                          <a:ea typeface="宋体" pitchFamily="2" charset="-122"/>
                        </a:rPr>
                        <a:t>；</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757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smtClean="0">
                          <a:ln>
                            <a:noFill/>
                          </a:ln>
                          <a:solidFill>
                            <a:srgbClr val="FF0000"/>
                          </a:solidFill>
                          <a:effectLst/>
                          <a:latin typeface="Times New Roman" pitchFamily="18" charset="0"/>
                          <a:ea typeface="宋体" pitchFamily="2" charset="-122"/>
                        </a:rPr>
                        <a:t>Josephson</a:t>
                      </a:r>
                      <a:r>
                        <a:rPr kumimoji="0" lang="zh-CN" altLang="en-US" sz="2400" b="0" i="0" u="none" strike="noStrike" cap="none" normalizeH="0" baseline="0" smtClean="0">
                          <a:ln>
                            <a:noFill/>
                          </a:ln>
                          <a:solidFill>
                            <a:srgbClr val="FF0000"/>
                          </a:solidFill>
                          <a:effectLst/>
                          <a:latin typeface="Times New Roman" pitchFamily="18" charset="0"/>
                          <a:ea typeface="宋体" pitchFamily="2" charset="-122"/>
                        </a:rPr>
                        <a:t>干涉器件</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smtClean="0">
                          <a:ln>
                            <a:noFill/>
                          </a:ln>
                          <a:solidFill>
                            <a:srgbClr val="FF0000"/>
                          </a:solidFill>
                          <a:effectLst/>
                          <a:latin typeface="Times New Roman" pitchFamily="18" charset="0"/>
                          <a:ea typeface="宋体" pitchFamily="2" charset="-122"/>
                        </a:rPr>
                        <a:t>由超导体连接的（多个）</a:t>
                      </a:r>
                      <a:r>
                        <a:rPr kumimoji="0" lang="en-US" altLang="zh-CN" sz="2400" b="0" i="0" u="none" strike="noStrike" cap="none" normalizeH="0" baseline="0" smtClean="0">
                          <a:ln>
                            <a:noFill/>
                          </a:ln>
                          <a:solidFill>
                            <a:srgbClr val="FF0000"/>
                          </a:solidFill>
                          <a:effectLst/>
                          <a:latin typeface="Times New Roman" pitchFamily="18" charset="0"/>
                          <a:ea typeface="宋体" pitchFamily="2" charset="-122"/>
                        </a:rPr>
                        <a:t>Josephson</a:t>
                      </a:r>
                      <a:r>
                        <a:rPr kumimoji="0" lang="zh-CN" altLang="en-US" sz="2400" b="0" i="0" u="none" strike="noStrike" cap="none" normalizeH="0" baseline="0" smtClean="0">
                          <a:ln>
                            <a:noFill/>
                          </a:ln>
                          <a:solidFill>
                            <a:srgbClr val="FF0000"/>
                          </a:solidFill>
                          <a:effectLst/>
                          <a:latin typeface="Times New Roman" pitchFamily="18" charset="0"/>
                          <a:ea typeface="宋体" pitchFamily="2" charset="-122"/>
                        </a:rPr>
                        <a:t>结所构成的环</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87803" name="Text Box 27"/>
          <p:cNvSpPr txBox="1">
            <a:spLocks noChangeArrowheads="1"/>
          </p:cNvSpPr>
          <p:nvPr/>
        </p:nvSpPr>
        <p:spPr bwMode="auto">
          <a:xfrm>
            <a:off x="7874000" y="0"/>
            <a:ext cx="1270000" cy="457200"/>
          </a:xfrm>
          <a:prstGeom prst="rect">
            <a:avLst/>
          </a:prstGeom>
          <a:solidFill>
            <a:srgbClr val="CCCCFF"/>
          </a:solidFill>
          <a:ln w="9525">
            <a:noFill/>
            <a:miter lim="800000"/>
            <a:headEnd/>
            <a:tailEnd/>
          </a:ln>
          <a:effectLst/>
        </p:spPr>
        <p:txBody>
          <a:bodyPr wrap="none">
            <a:spAutoFit/>
          </a:bodyPr>
          <a:lstStyle/>
          <a:p>
            <a:pPr algn="r"/>
            <a:r>
              <a:rPr kumimoji="1" lang="en-US" altLang="zh-CN"/>
              <a:t>SQUID5</a:t>
            </a:r>
            <a:endParaRPr kumimoji="1" lang="en-US" altLang="zh-CN">
              <a:ea typeface="华文行楷" pitchFamily="2" charset="-122"/>
            </a:endParaRPr>
          </a:p>
        </p:txBody>
      </p:sp>
      <p:sp>
        <p:nvSpPr>
          <p:cNvPr id="587804" name="Text Box 28"/>
          <p:cNvSpPr txBox="1">
            <a:spLocks noChangeArrowheads="1"/>
          </p:cNvSpPr>
          <p:nvPr/>
        </p:nvSpPr>
        <p:spPr bwMode="auto">
          <a:xfrm>
            <a:off x="179388" y="5949950"/>
            <a:ext cx="8642350" cy="822325"/>
          </a:xfrm>
          <a:prstGeom prst="rect">
            <a:avLst/>
          </a:prstGeom>
          <a:noFill/>
          <a:ln w="9525">
            <a:noFill/>
            <a:miter lim="800000"/>
            <a:headEnd/>
            <a:tailEnd/>
          </a:ln>
          <a:effectLst/>
        </p:spPr>
        <p:txBody>
          <a:bodyPr>
            <a:spAutoFit/>
          </a:bodyPr>
          <a:lstStyle/>
          <a:p>
            <a:r>
              <a:rPr lang="en-US" altLang="zh-CN">
                <a:latin typeface="Arial" pitchFamily="34" charset="0"/>
              </a:rPr>
              <a:t>J. C. Gallop and B. W. Petley, “SQUIDs and their applications,” J. Phys. E: Sci. Instrum., 9 (1976) 417-429.</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5"/>
          <p:cNvSpPr>
            <a:spLocks noGrp="1"/>
          </p:cNvSpPr>
          <p:nvPr>
            <p:ph type="sldNum" sz="quarter" idx="12"/>
          </p:nvPr>
        </p:nvSpPr>
        <p:spPr/>
        <p:txBody>
          <a:bodyPr/>
          <a:lstStyle/>
          <a:p>
            <a:fld id="{B647DBE7-26C2-43ED-996A-B3502C4D69B1}" type="slidenum">
              <a:rPr lang="en-US" altLang="zh-CN"/>
              <a:pPr/>
              <a:t>124</a:t>
            </a:fld>
            <a:endParaRPr lang="en-US" altLang="zh-CN"/>
          </a:p>
        </p:txBody>
      </p:sp>
      <p:sp>
        <p:nvSpPr>
          <p:cNvPr id="588802" name="Rectangle 2"/>
          <p:cNvSpPr>
            <a:spLocks noGrp="1" noChangeArrowheads="1"/>
          </p:cNvSpPr>
          <p:nvPr>
            <p:ph type="title"/>
          </p:nvPr>
        </p:nvSpPr>
        <p:spPr>
          <a:xfrm>
            <a:off x="685800" y="0"/>
            <a:ext cx="7772400" cy="1143000"/>
          </a:xfrm>
        </p:spPr>
        <p:txBody>
          <a:bodyPr/>
          <a:lstStyle/>
          <a:p>
            <a:r>
              <a:rPr lang="zh-CN" altLang="en-US"/>
              <a:t>简洁</a:t>
            </a:r>
          </a:p>
        </p:txBody>
      </p:sp>
      <p:sp>
        <p:nvSpPr>
          <p:cNvPr id="588803" name="Rectangle 3"/>
          <p:cNvSpPr>
            <a:spLocks noGrp="1" noChangeArrowheads="1"/>
          </p:cNvSpPr>
          <p:nvPr>
            <p:ph type="body" idx="1"/>
          </p:nvPr>
        </p:nvSpPr>
        <p:spPr/>
        <p:txBody>
          <a:bodyPr/>
          <a:lstStyle/>
          <a:p>
            <a:endParaRPr lang="zh-CN" altLang="zh-CN"/>
          </a:p>
        </p:txBody>
      </p:sp>
      <p:pic>
        <p:nvPicPr>
          <p:cNvPr id="588804" name="Picture 4"/>
          <p:cNvPicPr>
            <a:picLocks noChangeAspect="1" noChangeArrowheads="1"/>
          </p:cNvPicPr>
          <p:nvPr/>
        </p:nvPicPr>
        <p:blipFill>
          <a:blip r:embed="rId2" cstate="print"/>
          <a:srcRect/>
          <a:stretch>
            <a:fillRect/>
          </a:stretch>
        </p:blipFill>
        <p:spPr bwMode="auto">
          <a:xfrm>
            <a:off x="0" y="0"/>
            <a:ext cx="9144000" cy="6819900"/>
          </a:xfrm>
          <a:prstGeom prst="rect">
            <a:avLst/>
          </a:prstGeom>
          <a:noFill/>
          <a:ln w="9525">
            <a:noFill/>
            <a:miter lim="800000"/>
            <a:headEnd/>
            <a:tailEnd/>
          </a:ln>
          <a:effectLst/>
        </p:spPr>
      </p:pic>
      <p:sp>
        <p:nvSpPr>
          <p:cNvPr id="588805" name="Line 5"/>
          <p:cNvSpPr>
            <a:spLocks noChangeShapeType="1"/>
          </p:cNvSpPr>
          <p:nvPr/>
        </p:nvSpPr>
        <p:spPr bwMode="auto">
          <a:xfrm>
            <a:off x="3708400" y="2679700"/>
            <a:ext cx="1295400" cy="0"/>
          </a:xfrm>
          <a:prstGeom prst="line">
            <a:avLst/>
          </a:prstGeom>
          <a:noFill/>
          <a:ln w="28575">
            <a:solidFill>
              <a:srgbClr val="FF0000"/>
            </a:solidFill>
            <a:round/>
            <a:headEnd/>
            <a:tailEnd/>
          </a:ln>
          <a:effectLst/>
        </p:spPr>
        <p:txBody>
          <a:bodyPr/>
          <a:lstStyle/>
          <a:p>
            <a:endParaRPr lang="zh-CN" altLang="en-US"/>
          </a:p>
        </p:txBody>
      </p:sp>
      <p:sp>
        <p:nvSpPr>
          <p:cNvPr id="588806" name="Line 6"/>
          <p:cNvSpPr>
            <a:spLocks noChangeShapeType="1"/>
          </p:cNvSpPr>
          <p:nvPr/>
        </p:nvSpPr>
        <p:spPr bwMode="auto">
          <a:xfrm>
            <a:off x="3711575" y="3022600"/>
            <a:ext cx="1295400" cy="0"/>
          </a:xfrm>
          <a:prstGeom prst="line">
            <a:avLst/>
          </a:prstGeom>
          <a:noFill/>
          <a:ln w="28575">
            <a:solidFill>
              <a:srgbClr val="FF0000"/>
            </a:solidFill>
            <a:round/>
            <a:headEnd/>
            <a:tailEnd/>
          </a:ln>
          <a:effectLst/>
        </p:spPr>
        <p:txBody>
          <a:bodyPr/>
          <a:lstStyle/>
          <a:p>
            <a:endParaRPr lang="zh-CN" altLang="en-US"/>
          </a:p>
        </p:txBody>
      </p:sp>
      <p:sp>
        <p:nvSpPr>
          <p:cNvPr id="588807" name="Line 7"/>
          <p:cNvSpPr>
            <a:spLocks noChangeShapeType="1"/>
          </p:cNvSpPr>
          <p:nvPr/>
        </p:nvSpPr>
        <p:spPr bwMode="auto">
          <a:xfrm>
            <a:off x="6372225" y="3716338"/>
            <a:ext cx="2520950" cy="0"/>
          </a:xfrm>
          <a:prstGeom prst="line">
            <a:avLst/>
          </a:prstGeom>
          <a:noFill/>
          <a:ln w="28575">
            <a:solidFill>
              <a:srgbClr val="FF0000"/>
            </a:solidFill>
            <a:round/>
            <a:headEnd/>
            <a:tailEnd/>
          </a:ln>
          <a:effectLst/>
        </p:spPr>
        <p:txBody>
          <a:bodyPr/>
          <a:lstStyle/>
          <a:p>
            <a:endParaRPr lang="zh-CN" altLang="en-US"/>
          </a:p>
        </p:txBody>
      </p:sp>
      <p:sp>
        <p:nvSpPr>
          <p:cNvPr id="588808" name="Line 8"/>
          <p:cNvSpPr>
            <a:spLocks noChangeShapeType="1"/>
          </p:cNvSpPr>
          <p:nvPr/>
        </p:nvSpPr>
        <p:spPr bwMode="auto">
          <a:xfrm>
            <a:off x="179388" y="4005263"/>
            <a:ext cx="7200900" cy="71437"/>
          </a:xfrm>
          <a:prstGeom prst="line">
            <a:avLst/>
          </a:prstGeom>
          <a:noFill/>
          <a:ln w="28575">
            <a:solidFill>
              <a:srgbClr val="FF0000"/>
            </a:solidFill>
            <a:round/>
            <a:headEnd/>
            <a:tailEnd/>
          </a:ln>
          <a:effectLst/>
        </p:spPr>
        <p:txBody>
          <a:bodyPr/>
          <a:lstStyle/>
          <a:p>
            <a:endParaRPr lang="zh-CN" altLang="en-US"/>
          </a:p>
        </p:txBody>
      </p:sp>
      <p:pic>
        <p:nvPicPr>
          <p:cNvPr id="588809" name="Picture 9"/>
          <p:cNvPicPr>
            <a:picLocks noChangeAspect="1" noChangeArrowheads="1"/>
          </p:cNvPicPr>
          <p:nvPr/>
        </p:nvPicPr>
        <p:blipFill>
          <a:blip r:embed="rId3" cstate="print"/>
          <a:srcRect/>
          <a:stretch>
            <a:fillRect/>
          </a:stretch>
        </p:blipFill>
        <p:spPr bwMode="auto">
          <a:xfrm>
            <a:off x="0" y="49213"/>
            <a:ext cx="9144000" cy="6808787"/>
          </a:xfrm>
          <a:prstGeom prst="rect">
            <a:avLst/>
          </a:prstGeom>
          <a:noFill/>
          <a:ln w="9525">
            <a:noFill/>
            <a:miter lim="800000"/>
            <a:headEnd/>
            <a:tailEnd/>
          </a:ln>
          <a:effectLst/>
        </p:spPr>
      </p:pic>
      <p:sp>
        <p:nvSpPr>
          <p:cNvPr id="588810" name="Rectangle 10"/>
          <p:cNvSpPr>
            <a:spLocks noChangeArrowheads="1"/>
          </p:cNvSpPr>
          <p:nvPr/>
        </p:nvSpPr>
        <p:spPr bwMode="auto">
          <a:xfrm>
            <a:off x="3348038" y="1700213"/>
            <a:ext cx="2298700" cy="636587"/>
          </a:xfrm>
          <a:prstGeom prst="rect">
            <a:avLst/>
          </a:prstGeom>
          <a:noFill/>
          <a:ln w="38100" cap="rnd">
            <a:solidFill>
              <a:srgbClr val="FF0000"/>
            </a:solidFill>
            <a:prstDash val="sysDot"/>
            <a:miter lim="800000"/>
            <a:headEnd/>
            <a:tailEnd/>
          </a:ln>
          <a:effectLst/>
        </p:spPr>
        <p:txBody>
          <a:bodyPr wrap="none" anchor="ctr"/>
          <a:lstStyle/>
          <a:p>
            <a:endParaRPr lang="zh-CN" altLang="en-US"/>
          </a:p>
        </p:txBody>
      </p:sp>
      <p:sp>
        <p:nvSpPr>
          <p:cNvPr id="588811" name="Rectangle 11"/>
          <p:cNvSpPr>
            <a:spLocks noChangeArrowheads="1"/>
          </p:cNvSpPr>
          <p:nvPr/>
        </p:nvSpPr>
        <p:spPr bwMode="auto">
          <a:xfrm>
            <a:off x="3132138" y="6221413"/>
            <a:ext cx="2735262" cy="636587"/>
          </a:xfrm>
          <a:prstGeom prst="rect">
            <a:avLst/>
          </a:prstGeom>
          <a:noFill/>
          <a:ln w="38100" cap="rnd">
            <a:solidFill>
              <a:srgbClr val="FF0000"/>
            </a:solidFill>
            <a:prstDash val="sysDot"/>
            <a:miter lim="800000"/>
            <a:headEnd/>
            <a:tailEnd/>
          </a:ln>
          <a:effec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8804"/>
                                        </p:tgtEl>
                                        <p:attrNameLst>
                                          <p:attrName>style.visibility</p:attrName>
                                        </p:attrNameLst>
                                      </p:cBhvr>
                                      <p:to>
                                        <p:strVal val="visible"/>
                                      </p:to>
                                    </p:set>
                                    <p:animEffect transition="in" filter="fade">
                                      <p:cBhvr>
                                        <p:cTn id="7" dur="2000"/>
                                        <p:tgtEl>
                                          <p:spTgt spid="5888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88805"/>
                                        </p:tgtEl>
                                        <p:attrNameLst>
                                          <p:attrName>style.visibility</p:attrName>
                                        </p:attrNameLst>
                                      </p:cBhvr>
                                      <p:to>
                                        <p:strVal val="visible"/>
                                      </p:to>
                                    </p:set>
                                    <p:animEffect transition="in" filter="wipe(left)">
                                      <p:cBhvr>
                                        <p:cTn id="12" dur="2000"/>
                                        <p:tgtEl>
                                          <p:spTgt spid="588805"/>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588806"/>
                                        </p:tgtEl>
                                        <p:attrNameLst>
                                          <p:attrName>style.visibility</p:attrName>
                                        </p:attrNameLst>
                                      </p:cBhvr>
                                      <p:to>
                                        <p:strVal val="visible"/>
                                      </p:to>
                                    </p:set>
                                    <p:animEffect transition="in" filter="wipe(left)">
                                      <p:cBhvr>
                                        <p:cTn id="16" dur="2000"/>
                                        <p:tgtEl>
                                          <p:spTgt spid="58880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88807"/>
                                        </p:tgtEl>
                                        <p:attrNameLst>
                                          <p:attrName>style.visibility</p:attrName>
                                        </p:attrNameLst>
                                      </p:cBhvr>
                                      <p:to>
                                        <p:strVal val="visible"/>
                                      </p:to>
                                    </p:set>
                                    <p:animEffect transition="in" filter="wipe(left)">
                                      <p:cBhvr>
                                        <p:cTn id="21" dur="2000"/>
                                        <p:tgtEl>
                                          <p:spTgt spid="588807"/>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588808"/>
                                        </p:tgtEl>
                                        <p:attrNameLst>
                                          <p:attrName>style.visibility</p:attrName>
                                        </p:attrNameLst>
                                      </p:cBhvr>
                                      <p:to>
                                        <p:strVal val="visible"/>
                                      </p:to>
                                    </p:set>
                                    <p:animEffect transition="in" filter="wipe(left)">
                                      <p:cBhvr>
                                        <p:cTn id="25" dur="2000"/>
                                        <p:tgtEl>
                                          <p:spTgt spid="588808"/>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88809"/>
                                        </p:tgtEl>
                                        <p:attrNameLst>
                                          <p:attrName>style.visibility</p:attrName>
                                        </p:attrNameLst>
                                      </p:cBhvr>
                                      <p:to>
                                        <p:strVal val="visible"/>
                                      </p:to>
                                    </p:set>
                                    <p:animEffect transition="in" filter="fade">
                                      <p:cBhvr>
                                        <p:cTn id="30" dur="1000"/>
                                        <p:tgtEl>
                                          <p:spTgt spid="588809"/>
                                        </p:tgtEl>
                                      </p:cBhvr>
                                    </p:animEffect>
                                    <p:anim calcmode="lin" valueType="num">
                                      <p:cBhvr>
                                        <p:cTn id="31" dur="1000" fill="hold"/>
                                        <p:tgtEl>
                                          <p:spTgt spid="588809"/>
                                        </p:tgtEl>
                                        <p:attrNameLst>
                                          <p:attrName>ppt_x</p:attrName>
                                        </p:attrNameLst>
                                      </p:cBhvr>
                                      <p:tavLst>
                                        <p:tav tm="0">
                                          <p:val>
                                            <p:strVal val="#ppt_x"/>
                                          </p:val>
                                        </p:tav>
                                        <p:tav tm="100000">
                                          <p:val>
                                            <p:strVal val="#ppt_x"/>
                                          </p:val>
                                        </p:tav>
                                      </p:tavLst>
                                    </p:anim>
                                    <p:anim calcmode="lin" valueType="num">
                                      <p:cBhvr>
                                        <p:cTn id="32" dur="1000" fill="hold"/>
                                        <p:tgtEl>
                                          <p:spTgt spid="58880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588810"/>
                                        </p:tgtEl>
                                        <p:attrNameLst>
                                          <p:attrName>style.visibility</p:attrName>
                                        </p:attrNameLst>
                                      </p:cBhvr>
                                      <p:to>
                                        <p:strVal val="visible"/>
                                      </p:to>
                                    </p:set>
                                    <p:anim calcmode="lin" valueType="num">
                                      <p:cBhvr>
                                        <p:cTn id="37" dur="500" fill="hold"/>
                                        <p:tgtEl>
                                          <p:spTgt spid="588810"/>
                                        </p:tgtEl>
                                        <p:attrNameLst>
                                          <p:attrName>ppt_w</p:attrName>
                                        </p:attrNameLst>
                                      </p:cBhvr>
                                      <p:tavLst>
                                        <p:tav tm="0">
                                          <p:val>
                                            <p:fltVal val="0"/>
                                          </p:val>
                                        </p:tav>
                                        <p:tav tm="100000">
                                          <p:val>
                                            <p:strVal val="#ppt_w"/>
                                          </p:val>
                                        </p:tav>
                                      </p:tavLst>
                                    </p:anim>
                                    <p:anim calcmode="lin" valueType="num">
                                      <p:cBhvr>
                                        <p:cTn id="38" dur="500" fill="hold"/>
                                        <p:tgtEl>
                                          <p:spTgt spid="588810"/>
                                        </p:tgtEl>
                                        <p:attrNameLst>
                                          <p:attrName>ppt_h</p:attrName>
                                        </p:attrNameLst>
                                      </p:cBhvr>
                                      <p:tavLst>
                                        <p:tav tm="0">
                                          <p:val>
                                            <p:fltVal val="0"/>
                                          </p:val>
                                        </p:tav>
                                        <p:tav tm="100000">
                                          <p:val>
                                            <p:strVal val="#ppt_h"/>
                                          </p:val>
                                        </p:tav>
                                      </p:tavLst>
                                    </p:anim>
                                    <p:animEffect transition="in" filter="fade">
                                      <p:cBhvr>
                                        <p:cTn id="39" dur="500"/>
                                        <p:tgtEl>
                                          <p:spTgt spid="58881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588811"/>
                                        </p:tgtEl>
                                        <p:attrNameLst>
                                          <p:attrName>style.visibility</p:attrName>
                                        </p:attrNameLst>
                                      </p:cBhvr>
                                      <p:to>
                                        <p:strVal val="visible"/>
                                      </p:to>
                                    </p:set>
                                    <p:anim calcmode="lin" valueType="num">
                                      <p:cBhvr>
                                        <p:cTn id="44" dur="500" fill="hold"/>
                                        <p:tgtEl>
                                          <p:spTgt spid="588811"/>
                                        </p:tgtEl>
                                        <p:attrNameLst>
                                          <p:attrName>ppt_w</p:attrName>
                                        </p:attrNameLst>
                                      </p:cBhvr>
                                      <p:tavLst>
                                        <p:tav tm="0">
                                          <p:val>
                                            <p:fltVal val="0"/>
                                          </p:val>
                                        </p:tav>
                                        <p:tav tm="100000">
                                          <p:val>
                                            <p:strVal val="#ppt_w"/>
                                          </p:val>
                                        </p:tav>
                                      </p:tavLst>
                                    </p:anim>
                                    <p:anim calcmode="lin" valueType="num">
                                      <p:cBhvr>
                                        <p:cTn id="45" dur="500" fill="hold"/>
                                        <p:tgtEl>
                                          <p:spTgt spid="588811"/>
                                        </p:tgtEl>
                                        <p:attrNameLst>
                                          <p:attrName>ppt_h</p:attrName>
                                        </p:attrNameLst>
                                      </p:cBhvr>
                                      <p:tavLst>
                                        <p:tav tm="0">
                                          <p:val>
                                            <p:fltVal val="0"/>
                                          </p:val>
                                        </p:tav>
                                        <p:tav tm="100000">
                                          <p:val>
                                            <p:strVal val="#ppt_h"/>
                                          </p:val>
                                        </p:tav>
                                      </p:tavLst>
                                    </p:anim>
                                    <p:animEffect transition="in" filter="fade">
                                      <p:cBhvr>
                                        <p:cTn id="46" dur="500"/>
                                        <p:tgtEl>
                                          <p:spTgt spid="588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805" grpId="0" animBg="1"/>
      <p:bldP spid="588806" grpId="0" animBg="1"/>
      <p:bldP spid="588807" grpId="0" animBg="1"/>
      <p:bldP spid="588808" grpId="0" animBg="1"/>
      <p:bldP spid="588810" grpId="0" animBg="1"/>
      <p:bldP spid="588811"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6" name="灯片编号占位符 5"/>
          <p:cNvSpPr>
            <a:spLocks noGrp="1"/>
          </p:cNvSpPr>
          <p:nvPr>
            <p:ph type="sldNum" sz="quarter" idx="12"/>
          </p:nvPr>
        </p:nvSpPr>
        <p:spPr/>
        <p:txBody>
          <a:bodyPr/>
          <a:lstStyle/>
          <a:p>
            <a:fld id="{C2635426-2A37-4834-BB11-032BE48E1B96}" type="slidenum">
              <a:rPr lang="en-US" altLang="zh-CN"/>
              <a:pPr/>
              <a:t>125</a:t>
            </a:fld>
            <a:endParaRPr lang="en-US" altLang="zh-CN"/>
          </a:p>
        </p:txBody>
      </p:sp>
      <p:sp>
        <p:nvSpPr>
          <p:cNvPr id="589826" name="Rectangle 2"/>
          <p:cNvSpPr>
            <a:spLocks noGrp="1" noChangeArrowheads="1"/>
          </p:cNvSpPr>
          <p:nvPr>
            <p:ph type="title"/>
          </p:nvPr>
        </p:nvSpPr>
        <p:spPr>
          <a:xfrm>
            <a:off x="685800" y="76200"/>
            <a:ext cx="7772400" cy="976313"/>
          </a:xfrm>
        </p:spPr>
        <p:txBody>
          <a:bodyPr/>
          <a:lstStyle/>
          <a:p>
            <a:r>
              <a:rPr lang="en-US" altLang="zh-CN">
                <a:ea typeface="黑体" pitchFamily="49" charset="-122"/>
              </a:rPr>
              <a:t>Josephson</a:t>
            </a:r>
            <a:r>
              <a:rPr lang="zh-CN" altLang="en-US">
                <a:ea typeface="黑体" pitchFamily="49" charset="-122"/>
              </a:rPr>
              <a:t>效应</a:t>
            </a:r>
          </a:p>
        </p:txBody>
      </p:sp>
      <p:sp>
        <p:nvSpPr>
          <p:cNvPr id="589827" name="Rectangle 3"/>
          <p:cNvSpPr>
            <a:spLocks noGrp="1" noChangeArrowheads="1"/>
          </p:cNvSpPr>
          <p:nvPr>
            <p:ph type="body" idx="1"/>
          </p:nvPr>
        </p:nvSpPr>
        <p:spPr>
          <a:xfrm>
            <a:off x="395288" y="981075"/>
            <a:ext cx="3384550" cy="641350"/>
          </a:xfrm>
          <a:noFill/>
        </p:spPr>
        <p:txBody>
          <a:bodyPr wrap="none">
            <a:spAutoFit/>
          </a:bodyPr>
          <a:lstStyle/>
          <a:p>
            <a:pPr>
              <a:spcBef>
                <a:spcPct val="50000"/>
              </a:spcBef>
              <a:buFontTx/>
              <a:buNone/>
            </a:pPr>
            <a:r>
              <a:rPr lang="zh-CN" altLang="en-US" sz="3600">
                <a:solidFill>
                  <a:srgbClr val="FF3300"/>
                </a:solidFill>
                <a:ea typeface="黑体" pitchFamily="49" charset="-122"/>
              </a:rPr>
              <a:t>量子标准：电压</a:t>
            </a:r>
          </a:p>
        </p:txBody>
      </p:sp>
      <p:graphicFrame>
        <p:nvGraphicFramePr>
          <p:cNvPr id="589828" name="Object 4"/>
          <p:cNvGraphicFramePr>
            <a:graphicFrameLocks noChangeAspect="1"/>
          </p:cNvGraphicFramePr>
          <p:nvPr/>
        </p:nvGraphicFramePr>
        <p:xfrm>
          <a:off x="955675" y="2781300"/>
          <a:ext cx="7231063" cy="957263"/>
        </p:xfrm>
        <a:graphic>
          <a:graphicData uri="http://schemas.openxmlformats.org/presentationml/2006/ole">
            <p:oleObj spid="_x0000_s589828" name="Equation" r:id="rId3" imgW="3263760" imgH="431640" progId="Equation.DSMT4">
              <p:embed/>
            </p:oleObj>
          </a:graphicData>
        </a:graphic>
      </p:graphicFrame>
      <p:sp>
        <p:nvSpPr>
          <p:cNvPr id="589829" name="Text Box 5"/>
          <p:cNvSpPr txBox="1">
            <a:spLocks noChangeArrowheads="1"/>
          </p:cNvSpPr>
          <p:nvPr/>
        </p:nvSpPr>
        <p:spPr bwMode="auto">
          <a:xfrm>
            <a:off x="7874000" y="0"/>
            <a:ext cx="1270000" cy="457200"/>
          </a:xfrm>
          <a:prstGeom prst="rect">
            <a:avLst/>
          </a:prstGeom>
          <a:solidFill>
            <a:srgbClr val="CCCCFF"/>
          </a:solidFill>
          <a:ln w="9525">
            <a:noFill/>
            <a:miter lim="800000"/>
            <a:headEnd/>
            <a:tailEnd/>
          </a:ln>
          <a:effectLst/>
        </p:spPr>
        <p:txBody>
          <a:bodyPr wrap="none">
            <a:spAutoFit/>
          </a:bodyPr>
          <a:lstStyle/>
          <a:p>
            <a:pPr algn="r"/>
            <a:r>
              <a:rPr kumimoji="1" lang="en-US" altLang="zh-CN"/>
              <a:t>SQUID6</a:t>
            </a:r>
            <a:endParaRPr kumimoji="1" lang="en-US" altLang="zh-CN">
              <a:ea typeface="华文行楷" pitchFamily="2" charset="-122"/>
            </a:endParaRPr>
          </a:p>
        </p:txBody>
      </p:sp>
      <p:sp>
        <p:nvSpPr>
          <p:cNvPr id="589830" name="Text Box 6"/>
          <p:cNvSpPr txBox="1">
            <a:spLocks noChangeArrowheads="1"/>
          </p:cNvSpPr>
          <p:nvPr/>
        </p:nvSpPr>
        <p:spPr bwMode="auto">
          <a:xfrm>
            <a:off x="0" y="1628775"/>
            <a:ext cx="9004300" cy="993775"/>
          </a:xfrm>
          <a:prstGeom prst="rect">
            <a:avLst/>
          </a:prstGeom>
          <a:noFill/>
          <a:ln w="9525">
            <a:noFill/>
            <a:miter lim="800000"/>
            <a:headEnd/>
            <a:tailEnd/>
          </a:ln>
          <a:effectLst/>
        </p:spPr>
        <p:txBody>
          <a:bodyPr wrap="none">
            <a:spAutoFit/>
          </a:bodyPr>
          <a:lstStyle/>
          <a:p>
            <a:pPr>
              <a:spcBef>
                <a:spcPct val="30000"/>
              </a:spcBef>
            </a:pPr>
            <a:r>
              <a:rPr lang="en-US" altLang="zh-CN" sz="2800">
                <a:latin typeface="Arial" pitchFamily="34" charset="0"/>
              </a:rPr>
              <a:t>CIPM</a:t>
            </a:r>
            <a:r>
              <a:rPr lang="en-US" altLang="zh-CN">
                <a:latin typeface="Arial" pitchFamily="34" charset="0"/>
              </a:rPr>
              <a:t> (the International Committee of Weights and Measures)</a:t>
            </a:r>
            <a:r>
              <a:rPr lang="zh-CN" altLang="en-US" sz="2800">
                <a:latin typeface="Arial" pitchFamily="34" charset="0"/>
              </a:rPr>
              <a:t>：</a:t>
            </a:r>
          </a:p>
          <a:p>
            <a:pPr>
              <a:spcBef>
                <a:spcPct val="30000"/>
              </a:spcBef>
            </a:pPr>
            <a:r>
              <a:rPr lang="zh-CN" altLang="en-US">
                <a:latin typeface="Arial" pitchFamily="34" charset="0"/>
              </a:rPr>
              <a:t>从</a:t>
            </a:r>
            <a:r>
              <a:rPr lang="en-US" altLang="zh-CN">
                <a:latin typeface="Arial" pitchFamily="34" charset="0"/>
              </a:rPr>
              <a:t>1990</a:t>
            </a:r>
            <a:r>
              <a:rPr lang="zh-CN" altLang="en-US">
                <a:latin typeface="Arial" pitchFamily="34" charset="0"/>
              </a:rPr>
              <a:t>年</a:t>
            </a:r>
            <a:r>
              <a:rPr lang="en-US" altLang="zh-CN">
                <a:latin typeface="Arial" pitchFamily="34" charset="0"/>
              </a:rPr>
              <a:t>1</a:t>
            </a:r>
            <a:r>
              <a:rPr lang="zh-CN" altLang="en-US">
                <a:latin typeface="Arial" pitchFamily="34" charset="0"/>
              </a:rPr>
              <a:t>月</a:t>
            </a:r>
            <a:r>
              <a:rPr lang="en-US" altLang="zh-CN">
                <a:latin typeface="Arial" pitchFamily="34" charset="0"/>
              </a:rPr>
              <a:t>1</a:t>
            </a:r>
            <a:r>
              <a:rPr lang="zh-CN" altLang="en-US">
                <a:latin typeface="Arial" pitchFamily="34" charset="0"/>
              </a:rPr>
              <a:t>日起，国家基准采用</a:t>
            </a:r>
            <a:r>
              <a:rPr lang="en-US" altLang="zh-CN">
                <a:latin typeface="Arial" pitchFamily="34" charset="0"/>
              </a:rPr>
              <a:t>Josephson</a:t>
            </a:r>
            <a:r>
              <a:rPr lang="zh-CN" altLang="en-US">
                <a:latin typeface="Arial" pitchFamily="34" charset="0"/>
              </a:rPr>
              <a:t>效应的方法保持。</a:t>
            </a:r>
          </a:p>
        </p:txBody>
      </p:sp>
      <p:graphicFrame>
        <p:nvGraphicFramePr>
          <p:cNvPr id="589831" name="Object 7"/>
          <p:cNvGraphicFramePr>
            <a:graphicFrameLocks noChangeAspect="1"/>
          </p:cNvGraphicFramePr>
          <p:nvPr/>
        </p:nvGraphicFramePr>
        <p:xfrm>
          <a:off x="395288" y="3933825"/>
          <a:ext cx="5257800" cy="1562100"/>
        </p:xfrm>
        <a:graphic>
          <a:graphicData uri="http://schemas.openxmlformats.org/presentationml/2006/ole">
            <p:oleObj spid="_x0000_s589831" name="Equation" r:id="rId4" imgW="2222280" imgH="660240" progId="Equation.DSMT4">
              <p:embed/>
            </p:oleObj>
          </a:graphicData>
        </a:graphic>
      </p:graphicFrame>
      <p:sp>
        <p:nvSpPr>
          <p:cNvPr id="589832" name="Text Box 8"/>
          <p:cNvSpPr txBox="1">
            <a:spLocks noChangeArrowheads="1"/>
          </p:cNvSpPr>
          <p:nvPr/>
        </p:nvSpPr>
        <p:spPr bwMode="auto">
          <a:xfrm>
            <a:off x="539750" y="5805488"/>
            <a:ext cx="4787900" cy="579437"/>
          </a:xfrm>
          <a:prstGeom prst="rect">
            <a:avLst/>
          </a:prstGeom>
          <a:solidFill>
            <a:srgbClr val="0000FF"/>
          </a:solidFill>
          <a:ln w="9525">
            <a:noFill/>
            <a:miter lim="800000"/>
            <a:headEnd/>
            <a:tailEnd/>
          </a:ln>
          <a:effectLst/>
        </p:spPr>
        <p:txBody>
          <a:bodyPr wrap="none">
            <a:spAutoFit/>
          </a:bodyPr>
          <a:lstStyle/>
          <a:p>
            <a:r>
              <a:rPr lang="zh-CN" altLang="en-US" sz="3200">
                <a:solidFill>
                  <a:schemeClr val="bg1"/>
                </a:solidFill>
                <a:latin typeface="Arial" pitchFamily="34" charset="0"/>
                <a:ea typeface="黑体" pitchFamily="49" charset="-122"/>
              </a:rPr>
              <a:t>电压－频率转换（</a:t>
            </a:r>
            <a:r>
              <a:rPr lang="en-US" altLang="zh-CN" sz="3200">
                <a:solidFill>
                  <a:schemeClr val="bg1"/>
                </a:solidFill>
                <a:latin typeface="Arial" pitchFamily="34" charset="0"/>
                <a:ea typeface="黑体" pitchFamily="49" charset="-122"/>
              </a:rPr>
              <a:t>A4</a:t>
            </a:r>
            <a:r>
              <a:rPr lang="en-US" altLang="zh-CN" sz="3200">
                <a:solidFill>
                  <a:schemeClr val="bg1"/>
                </a:solidFill>
                <a:latin typeface="Arial" pitchFamily="34" charset="0"/>
                <a:ea typeface="黑体" pitchFamily="49" charset="-122"/>
                <a:cs typeface="Arial" pitchFamily="34" charset="0"/>
                <a:sym typeface="Symbol" pitchFamily="18" charset="2"/>
              </a:rPr>
              <a:t></a:t>
            </a:r>
            <a:r>
              <a:rPr lang="en-US" altLang="zh-CN" sz="3200">
                <a:solidFill>
                  <a:schemeClr val="bg1"/>
                </a:solidFill>
                <a:latin typeface="Arial" pitchFamily="34" charset="0"/>
                <a:ea typeface="黑体" pitchFamily="49" charset="-122"/>
              </a:rPr>
              <a:t>3</a:t>
            </a:r>
            <a:r>
              <a:rPr lang="zh-CN" altLang="en-US" sz="3200">
                <a:solidFill>
                  <a:schemeClr val="bg1"/>
                </a:solidFill>
                <a:latin typeface="Arial" pitchFamily="34" charset="0"/>
                <a:ea typeface="黑体" pitchFamily="49" charset="-122"/>
              </a:rPr>
              <a:t>）</a:t>
            </a:r>
          </a:p>
        </p:txBody>
      </p:sp>
      <p:graphicFrame>
        <p:nvGraphicFramePr>
          <p:cNvPr id="589833" name="Group 9"/>
          <p:cNvGraphicFramePr>
            <a:graphicFrameLocks noGrp="1"/>
          </p:cNvGraphicFramePr>
          <p:nvPr/>
        </p:nvGraphicFramePr>
        <p:xfrm>
          <a:off x="5940425" y="4221163"/>
          <a:ext cx="2998788" cy="2222183"/>
        </p:xfrm>
        <a:graphic>
          <a:graphicData uri="http://schemas.openxmlformats.org/drawingml/2006/table">
            <a:tbl>
              <a:tblPr/>
              <a:tblGrid>
                <a:gridCol w="1152525"/>
                <a:gridCol w="1846263"/>
              </a:tblGrid>
              <a:tr h="57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b="0" i="1" u="none" strike="noStrike" cap="none" normalizeH="0" baseline="0" smtClean="0">
                          <a:ln>
                            <a:noFill/>
                          </a:ln>
                          <a:solidFill>
                            <a:schemeClr val="tx1"/>
                          </a:solidFill>
                          <a:effectLst/>
                          <a:latin typeface="Times New Roman" pitchFamily="18" charset="0"/>
                          <a:ea typeface="宋体" pitchFamily="2" charset="-122"/>
                        </a:rPr>
                        <a:t>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b="0" i="1" u="none" strike="noStrike" cap="none" normalizeH="0" baseline="0" smtClean="0">
                          <a:ln>
                            <a:noFill/>
                          </a:ln>
                          <a:solidFill>
                            <a:schemeClr val="tx1"/>
                          </a:solidFill>
                          <a:effectLst/>
                          <a:latin typeface="Times New Roman" pitchFamily="18" charset="0"/>
                          <a:ea typeface="宋体" pitchFamily="2" charset="-122"/>
                        </a:rPr>
                        <a:t>f</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pitchFamily="2" charset="-122"/>
                        </a:rPr>
                        <a:t>1.0 </a:t>
                      </a:r>
                      <a:r>
                        <a:rPr kumimoji="0" lang="en-US" altLang="zh-CN" sz="2400" b="0" i="0" u="none" strike="noStrike" cap="none" normalizeH="0" baseline="0" smtClean="0">
                          <a:ln>
                            <a:noFill/>
                          </a:ln>
                          <a:solidFill>
                            <a:schemeClr val="tx1"/>
                          </a:solidFill>
                          <a:effectLst/>
                          <a:latin typeface="Times New Roman" pitchFamily="18" charset="0"/>
                          <a:ea typeface="宋体" pitchFamily="2" charset="-122"/>
                          <a:sym typeface="Symbol" pitchFamily="18" charset="2"/>
                        </a:rPr>
                        <a:t>V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pitchFamily="2" charset="-122"/>
                        </a:rPr>
                        <a:t>483.5979 MHz</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pitchFamily="2" charset="-122"/>
                        </a:rPr>
                        <a:t>1.0 mV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pitchFamily="2" charset="-122"/>
                        </a:rPr>
                        <a:t>483.5979 GHz</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灯片编号占位符 5"/>
          <p:cNvSpPr>
            <a:spLocks noGrp="1"/>
          </p:cNvSpPr>
          <p:nvPr>
            <p:ph type="sldNum" sz="quarter" idx="12"/>
          </p:nvPr>
        </p:nvSpPr>
        <p:spPr/>
        <p:txBody>
          <a:bodyPr/>
          <a:lstStyle/>
          <a:p>
            <a:fld id="{C4A89B9D-7E26-4465-B165-45FCF8DCC632}" type="slidenum">
              <a:rPr lang="en-US" altLang="zh-CN"/>
              <a:pPr/>
              <a:t>126</a:t>
            </a:fld>
            <a:endParaRPr lang="en-US" altLang="zh-CN"/>
          </a:p>
        </p:txBody>
      </p:sp>
      <p:sp>
        <p:nvSpPr>
          <p:cNvPr id="590850" name="Rectangle 2"/>
          <p:cNvSpPr>
            <a:spLocks noGrp="1" noChangeArrowheads="1"/>
          </p:cNvSpPr>
          <p:nvPr>
            <p:ph type="title"/>
          </p:nvPr>
        </p:nvSpPr>
        <p:spPr>
          <a:xfrm>
            <a:off x="685800" y="76200"/>
            <a:ext cx="7772400" cy="976313"/>
          </a:xfrm>
        </p:spPr>
        <p:txBody>
          <a:bodyPr/>
          <a:lstStyle/>
          <a:p>
            <a:r>
              <a:rPr lang="zh-CN" altLang="en-US">
                <a:ea typeface="黑体" pitchFamily="49" charset="-122"/>
              </a:rPr>
              <a:t>超导量子干涉器件</a:t>
            </a:r>
          </a:p>
        </p:txBody>
      </p:sp>
      <p:sp>
        <p:nvSpPr>
          <p:cNvPr id="590851" name="Rectangle 3"/>
          <p:cNvSpPr>
            <a:spLocks noGrp="1" noChangeArrowheads="1"/>
          </p:cNvSpPr>
          <p:nvPr>
            <p:ph type="body" idx="1"/>
          </p:nvPr>
        </p:nvSpPr>
        <p:spPr>
          <a:xfrm>
            <a:off x="457200" y="1219200"/>
            <a:ext cx="8458200" cy="685800"/>
          </a:xfrm>
        </p:spPr>
        <p:txBody>
          <a:bodyPr/>
          <a:lstStyle/>
          <a:p>
            <a:pPr>
              <a:lnSpc>
                <a:spcPct val="90000"/>
              </a:lnSpc>
              <a:spcBef>
                <a:spcPct val="50000"/>
              </a:spcBef>
              <a:buFontTx/>
              <a:buNone/>
            </a:pPr>
            <a:r>
              <a:rPr lang="en-US" altLang="zh-CN" sz="4000">
                <a:solidFill>
                  <a:srgbClr val="0000FF"/>
                </a:solidFill>
                <a:ea typeface="隶书" pitchFamily="49" charset="-122"/>
              </a:rPr>
              <a:t>DC SQUID </a:t>
            </a:r>
            <a:r>
              <a:rPr lang="zh-CN" altLang="en-US" sz="4000">
                <a:solidFill>
                  <a:srgbClr val="0000FF"/>
                </a:solidFill>
                <a:ea typeface="隶书" pitchFamily="49" charset="-122"/>
              </a:rPr>
              <a:t>与 </a:t>
            </a:r>
            <a:r>
              <a:rPr lang="en-US" altLang="zh-CN" sz="4000">
                <a:solidFill>
                  <a:srgbClr val="0000FF"/>
                </a:solidFill>
                <a:ea typeface="隶书" pitchFamily="49" charset="-122"/>
              </a:rPr>
              <a:t>RF SQUID</a:t>
            </a:r>
            <a:endParaRPr lang="en-US" altLang="zh-CN">
              <a:solidFill>
                <a:srgbClr val="0000FF"/>
              </a:solidFill>
              <a:ea typeface="隶书" pitchFamily="49" charset="-122"/>
            </a:endParaRPr>
          </a:p>
        </p:txBody>
      </p:sp>
      <p:sp>
        <p:nvSpPr>
          <p:cNvPr id="590852" name="Text Box 4"/>
          <p:cNvSpPr txBox="1">
            <a:spLocks noChangeArrowheads="1"/>
          </p:cNvSpPr>
          <p:nvPr/>
        </p:nvSpPr>
        <p:spPr bwMode="auto">
          <a:xfrm>
            <a:off x="533400" y="2133600"/>
            <a:ext cx="3138488" cy="457200"/>
          </a:xfrm>
          <a:prstGeom prst="rect">
            <a:avLst/>
          </a:prstGeom>
          <a:noFill/>
          <a:ln w="19050">
            <a:noFill/>
            <a:miter lim="800000"/>
            <a:headEnd/>
            <a:tailEnd/>
          </a:ln>
          <a:effectLst/>
        </p:spPr>
        <p:txBody>
          <a:bodyPr wrap="none" lIns="90000" tIns="46800" rIns="90000" bIns="46800">
            <a:spAutoFit/>
          </a:bodyPr>
          <a:lstStyle/>
          <a:p>
            <a:r>
              <a:rPr kumimoji="1" lang="en-US" altLang="zh-CN">
                <a:solidFill>
                  <a:srgbClr val="FF0000"/>
                </a:solidFill>
              </a:rPr>
              <a:t>DC SQUID</a:t>
            </a:r>
            <a:r>
              <a:rPr kumimoji="1" lang="zh-CN" altLang="en-US"/>
              <a:t>双结，直流</a:t>
            </a:r>
          </a:p>
        </p:txBody>
      </p:sp>
      <p:graphicFrame>
        <p:nvGraphicFramePr>
          <p:cNvPr id="590853" name="Object 5"/>
          <p:cNvGraphicFramePr>
            <a:graphicFrameLocks noChangeAspect="1"/>
          </p:cNvGraphicFramePr>
          <p:nvPr/>
        </p:nvGraphicFramePr>
        <p:xfrm>
          <a:off x="1619250" y="2565400"/>
          <a:ext cx="5111750" cy="855663"/>
        </p:xfrm>
        <a:graphic>
          <a:graphicData uri="http://schemas.openxmlformats.org/presentationml/2006/ole">
            <p:oleObj spid="_x0000_s590853" name="Equation" r:id="rId3" imgW="2577960" imgH="431640" progId="Equation.DSMT4">
              <p:embed/>
            </p:oleObj>
          </a:graphicData>
        </a:graphic>
      </p:graphicFrame>
      <p:graphicFrame>
        <p:nvGraphicFramePr>
          <p:cNvPr id="590854" name="Object 6"/>
          <p:cNvGraphicFramePr>
            <a:graphicFrameLocks noChangeAspect="1"/>
          </p:cNvGraphicFramePr>
          <p:nvPr/>
        </p:nvGraphicFramePr>
        <p:xfrm>
          <a:off x="1962150" y="5113338"/>
          <a:ext cx="3600450" cy="906462"/>
        </p:xfrm>
        <a:graphic>
          <a:graphicData uri="http://schemas.openxmlformats.org/presentationml/2006/ole">
            <p:oleObj spid="_x0000_s590854" name="Equation" r:id="rId4" imgW="1714320" imgH="431640" progId="Equation.DSMT4">
              <p:embed/>
            </p:oleObj>
          </a:graphicData>
        </a:graphic>
      </p:graphicFrame>
      <p:grpSp>
        <p:nvGrpSpPr>
          <p:cNvPr id="590855" name="Group 7"/>
          <p:cNvGrpSpPr>
            <a:grpSpLocks/>
          </p:cNvGrpSpPr>
          <p:nvPr/>
        </p:nvGrpSpPr>
        <p:grpSpPr bwMode="auto">
          <a:xfrm>
            <a:off x="7086600" y="2209800"/>
            <a:ext cx="1117600" cy="1905000"/>
            <a:chOff x="4128" y="1440"/>
            <a:chExt cx="704" cy="1200"/>
          </a:xfrm>
        </p:grpSpPr>
        <p:grpSp>
          <p:nvGrpSpPr>
            <p:cNvPr id="590856" name="Group 8"/>
            <p:cNvGrpSpPr>
              <a:grpSpLocks/>
            </p:cNvGrpSpPr>
            <p:nvPr/>
          </p:nvGrpSpPr>
          <p:grpSpPr bwMode="auto">
            <a:xfrm>
              <a:off x="4128" y="1728"/>
              <a:ext cx="704" cy="644"/>
              <a:chOff x="3816" y="3176"/>
              <a:chExt cx="704" cy="644"/>
            </a:xfrm>
          </p:grpSpPr>
          <p:grpSp>
            <p:nvGrpSpPr>
              <p:cNvPr id="590857" name="Group 9"/>
              <p:cNvGrpSpPr>
                <a:grpSpLocks/>
              </p:cNvGrpSpPr>
              <p:nvPr/>
            </p:nvGrpSpPr>
            <p:grpSpPr bwMode="auto">
              <a:xfrm>
                <a:off x="3816" y="3216"/>
                <a:ext cx="704" cy="567"/>
                <a:chOff x="3816" y="3216"/>
                <a:chExt cx="704" cy="567"/>
              </a:xfrm>
            </p:grpSpPr>
            <p:sp>
              <p:nvSpPr>
                <p:cNvPr id="590858" name="Oval 10"/>
                <p:cNvSpPr>
                  <a:spLocks noChangeArrowheads="1"/>
                </p:cNvSpPr>
                <p:nvPr/>
              </p:nvSpPr>
              <p:spPr bwMode="auto">
                <a:xfrm>
                  <a:off x="3884" y="3216"/>
                  <a:ext cx="567" cy="567"/>
                </a:xfrm>
                <a:prstGeom prst="ellipse">
                  <a:avLst/>
                </a:prstGeom>
                <a:noFill/>
                <a:ln w="38100">
                  <a:solidFill>
                    <a:schemeClr val="tx1"/>
                  </a:solidFill>
                  <a:round/>
                  <a:headEnd/>
                  <a:tailEnd/>
                </a:ln>
                <a:effectLst/>
              </p:spPr>
              <p:txBody>
                <a:bodyPr lIns="90000" tIns="46800" rIns="90000" bIns="46800" anchor="ctr">
                  <a:spAutoFit/>
                </a:bodyPr>
                <a:lstStyle/>
                <a:p>
                  <a:endParaRPr lang="zh-CN" altLang="en-US"/>
                </a:p>
              </p:txBody>
            </p:sp>
            <p:grpSp>
              <p:nvGrpSpPr>
                <p:cNvPr id="590859" name="Group 11"/>
                <p:cNvGrpSpPr>
                  <a:grpSpLocks/>
                </p:cNvGrpSpPr>
                <p:nvPr/>
              </p:nvGrpSpPr>
              <p:grpSpPr bwMode="auto">
                <a:xfrm rot="-5400000">
                  <a:off x="3830" y="3428"/>
                  <a:ext cx="115" cy="144"/>
                  <a:chOff x="912" y="3684"/>
                  <a:chExt cx="384" cy="240"/>
                </a:xfrm>
              </p:grpSpPr>
              <p:sp>
                <p:nvSpPr>
                  <p:cNvPr id="590860" name="AutoShape 12"/>
                  <p:cNvSpPr>
                    <a:spLocks noChangeArrowheads="1"/>
                  </p:cNvSpPr>
                  <p:nvPr/>
                </p:nvSpPr>
                <p:spPr bwMode="auto">
                  <a:xfrm rot="5400000">
                    <a:off x="888" y="3708"/>
                    <a:ext cx="240" cy="192"/>
                  </a:xfrm>
                  <a:prstGeom prst="triangle">
                    <a:avLst>
                      <a:gd name="adj" fmla="val 50000"/>
                    </a:avLst>
                  </a:prstGeom>
                  <a:solidFill>
                    <a:schemeClr val="tx2"/>
                  </a:solidFill>
                  <a:ln w="19050">
                    <a:solidFill>
                      <a:schemeClr val="tx1"/>
                    </a:solidFill>
                    <a:miter lim="800000"/>
                    <a:headEnd/>
                    <a:tailEnd/>
                  </a:ln>
                  <a:effectLst/>
                </p:spPr>
                <p:txBody>
                  <a:bodyPr wrap="none" lIns="90000" tIns="46800" rIns="90000" bIns="46800" anchor="ctr">
                    <a:spAutoFit/>
                  </a:bodyPr>
                  <a:lstStyle/>
                  <a:p>
                    <a:endParaRPr lang="zh-CN" altLang="en-US"/>
                  </a:p>
                </p:txBody>
              </p:sp>
              <p:sp>
                <p:nvSpPr>
                  <p:cNvPr id="590861" name="AutoShape 13"/>
                  <p:cNvSpPr>
                    <a:spLocks noChangeArrowheads="1"/>
                  </p:cNvSpPr>
                  <p:nvPr/>
                </p:nvSpPr>
                <p:spPr bwMode="auto">
                  <a:xfrm rot="16200000" flipH="1">
                    <a:off x="1080" y="3708"/>
                    <a:ext cx="240" cy="192"/>
                  </a:xfrm>
                  <a:prstGeom prst="triangle">
                    <a:avLst>
                      <a:gd name="adj" fmla="val 50000"/>
                    </a:avLst>
                  </a:prstGeom>
                  <a:solidFill>
                    <a:schemeClr val="tx2"/>
                  </a:solidFill>
                  <a:ln w="19050">
                    <a:solidFill>
                      <a:schemeClr val="tx1"/>
                    </a:solidFill>
                    <a:miter lim="800000"/>
                    <a:headEnd/>
                    <a:tailEnd/>
                  </a:ln>
                  <a:effectLst/>
                </p:spPr>
                <p:txBody>
                  <a:bodyPr wrap="none" lIns="90000" tIns="46800" rIns="90000" bIns="46800" anchor="ctr">
                    <a:spAutoFit/>
                  </a:bodyPr>
                  <a:lstStyle/>
                  <a:p>
                    <a:endParaRPr lang="zh-CN" altLang="en-US"/>
                  </a:p>
                </p:txBody>
              </p:sp>
            </p:grpSp>
            <p:grpSp>
              <p:nvGrpSpPr>
                <p:cNvPr id="590862" name="Group 14"/>
                <p:cNvGrpSpPr>
                  <a:grpSpLocks/>
                </p:cNvGrpSpPr>
                <p:nvPr/>
              </p:nvGrpSpPr>
              <p:grpSpPr bwMode="auto">
                <a:xfrm rot="-5400000">
                  <a:off x="4390" y="3428"/>
                  <a:ext cx="115" cy="144"/>
                  <a:chOff x="912" y="3684"/>
                  <a:chExt cx="384" cy="240"/>
                </a:xfrm>
              </p:grpSpPr>
              <p:sp>
                <p:nvSpPr>
                  <p:cNvPr id="590863" name="AutoShape 15"/>
                  <p:cNvSpPr>
                    <a:spLocks noChangeArrowheads="1"/>
                  </p:cNvSpPr>
                  <p:nvPr/>
                </p:nvSpPr>
                <p:spPr bwMode="auto">
                  <a:xfrm rot="5400000">
                    <a:off x="888" y="3708"/>
                    <a:ext cx="240" cy="192"/>
                  </a:xfrm>
                  <a:prstGeom prst="triangle">
                    <a:avLst>
                      <a:gd name="adj" fmla="val 50000"/>
                    </a:avLst>
                  </a:prstGeom>
                  <a:solidFill>
                    <a:schemeClr val="tx2"/>
                  </a:solidFill>
                  <a:ln w="19050">
                    <a:solidFill>
                      <a:schemeClr val="tx1"/>
                    </a:solidFill>
                    <a:miter lim="800000"/>
                    <a:headEnd/>
                    <a:tailEnd/>
                  </a:ln>
                  <a:effectLst/>
                </p:spPr>
                <p:txBody>
                  <a:bodyPr wrap="none" lIns="90000" tIns="46800" rIns="90000" bIns="46800" anchor="ctr">
                    <a:spAutoFit/>
                  </a:bodyPr>
                  <a:lstStyle/>
                  <a:p>
                    <a:endParaRPr lang="zh-CN" altLang="en-US"/>
                  </a:p>
                </p:txBody>
              </p:sp>
              <p:sp>
                <p:nvSpPr>
                  <p:cNvPr id="590864" name="AutoShape 16"/>
                  <p:cNvSpPr>
                    <a:spLocks noChangeArrowheads="1"/>
                  </p:cNvSpPr>
                  <p:nvPr/>
                </p:nvSpPr>
                <p:spPr bwMode="auto">
                  <a:xfrm rot="16200000" flipH="1">
                    <a:off x="1080" y="3708"/>
                    <a:ext cx="240" cy="192"/>
                  </a:xfrm>
                  <a:prstGeom prst="triangle">
                    <a:avLst>
                      <a:gd name="adj" fmla="val 50000"/>
                    </a:avLst>
                  </a:prstGeom>
                  <a:solidFill>
                    <a:schemeClr val="tx2"/>
                  </a:solidFill>
                  <a:ln w="19050">
                    <a:solidFill>
                      <a:schemeClr val="tx1"/>
                    </a:solidFill>
                    <a:miter lim="800000"/>
                    <a:headEnd/>
                    <a:tailEnd/>
                  </a:ln>
                  <a:effectLst/>
                </p:spPr>
                <p:txBody>
                  <a:bodyPr wrap="none" lIns="90000" tIns="46800" rIns="90000" bIns="46800" anchor="ctr">
                    <a:spAutoFit/>
                  </a:bodyPr>
                  <a:lstStyle/>
                  <a:p>
                    <a:endParaRPr lang="zh-CN" altLang="en-US"/>
                  </a:p>
                </p:txBody>
              </p:sp>
            </p:grpSp>
          </p:grpSp>
          <p:sp>
            <p:nvSpPr>
              <p:cNvPr id="590865" name="Oval 17"/>
              <p:cNvSpPr>
                <a:spLocks noChangeArrowheads="1"/>
              </p:cNvSpPr>
              <p:nvPr/>
            </p:nvSpPr>
            <p:spPr bwMode="auto">
              <a:xfrm>
                <a:off x="4134" y="3176"/>
                <a:ext cx="68" cy="68"/>
              </a:xfrm>
              <a:prstGeom prst="ellipse">
                <a:avLst/>
              </a:prstGeom>
              <a:solidFill>
                <a:schemeClr val="bg1"/>
              </a:solidFill>
              <a:ln w="28575">
                <a:solidFill>
                  <a:schemeClr val="tx1"/>
                </a:solidFill>
                <a:round/>
                <a:headEnd/>
                <a:tailEnd/>
              </a:ln>
              <a:effectLst/>
            </p:spPr>
            <p:txBody>
              <a:bodyPr wrap="none" lIns="90000" tIns="46800" rIns="90000" bIns="46800" anchor="ctr">
                <a:spAutoFit/>
              </a:bodyPr>
              <a:lstStyle/>
              <a:p>
                <a:endParaRPr lang="zh-CN" altLang="en-US"/>
              </a:p>
            </p:txBody>
          </p:sp>
          <p:sp>
            <p:nvSpPr>
              <p:cNvPr id="590866" name="Oval 18"/>
              <p:cNvSpPr>
                <a:spLocks noChangeArrowheads="1"/>
              </p:cNvSpPr>
              <p:nvPr/>
            </p:nvSpPr>
            <p:spPr bwMode="auto">
              <a:xfrm>
                <a:off x="4134" y="3752"/>
                <a:ext cx="68" cy="68"/>
              </a:xfrm>
              <a:prstGeom prst="ellipse">
                <a:avLst/>
              </a:prstGeom>
              <a:solidFill>
                <a:schemeClr val="bg1"/>
              </a:solidFill>
              <a:ln w="28575">
                <a:solidFill>
                  <a:schemeClr val="tx1"/>
                </a:solidFill>
                <a:round/>
                <a:headEnd/>
                <a:tailEnd/>
              </a:ln>
              <a:effectLst/>
            </p:spPr>
            <p:txBody>
              <a:bodyPr wrap="none" lIns="90000" tIns="46800" rIns="90000" bIns="46800" anchor="ctr">
                <a:spAutoFit/>
              </a:bodyPr>
              <a:lstStyle/>
              <a:p>
                <a:endParaRPr lang="zh-CN" altLang="en-US"/>
              </a:p>
            </p:txBody>
          </p:sp>
        </p:grpSp>
        <p:grpSp>
          <p:nvGrpSpPr>
            <p:cNvPr id="590867" name="Group 19"/>
            <p:cNvGrpSpPr>
              <a:grpSpLocks/>
            </p:cNvGrpSpPr>
            <p:nvPr/>
          </p:nvGrpSpPr>
          <p:grpSpPr bwMode="auto">
            <a:xfrm>
              <a:off x="4416" y="1970"/>
              <a:ext cx="277" cy="159"/>
              <a:chOff x="4464" y="3595"/>
              <a:chExt cx="277" cy="159"/>
            </a:xfrm>
          </p:grpSpPr>
          <p:grpSp>
            <p:nvGrpSpPr>
              <p:cNvPr id="590868" name="Group 20"/>
              <p:cNvGrpSpPr>
                <a:grpSpLocks/>
              </p:cNvGrpSpPr>
              <p:nvPr/>
            </p:nvGrpSpPr>
            <p:grpSpPr bwMode="auto">
              <a:xfrm>
                <a:off x="4464" y="3595"/>
                <a:ext cx="159" cy="159"/>
                <a:chOff x="1536" y="3380"/>
                <a:chExt cx="159" cy="159"/>
              </a:xfrm>
            </p:grpSpPr>
            <p:sp>
              <p:nvSpPr>
                <p:cNvPr id="590869" name="Oval 21"/>
                <p:cNvSpPr>
                  <a:spLocks noChangeArrowheads="1"/>
                </p:cNvSpPr>
                <p:nvPr/>
              </p:nvSpPr>
              <p:spPr bwMode="auto">
                <a:xfrm>
                  <a:off x="1536" y="3380"/>
                  <a:ext cx="159" cy="159"/>
                </a:xfrm>
                <a:prstGeom prst="ellipse">
                  <a:avLst/>
                </a:prstGeom>
                <a:noFill/>
                <a:ln w="38100">
                  <a:solidFill>
                    <a:srgbClr val="FF00FF"/>
                  </a:solidFill>
                  <a:round/>
                  <a:headEnd/>
                  <a:tailEnd/>
                </a:ln>
                <a:effectLst/>
              </p:spPr>
              <p:txBody>
                <a:bodyPr wrap="none" lIns="90000" tIns="46800" rIns="90000" bIns="46800" anchor="ctr">
                  <a:spAutoFit/>
                </a:bodyPr>
                <a:lstStyle/>
                <a:p>
                  <a:endParaRPr lang="zh-CN" altLang="en-US"/>
                </a:p>
              </p:txBody>
            </p:sp>
            <p:sp>
              <p:nvSpPr>
                <p:cNvPr id="590870" name="Line 22"/>
                <p:cNvSpPr>
                  <a:spLocks noChangeShapeType="1"/>
                </p:cNvSpPr>
                <p:nvPr/>
              </p:nvSpPr>
              <p:spPr bwMode="auto">
                <a:xfrm rot="2700000" flipH="1">
                  <a:off x="1559" y="3460"/>
                  <a:ext cx="113" cy="0"/>
                </a:xfrm>
                <a:prstGeom prst="line">
                  <a:avLst/>
                </a:prstGeom>
                <a:noFill/>
                <a:ln w="38100">
                  <a:solidFill>
                    <a:srgbClr val="FF00FF"/>
                  </a:solidFill>
                  <a:round/>
                  <a:headEnd/>
                  <a:tailEnd/>
                </a:ln>
                <a:effectLst/>
              </p:spPr>
              <p:txBody>
                <a:bodyPr lIns="90000" tIns="46800" rIns="90000" bIns="46800">
                  <a:spAutoFit/>
                </a:bodyPr>
                <a:lstStyle/>
                <a:p>
                  <a:endParaRPr lang="zh-CN" altLang="en-US"/>
                </a:p>
              </p:txBody>
            </p:sp>
            <p:sp>
              <p:nvSpPr>
                <p:cNvPr id="590871" name="Line 23"/>
                <p:cNvSpPr>
                  <a:spLocks noChangeShapeType="1"/>
                </p:cNvSpPr>
                <p:nvPr/>
              </p:nvSpPr>
              <p:spPr bwMode="auto">
                <a:xfrm rot="-2700000">
                  <a:off x="1559" y="3460"/>
                  <a:ext cx="113" cy="0"/>
                </a:xfrm>
                <a:prstGeom prst="line">
                  <a:avLst/>
                </a:prstGeom>
                <a:noFill/>
                <a:ln w="38100">
                  <a:solidFill>
                    <a:srgbClr val="FF00FF"/>
                  </a:solidFill>
                  <a:round/>
                  <a:headEnd/>
                  <a:tailEnd/>
                </a:ln>
                <a:effectLst/>
              </p:spPr>
              <p:txBody>
                <a:bodyPr lIns="90000" tIns="46800" rIns="90000" bIns="46800">
                  <a:spAutoFit/>
                </a:bodyPr>
                <a:lstStyle/>
                <a:p>
                  <a:endParaRPr lang="zh-CN" altLang="en-US"/>
                </a:p>
              </p:txBody>
            </p:sp>
          </p:grpSp>
          <p:sp>
            <p:nvSpPr>
              <p:cNvPr id="590872" name="Text Box 24"/>
              <p:cNvSpPr txBox="1">
                <a:spLocks noChangeArrowheads="1"/>
              </p:cNvSpPr>
              <p:nvPr/>
            </p:nvSpPr>
            <p:spPr bwMode="auto">
              <a:xfrm>
                <a:off x="4656" y="3597"/>
                <a:ext cx="85" cy="154"/>
              </a:xfrm>
              <a:prstGeom prst="rect">
                <a:avLst/>
              </a:prstGeom>
              <a:noFill/>
              <a:ln w="19050">
                <a:noFill/>
                <a:miter lim="800000"/>
                <a:headEnd/>
                <a:tailEnd/>
              </a:ln>
              <a:effectLst/>
            </p:spPr>
            <p:txBody>
              <a:bodyPr wrap="none" lIns="0" tIns="0" rIns="0" bIns="0">
                <a:spAutoFit/>
              </a:bodyPr>
              <a:lstStyle/>
              <a:p>
                <a:r>
                  <a:rPr kumimoji="1" lang="en-US" altLang="zh-CN" sz="1600" b="1"/>
                  <a:t>B</a:t>
                </a:r>
              </a:p>
            </p:txBody>
          </p:sp>
        </p:grpSp>
        <p:sp>
          <p:nvSpPr>
            <p:cNvPr id="590873" name="Line 25"/>
            <p:cNvSpPr>
              <a:spLocks noChangeShapeType="1"/>
            </p:cNvSpPr>
            <p:nvPr/>
          </p:nvSpPr>
          <p:spPr bwMode="auto">
            <a:xfrm>
              <a:off x="4480" y="1440"/>
              <a:ext cx="0" cy="288"/>
            </a:xfrm>
            <a:prstGeom prst="line">
              <a:avLst/>
            </a:prstGeom>
            <a:noFill/>
            <a:ln w="38100">
              <a:solidFill>
                <a:srgbClr val="FF0000"/>
              </a:solidFill>
              <a:round/>
              <a:headEnd/>
              <a:tailEnd type="triangle" w="med" len="med"/>
            </a:ln>
            <a:effectLst/>
          </p:spPr>
          <p:txBody>
            <a:bodyPr lIns="90000" tIns="46800" rIns="90000" bIns="46800">
              <a:spAutoFit/>
            </a:bodyPr>
            <a:lstStyle/>
            <a:p>
              <a:endParaRPr lang="zh-CN" altLang="en-US"/>
            </a:p>
          </p:txBody>
        </p:sp>
        <p:sp>
          <p:nvSpPr>
            <p:cNvPr id="590874" name="Line 26"/>
            <p:cNvSpPr>
              <a:spLocks noChangeShapeType="1"/>
            </p:cNvSpPr>
            <p:nvPr/>
          </p:nvSpPr>
          <p:spPr bwMode="auto">
            <a:xfrm>
              <a:off x="4480" y="2352"/>
              <a:ext cx="0" cy="288"/>
            </a:xfrm>
            <a:prstGeom prst="line">
              <a:avLst/>
            </a:prstGeom>
            <a:noFill/>
            <a:ln w="38100">
              <a:solidFill>
                <a:srgbClr val="FF0000"/>
              </a:solidFill>
              <a:round/>
              <a:headEnd/>
              <a:tailEnd type="triangle" w="med" len="med"/>
            </a:ln>
            <a:effectLst/>
          </p:spPr>
          <p:txBody>
            <a:bodyPr lIns="90000" tIns="46800" rIns="90000" bIns="46800">
              <a:spAutoFit/>
            </a:bodyPr>
            <a:lstStyle/>
            <a:p>
              <a:endParaRPr lang="zh-CN" altLang="en-US"/>
            </a:p>
          </p:txBody>
        </p:sp>
      </p:grpSp>
      <p:sp>
        <p:nvSpPr>
          <p:cNvPr id="590875" name="Text Box 27"/>
          <p:cNvSpPr txBox="1">
            <a:spLocks noChangeArrowheads="1"/>
          </p:cNvSpPr>
          <p:nvPr/>
        </p:nvSpPr>
        <p:spPr bwMode="auto">
          <a:xfrm>
            <a:off x="533400" y="4484688"/>
            <a:ext cx="3163888" cy="457200"/>
          </a:xfrm>
          <a:prstGeom prst="rect">
            <a:avLst/>
          </a:prstGeom>
          <a:noFill/>
          <a:ln w="19050">
            <a:noFill/>
            <a:miter lim="800000"/>
            <a:headEnd/>
            <a:tailEnd/>
          </a:ln>
          <a:effectLst/>
        </p:spPr>
        <p:txBody>
          <a:bodyPr wrap="none" lIns="90000" tIns="46800" rIns="90000" bIns="46800">
            <a:spAutoFit/>
          </a:bodyPr>
          <a:lstStyle/>
          <a:p>
            <a:r>
              <a:rPr kumimoji="1" lang="en-US" altLang="zh-CN">
                <a:solidFill>
                  <a:srgbClr val="FF0000"/>
                </a:solidFill>
              </a:rPr>
              <a:t>RF SQUID </a:t>
            </a:r>
            <a:r>
              <a:rPr kumimoji="1" lang="zh-CN" altLang="en-US"/>
              <a:t>单结，射频</a:t>
            </a:r>
          </a:p>
        </p:txBody>
      </p:sp>
      <p:grpSp>
        <p:nvGrpSpPr>
          <p:cNvPr id="590876" name="Group 28"/>
          <p:cNvGrpSpPr>
            <a:grpSpLocks/>
          </p:cNvGrpSpPr>
          <p:nvPr/>
        </p:nvGrpSpPr>
        <p:grpSpPr bwMode="auto">
          <a:xfrm>
            <a:off x="685800" y="5105400"/>
            <a:ext cx="1014413" cy="900113"/>
            <a:chOff x="4656" y="3024"/>
            <a:chExt cx="639" cy="567"/>
          </a:xfrm>
        </p:grpSpPr>
        <p:grpSp>
          <p:nvGrpSpPr>
            <p:cNvPr id="590877" name="Group 29"/>
            <p:cNvGrpSpPr>
              <a:grpSpLocks/>
            </p:cNvGrpSpPr>
            <p:nvPr/>
          </p:nvGrpSpPr>
          <p:grpSpPr bwMode="auto">
            <a:xfrm>
              <a:off x="4656" y="3024"/>
              <a:ext cx="639" cy="567"/>
              <a:chOff x="3856" y="2439"/>
              <a:chExt cx="639" cy="567"/>
            </a:xfrm>
          </p:grpSpPr>
          <p:grpSp>
            <p:nvGrpSpPr>
              <p:cNvPr id="590878" name="Group 30"/>
              <p:cNvGrpSpPr>
                <a:grpSpLocks/>
              </p:cNvGrpSpPr>
              <p:nvPr/>
            </p:nvGrpSpPr>
            <p:grpSpPr bwMode="auto">
              <a:xfrm rot="-5400000">
                <a:off x="3870" y="2651"/>
                <a:ext cx="115" cy="144"/>
                <a:chOff x="912" y="3684"/>
                <a:chExt cx="384" cy="240"/>
              </a:xfrm>
            </p:grpSpPr>
            <p:sp>
              <p:nvSpPr>
                <p:cNvPr id="590879" name="AutoShape 31"/>
                <p:cNvSpPr>
                  <a:spLocks noChangeArrowheads="1"/>
                </p:cNvSpPr>
                <p:nvPr/>
              </p:nvSpPr>
              <p:spPr bwMode="auto">
                <a:xfrm rot="5400000">
                  <a:off x="888" y="3708"/>
                  <a:ext cx="240" cy="192"/>
                </a:xfrm>
                <a:prstGeom prst="triangle">
                  <a:avLst>
                    <a:gd name="adj" fmla="val 50000"/>
                  </a:avLst>
                </a:prstGeom>
                <a:solidFill>
                  <a:schemeClr val="tx2"/>
                </a:solidFill>
                <a:ln w="19050">
                  <a:solidFill>
                    <a:schemeClr val="tx1"/>
                  </a:solidFill>
                  <a:miter lim="800000"/>
                  <a:headEnd/>
                  <a:tailEnd/>
                </a:ln>
                <a:effectLst/>
              </p:spPr>
              <p:txBody>
                <a:bodyPr wrap="none" lIns="90000" tIns="46800" rIns="90000" bIns="46800" anchor="ctr">
                  <a:spAutoFit/>
                </a:bodyPr>
                <a:lstStyle/>
                <a:p>
                  <a:endParaRPr lang="zh-CN" altLang="en-US"/>
                </a:p>
              </p:txBody>
            </p:sp>
            <p:sp>
              <p:nvSpPr>
                <p:cNvPr id="590880" name="AutoShape 32"/>
                <p:cNvSpPr>
                  <a:spLocks noChangeArrowheads="1"/>
                </p:cNvSpPr>
                <p:nvPr/>
              </p:nvSpPr>
              <p:spPr bwMode="auto">
                <a:xfrm rot="16200000" flipH="1">
                  <a:off x="1080" y="3708"/>
                  <a:ext cx="240" cy="192"/>
                </a:xfrm>
                <a:prstGeom prst="triangle">
                  <a:avLst>
                    <a:gd name="adj" fmla="val 50000"/>
                  </a:avLst>
                </a:prstGeom>
                <a:solidFill>
                  <a:schemeClr val="tx2"/>
                </a:solidFill>
                <a:ln w="19050">
                  <a:solidFill>
                    <a:schemeClr val="tx1"/>
                  </a:solidFill>
                  <a:miter lim="800000"/>
                  <a:headEnd/>
                  <a:tailEnd/>
                </a:ln>
                <a:effectLst/>
              </p:spPr>
              <p:txBody>
                <a:bodyPr wrap="none" lIns="90000" tIns="46800" rIns="90000" bIns="46800" anchor="ctr">
                  <a:spAutoFit/>
                </a:bodyPr>
                <a:lstStyle/>
                <a:p>
                  <a:endParaRPr lang="zh-CN" altLang="en-US"/>
                </a:p>
              </p:txBody>
            </p:sp>
          </p:grpSp>
          <p:sp>
            <p:nvSpPr>
              <p:cNvPr id="590881" name="Oval 33"/>
              <p:cNvSpPr>
                <a:spLocks noChangeArrowheads="1"/>
              </p:cNvSpPr>
              <p:nvPr/>
            </p:nvSpPr>
            <p:spPr bwMode="auto">
              <a:xfrm>
                <a:off x="3928" y="2439"/>
                <a:ext cx="567" cy="567"/>
              </a:xfrm>
              <a:prstGeom prst="ellipse">
                <a:avLst/>
              </a:prstGeom>
              <a:noFill/>
              <a:ln w="38100">
                <a:solidFill>
                  <a:schemeClr val="tx1"/>
                </a:solidFill>
                <a:round/>
                <a:headEnd/>
                <a:tailEnd/>
              </a:ln>
              <a:effectLst/>
            </p:spPr>
            <p:txBody>
              <a:bodyPr lIns="90000" tIns="46800" rIns="90000" bIns="46800" anchor="ctr">
                <a:spAutoFit/>
              </a:bodyPr>
              <a:lstStyle/>
              <a:p>
                <a:endParaRPr lang="zh-CN" altLang="en-US"/>
              </a:p>
            </p:txBody>
          </p:sp>
        </p:grpSp>
        <p:grpSp>
          <p:nvGrpSpPr>
            <p:cNvPr id="590882" name="Group 34"/>
            <p:cNvGrpSpPr>
              <a:grpSpLocks/>
            </p:cNvGrpSpPr>
            <p:nvPr/>
          </p:nvGrpSpPr>
          <p:grpSpPr bwMode="auto">
            <a:xfrm>
              <a:off x="4944" y="3228"/>
              <a:ext cx="277" cy="159"/>
              <a:chOff x="4464" y="3595"/>
              <a:chExt cx="277" cy="159"/>
            </a:xfrm>
          </p:grpSpPr>
          <p:grpSp>
            <p:nvGrpSpPr>
              <p:cNvPr id="590883" name="Group 35"/>
              <p:cNvGrpSpPr>
                <a:grpSpLocks/>
              </p:cNvGrpSpPr>
              <p:nvPr/>
            </p:nvGrpSpPr>
            <p:grpSpPr bwMode="auto">
              <a:xfrm>
                <a:off x="4464" y="3595"/>
                <a:ext cx="159" cy="159"/>
                <a:chOff x="1536" y="3380"/>
                <a:chExt cx="159" cy="159"/>
              </a:xfrm>
            </p:grpSpPr>
            <p:sp>
              <p:nvSpPr>
                <p:cNvPr id="590884" name="Oval 36"/>
                <p:cNvSpPr>
                  <a:spLocks noChangeArrowheads="1"/>
                </p:cNvSpPr>
                <p:nvPr/>
              </p:nvSpPr>
              <p:spPr bwMode="auto">
                <a:xfrm>
                  <a:off x="1536" y="3380"/>
                  <a:ext cx="159" cy="159"/>
                </a:xfrm>
                <a:prstGeom prst="ellipse">
                  <a:avLst/>
                </a:prstGeom>
                <a:noFill/>
                <a:ln w="38100">
                  <a:solidFill>
                    <a:srgbClr val="FF00FF"/>
                  </a:solidFill>
                  <a:round/>
                  <a:headEnd/>
                  <a:tailEnd/>
                </a:ln>
                <a:effectLst/>
              </p:spPr>
              <p:txBody>
                <a:bodyPr wrap="none" lIns="90000" tIns="46800" rIns="90000" bIns="46800" anchor="ctr">
                  <a:spAutoFit/>
                </a:bodyPr>
                <a:lstStyle/>
                <a:p>
                  <a:endParaRPr lang="zh-CN" altLang="en-US"/>
                </a:p>
              </p:txBody>
            </p:sp>
            <p:sp>
              <p:nvSpPr>
                <p:cNvPr id="590885" name="Line 37"/>
                <p:cNvSpPr>
                  <a:spLocks noChangeShapeType="1"/>
                </p:cNvSpPr>
                <p:nvPr/>
              </p:nvSpPr>
              <p:spPr bwMode="auto">
                <a:xfrm rot="2700000" flipH="1">
                  <a:off x="1559" y="3460"/>
                  <a:ext cx="113" cy="0"/>
                </a:xfrm>
                <a:prstGeom prst="line">
                  <a:avLst/>
                </a:prstGeom>
                <a:noFill/>
                <a:ln w="38100">
                  <a:solidFill>
                    <a:srgbClr val="FF00FF"/>
                  </a:solidFill>
                  <a:round/>
                  <a:headEnd/>
                  <a:tailEnd/>
                </a:ln>
                <a:effectLst/>
              </p:spPr>
              <p:txBody>
                <a:bodyPr lIns="90000" tIns="46800" rIns="90000" bIns="46800">
                  <a:spAutoFit/>
                </a:bodyPr>
                <a:lstStyle/>
                <a:p>
                  <a:endParaRPr lang="zh-CN" altLang="en-US"/>
                </a:p>
              </p:txBody>
            </p:sp>
            <p:sp>
              <p:nvSpPr>
                <p:cNvPr id="590886" name="Line 38"/>
                <p:cNvSpPr>
                  <a:spLocks noChangeShapeType="1"/>
                </p:cNvSpPr>
                <p:nvPr/>
              </p:nvSpPr>
              <p:spPr bwMode="auto">
                <a:xfrm rot="-2700000">
                  <a:off x="1559" y="3460"/>
                  <a:ext cx="113" cy="0"/>
                </a:xfrm>
                <a:prstGeom prst="line">
                  <a:avLst/>
                </a:prstGeom>
                <a:noFill/>
                <a:ln w="38100">
                  <a:solidFill>
                    <a:srgbClr val="FF00FF"/>
                  </a:solidFill>
                  <a:round/>
                  <a:headEnd/>
                  <a:tailEnd/>
                </a:ln>
                <a:effectLst/>
              </p:spPr>
              <p:txBody>
                <a:bodyPr lIns="90000" tIns="46800" rIns="90000" bIns="46800">
                  <a:spAutoFit/>
                </a:bodyPr>
                <a:lstStyle/>
                <a:p>
                  <a:endParaRPr lang="zh-CN" altLang="en-US"/>
                </a:p>
              </p:txBody>
            </p:sp>
          </p:grpSp>
          <p:sp>
            <p:nvSpPr>
              <p:cNvPr id="590887" name="Text Box 39"/>
              <p:cNvSpPr txBox="1">
                <a:spLocks noChangeArrowheads="1"/>
              </p:cNvSpPr>
              <p:nvPr/>
            </p:nvSpPr>
            <p:spPr bwMode="auto">
              <a:xfrm>
                <a:off x="4656" y="3597"/>
                <a:ext cx="85" cy="154"/>
              </a:xfrm>
              <a:prstGeom prst="rect">
                <a:avLst/>
              </a:prstGeom>
              <a:noFill/>
              <a:ln w="19050">
                <a:noFill/>
                <a:miter lim="800000"/>
                <a:headEnd/>
                <a:tailEnd/>
              </a:ln>
              <a:effectLst/>
            </p:spPr>
            <p:txBody>
              <a:bodyPr wrap="none" lIns="0" tIns="0" rIns="0" bIns="0">
                <a:spAutoFit/>
              </a:bodyPr>
              <a:lstStyle/>
              <a:p>
                <a:r>
                  <a:rPr kumimoji="1" lang="en-US" altLang="zh-CN" sz="1600" b="1"/>
                  <a:t>B</a:t>
                </a:r>
              </a:p>
            </p:txBody>
          </p:sp>
        </p:grpSp>
      </p:grpSp>
      <p:pic>
        <p:nvPicPr>
          <p:cNvPr id="590888" name="Picture 40"/>
          <p:cNvPicPr>
            <a:picLocks noChangeAspect="1" noChangeArrowheads="1"/>
          </p:cNvPicPr>
          <p:nvPr/>
        </p:nvPicPr>
        <p:blipFill>
          <a:blip r:embed="rId5" cstate="print">
            <a:lum contrast="12000"/>
          </a:blip>
          <a:srcRect/>
          <a:stretch>
            <a:fillRect/>
          </a:stretch>
        </p:blipFill>
        <p:spPr bwMode="auto">
          <a:xfrm>
            <a:off x="6300788" y="4508500"/>
            <a:ext cx="2333625" cy="2000250"/>
          </a:xfrm>
          <a:prstGeom prst="rect">
            <a:avLst/>
          </a:prstGeom>
          <a:noFill/>
          <a:ln w="19050">
            <a:noFill/>
            <a:miter lim="800000"/>
            <a:headEnd/>
            <a:tailEnd/>
          </a:ln>
          <a:effectLst/>
        </p:spPr>
      </p:pic>
      <p:sp>
        <p:nvSpPr>
          <p:cNvPr id="590889" name="Text Box 41"/>
          <p:cNvSpPr txBox="1">
            <a:spLocks noChangeArrowheads="1"/>
          </p:cNvSpPr>
          <p:nvPr/>
        </p:nvSpPr>
        <p:spPr bwMode="auto">
          <a:xfrm>
            <a:off x="7874000" y="0"/>
            <a:ext cx="1270000" cy="457200"/>
          </a:xfrm>
          <a:prstGeom prst="rect">
            <a:avLst/>
          </a:prstGeom>
          <a:solidFill>
            <a:srgbClr val="CCCCFF"/>
          </a:solidFill>
          <a:ln w="9525">
            <a:noFill/>
            <a:miter lim="800000"/>
            <a:headEnd/>
            <a:tailEnd/>
          </a:ln>
          <a:effectLst/>
        </p:spPr>
        <p:txBody>
          <a:bodyPr wrap="none">
            <a:spAutoFit/>
          </a:bodyPr>
          <a:lstStyle/>
          <a:p>
            <a:pPr algn="r"/>
            <a:r>
              <a:rPr kumimoji="1" lang="en-US" altLang="zh-CN"/>
              <a:t>SQUID7</a:t>
            </a:r>
            <a:endParaRPr kumimoji="1" lang="en-US" altLang="zh-CN">
              <a:ea typeface="华文行楷" pitchFamily="2" charset="-122"/>
            </a:endParaRPr>
          </a:p>
        </p:txBody>
      </p:sp>
      <p:graphicFrame>
        <p:nvGraphicFramePr>
          <p:cNvPr id="590890" name="Object 42"/>
          <p:cNvGraphicFramePr>
            <a:graphicFrameLocks noChangeAspect="1"/>
          </p:cNvGraphicFramePr>
          <p:nvPr/>
        </p:nvGraphicFramePr>
        <p:xfrm>
          <a:off x="1619250" y="3284538"/>
          <a:ext cx="1938338" cy="906462"/>
        </p:xfrm>
        <a:graphic>
          <a:graphicData uri="http://schemas.openxmlformats.org/presentationml/2006/ole">
            <p:oleObj spid="_x0000_s590890" name="Equation" r:id="rId6" imgW="977760" imgH="457200" progId="Equation.DSMT4">
              <p:embed/>
            </p:oleObj>
          </a:graphicData>
        </a:graphic>
      </p:graphicFrame>
      <p:sp>
        <p:nvSpPr>
          <p:cNvPr id="590891" name="Text Box 43"/>
          <p:cNvSpPr txBox="1">
            <a:spLocks noChangeArrowheads="1"/>
          </p:cNvSpPr>
          <p:nvPr/>
        </p:nvSpPr>
        <p:spPr bwMode="auto">
          <a:xfrm>
            <a:off x="7235825" y="1230313"/>
            <a:ext cx="996950" cy="579437"/>
          </a:xfrm>
          <a:prstGeom prst="rect">
            <a:avLst/>
          </a:prstGeom>
          <a:noFill/>
          <a:ln w="9525">
            <a:noFill/>
            <a:miter lim="800000"/>
            <a:headEnd/>
            <a:tailEnd/>
          </a:ln>
          <a:effectLst/>
        </p:spPr>
        <p:txBody>
          <a:bodyPr wrap="none">
            <a:spAutoFit/>
          </a:bodyPr>
          <a:lstStyle/>
          <a:p>
            <a:r>
              <a:rPr lang="zh-CN" altLang="en-US" sz="3200">
                <a:latin typeface="Arial" pitchFamily="34" charset="0"/>
                <a:ea typeface="黑体" pitchFamily="49" charset="-122"/>
              </a:rPr>
              <a:t>干涉</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灯片编号占位符 5"/>
          <p:cNvSpPr>
            <a:spLocks noGrp="1"/>
          </p:cNvSpPr>
          <p:nvPr>
            <p:ph type="sldNum" sz="quarter" idx="12"/>
          </p:nvPr>
        </p:nvSpPr>
        <p:spPr/>
        <p:txBody>
          <a:bodyPr/>
          <a:lstStyle/>
          <a:p>
            <a:fld id="{9AA199D1-CC7D-464D-B4D5-9255799F2ABB}" type="slidenum">
              <a:rPr lang="en-US" altLang="zh-CN"/>
              <a:pPr/>
              <a:t>127</a:t>
            </a:fld>
            <a:endParaRPr lang="en-US" altLang="zh-CN"/>
          </a:p>
        </p:txBody>
      </p:sp>
      <p:sp>
        <p:nvSpPr>
          <p:cNvPr id="591874" name="Rectangle 2"/>
          <p:cNvSpPr>
            <a:spLocks noGrp="1" noChangeArrowheads="1"/>
          </p:cNvSpPr>
          <p:nvPr>
            <p:ph type="title"/>
          </p:nvPr>
        </p:nvSpPr>
        <p:spPr>
          <a:xfrm>
            <a:off x="685800" y="76200"/>
            <a:ext cx="7772400" cy="976313"/>
          </a:xfrm>
        </p:spPr>
        <p:txBody>
          <a:bodyPr/>
          <a:lstStyle/>
          <a:p>
            <a:r>
              <a:rPr lang="zh-CN" altLang="en-US">
                <a:ea typeface="黑体" pitchFamily="49" charset="-122"/>
              </a:rPr>
              <a:t>超导量子干涉器件的应用</a:t>
            </a:r>
          </a:p>
        </p:txBody>
      </p:sp>
      <p:sp>
        <p:nvSpPr>
          <p:cNvPr id="591875" name="Rectangle 3"/>
          <p:cNvSpPr>
            <a:spLocks noGrp="1" noChangeArrowheads="1"/>
          </p:cNvSpPr>
          <p:nvPr>
            <p:ph type="body" idx="1"/>
          </p:nvPr>
        </p:nvSpPr>
        <p:spPr>
          <a:xfrm>
            <a:off x="457200" y="1219200"/>
            <a:ext cx="8458200" cy="685800"/>
          </a:xfrm>
        </p:spPr>
        <p:txBody>
          <a:bodyPr/>
          <a:lstStyle/>
          <a:p>
            <a:pPr>
              <a:spcBef>
                <a:spcPct val="50000"/>
              </a:spcBef>
              <a:buFontTx/>
              <a:buNone/>
            </a:pPr>
            <a:r>
              <a:rPr lang="en-US" altLang="zh-CN">
                <a:solidFill>
                  <a:srgbClr val="0000FF"/>
                </a:solidFill>
                <a:ea typeface="隶书" pitchFamily="49" charset="-122"/>
              </a:rPr>
              <a:t>Scanning SQUID Microscopy (SSM)</a:t>
            </a:r>
          </a:p>
        </p:txBody>
      </p:sp>
      <p:pic>
        <p:nvPicPr>
          <p:cNvPr id="591876" name="Picture 4"/>
          <p:cNvPicPr>
            <a:picLocks noChangeAspect="1" noChangeArrowheads="1"/>
          </p:cNvPicPr>
          <p:nvPr/>
        </p:nvPicPr>
        <p:blipFill>
          <a:blip r:embed="rId2" cstate="print"/>
          <a:srcRect/>
          <a:stretch>
            <a:fillRect/>
          </a:stretch>
        </p:blipFill>
        <p:spPr bwMode="auto">
          <a:xfrm>
            <a:off x="1692275" y="2060575"/>
            <a:ext cx="1743075" cy="1119188"/>
          </a:xfrm>
          <a:prstGeom prst="rect">
            <a:avLst/>
          </a:prstGeom>
          <a:noFill/>
          <a:ln w="19050">
            <a:noFill/>
            <a:miter lim="800000"/>
            <a:headEnd/>
            <a:tailEnd/>
          </a:ln>
          <a:effectLst/>
        </p:spPr>
      </p:pic>
      <p:pic>
        <p:nvPicPr>
          <p:cNvPr id="591877" name="Picture 5" descr="floppy squid"/>
          <p:cNvPicPr>
            <a:picLocks noChangeAspect="1" noChangeArrowheads="1"/>
          </p:cNvPicPr>
          <p:nvPr/>
        </p:nvPicPr>
        <p:blipFill>
          <a:blip r:embed="rId3" cstate="print"/>
          <a:srcRect l="3703" t="1855" r="1852" b="3709"/>
          <a:stretch>
            <a:fillRect/>
          </a:stretch>
        </p:blipFill>
        <p:spPr bwMode="auto">
          <a:xfrm>
            <a:off x="6400800" y="2057400"/>
            <a:ext cx="1524000" cy="1139825"/>
          </a:xfrm>
          <a:prstGeom prst="rect">
            <a:avLst/>
          </a:prstGeom>
          <a:noFill/>
          <a:ln w="9525">
            <a:solidFill>
              <a:schemeClr val="bg2"/>
            </a:solidFill>
            <a:miter lim="800000"/>
            <a:headEnd/>
            <a:tailEnd/>
          </a:ln>
        </p:spPr>
      </p:pic>
      <p:sp>
        <p:nvSpPr>
          <p:cNvPr id="591878" name="Text Box 6"/>
          <p:cNvSpPr txBox="1">
            <a:spLocks noChangeArrowheads="1"/>
          </p:cNvSpPr>
          <p:nvPr/>
        </p:nvSpPr>
        <p:spPr bwMode="auto">
          <a:xfrm>
            <a:off x="533400" y="2438400"/>
            <a:ext cx="1028700" cy="457200"/>
          </a:xfrm>
          <a:prstGeom prst="rect">
            <a:avLst/>
          </a:prstGeom>
          <a:noFill/>
          <a:ln w="19050">
            <a:noFill/>
            <a:miter lim="800000"/>
            <a:headEnd/>
            <a:tailEnd/>
          </a:ln>
          <a:effectLst/>
        </p:spPr>
        <p:txBody>
          <a:bodyPr wrap="none" lIns="90000" tIns="46800" rIns="90000" bIns="46800">
            <a:spAutoFit/>
          </a:bodyPr>
          <a:lstStyle/>
          <a:p>
            <a:r>
              <a:rPr kumimoji="1" lang="en-US" altLang="zh-CN"/>
              <a:t>YBCO</a:t>
            </a:r>
          </a:p>
        </p:txBody>
      </p:sp>
      <p:sp>
        <p:nvSpPr>
          <p:cNvPr id="591879" name="Text Box 7"/>
          <p:cNvSpPr txBox="1">
            <a:spLocks noChangeArrowheads="1"/>
          </p:cNvSpPr>
          <p:nvPr/>
        </p:nvSpPr>
        <p:spPr bwMode="auto">
          <a:xfrm>
            <a:off x="4543425" y="2403475"/>
            <a:ext cx="1628775" cy="457200"/>
          </a:xfrm>
          <a:prstGeom prst="rect">
            <a:avLst/>
          </a:prstGeom>
          <a:noFill/>
          <a:ln w="19050">
            <a:noFill/>
            <a:miter lim="800000"/>
            <a:headEnd/>
            <a:tailEnd/>
          </a:ln>
          <a:effectLst/>
        </p:spPr>
        <p:txBody>
          <a:bodyPr wrap="none" lIns="90000" tIns="46800" rIns="90000" bIns="46800">
            <a:spAutoFit/>
          </a:bodyPr>
          <a:lstStyle/>
          <a:p>
            <a:r>
              <a:rPr kumimoji="1" lang="en-US" altLang="zh-CN"/>
              <a:t>Floppy disk</a:t>
            </a:r>
          </a:p>
        </p:txBody>
      </p:sp>
      <p:grpSp>
        <p:nvGrpSpPr>
          <p:cNvPr id="591880" name="Group 8"/>
          <p:cNvGrpSpPr>
            <a:grpSpLocks/>
          </p:cNvGrpSpPr>
          <p:nvPr/>
        </p:nvGrpSpPr>
        <p:grpSpPr bwMode="auto">
          <a:xfrm>
            <a:off x="533400" y="3429000"/>
            <a:ext cx="8077200" cy="3429000"/>
            <a:chOff x="576" y="2112"/>
            <a:chExt cx="5088" cy="2160"/>
          </a:xfrm>
        </p:grpSpPr>
        <p:sp>
          <p:nvSpPr>
            <p:cNvPr id="591881" name="Rectangle 9"/>
            <p:cNvSpPr>
              <a:spLocks noChangeArrowheads="1"/>
            </p:cNvSpPr>
            <p:nvPr/>
          </p:nvSpPr>
          <p:spPr bwMode="auto">
            <a:xfrm>
              <a:off x="576" y="2112"/>
              <a:ext cx="5088" cy="2160"/>
            </a:xfrm>
            <a:prstGeom prst="rect">
              <a:avLst/>
            </a:prstGeom>
            <a:solidFill>
              <a:srgbClr val="FFFF99"/>
            </a:solidFill>
            <a:ln w="19050">
              <a:solidFill>
                <a:schemeClr val="tx1"/>
              </a:solidFill>
              <a:miter lim="800000"/>
              <a:headEnd/>
              <a:tailEnd/>
            </a:ln>
            <a:effectLst/>
          </p:spPr>
          <p:txBody>
            <a:bodyPr wrap="none" lIns="90000" tIns="46800" rIns="90000" bIns="46800" anchor="ctr">
              <a:spAutoFit/>
            </a:bodyPr>
            <a:lstStyle/>
            <a:p>
              <a:endParaRPr lang="zh-CN" altLang="en-US"/>
            </a:p>
          </p:txBody>
        </p:sp>
        <p:grpSp>
          <p:nvGrpSpPr>
            <p:cNvPr id="591882" name="Group 10"/>
            <p:cNvGrpSpPr>
              <a:grpSpLocks/>
            </p:cNvGrpSpPr>
            <p:nvPr/>
          </p:nvGrpSpPr>
          <p:grpSpPr bwMode="auto">
            <a:xfrm>
              <a:off x="672" y="2160"/>
              <a:ext cx="4850" cy="2102"/>
              <a:chOff x="768" y="1536"/>
              <a:chExt cx="4850" cy="2102"/>
            </a:xfrm>
          </p:grpSpPr>
          <p:grpSp>
            <p:nvGrpSpPr>
              <p:cNvPr id="591883" name="Group 11"/>
              <p:cNvGrpSpPr>
                <a:grpSpLocks/>
              </p:cNvGrpSpPr>
              <p:nvPr/>
            </p:nvGrpSpPr>
            <p:grpSpPr bwMode="auto">
              <a:xfrm>
                <a:off x="768" y="2256"/>
                <a:ext cx="3984" cy="960"/>
                <a:chOff x="768" y="2256"/>
                <a:chExt cx="3984" cy="960"/>
              </a:xfrm>
            </p:grpSpPr>
            <p:sp>
              <p:nvSpPr>
                <p:cNvPr id="591884" name="Oval 12"/>
                <p:cNvSpPr>
                  <a:spLocks noChangeArrowheads="1"/>
                </p:cNvSpPr>
                <p:nvPr/>
              </p:nvSpPr>
              <p:spPr bwMode="auto">
                <a:xfrm>
                  <a:off x="2391" y="2256"/>
                  <a:ext cx="792" cy="768"/>
                </a:xfrm>
                <a:prstGeom prst="ellipse">
                  <a:avLst/>
                </a:prstGeom>
                <a:noFill/>
                <a:ln w="25400">
                  <a:solidFill>
                    <a:schemeClr val="tx1"/>
                  </a:solidFill>
                  <a:round/>
                  <a:headEnd/>
                  <a:tailEnd/>
                </a:ln>
                <a:effectLst/>
              </p:spPr>
              <p:txBody>
                <a:bodyPr wrap="none" anchor="ctr"/>
                <a:lstStyle/>
                <a:p>
                  <a:endParaRPr lang="zh-CN" altLang="en-US"/>
                </a:p>
              </p:txBody>
            </p:sp>
            <p:sp>
              <p:nvSpPr>
                <p:cNvPr id="591885" name="Oval 13"/>
                <p:cNvSpPr>
                  <a:spLocks noChangeArrowheads="1"/>
                </p:cNvSpPr>
                <p:nvPr/>
              </p:nvSpPr>
              <p:spPr bwMode="auto">
                <a:xfrm>
                  <a:off x="3144" y="2256"/>
                  <a:ext cx="791" cy="768"/>
                </a:xfrm>
                <a:prstGeom prst="ellipse">
                  <a:avLst/>
                </a:prstGeom>
                <a:noFill/>
                <a:ln w="25400">
                  <a:solidFill>
                    <a:schemeClr val="tx1"/>
                  </a:solidFill>
                  <a:round/>
                  <a:headEnd/>
                  <a:tailEnd/>
                </a:ln>
                <a:effectLst/>
              </p:spPr>
              <p:txBody>
                <a:bodyPr wrap="none" anchor="ctr"/>
                <a:lstStyle/>
                <a:p>
                  <a:endParaRPr lang="zh-CN" altLang="en-US"/>
                </a:p>
              </p:txBody>
            </p:sp>
            <p:sp>
              <p:nvSpPr>
                <p:cNvPr id="591886" name="Oval 14"/>
                <p:cNvSpPr>
                  <a:spLocks noChangeArrowheads="1"/>
                </p:cNvSpPr>
                <p:nvPr/>
              </p:nvSpPr>
              <p:spPr bwMode="auto">
                <a:xfrm>
                  <a:off x="887" y="2256"/>
                  <a:ext cx="792" cy="768"/>
                </a:xfrm>
                <a:prstGeom prst="ellipse">
                  <a:avLst/>
                </a:prstGeom>
                <a:noFill/>
                <a:ln w="25400">
                  <a:solidFill>
                    <a:schemeClr val="tx1"/>
                  </a:solidFill>
                  <a:round/>
                  <a:headEnd/>
                  <a:tailEnd/>
                </a:ln>
                <a:effectLst/>
              </p:spPr>
              <p:txBody>
                <a:bodyPr wrap="none" anchor="ctr"/>
                <a:lstStyle/>
                <a:p>
                  <a:endParaRPr lang="zh-CN" altLang="en-US"/>
                </a:p>
              </p:txBody>
            </p:sp>
            <p:sp>
              <p:nvSpPr>
                <p:cNvPr id="591887" name="Oval 15"/>
                <p:cNvSpPr>
                  <a:spLocks noChangeArrowheads="1"/>
                </p:cNvSpPr>
                <p:nvPr/>
              </p:nvSpPr>
              <p:spPr bwMode="auto">
                <a:xfrm>
                  <a:off x="1639" y="2256"/>
                  <a:ext cx="792" cy="768"/>
                </a:xfrm>
                <a:prstGeom prst="ellipse">
                  <a:avLst/>
                </a:prstGeom>
                <a:noFill/>
                <a:ln w="25400">
                  <a:solidFill>
                    <a:schemeClr val="tx1"/>
                  </a:solidFill>
                  <a:round/>
                  <a:headEnd/>
                  <a:tailEnd/>
                </a:ln>
                <a:effectLst/>
              </p:spPr>
              <p:txBody>
                <a:bodyPr wrap="none" anchor="ctr"/>
                <a:lstStyle/>
                <a:p>
                  <a:endParaRPr lang="zh-CN" altLang="en-US"/>
                </a:p>
              </p:txBody>
            </p:sp>
            <p:sp>
              <p:nvSpPr>
                <p:cNvPr id="591888" name="Oval 16"/>
                <p:cNvSpPr>
                  <a:spLocks noChangeArrowheads="1"/>
                </p:cNvSpPr>
                <p:nvPr/>
              </p:nvSpPr>
              <p:spPr bwMode="auto">
                <a:xfrm>
                  <a:off x="3896" y="2256"/>
                  <a:ext cx="792" cy="768"/>
                </a:xfrm>
                <a:prstGeom prst="ellipse">
                  <a:avLst/>
                </a:prstGeom>
                <a:noFill/>
                <a:ln w="25400">
                  <a:solidFill>
                    <a:schemeClr val="tx1"/>
                  </a:solidFill>
                  <a:round/>
                  <a:headEnd/>
                  <a:tailEnd/>
                </a:ln>
                <a:effectLst/>
              </p:spPr>
              <p:txBody>
                <a:bodyPr wrap="none" anchor="ctr"/>
                <a:lstStyle/>
                <a:p>
                  <a:endParaRPr lang="zh-CN" altLang="en-US"/>
                </a:p>
              </p:txBody>
            </p:sp>
            <p:sp>
              <p:nvSpPr>
                <p:cNvPr id="591889" name="Rectangle 17"/>
                <p:cNvSpPr>
                  <a:spLocks noChangeArrowheads="1"/>
                </p:cNvSpPr>
                <p:nvPr/>
              </p:nvSpPr>
              <p:spPr bwMode="auto">
                <a:xfrm>
                  <a:off x="768" y="2519"/>
                  <a:ext cx="3984" cy="697"/>
                </a:xfrm>
                <a:prstGeom prst="rect">
                  <a:avLst/>
                </a:prstGeom>
                <a:solidFill>
                  <a:schemeClr val="bg1"/>
                </a:solidFill>
                <a:ln w="9525">
                  <a:noFill/>
                  <a:miter lim="800000"/>
                  <a:headEnd/>
                  <a:tailEnd/>
                </a:ln>
                <a:effectLst/>
              </p:spPr>
              <p:txBody>
                <a:bodyPr wrap="none" anchor="ctr"/>
                <a:lstStyle/>
                <a:p>
                  <a:endParaRPr lang="zh-CN" altLang="en-US"/>
                </a:p>
              </p:txBody>
            </p:sp>
          </p:grpSp>
          <p:sp>
            <p:nvSpPr>
              <p:cNvPr id="591890" name="Line 18"/>
              <p:cNvSpPr>
                <a:spLocks noChangeShapeType="1"/>
              </p:cNvSpPr>
              <p:nvPr/>
            </p:nvSpPr>
            <p:spPr bwMode="auto">
              <a:xfrm flipV="1">
                <a:off x="2784" y="1584"/>
                <a:ext cx="0" cy="1056"/>
              </a:xfrm>
              <a:prstGeom prst="line">
                <a:avLst/>
              </a:prstGeom>
              <a:noFill/>
              <a:ln w="25400">
                <a:solidFill>
                  <a:schemeClr val="tx1"/>
                </a:solidFill>
                <a:round/>
                <a:headEnd/>
                <a:tailEnd type="triangle" w="med" len="med"/>
              </a:ln>
              <a:effectLst/>
            </p:spPr>
            <p:txBody>
              <a:bodyPr/>
              <a:lstStyle/>
              <a:p>
                <a:endParaRPr lang="zh-CN" altLang="en-US"/>
              </a:p>
            </p:txBody>
          </p:sp>
          <p:sp>
            <p:nvSpPr>
              <p:cNvPr id="591891" name="Text Box 19"/>
              <p:cNvSpPr txBox="1">
                <a:spLocks noChangeArrowheads="1"/>
              </p:cNvSpPr>
              <p:nvPr/>
            </p:nvSpPr>
            <p:spPr bwMode="auto">
              <a:xfrm rot="-5400000">
                <a:off x="2176" y="1808"/>
                <a:ext cx="831" cy="288"/>
              </a:xfrm>
              <a:prstGeom prst="rect">
                <a:avLst/>
              </a:prstGeom>
              <a:noFill/>
              <a:ln w="9525">
                <a:noFill/>
                <a:miter lim="800000"/>
                <a:headEnd/>
                <a:tailEnd/>
              </a:ln>
              <a:effectLst/>
            </p:spPr>
            <p:txBody>
              <a:bodyPr wrap="none">
                <a:spAutoFit/>
              </a:bodyPr>
              <a:lstStyle/>
              <a:p>
                <a:r>
                  <a:rPr lang="en-US" altLang="zh-CN" b="1"/>
                  <a:t>Strength</a:t>
                </a:r>
              </a:p>
            </p:txBody>
          </p:sp>
          <p:sp>
            <p:nvSpPr>
              <p:cNvPr id="591892" name="Line 20"/>
              <p:cNvSpPr>
                <a:spLocks noChangeShapeType="1"/>
              </p:cNvSpPr>
              <p:nvPr/>
            </p:nvSpPr>
            <p:spPr bwMode="auto">
              <a:xfrm>
                <a:off x="768" y="2510"/>
                <a:ext cx="4032" cy="0"/>
              </a:xfrm>
              <a:prstGeom prst="line">
                <a:avLst/>
              </a:prstGeom>
              <a:noFill/>
              <a:ln w="25400">
                <a:solidFill>
                  <a:schemeClr val="tx1"/>
                </a:solidFill>
                <a:round/>
                <a:headEnd/>
                <a:tailEnd type="triangle" w="med" len="med"/>
              </a:ln>
              <a:effectLst/>
            </p:spPr>
            <p:txBody>
              <a:bodyPr/>
              <a:lstStyle/>
              <a:p>
                <a:endParaRPr lang="zh-CN" altLang="en-US"/>
              </a:p>
            </p:txBody>
          </p:sp>
          <p:sp>
            <p:nvSpPr>
              <p:cNvPr id="591893" name="Text Box 21"/>
              <p:cNvSpPr txBox="1">
                <a:spLocks noChangeArrowheads="1"/>
              </p:cNvSpPr>
              <p:nvPr/>
            </p:nvSpPr>
            <p:spPr bwMode="auto">
              <a:xfrm>
                <a:off x="4272" y="2448"/>
                <a:ext cx="1346" cy="288"/>
              </a:xfrm>
              <a:prstGeom prst="rect">
                <a:avLst/>
              </a:prstGeom>
              <a:noFill/>
              <a:ln w="9525">
                <a:noFill/>
                <a:miter lim="800000"/>
                <a:headEnd/>
                <a:tailEnd/>
              </a:ln>
              <a:effectLst/>
            </p:spPr>
            <p:txBody>
              <a:bodyPr wrap="none">
                <a:spAutoFit/>
              </a:bodyPr>
              <a:lstStyle/>
              <a:p>
                <a:r>
                  <a:rPr lang="en-US" altLang="zh-CN" b="1"/>
                  <a:t>Magnetic Field</a:t>
                </a:r>
              </a:p>
            </p:txBody>
          </p:sp>
          <p:sp>
            <p:nvSpPr>
              <p:cNvPr id="591894" name="Text Box 22"/>
              <p:cNvSpPr txBox="1">
                <a:spLocks noChangeArrowheads="1"/>
              </p:cNvSpPr>
              <p:nvPr/>
            </p:nvSpPr>
            <p:spPr bwMode="auto">
              <a:xfrm>
                <a:off x="1680" y="3120"/>
                <a:ext cx="969" cy="518"/>
              </a:xfrm>
              <a:prstGeom prst="rect">
                <a:avLst/>
              </a:prstGeom>
              <a:noFill/>
              <a:ln w="9525">
                <a:noFill/>
                <a:miter lim="800000"/>
                <a:headEnd/>
                <a:tailEnd/>
              </a:ln>
              <a:effectLst/>
            </p:spPr>
            <p:txBody>
              <a:bodyPr wrap="none">
                <a:spAutoFit/>
              </a:bodyPr>
              <a:lstStyle/>
              <a:p>
                <a:pPr algn="ctr"/>
                <a:r>
                  <a:rPr lang="en-US" altLang="zh-CN" b="1"/>
                  <a:t>Quanztied</a:t>
                </a:r>
              </a:p>
              <a:p>
                <a:pPr algn="ctr"/>
                <a:r>
                  <a:rPr lang="en-US" altLang="zh-CN" b="1"/>
                  <a:t>Field</a:t>
                </a:r>
              </a:p>
            </p:txBody>
          </p:sp>
          <p:sp>
            <p:nvSpPr>
              <p:cNvPr id="591895" name="Freeform 23"/>
              <p:cNvSpPr>
                <a:spLocks/>
              </p:cNvSpPr>
              <p:nvPr/>
            </p:nvSpPr>
            <p:spPr bwMode="auto">
              <a:xfrm>
                <a:off x="1112" y="2496"/>
                <a:ext cx="664" cy="576"/>
              </a:xfrm>
              <a:custGeom>
                <a:avLst/>
                <a:gdLst/>
                <a:ahLst/>
                <a:cxnLst>
                  <a:cxn ang="0">
                    <a:pos x="664" y="576"/>
                  </a:cxn>
                  <a:cxn ang="0">
                    <a:pos x="88" y="336"/>
                  </a:cxn>
                  <a:cxn ang="0">
                    <a:pos x="136" y="0"/>
                  </a:cxn>
                </a:cxnLst>
                <a:rect l="0" t="0" r="r" b="b"/>
                <a:pathLst>
                  <a:path w="664" h="576">
                    <a:moveTo>
                      <a:pt x="664" y="576"/>
                    </a:moveTo>
                    <a:cubicBezTo>
                      <a:pt x="420" y="504"/>
                      <a:pt x="176" y="432"/>
                      <a:pt x="88" y="336"/>
                    </a:cubicBezTo>
                    <a:cubicBezTo>
                      <a:pt x="0" y="240"/>
                      <a:pt x="68" y="120"/>
                      <a:pt x="136" y="0"/>
                    </a:cubicBezTo>
                  </a:path>
                </a:pathLst>
              </a:custGeom>
              <a:noFill/>
              <a:ln w="38100">
                <a:solidFill>
                  <a:srgbClr val="008000"/>
                </a:solidFill>
                <a:round/>
                <a:headEnd/>
                <a:tailEnd type="triangle" w="med" len="med"/>
              </a:ln>
              <a:effectLst/>
            </p:spPr>
            <p:txBody>
              <a:bodyPr/>
              <a:lstStyle/>
              <a:p>
                <a:endParaRPr lang="zh-CN" altLang="en-US"/>
              </a:p>
            </p:txBody>
          </p:sp>
          <p:sp>
            <p:nvSpPr>
              <p:cNvPr id="591896" name="Freeform 24"/>
              <p:cNvSpPr>
                <a:spLocks/>
              </p:cNvSpPr>
              <p:nvPr/>
            </p:nvSpPr>
            <p:spPr bwMode="auto">
              <a:xfrm>
                <a:off x="1998" y="2524"/>
                <a:ext cx="138" cy="491"/>
              </a:xfrm>
              <a:custGeom>
                <a:avLst/>
                <a:gdLst/>
                <a:ahLst/>
                <a:cxnLst>
                  <a:cxn ang="0">
                    <a:pos x="100" y="491"/>
                  </a:cxn>
                  <a:cxn ang="0">
                    <a:pos x="121" y="271"/>
                  </a:cxn>
                  <a:cxn ang="0">
                    <a:pos x="0" y="0"/>
                  </a:cxn>
                </a:cxnLst>
                <a:rect l="0" t="0" r="r" b="b"/>
                <a:pathLst>
                  <a:path w="138" h="491">
                    <a:moveTo>
                      <a:pt x="100" y="491"/>
                    </a:moveTo>
                    <a:cubicBezTo>
                      <a:pt x="103" y="454"/>
                      <a:pt x="138" y="353"/>
                      <a:pt x="121" y="271"/>
                    </a:cubicBezTo>
                    <a:cubicBezTo>
                      <a:pt x="104" y="189"/>
                      <a:pt x="25" y="56"/>
                      <a:pt x="0" y="0"/>
                    </a:cubicBezTo>
                  </a:path>
                </a:pathLst>
              </a:custGeom>
              <a:noFill/>
              <a:ln w="38100">
                <a:solidFill>
                  <a:srgbClr val="008000"/>
                </a:solidFill>
                <a:round/>
                <a:headEnd/>
                <a:tailEnd type="triangle" w="med" len="med"/>
              </a:ln>
              <a:effectLst/>
            </p:spPr>
            <p:txBody>
              <a:bodyPr/>
              <a:lstStyle/>
              <a:p>
                <a:endParaRPr lang="zh-CN" altLang="en-US"/>
              </a:p>
            </p:txBody>
          </p:sp>
          <p:sp>
            <p:nvSpPr>
              <p:cNvPr id="591897" name="Freeform 25"/>
              <p:cNvSpPr>
                <a:spLocks/>
              </p:cNvSpPr>
              <p:nvPr/>
            </p:nvSpPr>
            <p:spPr bwMode="auto">
              <a:xfrm>
                <a:off x="2304" y="2496"/>
                <a:ext cx="472" cy="590"/>
              </a:xfrm>
              <a:custGeom>
                <a:avLst/>
                <a:gdLst/>
                <a:ahLst/>
                <a:cxnLst>
                  <a:cxn ang="0">
                    <a:pos x="0" y="590"/>
                  </a:cxn>
                  <a:cxn ang="0">
                    <a:pos x="85" y="384"/>
                  </a:cxn>
                  <a:cxn ang="0">
                    <a:pos x="472" y="0"/>
                  </a:cxn>
                </a:cxnLst>
                <a:rect l="0" t="0" r="r" b="b"/>
                <a:pathLst>
                  <a:path w="472" h="590">
                    <a:moveTo>
                      <a:pt x="0" y="590"/>
                    </a:moveTo>
                    <a:cubicBezTo>
                      <a:pt x="14" y="556"/>
                      <a:pt x="6" y="482"/>
                      <a:pt x="85" y="384"/>
                    </a:cubicBezTo>
                    <a:cubicBezTo>
                      <a:pt x="164" y="286"/>
                      <a:pt x="391" y="80"/>
                      <a:pt x="472" y="0"/>
                    </a:cubicBezTo>
                  </a:path>
                </a:pathLst>
              </a:custGeom>
              <a:noFill/>
              <a:ln w="38100">
                <a:solidFill>
                  <a:srgbClr val="008000"/>
                </a:solidFill>
                <a:round/>
                <a:headEnd/>
                <a:tailEnd type="triangle" w="med" len="med"/>
              </a:ln>
              <a:effectLst/>
            </p:spPr>
            <p:txBody>
              <a:bodyPr/>
              <a:lstStyle/>
              <a:p>
                <a:endParaRPr lang="zh-CN" altLang="en-US"/>
              </a:p>
            </p:txBody>
          </p:sp>
          <p:sp>
            <p:nvSpPr>
              <p:cNvPr id="591898" name="Freeform 26"/>
              <p:cNvSpPr>
                <a:spLocks/>
              </p:cNvSpPr>
              <p:nvPr/>
            </p:nvSpPr>
            <p:spPr bwMode="auto">
              <a:xfrm>
                <a:off x="2695" y="2496"/>
                <a:ext cx="801" cy="683"/>
              </a:xfrm>
              <a:custGeom>
                <a:avLst/>
                <a:gdLst/>
                <a:ahLst/>
                <a:cxnLst>
                  <a:cxn ang="0">
                    <a:pos x="0" y="683"/>
                  </a:cxn>
                  <a:cxn ang="0">
                    <a:pos x="597" y="348"/>
                  </a:cxn>
                  <a:cxn ang="0">
                    <a:pos x="801" y="0"/>
                  </a:cxn>
                </a:cxnLst>
                <a:rect l="0" t="0" r="r" b="b"/>
                <a:pathLst>
                  <a:path w="801" h="683">
                    <a:moveTo>
                      <a:pt x="0" y="683"/>
                    </a:moveTo>
                    <a:cubicBezTo>
                      <a:pt x="99" y="627"/>
                      <a:pt x="463" y="462"/>
                      <a:pt x="597" y="348"/>
                    </a:cubicBezTo>
                    <a:cubicBezTo>
                      <a:pt x="731" y="234"/>
                      <a:pt x="758" y="73"/>
                      <a:pt x="801" y="0"/>
                    </a:cubicBezTo>
                  </a:path>
                </a:pathLst>
              </a:custGeom>
              <a:noFill/>
              <a:ln w="38100">
                <a:solidFill>
                  <a:srgbClr val="008000"/>
                </a:solidFill>
                <a:round/>
                <a:headEnd/>
                <a:tailEnd type="triangle" w="med" len="med"/>
              </a:ln>
              <a:effectLst/>
            </p:spPr>
            <p:txBody>
              <a:bodyPr/>
              <a:lstStyle/>
              <a:p>
                <a:endParaRPr lang="zh-CN" altLang="en-US"/>
              </a:p>
            </p:txBody>
          </p:sp>
          <p:sp>
            <p:nvSpPr>
              <p:cNvPr id="591899" name="Freeform 27"/>
              <p:cNvSpPr>
                <a:spLocks/>
              </p:cNvSpPr>
              <p:nvPr/>
            </p:nvSpPr>
            <p:spPr bwMode="auto">
              <a:xfrm>
                <a:off x="2823" y="2496"/>
                <a:ext cx="1499" cy="853"/>
              </a:xfrm>
              <a:custGeom>
                <a:avLst/>
                <a:gdLst/>
                <a:ahLst/>
                <a:cxnLst>
                  <a:cxn ang="0">
                    <a:pos x="0" y="853"/>
                  </a:cxn>
                  <a:cxn ang="0">
                    <a:pos x="868" y="562"/>
                  </a:cxn>
                  <a:cxn ang="0">
                    <a:pos x="1402" y="336"/>
                  </a:cxn>
                  <a:cxn ang="0">
                    <a:pos x="1450" y="0"/>
                  </a:cxn>
                </a:cxnLst>
                <a:rect l="0" t="0" r="r" b="b"/>
                <a:pathLst>
                  <a:path w="1499" h="853">
                    <a:moveTo>
                      <a:pt x="0" y="853"/>
                    </a:moveTo>
                    <a:cubicBezTo>
                      <a:pt x="145" y="803"/>
                      <a:pt x="634" y="648"/>
                      <a:pt x="868" y="562"/>
                    </a:cubicBezTo>
                    <a:cubicBezTo>
                      <a:pt x="1102" y="476"/>
                      <a:pt x="1305" y="430"/>
                      <a:pt x="1402" y="336"/>
                    </a:cubicBezTo>
                    <a:cubicBezTo>
                      <a:pt x="1499" y="242"/>
                      <a:pt x="1382" y="120"/>
                      <a:pt x="1450" y="0"/>
                    </a:cubicBezTo>
                  </a:path>
                </a:pathLst>
              </a:custGeom>
              <a:noFill/>
              <a:ln w="38100">
                <a:solidFill>
                  <a:srgbClr val="008000"/>
                </a:solidFill>
                <a:round/>
                <a:headEnd/>
                <a:tailEnd type="triangle" w="med" len="med"/>
              </a:ln>
              <a:effectLst/>
            </p:spPr>
            <p:txBody>
              <a:bodyPr/>
              <a:lstStyle/>
              <a:p>
                <a:endParaRPr lang="zh-CN" altLang="en-US"/>
              </a:p>
            </p:txBody>
          </p:sp>
        </p:grpSp>
      </p:grpSp>
      <p:sp>
        <p:nvSpPr>
          <p:cNvPr id="591900" name="Text Box 28"/>
          <p:cNvSpPr txBox="1">
            <a:spLocks noChangeArrowheads="1"/>
          </p:cNvSpPr>
          <p:nvPr/>
        </p:nvSpPr>
        <p:spPr bwMode="auto">
          <a:xfrm>
            <a:off x="7874000" y="0"/>
            <a:ext cx="1270000" cy="457200"/>
          </a:xfrm>
          <a:prstGeom prst="rect">
            <a:avLst/>
          </a:prstGeom>
          <a:solidFill>
            <a:srgbClr val="CCCCFF"/>
          </a:solidFill>
          <a:ln w="9525">
            <a:noFill/>
            <a:miter lim="800000"/>
            <a:headEnd/>
            <a:tailEnd/>
          </a:ln>
          <a:effectLst/>
        </p:spPr>
        <p:txBody>
          <a:bodyPr wrap="none">
            <a:spAutoFit/>
          </a:bodyPr>
          <a:lstStyle/>
          <a:p>
            <a:pPr algn="r"/>
            <a:r>
              <a:rPr kumimoji="1" lang="en-US" altLang="zh-CN"/>
              <a:t>SQUID8</a:t>
            </a:r>
            <a:endParaRPr kumimoji="1" lang="en-US" altLang="zh-CN">
              <a:ea typeface="华文行楷" pitchFamily="2" charset="-122"/>
            </a:endParaRPr>
          </a:p>
        </p:txBody>
      </p:sp>
      <p:sp>
        <p:nvSpPr>
          <p:cNvPr id="591901" name="Text Box 29"/>
          <p:cNvSpPr txBox="1">
            <a:spLocks noChangeArrowheads="1"/>
          </p:cNvSpPr>
          <p:nvPr/>
        </p:nvSpPr>
        <p:spPr bwMode="auto">
          <a:xfrm>
            <a:off x="5272088" y="3578225"/>
            <a:ext cx="2927350" cy="366713"/>
          </a:xfrm>
          <a:prstGeom prst="rect">
            <a:avLst/>
          </a:prstGeom>
          <a:noFill/>
          <a:ln w="9525">
            <a:noFill/>
            <a:miter lim="800000"/>
            <a:headEnd/>
            <a:tailEnd/>
          </a:ln>
          <a:effectLst/>
        </p:spPr>
        <p:txBody>
          <a:bodyPr wrap="none">
            <a:spAutoFit/>
          </a:bodyPr>
          <a:lstStyle/>
          <a:p>
            <a:r>
              <a:rPr lang="zh-CN" altLang="en-US" sz="1800">
                <a:latin typeface="Arial" pitchFamily="34" charset="0"/>
              </a:rPr>
              <a:t>来自网页，仅为教学使用。</a:t>
            </a:r>
          </a:p>
        </p:txBody>
      </p:sp>
      <p:sp>
        <p:nvSpPr>
          <p:cNvPr id="591902" name="Text Box 30"/>
          <p:cNvSpPr txBox="1">
            <a:spLocks noChangeArrowheads="1"/>
          </p:cNvSpPr>
          <p:nvPr/>
        </p:nvSpPr>
        <p:spPr bwMode="auto">
          <a:xfrm>
            <a:off x="8172450" y="1125538"/>
            <a:ext cx="793750" cy="1552575"/>
          </a:xfrm>
          <a:prstGeom prst="rect">
            <a:avLst/>
          </a:prstGeom>
          <a:noFill/>
          <a:ln w="9525">
            <a:noFill/>
            <a:miter lim="800000"/>
            <a:headEnd/>
            <a:tailEnd/>
          </a:ln>
          <a:effectLst/>
        </p:spPr>
        <p:txBody>
          <a:bodyPr wrap="none">
            <a:spAutoFit/>
          </a:bodyPr>
          <a:lstStyle/>
          <a:p>
            <a:r>
              <a:rPr lang="zh-CN" altLang="en-US">
                <a:solidFill>
                  <a:srgbClr val="FF3300"/>
                </a:solidFill>
                <a:latin typeface="Arial" pitchFamily="34" charset="0"/>
              </a:rPr>
              <a:t>电压</a:t>
            </a:r>
          </a:p>
          <a:p>
            <a:r>
              <a:rPr lang="zh-CN" altLang="en-US">
                <a:latin typeface="Arial" pitchFamily="34" charset="0"/>
              </a:rPr>
              <a:t>电流</a:t>
            </a:r>
          </a:p>
          <a:p>
            <a:r>
              <a:rPr lang="zh-CN" altLang="en-US">
                <a:latin typeface="Arial" pitchFamily="34" charset="0"/>
              </a:rPr>
              <a:t>频率</a:t>
            </a:r>
          </a:p>
          <a:p>
            <a:r>
              <a:rPr lang="zh-CN" altLang="en-US">
                <a:solidFill>
                  <a:srgbClr val="FF3300"/>
                </a:solidFill>
                <a:latin typeface="Arial" pitchFamily="34" charset="0"/>
              </a:rPr>
              <a:t>磁通</a:t>
            </a:r>
          </a:p>
        </p:txBody>
      </p:sp>
      <p:sp>
        <p:nvSpPr>
          <p:cNvPr id="591903" name="Text Box 31"/>
          <p:cNvSpPr txBox="1">
            <a:spLocks noChangeArrowheads="1"/>
          </p:cNvSpPr>
          <p:nvPr/>
        </p:nvSpPr>
        <p:spPr bwMode="auto">
          <a:xfrm>
            <a:off x="0" y="6216650"/>
            <a:ext cx="2012950" cy="641350"/>
          </a:xfrm>
          <a:prstGeom prst="rect">
            <a:avLst/>
          </a:prstGeom>
          <a:solidFill>
            <a:schemeClr val="tx1"/>
          </a:solidFill>
          <a:ln w="9525">
            <a:noFill/>
            <a:miter lim="800000"/>
            <a:headEnd/>
            <a:tailEnd/>
          </a:ln>
          <a:effectLst/>
        </p:spPr>
        <p:txBody>
          <a:bodyPr wrap="none">
            <a:spAutoFit/>
          </a:bodyPr>
          <a:lstStyle/>
          <a:p>
            <a:r>
              <a:rPr lang="zh-CN" altLang="en-US" sz="3600">
                <a:solidFill>
                  <a:schemeClr val="bg1"/>
                </a:solidFill>
                <a:latin typeface="Arial" pitchFamily="34" charset="0"/>
                <a:ea typeface="黑体" pitchFamily="49" charset="-122"/>
              </a:rPr>
              <a:t>直接使用</a:t>
            </a:r>
          </a:p>
        </p:txBody>
      </p:sp>
      <p:grpSp>
        <p:nvGrpSpPr>
          <p:cNvPr id="591904" name="Group 32"/>
          <p:cNvGrpSpPr>
            <a:grpSpLocks/>
          </p:cNvGrpSpPr>
          <p:nvPr/>
        </p:nvGrpSpPr>
        <p:grpSpPr bwMode="auto">
          <a:xfrm>
            <a:off x="7885113" y="5734050"/>
            <a:ext cx="1014412" cy="900113"/>
            <a:chOff x="4656" y="3024"/>
            <a:chExt cx="639" cy="567"/>
          </a:xfrm>
        </p:grpSpPr>
        <p:grpSp>
          <p:nvGrpSpPr>
            <p:cNvPr id="591905" name="Group 33"/>
            <p:cNvGrpSpPr>
              <a:grpSpLocks/>
            </p:cNvGrpSpPr>
            <p:nvPr/>
          </p:nvGrpSpPr>
          <p:grpSpPr bwMode="auto">
            <a:xfrm>
              <a:off x="4656" y="3024"/>
              <a:ext cx="639" cy="567"/>
              <a:chOff x="3856" y="2439"/>
              <a:chExt cx="639" cy="567"/>
            </a:xfrm>
          </p:grpSpPr>
          <p:grpSp>
            <p:nvGrpSpPr>
              <p:cNvPr id="591906" name="Group 34"/>
              <p:cNvGrpSpPr>
                <a:grpSpLocks/>
              </p:cNvGrpSpPr>
              <p:nvPr/>
            </p:nvGrpSpPr>
            <p:grpSpPr bwMode="auto">
              <a:xfrm rot="-5400000">
                <a:off x="3870" y="2651"/>
                <a:ext cx="115" cy="144"/>
                <a:chOff x="912" y="3684"/>
                <a:chExt cx="384" cy="240"/>
              </a:xfrm>
            </p:grpSpPr>
            <p:sp>
              <p:nvSpPr>
                <p:cNvPr id="591907" name="AutoShape 35"/>
                <p:cNvSpPr>
                  <a:spLocks noChangeArrowheads="1"/>
                </p:cNvSpPr>
                <p:nvPr/>
              </p:nvSpPr>
              <p:spPr bwMode="auto">
                <a:xfrm rot="5400000">
                  <a:off x="888" y="3708"/>
                  <a:ext cx="240" cy="192"/>
                </a:xfrm>
                <a:prstGeom prst="triangle">
                  <a:avLst>
                    <a:gd name="adj" fmla="val 50000"/>
                  </a:avLst>
                </a:prstGeom>
                <a:solidFill>
                  <a:schemeClr val="tx2"/>
                </a:solidFill>
                <a:ln w="19050">
                  <a:solidFill>
                    <a:schemeClr val="tx1"/>
                  </a:solidFill>
                  <a:miter lim="800000"/>
                  <a:headEnd/>
                  <a:tailEnd/>
                </a:ln>
                <a:effectLst/>
              </p:spPr>
              <p:txBody>
                <a:bodyPr wrap="none" lIns="90000" tIns="46800" rIns="90000" bIns="46800" anchor="ctr">
                  <a:spAutoFit/>
                </a:bodyPr>
                <a:lstStyle/>
                <a:p>
                  <a:endParaRPr lang="zh-CN" altLang="en-US"/>
                </a:p>
              </p:txBody>
            </p:sp>
            <p:sp>
              <p:nvSpPr>
                <p:cNvPr id="591908" name="AutoShape 36"/>
                <p:cNvSpPr>
                  <a:spLocks noChangeArrowheads="1"/>
                </p:cNvSpPr>
                <p:nvPr/>
              </p:nvSpPr>
              <p:spPr bwMode="auto">
                <a:xfrm rot="16200000" flipH="1">
                  <a:off x="1080" y="3708"/>
                  <a:ext cx="240" cy="192"/>
                </a:xfrm>
                <a:prstGeom prst="triangle">
                  <a:avLst>
                    <a:gd name="adj" fmla="val 50000"/>
                  </a:avLst>
                </a:prstGeom>
                <a:solidFill>
                  <a:schemeClr val="tx2"/>
                </a:solidFill>
                <a:ln w="19050">
                  <a:solidFill>
                    <a:schemeClr val="tx1"/>
                  </a:solidFill>
                  <a:miter lim="800000"/>
                  <a:headEnd/>
                  <a:tailEnd/>
                </a:ln>
                <a:effectLst/>
              </p:spPr>
              <p:txBody>
                <a:bodyPr wrap="none" lIns="90000" tIns="46800" rIns="90000" bIns="46800" anchor="ctr">
                  <a:spAutoFit/>
                </a:bodyPr>
                <a:lstStyle/>
                <a:p>
                  <a:endParaRPr lang="zh-CN" altLang="en-US"/>
                </a:p>
              </p:txBody>
            </p:sp>
          </p:grpSp>
          <p:sp>
            <p:nvSpPr>
              <p:cNvPr id="591909" name="Oval 37"/>
              <p:cNvSpPr>
                <a:spLocks noChangeArrowheads="1"/>
              </p:cNvSpPr>
              <p:nvPr/>
            </p:nvSpPr>
            <p:spPr bwMode="auto">
              <a:xfrm>
                <a:off x="3928" y="2439"/>
                <a:ext cx="567" cy="567"/>
              </a:xfrm>
              <a:prstGeom prst="ellipse">
                <a:avLst/>
              </a:prstGeom>
              <a:noFill/>
              <a:ln w="38100">
                <a:solidFill>
                  <a:schemeClr val="tx1"/>
                </a:solidFill>
                <a:round/>
                <a:headEnd/>
                <a:tailEnd/>
              </a:ln>
              <a:effectLst/>
            </p:spPr>
            <p:txBody>
              <a:bodyPr lIns="90000" tIns="46800" rIns="90000" bIns="46800" anchor="ctr">
                <a:spAutoFit/>
              </a:bodyPr>
              <a:lstStyle/>
              <a:p>
                <a:endParaRPr lang="zh-CN" altLang="en-US"/>
              </a:p>
            </p:txBody>
          </p:sp>
        </p:grpSp>
        <p:grpSp>
          <p:nvGrpSpPr>
            <p:cNvPr id="591910" name="Group 38"/>
            <p:cNvGrpSpPr>
              <a:grpSpLocks/>
            </p:cNvGrpSpPr>
            <p:nvPr/>
          </p:nvGrpSpPr>
          <p:grpSpPr bwMode="auto">
            <a:xfrm>
              <a:off x="4944" y="3228"/>
              <a:ext cx="277" cy="159"/>
              <a:chOff x="4464" y="3595"/>
              <a:chExt cx="277" cy="159"/>
            </a:xfrm>
          </p:grpSpPr>
          <p:grpSp>
            <p:nvGrpSpPr>
              <p:cNvPr id="591911" name="Group 39"/>
              <p:cNvGrpSpPr>
                <a:grpSpLocks/>
              </p:cNvGrpSpPr>
              <p:nvPr/>
            </p:nvGrpSpPr>
            <p:grpSpPr bwMode="auto">
              <a:xfrm>
                <a:off x="4464" y="3595"/>
                <a:ext cx="159" cy="159"/>
                <a:chOff x="1536" y="3380"/>
                <a:chExt cx="159" cy="159"/>
              </a:xfrm>
            </p:grpSpPr>
            <p:sp>
              <p:nvSpPr>
                <p:cNvPr id="591912" name="Oval 40"/>
                <p:cNvSpPr>
                  <a:spLocks noChangeArrowheads="1"/>
                </p:cNvSpPr>
                <p:nvPr/>
              </p:nvSpPr>
              <p:spPr bwMode="auto">
                <a:xfrm>
                  <a:off x="1536" y="3380"/>
                  <a:ext cx="159" cy="159"/>
                </a:xfrm>
                <a:prstGeom prst="ellipse">
                  <a:avLst/>
                </a:prstGeom>
                <a:noFill/>
                <a:ln w="38100">
                  <a:solidFill>
                    <a:srgbClr val="FF00FF"/>
                  </a:solidFill>
                  <a:round/>
                  <a:headEnd/>
                  <a:tailEnd/>
                </a:ln>
                <a:effectLst/>
              </p:spPr>
              <p:txBody>
                <a:bodyPr wrap="none" lIns="90000" tIns="46800" rIns="90000" bIns="46800" anchor="ctr">
                  <a:spAutoFit/>
                </a:bodyPr>
                <a:lstStyle/>
                <a:p>
                  <a:endParaRPr lang="zh-CN" altLang="en-US"/>
                </a:p>
              </p:txBody>
            </p:sp>
            <p:sp>
              <p:nvSpPr>
                <p:cNvPr id="591913" name="Line 41"/>
                <p:cNvSpPr>
                  <a:spLocks noChangeShapeType="1"/>
                </p:cNvSpPr>
                <p:nvPr/>
              </p:nvSpPr>
              <p:spPr bwMode="auto">
                <a:xfrm rot="2700000" flipH="1">
                  <a:off x="1559" y="3460"/>
                  <a:ext cx="113" cy="0"/>
                </a:xfrm>
                <a:prstGeom prst="line">
                  <a:avLst/>
                </a:prstGeom>
                <a:noFill/>
                <a:ln w="38100">
                  <a:solidFill>
                    <a:srgbClr val="FF00FF"/>
                  </a:solidFill>
                  <a:round/>
                  <a:headEnd/>
                  <a:tailEnd/>
                </a:ln>
                <a:effectLst/>
              </p:spPr>
              <p:txBody>
                <a:bodyPr lIns="90000" tIns="46800" rIns="90000" bIns="46800">
                  <a:spAutoFit/>
                </a:bodyPr>
                <a:lstStyle/>
                <a:p>
                  <a:endParaRPr lang="zh-CN" altLang="en-US"/>
                </a:p>
              </p:txBody>
            </p:sp>
            <p:sp>
              <p:nvSpPr>
                <p:cNvPr id="591914" name="Line 42"/>
                <p:cNvSpPr>
                  <a:spLocks noChangeShapeType="1"/>
                </p:cNvSpPr>
                <p:nvPr/>
              </p:nvSpPr>
              <p:spPr bwMode="auto">
                <a:xfrm rot="-2700000">
                  <a:off x="1559" y="3460"/>
                  <a:ext cx="113" cy="0"/>
                </a:xfrm>
                <a:prstGeom prst="line">
                  <a:avLst/>
                </a:prstGeom>
                <a:noFill/>
                <a:ln w="38100">
                  <a:solidFill>
                    <a:srgbClr val="FF00FF"/>
                  </a:solidFill>
                  <a:round/>
                  <a:headEnd/>
                  <a:tailEnd/>
                </a:ln>
                <a:effectLst/>
              </p:spPr>
              <p:txBody>
                <a:bodyPr lIns="90000" tIns="46800" rIns="90000" bIns="46800">
                  <a:spAutoFit/>
                </a:bodyPr>
                <a:lstStyle/>
                <a:p>
                  <a:endParaRPr lang="zh-CN" altLang="en-US"/>
                </a:p>
              </p:txBody>
            </p:sp>
          </p:grpSp>
          <p:sp>
            <p:nvSpPr>
              <p:cNvPr id="591915" name="Text Box 43"/>
              <p:cNvSpPr txBox="1">
                <a:spLocks noChangeArrowheads="1"/>
              </p:cNvSpPr>
              <p:nvPr/>
            </p:nvSpPr>
            <p:spPr bwMode="auto">
              <a:xfrm>
                <a:off x="4656" y="3597"/>
                <a:ext cx="85" cy="154"/>
              </a:xfrm>
              <a:prstGeom prst="rect">
                <a:avLst/>
              </a:prstGeom>
              <a:noFill/>
              <a:ln w="19050">
                <a:noFill/>
                <a:miter lim="800000"/>
                <a:headEnd/>
                <a:tailEnd/>
              </a:ln>
              <a:effectLst/>
            </p:spPr>
            <p:txBody>
              <a:bodyPr wrap="none" lIns="0" tIns="0" rIns="0" bIns="0">
                <a:spAutoFit/>
              </a:bodyPr>
              <a:lstStyle/>
              <a:p>
                <a:r>
                  <a:rPr kumimoji="1" lang="en-US" altLang="zh-CN" sz="1600" b="1"/>
                  <a:t>B</a:t>
                </a:r>
              </a:p>
            </p:txBody>
          </p:sp>
        </p:grpSp>
      </p:gr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灯片编号占位符 5"/>
          <p:cNvSpPr>
            <a:spLocks noGrp="1"/>
          </p:cNvSpPr>
          <p:nvPr>
            <p:ph type="sldNum" sz="quarter" idx="12"/>
          </p:nvPr>
        </p:nvSpPr>
        <p:spPr/>
        <p:txBody>
          <a:bodyPr/>
          <a:lstStyle/>
          <a:p>
            <a:fld id="{F8149CB7-8C82-4EC7-94CA-8A98270BAD76}" type="slidenum">
              <a:rPr lang="en-US" altLang="zh-CN"/>
              <a:pPr/>
              <a:t>128</a:t>
            </a:fld>
            <a:endParaRPr lang="en-US" altLang="zh-CN"/>
          </a:p>
        </p:txBody>
      </p:sp>
      <p:sp>
        <p:nvSpPr>
          <p:cNvPr id="592898" name="Rectangle 2"/>
          <p:cNvSpPr>
            <a:spLocks noGrp="1" noChangeArrowheads="1"/>
          </p:cNvSpPr>
          <p:nvPr>
            <p:ph type="title"/>
          </p:nvPr>
        </p:nvSpPr>
        <p:spPr>
          <a:xfrm>
            <a:off x="685800" y="76200"/>
            <a:ext cx="7772400" cy="976313"/>
          </a:xfrm>
        </p:spPr>
        <p:txBody>
          <a:bodyPr/>
          <a:lstStyle/>
          <a:p>
            <a:r>
              <a:rPr lang="zh-CN" altLang="en-US">
                <a:ea typeface="黑体" pitchFamily="49" charset="-122"/>
              </a:rPr>
              <a:t>超导量子干涉器件的应用</a:t>
            </a:r>
          </a:p>
        </p:txBody>
      </p:sp>
      <p:sp>
        <p:nvSpPr>
          <p:cNvPr id="592899" name="Rectangle 3"/>
          <p:cNvSpPr>
            <a:spLocks noGrp="1" noChangeArrowheads="1"/>
          </p:cNvSpPr>
          <p:nvPr>
            <p:ph type="body" idx="1"/>
          </p:nvPr>
        </p:nvSpPr>
        <p:spPr>
          <a:xfrm>
            <a:off x="342900" y="1125538"/>
            <a:ext cx="8458200" cy="685800"/>
          </a:xfrm>
        </p:spPr>
        <p:txBody>
          <a:bodyPr/>
          <a:lstStyle/>
          <a:p>
            <a:pPr>
              <a:lnSpc>
                <a:spcPct val="90000"/>
              </a:lnSpc>
              <a:spcBef>
                <a:spcPct val="50000"/>
              </a:spcBef>
              <a:buFontTx/>
              <a:buNone/>
            </a:pPr>
            <a:r>
              <a:rPr lang="en-US" altLang="zh-CN" sz="4000">
                <a:solidFill>
                  <a:srgbClr val="FF0000"/>
                </a:solidFill>
                <a:ea typeface="隶书" pitchFamily="49" charset="-122"/>
              </a:rPr>
              <a:t>SQUID + </a:t>
            </a:r>
            <a:r>
              <a:rPr lang="zh-CN" altLang="en-US" sz="4000">
                <a:solidFill>
                  <a:srgbClr val="FF0000"/>
                </a:solidFill>
                <a:ea typeface="隶书" pitchFamily="49" charset="-122"/>
              </a:rPr>
              <a:t>检测线圈：</a:t>
            </a:r>
            <a:r>
              <a:rPr lang="zh-CN" altLang="en-US" sz="4000">
                <a:solidFill>
                  <a:srgbClr val="0000FF"/>
                </a:solidFill>
                <a:ea typeface="隶书" pitchFamily="49" charset="-122"/>
              </a:rPr>
              <a:t>电压表</a:t>
            </a:r>
            <a:endParaRPr lang="zh-CN" altLang="en-US" sz="2800">
              <a:solidFill>
                <a:srgbClr val="0000FF"/>
              </a:solidFill>
              <a:ea typeface="隶书" pitchFamily="49" charset="-122"/>
            </a:endParaRPr>
          </a:p>
        </p:txBody>
      </p:sp>
      <p:sp>
        <p:nvSpPr>
          <p:cNvPr id="592900" name="Text Box 4"/>
          <p:cNvSpPr txBox="1">
            <a:spLocks noChangeArrowheads="1"/>
          </p:cNvSpPr>
          <p:nvPr/>
        </p:nvSpPr>
        <p:spPr bwMode="auto">
          <a:xfrm>
            <a:off x="7874000" y="0"/>
            <a:ext cx="1270000" cy="457200"/>
          </a:xfrm>
          <a:prstGeom prst="rect">
            <a:avLst/>
          </a:prstGeom>
          <a:solidFill>
            <a:srgbClr val="CCCCFF"/>
          </a:solidFill>
          <a:ln w="9525">
            <a:noFill/>
            <a:miter lim="800000"/>
            <a:headEnd/>
            <a:tailEnd/>
          </a:ln>
          <a:effectLst/>
        </p:spPr>
        <p:txBody>
          <a:bodyPr wrap="none">
            <a:spAutoFit/>
          </a:bodyPr>
          <a:lstStyle/>
          <a:p>
            <a:pPr algn="r"/>
            <a:r>
              <a:rPr kumimoji="1" lang="en-US" altLang="zh-CN"/>
              <a:t>SQUID9</a:t>
            </a:r>
            <a:endParaRPr kumimoji="1" lang="en-US" altLang="zh-CN">
              <a:ea typeface="华文行楷" pitchFamily="2" charset="-122"/>
            </a:endParaRPr>
          </a:p>
        </p:txBody>
      </p:sp>
      <p:sp>
        <p:nvSpPr>
          <p:cNvPr id="592901" name="Text Box 5"/>
          <p:cNvSpPr txBox="1">
            <a:spLocks noChangeArrowheads="1"/>
          </p:cNvSpPr>
          <p:nvPr/>
        </p:nvSpPr>
        <p:spPr bwMode="auto">
          <a:xfrm>
            <a:off x="0" y="6216650"/>
            <a:ext cx="2012950" cy="641350"/>
          </a:xfrm>
          <a:prstGeom prst="rect">
            <a:avLst/>
          </a:prstGeom>
          <a:solidFill>
            <a:schemeClr val="tx1"/>
          </a:solidFill>
          <a:ln w="9525">
            <a:noFill/>
            <a:miter lim="800000"/>
            <a:headEnd/>
            <a:tailEnd/>
          </a:ln>
          <a:effectLst/>
        </p:spPr>
        <p:txBody>
          <a:bodyPr wrap="none">
            <a:spAutoFit/>
          </a:bodyPr>
          <a:lstStyle/>
          <a:p>
            <a:r>
              <a:rPr lang="zh-CN" altLang="en-US" sz="3600">
                <a:solidFill>
                  <a:schemeClr val="bg1"/>
                </a:solidFill>
                <a:latin typeface="Arial" pitchFamily="34" charset="0"/>
                <a:ea typeface="黑体" pitchFamily="49" charset="-122"/>
              </a:rPr>
              <a:t>间接使用</a:t>
            </a:r>
          </a:p>
        </p:txBody>
      </p:sp>
      <p:sp>
        <p:nvSpPr>
          <p:cNvPr id="592902" name="Text Box 6"/>
          <p:cNvSpPr txBox="1">
            <a:spLocks noChangeArrowheads="1"/>
          </p:cNvSpPr>
          <p:nvPr/>
        </p:nvSpPr>
        <p:spPr bwMode="auto">
          <a:xfrm>
            <a:off x="519113" y="1908175"/>
            <a:ext cx="7783512" cy="579438"/>
          </a:xfrm>
          <a:prstGeom prst="rect">
            <a:avLst/>
          </a:prstGeom>
          <a:noFill/>
          <a:ln w="9525">
            <a:noFill/>
            <a:miter lim="800000"/>
            <a:headEnd/>
            <a:tailEnd/>
          </a:ln>
          <a:effectLst/>
        </p:spPr>
        <p:txBody>
          <a:bodyPr wrap="none">
            <a:spAutoFit/>
          </a:bodyPr>
          <a:lstStyle/>
          <a:p>
            <a:r>
              <a:rPr lang="zh-CN" altLang="en-US" sz="3200">
                <a:latin typeface="Arial" pitchFamily="34" charset="0"/>
              </a:rPr>
              <a:t>原因：</a:t>
            </a:r>
            <a:r>
              <a:rPr lang="en-US" altLang="zh-CN" sz="3200">
                <a:latin typeface="Arial" pitchFamily="34" charset="0"/>
              </a:rPr>
              <a:t>4</a:t>
            </a:r>
            <a:r>
              <a:rPr lang="zh-CN" altLang="en-US" sz="3200">
                <a:latin typeface="Arial" pitchFamily="34" charset="0"/>
              </a:rPr>
              <a:t>个 </a:t>
            </a:r>
            <a:r>
              <a:rPr lang="en-US" altLang="zh-CN" sz="3200">
                <a:latin typeface="Arial" pitchFamily="34" charset="0"/>
              </a:rPr>
              <a:t>(JAP, 46(5) (1975) 2268-2275.)</a:t>
            </a:r>
          </a:p>
        </p:txBody>
      </p:sp>
      <p:sp>
        <p:nvSpPr>
          <p:cNvPr id="592903" name="Rectangle 7"/>
          <p:cNvSpPr>
            <a:spLocks noChangeArrowheads="1"/>
          </p:cNvSpPr>
          <p:nvPr/>
        </p:nvSpPr>
        <p:spPr bwMode="auto">
          <a:xfrm>
            <a:off x="125413" y="2722563"/>
            <a:ext cx="8893175" cy="2905125"/>
          </a:xfrm>
          <a:prstGeom prst="rect">
            <a:avLst/>
          </a:prstGeom>
          <a:noFill/>
          <a:ln w="38100" cmpd="dbl">
            <a:solidFill>
              <a:schemeClr val="tx1"/>
            </a:solidFill>
            <a:miter lim="800000"/>
            <a:headEnd/>
            <a:tailEnd/>
          </a:ln>
          <a:effectLst/>
        </p:spPr>
        <p:txBody>
          <a:bodyPr>
            <a:spAutoFit/>
          </a:bodyPr>
          <a:lstStyle/>
          <a:p>
            <a:pPr marL="342900" indent="-342900">
              <a:spcBef>
                <a:spcPct val="20000"/>
              </a:spcBef>
              <a:buFontTx/>
              <a:buAutoNum type="arabicPeriod"/>
            </a:pPr>
            <a:r>
              <a:rPr lang="en-US" altLang="zh-CN">
                <a:latin typeface="Arial" pitchFamily="34" charset="0"/>
              </a:rPr>
              <a:t>the </a:t>
            </a:r>
            <a:r>
              <a:rPr lang="en-US" altLang="zh-CN">
                <a:solidFill>
                  <a:srgbClr val="FF3300"/>
                </a:solidFill>
                <a:latin typeface="Arial" pitchFamily="34" charset="0"/>
              </a:rPr>
              <a:t>sample volume</a:t>
            </a:r>
            <a:r>
              <a:rPr lang="en-US" altLang="zh-CN">
                <a:latin typeface="Arial" pitchFamily="34" charset="0"/>
              </a:rPr>
              <a:t> is larger than the aperture of the SQUID;</a:t>
            </a:r>
          </a:p>
          <a:p>
            <a:pPr marL="342900" indent="-342900">
              <a:spcBef>
                <a:spcPct val="20000"/>
              </a:spcBef>
              <a:buFontTx/>
              <a:buAutoNum type="arabicPeriod"/>
            </a:pPr>
            <a:r>
              <a:rPr lang="en-US" altLang="zh-CN">
                <a:latin typeface="Arial" pitchFamily="34" charset="0"/>
              </a:rPr>
              <a:t>it is </a:t>
            </a:r>
            <a:r>
              <a:rPr lang="en-US" altLang="zh-CN">
                <a:solidFill>
                  <a:srgbClr val="0000FF"/>
                </a:solidFill>
                <a:latin typeface="Arial" pitchFamily="34" charset="0"/>
              </a:rPr>
              <a:t>physically inconvenient</a:t>
            </a:r>
            <a:r>
              <a:rPr lang="en-US" altLang="zh-CN">
                <a:latin typeface="Arial" pitchFamily="34" charset="0"/>
              </a:rPr>
              <a:t> to have the sample suspended in the SQUID hole;</a:t>
            </a:r>
          </a:p>
          <a:p>
            <a:pPr marL="342900" indent="-342900">
              <a:spcBef>
                <a:spcPct val="20000"/>
              </a:spcBef>
              <a:buFontTx/>
              <a:buAutoNum type="arabicPeriod"/>
            </a:pPr>
            <a:r>
              <a:rPr lang="en-US" altLang="zh-CN">
                <a:latin typeface="Arial" pitchFamily="34" charset="0"/>
              </a:rPr>
              <a:t>the measurement is to be made in a large ambient </a:t>
            </a:r>
            <a:r>
              <a:rPr lang="en-US" altLang="zh-CN">
                <a:solidFill>
                  <a:srgbClr val="FF3300"/>
                </a:solidFill>
                <a:latin typeface="Arial" pitchFamily="34" charset="0"/>
              </a:rPr>
              <a:t>magnetic field</a:t>
            </a:r>
            <a:r>
              <a:rPr lang="en-US" altLang="zh-CN">
                <a:latin typeface="Arial" pitchFamily="34" charset="0"/>
              </a:rPr>
              <a:t> which might </a:t>
            </a:r>
            <a:r>
              <a:rPr lang="en-US" altLang="zh-CN">
                <a:solidFill>
                  <a:srgbClr val="FF3300"/>
                </a:solidFill>
                <a:latin typeface="Arial" pitchFamily="34" charset="0"/>
              </a:rPr>
              <a:t>deteriorate</a:t>
            </a:r>
            <a:r>
              <a:rPr lang="en-US" altLang="zh-CN">
                <a:latin typeface="Arial" pitchFamily="34" charset="0"/>
              </a:rPr>
              <a:t> the SQUID performance; </a:t>
            </a:r>
          </a:p>
          <a:p>
            <a:pPr marL="342900" indent="-342900">
              <a:spcBef>
                <a:spcPct val="20000"/>
              </a:spcBef>
              <a:buFontTx/>
              <a:buAutoNum type="arabicPeriod"/>
            </a:pPr>
            <a:r>
              <a:rPr lang="en-US" altLang="zh-CN">
                <a:latin typeface="Arial" pitchFamily="34" charset="0"/>
              </a:rPr>
              <a:t>it is desired that </a:t>
            </a:r>
            <a:r>
              <a:rPr lang="en-US" altLang="zh-CN">
                <a:solidFill>
                  <a:srgbClr val="0000FF"/>
                </a:solidFill>
                <a:latin typeface="Arial" pitchFamily="34" charset="0"/>
              </a:rPr>
              <a:t>high-frequency fields</a:t>
            </a:r>
            <a:r>
              <a:rPr lang="en-US" altLang="zh-CN">
                <a:latin typeface="Arial" pitchFamily="34" charset="0"/>
              </a:rPr>
              <a:t> in the SQUID be </a:t>
            </a:r>
            <a:r>
              <a:rPr lang="en-US" altLang="zh-CN">
                <a:solidFill>
                  <a:srgbClr val="0000FF"/>
                </a:solidFill>
                <a:latin typeface="Arial" pitchFamily="34" charset="0"/>
              </a:rPr>
              <a:t>decoupled</a:t>
            </a:r>
            <a:r>
              <a:rPr lang="en-US" altLang="zh-CN">
                <a:latin typeface="Arial" pitchFamily="34" charset="0"/>
              </a:rPr>
              <a:t> from the sample, and vice versa.</a:t>
            </a:r>
          </a:p>
        </p:txBody>
      </p:sp>
      <p:grpSp>
        <p:nvGrpSpPr>
          <p:cNvPr id="592904" name="Group 8"/>
          <p:cNvGrpSpPr>
            <a:grpSpLocks/>
          </p:cNvGrpSpPr>
          <p:nvPr/>
        </p:nvGrpSpPr>
        <p:grpSpPr bwMode="auto">
          <a:xfrm>
            <a:off x="7740650" y="5734050"/>
            <a:ext cx="1014413" cy="900113"/>
            <a:chOff x="4656" y="3024"/>
            <a:chExt cx="639" cy="567"/>
          </a:xfrm>
        </p:grpSpPr>
        <p:grpSp>
          <p:nvGrpSpPr>
            <p:cNvPr id="592905" name="Group 9"/>
            <p:cNvGrpSpPr>
              <a:grpSpLocks/>
            </p:cNvGrpSpPr>
            <p:nvPr/>
          </p:nvGrpSpPr>
          <p:grpSpPr bwMode="auto">
            <a:xfrm>
              <a:off x="4656" y="3024"/>
              <a:ext cx="639" cy="567"/>
              <a:chOff x="3856" y="2439"/>
              <a:chExt cx="639" cy="567"/>
            </a:xfrm>
          </p:grpSpPr>
          <p:grpSp>
            <p:nvGrpSpPr>
              <p:cNvPr id="592906" name="Group 10"/>
              <p:cNvGrpSpPr>
                <a:grpSpLocks/>
              </p:cNvGrpSpPr>
              <p:nvPr/>
            </p:nvGrpSpPr>
            <p:grpSpPr bwMode="auto">
              <a:xfrm rot="-5400000">
                <a:off x="3870" y="2651"/>
                <a:ext cx="115" cy="144"/>
                <a:chOff x="912" y="3684"/>
                <a:chExt cx="384" cy="240"/>
              </a:xfrm>
            </p:grpSpPr>
            <p:sp>
              <p:nvSpPr>
                <p:cNvPr id="592907" name="AutoShape 11"/>
                <p:cNvSpPr>
                  <a:spLocks noChangeArrowheads="1"/>
                </p:cNvSpPr>
                <p:nvPr/>
              </p:nvSpPr>
              <p:spPr bwMode="auto">
                <a:xfrm rot="5400000">
                  <a:off x="888" y="3708"/>
                  <a:ext cx="240" cy="192"/>
                </a:xfrm>
                <a:prstGeom prst="triangle">
                  <a:avLst>
                    <a:gd name="adj" fmla="val 50000"/>
                  </a:avLst>
                </a:prstGeom>
                <a:solidFill>
                  <a:schemeClr val="tx2"/>
                </a:solidFill>
                <a:ln w="19050">
                  <a:solidFill>
                    <a:schemeClr val="tx1"/>
                  </a:solidFill>
                  <a:miter lim="800000"/>
                  <a:headEnd/>
                  <a:tailEnd/>
                </a:ln>
                <a:effectLst/>
              </p:spPr>
              <p:txBody>
                <a:bodyPr wrap="none" lIns="90000" tIns="46800" rIns="90000" bIns="46800" anchor="ctr">
                  <a:spAutoFit/>
                </a:bodyPr>
                <a:lstStyle/>
                <a:p>
                  <a:endParaRPr lang="zh-CN" altLang="en-US"/>
                </a:p>
              </p:txBody>
            </p:sp>
            <p:sp>
              <p:nvSpPr>
                <p:cNvPr id="592908" name="AutoShape 12"/>
                <p:cNvSpPr>
                  <a:spLocks noChangeArrowheads="1"/>
                </p:cNvSpPr>
                <p:nvPr/>
              </p:nvSpPr>
              <p:spPr bwMode="auto">
                <a:xfrm rot="16200000" flipH="1">
                  <a:off x="1080" y="3708"/>
                  <a:ext cx="240" cy="192"/>
                </a:xfrm>
                <a:prstGeom prst="triangle">
                  <a:avLst>
                    <a:gd name="adj" fmla="val 50000"/>
                  </a:avLst>
                </a:prstGeom>
                <a:solidFill>
                  <a:schemeClr val="tx2"/>
                </a:solidFill>
                <a:ln w="19050">
                  <a:solidFill>
                    <a:schemeClr val="tx1"/>
                  </a:solidFill>
                  <a:miter lim="800000"/>
                  <a:headEnd/>
                  <a:tailEnd/>
                </a:ln>
                <a:effectLst/>
              </p:spPr>
              <p:txBody>
                <a:bodyPr wrap="none" lIns="90000" tIns="46800" rIns="90000" bIns="46800" anchor="ctr">
                  <a:spAutoFit/>
                </a:bodyPr>
                <a:lstStyle/>
                <a:p>
                  <a:endParaRPr lang="zh-CN" altLang="en-US"/>
                </a:p>
              </p:txBody>
            </p:sp>
          </p:grpSp>
          <p:sp>
            <p:nvSpPr>
              <p:cNvPr id="592909" name="Oval 13"/>
              <p:cNvSpPr>
                <a:spLocks noChangeArrowheads="1"/>
              </p:cNvSpPr>
              <p:nvPr/>
            </p:nvSpPr>
            <p:spPr bwMode="auto">
              <a:xfrm>
                <a:off x="3928" y="2439"/>
                <a:ext cx="567" cy="567"/>
              </a:xfrm>
              <a:prstGeom prst="ellipse">
                <a:avLst/>
              </a:prstGeom>
              <a:noFill/>
              <a:ln w="38100">
                <a:solidFill>
                  <a:schemeClr val="tx1"/>
                </a:solidFill>
                <a:round/>
                <a:headEnd/>
                <a:tailEnd/>
              </a:ln>
              <a:effectLst/>
            </p:spPr>
            <p:txBody>
              <a:bodyPr lIns="90000" tIns="46800" rIns="90000" bIns="46800" anchor="ctr">
                <a:spAutoFit/>
              </a:bodyPr>
              <a:lstStyle/>
              <a:p>
                <a:endParaRPr lang="zh-CN" altLang="en-US"/>
              </a:p>
            </p:txBody>
          </p:sp>
        </p:grpSp>
        <p:grpSp>
          <p:nvGrpSpPr>
            <p:cNvPr id="592910" name="Group 14"/>
            <p:cNvGrpSpPr>
              <a:grpSpLocks/>
            </p:cNvGrpSpPr>
            <p:nvPr/>
          </p:nvGrpSpPr>
          <p:grpSpPr bwMode="auto">
            <a:xfrm>
              <a:off x="4944" y="3228"/>
              <a:ext cx="277" cy="159"/>
              <a:chOff x="4464" y="3595"/>
              <a:chExt cx="277" cy="159"/>
            </a:xfrm>
          </p:grpSpPr>
          <p:grpSp>
            <p:nvGrpSpPr>
              <p:cNvPr id="592911" name="Group 15"/>
              <p:cNvGrpSpPr>
                <a:grpSpLocks/>
              </p:cNvGrpSpPr>
              <p:nvPr/>
            </p:nvGrpSpPr>
            <p:grpSpPr bwMode="auto">
              <a:xfrm>
                <a:off x="4464" y="3595"/>
                <a:ext cx="159" cy="159"/>
                <a:chOff x="1536" y="3380"/>
                <a:chExt cx="159" cy="159"/>
              </a:xfrm>
            </p:grpSpPr>
            <p:sp>
              <p:nvSpPr>
                <p:cNvPr id="592912" name="Oval 16"/>
                <p:cNvSpPr>
                  <a:spLocks noChangeArrowheads="1"/>
                </p:cNvSpPr>
                <p:nvPr/>
              </p:nvSpPr>
              <p:spPr bwMode="auto">
                <a:xfrm>
                  <a:off x="1536" y="3380"/>
                  <a:ext cx="159" cy="159"/>
                </a:xfrm>
                <a:prstGeom prst="ellipse">
                  <a:avLst/>
                </a:prstGeom>
                <a:noFill/>
                <a:ln w="38100">
                  <a:solidFill>
                    <a:srgbClr val="FF00FF"/>
                  </a:solidFill>
                  <a:round/>
                  <a:headEnd/>
                  <a:tailEnd/>
                </a:ln>
                <a:effectLst/>
              </p:spPr>
              <p:txBody>
                <a:bodyPr wrap="none" lIns="90000" tIns="46800" rIns="90000" bIns="46800" anchor="ctr">
                  <a:spAutoFit/>
                </a:bodyPr>
                <a:lstStyle/>
                <a:p>
                  <a:endParaRPr lang="zh-CN" altLang="en-US"/>
                </a:p>
              </p:txBody>
            </p:sp>
            <p:sp>
              <p:nvSpPr>
                <p:cNvPr id="592913" name="Line 17"/>
                <p:cNvSpPr>
                  <a:spLocks noChangeShapeType="1"/>
                </p:cNvSpPr>
                <p:nvPr/>
              </p:nvSpPr>
              <p:spPr bwMode="auto">
                <a:xfrm rot="2700000" flipH="1">
                  <a:off x="1559" y="3460"/>
                  <a:ext cx="113" cy="0"/>
                </a:xfrm>
                <a:prstGeom prst="line">
                  <a:avLst/>
                </a:prstGeom>
                <a:noFill/>
                <a:ln w="38100">
                  <a:solidFill>
                    <a:srgbClr val="FF00FF"/>
                  </a:solidFill>
                  <a:round/>
                  <a:headEnd/>
                  <a:tailEnd/>
                </a:ln>
                <a:effectLst/>
              </p:spPr>
              <p:txBody>
                <a:bodyPr lIns="90000" tIns="46800" rIns="90000" bIns="46800">
                  <a:spAutoFit/>
                </a:bodyPr>
                <a:lstStyle/>
                <a:p>
                  <a:endParaRPr lang="zh-CN" altLang="en-US"/>
                </a:p>
              </p:txBody>
            </p:sp>
            <p:sp>
              <p:nvSpPr>
                <p:cNvPr id="592914" name="Line 18"/>
                <p:cNvSpPr>
                  <a:spLocks noChangeShapeType="1"/>
                </p:cNvSpPr>
                <p:nvPr/>
              </p:nvSpPr>
              <p:spPr bwMode="auto">
                <a:xfrm rot="-2700000">
                  <a:off x="1559" y="3460"/>
                  <a:ext cx="113" cy="0"/>
                </a:xfrm>
                <a:prstGeom prst="line">
                  <a:avLst/>
                </a:prstGeom>
                <a:noFill/>
                <a:ln w="38100">
                  <a:solidFill>
                    <a:srgbClr val="FF00FF"/>
                  </a:solidFill>
                  <a:round/>
                  <a:headEnd/>
                  <a:tailEnd/>
                </a:ln>
                <a:effectLst/>
              </p:spPr>
              <p:txBody>
                <a:bodyPr lIns="90000" tIns="46800" rIns="90000" bIns="46800">
                  <a:spAutoFit/>
                </a:bodyPr>
                <a:lstStyle/>
                <a:p>
                  <a:endParaRPr lang="zh-CN" altLang="en-US"/>
                </a:p>
              </p:txBody>
            </p:sp>
          </p:grpSp>
          <p:sp>
            <p:nvSpPr>
              <p:cNvPr id="592915" name="Text Box 19"/>
              <p:cNvSpPr txBox="1">
                <a:spLocks noChangeArrowheads="1"/>
              </p:cNvSpPr>
              <p:nvPr/>
            </p:nvSpPr>
            <p:spPr bwMode="auto">
              <a:xfrm>
                <a:off x="4656" y="3597"/>
                <a:ext cx="85" cy="154"/>
              </a:xfrm>
              <a:prstGeom prst="rect">
                <a:avLst/>
              </a:prstGeom>
              <a:noFill/>
              <a:ln w="19050">
                <a:noFill/>
                <a:miter lim="800000"/>
                <a:headEnd/>
                <a:tailEnd/>
              </a:ln>
              <a:effectLst/>
            </p:spPr>
            <p:txBody>
              <a:bodyPr wrap="none" lIns="0" tIns="0" rIns="0" bIns="0">
                <a:spAutoFit/>
              </a:bodyPr>
              <a:lstStyle/>
              <a:p>
                <a:r>
                  <a:rPr kumimoji="1" lang="en-US" altLang="zh-CN" sz="1600" b="1"/>
                  <a:t>B</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200"/>
                                  </p:iterate>
                                  <p:childTnLst>
                                    <p:set>
                                      <p:cBhvr>
                                        <p:cTn id="6" dur="1" fill="hold">
                                          <p:stCondLst>
                                            <p:cond delay="0"/>
                                          </p:stCondLst>
                                        </p:cTn>
                                        <p:tgtEl>
                                          <p:spTgt spid="5929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903"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灯片编号占位符 5"/>
          <p:cNvSpPr>
            <a:spLocks noGrp="1"/>
          </p:cNvSpPr>
          <p:nvPr>
            <p:ph type="sldNum" sz="quarter" idx="12"/>
          </p:nvPr>
        </p:nvSpPr>
        <p:spPr/>
        <p:txBody>
          <a:bodyPr/>
          <a:lstStyle/>
          <a:p>
            <a:fld id="{486DFD74-602D-4F47-8E29-2C3D6DBB6E26}" type="slidenum">
              <a:rPr lang="en-US" altLang="zh-CN"/>
              <a:pPr/>
              <a:t>129</a:t>
            </a:fld>
            <a:endParaRPr lang="en-US" altLang="zh-CN"/>
          </a:p>
        </p:txBody>
      </p:sp>
      <p:sp>
        <p:nvSpPr>
          <p:cNvPr id="593922" name="AutoShape 2"/>
          <p:cNvSpPr>
            <a:spLocks noChangeArrowheads="1"/>
          </p:cNvSpPr>
          <p:nvPr/>
        </p:nvSpPr>
        <p:spPr bwMode="auto">
          <a:xfrm>
            <a:off x="900113" y="2997200"/>
            <a:ext cx="215900" cy="431800"/>
          </a:xfrm>
          <a:prstGeom prst="can">
            <a:avLst>
              <a:gd name="adj" fmla="val 50000"/>
            </a:avLst>
          </a:prstGeom>
          <a:solidFill>
            <a:schemeClr val="accent1"/>
          </a:solidFill>
          <a:ln w="9525">
            <a:solidFill>
              <a:schemeClr val="tx1"/>
            </a:solidFill>
            <a:round/>
            <a:headEnd/>
            <a:tailEnd/>
          </a:ln>
          <a:effectLst/>
        </p:spPr>
        <p:txBody>
          <a:bodyPr wrap="none" anchor="ctr"/>
          <a:lstStyle/>
          <a:p>
            <a:endParaRPr lang="zh-CN" altLang="en-US"/>
          </a:p>
        </p:txBody>
      </p:sp>
      <p:sp>
        <p:nvSpPr>
          <p:cNvPr id="593923" name="Rectangle 3"/>
          <p:cNvSpPr>
            <a:spLocks noGrp="1" noChangeArrowheads="1"/>
          </p:cNvSpPr>
          <p:nvPr>
            <p:ph type="title"/>
          </p:nvPr>
        </p:nvSpPr>
        <p:spPr>
          <a:xfrm>
            <a:off x="685800" y="76200"/>
            <a:ext cx="7772400" cy="976313"/>
          </a:xfrm>
        </p:spPr>
        <p:txBody>
          <a:bodyPr/>
          <a:lstStyle/>
          <a:p>
            <a:r>
              <a:rPr lang="zh-CN" altLang="en-US">
                <a:ea typeface="黑体" pitchFamily="49" charset="-122"/>
              </a:rPr>
              <a:t>超导量子干涉器件的应用</a:t>
            </a:r>
          </a:p>
        </p:txBody>
      </p:sp>
      <p:sp>
        <p:nvSpPr>
          <p:cNvPr id="593924" name="Rectangle 4"/>
          <p:cNvSpPr>
            <a:spLocks noGrp="1" noChangeArrowheads="1"/>
          </p:cNvSpPr>
          <p:nvPr>
            <p:ph type="body" idx="1"/>
          </p:nvPr>
        </p:nvSpPr>
        <p:spPr>
          <a:xfrm>
            <a:off x="342900" y="981075"/>
            <a:ext cx="6832600" cy="701675"/>
          </a:xfrm>
          <a:noFill/>
        </p:spPr>
        <p:txBody>
          <a:bodyPr wrap="none">
            <a:spAutoFit/>
          </a:bodyPr>
          <a:lstStyle/>
          <a:p>
            <a:pPr>
              <a:spcBef>
                <a:spcPct val="50000"/>
              </a:spcBef>
              <a:buFontTx/>
              <a:buNone/>
            </a:pPr>
            <a:r>
              <a:rPr lang="zh-CN" altLang="en-US" sz="4000">
                <a:solidFill>
                  <a:srgbClr val="FF0000"/>
                </a:solidFill>
                <a:ea typeface="隶书" pitchFamily="49" charset="-122"/>
              </a:rPr>
              <a:t>磁通</a:t>
            </a:r>
            <a:r>
              <a:rPr lang="zh-CN" altLang="en-US" sz="4000">
                <a:solidFill>
                  <a:srgbClr val="0000FF"/>
                </a:solidFill>
                <a:ea typeface="隶书" pitchFamily="49" charset="-122"/>
              </a:rPr>
              <a:t>变换器</a:t>
            </a:r>
            <a:r>
              <a:rPr lang="zh-CN" altLang="en-US" sz="4000">
                <a:solidFill>
                  <a:srgbClr val="FF0000"/>
                </a:solidFill>
                <a:ea typeface="隶书" pitchFamily="49" charset="-122"/>
              </a:rPr>
              <a:t>：</a:t>
            </a:r>
            <a:r>
              <a:rPr lang="en-US" altLang="zh-CN" sz="4000">
                <a:solidFill>
                  <a:srgbClr val="FF0000"/>
                </a:solidFill>
                <a:ea typeface="隶书" pitchFamily="49" charset="-122"/>
              </a:rPr>
              <a:t>Flux Transformer</a:t>
            </a:r>
            <a:endParaRPr lang="en-US" altLang="zh-CN" sz="2800">
              <a:solidFill>
                <a:srgbClr val="0000FF"/>
              </a:solidFill>
              <a:ea typeface="隶书" pitchFamily="49" charset="-122"/>
            </a:endParaRPr>
          </a:p>
        </p:txBody>
      </p:sp>
      <p:sp>
        <p:nvSpPr>
          <p:cNvPr id="593925" name="Text Box 5"/>
          <p:cNvSpPr txBox="1">
            <a:spLocks noChangeArrowheads="1"/>
          </p:cNvSpPr>
          <p:nvPr/>
        </p:nvSpPr>
        <p:spPr bwMode="auto">
          <a:xfrm>
            <a:off x="7721600" y="0"/>
            <a:ext cx="1422400" cy="457200"/>
          </a:xfrm>
          <a:prstGeom prst="rect">
            <a:avLst/>
          </a:prstGeom>
          <a:solidFill>
            <a:srgbClr val="CCCCFF"/>
          </a:solidFill>
          <a:ln w="9525">
            <a:noFill/>
            <a:miter lim="800000"/>
            <a:headEnd/>
            <a:tailEnd/>
          </a:ln>
          <a:effectLst/>
        </p:spPr>
        <p:txBody>
          <a:bodyPr wrap="none">
            <a:spAutoFit/>
          </a:bodyPr>
          <a:lstStyle/>
          <a:p>
            <a:pPr algn="r"/>
            <a:r>
              <a:rPr kumimoji="1" lang="en-US" altLang="zh-CN"/>
              <a:t>SQUID10</a:t>
            </a:r>
            <a:endParaRPr kumimoji="1" lang="en-US" altLang="zh-CN">
              <a:ea typeface="华文行楷" pitchFamily="2" charset="-122"/>
            </a:endParaRPr>
          </a:p>
        </p:txBody>
      </p:sp>
      <p:sp>
        <p:nvSpPr>
          <p:cNvPr id="593926" name="Text Box 6"/>
          <p:cNvSpPr txBox="1">
            <a:spLocks noChangeArrowheads="1"/>
          </p:cNvSpPr>
          <p:nvPr/>
        </p:nvSpPr>
        <p:spPr bwMode="auto">
          <a:xfrm>
            <a:off x="0" y="6216650"/>
            <a:ext cx="2012950" cy="641350"/>
          </a:xfrm>
          <a:prstGeom prst="rect">
            <a:avLst/>
          </a:prstGeom>
          <a:solidFill>
            <a:schemeClr val="tx1"/>
          </a:solidFill>
          <a:ln w="9525">
            <a:noFill/>
            <a:miter lim="800000"/>
            <a:headEnd/>
            <a:tailEnd/>
          </a:ln>
          <a:effectLst/>
        </p:spPr>
        <p:txBody>
          <a:bodyPr wrap="none">
            <a:spAutoFit/>
          </a:bodyPr>
          <a:lstStyle/>
          <a:p>
            <a:r>
              <a:rPr lang="zh-CN" altLang="en-US" sz="3600">
                <a:solidFill>
                  <a:schemeClr val="bg1"/>
                </a:solidFill>
                <a:latin typeface="Arial" pitchFamily="34" charset="0"/>
                <a:ea typeface="黑体" pitchFamily="49" charset="-122"/>
              </a:rPr>
              <a:t>间接使用</a:t>
            </a:r>
          </a:p>
        </p:txBody>
      </p:sp>
      <p:grpSp>
        <p:nvGrpSpPr>
          <p:cNvPr id="593927" name="Group 7"/>
          <p:cNvGrpSpPr>
            <a:grpSpLocks/>
          </p:cNvGrpSpPr>
          <p:nvPr/>
        </p:nvGrpSpPr>
        <p:grpSpPr bwMode="auto">
          <a:xfrm>
            <a:off x="5070475" y="2709863"/>
            <a:ext cx="1014413" cy="900112"/>
            <a:chOff x="3856" y="2439"/>
            <a:chExt cx="639" cy="567"/>
          </a:xfrm>
        </p:grpSpPr>
        <p:grpSp>
          <p:nvGrpSpPr>
            <p:cNvPr id="593928" name="Group 8"/>
            <p:cNvGrpSpPr>
              <a:grpSpLocks/>
            </p:cNvGrpSpPr>
            <p:nvPr/>
          </p:nvGrpSpPr>
          <p:grpSpPr bwMode="auto">
            <a:xfrm rot="-5400000">
              <a:off x="3870" y="2651"/>
              <a:ext cx="115" cy="144"/>
              <a:chOff x="912" y="3684"/>
              <a:chExt cx="384" cy="240"/>
            </a:xfrm>
          </p:grpSpPr>
          <p:sp>
            <p:nvSpPr>
              <p:cNvPr id="593929" name="AutoShape 9"/>
              <p:cNvSpPr>
                <a:spLocks noChangeArrowheads="1"/>
              </p:cNvSpPr>
              <p:nvPr/>
            </p:nvSpPr>
            <p:spPr bwMode="auto">
              <a:xfrm rot="5400000">
                <a:off x="888" y="3708"/>
                <a:ext cx="240" cy="192"/>
              </a:xfrm>
              <a:prstGeom prst="triangle">
                <a:avLst>
                  <a:gd name="adj" fmla="val 50000"/>
                </a:avLst>
              </a:prstGeom>
              <a:solidFill>
                <a:schemeClr val="tx2"/>
              </a:solidFill>
              <a:ln w="19050">
                <a:solidFill>
                  <a:schemeClr val="tx1"/>
                </a:solidFill>
                <a:miter lim="800000"/>
                <a:headEnd/>
                <a:tailEnd/>
              </a:ln>
              <a:effectLst/>
            </p:spPr>
            <p:txBody>
              <a:bodyPr wrap="none" lIns="90000" tIns="46800" rIns="90000" bIns="46800" anchor="ctr">
                <a:spAutoFit/>
              </a:bodyPr>
              <a:lstStyle/>
              <a:p>
                <a:endParaRPr lang="zh-CN" altLang="en-US"/>
              </a:p>
            </p:txBody>
          </p:sp>
          <p:sp>
            <p:nvSpPr>
              <p:cNvPr id="593930" name="AutoShape 10"/>
              <p:cNvSpPr>
                <a:spLocks noChangeArrowheads="1"/>
              </p:cNvSpPr>
              <p:nvPr/>
            </p:nvSpPr>
            <p:spPr bwMode="auto">
              <a:xfrm rot="16200000" flipH="1">
                <a:off x="1080" y="3708"/>
                <a:ext cx="240" cy="192"/>
              </a:xfrm>
              <a:prstGeom prst="triangle">
                <a:avLst>
                  <a:gd name="adj" fmla="val 50000"/>
                </a:avLst>
              </a:prstGeom>
              <a:solidFill>
                <a:schemeClr val="tx2"/>
              </a:solidFill>
              <a:ln w="19050">
                <a:solidFill>
                  <a:schemeClr val="tx1"/>
                </a:solidFill>
                <a:miter lim="800000"/>
                <a:headEnd/>
                <a:tailEnd/>
              </a:ln>
              <a:effectLst/>
            </p:spPr>
            <p:txBody>
              <a:bodyPr wrap="none" lIns="90000" tIns="46800" rIns="90000" bIns="46800" anchor="ctr">
                <a:spAutoFit/>
              </a:bodyPr>
              <a:lstStyle/>
              <a:p>
                <a:endParaRPr lang="zh-CN" altLang="en-US"/>
              </a:p>
            </p:txBody>
          </p:sp>
        </p:grpSp>
        <p:sp>
          <p:nvSpPr>
            <p:cNvPr id="593931" name="Oval 11"/>
            <p:cNvSpPr>
              <a:spLocks noChangeArrowheads="1"/>
            </p:cNvSpPr>
            <p:nvPr/>
          </p:nvSpPr>
          <p:spPr bwMode="auto">
            <a:xfrm>
              <a:off x="3928" y="2439"/>
              <a:ext cx="567" cy="567"/>
            </a:xfrm>
            <a:prstGeom prst="ellipse">
              <a:avLst/>
            </a:prstGeom>
            <a:noFill/>
            <a:ln w="38100">
              <a:solidFill>
                <a:schemeClr val="tx1"/>
              </a:solidFill>
              <a:round/>
              <a:headEnd/>
              <a:tailEnd/>
            </a:ln>
            <a:effectLst/>
          </p:spPr>
          <p:txBody>
            <a:bodyPr lIns="90000" tIns="46800" rIns="90000" bIns="46800" anchor="ctr">
              <a:spAutoFit/>
            </a:bodyPr>
            <a:lstStyle/>
            <a:p>
              <a:endParaRPr lang="zh-CN" altLang="en-US"/>
            </a:p>
          </p:txBody>
        </p:sp>
      </p:grpSp>
      <p:sp>
        <p:nvSpPr>
          <p:cNvPr id="593932" name="Freeform 12"/>
          <p:cNvSpPr>
            <a:spLocks/>
          </p:cNvSpPr>
          <p:nvPr/>
        </p:nvSpPr>
        <p:spPr bwMode="auto">
          <a:xfrm>
            <a:off x="611188" y="2492375"/>
            <a:ext cx="1223962" cy="1296988"/>
          </a:xfrm>
          <a:custGeom>
            <a:avLst/>
            <a:gdLst/>
            <a:ahLst/>
            <a:cxnLst>
              <a:cxn ang="0">
                <a:pos x="986" y="18"/>
              </a:cxn>
              <a:cxn ang="0">
                <a:pos x="730" y="9"/>
              </a:cxn>
              <a:cxn ang="0">
                <a:pos x="438" y="9"/>
              </a:cxn>
              <a:cxn ang="0">
                <a:pos x="145" y="63"/>
              </a:cxn>
              <a:cxn ang="0">
                <a:pos x="36" y="263"/>
              </a:cxn>
              <a:cxn ang="0">
                <a:pos x="231" y="353"/>
              </a:cxn>
              <a:cxn ang="0">
                <a:pos x="453" y="368"/>
              </a:cxn>
              <a:cxn ang="0">
                <a:pos x="624" y="329"/>
              </a:cxn>
              <a:cxn ang="0">
                <a:pos x="651" y="239"/>
              </a:cxn>
              <a:cxn ang="0">
                <a:pos x="477" y="170"/>
              </a:cxn>
              <a:cxn ang="0">
                <a:pos x="186" y="212"/>
              </a:cxn>
              <a:cxn ang="0">
                <a:pos x="42" y="362"/>
              </a:cxn>
              <a:cxn ang="0">
                <a:pos x="30" y="473"/>
              </a:cxn>
              <a:cxn ang="0">
                <a:pos x="204" y="593"/>
              </a:cxn>
              <a:cxn ang="0">
                <a:pos x="495" y="602"/>
              </a:cxn>
              <a:cxn ang="0">
                <a:pos x="636" y="569"/>
              </a:cxn>
              <a:cxn ang="0">
                <a:pos x="645" y="473"/>
              </a:cxn>
              <a:cxn ang="0">
                <a:pos x="489" y="422"/>
              </a:cxn>
              <a:cxn ang="0">
                <a:pos x="201" y="434"/>
              </a:cxn>
              <a:cxn ang="0">
                <a:pos x="27" y="602"/>
              </a:cxn>
              <a:cxn ang="0">
                <a:pos x="36" y="734"/>
              </a:cxn>
              <a:cxn ang="0">
                <a:pos x="216" y="845"/>
              </a:cxn>
              <a:cxn ang="0">
                <a:pos x="474" y="866"/>
              </a:cxn>
              <a:cxn ang="0">
                <a:pos x="630" y="815"/>
              </a:cxn>
              <a:cxn ang="0">
                <a:pos x="645" y="716"/>
              </a:cxn>
              <a:cxn ang="0">
                <a:pos x="498" y="659"/>
              </a:cxn>
              <a:cxn ang="0">
                <a:pos x="198" y="689"/>
              </a:cxn>
              <a:cxn ang="0">
                <a:pos x="36" y="822"/>
              </a:cxn>
              <a:cxn ang="0">
                <a:pos x="36" y="950"/>
              </a:cxn>
              <a:cxn ang="0">
                <a:pos x="228" y="1033"/>
              </a:cxn>
              <a:cxn ang="0">
                <a:pos x="511" y="1060"/>
              </a:cxn>
              <a:cxn ang="0">
                <a:pos x="721" y="1069"/>
              </a:cxn>
              <a:cxn ang="0">
                <a:pos x="959" y="1069"/>
              </a:cxn>
            </a:cxnLst>
            <a:rect l="0" t="0" r="r" b="b"/>
            <a:pathLst>
              <a:path w="986" h="1070">
                <a:moveTo>
                  <a:pt x="986" y="18"/>
                </a:moveTo>
                <a:cubicBezTo>
                  <a:pt x="943" y="16"/>
                  <a:pt x="821" y="10"/>
                  <a:pt x="730" y="9"/>
                </a:cubicBezTo>
                <a:cubicBezTo>
                  <a:pt x="639" y="8"/>
                  <a:pt x="535" y="0"/>
                  <a:pt x="438" y="9"/>
                </a:cubicBezTo>
                <a:cubicBezTo>
                  <a:pt x="341" y="18"/>
                  <a:pt x="212" y="21"/>
                  <a:pt x="145" y="63"/>
                </a:cubicBezTo>
                <a:cubicBezTo>
                  <a:pt x="78" y="105"/>
                  <a:pt x="22" y="215"/>
                  <a:pt x="36" y="263"/>
                </a:cubicBezTo>
                <a:cubicBezTo>
                  <a:pt x="50" y="311"/>
                  <a:pt x="162" y="336"/>
                  <a:pt x="231" y="353"/>
                </a:cubicBezTo>
                <a:cubicBezTo>
                  <a:pt x="300" y="370"/>
                  <a:pt x="388" y="372"/>
                  <a:pt x="453" y="368"/>
                </a:cubicBezTo>
                <a:cubicBezTo>
                  <a:pt x="518" y="364"/>
                  <a:pt x="591" y="350"/>
                  <a:pt x="624" y="329"/>
                </a:cubicBezTo>
                <a:cubicBezTo>
                  <a:pt x="657" y="308"/>
                  <a:pt x="676" y="266"/>
                  <a:pt x="651" y="239"/>
                </a:cubicBezTo>
                <a:cubicBezTo>
                  <a:pt x="626" y="212"/>
                  <a:pt x="554" y="174"/>
                  <a:pt x="477" y="170"/>
                </a:cubicBezTo>
                <a:cubicBezTo>
                  <a:pt x="400" y="166"/>
                  <a:pt x="258" y="180"/>
                  <a:pt x="186" y="212"/>
                </a:cubicBezTo>
                <a:cubicBezTo>
                  <a:pt x="114" y="244"/>
                  <a:pt x="68" y="318"/>
                  <a:pt x="42" y="362"/>
                </a:cubicBezTo>
                <a:cubicBezTo>
                  <a:pt x="16" y="406"/>
                  <a:pt x="3" y="435"/>
                  <a:pt x="30" y="473"/>
                </a:cubicBezTo>
                <a:cubicBezTo>
                  <a:pt x="57" y="511"/>
                  <a:pt x="126" y="572"/>
                  <a:pt x="204" y="593"/>
                </a:cubicBezTo>
                <a:cubicBezTo>
                  <a:pt x="282" y="614"/>
                  <a:pt x="423" y="606"/>
                  <a:pt x="495" y="602"/>
                </a:cubicBezTo>
                <a:cubicBezTo>
                  <a:pt x="567" y="598"/>
                  <a:pt x="611" y="590"/>
                  <a:pt x="636" y="569"/>
                </a:cubicBezTo>
                <a:cubicBezTo>
                  <a:pt x="661" y="548"/>
                  <a:pt x="669" y="497"/>
                  <a:pt x="645" y="473"/>
                </a:cubicBezTo>
                <a:cubicBezTo>
                  <a:pt x="621" y="449"/>
                  <a:pt x="563" y="428"/>
                  <a:pt x="489" y="422"/>
                </a:cubicBezTo>
                <a:cubicBezTo>
                  <a:pt x="415" y="416"/>
                  <a:pt x="278" y="404"/>
                  <a:pt x="201" y="434"/>
                </a:cubicBezTo>
                <a:cubicBezTo>
                  <a:pt x="124" y="464"/>
                  <a:pt x="54" y="552"/>
                  <a:pt x="27" y="602"/>
                </a:cubicBezTo>
                <a:cubicBezTo>
                  <a:pt x="0" y="652"/>
                  <a:pt x="5" y="694"/>
                  <a:pt x="36" y="734"/>
                </a:cubicBezTo>
                <a:cubicBezTo>
                  <a:pt x="67" y="774"/>
                  <a:pt x="143" y="823"/>
                  <a:pt x="216" y="845"/>
                </a:cubicBezTo>
                <a:cubicBezTo>
                  <a:pt x="289" y="867"/>
                  <a:pt x="405" y="871"/>
                  <a:pt x="474" y="866"/>
                </a:cubicBezTo>
                <a:cubicBezTo>
                  <a:pt x="543" y="861"/>
                  <a:pt x="602" y="840"/>
                  <a:pt x="630" y="815"/>
                </a:cubicBezTo>
                <a:cubicBezTo>
                  <a:pt x="658" y="790"/>
                  <a:pt x="667" y="742"/>
                  <a:pt x="645" y="716"/>
                </a:cubicBezTo>
                <a:cubicBezTo>
                  <a:pt x="623" y="690"/>
                  <a:pt x="572" y="664"/>
                  <a:pt x="498" y="659"/>
                </a:cubicBezTo>
                <a:cubicBezTo>
                  <a:pt x="424" y="654"/>
                  <a:pt x="275" y="662"/>
                  <a:pt x="198" y="689"/>
                </a:cubicBezTo>
                <a:cubicBezTo>
                  <a:pt x="121" y="716"/>
                  <a:pt x="63" y="778"/>
                  <a:pt x="36" y="822"/>
                </a:cubicBezTo>
                <a:cubicBezTo>
                  <a:pt x="9" y="866"/>
                  <a:pt x="4" y="915"/>
                  <a:pt x="36" y="950"/>
                </a:cubicBezTo>
                <a:cubicBezTo>
                  <a:pt x="68" y="985"/>
                  <a:pt x="149" y="1015"/>
                  <a:pt x="228" y="1033"/>
                </a:cubicBezTo>
                <a:cubicBezTo>
                  <a:pt x="307" y="1051"/>
                  <a:pt x="429" y="1054"/>
                  <a:pt x="511" y="1060"/>
                </a:cubicBezTo>
                <a:cubicBezTo>
                  <a:pt x="593" y="1066"/>
                  <a:pt x="646" y="1068"/>
                  <a:pt x="721" y="1069"/>
                </a:cubicBezTo>
                <a:cubicBezTo>
                  <a:pt x="796" y="1070"/>
                  <a:pt x="910" y="1069"/>
                  <a:pt x="959" y="1069"/>
                </a:cubicBezTo>
              </a:path>
            </a:pathLst>
          </a:custGeom>
          <a:noFill/>
          <a:ln w="38100" cmpd="sng">
            <a:solidFill>
              <a:srgbClr val="FF9900"/>
            </a:solidFill>
            <a:round/>
            <a:headEnd/>
            <a:tailEnd/>
          </a:ln>
          <a:effectLst/>
        </p:spPr>
        <p:txBody>
          <a:bodyPr/>
          <a:lstStyle/>
          <a:p>
            <a:endParaRPr lang="zh-CN" altLang="en-US"/>
          </a:p>
        </p:txBody>
      </p:sp>
      <p:sp>
        <p:nvSpPr>
          <p:cNvPr id="593933" name="Line 13"/>
          <p:cNvSpPr>
            <a:spLocks noChangeShapeType="1"/>
          </p:cNvSpPr>
          <p:nvPr/>
        </p:nvSpPr>
        <p:spPr bwMode="auto">
          <a:xfrm flipV="1">
            <a:off x="1008063" y="1917700"/>
            <a:ext cx="0" cy="2159000"/>
          </a:xfrm>
          <a:prstGeom prst="line">
            <a:avLst/>
          </a:prstGeom>
          <a:noFill/>
          <a:ln w="9525">
            <a:solidFill>
              <a:schemeClr val="tx1"/>
            </a:solidFill>
            <a:round/>
            <a:headEnd/>
            <a:tailEnd type="triangle" w="med" len="med"/>
          </a:ln>
          <a:effectLst/>
        </p:spPr>
        <p:txBody>
          <a:bodyPr/>
          <a:lstStyle/>
          <a:p>
            <a:endParaRPr lang="zh-CN" altLang="en-US"/>
          </a:p>
        </p:txBody>
      </p:sp>
      <p:sp>
        <p:nvSpPr>
          <p:cNvPr id="593934" name="Text Box 14"/>
          <p:cNvSpPr txBox="1">
            <a:spLocks noChangeArrowheads="1"/>
          </p:cNvSpPr>
          <p:nvPr/>
        </p:nvSpPr>
        <p:spPr bwMode="auto">
          <a:xfrm>
            <a:off x="1116013" y="1773238"/>
            <a:ext cx="433387" cy="457200"/>
          </a:xfrm>
          <a:prstGeom prst="rect">
            <a:avLst/>
          </a:prstGeom>
          <a:noFill/>
          <a:ln w="9525">
            <a:noFill/>
            <a:miter lim="800000"/>
            <a:headEnd/>
            <a:tailEnd/>
          </a:ln>
          <a:effectLst/>
        </p:spPr>
        <p:txBody>
          <a:bodyPr wrap="none">
            <a:spAutoFit/>
          </a:bodyPr>
          <a:lstStyle/>
          <a:p>
            <a:r>
              <a:rPr lang="en-US" altLang="zh-CN" i="1">
                <a:sym typeface="Symbol" pitchFamily="18" charset="2"/>
              </a:rPr>
              <a:t></a:t>
            </a:r>
            <a:r>
              <a:rPr lang="en-US" altLang="zh-CN" i="1" baseline="-25000">
                <a:sym typeface="Symbol" pitchFamily="18" charset="2"/>
              </a:rPr>
              <a:t>x</a:t>
            </a:r>
            <a:endParaRPr lang="en-US" altLang="zh-CN" i="1">
              <a:sym typeface="Symbol" pitchFamily="18" charset="2"/>
            </a:endParaRPr>
          </a:p>
        </p:txBody>
      </p:sp>
      <p:sp>
        <p:nvSpPr>
          <p:cNvPr id="593935" name="Text Box 15"/>
          <p:cNvSpPr txBox="1">
            <a:spLocks noChangeArrowheads="1"/>
          </p:cNvSpPr>
          <p:nvPr/>
        </p:nvSpPr>
        <p:spPr bwMode="auto">
          <a:xfrm>
            <a:off x="427038" y="4078288"/>
            <a:ext cx="1216025" cy="519112"/>
          </a:xfrm>
          <a:prstGeom prst="rect">
            <a:avLst/>
          </a:prstGeom>
          <a:noFill/>
          <a:ln w="9525">
            <a:noFill/>
            <a:miter lim="800000"/>
            <a:headEnd/>
            <a:tailEnd/>
          </a:ln>
          <a:effectLst/>
        </p:spPr>
        <p:txBody>
          <a:bodyPr wrap="none">
            <a:spAutoFit/>
          </a:bodyPr>
          <a:lstStyle/>
          <a:p>
            <a:r>
              <a:rPr lang="en-US" altLang="zh-CN" sz="2800" i="1"/>
              <a:t>L</a:t>
            </a:r>
            <a:r>
              <a:rPr lang="en-US" altLang="zh-CN" sz="2800" i="1" baseline="-25000"/>
              <a:t>p</a:t>
            </a:r>
            <a:r>
              <a:rPr lang="zh-CN" altLang="en-US" sz="2800"/>
              <a:t>，</a:t>
            </a:r>
            <a:r>
              <a:rPr lang="en-US" altLang="zh-CN" sz="2800" i="1"/>
              <a:t>N</a:t>
            </a:r>
            <a:r>
              <a:rPr lang="en-US" altLang="zh-CN" sz="2800" i="1" baseline="-25000"/>
              <a:t>p</a:t>
            </a:r>
          </a:p>
        </p:txBody>
      </p:sp>
      <p:sp>
        <p:nvSpPr>
          <p:cNvPr id="593936" name="Freeform 16"/>
          <p:cNvSpPr>
            <a:spLocks/>
          </p:cNvSpPr>
          <p:nvPr/>
        </p:nvSpPr>
        <p:spPr bwMode="auto">
          <a:xfrm flipH="1">
            <a:off x="4356100" y="2492375"/>
            <a:ext cx="503238" cy="1296988"/>
          </a:xfrm>
          <a:custGeom>
            <a:avLst/>
            <a:gdLst/>
            <a:ahLst/>
            <a:cxnLst>
              <a:cxn ang="0">
                <a:pos x="986" y="18"/>
              </a:cxn>
              <a:cxn ang="0">
                <a:pos x="730" y="9"/>
              </a:cxn>
              <a:cxn ang="0">
                <a:pos x="438" y="9"/>
              </a:cxn>
              <a:cxn ang="0">
                <a:pos x="145" y="63"/>
              </a:cxn>
              <a:cxn ang="0">
                <a:pos x="36" y="263"/>
              </a:cxn>
              <a:cxn ang="0">
                <a:pos x="231" y="353"/>
              </a:cxn>
              <a:cxn ang="0">
                <a:pos x="453" y="368"/>
              </a:cxn>
              <a:cxn ang="0">
                <a:pos x="624" y="329"/>
              </a:cxn>
              <a:cxn ang="0">
                <a:pos x="651" y="239"/>
              </a:cxn>
              <a:cxn ang="0">
                <a:pos x="477" y="170"/>
              </a:cxn>
              <a:cxn ang="0">
                <a:pos x="186" y="212"/>
              </a:cxn>
              <a:cxn ang="0">
                <a:pos x="42" y="362"/>
              </a:cxn>
              <a:cxn ang="0">
                <a:pos x="30" y="473"/>
              </a:cxn>
              <a:cxn ang="0">
                <a:pos x="204" y="593"/>
              </a:cxn>
              <a:cxn ang="0">
                <a:pos x="495" y="602"/>
              </a:cxn>
              <a:cxn ang="0">
                <a:pos x="636" y="569"/>
              </a:cxn>
              <a:cxn ang="0">
                <a:pos x="645" y="473"/>
              </a:cxn>
              <a:cxn ang="0">
                <a:pos x="489" y="422"/>
              </a:cxn>
              <a:cxn ang="0">
                <a:pos x="201" y="434"/>
              </a:cxn>
              <a:cxn ang="0">
                <a:pos x="27" y="602"/>
              </a:cxn>
              <a:cxn ang="0">
                <a:pos x="36" y="734"/>
              </a:cxn>
              <a:cxn ang="0">
                <a:pos x="216" y="845"/>
              </a:cxn>
              <a:cxn ang="0">
                <a:pos x="474" y="866"/>
              </a:cxn>
              <a:cxn ang="0">
                <a:pos x="630" y="815"/>
              </a:cxn>
              <a:cxn ang="0">
                <a:pos x="645" y="716"/>
              </a:cxn>
              <a:cxn ang="0">
                <a:pos x="498" y="659"/>
              </a:cxn>
              <a:cxn ang="0">
                <a:pos x="198" y="689"/>
              </a:cxn>
              <a:cxn ang="0">
                <a:pos x="36" y="822"/>
              </a:cxn>
              <a:cxn ang="0">
                <a:pos x="36" y="950"/>
              </a:cxn>
              <a:cxn ang="0">
                <a:pos x="228" y="1033"/>
              </a:cxn>
              <a:cxn ang="0">
                <a:pos x="511" y="1060"/>
              </a:cxn>
              <a:cxn ang="0">
                <a:pos x="721" y="1069"/>
              </a:cxn>
              <a:cxn ang="0">
                <a:pos x="959" y="1069"/>
              </a:cxn>
            </a:cxnLst>
            <a:rect l="0" t="0" r="r" b="b"/>
            <a:pathLst>
              <a:path w="986" h="1070">
                <a:moveTo>
                  <a:pt x="986" y="18"/>
                </a:moveTo>
                <a:cubicBezTo>
                  <a:pt x="943" y="16"/>
                  <a:pt x="821" y="10"/>
                  <a:pt x="730" y="9"/>
                </a:cubicBezTo>
                <a:cubicBezTo>
                  <a:pt x="639" y="8"/>
                  <a:pt x="535" y="0"/>
                  <a:pt x="438" y="9"/>
                </a:cubicBezTo>
                <a:cubicBezTo>
                  <a:pt x="341" y="18"/>
                  <a:pt x="212" y="21"/>
                  <a:pt x="145" y="63"/>
                </a:cubicBezTo>
                <a:cubicBezTo>
                  <a:pt x="78" y="105"/>
                  <a:pt x="22" y="215"/>
                  <a:pt x="36" y="263"/>
                </a:cubicBezTo>
                <a:cubicBezTo>
                  <a:pt x="50" y="311"/>
                  <a:pt x="162" y="336"/>
                  <a:pt x="231" y="353"/>
                </a:cubicBezTo>
                <a:cubicBezTo>
                  <a:pt x="300" y="370"/>
                  <a:pt x="388" y="372"/>
                  <a:pt x="453" y="368"/>
                </a:cubicBezTo>
                <a:cubicBezTo>
                  <a:pt x="518" y="364"/>
                  <a:pt x="591" y="350"/>
                  <a:pt x="624" y="329"/>
                </a:cubicBezTo>
                <a:cubicBezTo>
                  <a:pt x="657" y="308"/>
                  <a:pt x="676" y="266"/>
                  <a:pt x="651" y="239"/>
                </a:cubicBezTo>
                <a:cubicBezTo>
                  <a:pt x="626" y="212"/>
                  <a:pt x="554" y="174"/>
                  <a:pt x="477" y="170"/>
                </a:cubicBezTo>
                <a:cubicBezTo>
                  <a:pt x="400" y="166"/>
                  <a:pt x="258" y="180"/>
                  <a:pt x="186" y="212"/>
                </a:cubicBezTo>
                <a:cubicBezTo>
                  <a:pt x="114" y="244"/>
                  <a:pt x="68" y="318"/>
                  <a:pt x="42" y="362"/>
                </a:cubicBezTo>
                <a:cubicBezTo>
                  <a:pt x="16" y="406"/>
                  <a:pt x="3" y="435"/>
                  <a:pt x="30" y="473"/>
                </a:cubicBezTo>
                <a:cubicBezTo>
                  <a:pt x="57" y="511"/>
                  <a:pt x="126" y="572"/>
                  <a:pt x="204" y="593"/>
                </a:cubicBezTo>
                <a:cubicBezTo>
                  <a:pt x="282" y="614"/>
                  <a:pt x="423" y="606"/>
                  <a:pt x="495" y="602"/>
                </a:cubicBezTo>
                <a:cubicBezTo>
                  <a:pt x="567" y="598"/>
                  <a:pt x="611" y="590"/>
                  <a:pt x="636" y="569"/>
                </a:cubicBezTo>
                <a:cubicBezTo>
                  <a:pt x="661" y="548"/>
                  <a:pt x="669" y="497"/>
                  <a:pt x="645" y="473"/>
                </a:cubicBezTo>
                <a:cubicBezTo>
                  <a:pt x="621" y="449"/>
                  <a:pt x="563" y="428"/>
                  <a:pt x="489" y="422"/>
                </a:cubicBezTo>
                <a:cubicBezTo>
                  <a:pt x="415" y="416"/>
                  <a:pt x="278" y="404"/>
                  <a:pt x="201" y="434"/>
                </a:cubicBezTo>
                <a:cubicBezTo>
                  <a:pt x="124" y="464"/>
                  <a:pt x="54" y="552"/>
                  <a:pt x="27" y="602"/>
                </a:cubicBezTo>
                <a:cubicBezTo>
                  <a:pt x="0" y="652"/>
                  <a:pt x="5" y="694"/>
                  <a:pt x="36" y="734"/>
                </a:cubicBezTo>
                <a:cubicBezTo>
                  <a:pt x="67" y="774"/>
                  <a:pt x="143" y="823"/>
                  <a:pt x="216" y="845"/>
                </a:cubicBezTo>
                <a:cubicBezTo>
                  <a:pt x="289" y="867"/>
                  <a:pt x="405" y="871"/>
                  <a:pt x="474" y="866"/>
                </a:cubicBezTo>
                <a:cubicBezTo>
                  <a:pt x="543" y="861"/>
                  <a:pt x="602" y="840"/>
                  <a:pt x="630" y="815"/>
                </a:cubicBezTo>
                <a:cubicBezTo>
                  <a:pt x="658" y="790"/>
                  <a:pt x="667" y="742"/>
                  <a:pt x="645" y="716"/>
                </a:cubicBezTo>
                <a:cubicBezTo>
                  <a:pt x="623" y="690"/>
                  <a:pt x="572" y="664"/>
                  <a:pt x="498" y="659"/>
                </a:cubicBezTo>
                <a:cubicBezTo>
                  <a:pt x="424" y="654"/>
                  <a:pt x="275" y="662"/>
                  <a:pt x="198" y="689"/>
                </a:cubicBezTo>
                <a:cubicBezTo>
                  <a:pt x="121" y="716"/>
                  <a:pt x="63" y="778"/>
                  <a:pt x="36" y="822"/>
                </a:cubicBezTo>
                <a:cubicBezTo>
                  <a:pt x="9" y="866"/>
                  <a:pt x="4" y="915"/>
                  <a:pt x="36" y="950"/>
                </a:cubicBezTo>
                <a:cubicBezTo>
                  <a:pt x="68" y="985"/>
                  <a:pt x="149" y="1015"/>
                  <a:pt x="228" y="1033"/>
                </a:cubicBezTo>
                <a:cubicBezTo>
                  <a:pt x="307" y="1051"/>
                  <a:pt x="429" y="1054"/>
                  <a:pt x="511" y="1060"/>
                </a:cubicBezTo>
                <a:cubicBezTo>
                  <a:pt x="593" y="1066"/>
                  <a:pt x="646" y="1068"/>
                  <a:pt x="721" y="1069"/>
                </a:cubicBezTo>
                <a:cubicBezTo>
                  <a:pt x="796" y="1070"/>
                  <a:pt x="910" y="1069"/>
                  <a:pt x="959" y="1069"/>
                </a:cubicBezTo>
              </a:path>
            </a:pathLst>
          </a:custGeom>
          <a:noFill/>
          <a:ln w="38100" cmpd="sng">
            <a:solidFill>
              <a:srgbClr val="FF9900"/>
            </a:solidFill>
            <a:round/>
            <a:headEnd/>
            <a:tailEnd/>
          </a:ln>
          <a:effectLst/>
        </p:spPr>
        <p:txBody>
          <a:bodyPr/>
          <a:lstStyle/>
          <a:p>
            <a:endParaRPr lang="zh-CN" altLang="en-US"/>
          </a:p>
        </p:txBody>
      </p:sp>
      <p:sp>
        <p:nvSpPr>
          <p:cNvPr id="593937" name="Line 17"/>
          <p:cNvSpPr>
            <a:spLocks noChangeShapeType="1"/>
          </p:cNvSpPr>
          <p:nvPr/>
        </p:nvSpPr>
        <p:spPr bwMode="auto">
          <a:xfrm>
            <a:off x="1908175" y="2492375"/>
            <a:ext cx="2303463" cy="0"/>
          </a:xfrm>
          <a:prstGeom prst="line">
            <a:avLst/>
          </a:prstGeom>
          <a:noFill/>
          <a:ln w="38100">
            <a:solidFill>
              <a:srgbClr val="FF9900"/>
            </a:solidFill>
            <a:round/>
            <a:headEnd/>
            <a:tailEnd/>
          </a:ln>
          <a:effectLst/>
        </p:spPr>
        <p:txBody>
          <a:bodyPr/>
          <a:lstStyle/>
          <a:p>
            <a:endParaRPr lang="zh-CN" altLang="en-US"/>
          </a:p>
        </p:txBody>
      </p:sp>
      <p:sp>
        <p:nvSpPr>
          <p:cNvPr id="593938" name="Line 18"/>
          <p:cNvSpPr>
            <a:spLocks noChangeShapeType="1"/>
          </p:cNvSpPr>
          <p:nvPr/>
        </p:nvSpPr>
        <p:spPr bwMode="auto">
          <a:xfrm>
            <a:off x="1908175" y="3789363"/>
            <a:ext cx="2303463" cy="0"/>
          </a:xfrm>
          <a:prstGeom prst="line">
            <a:avLst/>
          </a:prstGeom>
          <a:noFill/>
          <a:ln w="38100">
            <a:solidFill>
              <a:srgbClr val="FF9900"/>
            </a:solidFill>
            <a:round/>
            <a:headEnd/>
            <a:tailEnd/>
          </a:ln>
          <a:effectLst/>
        </p:spPr>
        <p:txBody>
          <a:bodyPr/>
          <a:lstStyle/>
          <a:p>
            <a:endParaRPr lang="zh-CN" altLang="en-US"/>
          </a:p>
        </p:txBody>
      </p:sp>
      <p:sp>
        <p:nvSpPr>
          <p:cNvPr id="593939" name="Text Box 19"/>
          <p:cNvSpPr txBox="1">
            <a:spLocks noChangeArrowheads="1"/>
          </p:cNvSpPr>
          <p:nvPr/>
        </p:nvSpPr>
        <p:spPr bwMode="auto">
          <a:xfrm>
            <a:off x="4056063" y="4064000"/>
            <a:ext cx="1162050" cy="519113"/>
          </a:xfrm>
          <a:prstGeom prst="rect">
            <a:avLst/>
          </a:prstGeom>
          <a:noFill/>
          <a:ln w="9525">
            <a:noFill/>
            <a:miter lim="800000"/>
            <a:headEnd/>
            <a:tailEnd/>
          </a:ln>
          <a:effectLst/>
        </p:spPr>
        <p:txBody>
          <a:bodyPr wrap="none">
            <a:spAutoFit/>
          </a:bodyPr>
          <a:lstStyle/>
          <a:p>
            <a:r>
              <a:rPr lang="en-US" altLang="zh-CN" sz="2800" i="1"/>
              <a:t>L</a:t>
            </a:r>
            <a:r>
              <a:rPr lang="en-US" altLang="zh-CN" sz="2800" i="1" baseline="-25000"/>
              <a:t>s</a:t>
            </a:r>
            <a:r>
              <a:rPr lang="zh-CN" altLang="en-US" sz="2800"/>
              <a:t>，</a:t>
            </a:r>
            <a:r>
              <a:rPr lang="en-US" altLang="zh-CN" sz="2800" i="1"/>
              <a:t>N</a:t>
            </a:r>
            <a:r>
              <a:rPr lang="en-US" altLang="zh-CN" sz="2800" i="1" baseline="-25000"/>
              <a:t>s</a:t>
            </a:r>
          </a:p>
        </p:txBody>
      </p:sp>
      <p:sp>
        <p:nvSpPr>
          <p:cNvPr id="593940" name="Text Box 20"/>
          <p:cNvSpPr txBox="1">
            <a:spLocks noChangeArrowheads="1"/>
          </p:cNvSpPr>
          <p:nvPr/>
        </p:nvSpPr>
        <p:spPr bwMode="auto">
          <a:xfrm>
            <a:off x="2771775" y="1989138"/>
            <a:ext cx="1250950" cy="519112"/>
          </a:xfrm>
          <a:prstGeom prst="rect">
            <a:avLst/>
          </a:prstGeom>
          <a:noFill/>
          <a:ln w="9525">
            <a:noFill/>
            <a:miter lim="800000"/>
            <a:headEnd/>
            <a:tailEnd/>
          </a:ln>
          <a:effectLst/>
        </p:spPr>
        <p:txBody>
          <a:bodyPr wrap="none">
            <a:spAutoFit/>
          </a:bodyPr>
          <a:lstStyle/>
          <a:p>
            <a:r>
              <a:rPr lang="en-US" altLang="zh-CN" sz="2800" i="1"/>
              <a:t>i</a:t>
            </a:r>
            <a:r>
              <a:rPr lang="zh-CN" altLang="en-US" sz="2800"/>
              <a:t>，</a:t>
            </a:r>
            <a:r>
              <a:rPr lang="en-US" altLang="zh-CN" sz="2800" i="1"/>
              <a:t>L</a:t>
            </a:r>
            <a:r>
              <a:rPr lang="en-US" altLang="zh-CN" sz="2800" i="1" baseline="-25000"/>
              <a:t>lead</a:t>
            </a:r>
          </a:p>
        </p:txBody>
      </p:sp>
      <p:sp>
        <p:nvSpPr>
          <p:cNvPr id="593941" name="Text Box 21"/>
          <p:cNvSpPr txBox="1">
            <a:spLocks noChangeArrowheads="1"/>
          </p:cNvSpPr>
          <p:nvPr/>
        </p:nvSpPr>
        <p:spPr bwMode="auto">
          <a:xfrm>
            <a:off x="4932363" y="1557338"/>
            <a:ext cx="481012" cy="519112"/>
          </a:xfrm>
          <a:prstGeom prst="rect">
            <a:avLst/>
          </a:prstGeom>
          <a:noFill/>
          <a:ln w="9525">
            <a:noFill/>
            <a:miter lim="800000"/>
            <a:headEnd/>
            <a:tailEnd/>
          </a:ln>
          <a:effectLst/>
        </p:spPr>
        <p:txBody>
          <a:bodyPr wrap="none">
            <a:spAutoFit/>
          </a:bodyPr>
          <a:lstStyle/>
          <a:p>
            <a:r>
              <a:rPr lang="en-US" altLang="zh-CN" sz="2800" i="1"/>
              <a:t>M</a:t>
            </a:r>
            <a:endParaRPr lang="en-US" altLang="zh-CN" sz="2800" i="1" baseline="-25000"/>
          </a:p>
        </p:txBody>
      </p:sp>
      <p:sp>
        <p:nvSpPr>
          <p:cNvPr id="593942" name="AutoShape 22"/>
          <p:cNvSpPr>
            <a:spLocks noChangeArrowheads="1"/>
          </p:cNvSpPr>
          <p:nvPr/>
        </p:nvSpPr>
        <p:spPr bwMode="auto">
          <a:xfrm>
            <a:off x="2268538" y="2852738"/>
            <a:ext cx="1655762" cy="6477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wrap="none" anchor="ctr"/>
          <a:lstStyle/>
          <a:p>
            <a:endParaRPr lang="zh-CN" altLang="en-US"/>
          </a:p>
        </p:txBody>
      </p:sp>
      <p:grpSp>
        <p:nvGrpSpPr>
          <p:cNvPr id="593943" name="Group 23"/>
          <p:cNvGrpSpPr>
            <a:grpSpLocks/>
          </p:cNvGrpSpPr>
          <p:nvPr/>
        </p:nvGrpSpPr>
        <p:grpSpPr bwMode="auto">
          <a:xfrm>
            <a:off x="7524750" y="1628775"/>
            <a:ext cx="1014413" cy="900113"/>
            <a:chOff x="4656" y="3024"/>
            <a:chExt cx="639" cy="567"/>
          </a:xfrm>
        </p:grpSpPr>
        <p:grpSp>
          <p:nvGrpSpPr>
            <p:cNvPr id="593944" name="Group 24"/>
            <p:cNvGrpSpPr>
              <a:grpSpLocks/>
            </p:cNvGrpSpPr>
            <p:nvPr/>
          </p:nvGrpSpPr>
          <p:grpSpPr bwMode="auto">
            <a:xfrm>
              <a:off x="4656" y="3024"/>
              <a:ext cx="639" cy="567"/>
              <a:chOff x="3856" y="2439"/>
              <a:chExt cx="639" cy="567"/>
            </a:xfrm>
          </p:grpSpPr>
          <p:grpSp>
            <p:nvGrpSpPr>
              <p:cNvPr id="593945" name="Group 25"/>
              <p:cNvGrpSpPr>
                <a:grpSpLocks/>
              </p:cNvGrpSpPr>
              <p:nvPr/>
            </p:nvGrpSpPr>
            <p:grpSpPr bwMode="auto">
              <a:xfrm rot="-5400000">
                <a:off x="3870" y="2651"/>
                <a:ext cx="115" cy="144"/>
                <a:chOff x="912" y="3684"/>
                <a:chExt cx="384" cy="240"/>
              </a:xfrm>
            </p:grpSpPr>
            <p:sp>
              <p:nvSpPr>
                <p:cNvPr id="593946" name="AutoShape 26"/>
                <p:cNvSpPr>
                  <a:spLocks noChangeArrowheads="1"/>
                </p:cNvSpPr>
                <p:nvPr/>
              </p:nvSpPr>
              <p:spPr bwMode="auto">
                <a:xfrm rot="5400000">
                  <a:off x="888" y="3708"/>
                  <a:ext cx="240" cy="192"/>
                </a:xfrm>
                <a:prstGeom prst="triangle">
                  <a:avLst>
                    <a:gd name="adj" fmla="val 50000"/>
                  </a:avLst>
                </a:prstGeom>
                <a:solidFill>
                  <a:schemeClr val="tx2"/>
                </a:solidFill>
                <a:ln w="19050">
                  <a:solidFill>
                    <a:schemeClr val="tx1"/>
                  </a:solidFill>
                  <a:miter lim="800000"/>
                  <a:headEnd/>
                  <a:tailEnd/>
                </a:ln>
                <a:effectLst/>
              </p:spPr>
              <p:txBody>
                <a:bodyPr wrap="none" lIns="90000" tIns="46800" rIns="90000" bIns="46800" anchor="ctr">
                  <a:spAutoFit/>
                </a:bodyPr>
                <a:lstStyle/>
                <a:p>
                  <a:endParaRPr lang="zh-CN" altLang="en-US"/>
                </a:p>
              </p:txBody>
            </p:sp>
            <p:sp>
              <p:nvSpPr>
                <p:cNvPr id="593947" name="AutoShape 27"/>
                <p:cNvSpPr>
                  <a:spLocks noChangeArrowheads="1"/>
                </p:cNvSpPr>
                <p:nvPr/>
              </p:nvSpPr>
              <p:spPr bwMode="auto">
                <a:xfrm rot="16200000" flipH="1">
                  <a:off x="1080" y="3708"/>
                  <a:ext cx="240" cy="192"/>
                </a:xfrm>
                <a:prstGeom prst="triangle">
                  <a:avLst>
                    <a:gd name="adj" fmla="val 50000"/>
                  </a:avLst>
                </a:prstGeom>
                <a:solidFill>
                  <a:schemeClr val="tx2"/>
                </a:solidFill>
                <a:ln w="19050">
                  <a:solidFill>
                    <a:schemeClr val="tx1"/>
                  </a:solidFill>
                  <a:miter lim="800000"/>
                  <a:headEnd/>
                  <a:tailEnd/>
                </a:ln>
                <a:effectLst/>
              </p:spPr>
              <p:txBody>
                <a:bodyPr wrap="none" lIns="90000" tIns="46800" rIns="90000" bIns="46800" anchor="ctr">
                  <a:spAutoFit/>
                </a:bodyPr>
                <a:lstStyle/>
                <a:p>
                  <a:endParaRPr lang="zh-CN" altLang="en-US"/>
                </a:p>
              </p:txBody>
            </p:sp>
          </p:grpSp>
          <p:sp>
            <p:nvSpPr>
              <p:cNvPr id="593948" name="Oval 28"/>
              <p:cNvSpPr>
                <a:spLocks noChangeArrowheads="1"/>
              </p:cNvSpPr>
              <p:nvPr/>
            </p:nvSpPr>
            <p:spPr bwMode="auto">
              <a:xfrm>
                <a:off x="3928" y="2439"/>
                <a:ext cx="567" cy="567"/>
              </a:xfrm>
              <a:prstGeom prst="ellipse">
                <a:avLst/>
              </a:prstGeom>
              <a:noFill/>
              <a:ln w="38100">
                <a:solidFill>
                  <a:schemeClr val="tx1"/>
                </a:solidFill>
                <a:round/>
                <a:headEnd/>
                <a:tailEnd/>
              </a:ln>
              <a:effectLst/>
            </p:spPr>
            <p:txBody>
              <a:bodyPr lIns="90000" tIns="46800" rIns="90000" bIns="46800" anchor="ctr">
                <a:spAutoFit/>
              </a:bodyPr>
              <a:lstStyle/>
              <a:p>
                <a:endParaRPr lang="zh-CN" altLang="en-US"/>
              </a:p>
            </p:txBody>
          </p:sp>
        </p:grpSp>
        <p:grpSp>
          <p:nvGrpSpPr>
            <p:cNvPr id="593949" name="Group 29"/>
            <p:cNvGrpSpPr>
              <a:grpSpLocks/>
            </p:cNvGrpSpPr>
            <p:nvPr/>
          </p:nvGrpSpPr>
          <p:grpSpPr bwMode="auto">
            <a:xfrm>
              <a:off x="4944" y="3228"/>
              <a:ext cx="277" cy="159"/>
              <a:chOff x="4464" y="3595"/>
              <a:chExt cx="277" cy="159"/>
            </a:xfrm>
          </p:grpSpPr>
          <p:grpSp>
            <p:nvGrpSpPr>
              <p:cNvPr id="593950" name="Group 30"/>
              <p:cNvGrpSpPr>
                <a:grpSpLocks/>
              </p:cNvGrpSpPr>
              <p:nvPr/>
            </p:nvGrpSpPr>
            <p:grpSpPr bwMode="auto">
              <a:xfrm>
                <a:off x="4464" y="3595"/>
                <a:ext cx="159" cy="159"/>
                <a:chOff x="1536" y="3380"/>
                <a:chExt cx="159" cy="159"/>
              </a:xfrm>
            </p:grpSpPr>
            <p:sp>
              <p:nvSpPr>
                <p:cNvPr id="593951" name="Oval 31"/>
                <p:cNvSpPr>
                  <a:spLocks noChangeArrowheads="1"/>
                </p:cNvSpPr>
                <p:nvPr/>
              </p:nvSpPr>
              <p:spPr bwMode="auto">
                <a:xfrm>
                  <a:off x="1536" y="3380"/>
                  <a:ext cx="159" cy="159"/>
                </a:xfrm>
                <a:prstGeom prst="ellipse">
                  <a:avLst/>
                </a:prstGeom>
                <a:noFill/>
                <a:ln w="38100">
                  <a:solidFill>
                    <a:srgbClr val="FF00FF"/>
                  </a:solidFill>
                  <a:round/>
                  <a:headEnd/>
                  <a:tailEnd/>
                </a:ln>
                <a:effectLst/>
              </p:spPr>
              <p:txBody>
                <a:bodyPr wrap="none" lIns="90000" tIns="46800" rIns="90000" bIns="46800" anchor="ctr">
                  <a:spAutoFit/>
                </a:bodyPr>
                <a:lstStyle/>
                <a:p>
                  <a:endParaRPr lang="zh-CN" altLang="en-US"/>
                </a:p>
              </p:txBody>
            </p:sp>
            <p:sp>
              <p:nvSpPr>
                <p:cNvPr id="593952" name="Line 32"/>
                <p:cNvSpPr>
                  <a:spLocks noChangeShapeType="1"/>
                </p:cNvSpPr>
                <p:nvPr/>
              </p:nvSpPr>
              <p:spPr bwMode="auto">
                <a:xfrm rot="2700000" flipH="1">
                  <a:off x="1559" y="3460"/>
                  <a:ext cx="113" cy="0"/>
                </a:xfrm>
                <a:prstGeom prst="line">
                  <a:avLst/>
                </a:prstGeom>
                <a:noFill/>
                <a:ln w="38100">
                  <a:solidFill>
                    <a:srgbClr val="FF00FF"/>
                  </a:solidFill>
                  <a:round/>
                  <a:headEnd/>
                  <a:tailEnd/>
                </a:ln>
                <a:effectLst/>
              </p:spPr>
              <p:txBody>
                <a:bodyPr lIns="90000" tIns="46800" rIns="90000" bIns="46800">
                  <a:spAutoFit/>
                </a:bodyPr>
                <a:lstStyle/>
                <a:p>
                  <a:endParaRPr lang="zh-CN" altLang="en-US"/>
                </a:p>
              </p:txBody>
            </p:sp>
            <p:sp>
              <p:nvSpPr>
                <p:cNvPr id="593953" name="Line 33"/>
                <p:cNvSpPr>
                  <a:spLocks noChangeShapeType="1"/>
                </p:cNvSpPr>
                <p:nvPr/>
              </p:nvSpPr>
              <p:spPr bwMode="auto">
                <a:xfrm rot="-2700000">
                  <a:off x="1559" y="3460"/>
                  <a:ext cx="113" cy="0"/>
                </a:xfrm>
                <a:prstGeom prst="line">
                  <a:avLst/>
                </a:prstGeom>
                <a:noFill/>
                <a:ln w="38100">
                  <a:solidFill>
                    <a:srgbClr val="FF00FF"/>
                  </a:solidFill>
                  <a:round/>
                  <a:headEnd/>
                  <a:tailEnd/>
                </a:ln>
                <a:effectLst/>
              </p:spPr>
              <p:txBody>
                <a:bodyPr lIns="90000" tIns="46800" rIns="90000" bIns="46800">
                  <a:spAutoFit/>
                </a:bodyPr>
                <a:lstStyle/>
                <a:p>
                  <a:endParaRPr lang="zh-CN" altLang="en-US"/>
                </a:p>
              </p:txBody>
            </p:sp>
          </p:grpSp>
          <p:sp>
            <p:nvSpPr>
              <p:cNvPr id="593954" name="Text Box 34"/>
              <p:cNvSpPr txBox="1">
                <a:spLocks noChangeArrowheads="1"/>
              </p:cNvSpPr>
              <p:nvPr/>
            </p:nvSpPr>
            <p:spPr bwMode="auto">
              <a:xfrm>
                <a:off x="4656" y="3597"/>
                <a:ext cx="85" cy="154"/>
              </a:xfrm>
              <a:prstGeom prst="rect">
                <a:avLst/>
              </a:prstGeom>
              <a:noFill/>
              <a:ln w="19050">
                <a:noFill/>
                <a:miter lim="800000"/>
                <a:headEnd/>
                <a:tailEnd/>
              </a:ln>
              <a:effectLst/>
            </p:spPr>
            <p:txBody>
              <a:bodyPr wrap="none" lIns="0" tIns="0" rIns="0" bIns="0">
                <a:spAutoFit/>
              </a:bodyPr>
              <a:lstStyle/>
              <a:p>
                <a:r>
                  <a:rPr kumimoji="1" lang="en-US" altLang="zh-CN" sz="1600" b="1"/>
                  <a:t>B</a:t>
                </a:r>
              </a:p>
            </p:txBody>
          </p:sp>
        </p:grpSp>
      </p:grpSp>
      <p:sp>
        <p:nvSpPr>
          <p:cNvPr id="593955" name="AutoShape 35"/>
          <p:cNvSpPr>
            <a:spLocks/>
          </p:cNvSpPr>
          <p:nvPr/>
        </p:nvSpPr>
        <p:spPr bwMode="auto">
          <a:xfrm>
            <a:off x="7235825" y="2757488"/>
            <a:ext cx="1616075" cy="528637"/>
          </a:xfrm>
          <a:prstGeom prst="borderCallout2">
            <a:avLst>
              <a:gd name="adj1" fmla="val 21620"/>
              <a:gd name="adj2" fmla="val -4713"/>
              <a:gd name="adj3" fmla="val 21620"/>
              <a:gd name="adj4" fmla="val -21120"/>
              <a:gd name="adj5" fmla="val 53755"/>
              <a:gd name="adj6" fmla="val -79764"/>
            </a:avLst>
          </a:prstGeom>
          <a:solidFill>
            <a:srgbClr val="FFCCFF"/>
          </a:solidFill>
          <a:ln w="9525">
            <a:solidFill>
              <a:schemeClr val="tx1"/>
            </a:solidFill>
            <a:miter lim="800000"/>
            <a:headEnd type="triangle" w="med" len="med"/>
            <a:tailEnd/>
          </a:ln>
          <a:effectLst/>
        </p:spPr>
        <p:txBody>
          <a:bodyPr wrap="none">
            <a:spAutoFit/>
          </a:bodyPr>
          <a:lstStyle/>
          <a:p>
            <a:pPr algn="ctr"/>
            <a:r>
              <a:rPr lang="zh-CN" altLang="en-US" sz="2800">
                <a:latin typeface="Arial" pitchFamily="34" charset="0"/>
              </a:rPr>
              <a:t>直接测量</a:t>
            </a:r>
          </a:p>
        </p:txBody>
      </p:sp>
      <p:sp>
        <p:nvSpPr>
          <p:cNvPr id="593956" name="AutoShape 36"/>
          <p:cNvSpPr>
            <a:spLocks/>
          </p:cNvSpPr>
          <p:nvPr/>
        </p:nvSpPr>
        <p:spPr bwMode="auto">
          <a:xfrm rot="5400000">
            <a:off x="5003800" y="1844675"/>
            <a:ext cx="360363" cy="792163"/>
          </a:xfrm>
          <a:prstGeom prst="leftBrace">
            <a:avLst>
              <a:gd name="adj1" fmla="val 18319"/>
              <a:gd name="adj2" fmla="val 50000"/>
            </a:avLst>
          </a:prstGeom>
          <a:noFill/>
          <a:ln w="57150">
            <a:solidFill>
              <a:srgbClr val="FF3300"/>
            </a:solidFill>
            <a:round/>
            <a:headEnd/>
            <a:tailEnd/>
          </a:ln>
          <a:effectLst/>
        </p:spPr>
        <p:txBody>
          <a:bodyPr wrap="none" anchor="ctr"/>
          <a:lstStyle/>
          <a:p>
            <a:endParaRPr lang="zh-CN" altLang="en-US"/>
          </a:p>
        </p:txBody>
      </p:sp>
      <p:sp>
        <p:nvSpPr>
          <p:cNvPr id="593957" name="Text Box 37"/>
          <p:cNvSpPr txBox="1">
            <a:spLocks noChangeArrowheads="1"/>
          </p:cNvSpPr>
          <p:nvPr/>
        </p:nvSpPr>
        <p:spPr bwMode="auto">
          <a:xfrm>
            <a:off x="5461000" y="2903538"/>
            <a:ext cx="382588" cy="519112"/>
          </a:xfrm>
          <a:prstGeom prst="rect">
            <a:avLst/>
          </a:prstGeom>
          <a:noFill/>
          <a:ln w="9525">
            <a:noFill/>
            <a:miter lim="800000"/>
            <a:headEnd/>
            <a:tailEnd/>
          </a:ln>
          <a:effectLst/>
        </p:spPr>
        <p:txBody>
          <a:bodyPr wrap="none">
            <a:spAutoFit/>
          </a:bodyPr>
          <a:lstStyle/>
          <a:p>
            <a:r>
              <a:rPr lang="en-US" altLang="zh-CN" sz="2800" i="1"/>
              <a:t>L</a:t>
            </a:r>
            <a:endParaRPr lang="en-US" altLang="zh-CN" sz="2800" i="1" baseline="-25000"/>
          </a:p>
        </p:txBody>
      </p:sp>
      <p:sp>
        <p:nvSpPr>
          <p:cNvPr id="593958" name="Oval 38"/>
          <p:cNvSpPr>
            <a:spLocks noChangeArrowheads="1"/>
          </p:cNvSpPr>
          <p:nvPr/>
        </p:nvSpPr>
        <p:spPr bwMode="auto">
          <a:xfrm>
            <a:off x="1762125" y="2406650"/>
            <a:ext cx="215900" cy="215900"/>
          </a:xfrm>
          <a:prstGeom prst="ellipse">
            <a:avLst/>
          </a:prstGeom>
          <a:solidFill>
            <a:srgbClr val="FF9900"/>
          </a:solidFill>
          <a:ln w="9525">
            <a:solidFill>
              <a:srgbClr val="FF9900"/>
            </a:solidFill>
            <a:round/>
            <a:headEnd/>
            <a:tailEnd/>
          </a:ln>
          <a:effectLst/>
        </p:spPr>
        <p:txBody>
          <a:bodyPr wrap="none" anchor="ctr"/>
          <a:lstStyle/>
          <a:p>
            <a:endParaRPr lang="zh-CN" altLang="en-US"/>
          </a:p>
        </p:txBody>
      </p:sp>
      <p:sp>
        <p:nvSpPr>
          <p:cNvPr id="593959" name="Oval 39"/>
          <p:cNvSpPr>
            <a:spLocks noChangeArrowheads="1"/>
          </p:cNvSpPr>
          <p:nvPr/>
        </p:nvSpPr>
        <p:spPr bwMode="auto">
          <a:xfrm>
            <a:off x="4140200" y="2378075"/>
            <a:ext cx="215900" cy="215900"/>
          </a:xfrm>
          <a:prstGeom prst="ellipse">
            <a:avLst/>
          </a:prstGeom>
          <a:solidFill>
            <a:srgbClr val="FF9900"/>
          </a:solidFill>
          <a:ln w="9525">
            <a:solidFill>
              <a:srgbClr val="FF9900"/>
            </a:solidFill>
            <a:round/>
            <a:headEnd/>
            <a:tailEnd/>
          </a:ln>
          <a:effectLst/>
        </p:spPr>
        <p:txBody>
          <a:bodyPr wrap="none" anchor="ctr"/>
          <a:lstStyle/>
          <a:p>
            <a:endParaRPr lang="zh-CN" altLang="en-US"/>
          </a:p>
        </p:txBody>
      </p:sp>
      <p:sp>
        <p:nvSpPr>
          <p:cNvPr id="593960" name="Oval 40"/>
          <p:cNvSpPr>
            <a:spLocks noChangeArrowheads="1"/>
          </p:cNvSpPr>
          <p:nvPr/>
        </p:nvSpPr>
        <p:spPr bwMode="auto">
          <a:xfrm>
            <a:off x="4140200" y="3660775"/>
            <a:ext cx="215900" cy="215900"/>
          </a:xfrm>
          <a:prstGeom prst="ellipse">
            <a:avLst/>
          </a:prstGeom>
          <a:solidFill>
            <a:srgbClr val="FF9900"/>
          </a:solidFill>
          <a:ln w="9525">
            <a:solidFill>
              <a:srgbClr val="FF9900"/>
            </a:solidFill>
            <a:round/>
            <a:headEnd/>
            <a:tailEnd/>
          </a:ln>
          <a:effectLst/>
        </p:spPr>
        <p:txBody>
          <a:bodyPr wrap="none" anchor="ctr"/>
          <a:lstStyle/>
          <a:p>
            <a:endParaRPr lang="zh-CN" altLang="en-US"/>
          </a:p>
        </p:txBody>
      </p:sp>
      <p:sp>
        <p:nvSpPr>
          <p:cNvPr id="593961" name="Oval 41"/>
          <p:cNvSpPr>
            <a:spLocks noChangeArrowheads="1"/>
          </p:cNvSpPr>
          <p:nvPr/>
        </p:nvSpPr>
        <p:spPr bwMode="auto">
          <a:xfrm>
            <a:off x="1735138" y="3689350"/>
            <a:ext cx="215900" cy="215900"/>
          </a:xfrm>
          <a:prstGeom prst="ellipse">
            <a:avLst/>
          </a:prstGeom>
          <a:solidFill>
            <a:srgbClr val="FF9900"/>
          </a:solidFill>
          <a:ln w="9525">
            <a:solidFill>
              <a:srgbClr val="FF9900"/>
            </a:solidFill>
            <a:round/>
            <a:headEnd/>
            <a:tailEnd/>
          </a:ln>
          <a:effectLst/>
        </p:spPr>
        <p:txBody>
          <a:bodyPr wrap="none" anchor="ctr"/>
          <a:lstStyle/>
          <a:p>
            <a:endParaRPr lang="zh-CN" altLang="en-US"/>
          </a:p>
        </p:txBody>
      </p:sp>
      <p:graphicFrame>
        <p:nvGraphicFramePr>
          <p:cNvPr id="593962" name="Object 42"/>
          <p:cNvGraphicFramePr>
            <a:graphicFrameLocks noChangeAspect="1"/>
          </p:cNvGraphicFramePr>
          <p:nvPr/>
        </p:nvGraphicFramePr>
        <p:xfrm>
          <a:off x="404813" y="4797425"/>
          <a:ext cx="4129087" cy="554038"/>
        </p:xfrm>
        <a:graphic>
          <a:graphicData uri="http://schemas.openxmlformats.org/presentationml/2006/ole">
            <p:oleObj spid="_x0000_s593962" name="Equation" r:id="rId3" imgW="2082600" imgH="279360" progId="Equation.DSMT4">
              <p:embed/>
            </p:oleObj>
          </a:graphicData>
        </a:graphic>
      </p:graphicFrame>
      <p:graphicFrame>
        <p:nvGraphicFramePr>
          <p:cNvPr id="593963" name="Object 43"/>
          <p:cNvGraphicFramePr>
            <a:graphicFrameLocks noChangeAspect="1"/>
          </p:cNvGraphicFramePr>
          <p:nvPr/>
        </p:nvGraphicFramePr>
        <p:xfrm>
          <a:off x="2449513" y="5589588"/>
          <a:ext cx="5313362" cy="955675"/>
        </p:xfrm>
        <a:graphic>
          <a:graphicData uri="http://schemas.openxmlformats.org/presentationml/2006/ole">
            <p:oleObj spid="_x0000_s593963" name="Equation" r:id="rId4" imgW="2679480" imgH="482400" progId="Equation.DSMT4">
              <p:embed/>
            </p:oleObj>
          </a:graphicData>
        </a:graphic>
      </p:graphicFrame>
      <p:graphicFrame>
        <p:nvGraphicFramePr>
          <p:cNvPr id="593964" name="Object 44"/>
          <p:cNvGraphicFramePr>
            <a:graphicFrameLocks noChangeAspect="1"/>
          </p:cNvGraphicFramePr>
          <p:nvPr/>
        </p:nvGraphicFramePr>
        <p:xfrm>
          <a:off x="5480050" y="4365625"/>
          <a:ext cx="3457575" cy="600075"/>
        </p:xfrm>
        <a:graphic>
          <a:graphicData uri="http://schemas.openxmlformats.org/presentationml/2006/ole">
            <p:oleObj spid="_x0000_s593964" name="Equation" r:id="rId5" imgW="1460160" imgH="253800" progId="Equation.DSMT4">
              <p:embed/>
            </p:oleObj>
          </a:graphicData>
        </a:graphic>
      </p:graphicFrame>
      <p:sp>
        <p:nvSpPr>
          <p:cNvPr id="593965" name="Freeform 45"/>
          <p:cNvSpPr>
            <a:spLocks/>
          </p:cNvSpPr>
          <p:nvPr/>
        </p:nvSpPr>
        <p:spPr bwMode="auto">
          <a:xfrm>
            <a:off x="7812088" y="5014913"/>
            <a:ext cx="576262" cy="935037"/>
          </a:xfrm>
          <a:custGeom>
            <a:avLst/>
            <a:gdLst/>
            <a:ahLst/>
            <a:cxnLst>
              <a:cxn ang="0">
                <a:pos x="0" y="589"/>
              </a:cxn>
              <a:cxn ang="0">
                <a:pos x="363" y="589"/>
              </a:cxn>
              <a:cxn ang="0">
                <a:pos x="363" y="0"/>
              </a:cxn>
            </a:cxnLst>
            <a:rect l="0" t="0" r="r" b="b"/>
            <a:pathLst>
              <a:path w="363" h="589">
                <a:moveTo>
                  <a:pt x="0" y="589"/>
                </a:moveTo>
                <a:lnTo>
                  <a:pt x="363" y="589"/>
                </a:lnTo>
                <a:lnTo>
                  <a:pt x="363" y="0"/>
                </a:lnTo>
              </a:path>
            </a:pathLst>
          </a:custGeom>
          <a:noFill/>
          <a:ln w="57150" cmpd="sng">
            <a:solidFill>
              <a:schemeClr val="tx1"/>
            </a:solidFill>
            <a:round/>
            <a:headEnd type="none" w="med" len="med"/>
            <a:tailEnd type="triangle" w="med" len="med"/>
          </a:ln>
          <a:effectLst/>
        </p:spPr>
        <p:txBody>
          <a:bodyPr/>
          <a:lstStyle/>
          <a:p>
            <a:endParaRPr lang="zh-CN" altLang="en-US"/>
          </a:p>
        </p:txBody>
      </p:sp>
      <p:sp>
        <p:nvSpPr>
          <p:cNvPr id="593966" name="Line 46"/>
          <p:cNvSpPr>
            <a:spLocks noChangeShapeType="1"/>
          </p:cNvSpPr>
          <p:nvPr/>
        </p:nvSpPr>
        <p:spPr bwMode="auto">
          <a:xfrm flipH="1" flipV="1">
            <a:off x="6084888" y="3502025"/>
            <a:ext cx="1223962" cy="720725"/>
          </a:xfrm>
          <a:prstGeom prst="line">
            <a:avLst/>
          </a:prstGeom>
          <a:noFill/>
          <a:ln w="76200" cap="rnd">
            <a:solidFill>
              <a:schemeClr val="tx1"/>
            </a:solidFill>
            <a:prstDash val="sysDot"/>
            <a:round/>
            <a:headEnd/>
            <a:tailEnd type="triangle" w="med" len="med"/>
          </a:ln>
          <a:effectLst/>
        </p:spPr>
        <p:txBody>
          <a:bodyPr/>
          <a:lstStyle/>
          <a:p>
            <a:endParaRPr lang="zh-CN" altLang="en-US"/>
          </a:p>
        </p:txBody>
      </p:sp>
      <p:sp>
        <p:nvSpPr>
          <p:cNvPr id="593967" name="Oval 47"/>
          <p:cNvSpPr>
            <a:spLocks noChangeArrowheads="1"/>
          </p:cNvSpPr>
          <p:nvPr/>
        </p:nvSpPr>
        <p:spPr bwMode="auto">
          <a:xfrm>
            <a:off x="7885113" y="5661025"/>
            <a:ext cx="1154112" cy="481013"/>
          </a:xfrm>
          <a:prstGeom prst="ellipse">
            <a:avLst/>
          </a:prstGeom>
          <a:solidFill>
            <a:schemeClr val="tx2"/>
          </a:solidFill>
          <a:ln w="9525">
            <a:noFill/>
            <a:round/>
            <a:headEnd/>
            <a:tailEnd/>
          </a:ln>
          <a:effectLst/>
        </p:spPr>
        <p:txBody>
          <a:bodyPr wrap="none">
            <a:spAutoFit/>
          </a:bodyPr>
          <a:lstStyle/>
          <a:p>
            <a:r>
              <a:rPr lang="zh-CN" altLang="en-US" sz="1800">
                <a:solidFill>
                  <a:srgbClr val="FFFFFF"/>
                </a:solidFill>
                <a:latin typeface="Arial" pitchFamily="34" charset="0"/>
                <a:ea typeface="黑体" pitchFamily="49" charset="-122"/>
              </a:rPr>
              <a:t>最大化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93962"/>
                                        </p:tgtEl>
                                        <p:attrNameLst>
                                          <p:attrName>style.visibility</p:attrName>
                                        </p:attrNameLst>
                                      </p:cBhvr>
                                      <p:to>
                                        <p:strVal val="visible"/>
                                      </p:to>
                                    </p:set>
                                    <p:anim calcmode="lin" valueType="num">
                                      <p:cBhvr additive="base">
                                        <p:cTn id="7" dur="500" fill="hold"/>
                                        <p:tgtEl>
                                          <p:spTgt spid="593962"/>
                                        </p:tgtEl>
                                        <p:attrNameLst>
                                          <p:attrName>ppt_x</p:attrName>
                                        </p:attrNameLst>
                                      </p:cBhvr>
                                      <p:tavLst>
                                        <p:tav tm="0">
                                          <p:val>
                                            <p:strVal val="0-#ppt_w/2"/>
                                          </p:val>
                                        </p:tav>
                                        <p:tav tm="100000">
                                          <p:val>
                                            <p:strVal val="#ppt_x"/>
                                          </p:val>
                                        </p:tav>
                                      </p:tavLst>
                                    </p:anim>
                                    <p:anim calcmode="lin" valueType="num">
                                      <p:cBhvr additive="base">
                                        <p:cTn id="8" dur="500" fill="hold"/>
                                        <p:tgtEl>
                                          <p:spTgt spid="5939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93927"/>
                                        </p:tgtEl>
                                        <p:attrNameLst>
                                          <p:attrName>style.visibility</p:attrName>
                                        </p:attrNameLst>
                                      </p:cBhvr>
                                      <p:to>
                                        <p:strVal val="visible"/>
                                      </p:to>
                                    </p:set>
                                    <p:anim calcmode="lin" valueType="num">
                                      <p:cBhvr additive="base">
                                        <p:cTn id="13" dur="500" fill="hold"/>
                                        <p:tgtEl>
                                          <p:spTgt spid="593927"/>
                                        </p:tgtEl>
                                        <p:attrNameLst>
                                          <p:attrName>ppt_x</p:attrName>
                                        </p:attrNameLst>
                                      </p:cBhvr>
                                      <p:tavLst>
                                        <p:tav tm="0">
                                          <p:val>
                                            <p:strVal val="1+#ppt_w/2"/>
                                          </p:val>
                                        </p:tav>
                                        <p:tav tm="100000">
                                          <p:val>
                                            <p:strVal val="#ppt_x"/>
                                          </p:val>
                                        </p:tav>
                                      </p:tavLst>
                                    </p:anim>
                                    <p:anim calcmode="lin" valueType="num">
                                      <p:cBhvr additive="base">
                                        <p:cTn id="14" dur="500" fill="hold"/>
                                        <p:tgtEl>
                                          <p:spTgt spid="593927"/>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593957"/>
                                        </p:tgtEl>
                                        <p:attrNameLst>
                                          <p:attrName>style.visibility</p:attrName>
                                        </p:attrNameLst>
                                      </p:cBhvr>
                                      <p:to>
                                        <p:strVal val="visible"/>
                                      </p:to>
                                    </p:set>
                                    <p:anim calcmode="lin" valueType="num">
                                      <p:cBhvr additive="base">
                                        <p:cTn id="17" dur="500" fill="hold"/>
                                        <p:tgtEl>
                                          <p:spTgt spid="593957"/>
                                        </p:tgtEl>
                                        <p:attrNameLst>
                                          <p:attrName>ppt_x</p:attrName>
                                        </p:attrNameLst>
                                      </p:cBhvr>
                                      <p:tavLst>
                                        <p:tav tm="0">
                                          <p:val>
                                            <p:strVal val="1+#ppt_w/2"/>
                                          </p:val>
                                        </p:tav>
                                        <p:tav tm="100000">
                                          <p:val>
                                            <p:strVal val="#ppt_x"/>
                                          </p:val>
                                        </p:tav>
                                      </p:tavLst>
                                    </p:anim>
                                    <p:anim calcmode="lin" valueType="num">
                                      <p:cBhvr additive="base">
                                        <p:cTn id="18" dur="500" fill="hold"/>
                                        <p:tgtEl>
                                          <p:spTgt spid="593957"/>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2" presetClass="entr" presetSubtype="4" fill="hold" grpId="0" nodeType="afterEffect">
                                  <p:stCondLst>
                                    <p:cond delay="0"/>
                                  </p:stCondLst>
                                  <p:childTnLst>
                                    <p:set>
                                      <p:cBhvr>
                                        <p:cTn id="21" dur="1" fill="hold">
                                          <p:stCondLst>
                                            <p:cond delay="0"/>
                                          </p:stCondLst>
                                        </p:cTn>
                                        <p:tgtEl>
                                          <p:spTgt spid="593941"/>
                                        </p:tgtEl>
                                        <p:attrNameLst>
                                          <p:attrName>style.visibility</p:attrName>
                                        </p:attrNameLst>
                                      </p:cBhvr>
                                      <p:to>
                                        <p:strVal val="visible"/>
                                      </p:to>
                                    </p:set>
                                    <p:animEffect transition="in" filter="wipe(down)">
                                      <p:cBhvr>
                                        <p:cTn id="22" dur="500"/>
                                        <p:tgtEl>
                                          <p:spTgt spid="593941"/>
                                        </p:tgtEl>
                                      </p:cBhvr>
                                    </p:animEffect>
                                  </p:childTnLst>
                                </p:cTn>
                              </p:par>
                            </p:childTnLst>
                          </p:cTn>
                        </p:par>
                        <p:par>
                          <p:cTn id="23" fill="hold">
                            <p:stCondLst>
                              <p:cond delay="1000"/>
                            </p:stCondLst>
                            <p:childTnLst>
                              <p:par>
                                <p:cTn id="24" presetID="22" presetClass="entr" presetSubtype="4" fill="hold" grpId="0" nodeType="afterEffect">
                                  <p:stCondLst>
                                    <p:cond delay="0"/>
                                  </p:stCondLst>
                                  <p:childTnLst>
                                    <p:set>
                                      <p:cBhvr>
                                        <p:cTn id="25" dur="1" fill="hold">
                                          <p:stCondLst>
                                            <p:cond delay="0"/>
                                          </p:stCondLst>
                                        </p:cTn>
                                        <p:tgtEl>
                                          <p:spTgt spid="593956"/>
                                        </p:tgtEl>
                                        <p:attrNameLst>
                                          <p:attrName>style.visibility</p:attrName>
                                        </p:attrNameLst>
                                      </p:cBhvr>
                                      <p:to>
                                        <p:strVal val="visible"/>
                                      </p:to>
                                    </p:set>
                                    <p:animEffect transition="in" filter="wipe(down)">
                                      <p:cBhvr>
                                        <p:cTn id="26" dur="500"/>
                                        <p:tgtEl>
                                          <p:spTgt spid="593956"/>
                                        </p:tgtEl>
                                      </p:cBhvr>
                                    </p:animEffect>
                                  </p:childTnLst>
                                </p:cTn>
                              </p:par>
                            </p:childTnLst>
                          </p:cTn>
                        </p:par>
                        <p:par>
                          <p:cTn id="27" fill="hold">
                            <p:stCondLst>
                              <p:cond delay="1500"/>
                            </p:stCondLst>
                            <p:childTnLst>
                              <p:par>
                                <p:cTn id="28" presetID="22" presetClass="entr" presetSubtype="8" fill="hold" grpId="0" nodeType="afterEffect">
                                  <p:stCondLst>
                                    <p:cond delay="1000"/>
                                  </p:stCondLst>
                                  <p:childTnLst>
                                    <p:set>
                                      <p:cBhvr>
                                        <p:cTn id="29" dur="1" fill="hold">
                                          <p:stCondLst>
                                            <p:cond delay="0"/>
                                          </p:stCondLst>
                                        </p:cTn>
                                        <p:tgtEl>
                                          <p:spTgt spid="593942"/>
                                        </p:tgtEl>
                                        <p:attrNameLst>
                                          <p:attrName>style.visibility</p:attrName>
                                        </p:attrNameLst>
                                      </p:cBhvr>
                                      <p:to>
                                        <p:strVal val="visible"/>
                                      </p:to>
                                    </p:set>
                                    <p:animEffect transition="in" filter="wipe(left)">
                                      <p:cBhvr>
                                        <p:cTn id="30" dur="500"/>
                                        <p:tgtEl>
                                          <p:spTgt spid="593942"/>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93963"/>
                                        </p:tgtEl>
                                        <p:attrNameLst>
                                          <p:attrName>style.visibility</p:attrName>
                                        </p:attrNameLst>
                                      </p:cBhvr>
                                      <p:to>
                                        <p:strVal val="visible"/>
                                      </p:to>
                                    </p:set>
                                    <p:anim calcmode="lin" valueType="num">
                                      <p:cBhvr additive="base">
                                        <p:cTn id="35" dur="500" fill="hold"/>
                                        <p:tgtEl>
                                          <p:spTgt spid="593963"/>
                                        </p:tgtEl>
                                        <p:attrNameLst>
                                          <p:attrName>ppt_x</p:attrName>
                                        </p:attrNameLst>
                                      </p:cBhvr>
                                      <p:tavLst>
                                        <p:tav tm="0">
                                          <p:val>
                                            <p:strVal val="#ppt_x"/>
                                          </p:val>
                                        </p:tav>
                                        <p:tav tm="100000">
                                          <p:val>
                                            <p:strVal val="#ppt_x"/>
                                          </p:val>
                                        </p:tav>
                                      </p:tavLst>
                                    </p:anim>
                                    <p:anim calcmode="lin" valueType="num">
                                      <p:cBhvr additive="base">
                                        <p:cTn id="36" dur="500" fill="hold"/>
                                        <p:tgtEl>
                                          <p:spTgt spid="59396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93967"/>
                                        </p:tgtEl>
                                        <p:attrNameLst>
                                          <p:attrName>style.visibility</p:attrName>
                                        </p:attrNameLst>
                                      </p:cBhvr>
                                      <p:to>
                                        <p:strVal val="visible"/>
                                      </p:to>
                                    </p:set>
                                    <p:animEffect transition="in" filter="fade">
                                      <p:cBhvr>
                                        <p:cTn id="41" dur="2000"/>
                                        <p:tgtEl>
                                          <p:spTgt spid="593967"/>
                                        </p:tgtEl>
                                      </p:cBhvr>
                                    </p:animEffect>
                                  </p:childTnLst>
                                </p:cTn>
                              </p:par>
                            </p:childTnLst>
                          </p:cTn>
                        </p:par>
                        <p:par>
                          <p:cTn id="42" fill="hold">
                            <p:stCondLst>
                              <p:cond delay="2000"/>
                            </p:stCondLst>
                            <p:childTnLst>
                              <p:par>
                                <p:cTn id="43" presetID="18" presetClass="entr" presetSubtype="3" fill="hold" grpId="0" nodeType="afterEffect">
                                  <p:stCondLst>
                                    <p:cond delay="0"/>
                                  </p:stCondLst>
                                  <p:childTnLst>
                                    <p:set>
                                      <p:cBhvr>
                                        <p:cTn id="44" dur="1" fill="hold">
                                          <p:stCondLst>
                                            <p:cond delay="0"/>
                                          </p:stCondLst>
                                        </p:cTn>
                                        <p:tgtEl>
                                          <p:spTgt spid="593965"/>
                                        </p:tgtEl>
                                        <p:attrNameLst>
                                          <p:attrName>style.visibility</p:attrName>
                                        </p:attrNameLst>
                                      </p:cBhvr>
                                      <p:to>
                                        <p:strVal val="visible"/>
                                      </p:to>
                                    </p:set>
                                    <p:animEffect transition="in" filter="strips(upRight)">
                                      <p:cBhvr>
                                        <p:cTn id="45" dur="500"/>
                                        <p:tgtEl>
                                          <p:spTgt spid="593965"/>
                                        </p:tgtEl>
                                      </p:cBhvr>
                                    </p:animEffect>
                                  </p:childTnLst>
                                </p:cTn>
                              </p:par>
                            </p:childTnLst>
                          </p:cTn>
                        </p:par>
                        <p:par>
                          <p:cTn id="46" fill="hold">
                            <p:stCondLst>
                              <p:cond delay="2500"/>
                            </p:stCondLst>
                            <p:childTnLst>
                              <p:par>
                                <p:cTn id="47" presetID="4" presetClass="entr" presetSubtype="16" fill="hold" nodeType="afterEffect">
                                  <p:stCondLst>
                                    <p:cond delay="0"/>
                                  </p:stCondLst>
                                  <p:childTnLst>
                                    <p:set>
                                      <p:cBhvr>
                                        <p:cTn id="48" dur="1" fill="hold">
                                          <p:stCondLst>
                                            <p:cond delay="0"/>
                                          </p:stCondLst>
                                        </p:cTn>
                                        <p:tgtEl>
                                          <p:spTgt spid="593964"/>
                                        </p:tgtEl>
                                        <p:attrNameLst>
                                          <p:attrName>style.visibility</p:attrName>
                                        </p:attrNameLst>
                                      </p:cBhvr>
                                      <p:to>
                                        <p:strVal val="visible"/>
                                      </p:to>
                                    </p:set>
                                    <p:animEffect transition="in" filter="box(in)">
                                      <p:cBhvr>
                                        <p:cTn id="49" dur="500"/>
                                        <p:tgtEl>
                                          <p:spTgt spid="593964"/>
                                        </p:tgtEl>
                                      </p:cBhvr>
                                    </p:animEffect>
                                  </p:childTnLst>
                                </p:cTn>
                              </p:par>
                            </p:childTnLst>
                          </p:cTn>
                        </p:par>
                        <p:par>
                          <p:cTn id="50" fill="hold">
                            <p:stCondLst>
                              <p:cond delay="3000"/>
                            </p:stCondLst>
                            <p:childTnLst>
                              <p:par>
                                <p:cTn id="51" presetID="22" presetClass="entr" presetSubtype="2" fill="hold" grpId="0" nodeType="afterEffect">
                                  <p:stCondLst>
                                    <p:cond delay="0"/>
                                  </p:stCondLst>
                                  <p:childTnLst>
                                    <p:set>
                                      <p:cBhvr>
                                        <p:cTn id="52" dur="1" fill="hold">
                                          <p:stCondLst>
                                            <p:cond delay="0"/>
                                          </p:stCondLst>
                                        </p:cTn>
                                        <p:tgtEl>
                                          <p:spTgt spid="593966"/>
                                        </p:tgtEl>
                                        <p:attrNameLst>
                                          <p:attrName>style.visibility</p:attrName>
                                        </p:attrNameLst>
                                      </p:cBhvr>
                                      <p:to>
                                        <p:strVal val="visible"/>
                                      </p:to>
                                    </p:set>
                                    <p:animEffect transition="in" filter="wipe(right)">
                                      <p:cBhvr>
                                        <p:cTn id="53" dur="500"/>
                                        <p:tgtEl>
                                          <p:spTgt spid="59396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593955"/>
                                        </p:tgtEl>
                                        <p:attrNameLst>
                                          <p:attrName>style.visibility</p:attrName>
                                        </p:attrNameLst>
                                      </p:cBhvr>
                                      <p:to>
                                        <p:strVal val="visible"/>
                                      </p:to>
                                    </p:set>
                                    <p:animEffect transition="in" filter="wipe(left)">
                                      <p:cBhvr>
                                        <p:cTn id="58" dur="500"/>
                                        <p:tgtEl>
                                          <p:spTgt spid="593955"/>
                                        </p:tgtEl>
                                      </p:cBhvr>
                                    </p:animEffect>
                                  </p:childTnLst>
                                </p:cTn>
                              </p:par>
                              <p:par>
                                <p:cTn id="59" presetID="10" presetClass="entr" presetSubtype="0" fill="hold" nodeType="withEffect">
                                  <p:stCondLst>
                                    <p:cond delay="0"/>
                                  </p:stCondLst>
                                  <p:childTnLst>
                                    <p:set>
                                      <p:cBhvr>
                                        <p:cTn id="60" dur="1" fill="hold">
                                          <p:stCondLst>
                                            <p:cond delay="0"/>
                                          </p:stCondLst>
                                        </p:cTn>
                                        <p:tgtEl>
                                          <p:spTgt spid="593943"/>
                                        </p:tgtEl>
                                        <p:attrNameLst>
                                          <p:attrName>style.visibility</p:attrName>
                                        </p:attrNameLst>
                                      </p:cBhvr>
                                      <p:to>
                                        <p:strVal val="visible"/>
                                      </p:to>
                                    </p:set>
                                    <p:animEffect transition="in" filter="fade">
                                      <p:cBhvr>
                                        <p:cTn id="61" dur="2000"/>
                                        <p:tgtEl>
                                          <p:spTgt spid="593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1" grpId="0"/>
      <p:bldP spid="593942" grpId="0" animBg="1"/>
      <p:bldP spid="593955" grpId="0" animBg="1"/>
      <p:bldP spid="593956" grpId="0" animBg="1"/>
      <p:bldP spid="593957" grpId="0"/>
      <p:bldP spid="593965" grpId="0" animBg="1"/>
      <p:bldP spid="593966" grpId="0" animBg="1"/>
      <p:bldP spid="59396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ChangeArrowheads="1"/>
          </p:cNvSpPr>
          <p:nvPr>
            <p:ph type="ctrTitle"/>
          </p:nvPr>
        </p:nvSpPr>
        <p:spPr>
          <a:xfrm>
            <a:off x="685800" y="0"/>
            <a:ext cx="7772400" cy="1052513"/>
          </a:xfrm>
        </p:spPr>
        <p:txBody>
          <a:bodyPr/>
          <a:lstStyle/>
          <a:p>
            <a:r>
              <a:rPr lang="zh-CN" altLang="en-US">
                <a:ea typeface="黑体" pitchFamily="49" charset="-122"/>
              </a:rPr>
              <a:t>检测过程</a:t>
            </a:r>
          </a:p>
        </p:txBody>
      </p:sp>
      <p:sp>
        <p:nvSpPr>
          <p:cNvPr id="526339" name="Rectangle 3"/>
          <p:cNvSpPr>
            <a:spLocks noGrp="1" noChangeArrowheads="1"/>
          </p:cNvSpPr>
          <p:nvPr>
            <p:ph type="subTitle" idx="1"/>
          </p:nvPr>
        </p:nvSpPr>
        <p:spPr>
          <a:xfrm>
            <a:off x="287338" y="1052513"/>
            <a:ext cx="8567737" cy="579437"/>
          </a:xfrm>
          <a:noFill/>
        </p:spPr>
        <p:txBody>
          <a:bodyPr wrap="none" anchor="ctr">
            <a:spAutoFit/>
          </a:bodyPr>
          <a:lstStyle/>
          <a:p>
            <a:r>
              <a:rPr lang="zh-CN" altLang="en-US">
                <a:solidFill>
                  <a:srgbClr val="FF3300"/>
                </a:solidFill>
              </a:rPr>
              <a:t>公式推导：</a:t>
            </a:r>
            <a:r>
              <a:rPr lang="zh-CN" altLang="en-US"/>
              <a:t>磁矩 </a:t>
            </a:r>
            <a:r>
              <a:rPr lang="zh-CN" altLang="en-US">
                <a:solidFill>
                  <a:srgbClr val="FF3300"/>
                </a:solidFill>
                <a:sym typeface="Symbol" pitchFamily="18" charset="2"/>
              </a:rPr>
              <a:t> </a:t>
            </a:r>
            <a:r>
              <a:rPr lang="zh-CN" altLang="en-US"/>
              <a:t>磁场 </a:t>
            </a:r>
            <a:r>
              <a:rPr lang="zh-CN" altLang="en-US">
                <a:solidFill>
                  <a:srgbClr val="FF3300"/>
                </a:solidFill>
                <a:sym typeface="Symbol" pitchFamily="18" charset="2"/>
              </a:rPr>
              <a:t> </a:t>
            </a:r>
            <a:r>
              <a:rPr lang="zh-CN" altLang="en-US"/>
              <a:t>磁通量 </a:t>
            </a:r>
            <a:r>
              <a:rPr lang="zh-CN" altLang="en-US">
                <a:solidFill>
                  <a:srgbClr val="FF3300"/>
                </a:solidFill>
                <a:sym typeface="Symbol" pitchFamily="18" charset="2"/>
              </a:rPr>
              <a:t> </a:t>
            </a:r>
            <a:r>
              <a:rPr lang="zh-CN" altLang="en-US"/>
              <a:t>感应电势</a:t>
            </a:r>
          </a:p>
        </p:txBody>
      </p:sp>
      <p:graphicFrame>
        <p:nvGraphicFramePr>
          <p:cNvPr id="526340" name="Object 4"/>
          <p:cNvGraphicFramePr>
            <a:graphicFrameLocks noChangeAspect="1"/>
          </p:cNvGraphicFramePr>
          <p:nvPr/>
        </p:nvGraphicFramePr>
        <p:xfrm>
          <a:off x="1282700" y="3213100"/>
          <a:ext cx="5018088" cy="1385888"/>
        </p:xfrm>
        <a:graphic>
          <a:graphicData uri="http://schemas.openxmlformats.org/presentationml/2006/ole">
            <p:oleObj spid="_x0000_s526340" name="Equation" r:id="rId3" imgW="2070000" imgH="571320" progId="Equation.DSMT4">
              <p:embed/>
            </p:oleObj>
          </a:graphicData>
        </a:graphic>
      </p:graphicFrame>
      <p:sp>
        <p:nvSpPr>
          <p:cNvPr id="526341" name="Text Box 5"/>
          <p:cNvSpPr txBox="1">
            <a:spLocks noChangeArrowheads="1"/>
          </p:cNvSpPr>
          <p:nvPr/>
        </p:nvSpPr>
        <p:spPr bwMode="auto">
          <a:xfrm>
            <a:off x="468313" y="2478088"/>
            <a:ext cx="5518150" cy="519112"/>
          </a:xfrm>
          <a:prstGeom prst="rect">
            <a:avLst/>
          </a:prstGeom>
          <a:noFill/>
          <a:ln w="9525">
            <a:noFill/>
            <a:miter lim="800000"/>
            <a:headEnd/>
            <a:tailEnd/>
          </a:ln>
          <a:effectLst/>
        </p:spPr>
        <p:txBody>
          <a:bodyPr wrap="none">
            <a:spAutoFit/>
          </a:bodyPr>
          <a:lstStyle/>
          <a:p>
            <a:r>
              <a:rPr lang="zh-CN" altLang="en-US" sz="2800">
                <a:latin typeface="Arial" pitchFamily="34" charset="0"/>
                <a:ea typeface="隶书" pitchFamily="49" charset="-122"/>
              </a:rPr>
              <a:t>例如，单匝检测线圈内的磁通量：</a:t>
            </a:r>
          </a:p>
        </p:txBody>
      </p:sp>
      <p:sp>
        <p:nvSpPr>
          <p:cNvPr id="526342" name="Text Box 6"/>
          <p:cNvSpPr txBox="1">
            <a:spLocks noChangeArrowheads="1"/>
          </p:cNvSpPr>
          <p:nvPr/>
        </p:nvSpPr>
        <p:spPr bwMode="auto">
          <a:xfrm>
            <a:off x="755650" y="4652963"/>
            <a:ext cx="4806950" cy="519112"/>
          </a:xfrm>
          <a:prstGeom prst="rect">
            <a:avLst/>
          </a:prstGeom>
          <a:noFill/>
          <a:ln w="9525">
            <a:noFill/>
            <a:miter lim="800000"/>
            <a:headEnd/>
            <a:tailEnd/>
          </a:ln>
          <a:effectLst/>
        </p:spPr>
        <p:txBody>
          <a:bodyPr wrap="none">
            <a:spAutoFit/>
          </a:bodyPr>
          <a:lstStyle/>
          <a:p>
            <a:r>
              <a:rPr lang="zh-CN" altLang="en-US" sz="2800">
                <a:latin typeface="Arial" pitchFamily="34" charset="0"/>
                <a:ea typeface="隶书" pitchFamily="49" charset="-122"/>
              </a:rPr>
              <a:t>单匝检测线圈内的感应电势：</a:t>
            </a:r>
          </a:p>
        </p:txBody>
      </p:sp>
      <p:graphicFrame>
        <p:nvGraphicFramePr>
          <p:cNvPr id="526343" name="Object 7"/>
          <p:cNvGraphicFramePr>
            <a:graphicFrameLocks noChangeAspect="1"/>
          </p:cNvGraphicFramePr>
          <p:nvPr/>
        </p:nvGraphicFramePr>
        <p:xfrm>
          <a:off x="838200" y="5229225"/>
          <a:ext cx="7466013" cy="1301750"/>
        </p:xfrm>
        <a:graphic>
          <a:graphicData uri="http://schemas.openxmlformats.org/presentationml/2006/ole">
            <p:oleObj spid="_x0000_s526343" name="Equation" r:id="rId4" imgW="3352680" imgH="583920" progId="Equation.DSMT4">
              <p:embed/>
            </p:oleObj>
          </a:graphicData>
        </a:graphic>
      </p:graphicFrame>
      <p:graphicFrame>
        <p:nvGraphicFramePr>
          <p:cNvPr id="526344" name="Object 8"/>
          <p:cNvGraphicFramePr>
            <a:graphicFrameLocks noChangeAspect="1"/>
          </p:cNvGraphicFramePr>
          <p:nvPr/>
        </p:nvGraphicFramePr>
        <p:xfrm>
          <a:off x="6899275" y="3213100"/>
          <a:ext cx="2065338" cy="1131888"/>
        </p:xfrm>
        <a:graphic>
          <a:graphicData uri="http://schemas.openxmlformats.org/presentationml/2006/ole">
            <p:oleObj spid="_x0000_s526344" name="Equation" r:id="rId5" imgW="927000" imgH="507960" progId="Equation.DSMT4">
              <p:embed/>
            </p:oleObj>
          </a:graphicData>
        </a:graphic>
      </p:graphicFrame>
      <p:sp>
        <p:nvSpPr>
          <p:cNvPr id="526345" name="AutoShape 9"/>
          <p:cNvSpPr>
            <a:spLocks noChangeArrowheads="1"/>
          </p:cNvSpPr>
          <p:nvPr/>
        </p:nvSpPr>
        <p:spPr bwMode="auto">
          <a:xfrm>
            <a:off x="7451725" y="4508500"/>
            <a:ext cx="504825" cy="504825"/>
          </a:xfrm>
          <a:prstGeom prst="upArrow">
            <a:avLst>
              <a:gd name="adj1" fmla="val 50000"/>
              <a:gd name="adj2" fmla="val 25000"/>
            </a:avLst>
          </a:prstGeom>
          <a:solidFill>
            <a:srgbClr val="0000FF"/>
          </a:solidFill>
          <a:ln w="9525">
            <a:solidFill>
              <a:schemeClr val="tx1"/>
            </a:solidFill>
            <a:miter lim="800000"/>
            <a:headEnd/>
            <a:tailEnd/>
          </a:ln>
          <a:effectLst/>
        </p:spPr>
        <p:txBody>
          <a:bodyPr vert="eaVert" wrap="none" anchor="ctr"/>
          <a:lstStyle/>
          <a:p>
            <a:endParaRPr lang="zh-CN" altLang="en-US"/>
          </a:p>
        </p:txBody>
      </p:sp>
      <p:sp>
        <p:nvSpPr>
          <p:cNvPr id="526346" name="AutoShape 10"/>
          <p:cNvSpPr>
            <a:spLocks noChangeArrowheads="1"/>
          </p:cNvSpPr>
          <p:nvPr/>
        </p:nvSpPr>
        <p:spPr bwMode="auto">
          <a:xfrm>
            <a:off x="6396038" y="3644900"/>
            <a:ext cx="431800" cy="504825"/>
          </a:xfrm>
          <a:prstGeom prst="leftArrow">
            <a:avLst>
              <a:gd name="adj1" fmla="val 50000"/>
              <a:gd name="adj2" fmla="val 25000"/>
            </a:avLst>
          </a:prstGeom>
          <a:solidFill>
            <a:srgbClr val="FF3300"/>
          </a:solidFill>
          <a:ln w="9525">
            <a:solidFill>
              <a:schemeClr val="tx1"/>
            </a:solidFill>
            <a:miter lim="800000"/>
            <a:headEnd/>
            <a:tailEnd/>
          </a:ln>
          <a:effectLst/>
        </p:spPr>
        <p:txBody>
          <a:bodyPr wrap="none" anchor="ctr"/>
          <a:lstStyle/>
          <a:p>
            <a:endParaRPr lang="zh-CN" altLang="en-US"/>
          </a:p>
        </p:txBody>
      </p:sp>
      <p:sp>
        <p:nvSpPr>
          <p:cNvPr id="526347" name="AutoShape 11"/>
          <p:cNvSpPr>
            <a:spLocks noChangeArrowheads="1"/>
          </p:cNvSpPr>
          <p:nvPr/>
        </p:nvSpPr>
        <p:spPr bwMode="auto">
          <a:xfrm>
            <a:off x="706438" y="3644900"/>
            <a:ext cx="431800" cy="504825"/>
          </a:xfrm>
          <a:prstGeom prst="leftArrow">
            <a:avLst>
              <a:gd name="adj1" fmla="val 50000"/>
              <a:gd name="adj2" fmla="val 25000"/>
            </a:avLst>
          </a:prstGeom>
          <a:solidFill>
            <a:srgbClr val="FF3300"/>
          </a:solidFill>
          <a:ln w="9525">
            <a:solidFill>
              <a:schemeClr val="tx1"/>
            </a:solidFill>
            <a:miter lim="800000"/>
            <a:headEnd/>
            <a:tailEnd/>
          </a:ln>
          <a:effectLst/>
        </p:spPr>
        <p:txBody>
          <a:bodyPr wrap="none" anchor="ctr"/>
          <a:lstStyle/>
          <a:p>
            <a:endParaRPr lang="zh-CN" altLang="en-US"/>
          </a:p>
        </p:txBody>
      </p:sp>
      <p:sp>
        <p:nvSpPr>
          <p:cNvPr id="526348" name="Text Box 12"/>
          <p:cNvSpPr txBox="1">
            <a:spLocks noChangeArrowheads="1"/>
          </p:cNvSpPr>
          <p:nvPr/>
        </p:nvSpPr>
        <p:spPr bwMode="auto">
          <a:xfrm>
            <a:off x="71438" y="3570288"/>
            <a:ext cx="546100" cy="579437"/>
          </a:xfrm>
          <a:prstGeom prst="rect">
            <a:avLst/>
          </a:prstGeom>
          <a:noFill/>
          <a:ln w="9525">
            <a:noFill/>
            <a:miter lim="800000"/>
            <a:headEnd/>
            <a:tailEnd/>
          </a:ln>
          <a:effectLst/>
        </p:spPr>
        <p:txBody>
          <a:bodyPr wrap="none">
            <a:spAutoFit/>
          </a:bodyPr>
          <a:lstStyle/>
          <a:p>
            <a:r>
              <a:rPr lang="en-US" altLang="zh-CN" sz="3200" b="1" i="1">
                <a:latin typeface="Arial" pitchFamily="34" charset="0"/>
              </a:rPr>
              <a:t>m</a:t>
            </a:r>
          </a:p>
        </p:txBody>
      </p:sp>
      <p:sp>
        <p:nvSpPr>
          <p:cNvPr id="526349" name="Rectangle 13"/>
          <p:cNvSpPr>
            <a:spLocks noChangeArrowheads="1"/>
          </p:cNvSpPr>
          <p:nvPr/>
        </p:nvSpPr>
        <p:spPr bwMode="auto">
          <a:xfrm>
            <a:off x="323850" y="1700213"/>
            <a:ext cx="2216150" cy="579437"/>
          </a:xfrm>
          <a:prstGeom prst="rect">
            <a:avLst/>
          </a:prstGeom>
          <a:noFill/>
          <a:ln w="9525">
            <a:noFill/>
            <a:miter lim="800000"/>
            <a:headEnd/>
            <a:tailEnd/>
          </a:ln>
          <a:effectLst/>
        </p:spPr>
        <p:txBody>
          <a:bodyPr wrap="none" anchor="ctr">
            <a:spAutoFit/>
          </a:bodyPr>
          <a:lstStyle/>
          <a:p>
            <a:pPr algn="ctr">
              <a:spcBef>
                <a:spcPct val="20000"/>
              </a:spcBef>
            </a:pPr>
            <a:r>
              <a:rPr lang="zh-CN" altLang="en-US" sz="3200">
                <a:solidFill>
                  <a:srgbClr val="0000FF"/>
                </a:solidFill>
                <a:latin typeface="Arial" pitchFamily="34" charset="0"/>
              </a:rPr>
              <a:t>实际测量：</a:t>
            </a:r>
            <a:endParaRPr lang="zh-CN" altLang="en-US" sz="3200">
              <a:latin typeface="Arial" pitchFamily="34" charset="0"/>
            </a:endParaRPr>
          </a:p>
        </p:txBody>
      </p:sp>
      <p:sp>
        <p:nvSpPr>
          <p:cNvPr id="526350" name="Rectangle 14"/>
          <p:cNvSpPr>
            <a:spLocks noChangeArrowheads="1"/>
          </p:cNvSpPr>
          <p:nvPr/>
        </p:nvSpPr>
        <p:spPr bwMode="auto">
          <a:xfrm>
            <a:off x="2357438" y="1700213"/>
            <a:ext cx="6535737" cy="579437"/>
          </a:xfrm>
          <a:prstGeom prst="rect">
            <a:avLst/>
          </a:prstGeom>
          <a:noFill/>
          <a:ln w="9525">
            <a:noFill/>
            <a:miter lim="800000"/>
            <a:headEnd/>
            <a:tailEnd/>
          </a:ln>
          <a:effectLst/>
        </p:spPr>
        <p:txBody>
          <a:bodyPr wrap="none" anchor="ctr">
            <a:spAutoFit/>
          </a:bodyPr>
          <a:lstStyle/>
          <a:p>
            <a:pPr algn="ctr">
              <a:spcBef>
                <a:spcPct val="20000"/>
              </a:spcBef>
            </a:pPr>
            <a:r>
              <a:rPr lang="zh-CN" altLang="en-US" sz="3200">
                <a:latin typeface="Arial" pitchFamily="34" charset="0"/>
              </a:rPr>
              <a:t>磁矩 </a:t>
            </a:r>
            <a:r>
              <a:rPr lang="zh-CN" altLang="en-US" sz="3200">
                <a:solidFill>
                  <a:srgbClr val="0000FF"/>
                </a:solidFill>
                <a:latin typeface="Arial" pitchFamily="34" charset="0"/>
                <a:sym typeface="Symbol" pitchFamily="18" charset="2"/>
              </a:rPr>
              <a:t> </a:t>
            </a:r>
            <a:r>
              <a:rPr lang="zh-CN" altLang="en-US" sz="3200">
                <a:solidFill>
                  <a:schemeClr val="bg2"/>
                </a:solidFill>
                <a:latin typeface="Arial" pitchFamily="34" charset="0"/>
              </a:rPr>
              <a:t>磁场</a:t>
            </a:r>
            <a:r>
              <a:rPr lang="zh-CN" altLang="en-US" sz="3200">
                <a:latin typeface="Arial" pitchFamily="34" charset="0"/>
              </a:rPr>
              <a:t> </a:t>
            </a:r>
            <a:r>
              <a:rPr lang="zh-CN" altLang="en-US" sz="3200">
                <a:solidFill>
                  <a:srgbClr val="0000FF"/>
                </a:solidFill>
                <a:latin typeface="Arial" pitchFamily="34" charset="0"/>
                <a:sym typeface="Symbol" pitchFamily="18" charset="2"/>
              </a:rPr>
              <a:t> </a:t>
            </a:r>
            <a:r>
              <a:rPr lang="zh-CN" altLang="en-US" sz="3200">
                <a:latin typeface="Arial" pitchFamily="34" charset="0"/>
              </a:rPr>
              <a:t>磁通量 </a:t>
            </a:r>
            <a:r>
              <a:rPr lang="zh-CN" altLang="en-US" sz="3200">
                <a:solidFill>
                  <a:srgbClr val="0000FF"/>
                </a:solidFill>
                <a:latin typeface="Arial" pitchFamily="34" charset="0"/>
                <a:sym typeface="Symbol" pitchFamily="18" charset="2"/>
              </a:rPr>
              <a:t> </a:t>
            </a:r>
            <a:r>
              <a:rPr lang="zh-CN" altLang="en-US" sz="3200">
                <a:latin typeface="Arial" pitchFamily="34" charset="0"/>
              </a:rPr>
              <a:t>感应电势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526339">
                                            <p:txEl>
                                              <p:pRg st="0" end="0"/>
                                            </p:txEl>
                                          </p:spTgt>
                                        </p:tgtEl>
                                        <p:attrNameLst>
                                          <p:attrName>style.visibility</p:attrName>
                                        </p:attrNameLst>
                                      </p:cBhvr>
                                      <p:to>
                                        <p:strVal val="visible"/>
                                      </p:to>
                                    </p:set>
                                    <p:animEffect transition="in" filter="wipe(left)">
                                      <p:cBhvr>
                                        <p:cTn id="7" dur="2000"/>
                                        <p:tgtEl>
                                          <p:spTgt spid="526339">
                                            <p:txEl>
                                              <p:pRg st="0" end="0"/>
                                            </p:txEl>
                                          </p:spTgt>
                                        </p:tgtEl>
                                      </p:cBhvr>
                                    </p:animEffect>
                                  </p:childTnLst>
                                </p:cTn>
                              </p:par>
                            </p:childTnLst>
                          </p:cTn>
                        </p:par>
                        <p:par>
                          <p:cTn id="8" fill="hold">
                            <p:stCondLst>
                              <p:cond delay="5600"/>
                            </p:stCondLst>
                            <p:childTnLst>
                              <p:par>
                                <p:cTn id="9" presetID="10" presetClass="entr" presetSubtype="0" fill="hold" grpId="0" nodeType="afterEffect">
                                  <p:stCondLst>
                                    <p:cond delay="0"/>
                                  </p:stCondLst>
                                  <p:childTnLst>
                                    <p:set>
                                      <p:cBhvr>
                                        <p:cTn id="10" dur="1" fill="hold">
                                          <p:stCondLst>
                                            <p:cond delay="0"/>
                                          </p:stCondLst>
                                        </p:cTn>
                                        <p:tgtEl>
                                          <p:spTgt spid="526349"/>
                                        </p:tgtEl>
                                        <p:attrNameLst>
                                          <p:attrName>style.visibility</p:attrName>
                                        </p:attrNameLst>
                                      </p:cBhvr>
                                      <p:to>
                                        <p:strVal val="visible"/>
                                      </p:to>
                                    </p:set>
                                    <p:animEffect transition="in" filter="fade">
                                      <p:cBhvr>
                                        <p:cTn id="11" dur="2000"/>
                                        <p:tgtEl>
                                          <p:spTgt spid="526349"/>
                                        </p:tgtEl>
                                      </p:cBhvr>
                                    </p:animEffect>
                                  </p:childTnLst>
                                </p:cTn>
                              </p:par>
                            </p:childTnLst>
                          </p:cTn>
                        </p:par>
                        <p:par>
                          <p:cTn id="12" fill="hold">
                            <p:stCondLst>
                              <p:cond delay="76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526350">
                                            <p:txEl>
                                              <p:pRg st="0" end="0"/>
                                            </p:txEl>
                                          </p:spTgt>
                                        </p:tgtEl>
                                        <p:attrNameLst>
                                          <p:attrName>style.visibility</p:attrName>
                                        </p:attrNameLst>
                                      </p:cBhvr>
                                      <p:to>
                                        <p:strVal val="visible"/>
                                      </p:to>
                                    </p:set>
                                    <p:anim by="(-#ppt_w*2)" calcmode="lin" valueType="num">
                                      <p:cBhvr rctx="PPT">
                                        <p:cTn id="15" dur="1000" autoRev="1" fill="hold">
                                          <p:stCondLst>
                                            <p:cond delay="0"/>
                                          </p:stCondLst>
                                        </p:cTn>
                                        <p:tgtEl>
                                          <p:spTgt spid="526350">
                                            <p:txEl>
                                              <p:pRg st="0" end="0"/>
                                            </p:txEl>
                                          </p:spTgt>
                                        </p:tgtEl>
                                        <p:attrNameLst>
                                          <p:attrName>ppt_w</p:attrName>
                                        </p:attrNameLst>
                                      </p:cBhvr>
                                    </p:anim>
                                    <p:anim by="(#ppt_w*0.50)" calcmode="lin" valueType="num">
                                      <p:cBhvr>
                                        <p:cTn id="16" dur="1000" decel="50000" autoRev="1" fill="hold">
                                          <p:stCondLst>
                                            <p:cond delay="0"/>
                                          </p:stCondLst>
                                        </p:cTn>
                                        <p:tgtEl>
                                          <p:spTgt spid="526350">
                                            <p:txEl>
                                              <p:pRg st="0" end="0"/>
                                            </p:txEl>
                                          </p:spTgt>
                                        </p:tgtEl>
                                        <p:attrNameLst>
                                          <p:attrName>ppt_x</p:attrName>
                                        </p:attrNameLst>
                                      </p:cBhvr>
                                    </p:anim>
                                    <p:anim from="(-#ppt_h/2)" to="(#ppt_y)" calcmode="lin" valueType="num">
                                      <p:cBhvr>
                                        <p:cTn id="17" dur="2000" fill="hold">
                                          <p:stCondLst>
                                            <p:cond delay="0"/>
                                          </p:stCondLst>
                                        </p:cTn>
                                        <p:tgtEl>
                                          <p:spTgt spid="526350">
                                            <p:txEl>
                                              <p:pRg st="0" end="0"/>
                                            </p:txEl>
                                          </p:spTgt>
                                        </p:tgtEl>
                                        <p:attrNameLst>
                                          <p:attrName>ppt_y</p:attrName>
                                        </p:attrNameLst>
                                      </p:cBhvr>
                                    </p:anim>
                                    <p:animRot by="21600000">
                                      <p:cBhvr>
                                        <p:cTn id="18" dur="2000" fill="hold">
                                          <p:stCondLst>
                                            <p:cond delay="0"/>
                                          </p:stCondLst>
                                        </p:cTn>
                                        <p:tgtEl>
                                          <p:spTgt spid="526350">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26341"/>
                                        </p:tgtEl>
                                        <p:attrNameLst>
                                          <p:attrName>style.visibility</p:attrName>
                                        </p:attrNameLst>
                                      </p:cBhvr>
                                      <p:to>
                                        <p:strVal val="visible"/>
                                      </p:to>
                                    </p:set>
                                    <p:anim calcmode="lin" valueType="num">
                                      <p:cBhvr additive="base">
                                        <p:cTn id="23" dur="500" fill="hold"/>
                                        <p:tgtEl>
                                          <p:spTgt spid="526341"/>
                                        </p:tgtEl>
                                        <p:attrNameLst>
                                          <p:attrName>ppt_x</p:attrName>
                                        </p:attrNameLst>
                                      </p:cBhvr>
                                      <p:tavLst>
                                        <p:tav tm="0">
                                          <p:val>
                                            <p:strVal val="0-#ppt_w/2"/>
                                          </p:val>
                                        </p:tav>
                                        <p:tav tm="100000">
                                          <p:val>
                                            <p:strVal val="#ppt_x"/>
                                          </p:val>
                                        </p:tav>
                                      </p:tavLst>
                                    </p:anim>
                                    <p:anim calcmode="lin" valueType="num">
                                      <p:cBhvr additive="base">
                                        <p:cTn id="24" dur="500" fill="hold"/>
                                        <p:tgtEl>
                                          <p:spTgt spid="52634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26342"/>
                                        </p:tgtEl>
                                        <p:attrNameLst>
                                          <p:attrName>style.visibility</p:attrName>
                                        </p:attrNameLst>
                                      </p:cBhvr>
                                      <p:to>
                                        <p:strVal val="visible"/>
                                      </p:to>
                                    </p:set>
                                  </p:childTnLst>
                                </p:cTn>
                              </p:par>
                            </p:childTnLst>
                          </p:cTn>
                        </p:par>
                        <p:par>
                          <p:cTn id="29" fill="hold">
                            <p:stCondLst>
                              <p:cond delay="0"/>
                            </p:stCondLst>
                            <p:childTnLst>
                              <p:par>
                                <p:cTn id="30" presetID="22" presetClass="entr" presetSubtype="8" fill="hold" nodeType="afterEffect">
                                  <p:stCondLst>
                                    <p:cond delay="0"/>
                                  </p:stCondLst>
                                  <p:childTnLst>
                                    <p:set>
                                      <p:cBhvr>
                                        <p:cTn id="31" dur="1" fill="hold">
                                          <p:stCondLst>
                                            <p:cond delay="0"/>
                                          </p:stCondLst>
                                        </p:cTn>
                                        <p:tgtEl>
                                          <p:spTgt spid="526343"/>
                                        </p:tgtEl>
                                        <p:attrNameLst>
                                          <p:attrName>style.visibility</p:attrName>
                                        </p:attrNameLst>
                                      </p:cBhvr>
                                      <p:to>
                                        <p:strVal val="visible"/>
                                      </p:to>
                                    </p:set>
                                    <p:animEffect transition="in" filter="wipe(left)">
                                      <p:cBhvr>
                                        <p:cTn id="32" dur="500"/>
                                        <p:tgtEl>
                                          <p:spTgt spid="52634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26345"/>
                                        </p:tgtEl>
                                        <p:attrNameLst>
                                          <p:attrName>style.visibility</p:attrName>
                                        </p:attrNameLst>
                                      </p:cBhvr>
                                      <p:to>
                                        <p:strVal val="visible"/>
                                      </p:to>
                                    </p:set>
                                    <p:animEffect transition="in" filter="wipe(down)">
                                      <p:cBhvr>
                                        <p:cTn id="37" dur="500"/>
                                        <p:tgtEl>
                                          <p:spTgt spid="526345"/>
                                        </p:tgtEl>
                                      </p:cBhvr>
                                    </p:animEffect>
                                  </p:childTnLst>
                                </p:cTn>
                              </p:par>
                            </p:childTnLst>
                          </p:cTn>
                        </p:par>
                        <p:par>
                          <p:cTn id="38" fill="hold">
                            <p:stCondLst>
                              <p:cond delay="500"/>
                            </p:stCondLst>
                            <p:childTnLst>
                              <p:par>
                                <p:cTn id="39" presetID="17" presetClass="entr" presetSubtype="4" fill="hold" nodeType="afterEffect">
                                  <p:stCondLst>
                                    <p:cond delay="0"/>
                                  </p:stCondLst>
                                  <p:childTnLst>
                                    <p:set>
                                      <p:cBhvr>
                                        <p:cTn id="40" dur="1" fill="hold">
                                          <p:stCondLst>
                                            <p:cond delay="0"/>
                                          </p:stCondLst>
                                        </p:cTn>
                                        <p:tgtEl>
                                          <p:spTgt spid="526344"/>
                                        </p:tgtEl>
                                        <p:attrNameLst>
                                          <p:attrName>style.visibility</p:attrName>
                                        </p:attrNameLst>
                                      </p:cBhvr>
                                      <p:to>
                                        <p:strVal val="visible"/>
                                      </p:to>
                                    </p:set>
                                    <p:anim calcmode="lin" valueType="num">
                                      <p:cBhvr>
                                        <p:cTn id="41" dur="500" fill="hold"/>
                                        <p:tgtEl>
                                          <p:spTgt spid="526344"/>
                                        </p:tgtEl>
                                        <p:attrNameLst>
                                          <p:attrName>ppt_x</p:attrName>
                                        </p:attrNameLst>
                                      </p:cBhvr>
                                      <p:tavLst>
                                        <p:tav tm="0">
                                          <p:val>
                                            <p:strVal val="#ppt_x"/>
                                          </p:val>
                                        </p:tav>
                                        <p:tav tm="100000">
                                          <p:val>
                                            <p:strVal val="#ppt_x"/>
                                          </p:val>
                                        </p:tav>
                                      </p:tavLst>
                                    </p:anim>
                                    <p:anim calcmode="lin" valueType="num">
                                      <p:cBhvr>
                                        <p:cTn id="42" dur="500" fill="hold"/>
                                        <p:tgtEl>
                                          <p:spTgt spid="526344"/>
                                        </p:tgtEl>
                                        <p:attrNameLst>
                                          <p:attrName>ppt_y</p:attrName>
                                        </p:attrNameLst>
                                      </p:cBhvr>
                                      <p:tavLst>
                                        <p:tav tm="0">
                                          <p:val>
                                            <p:strVal val="#ppt_y+#ppt_h/2"/>
                                          </p:val>
                                        </p:tav>
                                        <p:tav tm="100000">
                                          <p:val>
                                            <p:strVal val="#ppt_y"/>
                                          </p:val>
                                        </p:tav>
                                      </p:tavLst>
                                    </p:anim>
                                    <p:anim calcmode="lin" valueType="num">
                                      <p:cBhvr>
                                        <p:cTn id="43" dur="500" fill="hold"/>
                                        <p:tgtEl>
                                          <p:spTgt spid="526344"/>
                                        </p:tgtEl>
                                        <p:attrNameLst>
                                          <p:attrName>ppt_w</p:attrName>
                                        </p:attrNameLst>
                                      </p:cBhvr>
                                      <p:tavLst>
                                        <p:tav tm="0">
                                          <p:val>
                                            <p:strVal val="#ppt_w"/>
                                          </p:val>
                                        </p:tav>
                                        <p:tav tm="100000">
                                          <p:val>
                                            <p:strVal val="#ppt_w"/>
                                          </p:val>
                                        </p:tav>
                                      </p:tavLst>
                                    </p:anim>
                                    <p:anim calcmode="lin" valueType="num">
                                      <p:cBhvr>
                                        <p:cTn id="44" dur="500" fill="hold"/>
                                        <p:tgtEl>
                                          <p:spTgt spid="526344"/>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526346"/>
                                        </p:tgtEl>
                                        <p:attrNameLst>
                                          <p:attrName>style.visibility</p:attrName>
                                        </p:attrNameLst>
                                      </p:cBhvr>
                                      <p:to>
                                        <p:strVal val="visible"/>
                                      </p:to>
                                    </p:set>
                                    <p:animEffect transition="in" filter="wipe(right)">
                                      <p:cBhvr>
                                        <p:cTn id="49" dur="500"/>
                                        <p:tgtEl>
                                          <p:spTgt spid="526346"/>
                                        </p:tgtEl>
                                      </p:cBhvr>
                                    </p:animEffect>
                                  </p:childTnLst>
                                </p:cTn>
                              </p:par>
                            </p:childTnLst>
                          </p:cTn>
                        </p:par>
                        <p:par>
                          <p:cTn id="50" fill="hold">
                            <p:stCondLst>
                              <p:cond delay="500"/>
                            </p:stCondLst>
                            <p:childTnLst>
                              <p:par>
                                <p:cTn id="51" presetID="17" presetClass="entr" presetSubtype="2" fill="hold" nodeType="afterEffect">
                                  <p:stCondLst>
                                    <p:cond delay="0"/>
                                  </p:stCondLst>
                                  <p:childTnLst>
                                    <p:set>
                                      <p:cBhvr>
                                        <p:cTn id="52" dur="1" fill="hold">
                                          <p:stCondLst>
                                            <p:cond delay="0"/>
                                          </p:stCondLst>
                                        </p:cTn>
                                        <p:tgtEl>
                                          <p:spTgt spid="526340"/>
                                        </p:tgtEl>
                                        <p:attrNameLst>
                                          <p:attrName>style.visibility</p:attrName>
                                        </p:attrNameLst>
                                      </p:cBhvr>
                                      <p:to>
                                        <p:strVal val="visible"/>
                                      </p:to>
                                    </p:set>
                                    <p:anim calcmode="lin" valueType="num">
                                      <p:cBhvr>
                                        <p:cTn id="53" dur="500" fill="hold"/>
                                        <p:tgtEl>
                                          <p:spTgt spid="526340"/>
                                        </p:tgtEl>
                                        <p:attrNameLst>
                                          <p:attrName>ppt_x</p:attrName>
                                        </p:attrNameLst>
                                      </p:cBhvr>
                                      <p:tavLst>
                                        <p:tav tm="0">
                                          <p:val>
                                            <p:strVal val="#ppt_x+#ppt_w/2"/>
                                          </p:val>
                                        </p:tav>
                                        <p:tav tm="100000">
                                          <p:val>
                                            <p:strVal val="#ppt_x"/>
                                          </p:val>
                                        </p:tav>
                                      </p:tavLst>
                                    </p:anim>
                                    <p:anim calcmode="lin" valueType="num">
                                      <p:cBhvr>
                                        <p:cTn id="54" dur="500" fill="hold"/>
                                        <p:tgtEl>
                                          <p:spTgt spid="526340"/>
                                        </p:tgtEl>
                                        <p:attrNameLst>
                                          <p:attrName>ppt_y</p:attrName>
                                        </p:attrNameLst>
                                      </p:cBhvr>
                                      <p:tavLst>
                                        <p:tav tm="0">
                                          <p:val>
                                            <p:strVal val="#ppt_y"/>
                                          </p:val>
                                        </p:tav>
                                        <p:tav tm="100000">
                                          <p:val>
                                            <p:strVal val="#ppt_y"/>
                                          </p:val>
                                        </p:tav>
                                      </p:tavLst>
                                    </p:anim>
                                    <p:anim calcmode="lin" valueType="num">
                                      <p:cBhvr>
                                        <p:cTn id="55" dur="500" fill="hold"/>
                                        <p:tgtEl>
                                          <p:spTgt spid="526340"/>
                                        </p:tgtEl>
                                        <p:attrNameLst>
                                          <p:attrName>ppt_w</p:attrName>
                                        </p:attrNameLst>
                                      </p:cBhvr>
                                      <p:tavLst>
                                        <p:tav tm="0">
                                          <p:val>
                                            <p:fltVal val="0"/>
                                          </p:val>
                                        </p:tav>
                                        <p:tav tm="100000">
                                          <p:val>
                                            <p:strVal val="#ppt_w"/>
                                          </p:val>
                                        </p:tav>
                                      </p:tavLst>
                                    </p:anim>
                                    <p:anim calcmode="lin" valueType="num">
                                      <p:cBhvr>
                                        <p:cTn id="56" dur="500" fill="hold"/>
                                        <p:tgtEl>
                                          <p:spTgt spid="526340"/>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grpId="0" nodeType="clickEffect">
                                  <p:stCondLst>
                                    <p:cond delay="0"/>
                                  </p:stCondLst>
                                  <p:childTnLst>
                                    <p:set>
                                      <p:cBhvr>
                                        <p:cTn id="60" dur="1" fill="hold">
                                          <p:stCondLst>
                                            <p:cond delay="0"/>
                                          </p:stCondLst>
                                        </p:cTn>
                                        <p:tgtEl>
                                          <p:spTgt spid="526347"/>
                                        </p:tgtEl>
                                        <p:attrNameLst>
                                          <p:attrName>style.visibility</p:attrName>
                                        </p:attrNameLst>
                                      </p:cBhvr>
                                      <p:to>
                                        <p:strVal val="visible"/>
                                      </p:to>
                                    </p:set>
                                    <p:animEffect transition="in" filter="wipe(right)">
                                      <p:cBhvr>
                                        <p:cTn id="61" dur="500"/>
                                        <p:tgtEl>
                                          <p:spTgt spid="526347"/>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526348"/>
                                        </p:tgtEl>
                                        <p:attrNameLst>
                                          <p:attrName>style.visibility</p:attrName>
                                        </p:attrNameLst>
                                      </p:cBhvr>
                                      <p:to>
                                        <p:strVal val="visible"/>
                                      </p:to>
                                    </p:set>
                                    <p:animEffect transition="in" filter="fade">
                                      <p:cBhvr>
                                        <p:cTn id="65" dur="2000"/>
                                        <p:tgtEl>
                                          <p:spTgt spid="526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339" grpId="0" build="p"/>
      <p:bldP spid="526341" grpId="0"/>
      <p:bldP spid="526342" grpId="0"/>
      <p:bldP spid="526345" grpId="0" animBg="1"/>
      <p:bldP spid="526346" grpId="0" animBg="1"/>
      <p:bldP spid="526347" grpId="0" animBg="1"/>
      <p:bldP spid="526348" grpId="0"/>
      <p:bldP spid="526349" grpId="0"/>
      <p:bldP spid="526350" grpId="0" build="p" rev="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灯片编号占位符 5"/>
          <p:cNvSpPr>
            <a:spLocks noGrp="1"/>
          </p:cNvSpPr>
          <p:nvPr>
            <p:ph type="sldNum" sz="quarter" idx="12"/>
          </p:nvPr>
        </p:nvSpPr>
        <p:spPr/>
        <p:txBody>
          <a:bodyPr/>
          <a:lstStyle/>
          <a:p>
            <a:fld id="{999DC21C-DDA5-4341-922F-D879325A2BCC}" type="slidenum">
              <a:rPr lang="en-US" altLang="zh-CN"/>
              <a:pPr/>
              <a:t>130</a:t>
            </a:fld>
            <a:endParaRPr lang="en-US" altLang="zh-CN"/>
          </a:p>
        </p:txBody>
      </p:sp>
      <p:sp>
        <p:nvSpPr>
          <p:cNvPr id="594946" name="Rectangle 2"/>
          <p:cNvSpPr>
            <a:spLocks noGrp="1" noChangeArrowheads="1"/>
          </p:cNvSpPr>
          <p:nvPr>
            <p:ph type="title"/>
          </p:nvPr>
        </p:nvSpPr>
        <p:spPr>
          <a:xfrm>
            <a:off x="685800" y="76200"/>
            <a:ext cx="7772400" cy="976313"/>
          </a:xfrm>
        </p:spPr>
        <p:txBody>
          <a:bodyPr/>
          <a:lstStyle/>
          <a:p>
            <a:r>
              <a:rPr lang="zh-CN" altLang="en-US">
                <a:ea typeface="黑体" pitchFamily="49" charset="-122"/>
              </a:rPr>
              <a:t>超导量子干涉器件的应用</a:t>
            </a:r>
          </a:p>
        </p:txBody>
      </p:sp>
      <p:sp>
        <p:nvSpPr>
          <p:cNvPr id="594947" name="Rectangle 3"/>
          <p:cNvSpPr>
            <a:spLocks noGrp="1" noChangeArrowheads="1"/>
          </p:cNvSpPr>
          <p:nvPr>
            <p:ph type="body" idx="1"/>
          </p:nvPr>
        </p:nvSpPr>
        <p:spPr>
          <a:xfrm>
            <a:off x="323850" y="981075"/>
            <a:ext cx="6832600" cy="701675"/>
          </a:xfrm>
          <a:noFill/>
        </p:spPr>
        <p:txBody>
          <a:bodyPr wrap="none">
            <a:spAutoFit/>
          </a:bodyPr>
          <a:lstStyle/>
          <a:p>
            <a:pPr>
              <a:spcBef>
                <a:spcPct val="50000"/>
              </a:spcBef>
              <a:buFontTx/>
              <a:buNone/>
            </a:pPr>
            <a:r>
              <a:rPr lang="zh-CN" altLang="en-US" sz="4000">
                <a:solidFill>
                  <a:srgbClr val="FF0000"/>
                </a:solidFill>
                <a:ea typeface="隶书" pitchFamily="49" charset="-122"/>
              </a:rPr>
              <a:t>磁通</a:t>
            </a:r>
            <a:r>
              <a:rPr lang="zh-CN" altLang="en-US" sz="4000">
                <a:solidFill>
                  <a:srgbClr val="0000FF"/>
                </a:solidFill>
                <a:ea typeface="隶书" pitchFamily="49" charset="-122"/>
              </a:rPr>
              <a:t>变换器</a:t>
            </a:r>
            <a:r>
              <a:rPr lang="zh-CN" altLang="en-US" sz="4000">
                <a:solidFill>
                  <a:srgbClr val="FF0000"/>
                </a:solidFill>
                <a:ea typeface="隶书" pitchFamily="49" charset="-122"/>
              </a:rPr>
              <a:t>：</a:t>
            </a:r>
            <a:r>
              <a:rPr lang="en-US" altLang="zh-CN" sz="4000">
                <a:solidFill>
                  <a:srgbClr val="FF0000"/>
                </a:solidFill>
                <a:ea typeface="隶书" pitchFamily="49" charset="-122"/>
              </a:rPr>
              <a:t>Flux Transformer</a:t>
            </a:r>
            <a:endParaRPr lang="en-US" altLang="zh-CN" sz="2800">
              <a:solidFill>
                <a:srgbClr val="0000FF"/>
              </a:solidFill>
              <a:ea typeface="隶书" pitchFamily="49" charset="-122"/>
            </a:endParaRPr>
          </a:p>
        </p:txBody>
      </p:sp>
      <p:sp>
        <p:nvSpPr>
          <p:cNvPr id="594948" name="Text Box 4"/>
          <p:cNvSpPr txBox="1">
            <a:spLocks noChangeArrowheads="1"/>
          </p:cNvSpPr>
          <p:nvPr/>
        </p:nvSpPr>
        <p:spPr bwMode="auto">
          <a:xfrm>
            <a:off x="7721600" y="0"/>
            <a:ext cx="1422400" cy="457200"/>
          </a:xfrm>
          <a:prstGeom prst="rect">
            <a:avLst/>
          </a:prstGeom>
          <a:solidFill>
            <a:srgbClr val="CCCCFF"/>
          </a:solidFill>
          <a:ln w="9525">
            <a:noFill/>
            <a:miter lim="800000"/>
            <a:headEnd/>
            <a:tailEnd/>
          </a:ln>
          <a:effectLst/>
        </p:spPr>
        <p:txBody>
          <a:bodyPr wrap="none">
            <a:spAutoFit/>
          </a:bodyPr>
          <a:lstStyle/>
          <a:p>
            <a:pPr algn="r"/>
            <a:r>
              <a:rPr kumimoji="1" lang="en-US" altLang="zh-CN"/>
              <a:t>SQUID11</a:t>
            </a:r>
            <a:endParaRPr kumimoji="1" lang="en-US" altLang="zh-CN">
              <a:ea typeface="华文行楷" pitchFamily="2" charset="-122"/>
            </a:endParaRPr>
          </a:p>
        </p:txBody>
      </p:sp>
      <p:sp>
        <p:nvSpPr>
          <p:cNvPr id="594949" name="Text Box 5"/>
          <p:cNvSpPr txBox="1">
            <a:spLocks noChangeArrowheads="1"/>
          </p:cNvSpPr>
          <p:nvPr/>
        </p:nvSpPr>
        <p:spPr bwMode="auto">
          <a:xfrm>
            <a:off x="0" y="6216650"/>
            <a:ext cx="2012950" cy="641350"/>
          </a:xfrm>
          <a:prstGeom prst="rect">
            <a:avLst/>
          </a:prstGeom>
          <a:solidFill>
            <a:schemeClr val="tx1"/>
          </a:solidFill>
          <a:ln w="9525">
            <a:noFill/>
            <a:miter lim="800000"/>
            <a:headEnd/>
            <a:tailEnd/>
          </a:ln>
          <a:effectLst/>
        </p:spPr>
        <p:txBody>
          <a:bodyPr wrap="none">
            <a:spAutoFit/>
          </a:bodyPr>
          <a:lstStyle/>
          <a:p>
            <a:r>
              <a:rPr lang="zh-CN" altLang="en-US" sz="3600">
                <a:solidFill>
                  <a:schemeClr val="bg1"/>
                </a:solidFill>
                <a:latin typeface="Arial" pitchFamily="34" charset="0"/>
                <a:ea typeface="黑体" pitchFamily="49" charset="-122"/>
              </a:rPr>
              <a:t>间接使用</a:t>
            </a:r>
          </a:p>
        </p:txBody>
      </p:sp>
      <p:graphicFrame>
        <p:nvGraphicFramePr>
          <p:cNvPr id="594950" name="Object 6"/>
          <p:cNvGraphicFramePr>
            <a:graphicFrameLocks noChangeAspect="1"/>
          </p:cNvGraphicFramePr>
          <p:nvPr/>
        </p:nvGraphicFramePr>
        <p:xfrm>
          <a:off x="1824038" y="1819275"/>
          <a:ext cx="5492750" cy="1006475"/>
        </p:xfrm>
        <a:graphic>
          <a:graphicData uri="http://schemas.openxmlformats.org/presentationml/2006/ole">
            <p:oleObj spid="_x0000_s594950" name="Equation" r:id="rId3" imgW="2768400" imgH="507960" progId="Equation.DSMT4">
              <p:embed/>
            </p:oleObj>
          </a:graphicData>
        </a:graphic>
      </p:graphicFrame>
      <p:graphicFrame>
        <p:nvGraphicFramePr>
          <p:cNvPr id="594951" name="Object 7"/>
          <p:cNvGraphicFramePr>
            <a:graphicFrameLocks noChangeAspect="1"/>
          </p:cNvGraphicFramePr>
          <p:nvPr/>
        </p:nvGraphicFramePr>
        <p:xfrm>
          <a:off x="684213" y="3021013"/>
          <a:ext cx="3959225" cy="1390650"/>
        </p:xfrm>
        <a:graphic>
          <a:graphicData uri="http://schemas.openxmlformats.org/presentationml/2006/ole">
            <p:oleObj spid="_x0000_s594951" name="Equation" r:id="rId4" imgW="2019240" imgH="711000" progId="Equation.DSMT4">
              <p:embed/>
            </p:oleObj>
          </a:graphicData>
        </a:graphic>
      </p:graphicFrame>
      <p:graphicFrame>
        <p:nvGraphicFramePr>
          <p:cNvPr id="594952" name="Object 8"/>
          <p:cNvGraphicFramePr>
            <a:graphicFrameLocks noChangeAspect="1"/>
          </p:cNvGraphicFramePr>
          <p:nvPr/>
        </p:nvGraphicFramePr>
        <p:xfrm>
          <a:off x="5580063" y="3213100"/>
          <a:ext cx="2555875" cy="1049338"/>
        </p:xfrm>
        <a:graphic>
          <a:graphicData uri="http://schemas.openxmlformats.org/presentationml/2006/ole">
            <p:oleObj spid="_x0000_s594952" name="Equation" r:id="rId5" imgW="1079280" imgH="444240" progId="Equation.DSMT4">
              <p:embed/>
            </p:oleObj>
          </a:graphicData>
        </a:graphic>
      </p:graphicFrame>
      <p:grpSp>
        <p:nvGrpSpPr>
          <p:cNvPr id="594953" name="Group 9"/>
          <p:cNvGrpSpPr>
            <a:grpSpLocks/>
          </p:cNvGrpSpPr>
          <p:nvPr/>
        </p:nvGrpSpPr>
        <p:grpSpPr bwMode="auto">
          <a:xfrm>
            <a:off x="2171700" y="4891088"/>
            <a:ext cx="1014413" cy="900112"/>
            <a:chOff x="3856" y="2439"/>
            <a:chExt cx="639" cy="567"/>
          </a:xfrm>
        </p:grpSpPr>
        <p:grpSp>
          <p:nvGrpSpPr>
            <p:cNvPr id="594954" name="Group 10"/>
            <p:cNvGrpSpPr>
              <a:grpSpLocks/>
            </p:cNvGrpSpPr>
            <p:nvPr/>
          </p:nvGrpSpPr>
          <p:grpSpPr bwMode="auto">
            <a:xfrm rot="-5400000">
              <a:off x="3870" y="2651"/>
              <a:ext cx="115" cy="144"/>
              <a:chOff x="912" y="3684"/>
              <a:chExt cx="384" cy="240"/>
            </a:xfrm>
          </p:grpSpPr>
          <p:sp>
            <p:nvSpPr>
              <p:cNvPr id="594955" name="AutoShape 11"/>
              <p:cNvSpPr>
                <a:spLocks noChangeArrowheads="1"/>
              </p:cNvSpPr>
              <p:nvPr/>
            </p:nvSpPr>
            <p:spPr bwMode="auto">
              <a:xfrm rot="5400000">
                <a:off x="888" y="3708"/>
                <a:ext cx="240" cy="192"/>
              </a:xfrm>
              <a:prstGeom prst="triangle">
                <a:avLst>
                  <a:gd name="adj" fmla="val 50000"/>
                </a:avLst>
              </a:prstGeom>
              <a:solidFill>
                <a:schemeClr val="tx2"/>
              </a:solidFill>
              <a:ln w="19050">
                <a:solidFill>
                  <a:schemeClr val="tx1"/>
                </a:solidFill>
                <a:miter lim="800000"/>
                <a:headEnd/>
                <a:tailEnd/>
              </a:ln>
              <a:effectLst/>
            </p:spPr>
            <p:txBody>
              <a:bodyPr wrap="none" lIns="90000" tIns="46800" rIns="90000" bIns="46800" anchor="ctr">
                <a:spAutoFit/>
              </a:bodyPr>
              <a:lstStyle/>
              <a:p>
                <a:endParaRPr lang="zh-CN" altLang="en-US"/>
              </a:p>
            </p:txBody>
          </p:sp>
          <p:sp>
            <p:nvSpPr>
              <p:cNvPr id="594956" name="AutoShape 12"/>
              <p:cNvSpPr>
                <a:spLocks noChangeArrowheads="1"/>
              </p:cNvSpPr>
              <p:nvPr/>
            </p:nvSpPr>
            <p:spPr bwMode="auto">
              <a:xfrm rot="16200000" flipH="1">
                <a:off x="1080" y="3708"/>
                <a:ext cx="240" cy="192"/>
              </a:xfrm>
              <a:prstGeom prst="triangle">
                <a:avLst>
                  <a:gd name="adj" fmla="val 50000"/>
                </a:avLst>
              </a:prstGeom>
              <a:solidFill>
                <a:schemeClr val="tx2"/>
              </a:solidFill>
              <a:ln w="19050">
                <a:solidFill>
                  <a:schemeClr val="tx1"/>
                </a:solidFill>
                <a:miter lim="800000"/>
                <a:headEnd/>
                <a:tailEnd/>
              </a:ln>
              <a:effectLst/>
            </p:spPr>
            <p:txBody>
              <a:bodyPr wrap="none" lIns="90000" tIns="46800" rIns="90000" bIns="46800" anchor="ctr">
                <a:spAutoFit/>
              </a:bodyPr>
              <a:lstStyle/>
              <a:p>
                <a:endParaRPr lang="zh-CN" altLang="en-US"/>
              </a:p>
            </p:txBody>
          </p:sp>
        </p:grpSp>
        <p:sp>
          <p:nvSpPr>
            <p:cNvPr id="594957" name="Oval 13"/>
            <p:cNvSpPr>
              <a:spLocks noChangeArrowheads="1"/>
            </p:cNvSpPr>
            <p:nvPr/>
          </p:nvSpPr>
          <p:spPr bwMode="auto">
            <a:xfrm>
              <a:off x="3928" y="2439"/>
              <a:ext cx="567" cy="567"/>
            </a:xfrm>
            <a:prstGeom prst="ellipse">
              <a:avLst/>
            </a:prstGeom>
            <a:noFill/>
            <a:ln w="38100">
              <a:solidFill>
                <a:schemeClr val="tx1"/>
              </a:solidFill>
              <a:round/>
              <a:headEnd/>
              <a:tailEnd/>
            </a:ln>
            <a:effectLst/>
          </p:spPr>
          <p:txBody>
            <a:bodyPr lIns="90000" tIns="46800" rIns="90000" bIns="46800" anchor="ctr">
              <a:spAutoFit/>
            </a:bodyPr>
            <a:lstStyle/>
            <a:p>
              <a:endParaRPr lang="zh-CN" altLang="en-US"/>
            </a:p>
          </p:txBody>
        </p:sp>
      </p:grpSp>
      <p:sp>
        <p:nvSpPr>
          <p:cNvPr id="594958" name="Text Box 14"/>
          <p:cNvSpPr txBox="1">
            <a:spLocks noChangeArrowheads="1"/>
          </p:cNvSpPr>
          <p:nvPr/>
        </p:nvSpPr>
        <p:spPr bwMode="auto">
          <a:xfrm>
            <a:off x="2555875" y="5084763"/>
            <a:ext cx="382588" cy="519112"/>
          </a:xfrm>
          <a:prstGeom prst="rect">
            <a:avLst/>
          </a:prstGeom>
          <a:noFill/>
          <a:ln w="9525">
            <a:noFill/>
            <a:miter lim="800000"/>
            <a:headEnd/>
            <a:tailEnd/>
          </a:ln>
          <a:effectLst/>
        </p:spPr>
        <p:txBody>
          <a:bodyPr wrap="none">
            <a:spAutoFit/>
          </a:bodyPr>
          <a:lstStyle/>
          <a:p>
            <a:r>
              <a:rPr lang="en-US" altLang="zh-CN" sz="2800" i="1"/>
              <a:t>L</a:t>
            </a:r>
            <a:endParaRPr lang="en-US" altLang="zh-CN" sz="2800" i="1" baseline="-25000"/>
          </a:p>
        </p:txBody>
      </p:sp>
      <p:graphicFrame>
        <p:nvGraphicFramePr>
          <p:cNvPr id="594959" name="Object 15"/>
          <p:cNvGraphicFramePr>
            <a:graphicFrameLocks noChangeAspect="1"/>
          </p:cNvGraphicFramePr>
          <p:nvPr/>
        </p:nvGraphicFramePr>
        <p:xfrm>
          <a:off x="3779838" y="4724400"/>
          <a:ext cx="4930775" cy="1225550"/>
        </p:xfrm>
        <a:graphic>
          <a:graphicData uri="http://schemas.openxmlformats.org/presentationml/2006/ole">
            <p:oleObj spid="_x0000_s594959" name="Equation" r:id="rId6" imgW="2082600" imgH="520560" progId="Equation.DSMT4">
              <p:embed/>
            </p:oleObj>
          </a:graphicData>
        </a:graphic>
      </p:graphicFrame>
      <p:sp>
        <p:nvSpPr>
          <p:cNvPr id="594960" name="Text Box 16"/>
          <p:cNvSpPr txBox="1">
            <a:spLocks noChangeArrowheads="1"/>
          </p:cNvSpPr>
          <p:nvPr/>
        </p:nvSpPr>
        <p:spPr bwMode="auto">
          <a:xfrm>
            <a:off x="2824163" y="6257925"/>
            <a:ext cx="2644775" cy="457200"/>
          </a:xfrm>
          <a:prstGeom prst="rect">
            <a:avLst/>
          </a:prstGeom>
          <a:solidFill>
            <a:srgbClr val="0000FF"/>
          </a:solidFill>
          <a:ln w="9525">
            <a:noFill/>
            <a:miter lim="800000"/>
            <a:headEnd/>
            <a:tailEnd/>
          </a:ln>
          <a:effectLst/>
        </p:spPr>
        <p:txBody>
          <a:bodyPr wrap="none">
            <a:spAutoFit/>
          </a:bodyPr>
          <a:lstStyle/>
          <a:p>
            <a:r>
              <a:rPr lang="en-US" altLang="zh-CN">
                <a:solidFill>
                  <a:srgbClr val="FFFFFF"/>
                </a:solidFill>
                <a:ea typeface="黑体" pitchFamily="49" charset="-122"/>
              </a:rPr>
              <a:t>QD</a:t>
            </a:r>
            <a:r>
              <a:rPr lang="zh-CN" altLang="en-US">
                <a:solidFill>
                  <a:srgbClr val="FFFFFF"/>
                </a:solidFill>
                <a:ea typeface="黑体" pitchFamily="49" charset="-122"/>
              </a:rPr>
              <a:t>：</a:t>
            </a:r>
            <a:r>
              <a:rPr lang="en-US" altLang="zh-CN">
                <a:solidFill>
                  <a:srgbClr val="FFFFFF"/>
                </a:solidFill>
                <a:ea typeface="黑体" pitchFamily="49" charset="-122"/>
              </a:rPr>
              <a:t>1</a:t>
            </a:r>
            <a:r>
              <a:rPr lang="zh-CN" altLang="en-US">
                <a:solidFill>
                  <a:srgbClr val="FFFFFF"/>
                </a:solidFill>
                <a:ea typeface="黑体" pitchFamily="49" charset="-122"/>
              </a:rPr>
              <a:t>匝</a:t>
            </a:r>
            <a:r>
              <a:rPr lang="en-US" altLang="zh-CN">
                <a:solidFill>
                  <a:srgbClr val="FFFFFF"/>
                </a:solidFill>
                <a:ea typeface="黑体" pitchFamily="49" charset="-122"/>
              </a:rPr>
              <a:t>+2</a:t>
            </a:r>
            <a:r>
              <a:rPr lang="zh-CN" altLang="en-US">
                <a:solidFill>
                  <a:srgbClr val="FFFFFF"/>
                </a:solidFill>
                <a:ea typeface="黑体" pitchFamily="49" charset="-122"/>
              </a:rPr>
              <a:t>匝</a:t>
            </a:r>
            <a:r>
              <a:rPr lang="en-US" altLang="zh-CN">
                <a:solidFill>
                  <a:srgbClr val="FFFFFF"/>
                </a:solidFill>
                <a:ea typeface="黑体" pitchFamily="49" charset="-122"/>
              </a:rPr>
              <a:t>+1</a:t>
            </a:r>
            <a:r>
              <a:rPr lang="zh-CN" altLang="en-US">
                <a:solidFill>
                  <a:srgbClr val="FFFFFF"/>
                </a:solidFill>
                <a:ea typeface="黑体" pitchFamily="49" charset="-122"/>
              </a:rPr>
              <a:t>匝</a:t>
            </a:r>
          </a:p>
        </p:txBody>
      </p:sp>
      <p:sp>
        <p:nvSpPr>
          <p:cNvPr id="594961" name="Line 17"/>
          <p:cNvSpPr>
            <a:spLocks noChangeShapeType="1"/>
          </p:cNvSpPr>
          <p:nvPr/>
        </p:nvSpPr>
        <p:spPr bwMode="auto">
          <a:xfrm flipV="1">
            <a:off x="7667625" y="2492375"/>
            <a:ext cx="576263" cy="936625"/>
          </a:xfrm>
          <a:prstGeom prst="line">
            <a:avLst/>
          </a:prstGeom>
          <a:noFill/>
          <a:ln w="9525">
            <a:solidFill>
              <a:schemeClr val="tx1"/>
            </a:solidFill>
            <a:round/>
            <a:headEnd/>
            <a:tailEnd type="triangle" w="med" len="med"/>
          </a:ln>
          <a:effectLst/>
        </p:spPr>
        <p:txBody>
          <a:bodyPr/>
          <a:lstStyle/>
          <a:p>
            <a:endParaRPr lang="zh-CN" altLang="en-US"/>
          </a:p>
        </p:txBody>
      </p:sp>
      <p:sp>
        <p:nvSpPr>
          <p:cNvPr id="594962" name="Oval 18"/>
          <p:cNvSpPr>
            <a:spLocks noChangeArrowheads="1"/>
          </p:cNvSpPr>
          <p:nvPr/>
        </p:nvSpPr>
        <p:spPr bwMode="auto">
          <a:xfrm>
            <a:off x="7019925" y="3068638"/>
            <a:ext cx="719138" cy="1368425"/>
          </a:xfrm>
          <a:prstGeom prst="ellipse">
            <a:avLst/>
          </a:prstGeom>
          <a:noFill/>
          <a:ln w="28575" cap="rnd">
            <a:solidFill>
              <a:schemeClr val="tx1"/>
            </a:solidFill>
            <a:prstDash val="sysDot"/>
            <a:round/>
            <a:headEnd/>
            <a:tailEnd/>
          </a:ln>
          <a:effectLst/>
        </p:spPr>
        <p:txBody>
          <a:bodyPr wrap="none" anchor="ctr"/>
          <a:lstStyle/>
          <a:p>
            <a:endParaRPr lang="zh-CN" altLang="en-US"/>
          </a:p>
        </p:txBody>
      </p:sp>
      <p:sp>
        <p:nvSpPr>
          <p:cNvPr id="594963" name="Text Box 19"/>
          <p:cNvSpPr txBox="1">
            <a:spLocks noChangeArrowheads="1"/>
          </p:cNvSpPr>
          <p:nvPr/>
        </p:nvSpPr>
        <p:spPr bwMode="auto">
          <a:xfrm>
            <a:off x="8029575" y="1773238"/>
            <a:ext cx="863600" cy="641350"/>
          </a:xfrm>
          <a:prstGeom prst="rect">
            <a:avLst/>
          </a:prstGeom>
          <a:noFill/>
          <a:ln w="9525">
            <a:noFill/>
            <a:miter lim="800000"/>
            <a:headEnd/>
            <a:tailEnd/>
          </a:ln>
          <a:effectLst/>
        </p:spPr>
        <p:txBody>
          <a:bodyPr wrap="none">
            <a:spAutoFit/>
          </a:bodyPr>
          <a:lstStyle/>
          <a:p>
            <a:r>
              <a:rPr lang="en-US" altLang="zh-CN" sz="3600">
                <a:sym typeface="Symbol" pitchFamily="18" charset="2"/>
              </a:rPr>
              <a:t></a:t>
            </a:r>
            <a:r>
              <a:rPr lang="en-US" altLang="zh-CN" sz="3600"/>
              <a:t>1</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灯片编号占位符 5"/>
          <p:cNvSpPr>
            <a:spLocks noGrp="1"/>
          </p:cNvSpPr>
          <p:nvPr>
            <p:ph type="sldNum" sz="quarter" idx="12"/>
          </p:nvPr>
        </p:nvSpPr>
        <p:spPr/>
        <p:txBody>
          <a:bodyPr/>
          <a:lstStyle/>
          <a:p>
            <a:fld id="{56CB513A-31D4-4C09-830C-47F0E2426E57}" type="slidenum">
              <a:rPr lang="en-US" altLang="zh-CN"/>
              <a:pPr/>
              <a:t>131</a:t>
            </a:fld>
            <a:endParaRPr lang="en-US" altLang="zh-CN"/>
          </a:p>
        </p:txBody>
      </p:sp>
      <p:sp>
        <p:nvSpPr>
          <p:cNvPr id="595970" name="AutoShape 2"/>
          <p:cNvSpPr>
            <a:spLocks noChangeArrowheads="1"/>
          </p:cNvSpPr>
          <p:nvPr/>
        </p:nvSpPr>
        <p:spPr bwMode="auto">
          <a:xfrm>
            <a:off x="900113" y="3197225"/>
            <a:ext cx="215900" cy="431800"/>
          </a:xfrm>
          <a:prstGeom prst="can">
            <a:avLst>
              <a:gd name="adj" fmla="val 50000"/>
            </a:avLst>
          </a:prstGeom>
          <a:solidFill>
            <a:schemeClr val="accent1"/>
          </a:solidFill>
          <a:ln w="9525">
            <a:solidFill>
              <a:schemeClr val="tx1"/>
            </a:solidFill>
            <a:round/>
            <a:headEnd/>
            <a:tailEnd/>
          </a:ln>
          <a:effectLst/>
        </p:spPr>
        <p:txBody>
          <a:bodyPr wrap="none" anchor="ctr"/>
          <a:lstStyle/>
          <a:p>
            <a:endParaRPr lang="zh-CN" altLang="en-US"/>
          </a:p>
        </p:txBody>
      </p:sp>
      <p:sp>
        <p:nvSpPr>
          <p:cNvPr id="595971" name="Rectangle 3"/>
          <p:cNvSpPr>
            <a:spLocks noGrp="1" noChangeArrowheads="1"/>
          </p:cNvSpPr>
          <p:nvPr>
            <p:ph type="title"/>
          </p:nvPr>
        </p:nvSpPr>
        <p:spPr>
          <a:xfrm>
            <a:off x="685800" y="76200"/>
            <a:ext cx="7772400" cy="976313"/>
          </a:xfrm>
        </p:spPr>
        <p:txBody>
          <a:bodyPr/>
          <a:lstStyle/>
          <a:p>
            <a:r>
              <a:rPr lang="zh-CN" altLang="en-US">
                <a:ea typeface="黑体" pitchFamily="49" charset="-122"/>
              </a:rPr>
              <a:t>超导量子干涉器件的应用</a:t>
            </a:r>
          </a:p>
        </p:txBody>
      </p:sp>
      <p:sp>
        <p:nvSpPr>
          <p:cNvPr id="595972" name="Rectangle 4"/>
          <p:cNvSpPr>
            <a:spLocks noGrp="1" noChangeArrowheads="1"/>
          </p:cNvSpPr>
          <p:nvPr>
            <p:ph type="body" idx="1"/>
          </p:nvPr>
        </p:nvSpPr>
        <p:spPr>
          <a:xfrm>
            <a:off x="323850" y="981075"/>
            <a:ext cx="6788150" cy="701675"/>
          </a:xfrm>
          <a:noFill/>
        </p:spPr>
        <p:txBody>
          <a:bodyPr wrap="none">
            <a:spAutoFit/>
          </a:bodyPr>
          <a:lstStyle/>
          <a:p>
            <a:pPr>
              <a:spcBef>
                <a:spcPct val="50000"/>
              </a:spcBef>
              <a:buFontTx/>
              <a:buNone/>
            </a:pPr>
            <a:r>
              <a:rPr lang="zh-CN" altLang="en-US" sz="4000">
                <a:solidFill>
                  <a:srgbClr val="FF0000"/>
                </a:solidFill>
                <a:ea typeface="隶书" pitchFamily="49" charset="-122"/>
              </a:rPr>
              <a:t>磁通的</a:t>
            </a:r>
            <a:r>
              <a:rPr lang="zh-CN" altLang="en-US" sz="4000">
                <a:solidFill>
                  <a:srgbClr val="0000FF"/>
                </a:solidFill>
                <a:ea typeface="隶书" pitchFamily="49" charset="-122"/>
              </a:rPr>
              <a:t>间接</a:t>
            </a:r>
            <a:r>
              <a:rPr lang="zh-CN" altLang="en-US" sz="4000">
                <a:solidFill>
                  <a:srgbClr val="FF0000"/>
                </a:solidFill>
                <a:ea typeface="隶书" pitchFamily="49" charset="-122"/>
              </a:rPr>
              <a:t>测量：</a:t>
            </a:r>
            <a:r>
              <a:rPr lang="zh-CN" altLang="en-US" sz="4000">
                <a:solidFill>
                  <a:srgbClr val="0000FF"/>
                </a:solidFill>
                <a:ea typeface="隶书" pitchFamily="49" charset="-122"/>
              </a:rPr>
              <a:t>磁通</a:t>
            </a:r>
            <a:r>
              <a:rPr lang="zh-CN" altLang="en-US" sz="4000">
                <a:solidFill>
                  <a:srgbClr val="FF0000"/>
                </a:solidFill>
                <a:ea typeface="隶书" pitchFamily="49" charset="-122"/>
              </a:rPr>
              <a:t>负反馈</a:t>
            </a:r>
            <a:endParaRPr lang="zh-CN" altLang="en-US" sz="2800">
              <a:solidFill>
                <a:srgbClr val="0000FF"/>
              </a:solidFill>
              <a:ea typeface="隶书" pitchFamily="49" charset="-122"/>
            </a:endParaRPr>
          </a:p>
        </p:txBody>
      </p:sp>
      <p:sp>
        <p:nvSpPr>
          <p:cNvPr id="595973" name="Text Box 5"/>
          <p:cNvSpPr txBox="1">
            <a:spLocks noChangeArrowheads="1"/>
          </p:cNvSpPr>
          <p:nvPr/>
        </p:nvSpPr>
        <p:spPr bwMode="auto">
          <a:xfrm>
            <a:off x="7721600" y="0"/>
            <a:ext cx="1422400" cy="457200"/>
          </a:xfrm>
          <a:prstGeom prst="rect">
            <a:avLst/>
          </a:prstGeom>
          <a:solidFill>
            <a:srgbClr val="CCCCFF"/>
          </a:solidFill>
          <a:ln w="9525">
            <a:noFill/>
            <a:miter lim="800000"/>
            <a:headEnd/>
            <a:tailEnd/>
          </a:ln>
          <a:effectLst/>
        </p:spPr>
        <p:txBody>
          <a:bodyPr wrap="none">
            <a:spAutoFit/>
          </a:bodyPr>
          <a:lstStyle/>
          <a:p>
            <a:pPr algn="r"/>
            <a:r>
              <a:rPr kumimoji="1" lang="en-US" altLang="zh-CN"/>
              <a:t>SQUID12</a:t>
            </a:r>
            <a:endParaRPr kumimoji="1" lang="en-US" altLang="zh-CN">
              <a:ea typeface="华文行楷" pitchFamily="2" charset="-122"/>
            </a:endParaRPr>
          </a:p>
        </p:txBody>
      </p:sp>
      <p:sp>
        <p:nvSpPr>
          <p:cNvPr id="595974" name="Text Box 6"/>
          <p:cNvSpPr txBox="1">
            <a:spLocks noChangeArrowheads="1"/>
          </p:cNvSpPr>
          <p:nvPr/>
        </p:nvSpPr>
        <p:spPr bwMode="auto">
          <a:xfrm>
            <a:off x="7131050" y="6216650"/>
            <a:ext cx="2012950" cy="641350"/>
          </a:xfrm>
          <a:prstGeom prst="rect">
            <a:avLst/>
          </a:prstGeom>
          <a:solidFill>
            <a:schemeClr val="tx1"/>
          </a:solidFill>
          <a:ln w="9525">
            <a:noFill/>
            <a:miter lim="800000"/>
            <a:headEnd/>
            <a:tailEnd/>
          </a:ln>
          <a:effectLst/>
        </p:spPr>
        <p:txBody>
          <a:bodyPr wrap="none">
            <a:spAutoFit/>
          </a:bodyPr>
          <a:lstStyle/>
          <a:p>
            <a:r>
              <a:rPr lang="zh-CN" altLang="en-US" sz="3600">
                <a:solidFill>
                  <a:schemeClr val="bg1"/>
                </a:solidFill>
                <a:latin typeface="Arial" pitchFamily="34" charset="0"/>
                <a:ea typeface="黑体" pitchFamily="49" charset="-122"/>
              </a:rPr>
              <a:t>间接使用</a:t>
            </a:r>
          </a:p>
        </p:txBody>
      </p:sp>
      <p:grpSp>
        <p:nvGrpSpPr>
          <p:cNvPr id="595975" name="Group 7"/>
          <p:cNvGrpSpPr>
            <a:grpSpLocks/>
          </p:cNvGrpSpPr>
          <p:nvPr/>
        </p:nvGrpSpPr>
        <p:grpSpPr bwMode="auto">
          <a:xfrm>
            <a:off x="5070475" y="2909888"/>
            <a:ext cx="1014413" cy="900112"/>
            <a:chOff x="3856" y="2439"/>
            <a:chExt cx="639" cy="567"/>
          </a:xfrm>
        </p:grpSpPr>
        <p:grpSp>
          <p:nvGrpSpPr>
            <p:cNvPr id="595976" name="Group 8"/>
            <p:cNvGrpSpPr>
              <a:grpSpLocks/>
            </p:cNvGrpSpPr>
            <p:nvPr/>
          </p:nvGrpSpPr>
          <p:grpSpPr bwMode="auto">
            <a:xfrm rot="-5400000">
              <a:off x="3870" y="2651"/>
              <a:ext cx="115" cy="144"/>
              <a:chOff x="912" y="3684"/>
              <a:chExt cx="384" cy="240"/>
            </a:xfrm>
          </p:grpSpPr>
          <p:sp>
            <p:nvSpPr>
              <p:cNvPr id="595977" name="AutoShape 9"/>
              <p:cNvSpPr>
                <a:spLocks noChangeArrowheads="1"/>
              </p:cNvSpPr>
              <p:nvPr/>
            </p:nvSpPr>
            <p:spPr bwMode="auto">
              <a:xfrm rot="5400000">
                <a:off x="888" y="3708"/>
                <a:ext cx="240" cy="192"/>
              </a:xfrm>
              <a:prstGeom prst="triangle">
                <a:avLst>
                  <a:gd name="adj" fmla="val 50000"/>
                </a:avLst>
              </a:prstGeom>
              <a:solidFill>
                <a:schemeClr val="tx2"/>
              </a:solidFill>
              <a:ln w="19050">
                <a:solidFill>
                  <a:schemeClr val="tx1"/>
                </a:solidFill>
                <a:miter lim="800000"/>
                <a:headEnd/>
                <a:tailEnd/>
              </a:ln>
              <a:effectLst/>
            </p:spPr>
            <p:txBody>
              <a:bodyPr wrap="none" lIns="90000" tIns="46800" rIns="90000" bIns="46800" anchor="ctr">
                <a:spAutoFit/>
              </a:bodyPr>
              <a:lstStyle/>
              <a:p>
                <a:endParaRPr lang="zh-CN" altLang="en-US"/>
              </a:p>
            </p:txBody>
          </p:sp>
          <p:sp>
            <p:nvSpPr>
              <p:cNvPr id="595978" name="AutoShape 10"/>
              <p:cNvSpPr>
                <a:spLocks noChangeArrowheads="1"/>
              </p:cNvSpPr>
              <p:nvPr/>
            </p:nvSpPr>
            <p:spPr bwMode="auto">
              <a:xfrm rot="16200000" flipH="1">
                <a:off x="1080" y="3708"/>
                <a:ext cx="240" cy="192"/>
              </a:xfrm>
              <a:prstGeom prst="triangle">
                <a:avLst>
                  <a:gd name="adj" fmla="val 50000"/>
                </a:avLst>
              </a:prstGeom>
              <a:solidFill>
                <a:schemeClr val="tx2"/>
              </a:solidFill>
              <a:ln w="19050">
                <a:solidFill>
                  <a:schemeClr val="tx1"/>
                </a:solidFill>
                <a:miter lim="800000"/>
                <a:headEnd/>
                <a:tailEnd/>
              </a:ln>
              <a:effectLst/>
            </p:spPr>
            <p:txBody>
              <a:bodyPr wrap="none" lIns="90000" tIns="46800" rIns="90000" bIns="46800" anchor="ctr">
                <a:spAutoFit/>
              </a:bodyPr>
              <a:lstStyle/>
              <a:p>
                <a:endParaRPr lang="zh-CN" altLang="en-US"/>
              </a:p>
            </p:txBody>
          </p:sp>
        </p:grpSp>
        <p:sp>
          <p:nvSpPr>
            <p:cNvPr id="595979" name="Oval 11"/>
            <p:cNvSpPr>
              <a:spLocks noChangeArrowheads="1"/>
            </p:cNvSpPr>
            <p:nvPr/>
          </p:nvSpPr>
          <p:spPr bwMode="auto">
            <a:xfrm>
              <a:off x="3928" y="2439"/>
              <a:ext cx="567" cy="567"/>
            </a:xfrm>
            <a:prstGeom prst="ellipse">
              <a:avLst/>
            </a:prstGeom>
            <a:noFill/>
            <a:ln w="38100">
              <a:solidFill>
                <a:schemeClr val="tx1"/>
              </a:solidFill>
              <a:round/>
              <a:headEnd/>
              <a:tailEnd/>
            </a:ln>
            <a:effectLst/>
          </p:spPr>
          <p:txBody>
            <a:bodyPr lIns="90000" tIns="46800" rIns="90000" bIns="46800" anchor="ctr">
              <a:spAutoFit/>
            </a:bodyPr>
            <a:lstStyle/>
            <a:p>
              <a:endParaRPr lang="zh-CN" altLang="en-US"/>
            </a:p>
          </p:txBody>
        </p:sp>
      </p:grpSp>
      <p:sp>
        <p:nvSpPr>
          <p:cNvPr id="595980" name="Freeform 12"/>
          <p:cNvSpPr>
            <a:spLocks/>
          </p:cNvSpPr>
          <p:nvPr/>
        </p:nvSpPr>
        <p:spPr bwMode="auto">
          <a:xfrm>
            <a:off x="611188" y="2692400"/>
            <a:ext cx="1223962" cy="1296988"/>
          </a:xfrm>
          <a:custGeom>
            <a:avLst/>
            <a:gdLst/>
            <a:ahLst/>
            <a:cxnLst>
              <a:cxn ang="0">
                <a:pos x="986" y="18"/>
              </a:cxn>
              <a:cxn ang="0">
                <a:pos x="730" y="9"/>
              </a:cxn>
              <a:cxn ang="0">
                <a:pos x="438" y="9"/>
              </a:cxn>
              <a:cxn ang="0">
                <a:pos x="145" y="63"/>
              </a:cxn>
              <a:cxn ang="0">
                <a:pos x="36" y="263"/>
              </a:cxn>
              <a:cxn ang="0">
                <a:pos x="231" y="353"/>
              </a:cxn>
              <a:cxn ang="0">
                <a:pos x="453" y="368"/>
              </a:cxn>
              <a:cxn ang="0">
                <a:pos x="624" y="329"/>
              </a:cxn>
              <a:cxn ang="0">
                <a:pos x="651" y="239"/>
              </a:cxn>
              <a:cxn ang="0">
                <a:pos x="477" y="170"/>
              </a:cxn>
              <a:cxn ang="0">
                <a:pos x="186" y="212"/>
              </a:cxn>
              <a:cxn ang="0">
                <a:pos x="42" y="362"/>
              </a:cxn>
              <a:cxn ang="0">
                <a:pos x="30" y="473"/>
              </a:cxn>
              <a:cxn ang="0">
                <a:pos x="204" y="593"/>
              </a:cxn>
              <a:cxn ang="0">
                <a:pos x="495" y="602"/>
              </a:cxn>
              <a:cxn ang="0">
                <a:pos x="636" y="569"/>
              </a:cxn>
              <a:cxn ang="0">
                <a:pos x="645" y="473"/>
              </a:cxn>
              <a:cxn ang="0">
                <a:pos x="489" y="422"/>
              </a:cxn>
              <a:cxn ang="0">
                <a:pos x="201" y="434"/>
              </a:cxn>
              <a:cxn ang="0">
                <a:pos x="27" y="602"/>
              </a:cxn>
              <a:cxn ang="0">
                <a:pos x="36" y="734"/>
              </a:cxn>
              <a:cxn ang="0">
                <a:pos x="216" y="845"/>
              </a:cxn>
              <a:cxn ang="0">
                <a:pos x="474" y="866"/>
              </a:cxn>
              <a:cxn ang="0">
                <a:pos x="630" y="815"/>
              </a:cxn>
              <a:cxn ang="0">
                <a:pos x="645" y="716"/>
              </a:cxn>
              <a:cxn ang="0">
                <a:pos x="498" y="659"/>
              </a:cxn>
              <a:cxn ang="0">
                <a:pos x="198" y="689"/>
              </a:cxn>
              <a:cxn ang="0">
                <a:pos x="36" y="822"/>
              </a:cxn>
              <a:cxn ang="0">
                <a:pos x="36" y="950"/>
              </a:cxn>
              <a:cxn ang="0">
                <a:pos x="228" y="1033"/>
              </a:cxn>
              <a:cxn ang="0">
                <a:pos x="511" y="1060"/>
              </a:cxn>
              <a:cxn ang="0">
                <a:pos x="721" y="1069"/>
              </a:cxn>
              <a:cxn ang="0">
                <a:pos x="959" y="1069"/>
              </a:cxn>
            </a:cxnLst>
            <a:rect l="0" t="0" r="r" b="b"/>
            <a:pathLst>
              <a:path w="986" h="1070">
                <a:moveTo>
                  <a:pt x="986" y="18"/>
                </a:moveTo>
                <a:cubicBezTo>
                  <a:pt x="943" y="16"/>
                  <a:pt x="821" y="10"/>
                  <a:pt x="730" y="9"/>
                </a:cubicBezTo>
                <a:cubicBezTo>
                  <a:pt x="639" y="8"/>
                  <a:pt x="535" y="0"/>
                  <a:pt x="438" y="9"/>
                </a:cubicBezTo>
                <a:cubicBezTo>
                  <a:pt x="341" y="18"/>
                  <a:pt x="212" y="21"/>
                  <a:pt x="145" y="63"/>
                </a:cubicBezTo>
                <a:cubicBezTo>
                  <a:pt x="78" y="105"/>
                  <a:pt x="22" y="215"/>
                  <a:pt x="36" y="263"/>
                </a:cubicBezTo>
                <a:cubicBezTo>
                  <a:pt x="50" y="311"/>
                  <a:pt x="162" y="336"/>
                  <a:pt x="231" y="353"/>
                </a:cubicBezTo>
                <a:cubicBezTo>
                  <a:pt x="300" y="370"/>
                  <a:pt x="388" y="372"/>
                  <a:pt x="453" y="368"/>
                </a:cubicBezTo>
                <a:cubicBezTo>
                  <a:pt x="518" y="364"/>
                  <a:pt x="591" y="350"/>
                  <a:pt x="624" y="329"/>
                </a:cubicBezTo>
                <a:cubicBezTo>
                  <a:pt x="657" y="308"/>
                  <a:pt x="676" y="266"/>
                  <a:pt x="651" y="239"/>
                </a:cubicBezTo>
                <a:cubicBezTo>
                  <a:pt x="626" y="212"/>
                  <a:pt x="554" y="174"/>
                  <a:pt x="477" y="170"/>
                </a:cubicBezTo>
                <a:cubicBezTo>
                  <a:pt x="400" y="166"/>
                  <a:pt x="258" y="180"/>
                  <a:pt x="186" y="212"/>
                </a:cubicBezTo>
                <a:cubicBezTo>
                  <a:pt x="114" y="244"/>
                  <a:pt x="68" y="318"/>
                  <a:pt x="42" y="362"/>
                </a:cubicBezTo>
                <a:cubicBezTo>
                  <a:pt x="16" y="406"/>
                  <a:pt x="3" y="435"/>
                  <a:pt x="30" y="473"/>
                </a:cubicBezTo>
                <a:cubicBezTo>
                  <a:pt x="57" y="511"/>
                  <a:pt x="126" y="572"/>
                  <a:pt x="204" y="593"/>
                </a:cubicBezTo>
                <a:cubicBezTo>
                  <a:pt x="282" y="614"/>
                  <a:pt x="423" y="606"/>
                  <a:pt x="495" y="602"/>
                </a:cubicBezTo>
                <a:cubicBezTo>
                  <a:pt x="567" y="598"/>
                  <a:pt x="611" y="590"/>
                  <a:pt x="636" y="569"/>
                </a:cubicBezTo>
                <a:cubicBezTo>
                  <a:pt x="661" y="548"/>
                  <a:pt x="669" y="497"/>
                  <a:pt x="645" y="473"/>
                </a:cubicBezTo>
                <a:cubicBezTo>
                  <a:pt x="621" y="449"/>
                  <a:pt x="563" y="428"/>
                  <a:pt x="489" y="422"/>
                </a:cubicBezTo>
                <a:cubicBezTo>
                  <a:pt x="415" y="416"/>
                  <a:pt x="278" y="404"/>
                  <a:pt x="201" y="434"/>
                </a:cubicBezTo>
                <a:cubicBezTo>
                  <a:pt x="124" y="464"/>
                  <a:pt x="54" y="552"/>
                  <a:pt x="27" y="602"/>
                </a:cubicBezTo>
                <a:cubicBezTo>
                  <a:pt x="0" y="652"/>
                  <a:pt x="5" y="694"/>
                  <a:pt x="36" y="734"/>
                </a:cubicBezTo>
                <a:cubicBezTo>
                  <a:pt x="67" y="774"/>
                  <a:pt x="143" y="823"/>
                  <a:pt x="216" y="845"/>
                </a:cubicBezTo>
                <a:cubicBezTo>
                  <a:pt x="289" y="867"/>
                  <a:pt x="405" y="871"/>
                  <a:pt x="474" y="866"/>
                </a:cubicBezTo>
                <a:cubicBezTo>
                  <a:pt x="543" y="861"/>
                  <a:pt x="602" y="840"/>
                  <a:pt x="630" y="815"/>
                </a:cubicBezTo>
                <a:cubicBezTo>
                  <a:pt x="658" y="790"/>
                  <a:pt x="667" y="742"/>
                  <a:pt x="645" y="716"/>
                </a:cubicBezTo>
                <a:cubicBezTo>
                  <a:pt x="623" y="690"/>
                  <a:pt x="572" y="664"/>
                  <a:pt x="498" y="659"/>
                </a:cubicBezTo>
                <a:cubicBezTo>
                  <a:pt x="424" y="654"/>
                  <a:pt x="275" y="662"/>
                  <a:pt x="198" y="689"/>
                </a:cubicBezTo>
                <a:cubicBezTo>
                  <a:pt x="121" y="716"/>
                  <a:pt x="63" y="778"/>
                  <a:pt x="36" y="822"/>
                </a:cubicBezTo>
                <a:cubicBezTo>
                  <a:pt x="9" y="866"/>
                  <a:pt x="4" y="915"/>
                  <a:pt x="36" y="950"/>
                </a:cubicBezTo>
                <a:cubicBezTo>
                  <a:pt x="68" y="985"/>
                  <a:pt x="149" y="1015"/>
                  <a:pt x="228" y="1033"/>
                </a:cubicBezTo>
                <a:cubicBezTo>
                  <a:pt x="307" y="1051"/>
                  <a:pt x="429" y="1054"/>
                  <a:pt x="511" y="1060"/>
                </a:cubicBezTo>
                <a:cubicBezTo>
                  <a:pt x="593" y="1066"/>
                  <a:pt x="646" y="1068"/>
                  <a:pt x="721" y="1069"/>
                </a:cubicBezTo>
                <a:cubicBezTo>
                  <a:pt x="796" y="1070"/>
                  <a:pt x="910" y="1069"/>
                  <a:pt x="959" y="1069"/>
                </a:cubicBezTo>
              </a:path>
            </a:pathLst>
          </a:custGeom>
          <a:noFill/>
          <a:ln w="38100" cmpd="sng">
            <a:solidFill>
              <a:srgbClr val="FF9900"/>
            </a:solidFill>
            <a:round/>
            <a:headEnd/>
            <a:tailEnd/>
          </a:ln>
          <a:effectLst/>
        </p:spPr>
        <p:txBody>
          <a:bodyPr/>
          <a:lstStyle/>
          <a:p>
            <a:endParaRPr lang="zh-CN" altLang="en-US"/>
          </a:p>
        </p:txBody>
      </p:sp>
      <p:sp>
        <p:nvSpPr>
          <p:cNvPr id="595981" name="Line 13"/>
          <p:cNvSpPr>
            <a:spLocks noChangeShapeType="1"/>
          </p:cNvSpPr>
          <p:nvPr/>
        </p:nvSpPr>
        <p:spPr bwMode="auto">
          <a:xfrm flipV="1">
            <a:off x="1008063" y="2117725"/>
            <a:ext cx="0" cy="2159000"/>
          </a:xfrm>
          <a:prstGeom prst="line">
            <a:avLst/>
          </a:prstGeom>
          <a:noFill/>
          <a:ln w="9525">
            <a:solidFill>
              <a:schemeClr val="tx1"/>
            </a:solidFill>
            <a:round/>
            <a:headEnd/>
            <a:tailEnd type="triangle" w="med" len="med"/>
          </a:ln>
          <a:effectLst/>
        </p:spPr>
        <p:txBody>
          <a:bodyPr/>
          <a:lstStyle/>
          <a:p>
            <a:endParaRPr lang="zh-CN" altLang="en-US"/>
          </a:p>
        </p:txBody>
      </p:sp>
      <p:sp>
        <p:nvSpPr>
          <p:cNvPr id="595982" name="Text Box 14"/>
          <p:cNvSpPr txBox="1">
            <a:spLocks noChangeArrowheads="1"/>
          </p:cNvSpPr>
          <p:nvPr/>
        </p:nvSpPr>
        <p:spPr bwMode="auto">
          <a:xfrm>
            <a:off x="1116013" y="1973263"/>
            <a:ext cx="433387" cy="457200"/>
          </a:xfrm>
          <a:prstGeom prst="rect">
            <a:avLst/>
          </a:prstGeom>
          <a:noFill/>
          <a:ln w="9525">
            <a:noFill/>
            <a:miter lim="800000"/>
            <a:headEnd/>
            <a:tailEnd/>
          </a:ln>
          <a:effectLst/>
        </p:spPr>
        <p:txBody>
          <a:bodyPr wrap="none">
            <a:spAutoFit/>
          </a:bodyPr>
          <a:lstStyle/>
          <a:p>
            <a:r>
              <a:rPr lang="en-US" altLang="zh-CN" i="1">
                <a:sym typeface="Symbol" pitchFamily="18" charset="2"/>
              </a:rPr>
              <a:t></a:t>
            </a:r>
            <a:r>
              <a:rPr lang="en-US" altLang="zh-CN" i="1" baseline="-25000">
                <a:sym typeface="Symbol" pitchFamily="18" charset="2"/>
              </a:rPr>
              <a:t>x</a:t>
            </a:r>
            <a:endParaRPr lang="en-US" altLang="zh-CN" i="1">
              <a:sym typeface="Symbol" pitchFamily="18" charset="2"/>
            </a:endParaRPr>
          </a:p>
        </p:txBody>
      </p:sp>
      <p:sp>
        <p:nvSpPr>
          <p:cNvPr id="595983" name="Text Box 15"/>
          <p:cNvSpPr txBox="1">
            <a:spLocks noChangeArrowheads="1"/>
          </p:cNvSpPr>
          <p:nvPr/>
        </p:nvSpPr>
        <p:spPr bwMode="auto">
          <a:xfrm>
            <a:off x="427038" y="4278313"/>
            <a:ext cx="1216025" cy="519112"/>
          </a:xfrm>
          <a:prstGeom prst="rect">
            <a:avLst/>
          </a:prstGeom>
          <a:noFill/>
          <a:ln w="9525">
            <a:noFill/>
            <a:miter lim="800000"/>
            <a:headEnd/>
            <a:tailEnd/>
          </a:ln>
          <a:effectLst/>
        </p:spPr>
        <p:txBody>
          <a:bodyPr wrap="none">
            <a:spAutoFit/>
          </a:bodyPr>
          <a:lstStyle/>
          <a:p>
            <a:r>
              <a:rPr lang="en-US" altLang="zh-CN" sz="2800" i="1"/>
              <a:t>L</a:t>
            </a:r>
            <a:r>
              <a:rPr lang="en-US" altLang="zh-CN" sz="2800" i="1" baseline="-25000"/>
              <a:t>p</a:t>
            </a:r>
            <a:r>
              <a:rPr lang="zh-CN" altLang="en-US" sz="2800"/>
              <a:t>，</a:t>
            </a:r>
            <a:r>
              <a:rPr lang="en-US" altLang="zh-CN" sz="2800" i="1"/>
              <a:t>N</a:t>
            </a:r>
            <a:r>
              <a:rPr lang="en-US" altLang="zh-CN" sz="2800" i="1" baseline="-25000"/>
              <a:t>p</a:t>
            </a:r>
          </a:p>
        </p:txBody>
      </p:sp>
      <p:sp>
        <p:nvSpPr>
          <p:cNvPr id="595984" name="Freeform 16"/>
          <p:cNvSpPr>
            <a:spLocks/>
          </p:cNvSpPr>
          <p:nvPr/>
        </p:nvSpPr>
        <p:spPr bwMode="auto">
          <a:xfrm flipH="1">
            <a:off x="4356100" y="2692400"/>
            <a:ext cx="503238" cy="1296988"/>
          </a:xfrm>
          <a:custGeom>
            <a:avLst/>
            <a:gdLst/>
            <a:ahLst/>
            <a:cxnLst>
              <a:cxn ang="0">
                <a:pos x="986" y="18"/>
              </a:cxn>
              <a:cxn ang="0">
                <a:pos x="730" y="9"/>
              </a:cxn>
              <a:cxn ang="0">
                <a:pos x="438" y="9"/>
              </a:cxn>
              <a:cxn ang="0">
                <a:pos x="145" y="63"/>
              </a:cxn>
              <a:cxn ang="0">
                <a:pos x="36" y="263"/>
              </a:cxn>
              <a:cxn ang="0">
                <a:pos x="231" y="353"/>
              </a:cxn>
              <a:cxn ang="0">
                <a:pos x="453" y="368"/>
              </a:cxn>
              <a:cxn ang="0">
                <a:pos x="624" y="329"/>
              </a:cxn>
              <a:cxn ang="0">
                <a:pos x="651" y="239"/>
              </a:cxn>
              <a:cxn ang="0">
                <a:pos x="477" y="170"/>
              </a:cxn>
              <a:cxn ang="0">
                <a:pos x="186" y="212"/>
              </a:cxn>
              <a:cxn ang="0">
                <a:pos x="42" y="362"/>
              </a:cxn>
              <a:cxn ang="0">
                <a:pos x="30" y="473"/>
              </a:cxn>
              <a:cxn ang="0">
                <a:pos x="204" y="593"/>
              </a:cxn>
              <a:cxn ang="0">
                <a:pos x="495" y="602"/>
              </a:cxn>
              <a:cxn ang="0">
                <a:pos x="636" y="569"/>
              </a:cxn>
              <a:cxn ang="0">
                <a:pos x="645" y="473"/>
              </a:cxn>
              <a:cxn ang="0">
                <a:pos x="489" y="422"/>
              </a:cxn>
              <a:cxn ang="0">
                <a:pos x="201" y="434"/>
              </a:cxn>
              <a:cxn ang="0">
                <a:pos x="27" y="602"/>
              </a:cxn>
              <a:cxn ang="0">
                <a:pos x="36" y="734"/>
              </a:cxn>
              <a:cxn ang="0">
                <a:pos x="216" y="845"/>
              </a:cxn>
              <a:cxn ang="0">
                <a:pos x="474" y="866"/>
              </a:cxn>
              <a:cxn ang="0">
                <a:pos x="630" y="815"/>
              </a:cxn>
              <a:cxn ang="0">
                <a:pos x="645" y="716"/>
              </a:cxn>
              <a:cxn ang="0">
                <a:pos x="498" y="659"/>
              </a:cxn>
              <a:cxn ang="0">
                <a:pos x="198" y="689"/>
              </a:cxn>
              <a:cxn ang="0">
                <a:pos x="36" y="822"/>
              </a:cxn>
              <a:cxn ang="0">
                <a:pos x="36" y="950"/>
              </a:cxn>
              <a:cxn ang="0">
                <a:pos x="228" y="1033"/>
              </a:cxn>
              <a:cxn ang="0">
                <a:pos x="511" y="1060"/>
              </a:cxn>
              <a:cxn ang="0">
                <a:pos x="721" y="1069"/>
              </a:cxn>
              <a:cxn ang="0">
                <a:pos x="959" y="1069"/>
              </a:cxn>
            </a:cxnLst>
            <a:rect l="0" t="0" r="r" b="b"/>
            <a:pathLst>
              <a:path w="986" h="1070">
                <a:moveTo>
                  <a:pt x="986" y="18"/>
                </a:moveTo>
                <a:cubicBezTo>
                  <a:pt x="943" y="16"/>
                  <a:pt x="821" y="10"/>
                  <a:pt x="730" y="9"/>
                </a:cubicBezTo>
                <a:cubicBezTo>
                  <a:pt x="639" y="8"/>
                  <a:pt x="535" y="0"/>
                  <a:pt x="438" y="9"/>
                </a:cubicBezTo>
                <a:cubicBezTo>
                  <a:pt x="341" y="18"/>
                  <a:pt x="212" y="21"/>
                  <a:pt x="145" y="63"/>
                </a:cubicBezTo>
                <a:cubicBezTo>
                  <a:pt x="78" y="105"/>
                  <a:pt x="22" y="215"/>
                  <a:pt x="36" y="263"/>
                </a:cubicBezTo>
                <a:cubicBezTo>
                  <a:pt x="50" y="311"/>
                  <a:pt x="162" y="336"/>
                  <a:pt x="231" y="353"/>
                </a:cubicBezTo>
                <a:cubicBezTo>
                  <a:pt x="300" y="370"/>
                  <a:pt x="388" y="372"/>
                  <a:pt x="453" y="368"/>
                </a:cubicBezTo>
                <a:cubicBezTo>
                  <a:pt x="518" y="364"/>
                  <a:pt x="591" y="350"/>
                  <a:pt x="624" y="329"/>
                </a:cubicBezTo>
                <a:cubicBezTo>
                  <a:pt x="657" y="308"/>
                  <a:pt x="676" y="266"/>
                  <a:pt x="651" y="239"/>
                </a:cubicBezTo>
                <a:cubicBezTo>
                  <a:pt x="626" y="212"/>
                  <a:pt x="554" y="174"/>
                  <a:pt x="477" y="170"/>
                </a:cubicBezTo>
                <a:cubicBezTo>
                  <a:pt x="400" y="166"/>
                  <a:pt x="258" y="180"/>
                  <a:pt x="186" y="212"/>
                </a:cubicBezTo>
                <a:cubicBezTo>
                  <a:pt x="114" y="244"/>
                  <a:pt x="68" y="318"/>
                  <a:pt x="42" y="362"/>
                </a:cubicBezTo>
                <a:cubicBezTo>
                  <a:pt x="16" y="406"/>
                  <a:pt x="3" y="435"/>
                  <a:pt x="30" y="473"/>
                </a:cubicBezTo>
                <a:cubicBezTo>
                  <a:pt x="57" y="511"/>
                  <a:pt x="126" y="572"/>
                  <a:pt x="204" y="593"/>
                </a:cubicBezTo>
                <a:cubicBezTo>
                  <a:pt x="282" y="614"/>
                  <a:pt x="423" y="606"/>
                  <a:pt x="495" y="602"/>
                </a:cubicBezTo>
                <a:cubicBezTo>
                  <a:pt x="567" y="598"/>
                  <a:pt x="611" y="590"/>
                  <a:pt x="636" y="569"/>
                </a:cubicBezTo>
                <a:cubicBezTo>
                  <a:pt x="661" y="548"/>
                  <a:pt x="669" y="497"/>
                  <a:pt x="645" y="473"/>
                </a:cubicBezTo>
                <a:cubicBezTo>
                  <a:pt x="621" y="449"/>
                  <a:pt x="563" y="428"/>
                  <a:pt x="489" y="422"/>
                </a:cubicBezTo>
                <a:cubicBezTo>
                  <a:pt x="415" y="416"/>
                  <a:pt x="278" y="404"/>
                  <a:pt x="201" y="434"/>
                </a:cubicBezTo>
                <a:cubicBezTo>
                  <a:pt x="124" y="464"/>
                  <a:pt x="54" y="552"/>
                  <a:pt x="27" y="602"/>
                </a:cubicBezTo>
                <a:cubicBezTo>
                  <a:pt x="0" y="652"/>
                  <a:pt x="5" y="694"/>
                  <a:pt x="36" y="734"/>
                </a:cubicBezTo>
                <a:cubicBezTo>
                  <a:pt x="67" y="774"/>
                  <a:pt x="143" y="823"/>
                  <a:pt x="216" y="845"/>
                </a:cubicBezTo>
                <a:cubicBezTo>
                  <a:pt x="289" y="867"/>
                  <a:pt x="405" y="871"/>
                  <a:pt x="474" y="866"/>
                </a:cubicBezTo>
                <a:cubicBezTo>
                  <a:pt x="543" y="861"/>
                  <a:pt x="602" y="840"/>
                  <a:pt x="630" y="815"/>
                </a:cubicBezTo>
                <a:cubicBezTo>
                  <a:pt x="658" y="790"/>
                  <a:pt x="667" y="742"/>
                  <a:pt x="645" y="716"/>
                </a:cubicBezTo>
                <a:cubicBezTo>
                  <a:pt x="623" y="690"/>
                  <a:pt x="572" y="664"/>
                  <a:pt x="498" y="659"/>
                </a:cubicBezTo>
                <a:cubicBezTo>
                  <a:pt x="424" y="654"/>
                  <a:pt x="275" y="662"/>
                  <a:pt x="198" y="689"/>
                </a:cubicBezTo>
                <a:cubicBezTo>
                  <a:pt x="121" y="716"/>
                  <a:pt x="63" y="778"/>
                  <a:pt x="36" y="822"/>
                </a:cubicBezTo>
                <a:cubicBezTo>
                  <a:pt x="9" y="866"/>
                  <a:pt x="4" y="915"/>
                  <a:pt x="36" y="950"/>
                </a:cubicBezTo>
                <a:cubicBezTo>
                  <a:pt x="68" y="985"/>
                  <a:pt x="149" y="1015"/>
                  <a:pt x="228" y="1033"/>
                </a:cubicBezTo>
                <a:cubicBezTo>
                  <a:pt x="307" y="1051"/>
                  <a:pt x="429" y="1054"/>
                  <a:pt x="511" y="1060"/>
                </a:cubicBezTo>
                <a:cubicBezTo>
                  <a:pt x="593" y="1066"/>
                  <a:pt x="646" y="1068"/>
                  <a:pt x="721" y="1069"/>
                </a:cubicBezTo>
                <a:cubicBezTo>
                  <a:pt x="796" y="1070"/>
                  <a:pt x="910" y="1069"/>
                  <a:pt x="959" y="1069"/>
                </a:cubicBezTo>
              </a:path>
            </a:pathLst>
          </a:custGeom>
          <a:noFill/>
          <a:ln w="38100" cmpd="sng">
            <a:solidFill>
              <a:srgbClr val="FF9900"/>
            </a:solidFill>
            <a:round/>
            <a:headEnd/>
            <a:tailEnd/>
          </a:ln>
          <a:effectLst/>
        </p:spPr>
        <p:txBody>
          <a:bodyPr/>
          <a:lstStyle/>
          <a:p>
            <a:endParaRPr lang="zh-CN" altLang="en-US"/>
          </a:p>
        </p:txBody>
      </p:sp>
      <p:sp>
        <p:nvSpPr>
          <p:cNvPr id="595985" name="Line 17"/>
          <p:cNvSpPr>
            <a:spLocks noChangeShapeType="1"/>
          </p:cNvSpPr>
          <p:nvPr/>
        </p:nvSpPr>
        <p:spPr bwMode="auto">
          <a:xfrm>
            <a:off x="1908175" y="2692400"/>
            <a:ext cx="2303463" cy="0"/>
          </a:xfrm>
          <a:prstGeom prst="line">
            <a:avLst/>
          </a:prstGeom>
          <a:noFill/>
          <a:ln w="38100">
            <a:solidFill>
              <a:srgbClr val="FF9900"/>
            </a:solidFill>
            <a:round/>
            <a:headEnd/>
            <a:tailEnd/>
          </a:ln>
          <a:effectLst/>
        </p:spPr>
        <p:txBody>
          <a:bodyPr/>
          <a:lstStyle/>
          <a:p>
            <a:endParaRPr lang="zh-CN" altLang="en-US"/>
          </a:p>
        </p:txBody>
      </p:sp>
      <p:sp>
        <p:nvSpPr>
          <p:cNvPr id="595986" name="Line 18"/>
          <p:cNvSpPr>
            <a:spLocks noChangeShapeType="1"/>
          </p:cNvSpPr>
          <p:nvPr/>
        </p:nvSpPr>
        <p:spPr bwMode="auto">
          <a:xfrm>
            <a:off x="1908175" y="3989388"/>
            <a:ext cx="2303463" cy="0"/>
          </a:xfrm>
          <a:prstGeom prst="line">
            <a:avLst/>
          </a:prstGeom>
          <a:noFill/>
          <a:ln w="38100">
            <a:solidFill>
              <a:srgbClr val="FF9900"/>
            </a:solidFill>
            <a:round/>
            <a:headEnd/>
            <a:tailEnd/>
          </a:ln>
          <a:effectLst/>
        </p:spPr>
        <p:txBody>
          <a:bodyPr/>
          <a:lstStyle/>
          <a:p>
            <a:endParaRPr lang="zh-CN" altLang="en-US"/>
          </a:p>
        </p:txBody>
      </p:sp>
      <p:sp>
        <p:nvSpPr>
          <p:cNvPr id="595987" name="Text Box 19"/>
          <p:cNvSpPr txBox="1">
            <a:spLocks noChangeArrowheads="1"/>
          </p:cNvSpPr>
          <p:nvPr/>
        </p:nvSpPr>
        <p:spPr bwMode="auto">
          <a:xfrm>
            <a:off x="4056063" y="4264025"/>
            <a:ext cx="1162050" cy="519113"/>
          </a:xfrm>
          <a:prstGeom prst="rect">
            <a:avLst/>
          </a:prstGeom>
          <a:noFill/>
          <a:ln w="9525">
            <a:noFill/>
            <a:miter lim="800000"/>
            <a:headEnd/>
            <a:tailEnd/>
          </a:ln>
          <a:effectLst/>
        </p:spPr>
        <p:txBody>
          <a:bodyPr wrap="none">
            <a:spAutoFit/>
          </a:bodyPr>
          <a:lstStyle/>
          <a:p>
            <a:r>
              <a:rPr lang="en-US" altLang="zh-CN" sz="2800" i="1"/>
              <a:t>L</a:t>
            </a:r>
            <a:r>
              <a:rPr lang="en-US" altLang="zh-CN" sz="2800" i="1" baseline="-25000"/>
              <a:t>s</a:t>
            </a:r>
            <a:r>
              <a:rPr lang="zh-CN" altLang="en-US" sz="2800"/>
              <a:t>，</a:t>
            </a:r>
            <a:r>
              <a:rPr lang="en-US" altLang="zh-CN" sz="2800" i="1"/>
              <a:t>N</a:t>
            </a:r>
            <a:r>
              <a:rPr lang="en-US" altLang="zh-CN" sz="2800" i="1" baseline="-25000"/>
              <a:t>s</a:t>
            </a:r>
          </a:p>
        </p:txBody>
      </p:sp>
      <p:sp>
        <p:nvSpPr>
          <p:cNvPr id="595988" name="Text Box 20"/>
          <p:cNvSpPr txBox="1">
            <a:spLocks noChangeArrowheads="1"/>
          </p:cNvSpPr>
          <p:nvPr/>
        </p:nvSpPr>
        <p:spPr bwMode="auto">
          <a:xfrm>
            <a:off x="2771775" y="2189163"/>
            <a:ext cx="1319213" cy="519112"/>
          </a:xfrm>
          <a:prstGeom prst="rect">
            <a:avLst/>
          </a:prstGeom>
          <a:noFill/>
          <a:ln w="9525">
            <a:noFill/>
            <a:miter lim="800000"/>
            <a:headEnd/>
            <a:tailEnd/>
          </a:ln>
          <a:effectLst/>
        </p:spPr>
        <p:txBody>
          <a:bodyPr wrap="none">
            <a:spAutoFit/>
          </a:bodyPr>
          <a:lstStyle/>
          <a:p>
            <a:r>
              <a:rPr lang="en-US" altLang="zh-CN" sz="2800" i="1"/>
              <a:t>i</a:t>
            </a:r>
            <a:r>
              <a:rPr lang="zh-CN" altLang="en-US" sz="2800"/>
              <a:t>，</a:t>
            </a:r>
            <a:r>
              <a:rPr lang="en-US" altLang="zh-CN" sz="2800" i="1"/>
              <a:t>L</a:t>
            </a:r>
            <a:r>
              <a:rPr lang="en-US" altLang="zh-CN" sz="2800" i="1" baseline="-25000"/>
              <a:t>Lead</a:t>
            </a:r>
          </a:p>
        </p:txBody>
      </p:sp>
      <p:sp>
        <p:nvSpPr>
          <p:cNvPr id="595989" name="Text Box 21"/>
          <p:cNvSpPr txBox="1">
            <a:spLocks noChangeArrowheads="1"/>
          </p:cNvSpPr>
          <p:nvPr/>
        </p:nvSpPr>
        <p:spPr bwMode="auto">
          <a:xfrm>
            <a:off x="4932363" y="1757363"/>
            <a:ext cx="481012" cy="519112"/>
          </a:xfrm>
          <a:prstGeom prst="rect">
            <a:avLst/>
          </a:prstGeom>
          <a:noFill/>
          <a:ln w="9525">
            <a:noFill/>
            <a:miter lim="800000"/>
            <a:headEnd/>
            <a:tailEnd/>
          </a:ln>
          <a:effectLst/>
        </p:spPr>
        <p:txBody>
          <a:bodyPr wrap="none">
            <a:spAutoFit/>
          </a:bodyPr>
          <a:lstStyle/>
          <a:p>
            <a:r>
              <a:rPr lang="en-US" altLang="zh-CN" sz="2800" i="1"/>
              <a:t>M</a:t>
            </a:r>
            <a:endParaRPr lang="en-US" altLang="zh-CN" sz="2800" i="1" baseline="-25000"/>
          </a:p>
        </p:txBody>
      </p:sp>
      <p:sp>
        <p:nvSpPr>
          <p:cNvPr id="595990" name="AutoShape 22"/>
          <p:cNvSpPr>
            <a:spLocks noChangeArrowheads="1"/>
          </p:cNvSpPr>
          <p:nvPr/>
        </p:nvSpPr>
        <p:spPr bwMode="auto">
          <a:xfrm>
            <a:off x="2268538" y="3052763"/>
            <a:ext cx="1655762" cy="6477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wrap="none" anchor="ctr"/>
          <a:lstStyle/>
          <a:p>
            <a:endParaRPr lang="zh-CN" altLang="en-US"/>
          </a:p>
        </p:txBody>
      </p:sp>
      <p:sp>
        <p:nvSpPr>
          <p:cNvPr id="595991" name="AutoShape 23"/>
          <p:cNvSpPr>
            <a:spLocks/>
          </p:cNvSpPr>
          <p:nvPr/>
        </p:nvSpPr>
        <p:spPr bwMode="auto">
          <a:xfrm rot="5400000">
            <a:off x="5003800" y="2044700"/>
            <a:ext cx="360363" cy="792163"/>
          </a:xfrm>
          <a:prstGeom prst="leftBrace">
            <a:avLst>
              <a:gd name="adj1" fmla="val 18319"/>
              <a:gd name="adj2" fmla="val 50000"/>
            </a:avLst>
          </a:prstGeom>
          <a:noFill/>
          <a:ln w="57150">
            <a:solidFill>
              <a:srgbClr val="FF3300"/>
            </a:solidFill>
            <a:round/>
            <a:headEnd/>
            <a:tailEnd/>
          </a:ln>
          <a:effectLst/>
        </p:spPr>
        <p:txBody>
          <a:bodyPr wrap="none" anchor="ctr"/>
          <a:lstStyle/>
          <a:p>
            <a:endParaRPr lang="zh-CN" altLang="en-US"/>
          </a:p>
        </p:txBody>
      </p:sp>
      <p:sp>
        <p:nvSpPr>
          <p:cNvPr id="595992" name="Text Box 24"/>
          <p:cNvSpPr txBox="1">
            <a:spLocks noChangeArrowheads="1"/>
          </p:cNvSpPr>
          <p:nvPr/>
        </p:nvSpPr>
        <p:spPr bwMode="auto">
          <a:xfrm>
            <a:off x="5461000" y="3103563"/>
            <a:ext cx="382588" cy="519112"/>
          </a:xfrm>
          <a:prstGeom prst="rect">
            <a:avLst/>
          </a:prstGeom>
          <a:noFill/>
          <a:ln w="9525">
            <a:noFill/>
            <a:miter lim="800000"/>
            <a:headEnd/>
            <a:tailEnd/>
          </a:ln>
          <a:effectLst/>
        </p:spPr>
        <p:txBody>
          <a:bodyPr wrap="none">
            <a:spAutoFit/>
          </a:bodyPr>
          <a:lstStyle/>
          <a:p>
            <a:r>
              <a:rPr lang="en-US" altLang="zh-CN" sz="2800" i="1"/>
              <a:t>L</a:t>
            </a:r>
            <a:endParaRPr lang="en-US" altLang="zh-CN" sz="2800" i="1" baseline="-25000"/>
          </a:p>
        </p:txBody>
      </p:sp>
      <p:sp>
        <p:nvSpPr>
          <p:cNvPr id="595993" name="Oval 25"/>
          <p:cNvSpPr>
            <a:spLocks noChangeArrowheads="1"/>
          </p:cNvSpPr>
          <p:nvPr/>
        </p:nvSpPr>
        <p:spPr bwMode="auto">
          <a:xfrm>
            <a:off x="1762125" y="2606675"/>
            <a:ext cx="215900" cy="215900"/>
          </a:xfrm>
          <a:prstGeom prst="ellipse">
            <a:avLst/>
          </a:prstGeom>
          <a:solidFill>
            <a:srgbClr val="FF9900"/>
          </a:solidFill>
          <a:ln w="9525">
            <a:solidFill>
              <a:srgbClr val="FF9900"/>
            </a:solidFill>
            <a:round/>
            <a:headEnd/>
            <a:tailEnd/>
          </a:ln>
          <a:effectLst/>
        </p:spPr>
        <p:txBody>
          <a:bodyPr wrap="none" anchor="ctr"/>
          <a:lstStyle/>
          <a:p>
            <a:endParaRPr lang="zh-CN" altLang="en-US"/>
          </a:p>
        </p:txBody>
      </p:sp>
      <p:sp>
        <p:nvSpPr>
          <p:cNvPr id="595994" name="Oval 26"/>
          <p:cNvSpPr>
            <a:spLocks noChangeArrowheads="1"/>
          </p:cNvSpPr>
          <p:nvPr/>
        </p:nvSpPr>
        <p:spPr bwMode="auto">
          <a:xfrm>
            <a:off x="4140200" y="2578100"/>
            <a:ext cx="215900" cy="215900"/>
          </a:xfrm>
          <a:prstGeom prst="ellipse">
            <a:avLst/>
          </a:prstGeom>
          <a:solidFill>
            <a:srgbClr val="FF9900"/>
          </a:solidFill>
          <a:ln w="9525">
            <a:solidFill>
              <a:srgbClr val="FF9900"/>
            </a:solidFill>
            <a:round/>
            <a:headEnd/>
            <a:tailEnd/>
          </a:ln>
          <a:effectLst/>
        </p:spPr>
        <p:txBody>
          <a:bodyPr wrap="none" anchor="ctr"/>
          <a:lstStyle/>
          <a:p>
            <a:endParaRPr lang="zh-CN" altLang="en-US"/>
          </a:p>
        </p:txBody>
      </p:sp>
      <p:sp>
        <p:nvSpPr>
          <p:cNvPr id="595995" name="Oval 27"/>
          <p:cNvSpPr>
            <a:spLocks noChangeArrowheads="1"/>
          </p:cNvSpPr>
          <p:nvPr/>
        </p:nvSpPr>
        <p:spPr bwMode="auto">
          <a:xfrm>
            <a:off x="4140200" y="3860800"/>
            <a:ext cx="215900" cy="215900"/>
          </a:xfrm>
          <a:prstGeom prst="ellipse">
            <a:avLst/>
          </a:prstGeom>
          <a:solidFill>
            <a:srgbClr val="FF9900"/>
          </a:solidFill>
          <a:ln w="9525">
            <a:solidFill>
              <a:srgbClr val="FF9900"/>
            </a:solidFill>
            <a:round/>
            <a:headEnd/>
            <a:tailEnd/>
          </a:ln>
          <a:effectLst/>
        </p:spPr>
        <p:txBody>
          <a:bodyPr wrap="none" anchor="ctr"/>
          <a:lstStyle/>
          <a:p>
            <a:endParaRPr lang="zh-CN" altLang="en-US"/>
          </a:p>
        </p:txBody>
      </p:sp>
      <p:sp>
        <p:nvSpPr>
          <p:cNvPr id="595996" name="Oval 28"/>
          <p:cNvSpPr>
            <a:spLocks noChangeArrowheads="1"/>
          </p:cNvSpPr>
          <p:nvPr/>
        </p:nvSpPr>
        <p:spPr bwMode="auto">
          <a:xfrm>
            <a:off x="1735138" y="3889375"/>
            <a:ext cx="215900" cy="215900"/>
          </a:xfrm>
          <a:prstGeom prst="ellipse">
            <a:avLst/>
          </a:prstGeom>
          <a:solidFill>
            <a:srgbClr val="FF9900"/>
          </a:solidFill>
          <a:ln w="9525">
            <a:solidFill>
              <a:srgbClr val="FF9900"/>
            </a:solidFill>
            <a:round/>
            <a:headEnd/>
            <a:tailEnd/>
          </a:ln>
          <a:effectLst/>
        </p:spPr>
        <p:txBody>
          <a:bodyPr wrap="none" anchor="ctr"/>
          <a:lstStyle/>
          <a:p>
            <a:endParaRPr lang="zh-CN" altLang="en-US"/>
          </a:p>
        </p:txBody>
      </p:sp>
      <p:graphicFrame>
        <p:nvGraphicFramePr>
          <p:cNvPr id="595997" name="Object 29"/>
          <p:cNvGraphicFramePr>
            <a:graphicFrameLocks noChangeAspect="1"/>
          </p:cNvGraphicFramePr>
          <p:nvPr/>
        </p:nvGraphicFramePr>
        <p:xfrm>
          <a:off x="511175" y="5373688"/>
          <a:ext cx="4205288" cy="955675"/>
        </p:xfrm>
        <a:graphic>
          <a:graphicData uri="http://schemas.openxmlformats.org/presentationml/2006/ole">
            <p:oleObj spid="_x0000_s595997" name="Equation" r:id="rId3" imgW="2120760" imgH="482400" progId="Equation.DSMT4">
              <p:embed/>
            </p:oleObj>
          </a:graphicData>
        </a:graphic>
      </p:graphicFrame>
      <p:grpSp>
        <p:nvGrpSpPr>
          <p:cNvPr id="595998" name="Group 30"/>
          <p:cNvGrpSpPr>
            <a:grpSpLocks/>
          </p:cNvGrpSpPr>
          <p:nvPr/>
        </p:nvGrpSpPr>
        <p:grpSpPr bwMode="auto">
          <a:xfrm>
            <a:off x="5651500" y="1700213"/>
            <a:ext cx="3405188" cy="4029075"/>
            <a:chOff x="3560" y="1071"/>
            <a:chExt cx="2145" cy="2538"/>
          </a:xfrm>
        </p:grpSpPr>
        <p:sp>
          <p:nvSpPr>
            <p:cNvPr id="595999" name="Freeform 31"/>
            <p:cNvSpPr>
              <a:spLocks/>
            </p:cNvSpPr>
            <p:nvPr/>
          </p:nvSpPr>
          <p:spPr bwMode="auto">
            <a:xfrm>
              <a:off x="3969" y="1661"/>
              <a:ext cx="317" cy="817"/>
            </a:xfrm>
            <a:custGeom>
              <a:avLst/>
              <a:gdLst/>
              <a:ahLst/>
              <a:cxnLst>
                <a:cxn ang="0">
                  <a:pos x="986" y="18"/>
                </a:cxn>
                <a:cxn ang="0">
                  <a:pos x="730" y="9"/>
                </a:cxn>
                <a:cxn ang="0">
                  <a:pos x="438" y="9"/>
                </a:cxn>
                <a:cxn ang="0">
                  <a:pos x="145" y="63"/>
                </a:cxn>
                <a:cxn ang="0">
                  <a:pos x="36" y="263"/>
                </a:cxn>
                <a:cxn ang="0">
                  <a:pos x="231" y="353"/>
                </a:cxn>
                <a:cxn ang="0">
                  <a:pos x="453" y="368"/>
                </a:cxn>
                <a:cxn ang="0">
                  <a:pos x="624" y="329"/>
                </a:cxn>
                <a:cxn ang="0">
                  <a:pos x="651" y="239"/>
                </a:cxn>
                <a:cxn ang="0">
                  <a:pos x="477" y="170"/>
                </a:cxn>
                <a:cxn ang="0">
                  <a:pos x="186" y="212"/>
                </a:cxn>
                <a:cxn ang="0">
                  <a:pos x="42" y="362"/>
                </a:cxn>
                <a:cxn ang="0">
                  <a:pos x="30" y="473"/>
                </a:cxn>
                <a:cxn ang="0">
                  <a:pos x="204" y="593"/>
                </a:cxn>
                <a:cxn ang="0">
                  <a:pos x="495" y="602"/>
                </a:cxn>
                <a:cxn ang="0">
                  <a:pos x="636" y="569"/>
                </a:cxn>
                <a:cxn ang="0">
                  <a:pos x="645" y="473"/>
                </a:cxn>
                <a:cxn ang="0">
                  <a:pos x="489" y="422"/>
                </a:cxn>
                <a:cxn ang="0">
                  <a:pos x="201" y="434"/>
                </a:cxn>
                <a:cxn ang="0">
                  <a:pos x="27" y="602"/>
                </a:cxn>
                <a:cxn ang="0">
                  <a:pos x="36" y="734"/>
                </a:cxn>
                <a:cxn ang="0">
                  <a:pos x="216" y="845"/>
                </a:cxn>
                <a:cxn ang="0">
                  <a:pos x="474" y="866"/>
                </a:cxn>
                <a:cxn ang="0">
                  <a:pos x="630" y="815"/>
                </a:cxn>
                <a:cxn ang="0">
                  <a:pos x="645" y="716"/>
                </a:cxn>
                <a:cxn ang="0">
                  <a:pos x="498" y="659"/>
                </a:cxn>
                <a:cxn ang="0">
                  <a:pos x="198" y="689"/>
                </a:cxn>
                <a:cxn ang="0">
                  <a:pos x="36" y="822"/>
                </a:cxn>
                <a:cxn ang="0">
                  <a:pos x="36" y="950"/>
                </a:cxn>
                <a:cxn ang="0">
                  <a:pos x="228" y="1033"/>
                </a:cxn>
                <a:cxn ang="0">
                  <a:pos x="511" y="1060"/>
                </a:cxn>
                <a:cxn ang="0">
                  <a:pos x="721" y="1069"/>
                </a:cxn>
                <a:cxn ang="0">
                  <a:pos x="959" y="1069"/>
                </a:cxn>
              </a:cxnLst>
              <a:rect l="0" t="0" r="r" b="b"/>
              <a:pathLst>
                <a:path w="986" h="1070">
                  <a:moveTo>
                    <a:pt x="986" y="18"/>
                  </a:moveTo>
                  <a:cubicBezTo>
                    <a:pt x="943" y="16"/>
                    <a:pt x="821" y="10"/>
                    <a:pt x="730" y="9"/>
                  </a:cubicBezTo>
                  <a:cubicBezTo>
                    <a:pt x="639" y="8"/>
                    <a:pt x="535" y="0"/>
                    <a:pt x="438" y="9"/>
                  </a:cubicBezTo>
                  <a:cubicBezTo>
                    <a:pt x="341" y="18"/>
                    <a:pt x="212" y="21"/>
                    <a:pt x="145" y="63"/>
                  </a:cubicBezTo>
                  <a:cubicBezTo>
                    <a:pt x="78" y="105"/>
                    <a:pt x="22" y="215"/>
                    <a:pt x="36" y="263"/>
                  </a:cubicBezTo>
                  <a:cubicBezTo>
                    <a:pt x="50" y="311"/>
                    <a:pt x="162" y="336"/>
                    <a:pt x="231" y="353"/>
                  </a:cubicBezTo>
                  <a:cubicBezTo>
                    <a:pt x="300" y="370"/>
                    <a:pt x="388" y="372"/>
                    <a:pt x="453" y="368"/>
                  </a:cubicBezTo>
                  <a:cubicBezTo>
                    <a:pt x="518" y="364"/>
                    <a:pt x="591" y="350"/>
                    <a:pt x="624" y="329"/>
                  </a:cubicBezTo>
                  <a:cubicBezTo>
                    <a:pt x="657" y="308"/>
                    <a:pt x="676" y="266"/>
                    <a:pt x="651" y="239"/>
                  </a:cubicBezTo>
                  <a:cubicBezTo>
                    <a:pt x="626" y="212"/>
                    <a:pt x="554" y="174"/>
                    <a:pt x="477" y="170"/>
                  </a:cubicBezTo>
                  <a:cubicBezTo>
                    <a:pt x="400" y="166"/>
                    <a:pt x="258" y="180"/>
                    <a:pt x="186" y="212"/>
                  </a:cubicBezTo>
                  <a:cubicBezTo>
                    <a:pt x="114" y="244"/>
                    <a:pt x="68" y="318"/>
                    <a:pt x="42" y="362"/>
                  </a:cubicBezTo>
                  <a:cubicBezTo>
                    <a:pt x="16" y="406"/>
                    <a:pt x="3" y="435"/>
                    <a:pt x="30" y="473"/>
                  </a:cubicBezTo>
                  <a:cubicBezTo>
                    <a:pt x="57" y="511"/>
                    <a:pt x="126" y="572"/>
                    <a:pt x="204" y="593"/>
                  </a:cubicBezTo>
                  <a:cubicBezTo>
                    <a:pt x="282" y="614"/>
                    <a:pt x="423" y="606"/>
                    <a:pt x="495" y="602"/>
                  </a:cubicBezTo>
                  <a:cubicBezTo>
                    <a:pt x="567" y="598"/>
                    <a:pt x="611" y="590"/>
                    <a:pt x="636" y="569"/>
                  </a:cubicBezTo>
                  <a:cubicBezTo>
                    <a:pt x="661" y="548"/>
                    <a:pt x="669" y="497"/>
                    <a:pt x="645" y="473"/>
                  </a:cubicBezTo>
                  <a:cubicBezTo>
                    <a:pt x="621" y="449"/>
                    <a:pt x="563" y="428"/>
                    <a:pt x="489" y="422"/>
                  </a:cubicBezTo>
                  <a:cubicBezTo>
                    <a:pt x="415" y="416"/>
                    <a:pt x="278" y="404"/>
                    <a:pt x="201" y="434"/>
                  </a:cubicBezTo>
                  <a:cubicBezTo>
                    <a:pt x="124" y="464"/>
                    <a:pt x="54" y="552"/>
                    <a:pt x="27" y="602"/>
                  </a:cubicBezTo>
                  <a:cubicBezTo>
                    <a:pt x="0" y="652"/>
                    <a:pt x="5" y="694"/>
                    <a:pt x="36" y="734"/>
                  </a:cubicBezTo>
                  <a:cubicBezTo>
                    <a:pt x="67" y="774"/>
                    <a:pt x="143" y="823"/>
                    <a:pt x="216" y="845"/>
                  </a:cubicBezTo>
                  <a:cubicBezTo>
                    <a:pt x="289" y="867"/>
                    <a:pt x="405" y="871"/>
                    <a:pt x="474" y="866"/>
                  </a:cubicBezTo>
                  <a:cubicBezTo>
                    <a:pt x="543" y="861"/>
                    <a:pt x="602" y="840"/>
                    <a:pt x="630" y="815"/>
                  </a:cubicBezTo>
                  <a:cubicBezTo>
                    <a:pt x="658" y="790"/>
                    <a:pt x="667" y="742"/>
                    <a:pt x="645" y="716"/>
                  </a:cubicBezTo>
                  <a:cubicBezTo>
                    <a:pt x="623" y="690"/>
                    <a:pt x="572" y="664"/>
                    <a:pt x="498" y="659"/>
                  </a:cubicBezTo>
                  <a:cubicBezTo>
                    <a:pt x="424" y="654"/>
                    <a:pt x="275" y="662"/>
                    <a:pt x="198" y="689"/>
                  </a:cubicBezTo>
                  <a:cubicBezTo>
                    <a:pt x="121" y="716"/>
                    <a:pt x="63" y="778"/>
                    <a:pt x="36" y="822"/>
                  </a:cubicBezTo>
                  <a:cubicBezTo>
                    <a:pt x="9" y="866"/>
                    <a:pt x="4" y="915"/>
                    <a:pt x="36" y="950"/>
                  </a:cubicBezTo>
                  <a:cubicBezTo>
                    <a:pt x="68" y="985"/>
                    <a:pt x="149" y="1015"/>
                    <a:pt x="228" y="1033"/>
                  </a:cubicBezTo>
                  <a:cubicBezTo>
                    <a:pt x="307" y="1051"/>
                    <a:pt x="429" y="1054"/>
                    <a:pt x="511" y="1060"/>
                  </a:cubicBezTo>
                  <a:cubicBezTo>
                    <a:pt x="593" y="1066"/>
                    <a:pt x="646" y="1068"/>
                    <a:pt x="721" y="1069"/>
                  </a:cubicBezTo>
                  <a:cubicBezTo>
                    <a:pt x="796" y="1070"/>
                    <a:pt x="910" y="1069"/>
                    <a:pt x="959" y="1069"/>
                  </a:cubicBezTo>
                </a:path>
              </a:pathLst>
            </a:custGeom>
            <a:noFill/>
            <a:ln w="38100" cmpd="sng">
              <a:solidFill>
                <a:srgbClr val="0000FF"/>
              </a:solidFill>
              <a:round/>
              <a:headEnd/>
              <a:tailEnd/>
            </a:ln>
            <a:effectLst/>
          </p:spPr>
          <p:txBody>
            <a:bodyPr/>
            <a:lstStyle/>
            <a:p>
              <a:endParaRPr lang="zh-CN" altLang="en-US"/>
            </a:p>
          </p:txBody>
        </p:sp>
        <p:sp>
          <p:nvSpPr>
            <p:cNvPr id="596000" name="Oval 32"/>
            <p:cNvSpPr>
              <a:spLocks noChangeArrowheads="1"/>
            </p:cNvSpPr>
            <p:nvPr/>
          </p:nvSpPr>
          <p:spPr bwMode="auto">
            <a:xfrm flipH="1">
              <a:off x="4242" y="1598"/>
              <a:ext cx="136" cy="136"/>
            </a:xfrm>
            <a:prstGeom prst="ellipse">
              <a:avLst/>
            </a:prstGeom>
            <a:solidFill>
              <a:srgbClr val="0000FF"/>
            </a:solidFill>
            <a:ln w="9525">
              <a:solidFill>
                <a:srgbClr val="0000FF"/>
              </a:solidFill>
              <a:round/>
              <a:headEnd/>
              <a:tailEnd/>
            </a:ln>
            <a:effectLst/>
          </p:spPr>
          <p:txBody>
            <a:bodyPr wrap="none" anchor="ctr"/>
            <a:lstStyle/>
            <a:p>
              <a:endParaRPr lang="zh-CN" altLang="en-US"/>
            </a:p>
          </p:txBody>
        </p:sp>
        <p:sp>
          <p:nvSpPr>
            <p:cNvPr id="596001" name="Oval 33"/>
            <p:cNvSpPr>
              <a:spLocks noChangeArrowheads="1"/>
            </p:cNvSpPr>
            <p:nvPr/>
          </p:nvSpPr>
          <p:spPr bwMode="auto">
            <a:xfrm flipH="1">
              <a:off x="4242" y="2406"/>
              <a:ext cx="136" cy="136"/>
            </a:xfrm>
            <a:prstGeom prst="ellipse">
              <a:avLst/>
            </a:prstGeom>
            <a:solidFill>
              <a:srgbClr val="0000FF"/>
            </a:solidFill>
            <a:ln w="9525">
              <a:solidFill>
                <a:srgbClr val="0000FF"/>
              </a:solidFill>
              <a:round/>
              <a:headEnd/>
              <a:tailEnd/>
            </a:ln>
            <a:effectLst/>
          </p:spPr>
          <p:txBody>
            <a:bodyPr wrap="none" anchor="ctr"/>
            <a:lstStyle/>
            <a:p>
              <a:endParaRPr lang="zh-CN" altLang="en-US"/>
            </a:p>
          </p:txBody>
        </p:sp>
        <p:sp>
          <p:nvSpPr>
            <p:cNvPr id="596002" name="Text Box 34"/>
            <p:cNvSpPr txBox="1">
              <a:spLocks noChangeArrowheads="1"/>
            </p:cNvSpPr>
            <p:nvPr/>
          </p:nvSpPr>
          <p:spPr bwMode="auto">
            <a:xfrm>
              <a:off x="3696" y="1071"/>
              <a:ext cx="345" cy="327"/>
            </a:xfrm>
            <a:prstGeom prst="rect">
              <a:avLst/>
            </a:prstGeom>
            <a:noFill/>
            <a:ln w="9525">
              <a:noFill/>
              <a:miter lim="800000"/>
              <a:headEnd/>
              <a:tailEnd/>
            </a:ln>
            <a:effectLst/>
          </p:spPr>
          <p:txBody>
            <a:bodyPr wrap="none">
              <a:spAutoFit/>
            </a:bodyPr>
            <a:lstStyle/>
            <a:p>
              <a:r>
                <a:rPr lang="en-US" altLang="zh-CN" sz="2800" i="1">
                  <a:solidFill>
                    <a:srgbClr val="0000FF"/>
                  </a:solidFill>
                </a:rPr>
                <a:t>M</a:t>
              </a:r>
              <a:r>
                <a:rPr lang="en-US" altLang="zh-CN" sz="2800" i="1" baseline="-25000">
                  <a:solidFill>
                    <a:srgbClr val="0000FF"/>
                  </a:solidFill>
                </a:rPr>
                <a:t>f</a:t>
              </a:r>
            </a:p>
          </p:txBody>
        </p:sp>
        <p:sp>
          <p:nvSpPr>
            <p:cNvPr id="596003" name="AutoShape 35"/>
            <p:cNvSpPr>
              <a:spLocks/>
            </p:cNvSpPr>
            <p:nvPr/>
          </p:nvSpPr>
          <p:spPr bwMode="auto">
            <a:xfrm rot="5400000">
              <a:off x="3742" y="1253"/>
              <a:ext cx="227" cy="499"/>
            </a:xfrm>
            <a:prstGeom prst="leftBrace">
              <a:avLst>
                <a:gd name="adj1" fmla="val 18319"/>
                <a:gd name="adj2" fmla="val 50000"/>
              </a:avLst>
            </a:prstGeom>
            <a:noFill/>
            <a:ln w="57150">
              <a:solidFill>
                <a:srgbClr val="0000FF"/>
              </a:solidFill>
              <a:round/>
              <a:headEnd/>
              <a:tailEnd/>
            </a:ln>
            <a:effectLst/>
          </p:spPr>
          <p:txBody>
            <a:bodyPr wrap="none" anchor="ctr"/>
            <a:lstStyle/>
            <a:p>
              <a:endParaRPr lang="zh-CN" altLang="en-US"/>
            </a:p>
          </p:txBody>
        </p:sp>
        <p:sp>
          <p:nvSpPr>
            <p:cNvPr id="596004" name="Freeform 36"/>
            <p:cNvSpPr>
              <a:spLocks/>
            </p:cNvSpPr>
            <p:nvPr/>
          </p:nvSpPr>
          <p:spPr bwMode="auto">
            <a:xfrm>
              <a:off x="3560" y="2387"/>
              <a:ext cx="273" cy="952"/>
            </a:xfrm>
            <a:custGeom>
              <a:avLst/>
              <a:gdLst/>
              <a:ahLst/>
              <a:cxnLst>
                <a:cxn ang="0">
                  <a:pos x="0" y="0"/>
                </a:cxn>
                <a:cxn ang="0">
                  <a:pos x="0" y="952"/>
                </a:cxn>
                <a:cxn ang="0">
                  <a:pos x="273" y="952"/>
                </a:cxn>
              </a:cxnLst>
              <a:rect l="0" t="0" r="r" b="b"/>
              <a:pathLst>
                <a:path w="273" h="952">
                  <a:moveTo>
                    <a:pt x="0" y="0"/>
                  </a:moveTo>
                  <a:lnTo>
                    <a:pt x="0" y="952"/>
                  </a:lnTo>
                  <a:lnTo>
                    <a:pt x="273" y="952"/>
                  </a:lnTo>
                </a:path>
              </a:pathLst>
            </a:custGeom>
            <a:noFill/>
            <a:ln w="28575" cap="flat" cmpd="sng">
              <a:solidFill>
                <a:schemeClr val="tx1"/>
              </a:solidFill>
              <a:prstDash val="dash"/>
              <a:round/>
              <a:headEnd/>
              <a:tailEnd/>
            </a:ln>
            <a:effectLst/>
          </p:spPr>
          <p:txBody>
            <a:bodyPr/>
            <a:lstStyle/>
            <a:p>
              <a:endParaRPr lang="zh-CN" altLang="en-US"/>
            </a:p>
          </p:txBody>
        </p:sp>
        <p:sp>
          <p:nvSpPr>
            <p:cNvPr id="596005" name="Line 37"/>
            <p:cNvSpPr>
              <a:spLocks noChangeShapeType="1"/>
            </p:cNvSpPr>
            <p:nvPr/>
          </p:nvSpPr>
          <p:spPr bwMode="auto">
            <a:xfrm>
              <a:off x="4694" y="3339"/>
              <a:ext cx="681" cy="0"/>
            </a:xfrm>
            <a:prstGeom prst="line">
              <a:avLst/>
            </a:prstGeom>
            <a:noFill/>
            <a:ln w="28575">
              <a:solidFill>
                <a:schemeClr val="tx1"/>
              </a:solidFill>
              <a:round/>
              <a:headEnd/>
              <a:tailEnd/>
            </a:ln>
            <a:effectLst/>
          </p:spPr>
          <p:txBody>
            <a:bodyPr/>
            <a:lstStyle/>
            <a:p>
              <a:endParaRPr lang="zh-CN" altLang="en-US"/>
            </a:p>
          </p:txBody>
        </p:sp>
        <p:sp>
          <p:nvSpPr>
            <p:cNvPr id="596006" name="Line 38"/>
            <p:cNvSpPr>
              <a:spLocks noChangeShapeType="1"/>
            </p:cNvSpPr>
            <p:nvPr/>
          </p:nvSpPr>
          <p:spPr bwMode="auto">
            <a:xfrm>
              <a:off x="4377" y="2478"/>
              <a:ext cx="1043" cy="0"/>
            </a:xfrm>
            <a:prstGeom prst="line">
              <a:avLst/>
            </a:prstGeom>
            <a:noFill/>
            <a:ln w="28575">
              <a:solidFill>
                <a:schemeClr val="tx1"/>
              </a:solidFill>
              <a:round/>
              <a:headEnd/>
              <a:tailEnd/>
            </a:ln>
            <a:effectLst/>
          </p:spPr>
          <p:txBody>
            <a:bodyPr/>
            <a:lstStyle/>
            <a:p>
              <a:endParaRPr lang="zh-CN" altLang="en-US"/>
            </a:p>
          </p:txBody>
        </p:sp>
        <p:sp>
          <p:nvSpPr>
            <p:cNvPr id="596007" name="Freeform 39"/>
            <p:cNvSpPr>
              <a:spLocks/>
            </p:cNvSpPr>
            <p:nvPr/>
          </p:nvSpPr>
          <p:spPr bwMode="auto">
            <a:xfrm>
              <a:off x="4377" y="1661"/>
              <a:ext cx="544" cy="181"/>
            </a:xfrm>
            <a:custGeom>
              <a:avLst/>
              <a:gdLst/>
              <a:ahLst/>
              <a:cxnLst>
                <a:cxn ang="0">
                  <a:pos x="0" y="0"/>
                </a:cxn>
                <a:cxn ang="0">
                  <a:pos x="544" y="0"/>
                </a:cxn>
                <a:cxn ang="0">
                  <a:pos x="544" y="181"/>
                </a:cxn>
              </a:cxnLst>
              <a:rect l="0" t="0" r="r" b="b"/>
              <a:pathLst>
                <a:path w="544" h="181">
                  <a:moveTo>
                    <a:pt x="0" y="0"/>
                  </a:moveTo>
                  <a:lnTo>
                    <a:pt x="544" y="0"/>
                  </a:lnTo>
                  <a:lnTo>
                    <a:pt x="544" y="181"/>
                  </a:lnTo>
                </a:path>
              </a:pathLst>
            </a:custGeom>
            <a:noFill/>
            <a:ln w="28575" cmpd="sng">
              <a:solidFill>
                <a:schemeClr val="tx1"/>
              </a:solidFill>
              <a:round/>
              <a:headEnd/>
              <a:tailEnd/>
            </a:ln>
            <a:effectLst/>
          </p:spPr>
          <p:txBody>
            <a:bodyPr/>
            <a:lstStyle/>
            <a:p>
              <a:endParaRPr lang="zh-CN" altLang="en-US"/>
            </a:p>
          </p:txBody>
        </p:sp>
        <p:sp>
          <p:nvSpPr>
            <p:cNvPr id="596008" name="Line 40"/>
            <p:cNvSpPr>
              <a:spLocks noChangeShapeType="1"/>
            </p:cNvSpPr>
            <p:nvPr/>
          </p:nvSpPr>
          <p:spPr bwMode="auto">
            <a:xfrm>
              <a:off x="4785" y="1842"/>
              <a:ext cx="272" cy="0"/>
            </a:xfrm>
            <a:prstGeom prst="line">
              <a:avLst/>
            </a:prstGeom>
            <a:noFill/>
            <a:ln w="9525">
              <a:solidFill>
                <a:schemeClr val="tx1"/>
              </a:solidFill>
              <a:round/>
              <a:headEnd/>
              <a:tailEnd/>
            </a:ln>
            <a:effectLst/>
          </p:spPr>
          <p:txBody>
            <a:bodyPr/>
            <a:lstStyle/>
            <a:p>
              <a:endParaRPr lang="zh-CN" altLang="en-US"/>
            </a:p>
          </p:txBody>
        </p:sp>
        <p:sp>
          <p:nvSpPr>
            <p:cNvPr id="596009" name="Line 41"/>
            <p:cNvSpPr>
              <a:spLocks noChangeShapeType="1"/>
            </p:cNvSpPr>
            <p:nvPr/>
          </p:nvSpPr>
          <p:spPr bwMode="auto">
            <a:xfrm>
              <a:off x="4853" y="1888"/>
              <a:ext cx="136" cy="0"/>
            </a:xfrm>
            <a:prstGeom prst="line">
              <a:avLst/>
            </a:prstGeom>
            <a:noFill/>
            <a:ln w="9525">
              <a:solidFill>
                <a:schemeClr val="tx1"/>
              </a:solidFill>
              <a:round/>
              <a:headEnd/>
              <a:tailEnd/>
            </a:ln>
            <a:effectLst/>
          </p:spPr>
          <p:txBody>
            <a:bodyPr/>
            <a:lstStyle/>
            <a:p>
              <a:endParaRPr lang="zh-CN" altLang="en-US"/>
            </a:p>
          </p:txBody>
        </p:sp>
        <p:sp>
          <p:nvSpPr>
            <p:cNvPr id="596010" name="Line 42"/>
            <p:cNvSpPr>
              <a:spLocks noChangeShapeType="1"/>
            </p:cNvSpPr>
            <p:nvPr/>
          </p:nvSpPr>
          <p:spPr bwMode="auto">
            <a:xfrm>
              <a:off x="4876" y="1979"/>
              <a:ext cx="91" cy="0"/>
            </a:xfrm>
            <a:prstGeom prst="line">
              <a:avLst/>
            </a:prstGeom>
            <a:noFill/>
            <a:ln w="28575">
              <a:solidFill>
                <a:schemeClr val="tx1"/>
              </a:solidFill>
              <a:round/>
              <a:headEnd/>
              <a:tailEnd/>
            </a:ln>
            <a:effectLst/>
          </p:spPr>
          <p:txBody>
            <a:bodyPr/>
            <a:lstStyle/>
            <a:p>
              <a:endParaRPr lang="zh-CN" altLang="en-US"/>
            </a:p>
          </p:txBody>
        </p:sp>
        <p:sp>
          <p:nvSpPr>
            <p:cNvPr id="596011" name="Oval 43"/>
            <p:cNvSpPr>
              <a:spLocks noChangeArrowheads="1"/>
            </p:cNvSpPr>
            <p:nvPr/>
          </p:nvSpPr>
          <p:spPr bwMode="auto">
            <a:xfrm>
              <a:off x="5420" y="2432"/>
              <a:ext cx="91" cy="91"/>
            </a:xfrm>
            <a:prstGeom prst="ellipse">
              <a:avLst/>
            </a:prstGeom>
            <a:noFill/>
            <a:ln w="38100">
              <a:solidFill>
                <a:schemeClr val="tx1"/>
              </a:solidFill>
              <a:round/>
              <a:headEnd/>
              <a:tailEnd/>
            </a:ln>
            <a:effectLst/>
          </p:spPr>
          <p:txBody>
            <a:bodyPr wrap="none" anchor="ctr"/>
            <a:lstStyle/>
            <a:p>
              <a:endParaRPr lang="zh-CN" altLang="en-US"/>
            </a:p>
          </p:txBody>
        </p:sp>
        <p:sp>
          <p:nvSpPr>
            <p:cNvPr id="596012" name="Oval 44"/>
            <p:cNvSpPr>
              <a:spLocks noChangeArrowheads="1"/>
            </p:cNvSpPr>
            <p:nvPr/>
          </p:nvSpPr>
          <p:spPr bwMode="auto">
            <a:xfrm>
              <a:off x="5375" y="3294"/>
              <a:ext cx="91" cy="91"/>
            </a:xfrm>
            <a:prstGeom prst="ellipse">
              <a:avLst/>
            </a:prstGeom>
            <a:noFill/>
            <a:ln w="38100">
              <a:solidFill>
                <a:schemeClr val="tx1"/>
              </a:solidFill>
              <a:round/>
              <a:headEnd/>
              <a:tailEnd/>
            </a:ln>
            <a:effectLst/>
          </p:spPr>
          <p:txBody>
            <a:bodyPr wrap="none" anchor="ctr"/>
            <a:lstStyle/>
            <a:p>
              <a:endParaRPr lang="zh-CN" altLang="en-US"/>
            </a:p>
          </p:txBody>
        </p:sp>
        <p:sp>
          <p:nvSpPr>
            <p:cNvPr id="596013" name="Line 45"/>
            <p:cNvSpPr>
              <a:spLocks noChangeShapeType="1"/>
            </p:cNvSpPr>
            <p:nvPr/>
          </p:nvSpPr>
          <p:spPr bwMode="auto">
            <a:xfrm>
              <a:off x="4876" y="2478"/>
              <a:ext cx="0" cy="861"/>
            </a:xfrm>
            <a:prstGeom prst="line">
              <a:avLst/>
            </a:prstGeom>
            <a:noFill/>
            <a:ln w="28575">
              <a:solidFill>
                <a:schemeClr val="tx1"/>
              </a:solidFill>
              <a:round/>
              <a:headEnd/>
              <a:tailEnd/>
            </a:ln>
            <a:effectLst/>
          </p:spPr>
          <p:txBody>
            <a:bodyPr/>
            <a:lstStyle/>
            <a:p>
              <a:endParaRPr lang="zh-CN" altLang="en-US"/>
            </a:p>
          </p:txBody>
        </p:sp>
        <p:sp>
          <p:nvSpPr>
            <p:cNvPr id="596014" name="Rectangle 46"/>
            <p:cNvSpPr>
              <a:spLocks noChangeArrowheads="1"/>
            </p:cNvSpPr>
            <p:nvPr/>
          </p:nvSpPr>
          <p:spPr bwMode="auto">
            <a:xfrm>
              <a:off x="4830" y="2772"/>
              <a:ext cx="91" cy="227"/>
            </a:xfrm>
            <a:prstGeom prst="rect">
              <a:avLst/>
            </a:prstGeom>
            <a:solidFill>
              <a:srgbClr val="FFCCFF"/>
            </a:solidFill>
            <a:ln w="38100">
              <a:solidFill>
                <a:schemeClr val="tx1"/>
              </a:solidFill>
              <a:miter lim="800000"/>
              <a:headEnd/>
              <a:tailEnd/>
            </a:ln>
            <a:effectLst/>
          </p:spPr>
          <p:txBody>
            <a:bodyPr wrap="none" anchor="ctr"/>
            <a:lstStyle/>
            <a:p>
              <a:endParaRPr lang="zh-CN" altLang="en-US"/>
            </a:p>
          </p:txBody>
        </p:sp>
        <p:sp>
          <p:nvSpPr>
            <p:cNvPr id="596015" name="Text Box 47"/>
            <p:cNvSpPr txBox="1">
              <a:spLocks noChangeArrowheads="1"/>
            </p:cNvSpPr>
            <p:nvPr/>
          </p:nvSpPr>
          <p:spPr bwMode="auto">
            <a:xfrm>
              <a:off x="4701" y="2069"/>
              <a:ext cx="220" cy="327"/>
            </a:xfrm>
            <a:prstGeom prst="rect">
              <a:avLst/>
            </a:prstGeom>
            <a:noFill/>
            <a:ln w="9525">
              <a:noFill/>
              <a:miter lim="800000"/>
              <a:headEnd/>
              <a:tailEnd/>
            </a:ln>
            <a:effectLst/>
          </p:spPr>
          <p:txBody>
            <a:bodyPr wrap="none">
              <a:spAutoFit/>
            </a:bodyPr>
            <a:lstStyle/>
            <a:p>
              <a:r>
                <a:rPr lang="en-US" altLang="zh-CN" sz="2800" i="1"/>
                <a:t>i</a:t>
              </a:r>
              <a:r>
                <a:rPr lang="en-US" altLang="zh-CN" sz="2800" i="1" baseline="-25000"/>
                <a:t>f</a:t>
              </a:r>
            </a:p>
          </p:txBody>
        </p:sp>
        <p:sp>
          <p:nvSpPr>
            <p:cNvPr id="596016" name="Text Box 48"/>
            <p:cNvSpPr txBox="1">
              <a:spLocks noChangeArrowheads="1"/>
            </p:cNvSpPr>
            <p:nvPr/>
          </p:nvSpPr>
          <p:spPr bwMode="auto">
            <a:xfrm>
              <a:off x="4558" y="2704"/>
              <a:ext cx="245" cy="327"/>
            </a:xfrm>
            <a:prstGeom prst="rect">
              <a:avLst/>
            </a:prstGeom>
            <a:noFill/>
            <a:ln w="9525">
              <a:noFill/>
              <a:miter lim="800000"/>
              <a:headEnd/>
              <a:tailEnd/>
            </a:ln>
            <a:effectLst/>
          </p:spPr>
          <p:txBody>
            <a:bodyPr wrap="none">
              <a:spAutoFit/>
            </a:bodyPr>
            <a:lstStyle/>
            <a:p>
              <a:r>
                <a:rPr lang="en-US" altLang="zh-CN" sz="2800" i="1"/>
                <a:t>r</a:t>
              </a:r>
              <a:r>
                <a:rPr lang="en-US" altLang="zh-CN" sz="2800" i="1" baseline="-25000"/>
                <a:t>f</a:t>
              </a:r>
            </a:p>
          </p:txBody>
        </p:sp>
        <p:sp>
          <p:nvSpPr>
            <p:cNvPr id="596017" name="Text Box 49"/>
            <p:cNvSpPr txBox="1">
              <a:spLocks noChangeArrowheads="1"/>
            </p:cNvSpPr>
            <p:nvPr/>
          </p:nvSpPr>
          <p:spPr bwMode="auto">
            <a:xfrm>
              <a:off x="4967" y="2740"/>
              <a:ext cx="738" cy="327"/>
            </a:xfrm>
            <a:prstGeom prst="rect">
              <a:avLst/>
            </a:prstGeom>
            <a:noFill/>
            <a:ln w="9525">
              <a:noFill/>
              <a:miter lim="800000"/>
              <a:headEnd/>
              <a:tailEnd/>
            </a:ln>
            <a:effectLst/>
          </p:spPr>
          <p:txBody>
            <a:bodyPr wrap="none">
              <a:spAutoFit/>
            </a:bodyPr>
            <a:lstStyle/>
            <a:p>
              <a:r>
                <a:rPr lang="en-US" altLang="zh-CN" sz="2800" i="1"/>
                <a:t>Output</a:t>
              </a:r>
              <a:endParaRPr lang="en-US" altLang="zh-CN" sz="2800" i="1" baseline="-25000"/>
            </a:p>
          </p:txBody>
        </p:sp>
        <p:sp>
          <p:nvSpPr>
            <p:cNvPr id="596018" name="Text Box 50"/>
            <p:cNvSpPr txBox="1">
              <a:spLocks noChangeArrowheads="1"/>
            </p:cNvSpPr>
            <p:nvPr/>
          </p:nvSpPr>
          <p:spPr bwMode="auto">
            <a:xfrm>
              <a:off x="3787" y="3067"/>
              <a:ext cx="908" cy="542"/>
            </a:xfrm>
            <a:prstGeom prst="rect">
              <a:avLst/>
            </a:prstGeom>
            <a:solidFill>
              <a:schemeClr val="bg1"/>
            </a:solidFill>
            <a:ln w="38100">
              <a:solidFill>
                <a:schemeClr val="tx1"/>
              </a:solidFill>
              <a:miter lim="800000"/>
              <a:headEnd/>
              <a:tailEnd/>
            </a:ln>
            <a:effectLst/>
          </p:spPr>
          <p:txBody>
            <a:bodyPr wrap="none">
              <a:spAutoFit/>
            </a:bodyPr>
            <a:lstStyle/>
            <a:p>
              <a:pPr algn="ctr"/>
              <a:r>
                <a:rPr lang="en-US" altLang="zh-CN">
                  <a:latin typeface="Arial" pitchFamily="34" charset="0"/>
                </a:rPr>
                <a:t>SQUID</a:t>
              </a:r>
            </a:p>
            <a:p>
              <a:pPr algn="ctr"/>
              <a:r>
                <a:rPr lang="zh-CN" altLang="en-US">
                  <a:latin typeface="Arial" pitchFamily="34" charset="0"/>
                </a:rPr>
                <a:t>检测电路</a:t>
              </a:r>
            </a:p>
          </p:txBody>
        </p:sp>
        <p:grpSp>
          <p:nvGrpSpPr>
            <p:cNvPr id="596019" name="Group 51"/>
            <p:cNvGrpSpPr>
              <a:grpSpLocks/>
            </p:cNvGrpSpPr>
            <p:nvPr/>
          </p:nvGrpSpPr>
          <p:grpSpPr bwMode="auto">
            <a:xfrm>
              <a:off x="4785" y="1207"/>
              <a:ext cx="680" cy="230"/>
              <a:chOff x="4785" y="1250"/>
              <a:chExt cx="680" cy="230"/>
            </a:xfrm>
          </p:grpSpPr>
          <p:grpSp>
            <p:nvGrpSpPr>
              <p:cNvPr id="596020" name="Group 52"/>
              <p:cNvGrpSpPr>
                <a:grpSpLocks/>
              </p:cNvGrpSpPr>
              <p:nvPr/>
            </p:nvGrpSpPr>
            <p:grpSpPr bwMode="auto">
              <a:xfrm>
                <a:off x="4785" y="1298"/>
                <a:ext cx="159" cy="159"/>
                <a:chOff x="1536" y="3380"/>
                <a:chExt cx="159" cy="159"/>
              </a:xfrm>
            </p:grpSpPr>
            <p:sp>
              <p:nvSpPr>
                <p:cNvPr id="596021" name="Oval 53"/>
                <p:cNvSpPr>
                  <a:spLocks noChangeArrowheads="1"/>
                </p:cNvSpPr>
                <p:nvPr/>
              </p:nvSpPr>
              <p:spPr bwMode="auto">
                <a:xfrm>
                  <a:off x="1536" y="3380"/>
                  <a:ext cx="159" cy="159"/>
                </a:xfrm>
                <a:prstGeom prst="ellipse">
                  <a:avLst/>
                </a:prstGeom>
                <a:noFill/>
                <a:ln w="38100">
                  <a:solidFill>
                    <a:srgbClr val="FF00FF"/>
                  </a:solidFill>
                  <a:round/>
                  <a:headEnd/>
                  <a:tailEnd/>
                </a:ln>
                <a:effectLst/>
              </p:spPr>
              <p:txBody>
                <a:bodyPr wrap="none" lIns="90000" tIns="46800" rIns="90000" bIns="46800" anchor="ctr">
                  <a:spAutoFit/>
                </a:bodyPr>
                <a:lstStyle/>
                <a:p>
                  <a:endParaRPr lang="zh-CN" altLang="en-US"/>
                </a:p>
              </p:txBody>
            </p:sp>
            <p:sp>
              <p:nvSpPr>
                <p:cNvPr id="596022" name="Line 54"/>
                <p:cNvSpPr>
                  <a:spLocks noChangeShapeType="1"/>
                </p:cNvSpPr>
                <p:nvPr/>
              </p:nvSpPr>
              <p:spPr bwMode="auto">
                <a:xfrm rot="2700000" flipH="1">
                  <a:off x="1559" y="3460"/>
                  <a:ext cx="113" cy="0"/>
                </a:xfrm>
                <a:prstGeom prst="line">
                  <a:avLst/>
                </a:prstGeom>
                <a:noFill/>
                <a:ln w="38100">
                  <a:solidFill>
                    <a:srgbClr val="FF00FF"/>
                  </a:solidFill>
                  <a:round/>
                  <a:headEnd/>
                  <a:tailEnd/>
                </a:ln>
                <a:effectLst/>
              </p:spPr>
              <p:txBody>
                <a:bodyPr lIns="90000" tIns="46800" rIns="90000" bIns="46800">
                  <a:spAutoFit/>
                </a:bodyPr>
                <a:lstStyle/>
                <a:p>
                  <a:endParaRPr lang="zh-CN" altLang="en-US"/>
                </a:p>
              </p:txBody>
            </p:sp>
            <p:sp>
              <p:nvSpPr>
                <p:cNvPr id="596023" name="Line 55"/>
                <p:cNvSpPr>
                  <a:spLocks noChangeShapeType="1"/>
                </p:cNvSpPr>
                <p:nvPr/>
              </p:nvSpPr>
              <p:spPr bwMode="auto">
                <a:xfrm rot="-2700000">
                  <a:off x="1559" y="3460"/>
                  <a:ext cx="113" cy="0"/>
                </a:xfrm>
                <a:prstGeom prst="line">
                  <a:avLst/>
                </a:prstGeom>
                <a:noFill/>
                <a:ln w="38100">
                  <a:solidFill>
                    <a:srgbClr val="FF00FF"/>
                  </a:solidFill>
                  <a:round/>
                  <a:headEnd/>
                  <a:tailEnd/>
                </a:ln>
                <a:effectLst/>
              </p:spPr>
              <p:txBody>
                <a:bodyPr lIns="90000" tIns="46800" rIns="90000" bIns="46800">
                  <a:spAutoFit/>
                </a:bodyPr>
                <a:lstStyle/>
                <a:p>
                  <a:endParaRPr lang="zh-CN" altLang="en-US"/>
                </a:p>
              </p:txBody>
            </p:sp>
          </p:grpSp>
          <p:sp>
            <p:nvSpPr>
              <p:cNvPr id="596024" name="Text Box 56"/>
              <p:cNvSpPr txBox="1">
                <a:spLocks noChangeArrowheads="1"/>
              </p:cNvSpPr>
              <p:nvPr/>
            </p:nvSpPr>
            <p:spPr bwMode="auto">
              <a:xfrm>
                <a:off x="5048" y="1250"/>
                <a:ext cx="417" cy="230"/>
              </a:xfrm>
              <a:prstGeom prst="rect">
                <a:avLst/>
              </a:prstGeom>
              <a:noFill/>
              <a:ln w="19050">
                <a:noFill/>
                <a:miter lim="800000"/>
                <a:headEnd/>
                <a:tailEnd/>
              </a:ln>
              <a:effectLst/>
            </p:spPr>
            <p:txBody>
              <a:bodyPr wrap="none" lIns="0" tIns="0" rIns="0" bIns="0">
                <a:spAutoFit/>
              </a:bodyPr>
              <a:lstStyle/>
              <a:p>
                <a:r>
                  <a:rPr kumimoji="1" lang="en-US" altLang="zh-CN" b="1"/>
                  <a:t>B</a:t>
                </a:r>
                <a:r>
                  <a:rPr kumimoji="1" lang="zh-CN" altLang="en-US" b="1"/>
                  <a:t>＝</a:t>
                </a:r>
                <a:r>
                  <a:rPr kumimoji="1" lang="en-US" altLang="zh-CN" b="1"/>
                  <a:t>0</a:t>
                </a:r>
              </a:p>
            </p:txBody>
          </p:sp>
        </p:grpSp>
      </p:grpSp>
      <p:sp>
        <p:nvSpPr>
          <p:cNvPr id="596025" name="Rectangle 57"/>
          <p:cNvSpPr>
            <a:spLocks noChangeArrowheads="1"/>
          </p:cNvSpPr>
          <p:nvPr/>
        </p:nvSpPr>
        <p:spPr bwMode="auto">
          <a:xfrm>
            <a:off x="4356100" y="981075"/>
            <a:ext cx="2736850" cy="719138"/>
          </a:xfrm>
          <a:prstGeom prst="rect">
            <a:avLst/>
          </a:prstGeom>
          <a:solidFill>
            <a:schemeClr val="bg1"/>
          </a:solidFill>
          <a:ln w="9525">
            <a:solidFill>
              <a:srgbClr val="FFFFFF"/>
            </a:solidFill>
            <a:miter lim="800000"/>
            <a:headEnd/>
            <a:tailEnd/>
          </a:ln>
          <a:effec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596025"/>
                                        </p:tgtEl>
                                      </p:cBhvr>
                                    </p:animEffect>
                                    <p:set>
                                      <p:cBhvr>
                                        <p:cTn id="7" dur="1" fill="hold">
                                          <p:stCondLst>
                                            <p:cond delay="1999"/>
                                          </p:stCondLst>
                                        </p:cTn>
                                        <p:tgtEl>
                                          <p:spTgt spid="59602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5998"/>
                                        </p:tgtEl>
                                        <p:attrNameLst>
                                          <p:attrName>style.visibility</p:attrName>
                                        </p:attrNameLst>
                                      </p:cBhvr>
                                      <p:to>
                                        <p:strVal val="visible"/>
                                      </p:to>
                                    </p:set>
                                    <p:animEffect transition="in" filter="fade">
                                      <p:cBhvr>
                                        <p:cTn id="12" dur="2000"/>
                                        <p:tgtEl>
                                          <p:spTgt spid="595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025"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灯片编号占位符 5"/>
          <p:cNvSpPr>
            <a:spLocks noGrp="1"/>
          </p:cNvSpPr>
          <p:nvPr>
            <p:ph type="sldNum" sz="quarter" idx="12"/>
          </p:nvPr>
        </p:nvSpPr>
        <p:spPr/>
        <p:txBody>
          <a:bodyPr/>
          <a:lstStyle/>
          <a:p>
            <a:fld id="{9A77E48F-7FAB-458E-BD83-AEC79D787C04}" type="slidenum">
              <a:rPr lang="en-US" altLang="zh-CN"/>
              <a:pPr/>
              <a:t>132</a:t>
            </a:fld>
            <a:endParaRPr lang="en-US" altLang="zh-CN"/>
          </a:p>
        </p:txBody>
      </p:sp>
      <p:sp>
        <p:nvSpPr>
          <p:cNvPr id="596994" name="Line 2"/>
          <p:cNvSpPr>
            <a:spLocks noChangeShapeType="1"/>
          </p:cNvSpPr>
          <p:nvPr/>
        </p:nvSpPr>
        <p:spPr bwMode="auto">
          <a:xfrm>
            <a:off x="1911350" y="3989388"/>
            <a:ext cx="2303463" cy="0"/>
          </a:xfrm>
          <a:prstGeom prst="line">
            <a:avLst/>
          </a:prstGeom>
          <a:noFill/>
          <a:ln w="38100">
            <a:solidFill>
              <a:srgbClr val="FF9900"/>
            </a:solidFill>
            <a:round/>
            <a:headEnd/>
            <a:tailEnd/>
          </a:ln>
          <a:effectLst/>
        </p:spPr>
        <p:txBody>
          <a:bodyPr/>
          <a:lstStyle/>
          <a:p>
            <a:endParaRPr lang="zh-CN" altLang="en-US"/>
          </a:p>
        </p:txBody>
      </p:sp>
      <p:sp>
        <p:nvSpPr>
          <p:cNvPr id="596995" name="AutoShape 3"/>
          <p:cNvSpPr>
            <a:spLocks noChangeArrowheads="1"/>
          </p:cNvSpPr>
          <p:nvPr/>
        </p:nvSpPr>
        <p:spPr bwMode="auto">
          <a:xfrm>
            <a:off x="900113" y="3197225"/>
            <a:ext cx="215900" cy="431800"/>
          </a:xfrm>
          <a:prstGeom prst="can">
            <a:avLst>
              <a:gd name="adj" fmla="val 50000"/>
            </a:avLst>
          </a:prstGeom>
          <a:solidFill>
            <a:schemeClr val="accent1"/>
          </a:solidFill>
          <a:ln w="9525">
            <a:solidFill>
              <a:schemeClr val="tx1"/>
            </a:solidFill>
            <a:round/>
            <a:headEnd/>
            <a:tailEnd/>
          </a:ln>
          <a:effectLst/>
        </p:spPr>
        <p:txBody>
          <a:bodyPr wrap="none" anchor="ctr"/>
          <a:lstStyle/>
          <a:p>
            <a:endParaRPr lang="zh-CN" altLang="en-US"/>
          </a:p>
        </p:txBody>
      </p:sp>
      <p:sp>
        <p:nvSpPr>
          <p:cNvPr id="596996" name="Rectangle 4"/>
          <p:cNvSpPr>
            <a:spLocks noGrp="1" noChangeArrowheads="1"/>
          </p:cNvSpPr>
          <p:nvPr>
            <p:ph type="title"/>
          </p:nvPr>
        </p:nvSpPr>
        <p:spPr>
          <a:xfrm>
            <a:off x="685800" y="76200"/>
            <a:ext cx="7772400" cy="976313"/>
          </a:xfrm>
        </p:spPr>
        <p:txBody>
          <a:bodyPr/>
          <a:lstStyle/>
          <a:p>
            <a:r>
              <a:rPr lang="zh-CN" altLang="en-US">
                <a:ea typeface="黑体" pitchFamily="49" charset="-122"/>
              </a:rPr>
              <a:t>超导量子干涉器件的应用</a:t>
            </a:r>
          </a:p>
        </p:txBody>
      </p:sp>
      <p:sp>
        <p:nvSpPr>
          <p:cNvPr id="596997" name="Rectangle 5"/>
          <p:cNvSpPr>
            <a:spLocks noGrp="1" noChangeArrowheads="1"/>
          </p:cNvSpPr>
          <p:nvPr>
            <p:ph type="body" idx="1"/>
          </p:nvPr>
        </p:nvSpPr>
        <p:spPr>
          <a:xfrm>
            <a:off x="323850" y="981075"/>
            <a:ext cx="6788150" cy="701675"/>
          </a:xfrm>
          <a:noFill/>
        </p:spPr>
        <p:txBody>
          <a:bodyPr wrap="none">
            <a:spAutoFit/>
          </a:bodyPr>
          <a:lstStyle/>
          <a:p>
            <a:pPr>
              <a:spcBef>
                <a:spcPct val="50000"/>
              </a:spcBef>
              <a:buFontTx/>
              <a:buNone/>
            </a:pPr>
            <a:r>
              <a:rPr lang="zh-CN" altLang="en-US" sz="4000">
                <a:solidFill>
                  <a:srgbClr val="FF0000"/>
                </a:solidFill>
                <a:ea typeface="隶书" pitchFamily="49" charset="-122"/>
              </a:rPr>
              <a:t>磁通的</a:t>
            </a:r>
            <a:r>
              <a:rPr lang="zh-CN" altLang="en-US" sz="4000">
                <a:solidFill>
                  <a:srgbClr val="0000FF"/>
                </a:solidFill>
                <a:ea typeface="隶书" pitchFamily="49" charset="-122"/>
              </a:rPr>
              <a:t>间接</a:t>
            </a:r>
            <a:r>
              <a:rPr lang="zh-CN" altLang="en-US" sz="4000">
                <a:solidFill>
                  <a:srgbClr val="FF0000"/>
                </a:solidFill>
                <a:ea typeface="隶书" pitchFamily="49" charset="-122"/>
              </a:rPr>
              <a:t>测量：</a:t>
            </a:r>
            <a:r>
              <a:rPr lang="zh-CN" altLang="en-US" sz="4000">
                <a:solidFill>
                  <a:srgbClr val="0000FF"/>
                </a:solidFill>
                <a:ea typeface="隶书" pitchFamily="49" charset="-122"/>
              </a:rPr>
              <a:t>电流</a:t>
            </a:r>
            <a:r>
              <a:rPr lang="zh-CN" altLang="en-US" sz="4000">
                <a:solidFill>
                  <a:srgbClr val="FF0000"/>
                </a:solidFill>
                <a:ea typeface="隶书" pitchFamily="49" charset="-122"/>
              </a:rPr>
              <a:t>负反馈</a:t>
            </a:r>
            <a:endParaRPr lang="zh-CN" altLang="en-US" sz="2800">
              <a:solidFill>
                <a:srgbClr val="0000FF"/>
              </a:solidFill>
              <a:ea typeface="隶书" pitchFamily="49" charset="-122"/>
            </a:endParaRPr>
          </a:p>
        </p:txBody>
      </p:sp>
      <p:sp>
        <p:nvSpPr>
          <p:cNvPr id="596998" name="Text Box 6"/>
          <p:cNvSpPr txBox="1">
            <a:spLocks noChangeArrowheads="1"/>
          </p:cNvSpPr>
          <p:nvPr/>
        </p:nvSpPr>
        <p:spPr bwMode="auto">
          <a:xfrm>
            <a:off x="7721600" y="0"/>
            <a:ext cx="1422400" cy="457200"/>
          </a:xfrm>
          <a:prstGeom prst="rect">
            <a:avLst/>
          </a:prstGeom>
          <a:solidFill>
            <a:srgbClr val="CCCCFF"/>
          </a:solidFill>
          <a:ln w="9525">
            <a:noFill/>
            <a:miter lim="800000"/>
            <a:headEnd/>
            <a:tailEnd/>
          </a:ln>
          <a:effectLst/>
        </p:spPr>
        <p:txBody>
          <a:bodyPr wrap="none">
            <a:spAutoFit/>
          </a:bodyPr>
          <a:lstStyle/>
          <a:p>
            <a:pPr algn="r"/>
            <a:r>
              <a:rPr kumimoji="1" lang="en-US" altLang="zh-CN"/>
              <a:t>SQUID13</a:t>
            </a:r>
            <a:endParaRPr kumimoji="1" lang="en-US" altLang="zh-CN">
              <a:ea typeface="华文行楷" pitchFamily="2" charset="-122"/>
            </a:endParaRPr>
          </a:p>
        </p:txBody>
      </p:sp>
      <p:sp>
        <p:nvSpPr>
          <p:cNvPr id="596999" name="Text Box 7"/>
          <p:cNvSpPr txBox="1">
            <a:spLocks noChangeArrowheads="1"/>
          </p:cNvSpPr>
          <p:nvPr/>
        </p:nvSpPr>
        <p:spPr bwMode="auto">
          <a:xfrm>
            <a:off x="0" y="6216650"/>
            <a:ext cx="2012950" cy="641350"/>
          </a:xfrm>
          <a:prstGeom prst="rect">
            <a:avLst/>
          </a:prstGeom>
          <a:solidFill>
            <a:schemeClr val="tx1"/>
          </a:solidFill>
          <a:ln w="9525">
            <a:noFill/>
            <a:miter lim="800000"/>
            <a:headEnd/>
            <a:tailEnd/>
          </a:ln>
          <a:effectLst/>
        </p:spPr>
        <p:txBody>
          <a:bodyPr wrap="none">
            <a:spAutoFit/>
          </a:bodyPr>
          <a:lstStyle/>
          <a:p>
            <a:r>
              <a:rPr lang="zh-CN" altLang="en-US" sz="3600">
                <a:solidFill>
                  <a:schemeClr val="bg1"/>
                </a:solidFill>
                <a:latin typeface="Arial" pitchFamily="34" charset="0"/>
                <a:ea typeface="黑体" pitchFamily="49" charset="-122"/>
              </a:rPr>
              <a:t>间接使用</a:t>
            </a:r>
          </a:p>
        </p:txBody>
      </p:sp>
      <p:grpSp>
        <p:nvGrpSpPr>
          <p:cNvPr id="597000" name="Group 8"/>
          <p:cNvGrpSpPr>
            <a:grpSpLocks/>
          </p:cNvGrpSpPr>
          <p:nvPr/>
        </p:nvGrpSpPr>
        <p:grpSpPr bwMode="auto">
          <a:xfrm>
            <a:off x="5070475" y="2909888"/>
            <a:ext cx="1014413" cy="900112"/>
            <a:chOff x="3856" y="2439"/>
            <a:chExt cx="639" cy="567"/>
          </a:xfrm>
        </p:grpSpPr>
        <p:grpSp>
          <p:nvGrpSpPr>
            <p:cNvPr id="597001" name="Group 9"/>
            <p:cNvGrpSpPr>
              <a:grpSpLocks/>
            </p:cNvGrpSpPr>
            <p:nvPr/>
          </p:nvGrpSpPr>
          <p:grpSpPr bwMode="auto">
            <a:xfrm rot="-5400000">
              <a:off x="3870" y="2651"/>
              <a:ext cx="115" cy="144"/>
              <a:chOff x="912" y="3684"/>
              <a:chExt cx="384" cy="240"/>
            </a:xfrm>
          </p:grpSpPr>
          <p:sp>
            <p:nvSpPr>
              <p:cNvPr id="597002" name="AutoShape 10"/>
              <p:cNvSpPr>
                <a:spLocks noChangeArrowheads="1"/>
              </p:cNvSpPr>
              <p:nvPr/>
            </p:nvSpPr>
            <p:spPr bwMode="auto">
              <a:xfrm rot="5400000">
                <a:off x="888" y="3708"/>
                <a:ext cx="240" cy="192"/>
              </a:xfrm>
              <a:prstGeom prst="triangle">
                <a:avLst>
                  <a:gd name="adj" fmla="val 50000"/>
                </a:avLst>
              </a:prstGeom>
              <a:solidFill>
                <a:schemeClr val="tx2"/>
              </a:solidFill>
              <a:ln w="19050">
                <a:solidFill>
                  <a:schemeClr val="tx1"/>
                </a:solidFill>
                <a:miter lim="800000"/>
                <a:headEnd/>
                <a:tailEnd/>
              </a:ln>
              <a:effectLst/>
            </p:spPr>
            <p:txBody>
              <a:bodyPr wrap="none" lIns="90000" tIns="46800" rIns="90000" bIns="46800" anchor="ctr">
                <a:spAutoFit/>
              </a:bodyPr>
              <a:lstStyle/>
              <a:p>
                <a:endParaRPr lang="zh-CN" altLang="en-US"/>
              </a:p>
            </p:txBody>
          </p:sp>
          <p:sp>
            <p:nvSpPr>
              <p:cNvPr id="597003" name="AutoShape 11"/>
              <p:cNvSpPr>
                <a:spLocks noChangeArrowheads="1"/>
              </p:cNvSpPr>
              <p:nvPr/>
            </p:nvSpPr>
            <p:spPr bwMode="auto">
              <a:xfrm rot="16200000" flipH="1">
                <a:off x="1080" y="3708"/>
                <a:ext cx="240" cy="192"/>
              </a:xfrm>
              <a:prstGeom prst="triangle">
                <a:avLst>
                  <a:gd name="adj" fmla="val 50000"/>
                </a:avLst>
              </a:prstGeom>
              <a:solidFill>
                <a:schemeClr val="tx2"/>
              </a:solidFill>
              <a:ln w="19050">
                <a:solidFill>
                  <a:schemeClr val="tx1"/>
                </a:solidFill>
                <a:miter lim="800000"/>
                <a:headEnd/>
                <a:tailEnd/>
              </a:ln>
              <a:effectLst/>
            </p:spPr>
            <p:txBody>
              <a:bodyPr wrap="none" lIns="90000" tIns="46800" rIns="90000" bIns="46800" anchor="ctr">
                <a:spAutoFit/>
              </a:bodyPr>
              <a:lstStyle/>
              <a:p>
                <a:endParaRPr lang="zh-CN" altLang="en-US"/>
              </a:p>
            </p:txBody>
          </p:sp>
        </p:grpSp>
        <p:sp>
          <p:nvSpPr>
            <p:cNvPr id="597004" name="Oval 12"/>
            <p:cNvSpPr>
              <a:spLocks noChangeArrowheads="1"/>
            </p:cNvSpPr>
            <p:nvPr/>
          </p:nvSpPr>
          <p:spPr bwMode="auto">
            <a:xfrm>
              <a:off x="3928" y="2439"/>
              <a:ext cx="567" cy="567"/>
            </a:xfrm>
            <a:prstGeom prst="ellipse">
              <a:avLst/>
            </a:prstGeom>
            <a:noFill/>
            <a:ln w="38100">
              <a:solidFill>
                <a:schemeClr val="tx1"/>
              </a:solidFill>
              <a:round/>
              <a:headEnd/>
              <a:tailEnd/>
            </a:ln>
            <a:effectLst/>
          </p:spPr>
          <p:txBody>
            <a:bodyPr lIns="90000" tIns="46800" rIns="90000" bIns="46800" anchor="ctr">
              <a:spAutoFit/>
            </a:bodyPr>
            <a:lstStyle/>
            <a:p>
              <a:endParaRPr lang="zh-CN" altLang="en-US"/>
            </a:p>
          </p:txBody>
        </p:sp>
      </p:grpSp>
      <p:sp>
        <p:nvSpPr>
          <p:cNvPr id="597005" name="Freeform 13"/>
          <p:cNvSpPr>
            <a:spLocks/>
          </p:cNvSpPr>
          <p:nvPr/>
        </p:nvSpPr>
        <p:spPr bwMode="auto">
          <a:xfrm>
            <a:off x="611188" y="2692400"/>
            <a:ext cx="1223962" cy="1296988"/>
          </a:xfrm>
          <a:custGeom>
            <a:avLst/>
            <a:gdLst/>
            <a:ahLst/>
            <a:cxnLst>
              <a:cxn ang="0">
                <a:pos x="986" y="18"/>
              </a:cxn>
              <a:cxn ang="0">
                <a:pos x="730" y="9"/>
              </a:cxn>
              <a:cxn ang="0">
                <a:pos x="438" y="9"/>
              </a:cxn>
              <a:cxn ang="0">
                <a:pos x="145" y="63"/>
              </a:cxn>
              <a:cxn ang="0">
                <a:pos x="36" y="263"/>
              </a:cxn>
              <a:cxn ang="0">
                <a:pos x="231" y="353"/>
              </a:cxn>
              <a:cxn ang="0">
                <a:pos x="453" y="368"/>
              </a:cxn>
              <a:cxn ang="0">
                <a:pos x="624" y="329"/>
              </a:cxn>
              <a:cxn ang="0">
                <a:pos x="651" y="239"/>
              </a:cxn>
              <a:cxn ang="0">
                <a:pos x="477" y="170"/>
              </a:cxn>
              <a:cxn ang="0">
                <a:pos x="186" y="212"/>
              </a:cxn>
              <a:cxn ang="0">
                <a:pos x="42" y="362"/>
              </a:cxn>
              <a:cxn ang="0">
                <a:pos x="30" y="473"/>
              </a:cxn>
              <a:cxn ang="0">
                <a:pos x="204" y="593"/>
              </a:cxn>
              <a:cxn ang="0">
                <a:pos x="495" y="602"/>
              </a:cxn>
              <a:cxn ang="0">
                <a:pos x="636" y="569"/>
              </a:cxn>
              <a:cxn ang="0">
                <a:pos x="645" y="473"/>
              </a:cxn>
              <a:cxn ang="0">
                <a:pos x="489" y="422"/>
              </a:cxn>
              <a:cxn ang="0">
                <a:pos x="201" y="434"/>
              </a:cxn>
              <a:cxn ang="0">
                <a:pos x="27" y="602"/>
              </a:cxn>
              <a:cxn ang="0">
                <a:pos x="36" y="734"/>
              </a:cxn>
              <a:cxn ang="0">
                <a:pos x="216" y="845"/>
              </a:cxn>
              <a:cxn ang="0">
                <a:pos x="474" y="866"/>
              </a:cxn>
              <a:cxn ang="0">
                <a:pos x="630" y="815"/>
              </a:cxn>
              <a:cxn ang="0">
                <a:pos x="645" y="716"/>
              </a:cxn>
              <a:cxn ang="0">
                <a:pos x="498" y="659"/>
              </a:cxn>
              <a:cxn ang="0">
                <a:pos x="198" y="689"/>
              </a:cxn>
              <a:cxn ang="0">
                <a:pos x="36" y="822"/>
              </a:cxn>
              <a:cxn ang="0">
                <a:pos x="36" y="950"/>
              </a:cxn>
              <a:cxn ang="0">
                <a:pos x="228" y="1033"/>
              </a:cxn>
              <a:cxn ang="0">
                <a:pos x="511" y="1060"/>
              </a:cxn>
              <a:cxn ang="0">
                <a:pos x="721" y="1069"/>
              </a:cxn>
              <a:cxn ang="0">
                <a:pos x="959" y="1069"/>
              </a:cxn>
            </a:cxnLst>
            <a:rect l="0" t="0" r="r" b="b"/>
            <a:pathLst>
              <a:path w="986" h="1070">
                <a:moveTo>
                  <a:pt x="986" y="18"/>
                </a:moveTo>
                <a:cubicBezTo>
                  <a:pt x="943" y="16"/>
                  <a:pt x="821" y="10"/>
                  <a:pt x="730" y="9"/>
                </a:cubicBezTo>
                <a:cubicBezTo>
                  <a:pt x="639" y="8"/>
                  <a:pt x="535" y="0"/>
                  <a:pt x="438" y="9"/>
                </a:cubicBezTo>
                <a:cubicBezTo>
                  <a:pt x="341" y="18"/>
                  <a:pt x="212" y="21"/>
                  <a:pt x="145" y="63"/>
                </a:cubicBezTo>
                <a:cubicBezTo>
                  <a:pt x="78" y="105"/>
                  <a:pt x="22" y="215"/>
                  <a:pt x="36" y="263"/>
                </a:cubicBezTo>
                <a:cubicBezTo>
                  <a:pt x="50" y="311"/>
                  <a:pt x="162" y="336"/>
                  <a:pt x="231" y="353"/>
                </a:cubicBezTo>
                <a:cubicBezTo>
                  <a:pt x="300" y="370"/>
                  <a:pt x="388" y="372"/>
                  <a:pt x="453" y="368"/>
                </a:cubicBezTo>
                <a:cubicBezTo>
                  <a:pt x="518" y="364"/>
                  <a:pt x="591" y="350"/>
                  <a:pt x="624" y="329"/>
                </a:cubicBezTo>
                <a:cubicBezTo>
                  <a:pt x="657" y="308"/>
                  <a:pt x="676" y="266"/>
                  <a:pt x="651" y="239"/>
                </a:cubicBezTo>
                <a:cubicBezTo>
                  <a:pt x="626" y="212"/>
                  <a:pt x="554" y="174"/>
                  <a:pt x="477" y="170"/>
                </a:cubicBezTo>
                <a:cubicBezTo>
                  <a:pt x="400" y="166"/>
                  <a:pt x="258" y="180"/>
                  <a:pt x="186" y="212"/>
                </a:cubicBezTo>
                <a:cubicBezTo>
                  <a:pt x="114" y="244"/>
                  <a:pt x="68" y="318"/>
                  <a:pt x="42" y="362"/>
                </a:cubicBezTo>
                <a:cubicBezTo>
                  <a:pt x="16" y="406"/>
                  <a:pt x="3" y="435"/>
                  <a:pt x="30" y="473"/>
                </a:cubicBezTo>
                <a:cubicBezTo>
                  <a:pt x="57" y="511"/>
                  <a:pt x="126" y="572"/>
                  <a:pt x="204" y="593"/>
                </a:cubicBezTo>
                <a:cubicBezTo>
                  <a:pt x="282" y="614"/>
                  <a:pt x="423" y="606"/>
                  <a:pt x="495" y="602"/>
                </a:cubicBezTo>
                <a:cubicBezTo>
                  <a:pt x="567" y="598"/>
                  <a:pt x="611" y="590"/>
                  <a:pt x="636" y="569"/>
                </a:cubicBezTo>
                <a:cubicBezTo>
                  <a:pt x="661" y="548"/>
                  <a:pt x="669" y="497"/>
                  <a:pt x="645" y="473"/>
                </a:cubicBezTo>
                <a:cubicBezTo>
                  <a:pt x="621" y="449"/>
                  <a:pt x="563" y="428"/>
                  <a:pt x="489" y="422"/>
                </a:cubicBezTo>
                <a:cubicBezTo>
                  <a:pt x="415" y="416"/>
                  <a:pt x="278" y="404"/>
                  <a:pt x="201" y="434"/>
                </a:cubicBezTo>
                <a:cubicBezTo>
                  <a:pt x="124" y="464"/>
                  <a:pt x="54" y="552"/>
                  <a:pt x="27" y="602"/>
                </a:cubicBezTo>
                <a:cubicBezTo>
                  <a:pt x="0" y="652"/>
                  <a:pt x="5" y="694"/>
                  <a:pt x="36" y="734"/>
                </a:cubicBezTo>
                <a:cubicBezTo>
                  <a:pt x="67" y="774"/>
                  <a:pt x="143" y="823"/>
                  <a:pt x="216" y="845"/>
                </a:cubicBezTo>
                <a:cubicBezTo>
                  <a:pt x="289" y="867"/>
                  <a:pt x="405" y="871"/>
                  <a:pt x="474" y="866"/>
                </a:cubicBezTo>
                <a:cubicBezTo>
                  <a:pt x="543" y="861"/>
                  <a:pt x="602" y="840"/>
                  <a:pt x="630" y="815"/>
                </a:cubicBezTo>
                <a:cubicBezTo>
                  <a:pt x="658" y="790"/>
                  <a:pt x="667" y="742"/>
                  <a:pt x="645" y="716"/>
                </a:cubicBezTo>
                <a:cubicBezTo>
                  <a:pt x="623" y="690"/>
                  <a:pt x="572" y="664"/>
                  <a:pt x="498" y="659"/>
                </a:cubicBezTo>
                <a:cubicBezTo>
                  <a:pt x="424" y="654"/>
                  <a:pt x="275" y="662"/>
                  <a:pt x="198" y="689"/>
                </a:cubicBezTo>
                <a:cubicBezTo>
                  <a:pt x="121" y="716"/>
                  <a:pt x="63" y="778"/>
                  <a:pt x="36" y="822"/>
                </a:cubicBezTo>
                <a:cubicBezTo>
                  <a:pt x="9" y="866"/>
                  <a:pt x="4" y="915"/>
                  <a:pt x="36" y="950"/>
                </a:cubicBezTo>
                <a:cubicBezTo>
                  <a:pt x="68" y="985"/>
                  <a:pt x="149" y="1015"/>
                  <a:pt x="228" y="1033"/>
                </a:cubicBezTo>
                <a:cubicBezTo>
                  <a:pt x="307" y="1051"/>
                  <a:pt x="429" y="1054"/>
                  <a:pt x="511" y="1060"/>
                </a:cubicBezTo>
                <a:cubicBezTo>
                  <a:pt x="593" y="1066"/>
                  <a:pt x="646" y="1068"/>
                  <a:pt x="721" y="1069"/>
                </a:cubicBezTo>
                <a:cubicBezTo>
                  <a:pt x="796" y="1070"/>
                  <a:pt x="910" y="1069"/>
                  <a:pt x="959" y="1069"/>
                </a:cubicBezTo>
              </a:path>
            </a:pathLst>
          </a:custGeom>
          <a:noFill/>
          <a:ln w="38100" cmpd="sng">
            <a:solidFill>
              <a:srgbClr val="FF9900"/>
            </a:solidFill>
            <a:round/>
            <a:headEnd/>
            <a:tailEnd/>
          </a:ln>
          <a:effectLst/>
        </p:spPr>
        <p:txBody>
          <a:bodyPr/>
          <a:lstStyle/>
          <a:p>
            <a:endParaRPr lang="zh-CN" altLang="en-US"/>
          </a:p>
        </p:txBody>
      </p:sp>
      <p:sp>
        <p:nvSpPr>
          <p:cNvPr id="597006" name="Line 14"/>
          <p:cNvSpPr>
            <a:spLocks noChangeShapeType="1"/>
          </p:cNvSpPr>
          <p:nvPr/>
        </p:nvSpPr>
        <p:spPr bwMode="auto">
          <a:xfrm flipV="1">
            <a:off x="1008063" y="2117725"/>
            <a:ext cx="0" cy="2159000"/>
          </a:xfrm>
          <a:prstGeom prst="line">
            <a:avLst/>
          </a:prstGeom>
          <a:noFill/>
          <a:ln w="9525">
            <a:solidFill>
              <a:schemeClr val="tx1"/>
            </a:solidFill>
            <a:round/>
            <a:headEnd/>
            <a:tailEnd type="triangle" w="med" len="med"/>
          </a:ln>
          <a:effectLst/>
        </p:spPr>
        <p:txBody>
          <a:bodyPr/>
          <a:lstStyle/>
          <a:p>
            <a:endParaRPr lang="zh-CN" altLang="en-US"/>
          </a:p>
        </p:txBody>
      </p:sp>
      <p:sp>
        <p:nvSpPr>
          <p:cNvPr id="597007" name="Text Box 15"/>
          <p:cNvSpPr txBox="1">
            <a:spLocks noChangeArrowheads="1"/>
          </p:cNvSpPr>
          <p:nvPr/>
        </p:nvSpPr>
        <p:spPr bwMode="auto">
          <a:xfrm>
            <a:off x="1116013" y="1973263"/>
            <a:ext cx="433387" cy="457200"/>
          </a:xfrm>
          <a:prstGeom prst="rect">
            <a:avLst/>
          </a:prstGeom>
          <a:noFill/>
          <a:ln w="9525">
            <a:noFill/>
            <a:miter lim="800000"/>
            <a:headEnd/>
            <a:tailEnd/>
          </a:ln>
          <a:effectLst/>
        </p:spPr>
        <p:txBody>
          <a:bodyPr wrap="none">
            <a:spAutoFit/>
          </a:bodyPr>
          <a:lstStyle/>
          <a:p>
            <a:r>
              <a:rPr lang="en-US" altLang="zh-CN" i="1">
                <a:sym typeface="Symbol" pitchFamily="18" charset="2"/>
              </a:rPr>
              <a:t></a:t>
            </a:r>
            <a:r>
              <a:rPr lang="en-US" altLang="zh-CN" i="1" baseline="-25000">
                <a:sym typeface="Symbol" pitchFamily="18" charset="2"/>
              </a:rPr>
              <a:t>x</a:t>
            </a:r>
            <a:endParaRPr lang="en-US" altLang="zh-CN" i="1">
              <a:sym typeface="Symbol" pitchFamily="18" charset="2"/>
            </a:endParaRPr>
          </a:p>
        </p:txBody>
      </p:sp>
      <p:sp>
        <p:nvSpPr>
          <p:cNvPr id="597008" name="Text Box 16"/>
          <p:cNvSpPr txBox="1">
            <a:spLocks noChangeArrowheads="1"/>
          </p:cNvSpPr>
          <p:nvPr/>
        </p:nvSpPr>
        <p:spPr bwMode="auto">
          <a:xfrm>
            <a:off x="395288" y="4149725"/>
            <a:ext cx="1216025" cy="519113"/>
          </a:xfrm>
          <a:prstGeom prst="rect">
            <a:avLst/>
          </a:prstGeom>
          <a:noFill/>
          <a:ln w="9525">
            <a:noFill/>
            <a:miter lim="800000"/>
            <a:headEnd/>
            <a:tailEnd/>
          </a:ln>
          <a:effectLst/>
        </p:spPr>
        <p:txBody>
          <a:bodyPr wrap="none">
            <a:spAutoFit/>
          </a:bodyPr>
          <a:lstStyle/>
          <a:p>
            <a:r>
              <a:rPr lang="en-US" altLang="zh-CN" sz="2800" i="1"/>
              <a:t>L</a:t>
            </a:r>
            <a:r>
              <a:rPr lang="en-US" altLang="zh-CN" sz="2800" i="1" baseline="-25000"/>
              <a:t>p</a:t>
            </a:r>
            <a:r>
              <a:rPr lang="zh-CN" altLang="en-US" sz="2800"/>
              <a:t>，</a:t>
            </a:r>
            <a:r>
              <a:rPr lang="en-US" altLang="zh-CN" sz="2800" i="1"/>
              <a:t>N</a:t>
            </a:r>
            <a:r>
              <a:rPr lang="en-US" altLang="zh-CN" sz="2800" i="1" baseline="-25000"/>
              <a:t>p</a:t>
            </a:r>
          </a:p>
        </p:txBody>
      </p:sp>
      <p:sp>
        <p:nvSpPr>
          <p:cNvPr id="597009" name="Freeform 17"/>
          <p:cNvSpPr>
            <a:spLocks/>
          </p:cNvSpPr>
          <p:nvPr/>
        </p:nvSpPr>
        <p:spPr bwMode="auto">
          <a:xfrm flipH="1">
            <a:off x="4356100" y="2692400"/>
            <a:ext cx="503238" cy="1296988"/>
          </a:xfrm>
          <a:custGeom>
            <a:avLst/>
            <a:gdLst/>
            <a:ahLst/>
            <a:cxnLst>
              <a:cxn ang="0">
                <a:pos x="986" y="18"/>
              </a:cxn>
              <a:cxn ang="0">
                <a:pos x="730" y="9"/>
              </a:cxn>
              <a:cxn ang="0">
                <a:pos x="438" y="9"/>
              </a:cxn>
              <a:cxn ang="0">
                <a:pos x="145" y="63"/>
              </a:cxn>
              <a:cxn ang="0">
                <a:pos x="36" y="263"/>
              </a:cxn>
              <a:cxn ang="0">
                <a:pos x="231" y="353"/>
              </a:cxn>
              <a:cxn ang="0">
                <a:pos x="453" y="368"/>
              </a:cxn>
              <a:cxn ang="0">
                <a:pos x="624" y="329"/>
              </a:cxn>
              <a:cxn ang="0">
                <a:pos x="651" y="239"/>
              </a:cxn>
              <a:cxn ang="0">
                <a:pos x="477" y="170"/>
              </a:cxn>
              <a:cxn ang="0">
                <a:pos x="186" y="212"/>
              </a:cxn>
              <a:cxn ang="0">
                <a:pos x="42" y="362"/>
              </a:cxn>
              <a:cxn ang="0">
                <a:pos x="30" y="473"/>
              </a:cxn>
              <a:cxn ang="0">
                <a:pos x="204" y="593"/>
              </a:cxn>
              <a:cxn ang="0">
                <a:pos x="495" y="602"/>
              </a:cxn>
              <a:cxn ang="0">
                <a:pos x="636" y="569"/>
              </a:cxn>
              <a:cxn ang="0">
                <a:pos x="645" y="473"/>
              </a:cxn>
              <a:cxn ang="0">
                <a:pos x="489" y="422"/>
              </a:cxn>
              <a:cxn ang="0">
                <a:pos x="201" y="434"/>
              </a:cxn>
              <a:cxn ang="0">
                <a:pos x="27" y="602"/>
              </a:cxn>
              <a:cxn ang="0">
                <a:pos x="36" y="734"/>
              </a:cxn>
              <a:cxn ang="0">
                <a:pos x="216" y="845"/>
              </a:cxn>
              <a:cxn ang="0">
                <a:pos x="474" y="866"/>
              </a:cxn>
              <a:cxn ang="0">
                <a:pos x="630" y="815"/>
              </a:cxn>
              <a:cxn ang="0">
                <a:pos x="645" y="716"/>
              </a:cxn>
              <a:cxn ang="0">
                <a:pos x="498" y="659"/>
              </a:cxn>
              <a:cxn ang="0">
                <a:pos x="198" y="689"/>
              </a:cxn>
              <a:cxn ang="0">
                <a:pos x="36" y="822"/>
              </a:cxn>
              <a:cxn ang="0">
                <a:pos x="36" y="950"/>
              </a:cxn>
              <a:cxn ang="0">
                <a:pos x="228" y="1033"/>
              </a:cxn>
              <a:cxn ang="0">
                <a:pos x="511" y="1060"/>
              </a:cxn>
              <a:cxn ang="0">
                <a:pos x="721" y="1069"/>
              </a:cxn>
              <a:cxn ang="0">
                <a:pos x="959" y="1069"/>
              </a:cxn>
            </a:cxnLst>
            <a:rect l="0" t="0" r="r" b="b"/>
            <a:pathLst>
              <a:path w="986" h="1070">
                <a:moveTo>
                  <a:pt x="986" y="18"/>
                </a:moveTo>
                <a:cubicBezTo>
                  <a:pt x="943" y="16"/>
                  <a:pt x="821" y="10"/>
                  <a:pt x="730" y="9"/>
                </a:cubicBezTo>
                <a:cubicBezTo>
                  <a:pt x="639" y="8"/>
                  <a:pt x="535" y="0"/>
                  <a:pt x="438" y="9"/>
                </a:cubicBezTo>
                <a:cubicBezTo>
                  <a:pt x="341" y="18"/>
                  <a:pt x="212" y="21"/>
                  <a:pt x="145" y="63"/>
                </a:cubicBezTo>
                <a:cubicBezTo>
                  <a:pt x="78" y="105"/>
                  <a:pt x="22" y="215"/>
                  <a:pt x="36" y="263"/>
                </a:cubicBezTo>
                <a:cubicBezTo>
                  <a:pt x="50" y="311"/>
                  <a:pt x="162" y="336"/>
                  <a:pt x="231" y="353"/>
                </a:cubicBezTo>
                <a:cubicBezTo>
                  <a:pt x="300" y="370"/>
                  <a:pt x="388" y="372"/>
                  <a:pt x="453" y="368"/>
                </a:cubicBezTo>
                <a:cubicBezTo>
                  <a:pt x="518" y="364"/>
                  <a:pt x="591" y="350"/>
                  <a:pt x="624" y="329"/>
                </a:cubicBezTo>
                <a:cubicBezTo>
                  <a:pt x="657" y="308"/>
                  <a:pt x="676" y="266"/>
                  <a:pt x="651" y="239"/>
                </a:cubicBezTo>
                <a:cubicBezTo>
                  <a:pt x="626" y="212"/>
                  <a:pt x="554" y="174"/>
                  <a:pt x="477" y="170"/>
                </a:cubicBezTo>
                <a:cubicBezTo>
                  <a:pt x="400" y="166"/>
                  <a:pt x="258" y="180"/>
                  <a:pt x="186" y="212"/>
                </a:cubicBezTo>
                <a:cubicBezTo>
                  <a:pt x="114" y="244"/>
                  <a:pt x="68" y="318"/>
                  <a:pt x="42" y="362"/>
                </a:cubicBezTo>
                <a:cubicBezTo>
                  <a:pt x="16" y="406"/>
                  <a:pt x="3" y="435"/>
                  <a:pt x="30" y="473"/>
                </a:cubicBezTo>
                <a:cubicBezTo>
                  <a:pt x="57" y="511"/>
                  <a:pt x="126" y="572"/>
                  <a:pt x="204" y="593"/>
                </a:cubicBezTo>
                <a:cubicBezTo>
                  <a:pt x="282" y="614"/>
                  <a:pt x="423" y="606"/>
                  <a:pt x="495" y="602"/>
                </a:cubicBezTo>
                <a:cubicBezTo>
                  <a:pt x="567" y="598"/>
                  <a:pt x="611" y="590"/>
                  <a:pt x="636" y="569"/>
                </a:cubicBezTo>
                <a:cubicBezTo>
                  <a:pt x="661" y="548"/>
                  <a:pt x="669" y="497"/>
                  <a:pt x="645" y="473"/>
                </a:cubicBezTo>
                <a:cubicBezTo>
                  <a:pt x="621" y="449"/>
                  <a:pt x="563" y="428"/>
                  <a:pt x="489" y="422"/>
                </a:cubicBezTo>
                <a:cubicBezTo>
                  <a:pt x="415" y="416"/>
                  <a:pt x="278" y="404"/>
                  <a:pt x="201" y="434"/>
                </a:cubicBezTo>
                <a:cubicBezTo>
                  <a:pt x="124" y="464"/>
                  <a:pt x="54" y="552"/>
                  <a:pt x="27" y="602"/>
                </a:cubicBezTo>
                <a:cubicBezTo>
                  <a:pt x="0" y="652"/>
                  <a:pt x="5" y="694"/>
                  <a:pt x="36" y="734"/>
                </a:cubicBezTo>
                <a:cubicBezTo>
                  <a:pt x="67" y="774"/>
                  <a:pt x="143" y="823"/>
                  <a:pt x="216" y="845"/>
                </a:cubicBezTo>
                <a:cubicBezTo>
                  <a:pt x="289" y="867"/>
                  <a:pt x="405" y="871"/>
                  <a:pt x="474" y="866"/>
                </a:cubicBezTo>
                <a:cubicBezTo>
                  <a:pt x="543" y="861"/>
                  <a:pt x="602" y="840"/>
                  <a:pt x="630" y="815"/>
                </a:cubicBezTo>
                <a:cubicBezTo>
                  <a:pt x="658" y="790"/>
                  <a:pt x="667" y="742"/>
                  <a:pt x="645" y="716"/>
                </a:cubicBezTo>
                <a:cubicBezTo>
                  <a:pt x="623" y="690"/>
                  <a:pt x="572" y="664"/>
                  <a:pt x="498" y="659"/>
                </a:cubicBezTo>
                <a:cubicBezTo>
                  <a:pt x="424" y="654"/>
                  <a:pt x="275" y="662"/>
                  <a:pt x="198" y="689"/>
                </a:cubicBezTo>
                <a:cubicBezTo>
                  <a:pt x="121" y="716"/>
                  <a:pt x="63" y="778"/>
                  <a:pt x="36" y="822"/>
                </a:cubicBezTo>
                <a:cubicBezTo>
                  <a:pt x="9" y="866"/>
                  <a:pt x="4" y="915"/>
                  <a:pt x="36" y="950"/>
                </a:cubicBezTo>
                <a:cubicBezTo>
                  <a:pt x="68" y="985"/>
                  <a:pt x="149" y="1015"/>
                  <a:pt x="228" y="1033"/>
                </a:cubicBezTo>
                <a:cubicBezTo>
                  <a:pt x="307" y="1051"/>
                  <a:pt x="429" y="1054"/>
                  <a:pt x="511" y="1060"/>
                </a:cubicBezTo>
                <a:cubicBezTo>
                  <a:pt x="593" y="1066"/>
                  <a:pt x="646" y="1068"/>
                  <a:pt x="721" y="1069"/>
                </a:cubicBezTo>
                <a:cubicBezTo>
                  <a:pt x="796" y="1070"/>
                  <a:pt x="910" y="1069"/>
                  <a:pt x="959" y="1069"/>
                </a:cubicBezTo>
              </a:path>
            </a:pathLst>
          </a:custGeom>
          <a:noFill/>
          <a:ln w="38100" cmpd="sng">
            <a:solidFill>
              <a:srgbClr val="FF9900"/>
            </a:solidFill>
            <a:round/>
            <a:headEnd/>
            <a:tailEnd/>
          </a:ln>
          <a:effectLst/>
        </p:spPr>
        <p:txBody>
          <a:bodyPr/>
          <a:lstStyle/>
          <a:p>
            <a:endParaRPr lang="zh-CN" altLang="en-US"/>
          </a:p>
        </p:txBody>
      </p:sp>
      <p:sp>
        <p:nvSpPr>
          <p:cNvPr id="597010" name="Line 18"/>
          <p:cNvSpPr>
            <a:spLocks noChangeShapeType="1"/>
          </p:cNvSpPr>
          <p:nvPr/>
        </p:nvSpPr>
        <p:spPr bwMode="auto">
          <a:xfrm>
            <a:off x="1908175" y="2692400"/>
            <a:ext cx="2303463" cy="0"/>
          </a:xfrm>
          <a:prstGeom prst="line">
            <a:avLst/>
          </a:prstGeom>
          <a:noFill/>
          <a:ln w="38100">
            <a:solidFill>
              <a:srgbClr val="FF9900"/>
            </a:solidFill>
            <a:round/>
            <a:headEnd/>
            <a:tailEnd/>
          </a:ln>
          <a:effectLst/>
        </p:spPr>
        <p:txBody>
          <a:bodyPr/>
          <a:lstStyle/>
          <a:p>
            <a:endParaRPr lang="zh-CN" altLang="en-US"/>
          </a:p>
        </p:txBody>
      </p:sp>
      <p:sp>
        <p:nvSpPr>
          <p:cNvPr id="597011" name="Text Box 19"/>
          <p:cNvSpPr txBox="1">
            <a:spLocks noChangeArrowheads="1"/>
          </p:cNvSpPr>
          <p:nvPr/>
        </p:nvSpPr>
        <p:spPr bwMode="auto">
          <a:xfrm>
            <a:off x="3990975" y="4076700"/>
            <a:ext cx="1162050" cy="519113"/>
          </a:xfrm>
          <a:prstGeom prst="rect">
            <a:avLst/>
          </a:prstGeom>
          <a:noFill/>
          <a:ln w="9525">
            <a:noFill/>
            <a:miter lim="800000"/>
            <a:headEnd/>
            <a:tailEnd/>
          </a:ln>
          <a:effectLst/>
        </p:spPr>
        <p:txBody>
          <a:bodyPr wrap="none">
            <a:spAutoFit/>
          </a:bodyPr>
          <a:lstStyle/>
          <a:p>
            <a:r>
              <a:rPr lang="en-US" altLang="zh-CN" sz="2800" i="1"/>
              <a:t>L</a:t>
            </a:r>
            <a:r>
              <a:rPr lang="en-US" altLang="zh-CN" sz="2800" i="1" baseline="-25000"/>
              <a:t>s</a:t>
            </a:r>
            <a:r>
              <a:rPr lang="zh-CN" altLang="en-US" sz="2800"/>
              <a:t>，</a:t>
            </a:r>
            <a:r>
              <a:rPr lang="en-US" altLang="zh-CN" sz="2800" i="1"/>
              <a:t>N</a:t>
            </a:r>
            <a:r>
              <a:rPr lang="en-US" altLang="zh-CN" sz="2800" i="1" baseline="-25000"/>
              <a:t>s</a:t>
            </a:r>
          </a:p>
        </p:txBody>
      </p:sp>
      <p:sp>
        <p:nvSpPr>
          <p:cNvPr id="597012" name="Text Box 20"/>
          <p:cNvSpPr txBox="1">
            <a:spLocks noChangeArrowheads="1"/>
          </p:cNvSpPr>
          <p:nvPr/>
        </p:nvSpPr>
        <p:spPr bwMode="auto">
          <a:xfrm>
            <a:off x="2771775" y="2189163"/>
            <a:ext cx="1319213" cy="519112"/>
          </a:xfrm>
          <a:prstGeom prst="rect">
            <a:avLst/>
          </a:prstGeom>
          <a:noFill/>
          <a:ln w="9525">
            <a:noFill/>
            <a:miter lim="800000"/>
            <a:headEnd/>
            <a:tailEnd/>
          </a:ln>
          <a:effectLst/>
        </p:spPr>
        <p:txBody>
          <a:bodyPr wrap="none">
            <a:spAutoFit/>
          </a:bodyPr>
          <a:lstStyle/>
          <a:p>
            <a:r>
              <a:rPr lang="en-US" altLang="zh-CN" sz="2800" i="1"/>
              <a:t>i</a:t>
            </a:r>
            <a:r>
              <a:rPr lang="zh-CN" altLang="en-US" sz="2800"/>
              <a:t>，</a:t>
            </a:r>
            <a:r>
              <a:rPr lang="en-US" altLang="zh-CN" sz="2800" i="1"/>
              <a:t>L</a:t>
            </a:r>
            <a:r>
              <a:rPr lang="en-US" altLang="zh-CN" sz="2800" i="1" baseline="-25000"/>
              <a:t>Lead</a:t>
            </a:r>
          </a:p>
        </p:txBody>
      </p:sp>
      <p:sp>
        <p:nvSpPr>
          <p:cNvPr id="597013" name="Text Box 21"/>
          <p:cNvSpPr txBox="1">
            <a:spLocks noChangeArrowheads="1"/>
          </p:cNvSpPr>
          <p:nvPr/>
        </p:nvSpPr>
        <p:spPr bwMode="auto">
          <a:xfrm>
            <a:off x="4932363" y="1757363"/>
            <a:ext cx="481012" cy="519112"/>
          </a:xfrm>
          <a:prstGeom prst="rect">
            <a:avLst/>
          </a:prstGeom>
          <a:noFill/>
          <a:ln w="9525">
            <a:noFill/>
            <a:miter lim="800000"/>
            <a:headEnd/>
            <a:tailEnd/>
          </a:ln>
          <a:effectLst/>
        </p:spPr>
        <p:txBody>
          <a:bodyPr wrap="none">
            <a:spAutoFit/>
          </a:bodyPr>
          <a:lstStyle/>
          <a:p>
            <a:r>
              <a:rPr lang="en-US" altLang="zh-CN" sz="2800" i="1"/>
              <a:t>M</a:t>
            </a:r>
            <a:endParaRPr lang="en-US" altLang="zh-CN" sz="2800" i="1" baseline="-25000"/>
          </a:p>
        </p:txBody>
      </p:sp>
      <p:sp>
        <p:nvSpPr>
          <p:cNvPr id="597014" name="AutoShape 22"/>
          <p:cNvSpPr>
            <a:spLocks noChangeArrowheads="1"/>
          </p:cNvSpPr>
          <p:nvPr/>
        </p:nvSpPr>
        <p:spPr bwMode="auto">
          <a:xfrm>
            <a:off x="2268538" y="3052763"/>
            <a:ext cx="1655762" cy="6477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wrap="none" anchor="ctr"/>
          <a:lstStyle/>
          <a:p>
            <a:endParaRPr lang="zh-CN" altLang="en-US"/>
          </a:p>
        </p:txBody>
      </p:sp>
      <p:sp>
        <p:nvSpPr>
          <p:cNvPr id="597015" name="AutoShape 23"/>
          <p:cNvSpPr>
            <a:spLocks/>
          </p:cNvSpPr>
          <p:nvPr/>
        </p:nvSpPr>
        <p:spPr bwMode="auto">
          <a:xfrm rot="5400000">
            <a:off x="5003800" y="2044700"/>
            <a:ext cx="360363" cy="792163"/>
          </a:xfrm>
          <a:prstGeom prst="leftBrace">
            <a:avLst>
              <a:gd name="adj1" fmla="val 18319"/>
              <a:gd name="adj2" fmla="val 50000"/>
            </a:avLst>
          </a:prstGeom>
          <a:noFill/>
          <a:ln w="57150">
            <a:solidFill>
              <a:srgbClr val="FF3300"/>
            </a:solidFill>
            <a:round/>
            <a:headEnd/>
            <a:tailEnd/>
          </a:ln>
          <a:effectLst/>
        </p:spPr>
        <p:txBody>
          <a:bodyPr wrap="none" anchor="ctr"/>
          <a:lstStyle/>
          <a:p>
            <a:endParaRPr lang="zh-CN" altLang="en-US"/>
          </a:p>
        </p:txBody>
      </p:sp>
      <p:sp>
        <p:nvSpPr>
          <p:cNvPr id="597016" name="Text Box 24"/>
          <p:cNvSpPr txBox="1">
            <a:spLocks noChangeArrowheads="1"/>
          </p:cNvSpPr>
          <p:nvPr/>
        </p:nvSpPr>
        <p:spPr bwMode="auto">
          <a:xfrm>
            <a:off x="5461000" y="3103563"/>
            <a:ext cx="382588" cy="519112"/>
          </a:xfrm>
          <a:prstGeom prst="rect">
            <a:avLst/>
          </a:prstGeom>
          <a:noFill/>
          <a:ln w="9525">
            <a:noFill/>
            <a:miter lim="800000"/>
            <a:headEnd/>
            <a:tailEnd/>
          </a:ln>
          <a:effectLst/>
        </p:spPr>
        <p:txBody>
          <a:bodyPr wrap="none">
            <a:spAutoFit/>
          </a:bodyPr>
          <a:lstStyle/>
          <a:p>
            <a:r>
              <a:rPr lang="en-US" altLang="zh-CN" sz="2800" i="1"/>
              <a:t>L</a:t>
            </a:r>
            <a:endParaRPr lang="en-US" altLang="zh-CN" sz="2800" i="1" baseline="-25000"/>
          </a:p>
        </p:txBody>
      </p:sp>
      <p:sp>
        <p:nvSpPr>
          <p:cNvPr id="597017" name="Oval 25"/>
          <p:cNvSpPr>
            <a:spLocks noChangeArrowheads="1"/>
          </p:cNvSpPr>
          <p:nvPr/>
        </p:nvSpPr>
        <p:spPr bwMode="auto">
          <a:xfrm>
            <a:off x="1762125" y="2606675"/>
            <a:ext cx="215900" cy="215900"/>
          </a:xfrm>
          <a:prstGeom prst="ellipse">
            <a:avLst/>
          </a:prstGeom>
          <a:solidFill>
            <a:srgbClr val="FF9900"/>
          </a:solidFill>
          <a:ln w="9525">
            <a:solidFill>
              <a:srgbClr val="FF9900"/>
            </a:solidFill>
            <a:round/>
            <a:headEnd/>
            <a:tailEnd/>
          </a:ln>
          <a:effectLst/>
        </p:spPr>
        <p:txBody>
          <a:bodyPr wrap="none" anchor="ctr"/>
          <a:lstStyle/>
          <a:p>
            <a:endParaRPr lang="zh-CN" altLang="en-US"/>
          </a:p>
        </p:txBody>
      </p:sp>
      <p:sp>
        <p:nvSpPr>
          <p:cNvPr id="597018" name="Oval 26"/>
          <p:cNvSpPr>
            <a:spLocks noChangeArrowheads="1"/>
          </p:cNvSpPr>
          <p:nvPr/>
        </p:nvSpPr>
        <p:spPr bwMode="auto">
          <a:xfrm>
            <a:off x="4140200" y="2578100"/>
            <a:ext cx="215900" cy="215900"/>
          </a:xfrm>
          <a:prstGeom prst="ellipse">
            <a:avLst/>
          </a:prstGeom>
          <a:solidFill>
            <a:srgbClr val="FF9900"/>
          </a:solidFill>
          <a:ln w="9525">
            <a:solidFill>
              <a:srgbClr val="FF9900"/>
            </a:solidFill>
            <a:round/>
            <a:headEnd/>
            <a:tailEnd/>
          </a:ln>
          <a:effectLst/>
        </p:spPr>
        <p:txBody>
          <a:bodyPr wrap="none" anchor="ctr"/>
          <a:lstStyle/>
          <a:p>
            <a:endParaRPr lang="zh-CN" altLang="en-US"/>
          </a:p>
        </p:txBody>
      </p:sp>
      <p:sp>
        <p:nvSpPr>
          <p:cNvPr id="597019" name="Oval 27"/>
          <p:cNvSpPr>
            <a:spLocks noChangeArrowheads="1"/>
          </p:cNvSpPr>
          <p:nvPr/>
        </p:nvSpPr>
        <p:spPr bwMode="auto">
          <a:xfrm>
            <a:off x="4154488" y="3879850"/>
            <a:ext cx="215900" cy="215900"/>
          </a:xfrm>
          <a:prstGeom prst="ellipse">
            <a:avLst/>
          </a:prstGeom>
          <a:solidFill>
            <a:srgbClr val="FF9900"/>
          </a:solidFill>
          <a:ln w="9525">
            <a:solidFill>
              <a:srgbClr val="FF9900"/>
            </a:solidFill>
            <a:round/>
            <a:headEnd/>
            <a:tailEnd/>
          </a:ln>
          <a:effectLst/>
        </p:spPr>
        <p:txBody>
          <a:bodyPr wrap="none" anchor="ctr"/>
          <a:lstStyle/>
          <a:p>
            <a:endParaRPr lang="zh-CN" altLang="en-US"/>
          </a:p>
        </p:txBody>
      </p:sp>
      <p:sp>
        <p:nvSpPr>
          <p:cNvPr id="597020" name="Oval 28"/>
          <p:cNvSpPr>
            <a:spLocks noChangeArrowheads="1"/>
          </p:cNvSpPr>
          <p:nvPr/>
        </p:nvSpPr>
        <p:spPr bwMode="auto">
          <a:xfrm>
            <a:off x="1735138" y="3883025"/>
            <a:ext cx="215900" cy="215900"/>
          </a:xfrm>
          <a:prstGeom prst="ellipse">
            <a:avLst/>
          </a:prstGeom>
          <a:solidFill>
            <a:srgbClr val="FF9900"/>
          </a:solidFill>
          <a:ln w="9525">
            <a:solidFill>
              <a:srgbClr val="FF9900"/>
            </a:solidFill>
            <a:round/>
            <a:headEnd/>
            <a:tailEnd/>
          </a:ln>
          <a:effectLst/>
        </p:spPr>
        <p:txBody>
          <a:bodyPr wrap="none" anchor="ctr"/>
          <a:lstStyle/>
          <a:p>
            <a:endParaRPr lang="zh-CN" altLang="en-US"/>
          </a:p>
        </p:txBody>
      </p:sp>
      <p:graphicFrame>
        <p:nvGraphicFramePr>
          <p:cNvPr id="597021" name="Object 29"/>
          <p:cNvGraphicFramePr>
            <a:graphicFrameLocks noChangeAspect="1"/>
          </p:cNvGraphicFramePr>
          <p:nvPr/>
        </p:nvGraphicFramePr>
        <p:xfrm>
          <a:off x="3924300" y="5661025"/>
          <a:ext cx="4205288" cy="955675"/>
        </p:xfrm>
        <a:graphic>
          <a:graphicData uri="http://schemas.openxmlformats.org/presentationml/2006/ole">
            <p:oleObj spid="_x0000_s597021" name="Equation" r:id="rId3" imgW="2120760" imgH="482400" progId="Equation.DSMT4">
              <p:embed/>
            </p:oleObj>
          </a:graphicData>
        </a:graphic>
      </p:graphicFrame>
      <p:sp>
        <p:nvSpPr>
          <p:cNvPr id="597022" name="Freeform 30"/>
          <p:cNvSpPr>
            <a:spLocks/>
          </p:cNvSpPr>
          <p:nvPr/>
        </p:nvSpPr>
        <p:spPr bwMode="auto">
          <a:xfrm>
            <a:off x="2085975" y="3990975"/>
            <a:ext cx="473075" cy="215900"/>
          </a:xfrm>
          <a:custGeom>
            <a:avLst/>
            <a:gdLst/>
            <a:ahLst/>
            <a:cxnLst>
              <a:cxn ang="0">
                <a:pos x="0" y="0"/>
              </a:cxn>
              <a:cxn ang="0">
                <a:pos x="408" y="0"/>
              </a:cxn>
              <a:cxn ang="0">
                <a:pos x="408" y="272"/>
              </a:cxn>
            </a:cxnLst>
            <a:rect l="0" t="0" r="r" b="b"/>
            <a:pathLst>
              <a:path w="408" h="272">
                <a:moveTo>
                  <a:pt x="0" y="0"/>
                </a:moveTo>
                <a:lnTo>
                  <a:pt x="408" y="0"/>
                </a:lnTo>
                <a:lnTo>
                  <a:pt x="408" y="272"/>
                </a:lnTo>
              </a:path>
            </a:pathLst>
          </a:custGeom>
          <a:noFill/>
          <a:ln w="38100" cmpd="sng">
            <a:solidFill>
              <a:srgbClr val="FF9900"/>
            </a:solidFill>
            <a:round/>
            <a:headEnd/>
            <a:tailEnd/>
          </a:ln>
          <a:effectLst/>
        </p:spPr>
        <p:txBody>
          <a:bodyPr/>
          <a:lstStyle/>
          <a:p>
            <a:endParaRPr lang="zh-CN" altLang="en-US"/>
          </a:p>
        </p:txBody>
      </p:sp>
      <p:sp>
        <p:nvSpPr>
          <p:cNvPr id="597023" name="Freeform 31"/>
          <p:cNvSpPr>
            <a:spLocks/>
          </p:cNvSpPr>
          <p:nvPr/>
        </p:nvSpPr>
        <p:spPr bwMode="auto">
          <a:xfrm flipH="1">
            <a:off x="3498850" y="3990975"/>
            <a:ext cx="323850" cy="287338"/>
          </a:xfrm>
          <a:custGeom>
            <a:avLst/>
            <a:gdLst/>
            <a:ahLst/>
            <a:cxnLst>
              <a:cxn ang="0">
                <a:pos x="0" y="0"/>
              </a:cxn>
              <a:cxn ang="0">
                <a:pos x="408" y="0"/>
              </a:cxn>
              <a:cxn ang="0">
                <a:pos x="408" y="272"/>
              </a:cxn>
            </a:cxnLst>
            <a:rect l="0" t="0" r="r" b="b"/>
            <a:pathLst>
              <a:path w="408" h="272">
                <a:moveTo>
                  <a:pt x="0" y="0"/>
                </a:moveTo>
                <a:lnTo>
                  <a:pt x="408" y="0"/>
                </a:lnTo>
                <a:lnTo>
                  <a:pt x="408" y="272"/>
                </a:lnTo>
              </a:path>
            </a:pathLst>
          </a:custGeom>
          <a:noFill/>
          <a:ln w="38100" cmpd="sng">
            <a:solidFill>
              <a:srgbClr val="FF9900"/>
            </a:solidFill>
            <a:round/>
            <a:headEnd/>
            <a:tailEnd/>
          </a:ln>
          <a:effectLst/>
        </p:spPr>
        <p:txBody>
          <a:bodyPr/>
          <a:lstStyle/>
          <a:p>
            <a:endParaRPr lang="zh-CN" altLang="en-US"/>
          </a:p>
        </p:txBody>
      </p:sp>
      <p:grpSp>
        <p:nvGrpSpPr>
          <p:cNvPr id="597024" name="Group 32"/>
          <p:cNvGrpSpPr>
            <a:grpSpLocks/>
          </p:cNvGrpSpPr>
          <p:nvPr/>
        </p:nvGrpSpPr>
        <p:grpSpPr bwMode="auto">
          <a:xfrm>
            <a:off x="3689350" y="2205038"/>
            <a:ext cx="5454650" cy="3240087"/>
            <a:chOff x="2324" y="1389"/>
            <a:chExt cx="3436" cy="2041"/>
          </a:xfrm>
        </p:grpSpPr>
        <p:sp>
          <p:nvSpPr>
            <p:cNvPr id="597025" name="Freeform 33"/>
            <p:cNvSpPr>
              <a:spLocks/>
            </p:cNvSpPr>
            <p:nvPr/>
          </p:nvSpPr>
          <p:spPr bwMode="auto">
            <a:xfrm>
              <a:off x="3560" y="2387"/>
              <a:ext cx="227" cy="317"/>
            </a:xfrm>
            <a:custGeom>
              <a:avLst/>
              <a:gdLst/>
              <a:ahLst/>
              <a:cxnLst>
                <a:cxn ang="0">
                  <a:pos x="0" y="0"/>
                </a:cxn>
                <a:cxn ang="0">
                  <a:pos x="0" y="952"/>
                </a:cxn>
                <a:cxn ang="0">
                  <a:pos x="273" y="952"/>
                </a:cxn>
              </a:cxnLst>
              <a:rect l="0" t="0" r="r" b="b"/>
              <a:pathLst>
                <a:path w="273" h="952">
                  <a:moveTo>
                    <a:pt x="0" y="0"/>
                  </a:moveTo>
                  <a:lnTo>
                    <a:pt x="0" y="952"/>
                  </a:lnTo>
                  <a:lnTo>
                    <a:pt x="273" y="952"/>
                  </a:lnTo>
                </a:path>
              </a:pathLst>
            </a:custGeom>
            <a:noFill/>
            <a:ln w="28575" cap="flat" cmpd="sng">
              <a:solidFill>
                <a:schemeClr val="tx1"/>
              </a:solidFill>
              <a:prstDash val="dash"/>
              <a:round/>
              <a:headEnd/>
              <a:tailEnd/>
            </a:ln>
            <a:effectLst/>
          </p:spPr>
          <p:txBody>
            <a:bodyPr/>
            <a:lstStyle/>
            <a:p>
              <a:endParaRPr lang="zh-CN" altLang="en-US"/>
            </a:p>
          </p:txBody>
        </p:sp>
        <p:sp>
          <p:nvSpPr>
            <p:cNvPr id="597026" name="Line 34"/>
            <p:cNvSpPr>
              <a:spLocks noChangeShapeType="1"/>
            </p:cNvSpPr>
            <p:nvPr/>
          </p:nvSpPr>
          <p:spPr bwMode="auto">
            <a:xfrm>
              <a:off x="4558" y="2704"/>
              <a:ext cx="907" cy="0"/>
            </a:xfrm>
            <a:prstGeom prst="line">
              <a:avLst/>
            </a:prstGeom>
            <a:noFill/>
            <a:ln w="28575">
              <a:solidFill>
                <a:schemeClr val="tx1"/>
              </a:solidFill>
              <a:round/>
              <a:headEnd/>
              <a:tailEnd/>
            </a:ln>
            <a:effectLst/>
          </p:spPr>
          <p:txBody>
            <a:bodyPr/>
            <a:lstStyle/>
            <a:p>
              <a:endParaRPr lang="zh-CN" altLang="en-US"/>
            </a:p>
          </p:txBody>
        </p:sp>
        <p:sp>
          <p:nvSpPr>
            <p:cNvPr id="597027" name="Freeform 35"/>
            <p:cNvSpPr>
              <a:spLocks/>
            </p:cNvSpPr>
            <p:nvPr/>
          </p:nvSpPr>
          <p:spPr bwMode="auto">
            <a:xfrm rot="10800000">
              <a:off x="2324" y="3237"/>
              <a:ext cx="3141" cy="136"/>
            </a:xfrm>
            <a:custGeom>
              <a:avLst/>
              <a:gdLst/>
              <a:ahLst/>
              <a:cxnLst>
                <a:cxn ang="0">
                  <a:pos x="0" y="0"/>
                </a:cxn>
                <a:cxn ang="0">
                  <a:pos x="544" y="0"/>
                </a:cxn>
                <a:cxn ang="0">
                  <a:pos x="544" y="181"/>
                </a:cxn>
              </a:cxnLst>
              <a:rect l="0" t="0" r="r" b="b"/>
              <a:pathLst>
                <a:path w="544" h="181">
                  <a:moveTo>
                    <a:pt x="0" y="0"/>
                  </a:moveTo>
                  <a:lnTo>
                    <a:pt x="544" y="0"/>
                  </a:lnTo>
                  <a:lnTo>
                    <a:pt x="544" y="181"/>
                  </a:lnTo>
                </a:path>
              </a:pathLst>
            </a:custGeom>
            <a:noFill/>
            <a:ln w="28575" cmpd="sng">
              <a:solidFill>
                <a:schemeClr val="tx1"/>
              </a:solidFill>
              <a:round/>
              <a:headEnd/>
              <a:tailEnd/>
            </a:ln>
            <a:effectLst/>
          </p:spPr>
          <p:txBody>
            <a:bodyPr/>
            <a:lstStyle/>
            <a:p>
              <a:endParaRPr lang="zh-CN" altLang="en-US"/>
            </a:p>
          </p:txBody>
        </p:sp>
        <p:sp>
          <p:nvSpPr>
            <p:cNvPr id="597028" name="Oval 36"/>
            <p:cNvSpPr>
              <a:spLocks noChangeArrowheads="1"/>
            </p:cNvSpPr>
            <p:nvPr/>
          </p:nvSpPr>
          <p:spPr bwMode="auto">
            <a:xfrm>
              <a:off x="5465" y="2659"/>
              <a:ext cx="91" cy="91"/>
            </a:xfrm>
            <a:prstGeom prst="ellipse">
              <a:avLst/>
            </a:prstGeom>
            <a:noFill/>
            <a:ln w="38100">
              <a:solidFill>
                <a:schemeClr val="tx1"/>
              </a:solidFill>
              <a:round/>
              <a:headEnd/>
              <a:tailEnd/>
            </a:ln>
            <a:effectLst/>
          </p:spPr>
          <p:txBody>
            <a:bodyPr wrap="none" anchor="ctr"/>
            <a:lstStyle/>
            <a:p>
              <a:endParaRPr lang="zh-CN" altLang="en-US"/>
            </a:p>
          </p:txBody>
        </p:sp>
        <p:sp>
          <p:nvSpPr>
            <p:cNvPr id="597029" name="Oval 37"/>
            <p:cNvSpPr>
              <a:spLocks noChangeArrowheads="1"/>
            </p:cNvSpPr>
            <p:nvPr/>
          </p:nvSpPr>
          <p:spPr bwMode="auto">
            <a:xfrm>
              <a:off x="5465" y="3339"/>
              <a:ext cx="91" cy="91"/>
            </a:xfrm>
            <a:prstGeom prst="ellipse">
              <a:avLst/>
            </a:prstGeom>
            <a:noFill/>
            <a:ln w="38100">
              <a:solidFill>
                <a:schemeClr val="tx1"/>
              </a:solidFill>
              <a:round/>
              <a:headEnd/>
              <a:tailEnd/>
            </a:ln>
            <a:effectLst/>
          </p:spPr>
          <p:txBody>
            <a:bodyPr wrap="none" anchor="ctr"/>
            <a:lstStyle/>
            <a:p>
              <a:endParaRPr lang="zh-CN" altLang="en-US"/>
            </a:p>
          </p:txBody>
        </p:sp>
        <p:grpSp>
          <p:nvGrpSpPr>
            <p:cNvPr id="597030" name="Group 38"/>
            <p:cNvGrpSpPr>
              <a:grpSpLocks/>
            </p:cNvGrpSpPr>
            <p:nvPr/>
          </p:nvGrpSpPr>
          <p:grpSpPr bwMode="auto">
            <a:xfrm>
              <a:off x="4876" y="2704"/>
              <a:ext cx="91" cy="681"/>
              <a:chOff x="4921" y="2976"/>
              <a:chExt cx="91" cy="726"/>
            </a:xfrm>
          </p:grpSpPr>
          <p:sp>
            <p:nvSpPr>
              <p:cNvPr id="597031" name="Line 39"/>
              <p:cNvSpPr>
                <a:spLocks noChangeShapeType="1"/>
              </p:cNvSpPr>
              <p:nvPr/>
            </p:nvSpPr>
            <p:spPr bwMode="auto">
              <a:xfrm flipH="1">
                <a:off x="4966" y="2976"/>
                <a:ext cx="0" cy="726"/>
              </a:xfrm>
              <a:prstGeom prst="line">
                <a:avLst/>
              </a:prstGeom>
              <a:noFill/>
              <a:ln w="28575">
                <a:solidFill>
                  <a:schemeClr val="tx1"/>
                </a:solidFill>
                <a:round/>
                <a:headEnd/>
                <a:tailEnd/>
              </a:ln>
              <a:effectLst/>
            </p:spPr>
            <p:txBody>
              <a:bodyPr/>
              <a:lstStyle/>
              <a:p>
                <a:endParaRPr lang="zh-CN" altLang="en-US"/>
              </a:p>
            </p:txBody>
          </p:sp>
          <p:sp>
            <p:nvSpPr>
              <p:cNvPr id="597032" name="Rectangle 40"/>
              <p:cNvSpPr>
                <a:spLocks noChangeArrowheads="1"/>
              </p:cNvSpPr>
              <p:nvPr/>
            </p:nvSpPr>
            <p:spPr bwMode="auto">
              <a:xfrm>
                <a:off x="4921" y="3226"/>
                <a:ext cx="91" cy="227"/>
              </a:xfrm>
              <a:prstGeom prst="rect">
                <a:avLst/>
              </a:prstGeom>
              <a:solidFill>
                <a:srgbClr val="FFCCFF"/>
              </a:solidFill>
              <a:ln w="38100">
                <a:solidFill>
                  <a:schemeClr val="tx1"/>
                </a:solidFill>
                <a:miter lim="800000"/>
                <a:headEnd/>
                <a:tailEnd/>
              </a:ln>
              <a:effectLst/>
            </p:spPr>
            <p:txBody>
              <a:bodyPr wrap="none" anchor="ctr"/>
              <a:lstStyle/>
              <a:p>
                <a:endParaRPr lang="zh-CN" altLang="en-US"/>
              </a:p>
            </p:txBody>
          </p:sp>
        </p:grpSp>
        <p:sp>
          <p:nvSpPr>
            <p:cNvPr id="597033" name="Text Box 41"/>
            <p:cNvSpPr txBox="1">
              <a:spLocks noChangeArrowheads="1"/>
            </p:cNvSpPr>
            <p:nvPr/>
          </p:nvSpPr>
          <p:spPr bwMode="auto">
            <a:xfrm>
              <a:off x="3424" y="2976"/>
              <a:ext cx="220" cy="327"/>
            </a:xfrm>
            <a:prstGeom prst="rect">
              <a:avLst/>
            </a:prstGeom>
            <a:noFill/>
            <a:ln w="9525">
              <a:noFill/>
              <a:miter lim="800000"/>
              <a:headEnd/>
              <a:tailEnd/>
            </a:ln>
            <a:effectLst/>
          </p:spPr>
          <p:txBody>
            <a:bodyPr wrap="none">
              <a:spAutoFit/>
            </a:bodyPr>
            <a:lstStyle/>
            <a:p>
              <a:r>
                <a:rPr lang="en-US" altLang="zh-CN" sz="2800" i="1"/>
                <a:t>i</a:t>
              </a:r>
              <a:r>
                <a:rPr lang="en-US" altLang="zh-CN" sz="2800" i="1" baseline="-25000"/>
                <a:t>f</a:t>
              </a:r>
            </a:p>
          </p:txBody>
        </p:sp>
        <p:sp>
          <p:nvSpPr>
            <p:cNvPr id="597034" name="Text Box 42"/>
            <p:cNvSpPr txBox="1">
              <a:spLocks noChangeArrowheads="1"/>
            </p:cNvSpPr>
            <p:nvPr/>
          </p:nvSpPr>
          <p:spPr bwMode="auto">
            <a:xfrm>
              <a:off x="4604" y="2859"/>
              <a:ext cx="245" cy="327"/>
            </a:xfrm>
            <a:prstGeom prst="rect">
              <a:avLst/>
            </a:prstGeom>
            <a:noFill/>
            <a:ln w="9525">
              <a:noFill/>
              <a:miter lim="800000"/>
              <a:headEnd/>
              <a:tailEnd/>
            </a:ln>
            <a:effectLst/>
          </p:spPr>
          <p:txBody>
            <a:bodyPr wrap="none">
              <a:spAutoFit/>
            </a:bodyPr>
            <a:lstStyle/>
            <a:p>
              <a:r>
                <a:rPr lang="en-US" altLang="zh-CN" sz="2800" i="1"/>
                <a:t>r</a:t>
              </a:r>
              <a:r>
                <a:rPr lang="en-US" altLang="zh-CN" sz="2800" i="1" baseline="-25000"/>
                <a:t>f</a:t>
              </a:r>
            </a:p>
          </p:txBody>
        </p:sp>
        <p:sp>
          <p:nvSpPr>
            <p:cNvPr id="597035" name="Text Box 43"/>
            <p:cNvSpPr txBox="1">
              <a:spLocks noChangeArrowheads="1"/>
            </p:cNvSpPr>
            <p:nvPr/>
          </p:nvSpPr>
          <p:spPr bwMode="auto">
            <a:xfrm>
              <a:off x="5022" y="2840"/>
              <a:ext cx="738" cy="327"/>
            </a:xfrm>
            <a:prstGeom prst="rect">
              <a:avLst/>
            </a:prstGeom>
            <a:noFill/>
            <a:ln w="9525">
              <a:noFill/>
              <a:miter lim="800000"/>
              <a:headEnd/>
              <a:tailEnd/>
            </a:ln>
            <a:effectLst/>
          </p:spPr>
          <p:txBody>
            <a:bodyPr wrap="none">
              <a:spAutoFit/>
            </a:bodyPr>
            <a:lstStyle/>
            <a:p>
              <a:r>
                <a:rPr lang="en-US" altLang="zh-CN" sz="2800" i="1"/>
                <a:t>Output</a:t>
              </a:r>
              <a:endParaRPr lang="en-US" altLang="zh-CN" sz="2800" i="1" baseline="-25000"/>
            </a:p>
          </p:txBody>
        </p:sp>
        <p:sp>
          <p:nvSpPr>
            <p:cNvPr id="597036" name="Text Box 44"/>
            <p:cNvSpPr txBox="1">
              <a:spLocks noChangeArrowheads="1"/>
            </p:cNvSpPr>
            <p:nvPr/>
          </p:nvSpPr>
          <p:spPr bwMode="auto">
            <a:xfrm>
              <a:off x="3696" y="2432"/>
              <a:ext cx="908" cy="542"/>
            </a:xfrm>
            <a:prstGeom prst="rect">
              <a:avLst/>
            </a:prstGeom>
            <a:solidFill>
              <a:schemeClr val="bg1"/>
            </a:solidFill>
            <a:ln w="38100">
              <a:solidFill>
                <a:schemeClr val="tx1"/>
              </a:solidFill>
              <a:miter lim="800000"/>
              <a:headEnd/>
              <a:tailEnd/>
            </a:ln>
            <a:effectLst/>
          </p:spPr>
          <p:txBody>
            <a:bodyPr wrap="none">
              <a:spAutoFit/>
            </a:bodyPr>
            <a:lstStyle/>
            <a:p>
              <a:pPr algn="ctr"/>
              <a:r>
                <a:rPr lang="en-US" altLang="zh-CN">
                  <a:latin typeface="Arial" pitchFamily="34" charset="0"/>
                </a:rPr>
                <a:t>SQUID</a:t>
              </a:r>
            </a:p>
            <a:p>
              <a:pPr algn="ctr"/>
              <a:r>
                <a:rPr lang="zh-CN" altLang="en-US">
                  <a:latin typeface="Arial" pitchFamily="34" charset="0"/>
                </a:rPr>
                <a:t>检测电路</a:t>
              </a:r>
            </a:p>
          </p:txBody>
        </p:sp>
        <p:grpSp>
          <p:nvGrpSpPr>
            <p:cNvPr id="597037" name="Group 45"/>
            <p:cNvGrpSpPr>
              <a:grpSpLocks/>
            </p:cNvGrpSpPr>
            <p:nvPr/>
          </p:nvGrpSpPr>
          <p:grpSpPr bwMode="auto">
            <a:xfrm>
              <a:off x="4604" y="1389"/>
              <a:ext cx="680" cy="230"/>
              <a:chOff x="4785" y="1250"/>
              <a:chExt cx="680" cy="230"/>
            </a:xfrm>
          </p:grpSpPr>
          <p:grpSp>
            <p:nvGrpSpPr>
              <p:cNvPr id="597038" name="Group 46"/>
              <p:cNvGrpSpPr>
                <a:grpSpLocks/>
              </p:cNvGrpSpPr>
              <p:nvPr/>
            </p:nvGrpSpPr>
            <p:grpSpPr bwMode="auto">
              <a:xfrm>
                <a:off x="4785" y="1298"/>
                <a:ext cx="159" cy="159"/>
                <a:chOff x="1536" y="3380"/>
                <a:chExt cx="159" cy="159"/>
              </a:xfrm>
            </p:grpSpPr>
            <p:sp>
              <p:nvSpPr>
                <p:cNvPr id="597039" name="Oval 47"/>
                <p:cNvSpPr>
                  <a:spLocks noChangeArrowheads="1"/>
                </p:cNvSpPr>
                <p:nvPr/>
              </p:nvSpPr>
              <p:spPr bwMode="auto">
                <a:xfrm>
                  <a:off x="1536" y="3380"/>
                  <a:ext cx="159" cy="159"/>
                </a:xfrm>
                <a:prstGeom prst="ellipse">
                  <a:avLst/>
                </a:prstGeom>
                <a:noFill/>
                <a:ln w="38100">
                  <a:solidFill>
                    <a:srgbClr val="FF00FF"/>
                  </a:solidFill>
                  <a:round/>
                  <a:headEnd/>
                  <a:tailEnd/>
                </a:ln>
                <a:effectLst/>
              </p:spPr>
              <p:txBody>
                <a:bodyPr wrap="none" lIns="90000" tIns="46800" rIns="90000" bIns="46800" anchor="ctr">
                  <a:spAutoFit/>
                </a:bodyPr>
                <a:lstStyle/>
                <a:p>
                  <a:endParaRPr lang="zh-CN" altLang="en-US"/>
                </a:p>
              </p:txBody>
            </p:sp>
            <p:sp>
              <p:nvSpPr>
                <p:cNvPr id="597040" name="Line 48"/>
                <p:cNvSpPr>
                  <a:spLocks noChangeShapeType="1"/>
                </p:cNvSpPr>
                <p:nvPr/>
              </p:nvSpPr>
              <p:spPr bwMode="auto">
                <a:xfrm rot="2700000" flipH="1">
                  <a:off x="1559" y="3460"/>
                  <a:ext cx="113" cy="0"/>
                </a:xfrm>
                <a:prstGeom prst="line">
                  <a:avLst/>
                </a:prstGeom>
                <a:noFill/>
                <a:ln w="38100">
                  <a:solidFill>
                    <a:srgbClr val="FF00FF"/>
                  </a:solidFill>
                  <a:round/>
                  <a:headEnd/>
                  <a:tailEnd/>
                </a:ln>
                <a:effectLst/>
              </p:spPr>
              <p:txBody>
                <a:bodyPr lIns="90000" tIns="46800" rIns="90000" bIns="46800">
                  <a:spAutoFit/>
                </a:bodyPr>
                <a:lstStyle/>
                <a:p>
                  <a:endParaRPr lang="zh-CN" altLang="en-US"/>
                </a:p>
              </p:txBody>
            </p:sp>
            <p:sp>
              <p:nvSpPr>
                <p:cNvPr id="597041" name="Line 49"/>
                <p:cNvSpPr>
                  <a:spLocks noChangeShapeType="1"/>
                </p:cNvSpPr>
                <p:nvPr/>
              </p:nvSpPr>
              <p:spPr bwMode="auto">
                <a:xfrm rot="-2700000">
                  <a:off x="1559" y="3460"/>
                  <a:ext cx="113" cy="0"/>
                </a:xfrm>
                <a:prstGeom prst="line">
                  <a:avLst/>
                </a:prstGeom>
                <a:noFill/>
                <a:ln w="38100">
                  <a:solidFill>
                    <a:srgbClr val="FF00FF"/>
                  </a:solidFill>
                  <a:round/>
                  <a:headEnd/>
                  <a:tailEnd/>
                </a:ln>
                <a:effectLst/>
              </p:spPr>
              <p:txBody>
                <a:bodyPr lIns="90000" tIns="46800" rIns="90000" bIns="46800">
                  <a:spAutoFit/>
                </a:bodyPr>
                <a:lstStyle/>
                <a:p>
                  <a:endParaRPr lang="zh-CN" altLang="en-US"/>
                </a:p>
              </p:txBody>
            </p:sp>
          </p:grpSp>
          <p:sp>
            <p:nvSpPr>
              <p:cNvPr id="597042" name="Text Box 50"/>
              <p:cNvSpPr txBox="1">
                <a:spLocks noChangeArrowheads="1"/>
              </p:cNvSpPr>
              <p:nvPr/>
            </p:nvSpPr>
            <p:spPr bwMode="auto">
              <a:xfrm>
                <a:off x="5048" y="1250"/>
                <a:ext cx="417" cy="230"/>
              </a:xfrm>
              <a:prstGeom prst="rect">
                <a:avLst/>
              </a:prstGeom>
              <a:noFill/>
              <a:ln w="19050">
                <a:noFill/>
                <a:miter lim="800000"/>
                <a:headEnd/>
                <a:tailEnd/>
              </a:ln>
              <a:effectLst/>
            </p:spPr>
            <p:txBody>
              <a:bodyPr wrap="none" lIns="0" tIns="0" rIns="0" bIns="0">
                <a:spAutoFit/>
              </a:bodyPr>
              <a:lstStyle/>
              <a:p>
                <a:r>
                  <a:rPr kumimoji="1" lang="en-US" altLang="zh-CN" b="1"/>
                  <a:t>B</a:t>
                </a:r>
                <a:r>
                  <a:rPr kumimoji="1" lang="zh-CN" altLang="en-US" b="1"/>
                  <a:t>＝</a:t>
                </a:r>
                <a:r>
                  <a:rPr kumimoji="1" lang="en-US" altLang="zh-CN" b="1"/>
                  <a:t>0</a:t>
                </a:r>
              </a:p>
            </p:txBody>
          </p:sp>
        </p:grpSp>
      </p:grpSp>
      <p:sp>
        <p:nvSpPr>
          <p:cNvPr id="597043" name="Rectangle 51"/>
          <p:cNvSpPr>
            <a:spLocks noChangeArrowheads="1"/>
          </p:cNvSpPr>
          <p:nvPr/>
        </p:nvSpPr>
        <p:spPr bwMode="auto">
          <a:xfrm>
            <a:off x="4356100" y="981075"/>
            <a:ext cx="2736850" cy="719138"/>
          </a:xfrm>
          <a:prstGeom prst="rect">
            <a:avLst/>
          </a:prstGeom>
          <a:solidFill>
            <a:schemeClr val="bg1"/>
          </a:solidFill>
          <a:ln w="9525">
            <a:solidFill>
              <a:srgbClr val="FFFFFF"/>
            </a:solidFill>
            <a:miter lim="800000"/>
            <a:headEnd/>
            <a:tailEnd/>
          </a:ln>
          <a:effectLst/>
        </p:spPr>
        <p:txBody>
          <a:bodyPr wrap="none" anchor="ctr"/>
          <a:lstStyle/>
          <a:p>
            <a:endParaRPr lang="zh-CN" altLang="en-US"/>
          </a:p>
        </p:txBody>
      </p:sp>
      <p:sp>
        <p:nvSpPr>
          <p:cNvPr id="597044" name="Rectangle 52"/>
          <p:cNvSpPr>
            <a:spLocks noChangeArrowheads="1"/>
          </p:cNvSpPr>
          <p:nvPr/>
        </p:nvSpPr>
        <p:spPr bwMode="auto">
          <a:xfrm>
            <a:off x="2660650" y="3908425"/>
            <a:ext cx="738188" cy="215900"/>
          </a:xfrm>
          <a:prstGeom prst="rect">
            <a:avLst/>
          </a:prstGeom>
          <a:solidFill>
            <a:schemeClr val="bg1"/>
          </a:solidFill>
          <a:ln w="9525">
            <a:solidFill>
              <a:srgbClr val="FFFFFF"/>
            </a:solidFill>
            <a:miter lim="800000"/>
            <a:headEnd/>
            <a:tailEnd/>
          </a:ln>
          <a:effectLst/>
        </p:spPr>
        <p:txBody>
          <a:bodyPr wrap="none" anchor="ctr"/>
          <a:lstStyle/>
          <a:p>
            <a:endParaRPr lang="zh-CN" altLang="en-US"/>
          </a:p>
        </p:txBody>
      </p:sp>
      <p:grpSp>
        <p:nvGrpSpPr>
          <p:cNvPr id="597045" name="Group 53"/>
          <p:cNvGrpSpPr>
            <a:grpSpLocks/>
          </p:cNvGrpSpPr>
          <p:nvPr/>
        </p:nvGrpSpPr>
        <p:grpSpPr bwMode="auto">
          <a:xfrm>
            <a:off x="1911350" y="3903663"/>
            <a:ext cx="1800225" cy="1778000"/>
            <a:chOff x="1202" y="2447"/>
            <a:chExt cx="1134" cy="1120"/>
          </a:xfrm>
        </p:grpSpPr>
        <p:sp>
          <p:nvSpPr>
            <p:cNvPr id="597046" name="Freeform 54"/>
            <p:cNvSpPr>
              <a:spLocks/>
            </p:cNvSpPr>
            <p:nvPr/>
          </p:nvSpPr>
          <p:spPr bwMode="auto">
            <a:xfrm rot="5400000">
              <a:off x="1769" y="2681"/>
              <a:ext cx="317" cy="817"/>
            </a:xfrm>
            <a:custGeom>
              <a:avLst/>
              <a:gdLst/>
              <a:ahLst/>
              <a:cxnLst>
                <a:cxn ang="0">
                  <a:pos x="986" y="18"/>
                </a:cxn>
                <a:cxn ang="0">
                  <a:pos x="730" y="9"/>
                </a:cxn>
                <a:cxn ang="0">
                  <a:pos x="438" y="9"/>
                </a:cxn>
                <a:cxn ang="0">
                  <a:pos x="145" y="63"/>
                </a:cxn>
                <a:cxn ang="0">
                  <a:pos x="36" y="263"/>
                </a:cxn>
                <a:cxn ang="0">
                  <a:pos x="231" y="353"/>
                </a:cxn>
                <a:cxn ang="0">
                  <a:pos x="453" y="368"/>
                </a:cxn>
                <a:cxn ang="0">
                  <a:pos x="624" y="329"/>
                </a:cxn>
                <a:cxn ang="0">
                  <a:pos x="651" y="239"/>
                </a:cxn>
                <a:cxn ang="0">
                  <a:pos x="477" y="170"/>
                </a:cxn>
                <a:cxn ang="0">
                  <a:pos x="186" y="212"/>
                </a:cxn>
                <a:cxn ang="0">
                  <a:pos x="42" y="362"/>
                </a:cxn>
                <a:cxn ang="0">
                  <a:pos x="30" y="473"/>
                </a:cxn>
                <a:cxn ang="0">
                  <a:pos x="204" y="593"/>
                </a:cxn>
                <a:cxn ang="0">
                  <a:pos x="495" y="602"/>
                </a:cxn>
                <a:cxn ang="0">
                  <a:pos x="636" y="569"/>
                </a:cxn>
                <a:cxn ang="0">
                  <a:pos x="645" y="473"/>
                </a:cxn>
                <a:cxn ang="0">
                  <a:pos x="489" y="422"/>
                </a:cxn>
                <a:cxn ang="0">
                  <a:pos x="201" y="434"/>
                </a:cxn>
                <a:cxn ang="0">
                  <a:pos x="27" y="602"/>
                </a:cxn>
                <a:cxn ang="0">
                  <a:pos x="36" y="734"/>
                </a:cxn>
                <a:cxn ang="0">
                  <a:pos x="216" y="845"/>
                </a:cxn>
                <a:cxn ang="0">
                  <a:pos x="474" y="866"/>
                </a:cxn>
                <a:cxn ang="0">
                  <a:pos x="630" y="815"/>
                </a:cxn>
                <a:cxn ang="0">
                  <a:pos x="645" y="716"/>
                </a:cxn>
                <a:cxn ang="0">
                  <a:pos x="498" y="659"/>
                </a:cxn>
                <a:cxn ang="0">
                  <a:pos x="198" y="689"/>
                </a:cxn>
                <a:cxn ang="0">
                  <a:pos x="36" y="822"/>
                </a:cxn>
                <a:cxn ang="0">
                  <a:pos x="36" y="950"/>
                </a:cxn>
                <a:cxn ang="0">
                  <a:pos x="228" y="1033"/>
                </a:cxn>
                <a:cxn ang="0">
                  <a:pos x="511" y="1060"/>
                </a:cxn>
                <a:cxn ang="0">
                  <a:pos x="721" y="1069"/>
                </a:cxn>
                <a:cxn ang="0">
                  <a:pos x="959" y="1069"/>
                </a:cxn>
              </a:cxnLst>
              <a:rect l="0" t="0" r="r" b="b"/>
              <a:pathLst>
                <a:path w="986" h="1070">
                  <a:moveTo>
                    <a:pt x="986" y="18"/>
                  </a:moveTo>
                  <a:cubicBezTo>
                    <a:pt x="943" y="16"/>
                    <a:pt x="821" y="10"/>
                    <a:pt x="730" y="9"/>
                  </a:cubicBezTo>
                  <a:cubicBezTo>
                    <a:pt x="639" y="8"/>
                    <a:pt x="535" y="0"/>
                    <a:pt x="438" y="9"/>
                  </a:cubicBezTo>
                  <a:cubicBezTo>
                    <a:pt x="341" y="18"/>
                    <a:pt x="212" y="21"/>
                    <a:pt x="145" y="63"/>
                  </a:cubicBezTo>
                  <a:cubicBezTo>
                    <a:pt x="78" y="105"/>
                    <a:pt x="22" y="215"/>
                    <a:pt x="36" y="263"/>
                  </a:cubicBezTo>
                  <a:cubicBezTo>
                    <a:pt x="50" y="311"/>
                    <a:pt x="162" y="336"/>
                    <a:pt x="231" y="353"/>
                  </a:cubicBezTo>
                  <a:cubicBezTo>
                    <a:pt x="300" y="370"/>
                    <a:pt x="388" y="372"/>
                    <a:pt x="453" y="368"/>
                  </a:cubicBezTo>
                  <a:cubicBezTo>
                    <a:pt x="518" y="364"/>
                    <a:pt x="591" y="350"/>
                    <a:pt x="624" y="329"/>
                  </a:cubicBezTo>
                  <a:cubicBezTo>
                    <a:pt x="657" y="308"/>
                    <a:pt x="676" y="266"/>
                    <a:pt x="651" y="239"/>
                  </a:cubicBezTo>
                  <a:cubicBezTo>
                    <a:pt x="626" y="212"/>
                    <a:pt x="554" y="174"/>
                    <a:pt x="477" y="170"/>
                  </a:cubicBezTo>
                  <a:cubicBezTo>
                    <a:pt x="400" y="166"/>
                    <a:pt x="258" y="180"/>
                    <a:pt x="186" y="212"/>
                  </a:cubicBezTo>
                  <a:cubicBezTo>
                    <a:pt x="114" y="244"/>
                    <a:pt x="68" y="318"/>
                    <a:pt x="42" y="362"/>
                  </a:cubicBezTo>
                  <a:cubicBezTo>
                    <a:pt x="16" y="406"/>
                    <a:pt x="3" y="435"/>
                    <a:pt x="30" y="473"/>
                  </a:cubicBezTo>
                  <a:cubicBezTo>
                    <a:pt x="57" y="511"/>
                    <a:pt x="126" y="572"/>
                    <a:pt x="204" y="593"/>
                  </a:cubicBezTo>
                  <a:cubicBezTo>
                    <a:pt x="282" y="614"/>
                    <a:pt x="423" y="606"/>
                    <a:pt x="495" y="602"/>
                  </a:cubicBezTo>
                  <a:cubicBezTo>
                    <a:pt x="567" y="598"/>
                    <a:pt x="611" y="590"/>
                    <a:pt x="636" y="569"/>
                  </a:cubicBezTo>
                  <a:cubicBezTo>
                    <a:pt x="661" y="548"/>
                    <a:pt x="669" y="497"/>
                    <a:pt x="645" y="473"/>
                  </a:cubicBezTo>
                  <a:cubicBezTo>
                    <a:pt x="621" y="449"/>
                    <a:pt x="563" y="428"/>
                    <a:pt x="489" y="422"/>
                  </a:cubicBezTo>
                  <a:cubicBezTo>
                    <a:pt x="415" y="416"/>
                    <a:pt x="278" y="404"/>
                    <a:pt x="201" y="434"/>
                  </a:cubicBezTo>
                  <a:cubicBezTo>
                    <a:pt x="124" y="464"/>
                    <a:pt x="54" y="552"/>
                    <a:pt x="27" y="602"/>
                  </a:cubicBezTo>
                  <a:cubicBezTo>
                    <a:pt x="0" y="652"/>
                    <a:pt x="5" y="694"/>
                    <a:pt x="36" y="734"/>
                  </a:cubicBezTo>
                  <a:cubicBezTo>
                    <a:pt x="67" y="774"/>
                    <a:pt x="143" y="823"/>
                    <a:pt x="216" y="845"/>
                  </a:cubicBezTo>
                  <a:cubicBezTo>
                    <a:pt x="289" y="867"/>
                    <a:pt x="405" y="871"/>
                    <a:pt x="474" y="866"/>
                  </a:cubicBezTo>
                  <a:cubicBezTo>
                    <a:pt x="543" y="861"/>
                    <a:pt x="602" y="840"/>
                    <a:pt x="630" y="815"/>
                  </a:cubicBezTo>
                  <a:cubicBezTo>
                    <a:pt x="658" y="790"/>
                    <a:pt x="667" y="742"/>
                    <a:pt x="645" y="716"/>
                  </a:cubicBezTo>
                  <a:cubicBezTo>
                    <a:pt x="623" y="690"/>
                    <a:pt x="572" y="664"/>
                    <a:pt x="498" y="659"/>
                  </a:cubicBezTo>
                  <a:cubicBezTo>
                    <a:pt x="424" y="654"/>
                    <a:pt x="275" y="662"/>
                    <a:pt x="198" y="689"/>
                  </a:cubicBezTo>
                  <a:cubicBezTo>
                    <a:pt x="121" y="716"/>
                    <a:pt x="63" y="778"/>
                    <a:pt x="36" y="822"/>
                  </a:cubicBezTo>
                  <a:cubicBezTo>
                    <a:pt x="9" y="866"/>
                    <a:pt x="4" y="915"/>
                    <a:pt x="36" y="950"/>
                  </a:cubicBezTo>
                  <a:cubicBezTo>
                    <a:pt x="68" y="985"/>
                    <a:pt x="149" y="1015"/>
                    <a:pt x="228" y="1033"/>
                  </a:cubicBezTo>
                  <a:cubicBezTo>
                    <a:pt x="307" y="1051"/>
                    <a:pt x="429" y="1054"/>
                    <a:pt x="511" y="1060"/>
                  </a:cubicBezTo>
                  <a:cubicBezTo>
                    <a:pt x="593" y="1066"/>
                    <a:pt x="646" y="1068"/>
                    <a:pt x="721" y="1069"/>
                  </a:cubicBezTo>
                  <a:cubicBezTo>
                    <a:pt x="796" y="1070"/>
                    <a:pt x="910" y="1069"/>
                    <a:pt x="959" y="1069"/>
                  </a:cubicBezTo>
                </a:path>
              </a:pathLst>
            </a:custGeom>
            <a:noFill/>
            <a:ln w="38100" cmpd="sng">
              <a:solidFill>
                <a:srgbClr val="0000FF"/>
              </a:solidFill>
              <a:round/>
              <a:headEnd/>
              <a:tailEnd/>
            </a:ln>
            <a:effectLst/>
          </p:spPr>
          <p:txBody>
            <a:bodyPr/>
            <a:lstStyle/>
            <a:p>
              <a:endParaRPr lang="zh-CN" altLang="en-US"/>
            </a:p>
          </p:txBody>
        </p:sp>
        <p:sp>
          <p:nvSpPr>
            <p:cNvPr id="597047" name="Text Box 55"/>
            <p:cNvSpPr txBox="1">
              <a:spLocks noChangeArrowheads="1"/>
            </p:cNvSpPr>
            <p:nvPr/>
          </p:nvSpPr>
          <p:spPr bwMode="auto">
            <a:xfrm>
              <a:off x="1202" y="2659"/>
              <a:ext cx="345" cy="327"/>
            </a:xfrm>
            <a:prstGeom prst="rect">
              <a:avLst/>
            </a:prstGeom>
            <a:noFill/>
            <a:ln w="9525">
              <a:noFill/>
              <a:miter lim="800000"/>
              <a:headEnd/>
              <a:tailEnd/>
            </a:ln>
            <a:effectLst/>
          </p:spPr>
          <p:txBody>
            <a:bodyPr wrap="none">
              <a:spAutoFit/>
            </a:bodyPr>
            <a:lstStyle/>
            <a:p>
              <a:r>
                <a:rPr lang="en-US" altLang="zh-CN" sz="2800" i="1">
                  <a:solidFill>
                    <a:srgbClr val="0000FF"/>
                  </a:solidFill>
                </a:rPr>
                <a:t>M</a:t>
              </a:r>
              <a:r>
                <a:rPr lang="en-US" altLang="zh-CN" sz="2800" i="1" baseline="-25000">
                  <a:solidFill>
                    <a:srgbClr val="0000FF"/>
                  </a:solidFill>
                </a:rPr>
                <a:t>f</a:t>
              </a:r>
            </a:p>
          </p:txBody>
        </p:sp>
        <p:grpSp>
          <p:nvGrpSpPr>
            <p:cNvPr id="597048" name="Group 56"/>
            <p:cNvGrpSpPr>
              <a:grpSpLocks/>
            </p:cNvGrpSpPr>
            <p:nvPr/>
          </p:nvGrpSpPr>
          <p:grpSpPr bwMode="auto">
            <a:xfrm>
              <a:off x="1383" y="3430"/>
              <a:ext cx="272" cy="137"/>
              <a:chOff x="4785" y="1842"/>
              <a:chExt cx="272" cy="137"/>
            </a:xfrm>
          </p:grpSpPr>
          <p:sp>
            <p:nvSpPr>
              <p:cNvPr id="597049" name="Line 57"/>
              <p:cNvSpPr>
                <a:spLocks noChangeShapeType="1"/>
              </p:cNvSpPr>
              <p:nvPr/>
            </p:nvSpPr>
            <p:spPr bwMode="auto">
              <a:xfrm>
                <a:off x="4785" y="1842"/>
                <a:ext cx="272" cy="0"/>
              </a:xfrm>
              <a:prstGeom prst="line">
                <a:avLst/>
              </a:prstGeom>
              <a:noFill/>
              <a:ln w="9525">
                <a:solidFill>
                  <a:schemeClr val="tx1"/>
                </a:solidFill>
                <a:round/>
                <a:headEnd/>
                <a:tailEnd/>
              </a:ln>
              <a:effectLst/>
            </p:spPr>
            <p:txBody>
              <a:bodyPr/>
              <a:lstStyle/>
              <a:p>
                <a:endParaRPr lang="zh-CN" altLang="en-US"/>
              </a:p>
            </p:txBody>
          </p:sp>
          <p:sp>
            <p:nvSpPr>
              <p:cNvPr id="597050" name="Line 58"/>
              <p:cNvSpPr>
                <a:spLocks noChangeShapeType="1"/>
              </p:cNvSpPr>
              <p:nvPr/>
            </p:nvSpPr>
            <p:spPr bwMode="auto">
              <a:xfrm>
                <a:off x="4853" y="1888"/>
                <a:ext cx="136" cy="0"/>
              </a:xfrm>
              <a:prstGeom prst="line">
                <a:avLst/>
              </a:prstGeom>
              <a:noFill/>
              <a:ln w="9525">
                <a:solidFill>
                  <a:schemeClr val="tx1"/>
                </a:solidFill>
                <a:round/>
                <a:headEnd/>
                <a:tailEnd/>
              </a:ln>
              <a:effectLst/>
            </p:spPr>
            <p:txBody>
              <a:bodyPr/>
              <a:lstStyle/>
              <a:p>
                <a:endParaRPr lang="zh-CN" altLang="en-US"/>
              </a:p>
            </p:txBody>
          </p:sp>
          <p:sp>
            <p:nvSpPr>
              <p:cNvPr id="597051" name="Line 59"/>
              <p:cNvSpPr>
                <a:spLocks noChangeShapeType="1"/>
              </p:cNvSpPr>
              <p:nvPr/>
            </p:nvSpPr>
            <p:spPr bwMode="auto">
              <a:xfrm>
                <a:off x="4876" y="1979"/>
                <a:ext cx="91" cy="0"/>
              </a:xfrm>
              <a:prstGeom prst="line">
                <a:avLst/>
              </a:prstGeom>
              <a:noFill/>
              <a:ln w="28575">
                <a:solidFill>
                  <a:schemeClr val="tx1"/>
                </a:solidFill>
                <a:round/>
                <a:headEnd/>
                <a:tailEnd/>
              </a:ln>
              <a:effectLst/>
            </p:spPr>
            <p:txBody>
              <a:bodyPr/>
              <a:lstStyle/>
              <a:p>
                <a:endParaRPr lang="zh-CN" altLang="en-US"/>
              </a:p>
            </p:txBody>
          </p:sp>
        </p:grpSp>
        <p:sp>
          <p:nvSpPr>
            <p:cNvPr id="597052" name="Freeform 60"/>
            <p:cNvSpPr>
              <a:spLocks/>
            </p:cNvSpPr>
            <p:nvPr/>
          </p:nvSpPr>
          <p:spPr bwMode="auto">
            <a:xfrm rot="16200000" flipV="1">
              <a:off x="1798" y="2426"/>
              <a:ext cx="226" cy="602"/>
            </a:xfrm>
            <a:custGeom>
              <a:avLst/>
              <a:gdLst/>
              <a:ahLst/>
              <a:cxnLst>
                <a:cxn ang="0">
                  <a:pos x="986" y="18"/>
                </a:cxn>
                <a:cxn ang="0">
                  <a:pos x="730" y="9"/>
                </a:cxn>
                <a:cxn ang="0">
                  <a:pos x="438" y="9"/>
                </a:cxn>
                <a:cxn ang="0">
                  <a:pos x="145" y="63"/>
                </a:cxn>
                <a:cxn ang="0">
                  <a:pos x="36" y="263"/>
                </a:cxn>
                <a:cxn ang="0">
                  <a:pos x="231" y="353"/>
                </a:cxn>
                <a:cxn ang="0">
                  <a:pos x="453" y="368"/>
                </a:cxn>
                <a:cxn ang="0">
                  <a:pos x="624" y="329"/>
                </a:cxn>
                <a:cxn ang="0">
                  <a:pos x="651" y="239"/>
                </a:cxn>
                <a:cxn ang="0">
                  <a:pos x="477" y="170"/>
                </a:cxn>
                <a:cxn ang="0">
                  <a:pos x="186" y="212"/>
                </a:cxn>
                <a:cxn ang="0">
                  <a:pos x="42" y="362"/>
                </a:cxn>
                <a:cxn ang="0">
                  <a:pos x="30" y="473"/>
                </a:cxn>
                <a:cxn ang="0">
                  <a:pos x="204" y="593"/>
                </a:cxn>
                <a:cxn ang="0">
                  <a:pos x="495" y="602"/>
                </a:cxn>
                <a:cxn ang="0">
                  <a:pos x="636" y="569"/>
                </a:cxn>
                <a:cxn ang="0">
                  <a:pos x="645" y="473"/>
                </a:cxn>
                <a:cxn ang="0">
                  <a:pos x="489" y="422"/>
                </a:cxn>
                <a:cxn ang="0">
                  <a:pos x="201" y="434"/>
                </a:cxn>
                <a:cxn ang="0">
                  <a:pos x="27" y="602"/>
                </a:cxn>
                <a:cxn ang="0">
                  <a:pos x="36" y="734"/>
                </a:cxn>
                <a:cxn ang="0">
                  <a:pos x="216" y="845"/>
                </a:cxn>
                <a:cxn ang="0">
                  <a:pos x="474" y="866"/>
                </a:cxn>
                <a:cxn ang="0">
                  <a:pos x="630" y="815"/>
                </a:cxn>
                <a:cxn ang="0">
                  <a:pos x="645" y="716"/>
                </a:cxn>
                <a:cxn ang="0">
                  <a:pos x="498" y="659"/>
                </a:cxn>
                <a:cxn ang="0">
                  <a:pos x="198" y="689"/>
                </a:cxn>
                <a:cxn ang="0">
                  <a:pos x="36" y="822"/>
                </a:cxn>
                <a:cxn ang="0">
                  <a:pos x="36" y="950"/>
                </a:cxn>
                <a:cxn ang="0">
                  <a:pos x="228" y="1033"/>
                </a:cxn>
                <a:cxn ang="0">
                  <a:pos x="511" y="1060"/>
                </a:cxn>
                <a:cxn ang="0">
                  <a:pos x="721" y="1069"/>
                </a:cxn>
                <a:cxn ang="0">
                  <a:pos x="959" y="1069"/>
                </a:cxn>
              </a:cxnLst>
              <a:rect l="0" t="0" r="r" b="b"/>
              <a:pathLst>
                <a:path w="986" h="1070">
                  <a:moveTo>
                    <a:pt x="986" y="18"/>
                  </a:moveTo>
                  <a:cubicBezTo>
                    <a:pt x="943" y="16"/>
                    <a:pt x="821" y="10"/>
                    <a:pt x="730" y="9"/>
                  </a:cubicBezTo>
                  <a:cubicBezTo>
                    <a:pt x="639" y="8"/>
                    <a:pt x="535" y="0"/>
                    <a:pt x="438" y="9"/>
                  </a:cubicBezTo>
                  <a:cubicBezTo>
                    <a:pt x="341" y="18"/>
                    <a:pt x="212" y="21"/>
                    <a:pt x="145" y="63"/>
                  </a:cubicBezTo>
                  <a:cubicBezTo>
                    <a:pt x="78" y="105"/>
                    <a:pt x="22" y="215"/>
                    <a:pt x="36" y="263"/>
                  </a:cubicBezTo>
                  <a:cubicBezTo>
                    <a:pt x="50" y="311"/>
                    <a:pt x="162" y="336"/>
                    <a:pt x="231" y="353"/>
                  </a:cubicBezTo>
                  <a:cubicBezTo>
                    <a:pt x="300" y="370"/>
                    <a:pt x="388" y="372"/>
                    <a:pt x="453" y="368"/>
                  </a:cubicBezTo>
                  <a:cubicBezTo>
                    <a:pt x="518" y="364"/>
                    <a:pt x="591" y="350"/>
                    <a:pt x="624" y="329"/>
                  </a:cubicBezTo>
                  <a:cubicBezTo>
                    <a:pt x="657" y="308"/>
                    <a:pt x="676" y="266"/>
                    <a:pt x="651" y="239"/>
                  </a:cubicBezTo>
                  <a:cubicBezTo>
                    <a:pt x="626" y="212"/>
                    <a:pt x="554" y="174"/>
                    <a:pt x="477" y="170"/>
                  </a:cubicBezTo>
                  <a:cubicBezTo>
                    <a:pt x="400" y="166"/>
                    <a:pt x="258" y="180"/>
                    <a:pt x="186" y="212"/>
                  </a:cubicBezTo>
                  <a:cubicBezTo>
                    <a:pt x="114" y="244"/>
                    <a:pt x="68" y="318"/>
                    <a:pt x="42" y="362"/>
                  </a:cubicBezTo>
                  <a:cubicBezTo>
                    <a:pt x="16" y="406"/>
                    <a:pt x="3" y="435"/>
                    <a:pt x="30" y="473"/>
                  </a:cubicBezTo>
                  <a:cubicBezTo>
                    <a:pt x="57" y="511"/>
                    <a:pt x="126" y="572"/>
                    <a:pt x="204" y="593"/>
                  </a:cubicBezTo>
                  <a:cubicBezTo>
                    <a:pt x="282" y="614"/>
                    <a:pt x="423" y="606"/>
                    <a:pt x="495" y="602"/>
                  </a:cubicBezTo>
                  <a:cubicBezTo>
                    <a:pt x="567" y="598"/>
                    <a:pt x="611" y="590"/>
                    <a:pt x="636" y="569"/>
                  </a:cubicBezTo>
                  <a:cubicBezTo>
                    <a:pt x="661" y="548"/>
                    <a:pt x="669" y="497"/>
                    <a:pt x="645" y="473"/>
                  </a:cubicBezTo>
                  <a:cubicBezTo>
                    <a:pt x="621" y="449"/>
                    <a:pt x="563" y="428"/>
                    <a:pt x="489" y="422"/>
                  </a:cubicBezTo>
                  <a:cubicBezTo>
                    <a:pt x="415" y="416"/>
                    <a:pt x="278" y="404"/>
                    <a:pt x="201" y="434"/>
                  </a:cubicBezTo>
                  <a:cubicBezTo>
                    <a:pt x="124" y="464"/>
                    <a:pt x="54" y="552"/>
                    <a:pt x="27" y="602"/>
                  </a:cubicBezTo>
                  <a:cubicBezTo>
                    <a:pt x="0" y="652"/>
                    <a:pt x="5" y="694"/>
                    <a:pt x="36" y="734"/>
                  </a:cubicBezTo>
                  <a:cubicBezTo>
                    <a:pt x="67" y="774"/>
                    <a:pt x="143" y="823"/>
                    <a:pt x="216" y="845"/>
                  </a:cubicBezTo>
                  <a:cubicBezTo>
                    <a:pt x="289" y="867"/>
                    <a:pt x="405" y="871"/>
                    <a:pt x="474" y="866"/>
                  </a:cubicBezTo>
                  <a:cubicBezTo>
                    <a:pt x="543" y="861"/>
                    <a:pt x="602" y="840"/>
                    <a:pt x="630" y="815"/>
                  </a:cubicBezTo>
                  <a:cubicBezTo>
                    <a:pt x="658" y="790"/>
                    <a:pt x="667" y="742"/>
                    <a:pt x="645" y="716"/>
                  </a:cubicBezTo>
                  <a:cubicBezTo>
                    <a:pt x="623" y="690"/>
                    <a:pt x="572" y="664"/>
                    <a:pt x="498" y="659"/>
                  </a:cubicBezTo>
                  <a:cubicBezTo>
                    <a:pt x="424" y="654"/>
                    <a:pt x="275" y="662"/>
                    <a:pt x="198" y="689"/>
                  </a:cubicBezTo>
                  <a:cubicBezTo>
                    <a:pt x="121" y="716"/>
                    <a:pt x="63" y="778"/>
                    <a:pt x="36" y="822"/>
                  </a:cubicBezTo>
                  <a:cubicBezTo>
                    <a:pt x="9" y="866"/>
                    <a:pt x="4" y="915"/>
                    <a:pt x="36" y="950"/>
                  </a:cubicBezTo>
                  <a:cubicBezTo>
                    <a:pt x="68" y="985"/>
                    <a:pt x="149" y="1015"/>
                    <a:pt x="228" y="1033"/>
                  </a:cubicBezTo>
                  <a:cubicBezTo>
                    <a:pt x="307" y="1051"/>
                    <a:pt x="429" y="1054"/>
                    <a:pt x="511" y="1060"/>
                  </a:cubicBezTo>
                  <a:cubicBezTo>
                    <a:pt x="593" y="1066"/>
                    <a:pt x="646" y="1068"/>
                    <a:pt x="721" y="1069"/>
                  </a:cubicBezTo>
                  <a:cubicBezTo>
                    <a:pt x="796" y="1070"/>
                    <a:pt x="910" y="1069"/>
                    <a:pt x="959" y="1069"/>
                  </a:cubicBezTo>
                </a:path>
              </a:pathLst>
            </a:custGeom>
            <a:noFill/>
            <a:ln w="38100" cmpd="sng">
              <a:solidFill>
                <a:srgbClr val="0000FF"/>
              </a:solidFill>
              <a:round/>
              <a:headEnd/>
              <a:tailEnd/>
            </a:ln>
            <a:effectLst/>
          </p:spPr>
          <p:txBody>
            <a:bodyPr/>
            <a:lstStyle/>
            <a:p>
              <a:endParaRPr lang="zh-CN" altLang="en-US"/>
            </a:p>
          </p:txBody>
        </p:sp>
        <p:sp>
          <p:nvSpPr>
            <p:cNvPr id="597053" name="Line 61"/>
            <p:cNvSpPr>
              <a:spLocks noChangeShapeType="1"/>
            </p:cNvSpPr>
            <p:nvPr/>
          </p:nvSpPr>
          <p:spPr bwMode="auto">
            <a:xfrm>
              <a:off x="1519" y="3203"/>
              <a:ext cx="0" cy="227"/>
            </a:xfrm>
            <a:prstGeom prst="line">
              <a:avLst/>
            </a:prstGeom>
            <a:noFill/>
            <a:ln w="28575">
              <a:solidFill>
                <a:schemeClr val="tx1"/>
              </a:solidFill>
              <a:round/>
              <a:headEnd/>
              <a:tailEnd/>
            </a:ln>
            <a:effectLst/>
          </p:spPr>
          <p:txBody>
            <a:bodyPr/>
            <a:lstStyle/>
            <a:p>
              <a:endParaRPr lang="zh-CN" altLang="en-US"/>
            </a:p>
          </p:txBody>
        </p:sp>
        <p:sp>
          <p:nvSpPr>
            <p:cNvPr id="597054" name="Oval 62"/>
            <p:cNvSpPr>
              <a:spLocks noChangeArrowheads="1"/>
            </p:cNvSpPr>
            <p:nvPr/>
          </p:nvSpPr>
          <p:spPr bwMode="auto">
            <a:xfrm flipH="1">
              <a:off x="2139" y="2450"/>
              <a:ext cx="136" cy="136"/>
            </a:xfrm>
            <a:prstGeom prst="ellipse">
              <a:avLst/>
            </a:prstGeom>
            <a:solidFill>
              <a:srgbClr val="0000FF"/>
            </a:solidFill>
            <a:ln w="9525">
              <a:solidFill>
                <a:srgbClr val="0000FF"/>
              </a:solidFill>
              <a:round/>
              <a:headEnd/>
              <a:tailEnd/>
            </a:ln>
            <a:effectLst/>
          </p:spPr>
          <p:txBody>
            <a:bodyPr wrap="none" anchor="ctr"/>
            <a:lstStyle/>
            <a:p>
              <a:endParaRPr lang="zh-CN" altLang="en-US"/>
            </a:p>
          </p:txBody>
        </p:sp>
        <p:sp>
          <p:nvSpPr>
            <p:cNvPr id="597055" name="Oval 63"/>
            <p:cNvSpPr>
              <a:spLocks noChangeArrowheads="1"/>
            </p:cNvSpPr>
            <p:nvPr/>
          </p:nvSpPr>
          <p:spPr bwMode="auto">
            <a:xfrm flipH="1">
              <a:off x="1540" y="2447"/>
              <a:ext cx="136" cy="136"/>
            </a:xfrm>
            <a:prstGeom prst="ellipse">
              <a:avLst/>
            </a:prstGeom>
            <a:solidFill>
              <a:srgbClr val="0000FF"/>
            </a:solidFill>
            <a:ln w="9525">
              <a:solidFill>
                <a:srgbClr val="0000FF"/>
              </a:solidFill>
              <a:round/>
              <a:headEnd/>
              <a:tailEnd/>
            </a:ln>
            <a:effectLst/>
          </p:spPr>
          <p:txBody>
            <a:bodyPr wrap="none" anchor="ct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597043"/>
                                        </p:tgtEl>
                                      </p:cBhvr>
                                    </p:animEffect>
                                    <p:set>
                                      <p:cBhvr>
                                        <p:cTn id="7" dur="1" fill="hold">
                                          <p:stCondLst>
                                            <p:cond delay="1999"/>
                                          </p:stCondLst>
                                        </p:cTn>
                                        <p:tgtEl>
                                          <p:spTgt spid="59704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7045"/>
                                        </p:tgtEl>
                                        <p:attrNameLst>
                                          <p:attrName>style.visibility</p:attrName>
                                        </p:attrNameLst>
                                      </p:cBhvr>
                                      <p:to>
                                        <p:strVal val="visible"/>
                                      </p:to>
                                    </p:set>
                                    <p:animEffect transition="in" filter="fade">
                                      <p:cBhvr>
                                        <p:cTn id="12" dur="2000"/>
                                        <p:tgtEl>
                                          <p:spTgt spid="59704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97022"/>
                                        </p:tgtEl>
                                        <p:attrNameLst>
                                          <p:attrName>style.visibility</p:attrName>
                                        </p:attrNameLst>
                                      </p:cBhvr>
                                      <p:to>
                                        <p:strVal val="visible"/>
                                      </p:to>
                                    </p:set>
                                    <p:animEffect transition="in" filter="fade">
                                      <p:cBhvr>
                                        <p:cTn id="15" dur="2000"/>
                                        <p:tgtEl>
                                          <p:spTgt spid="5970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97023"/>
                                        </p:tgtEl>
                                        <p:attrNameLst>
                                          <p:attrName>style.visibility</p:attrName>
                                        </p:attrNameLst>
                                      </p:cBhvr>
                                      <p:to>
                                        <p:strVal val="visible"/>
                                      </p:to>
                                    </p:set>
                                    <p:animEffect transition="in" filter="fade">
                                      <p:cBhvr>
                                        <p:cTn id="18" dur="2000"/>
                                        <p:tgtEl>
                                          <p:spTgt spid="5970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97044"/>
                                        </p:tgtEl>
                                        <p:attrNameLst>
                                          <p:attrName>style.visibility</p:attrName>
                                        </p:attrNameLst>
                                      </p:cBhvr>
                                      <p:to>
                                        <p:strVal val="visible"/>
                                      </p:to>
                                    </p:set>
                                    <p:animEffect transition="in" filter="fade">
                                      <p:cBhvr>
                                        <p:cTn id="21" dur="2000"/>
                                        <p:tgtEl>
                                          <p:spTgt spid="597044"/>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597024"/>
                                        </p:tgtEl>
                                        <p:attrNameLst>
                                          <p:attrName>style.visibility</p:attrName>
                                        </p:attrNameLst>
                                      </p:cBhvr>
                                      <p:to>
                                        <p:strVal val="visible"/>
                                      </p:to>
                                    </p:set>
                                    <p:animEffect transition="in" filter="strips(downRight)">
                                      <p:cBhvr>
                                        <p:cTn id="26" dur="2000"/>
                                        <p:tgtEl>
                                          <p:spTgt spid="5970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7022" grpId="0" animBg="1"/>
      <p:bldP spid="597023" grpId="0" animBg="1"/>
      <p:bldP spid="597043" grpId="0" animBg="1"/>
      <p:bldP spid="597044"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7B1856D1-0AE8-4365-8208-495BA8359CFE}" type="slidenum">
              <a:rPr lang="en-US" altLang="zh-CN"/>
              <a:pPr/>
              <a:t>133</a:t>
            </a:fld>
            <a:endParaRPr lang="en-US" altLang="zh-CN"/>
          </a:p>
        </p:txBody>
      </p:sp>
      <p:sp>
        <p:nvSpPr>
          <p:cNvPr id="610306" name="Rectangle 2"/>
          <p:cNvSpPr>
            <a:spLocks noGrp="1" noChangeArrowheads="1"/>
          </p:cNvSpPr>
          <p:nvPr>
            <p:ph type="title"/>
          </p:nvPr>
        </p:nvSpPr>
        <p:spPr>
          <a:xfrm>
            <a:off x="1670050" y="190500"/>
            <a:ext cx="5802313" cy="762000"/>
          </a:xfrm>
          <a:noFill/>
        </p:spPr>
        <p:txBody>
          <a:bodyPr wrap="none">
            <a:spAutoFit/>
          </a:bodyPr>
          <a:lstStyle/>
          <a:p>
            <a:r>
              <a:rPr lang="zh-CN" altLang="en-US">
                <a:ea typeface="黑体" pitchFamily="49" charset="-122"/>
              </a:rPr>
              <a:t>关于</a:t>
            </a:r>
            <a:r>
              <a:rPr lang="en-US" altLang="zh-CN">
                <a:ea typeface="黑体" pitchFamily="49" charset="-122"/>
              </a:rPr>
              <a:t>SQUID</a:t>
            </a:r>
            <a:r>
              <a:rPr lang="zh-CN" altLang="en-US">
                <a:ea typeface="黑体" pitchFamily="49" charset="-122"/>
              </a:rPr>
              <a:t>的参考文献</a:t>
            </a:r>
          </a:p>
        </p:txBody>
      </p:sp>
      <p:sp>
        <p:nvSpPr>
          <p:cNvPr id="610307" name="Rectangle 3"/>
          <p:cNvSpPr>
            <a:spLocks noGrp="1" noChangeArrowheads="1"/>
          </p:cNvSpPr>
          <p:nvPr>
            <p:ph type="body" idx="1"/>
          </p:nvPr>
        </p:nvSpPr>
        <p:spPr>
          <a:xfrm>
            <a:off x="468313" y="1371600"/>
            <a:ext cx="8207375" cy="4505325"/>
          </a:xfrm>
        </p:spPr>
        <p:txBody>
          <a:bodyPr/>
          <a:lstStyle/>
          <a:p>
            <a:pPr marL="609600" indent="-609600">
              <a:buFontTx/>
              <a:buAutoNum type="arabicPeriod"/>
            </a:pPr>
            <a:r>
              <a:rPr lang="en-US" altLang="zh-CN"/>
              <a:t>《</a:t>
            </a:r>
            <a:r>
              <a:rPr lang="en-US" altLang="zh-CN" b="1" i="1"/>
              <a:t>The SQUID Handbook</a:t>
            </a:r>
            <a:r>
              <a:rPr lang="en-US" altLang="zh-CN"/>
              <a:t>》</a:t>
            </a:r>
            <a:r>
              <a:rPr lang="zh-CN" altLang="en-US"/>
              <a:t>（</a:t>
            </a:r>
            <a:r>
              <a:rPr lang="en-US" altLang="zh-CN"/>
              <a:t>I&amp;II</a:t>
            </a:r>
            <a:r>
              <a:rPr lang="zh-CN" altLang="en-US"/>
              <a:t>）</a:t>
            </a:r>
            <a:r>
              <a:rPr lang="en-US" altLang="zh-CN"/>
              <a:t>John Clarke and Alex I. Braginski</a:t>
            </a:r>
            <a:r>
              <a:rPr lang="zh-CN" altLang="en-US"/>
              <a:t>（</a:t>
            </a:r>
            <a:r>
              <a:rPr lang="en-US" altLang="zh-CN"/>
              <a:t>eds.</a:t>
            </a:r>
            <a:r>
              <a:rPr lang="zh-CN" altLang="en-US"/>
              <a:t>）</a:t>
            </a:r>
            <a:r>
              <a:rPr lang="en-US" altLang="zh-CN"/>
              <a:t>Wiley 2004.</a:t>
            </a:r>
          </a:p>
          <a:p>
            <a:pPr marL="609600" indent="-609600">
              <a:buFontTx/>
              <a:buNone/>
            </a:pPr>
            <a:r>
              <a:rPr lang="en-US" altLang="zh-CN"/>
              <a:t>    Volume 1</a:t>
            </a:r>
            <a:r>
              <a:rPr lang="zh-CN" altLang="en-US"/>
              <a:t>：</a:t>
            </a:r>
            <a:r>
              <a:rPr lang="en-US" altLang="zh-CN" b="1" i="1"/>
              <a:t>Fundamentals and Technology of SQUIDs and SQUID Systems</a:t>
            </a:r>
            <a:r>
              <a:rPr lang="zh-CN" altLang="en-US"/>
              <a:t>；</a:t>
            </a:r>
          </a:p>
          <a:p>
            <a:pPr marL="609600" indent="-609600">
              <a:buFontTx/>
              <a:buNone/>
            </a:pPr>
            <a:r>
              <a:rPr lang="zh-CN" altLang="en-US"/>
              <a:t>    </a:t>
            </a:r>
            <a:r>
              <a:rPr lang="en-US" altLang="zh-CN"/>
              <a:t>Volume 2</a:t>
            </a:r>
            <a:r>
              <a:rPr lang="zh-CN" altLang="en-US"/>
              <a:t>： </a:t>
            </a:r>
            <a:r>
              <a:rPr lang="en-US" altLang="zh-CN" b="1" i="1"/>
              <a:t>Applications of SQUIDs and SQUID System</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08566CF6-C958-4301-8387-38F46EEEAA23}" type="slidenum">
              <a:rPr lang="en-US" altLang="zh-CN"/>
              <a:pPr/>
              <a:t>134</a:t>
            </a:fld>
            <a:endParaRPr lang="en-US" altLang="zh-CN"/>
          </a:p>
        </p:txBody>
      </p:sp>
      <p:sp>
        <p:nvSpPr>
          <p:cNvPr id="613378" name="Rectangle 2"/>
          <p:cNvSpPr>
            <a:spLocks noGrp="1" noChangeArrowheads="1"/>
          </p:cNvSpPr>
          <p:nvPr>
            <p:ph type="title"/>
          </p:nvPr>
        </p:nvSpPr>
        <p:spPr>
          <a:xfrm>
            <a:off x="1670050" y="190500"/>
            <a:ext cx="5802313" cy="762000"/>
          </a:xfrm>
          <a:noFill/>
        </p:spPr>
        <p:txBody>
          <a:bodyPr wrap="none">
            <a:spAutoFit/>
          </a:bodyPr>
          <a:lstStyle/>
          <a:p>
            <a:r>
              <a:rPr lang="zh-CN" altLang="en-US">
                <a:ea typeface="黑体" pitchFamily="49" charset="-122"/>
              </a:rPr>
              <a:t>关于</a:t>
            </a:r>
            <a:r>
              <a:rPr lang="en-US" altLang="zh-CN">
                <a:ea typeface="黑体" pitchFamily="49" charset="-122"/>
              </a:rPr>
              <a:t>SQUID</a:t>
            </a:r>
            <a:r>
              <a:rPr lang="zh-CN" altLang="en-US">
                <a:ea typeface="黑体" pitchFamily="49" charset="-122"/>
              </a:rPr>
              <a:t>的参考文献</a:t>
            </a:r>
          </a:p>
        </p:txBody>
      </p:sp>
      <p:sp>
        <p:nvSpPr>
          <p:cNvPr id="613379" name="Rectangle 3"/>
          <p:cNvSpPr>
            <a:spLocks noGrp="1" noChangeArrowheads="1"/>
          </p:cNvSpPr>
          <p:nvPr>
            <p:ph type="body" idx="1"/>
          </p:nvPr>
        </p:nvSpPr>
        <p:spPr>
          <a:xfrm>
            <a:off x="468313" y="1371600"/>
            <a:ext cx="8207375" cy="4505325"/>
          </a:xfrm>
        </p:spPr>
        <p:txBody>
          <a:bodyPr/>
          <a:lstStyle/>
          <a:p>
            <a:pPr marL="609600" indent="-609600">
              <a:buFontTx/>
              <a:buAutoNum type="arabicPeriod" startAt="2"/>
            </a:pPr>
            <a:r>
              <a:rPr lang="en-US" altLang="zh-CN" b="1" i="1"/>
              <a:t>Superconducting quantum interference device instruments and applications</a:t>
            </a:r>
            <a:r>
              <a:rPr lang="en-US" altLang="zh-CN"/>
              <a:t>, R. L. Fagaly, Review of Scientific Instruments, 77 (2006) 101101-45.</a:t>
            </a:r>
          </a:p>
          <a:p>
            <a:pPr marL="609600" indent="-609600">
              <a:buFontTx/>
              <a:buAutoNum type="arabicPeriod" startAt="2"/>
            </a:pPr>
            <a:r>
              <a:rPr lang="en-US" altLang="zh-CN" b="1" i="1"/>
              <a:t>SQUIDs, the Josephson effects and measurement</a:t>
            </a:r>
            <a:r>
              <a:rPr lang="en-US" altLang="zh-CN"/>
              <a:t>, John Gallop, Measurement Science and Technology, 2 (1991) 485-496.</a:t>
            </a:r>
            <a:endParaRPr lang="en-US" altLang="zh-CN" b="1" i="1"/>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4F0B08B3-B1B5-4C89-913D-27CE902B6D98}" type="slidenum">
              <a:rPr lang="en-US" altLang="zh-CN"/>
              <a:pPr/>
              <a:t>135</a:t>
            </a:fld>
            <a:endParaRPr lang="en-US" altLang="zh-CN"/>
          </a:p>
        </p:txBody>
      </p:sp>
      <p:sp>
        <p:nvSpPr>
          <p:cNvPr id="614402" name="Rectangle 2"/>
          <p:cNvSpPr>
            <a:spLocks noGrp="1" noChangeArrowheads="1"/>
          </p:cNvSpPr>
          <p:nvPr>
            <p:ph type="title"/>
          </p:nvPr>
        </p:nvSpPr>
        <p:spPr>
          <a:xfrm>
            <a:off x="1670050" y="190500"/>
            <a:ext cx="5802313" cy="762000"/>
          </a:xfrm>
          <a:noFill/>
        </p:spPr>
        <p:txBody>
          <a:bodyPr wrap="none">
            <a:spAutoFit/>
          </a:bodyPr>
          <a:lstStyle/>
          <a:p>
            <a:r>
              <a:rPr lang="zh-CN" altLang="en-US">
                <a:ea typeface="黑体" pitchFamily="49" charset="-122"/>
              </a:rPr>
              <a:t>关于</a:t>
            </a:r>
            <a:r>
              <a:rPr lang="en-US" altLang="zh-CN">
                <a:ea typeface="黑体" pitchFamily="49" charset="-122"/>
              </a:rPr>
              <a:t>SQUID</a:t>
            </a:r>
            <a:r>
              <a:rPr lang="zh-CN" altLang="en-US">
                <a:ea typeface="黑体" pitchFamily="49" charset="-122"/>
              </a:rPr>
              <a:t>的参考文献</a:t>
            </a:r>
          </a:p>
        </p:txBody>
      </p:sp>
      <p:sp>
        <p:nvSpPr>
          <p:cNvPr id="614403" name="Rectangle 3"/>
          <p:cNvSpPr>
            <a:spLocks noGrp="1" noChangeArrowheads="1"/>
          </p:cNvSpPr>
          <p:nvPr>
            <p:ph type="body" idx="1"/>
          </p:nvPr>
        </p:nvSpPr>
        <p:spPr>
          <a:xfrm>
            <a:off x="468313" y="1371600"/>
            <a:ext cx="8207375" cy="4505325"/>
          </a:xfrm>
        </p:spPr>
        <p:txBody>
          <a:bodyPr/>
          <a:lstStyle/>
          <a:p>
            <a:pPr marL="609600" indent="-609600">
              <a:buFontTx/>
              <a:buAutoNum type="arabicPeriod" startAt="4"/>
            </a:pPr>
            <a:r>
              <a:rPr lang="en-US" altLang="zh-CN" b="1" i="1"/>
              <a:t>SQUID Magnetometers for Low-Frequency Applications</a:t>
            </a:r>
            <a:r>
              <a:rPr lang="en-US" altLang="zh-CN"/>
              <a:t>, Tapani Ryh</a:t>
            </a:r>
            <a:r>
              <a:rPr lang="en-US" altLang="zh-CN">
                <a:cs typeface="Times New Roman" pitchFamily="18" charset="0"/>
              </a:rPr>
              <a:t>ä</a:t>
            </a:r>
            <a:r>
              <a:rPr lang="en-US" altLang="zh-CN"/>
              <a:t>nen and Heikki Sepp</a:t>
            </a:r>
            <a:r>
              <a:rPr lang="en-US" altLang="zh-CN">
                <a:cs typeface="Times New Roman" pitchFamily="18" charset="0"/>
              </a:rPr>
              <a:t>ä</a:t>
            </a:r>
            <a:r>
              <a:rPr lang="en-US" altLang="zh-CN"/>
              <a:t>, Journal of Low Temperature Physics, 76 (5&amp;6) (1989) 287-386.</a:t>
            </a:r>
          </a:p>
          <a:p>
            <a:pPr marL="609600" indent="-609600">
              <a:buFontTx/>
              <a:buAutoNum type="arabicPeriod" startAt="4"/>
            </a:pPr>
            <a:r>
              <a:rPr lang="en-US" altLang="zh-CN" b="1" i="1"/>
              <a:t>Scanning SQUID Microscopy</a:t>
            </a:r>
            <a:r>
              <a:rPr lang="en-US" altLang="zh-CN"/>
              <a:t>, John R. Kirtley and John P. Wikswo, Jr, Annu Review of Materials Science, 29 (1999) 117-148.</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5"/>
          <p:cNvSpPr>
            <a:spLocks noGrp="1"/>
          </p:cNvSpPr>
          <p:nvPr>
            <p:ph type="sldNum" sz="quarter" idx="12"/>
          </p:nvPr>
        </p:nvSpPr>
        <p:spPr/>
        <p:txBody>
          <a:bodyPr/>
          <a:lstStyle/>
          <a:p>
            <a:fld id="{D3AB465F-978B-44EB-A37F-C7529D3117CB}" type="slidenum">
              <a:rPr lang="en-US" altLang="zh-CN"/>
              <a:pPr/>
              <a:t>136</a:t>
            </a:fld>
            <a:endParaRPr lang="en-US" altLang="zh-CN"/>
          </a:p>
        </p:txBody>
      </p:sp>
      <p:sp>
        <p:nvSpPr>
          <p:cNvPr id="615426" name="Rectangle 2"/>
          <p:cNvSpPr>
            <a:spLocks noGrp="1" noChangeArrowheads="1"/>
          </p:cNvSpPr>
          <p:nvPr>
            <p:ph type="title"/>
          </p:nvPr>
        </p:nvSpPr>
        <p:spPr>
          <a:xfrm>
            <a:off x="2228850" y="0"/>
            <a:ext cx="4684713" cy="762000"/>
          </a:xfrm>
          <a:noFill/>
        </p:spPr>
        <p:txBody>
          <a:bodyPr wrap="none">
            <a:spAutoFit/>
          </a:bodyPr>
          <a:lstStyle/>
          <a:p>
            <a:r>
              <a:rPr lang="en-US" altLang="zh-CN"/>
              <a:t>SQUID</a:t>
            </a:r>
            <a:r>
              <a:rPr lang="zh-CN" altLang="en-US">
                <a:solidFill>
                  <a:srgbClr val="FF0000"/>
                </a:solidFill>
                <a:ea typeface="黑体" pitchFamily="49" charset="-122"/>
              </a:rPr>
              <a:t>信号的检测</a:t>
            </a:r>
          </a:p>
        </p:txBody>
      </p:sp>
      <p:sp>
        <p:nvSpPr>
          <p:cNvPr id="615427" name="Rectangle 3"/>
          <p:cNvSpPr>
            <a:spLocks noGrp="1" noChangeArrowheads="1"/>
          </p:cNvSpPr>
          <p:nvPr>
            <p:ph type="body" idx="1"/>
          </p:nvPr>
        </p:nvSpPr>
        <p:spPr>
          <a:xfrm>
            <a:off x="468313" y="908050"/>
            <a:ext cx="4805362" cy="579438"/>
          </a:xfrm>
          <a:noFill/>
        </p:spPr>
        <p:txBody>
          <a:bodyPr wrap="none">
            <a:spAutoFit/>
          </a:bodyPr>
          <a:lstStyle/>
          <a:p>
            <a:r>
              <a:rPr lang="en-US" altLang="zh-CN">
                <a:solidFill>
                  <a:srgbClr val="0000FF"/>
                </a:solidFill>
                <a:latin typeface="Arial Black" pitchFamily="34" charset="0"/>
              </a:rPr>
              <a:t>FLL</a:t>
            </a:r>
            <a:r>
              <a:rPr lang="zh-CN" altLang="en-US"/>
              <a:t>：</a:t>
            </a:r>
            <a:r>
              <a:rPr lang="en-US" altLang="zh-CN"/>
              <a:t>Flux-Locked Loop</a:t>
            </a:r>
          </a:p>
        </p:txBody>
      </p:sp>
      <p:sp>
        <p:nvSpPr>
          <p:cNvPr id="615429" name="Text Box 5"/>
          <p:cNvSpPr txBox="1">
            <a:spLocks noChangeArrowheads="1"/>
          </p:cNvSpPr>
          <p:nvPr/>
        </p:nvSpPr>
        <p:spPr bwMode="auto">
          <a:xfrm>
            <a:off x="5013325" y="6461125"/>
            <a:ext cx="4130675" cy="396875"/>
          </a:xfrm>
          <a:prstGeom prst="rect">
            <a:avLst/>
          </a:prstGeom>
          <a:solidFill>
            <a:srgbClr val="CCFF66"/>
          </a:solidFill>
          <a:ln w="9525">
            <a:noFill/>
            <a:miter lim="800000"/>
            <a:headEnd/>
            <a:tailEnd/>
          </a:ln>
          <a:effectLst/>
        </p:spPr>
        <p:txBody>
          <a:bodyPr wrap="none">
            <a:spAutoFit/>
          </a:bodyPr>
          <a:lstStyle/>
          <a:p>
            <a:r>
              <a:rPr lang="zh-CN" altLang="en-US" sz="2000"/>
              <a:t>取自</a:t>
            </a:r>
            <a:r>
              <a:rPr lang="en-US" altLang="zh-CN" sz="2000"/>
              <a:t>《The SQUID Handbook》Vol.1</a:t>
            </a:r>
          </a:p>
        </p:txBody>
      </p:sp>
      <p:pic>
        <p:nvPicPr>
          <p:cNvPr id="615431" name="Picture 7"/>
          <p:cNvPicPr>
            <a:picLocks noChangeAspect="1" noChangeArrowheads="1"/>
          </p:cNvPicPr>
          <p:nvPr/>
        </p:nvPicPr>
        <p:blipFill>
          <a:blip r:embed="rId2" cstate="print"/>
          <a:srcRect/>
          <a:stretch>
            <a:fillRect/>
          </a:stretch>
        </p:blipFill>
        <p:spPr bwMode="auto">
          <a:xfrm>
            <a:off x="0" y="1628775"/>
            <a:ext cx="9144000" cy="3916363"/>
          </a:xfrm>
          <a:prstGeom prst="rect">
            <a:avLst/>
          </a:prstGeom>
          <a:noFill/>
          <a:ln w="38100">
            <a:solidFill>
              <a:schemeClr val="accent1"/>
            </a:solidFill>
            <a:miter lim="800000"/>
            <a:headEnd/>
            <a:tailEnd/>
          </a:ln>
          <a:effectLst/>
        </p:spPr>
      </p:pic>
      <p:sp>
        <p:nvSpPr>
          <p:cNvPr id="615432" name="Line 8"/>
          <p:cNvSpPr>
            <a:spLocks noChangeShapeType="1"/>
          </p:cNvSpPr>
          <p:nvPr/>
        </p:nvSpPr>
        <p:spPr bwMode="auto">
          <a:xfrm flipV="1">
            <a:off x="2411413" y="2924175"/>
            <a:ext cx="0" cy="3240088"/>
          </a:xfrm>
          <a:prstGeom prst="line">
            <a:avLst/>
          </a:prstGeom>
          <a:noFill/>
          <a:ln w="76200">
            <a:solidFill>
              <a:srgbClr val="FF6600"/>
            </a:solidFill>
            <a:prstDash val="lgDash"/>
            <a:round/>
            <a:headEnd/>
            <a:tailEnd type="stealth" w="lg" len="lg"/>
          </a:ln>
          <a:effectLst/>
        </p:spPr>
        <p:txBody>
          <a:bodyPr/>
          <a:lstStyle/>
          <a:p>
            <a:endParaRPr lang="zh-CN" altLang="en-US"/>
          </a:p>
        </p:txBody>
      </p:sp>
      <p:sp>
        <p:nvSpPr>
          <p:cNvPr id="615433" name="Text Box 9"/>
          <p:cNvSpPr txBox="1">
            <a:spLocks noChangeArrowheads="1"/>
          </p:cNvSpPr>
          <p:nvPr/>
        </p:nvSpPr>
        <p:spPr bwMode="auto">
          <a:xfrm>
            <a:off x="900113" y="6065838"/>
            <a:ext cx="3051175" cy="655637"/>
          </a:xfrm>
          <a:prstGeom prst="rect">
            <a:avLst/>
          </a:prstGeom>
          <a:solidFill>
            <a:srgbClr val="0000FF"/>
          </a:solidFill>
          <a:ln w="76200">
            <a:solidFill>
              <a:srgbClr val="FF6600"/>
            </a:solidFill>
            <a:miter lim="800000"/>
            <a:headEnd/>
            <a:tailEnd/>
          </a:ln>
          <a:effectLst/>
        </p:spPr>
        <p:txBody>
          <a:bodyPr wrap="none">
            <a:spAutoFit/>
          </a:bodyPr>
          <a:lstStyle/>
          <a:p>
            <a:r>
              <a:rPr lang="zh-CN" altLang="en-US" sz="3200">
                <a:solidFill>
                  <a:schemeClr val="bg1"/>
                </a:solidFill>
              </a:rPr>
              <a:t>参考点：如</a:t>
            </a:r>
            <a:r>
              <a:rPr lang="zh-CN" altLang="en-US" sz="3200" i="1">
                <a:solidFill>
                  <a:schemeClr val="bg1"/>
                </a:solidFill>
                <a:sym typeface="Symbol" pitchFamily="18" charset="2"/>
              </a:rPr>
              <a:t></a:t>
            </a:r>
            <a:r>
              <a:rPr lang="en-US" altLang="zh-CN" sz="3200" baseline="-25000">
                <a:solidFill>
                  <a:schemeClr val="bg1"/>
                </a:solidFill>
                <a:sym typeface="Symbol" pitchFamily="18" charset="2"/>
              </a:rPr>
              <a:t>0</a:t>
            </a:r>
            <a:r>
              <a:rPr lang="en-US" altLang="zh-CN" sz="3200">
                <a:solidFill>
                  <a:schemeClr val="bg1"/>
                </a:solidFill>
              </a:rPr>
              <a:t>/2</a:t>
            </a:r>
          </a:p>
        </p:txBody>
      </p:sp>
      <p:pic>
        <p:nvPicPr>
          <p:cNvPr id="615434" name="Picture 10"/>
          <p:cNvPicPr>
            <a:picLocks noChangeAspect="1" noChangeArrowheads="1"/>
          </p:cNvPicPr>
          <p:nvPr/>
        </p:nvPicPr>
        <p:blipFill>
          <a:blip r:embed="rId3" cstate="print"/>
          <a:srcRect/>
          <a:stretch>
            <a:fillRect/>
          </a:stretch>
        </p:blipFill>
        <p:spPr bwMode="auto">
          <a:xfrm>
            <a:off x="2733675" y="3959225"/>
            <a:ext cx="6230938" cy="1917700"/>
          </a:xfrm>
          <a:prstGeom prst="rect">
            <a:avLst/>
          </a:prstGeom>
          <a:noFill/>
          <a:ln w="38100" cmpd="dbl">
            <a:solidFill>
              <a:srgbClr val="FF00FF"/>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15434"/>
                                        </p:tgtEl>
                                        <p:attrNameLst>
                                          <p:attrName>style.visibility</p:attrName>
                                        </p:attrNameLst>
                                      </p:cBhvr>
                                      <p:to>
                                        <p:strVal val="visible"/>
                                      </p:to>
                                    </p:set>
                                    <p:anim calcmode="lin" valueType="num">
                                      <p:cBhvr>
                                        <p:cTn id="7" dur="2000" fill="hold"/>
                                        <p:tgtEl>
                                          <p:spTgt spid="615434"/>
                                        </p:tgtEl>
                                        <p:attrNameLst>
                                          <p:attrName>ppt_w</p:attrName>
                                        </p:attrNameLst>
                                      </p:cBhvr>
                                      <p:tavLst>
                                        <p:tav tm="0">
                                          <p:val>
                                            <p:fltVal val="0"/>
                                          </p:val>
                                        </p:tav>
                                        <p:tav tm="100000">
                                          <p:val>
                                            <p:strVal val="#ppt_w"/>
                                          </p:val>
                                        </p:tav>
                                      </p:tavLst>
                                    </p:anim>
                                    <p:anim calcmode="lin" valueType="num">
                                      <p:cBhvr>
                                        <p:cTn id="8" dur="2000" fill="hold"/>
                                        <p:tgtEl>
                                          <p:spTgt spid="6154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5"/>
          <p:cNvSpPr>
            <a:spLocks noGrp="1"/>
          </p:cNvSpPr>
          <p:nvPr>
            <p:ph type="sldNum" sz="quarter" idx="12"/>
          </p:nvPr>
        </p:nvSpPr>
        <p:spPr/>
        <p:txBody>
          <a:bodyPr/>
          <a:lstStyle/>
          <a:p>
            <a:fld id="{61D2FA9B-8C49-4657-99F3-D3C62F5EEB52}" type="slidenum">
              <a:rPr lang="en-US" altLang="zh-CN"/>
              <a:pPr/>
              <a:t>137</a:t>
            </a:fld>
            <a:endParaRPr lang="en-US" altLang="zh-CN"/>
          </a:p>
        </p:txBody>
      </p:sp>
      <p:pic>
        <p:nvPicPr>
          <p:cNvPr id="616456" name="Picture 8"/>
          <p:cNvPicPr>
            <a:picLocks noChangeAspect="1" noChangeArrowheads="1"/>
          </p:cNvPicPr>
          <p:nvPr/>
        </p:nvPicPr>
        <p:blipFill>
          <a:blip r:embed="rId2" cstate="print"/>
          <a:srcRect/>
          <a:stretch>
            <a:fillRect/>
          </a:stretch>
        </p:blipFill>
        <p:spPr bwMode="auto">
          <a:xfrm>
            <a:off x="107950" y="1573213"/>
            <a:ext cx="7756525" cy="5168900"/>
          </a:xfrm>
          <a:prstGeom prst="rect">
            <a:avLst/>
          </a:prstGeom>
          <a:noFill/>
          <a:ln w="38100" cmpd="dbl">
            <a:solidFill>
              <a:srgbClr val="FF00FF"/>
            </a:solidFill>
            <a:miter lim="800000"/>
            <a:headEnd/>
            <a:tailEnd/>
          </a:ln>
          <a:effectLst/>
        </p:spPr>
      </p:pic>
      <p:sp>
        <p:nvSpPr>
          <p:cNvPr id="616450" name="Rectangle 2"/>
          <p:cNvSpPr>
            <a:spLocks noGrp="1" noChangeArrowheads="1"/>
          </p:cNvSpPr>
          <p:nvPr>
            <p:ph type="title"/>
          </p:nvPr>
        </p:nvSpPr>
        <p:spPr>
          <a:xfrm>
            <a:off x="2228850" y="0"/>
            <a:ext cx="4684713" cy="762000"/>
          </a:xfrm>
          <a:noFill/>
        </p:spPr>
        <p:txBody>
          <a:bodyPr wrap="none">
            <a:spAutoFit/>
          </a:bodyPr>
          <a:lstStyle/>
          <a:p>
            <a:r>
              <a:rPr lang="en-US" altLang="zh-CN"/>
              <a:t>SQUID</a:t>
            </a:r>
            <a:r>
              <a:rPr lang="zh-CN" altLang="en-US">
                <a:solidFill>
                  <a:srgbClr val="FF0000"/>
                </a:solidFill>
                <a:ea typeface="黑体" pitchFamily="49" charset="-122"/>
              </a:rPr>
              <a:t>信号的检测</a:t>
            </a:r>
          </a:p>
        </p:txBody>
      </p:sp>
      <p:sp>
        <p:nvSpPr>
          <p:cNvPr id="616451" name="Rectangle 3"/>
          <p:cNvSpPr>
            <a:spLocks noGrp="1" noChangeArrowheads="1"/>
          </p:cNvSpPr>
          <p:nvPr>
            <p:ph type="body" idx="1"/>
          </p:nvPr>
        </p:nvSpPr>
        <p:spPr>
          <a:xfrm>
            <a:off x="468313" y="836613"/>
            <a:ext cx="2355850" cy="579437"/>
          </a:xfrm>
          <a:noFill/>
        </p:spPr>
        <p:txBody>
          <a:bodyPr wrap="none">
            <a:spAutoFit/>
          </a:bodyPr>
          <a:lstStyle/>
          <a:p>
            <a:r>
              <a:rPr lang="en-US" altLang="zh-CN"/>
              <a:t>dc_SQUID</a:t>
            </a:r>
          </a:p>
        </p:txBody>
      </p:sp>
      <p:sp>
        <p:nvSpPr>
          <p:cNvPr id="616453" name="Text Box 5"/>
          <p:cNvSpPr txBox="1">
            <a:spLocks noChangeArrowheads="1"/>
          </p:cNvSpPr>
          <p:nvPr/>
        </p:nvSpPr>
        <p:spPr bwMode="auto">
          <a:xfrm>
            <a:off x="5013325" y="6461125"/>
            <a:ext cx="4130675" cy="396875"/>
          </a:xfrm>
          <a:prstGeom prst="rect">
            <a:avLst/>
          </a:prstGeom>
          <a:solidFill>
            <a:srgbClr val="CCFF66"/>
          </a:solidFill>
          <a:ln w="9525">
            <a:noFill/>
            <a:miter lim="800000"/>
            <a:headEnd/>
            <a:tailEnd/>
          </a:ln>
          <a:effectLst/>
        </p:spPr>
        <p:txBody>
          <a:bodyPr wrap="none">
            <a:spAutoFit/>
          </a:bodyPr>
          <a:lstStyle/>
          <a:p>
            <a:r>
              <a:rPr lang="zh-CN" altLang="en-US" sz="2000"/>
              <a:t>取自</a:t>
            </a:r>
            <a:r>
              <a:rPr lang="en-US" altLang="zh-CN" sz="2000"/>
              <a:t>《The SQUID Handbook》Vol.1</a:t>
            </a:r>
          </a:p>
        </p:txBody>
      </p:sp>
      <p:pic>
        <p:nvPicPr>
          <p:cNvPr id="616454" name="Picture 6"/>
          <p:cNvPicPr>
            <a:picLocks noChangeAspect="1" noChangeArrowheads="1"/>
          </p:cNvPicPr>
          <p:nvPr/>
        </p:nvPicPr>
        <p:blipFill>
          <a:blip r:embed="rId3" cstate="print"/>
          <a:srcRect/>
          <a:stretch>
            <a:fillRect/>
          </a:stretch>
        </p:blipFill>
        <p:spPr bwMode="auto">
          <a:xfrm>
            <a:off x="6804025" y="1193800"/>
            <a:ext cx="2220913" cy="2235200"/>
          </a:xfrm>
          <a:prstGeom prst="rect">
            <a:avLst/>
          </a:prstGeom>
          <a:noFill/>
          <a:ln w="38100">
            <a:solidFill>
              <a:srgbClr val="FF0000"/>
            </a:solidFill>
            <a:miter lim="800000"/>
            <a:headEnd/>
            <a:tailEnd/>
          </a:ln>
          <a:effectLst/>
        </p:spPr>
      </p:pic>
      <p:sp>
        <p:nvSpPr>
          <p:cNvPr id="616457" name="Freeform 9"/>
          <p:cNvSpPr>
            <a:spLocks/>
          </p:cNvSpPr>
          <p:nvPr/>
        </p:nvSpPr>
        <p:spPr bwMode="auto">
          <a:xfrm>
            <a:off x="5568950" y="2852738"/>
            <a:ext cx="1524000" cy="1152525"/>
          </a:xfrm>
          <a:custGeom>
            <a:avLst/>
            <a:gdLst/>
            <a:ahLst/>
            <a:cxnLst>
              <a:cxn ang="0">
                <a:pos x="98" y="726"/>
              </a:cxn>
              <a:cxn ang="0">
                <a:pos x="144" y="272"/>
              </a:cxn>
              <a:cxn ang="0">
                <a:pos x="960" y="0"/>
              </a:cxn>
            </a:cxnLst>
            <a:rect l="0" t="0" r="r" b="b"/>
            <a:pathLst>
              <a:path w="960" h="726">
                <a:moveTo>
                  <a:pt x="98" y="726"/>
                </a:moveTo>
                <a:cubicBezTo>
                  <a:pt x="49" y="559"/>
                  <a:pt x="0" y="393"/>
                  <a:pt x="144" y="272"/>
                </a:cubicBezTo>
                <a:cubicBezTo>
                  <a:pt x="288" y="151"/>
                  <a:pt x="624" y="75"/>
                  <a:pt x="960" y="0"/>
                </a:cubicBezTo>
              </a:path>
            </a:pathLst>
          </a:custGeom>
          <a:noFill/>
          <a:ln w="38100" cmpd="sng">
            <a:solidFill>
              <a:srgbClr val="FF0000"/>
            </a:solidFill>
            <a:round/>
            <a:headEnd type="none" w="med" len="med"/>
            <a:tailEnd type="stealth" w="lg" len="lg"/>
          </a:ln>
          <a:effectLst/>
        </p:spPr>
        <p:txBody>
          <a:bodyPr/>
          <a:lstStyle/>
          <a:p>
            <a:endParaRPr lang="zh-CN" altLang="en-US"/>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42593206-DE80-4E7C-88CA-14D5A68156C9}" type="slidenum">
              <a:rPr lang="en-US" altLang="zh-CN"/>
              <a:pPr/>
              <a:t>138</a:t>
            </a:fld>
            <a:endParaRPr lang="en-US" altLang="zh-CN"/>
          </a:p>
        </p:txBody>
      </p:sp>
      <p:sp>
        <p:nvSpPr>
          <p:cNvPr id="619522" name="Rectangle 2"/>
          <p:cNvSpPr>
            <a:spLocks noGrp="1" noChangeArrowheads="1"/>
          </p:cNvSpPr>
          <p:nvPr>
            <p:ph type="title"/>
          </p:nvPr>
        </p:nvSpPr>
        <p:spPr>
          <a:xfrm>
            <a:off x="2228850" y="0"/>
            <a:ext cx="4684713" cy="762000"/>
          </a:xfrm>
          <a:noFill/>
        </p:spPr>
        <p:txBody>
          <a:bodyPr wrap="none">
            <a:spAutoFit/>
          </a:bodyPr>
          <a:lstStyle/>
          <a:p>
            <a:r>
              <a:rPr lang="en-US" altLang="zh-CN"/>
              <a:t>SQUID</a:t>
            </a:r>
            <a:r>
              <a:rPr lang="zh-CN" altLang="en-US">
                <a:solidFill>
                  <a:srgbClr val="FF0000"/>
                </a:solidFill>
                <a:ea typeface="黑体" pitchFamily="49" charset="-122"/>
              </a:rPr>
              <a:t>信号的检测</a:t>
            </a:r>
          </a:p>
        </p:txBody>
      </p:sp>
      <p:sp>
        <p:nvSpPr>
          <p:cNvPr id="619523" name="Rectangle 3"/>
          <p:cNvSpPr>
            <a:spLocks noGrp="1" noChangeArrowheads="1"/>
          </p:cNvSpPr>
          <p:nvPr>
            <p:ph type="body" idx="1"/>
          </p:nvPr>
        </p:nvSpPr>
        <p:spPr>
          <a:xfrm>
            <a:off x="468313" y="765175"/>
            <a:ext cx="2241550" cy="579438"/>
          </a:xfrm>
          <a:noFill/>
        </p:spPr>
        <p:txBody>
          <a:bodyPr wrap="none">
            <a:spAutoFit/>
          </a:bodyPr>
          <a:lstStyle/>
          <a:p>
            <a:r>
              <a:rPr lang="en-US" altLang="zh-CN"/>
              <a:t>rf_SQUID</a:t>
            </a:r>
          </a:p>
        </p:txBody>
      </p:sp>
      <p:sp>
        <p:nvSpPr>
          <p:cNvPr id="619525" name="Text Box 5"/>
          <p:cNvSpPr txBox="1">
            <a:spLocks noChangeArrowheads="1"/>
          </p:cNvSpPr>
          <p:nvPr/>
        </p:nvSpPr>
        <p:spPr bwMode="auto">
          <a:xfrm>
            <a:off x="5013325" y="6461125"/>
            <a:ext cx="4130675" cy="396875"/>
          </a:xfrm>
          <a:prstGeom prst="rect">
            <a:avLst/>
          </a:prstGeom>
          <a:solidFill>
            <a:srgbClr val="CCFF66"/>
          </a:solidFill>
          <a:ln w="9525">
            <a:noFill/>
            <a:miter lim="800000"/>
            <a:headEnd/>
            <a:tailEnd/>
          </a:ln>
          <a:effectLst/>
        </p:spPr>
        <p:txBody>
          <a:bodyPr wrap="none">
            <a:spAutoFit/>
          </a:bodyPr>
          <a:lstStyle/>
          <a:p>
            <a:r>
              <a:rPr lang="zh-CN" altLang="en-US" sz="2000"/>
              <a:t>取自</a:t>
            </a:r>
            <a:r>
              <a:rPr lang="en-US" altLang="zh-CN" sz="2000"/>
              <a:t>《The SQUID Handbook》Vol.1</a:t>
            </a:r>
          </a:p>
        </p:txBody>
      </p:sp>
      <p:pic>
        <p:nvPicPr>
          <p:cNvPr id="619527" name="Picture 7"/>
          <p:cNvPicPr>
            <a:picLocks noChangeAspect="1" noChangeArrowheads="1"/>
          </p:cNvPicPr>
          <p:nvPr/>
        </p:nvPicPr>
        <p:blipFill>
          <a:blip r:embed="rId2" cstate="print"/>
          <a:srcRect/>
          <a:stretch>
            <a:fillRect/>
          </a:stretch>
        </p:blipFill>
        <p:spPr bwMode="auto">
          <a:xfrm>
            <a:off x="1042988" y="1465263"/>
            <a:ext cx="7058025" cy="4916487"/>
          </a:xfrm>
          <a:prstGeom prst="rect">
            <a:avLst/>
          </a:prstGeom>
          <a:noFill/>
          <a:ln w="38100" cmpd="dbl">
            <a:solidFill>
              <a:srgbClr val="FF00FF"/>
            </a:solidFill>
            <a:miter lim="800000"/>
            <a:headEnd/>
            <a:tailEnd/>
          </a:ln>
          <a:effectLst/>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4F889F27-92F1-4AF4-A229-CBABA7A4BE4D}" type="slidenum">
              <a:rPr lang="en-US" altLang="zh-CN"/>
              <a:pPr/>
              <a:t>139</a:t>
            </a:fld>
            <a:endParaRPr lang="en-US" altLang="zh-CN"/>
          </a:p>
        </p:txBody>
      </p:sp>
      <p:sp>
        <p:nvSpPr>
          <p:cNvPr id="598018" name="Rectangle 2"/>
          <p:cNvSpPr>
            <a:spLocks noGrp="1" noChangeArrowheads="1"/>
          </p:cNvSpPr>
          <p:nvPr>
            <p:ph type="title"/>
          </p:nvPr>
        </p:nvSpPr>
        <p:spPr>
          <a:xfrm>
            <a:off x="685800" y="1628775"/>
            <a:ext cx="7772400" cy="1143000"/>
          </a:xfrm>
        </p:spPr>
        <p:txBody>
          <a:bodyPr/>
          <a:lstStyle/>
          <a:p>
            <a:r>
              <a:rPr lang="zh-CN" altLang="en-US" sz="6000">
                <a:solidFill>
                  <a:schemeClr val="tx1"/>
                </a:solidFill>
                <a:latin typeface="黑体" pitchFamily="49" charset="-122"/>
                <a:ea typeface="黑体" pitchFamily="49" charset="-122"/>
              </a:rPr>
              <a:t>示波器</a:t>
            </a:r>
          </a:p>
        </p:txBody>
      </p:sp>
      <p:sp>
        <p:nvSpPr>
          <p:cNvPr id="598019" name="Rectangle 3"/>
          <p:cNvSpPr>
            <a:spLocks noGrp="1" noChangeArrowheads="1"/>
          </p:cNvSpPr>
          <p:nvPr>
            <p:ph type="body" idx="1"/>
          </p:nvPr>
        </p:nvSpPr>
        <p:spPr>
          <a:xfrm>
            <a:off x="3036888" y="3429000"/>
            <a:ext cx="3070225" cy="762000"/>
          </a:xfrm>
          <a:noFill/>
        </p:spPr>
        <p:txBody>
          <a:bodyPr wrap="none">
            <a:spAutoFit/>
          </a:bodyPr>
          <a:lstStyle/>
          <a:p>
            <a:pPr algn="ctr">
              <a:buFontTx/>
              <a:buNone/>
            </a:pPr>
            <a:r>
              <a:rPr lang="en-US" altLang="zh-CN" sz="4400"/>
              <a:t>Oscilloscope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3"/>
        </a:solidFill>
        <a:effectLst/>
      </p:bgPr>
    </p:bg>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1A672FE9-8B74-4FE9-BCAF-6F7FB7448091}" type="slidenum">
              <a:rPr lang="en-US" altLang="zh-CN"/>
              <a:pPr/>
              <a:t>14</a:t>
            </a:fld>
            <a:endParaRPr lang="en-US" altLang="zh-CN"/>
          </a:p>
        </p:txBody>
      </p:sp>
      <p:sp>
        <p:nvSpPr>
          <p:cNvPr id="527362" name="Rectangle 2"/>
          <p:cNvSpPr>
            <a:spLocks noGrp="1" noChangeArrowheads="1"/>
          </p:cNvSpPr>
          <p:nvPr>
            <p:ph type="title"/>
          </p:nvPr>
        </p:nvSpPr>
        <p:spPr>
          <a:xfrm>
            <a:off x="288925" y="765175"/>
            <a:ext cx="8566150" cy="930275"/>
          </a:xfrm>
          <a:noFill/>
        </p:spPr>
        <p:txBody>
          <a:bodyPr wrap="none">
            <a:spAutoFit/>
          </a:bodyPr>
          <a:lstStyle/>
          <a:p>
            <a:r>
              <a:rPr lang="zh-CN" altLang="en-US" sz="5500">
                <a:solidFill>
                  <a:srgbClr val="0000FF"/>
                </a:solidFill>
                <a:latin typeface="黑体" pitchFamily="49" charset="-122"/>
                <a:ea typeface="黑体" pitchFamily="49" charset="-122"/>
              </a:rPr>
              <a:t>磁矩的定标：标准参考样品</a:t>
            </a:r>
          </a:p>
        </p:txBody>
      </p:sp>
      <p:sp>
        <p:nvSpPr>
          <p:cNvPr id="527363" name="Rectangle 3"/>
          <p:cNvSpPr>
            <a:spLocks noGrp="1" noChangeArrowheads="1"/>
          </p:cNvSpPr>
          <p:nvPr>
            <p:ph type="body" idx="1"/>
          </p:nvPr>
        </p:nvSpPr>
        <p:spPr>
          <a:xfrm>
            <a:off x="381000" y="2205038"/>
            <a:ext cx="8382000" cy="3429000"/>
          </a:xfrm>
        </p:spPr>
        <p:txBody>
          <a:bodyPr anchor="ctr"/>
          <a:lstStyle/>
          <a:p>
            <a:pPr algn="ctr">
              <a:lnSpc>
                <a:spcPct val="90000"/>
              </a:lnSpc>
              <a:spcBef>
                <a:spcPct val="40000"/>
              </a:spcBef>
              <a:buFontTx/>
              <a:buNone/>
            </a:pPr>
            <a:r>
              <a:rPr lang="zh-CN" altLang="en-US" sz="4000">
                <a:solidFill>
                  <a:srgbClr val="FF0000"/>
                </a:solidFill>
                <a:ea typeface="隶书" pitchFamily="49" charset="-122"/>
              </a:rPr>
              <a:t>镍球（</a:t>
            </a:r>
            <a:r>
              <a:rPr lang="en-US" altLang="zh-CN" sz="4000">
                <a:solidFill>
                  <a:srgbClr val="FF0000"/>
                </a:solidFill>
                <a:ea typeface="隶书" pitchFamily="49" charset="-122"/>
              </a:rPr>
              <a:t>NIST</a:t>
            </a:r>
            <a:r>
              <a:rPr lang="zh-CN" altLang="en-US" sz="4000">
                <a:solidFill>
                  <a:srgbClr val="FF0000"/>
                </a:solidFill>
                <a:ea typeface="隶书" pitchFamily="49" charset="-122"/>
              </a:rPr>
              <a:t>）：饱和磁矩</a:t>
            </a:r>
          </a:p>
          <a:p>
            <a:pPr algn="ctr">
              <a:lnSpc>
                <a:spcPct val="90000"/>
              </a:lnSpc>
              <a:spcBef>
                <a:spcPct val="40000"/>
              </a:spcBef>
              <a:buFontTx/>
              <a:buNone/>
            </a:pPr>
            <a:r>
              <a:rPr lang="zh-CN" altLang="en-US" sz="4000">
                <a:ea typeface="隶书" pitchFamily="49" charset="-122"/>
              </a:rPr>
              <a:t>钯圆柱体：磁化率</a:t>
            </a:r>
          </a:p>
          <a:p>
            <a:pPr algn="ctr">
              <a:lnSpc>
                <a:spcPct val="90000"/>
              </a:lnSpc>
              <a:spcBef>
                <a:spcPct val="40000"/>
              </a:spcBef>
              <a:buFontTx/>
              <a:buNone/>
            </a:pPr>
            <a:r>
              <a:rPr lang="zh-CN" altLang="en-US" sz="4000">
                <a:solidFill>
                  <a:srgbClr val="FF0000"/>
                </a:solidFill>
                <a:ea typeface="隶书" pitchFamily="49" charset="-122"/>
              </a:rPr>
              <a:t>镍圆柱体：饱和磁化强度</a:t>
            </a:r>
          </a:p>
          <a:p>
            <a:pPr algn="ctr">
              <a:lnSpc>
                <a:spcPct val="90000"/>
              </a:lnSpc>
              <a:spcBef>
                <a:spcPct val="40000"/>
              </a:spcBef>
              <a:buFontTx/>
              <a:buNone/>
            </a:pPr>
            <a:r>
              <a:rPr lang="en-US" altLang="zh-CN" sz="4000">
                <a:ea typeface="隶书" pitchFamily="49" charset="-122"/>
              </a:rPr>
              <a:t>Dy</a:t>
            </a:r>
            <a:r>
              <a:rPr lang="en-US" altLang="zh-CN" sz="4000" baseline="-25000">
                <a:ea typeface="隶书" pitchFamily="49" charset="-122"/>
              </a:rPr>
              <a:t>2</a:t>
            </a:r>
            <a:r>
              <a:rPr lang="en-US" altLang="zh-CN" sz="4000">
                <a:ea typeface="隶书" pitchFamily="49" charset="-122"/>
              </a:rPr>
              <a:t>O</a:t>
            </a:r>
            <a:r>
              <a:rPr lang="en-US" altLang="zh-CN" sz="4000" baseline="-25000">
                <a:ea typeface="隶书" pitchFamily="49" charset="-122"/>
              </a:rPr>
              <a:t>3</a:t>
            </a:r>
            <a:r>
              <a:rPr lang="zh-CN" altLang="en-US" sz="4000">
                <a:ea typeface="隶书" pitchFamily="49" charset="-122"/>
              </a:rPr>
              <a:t>：磁化率</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13142CB2-4C3D-4D5A-B771-91B1FD53E522}" type="slidenum">
              <a:rPr lang="en-US" altLang="zh-CN"/>
              <a:pPr/>
              <a:t>140</a:t>
            </a:fld>
            <a:endParaRPr lang="en-US" altLang="zh-CN"/>
          </a:p>
        </p:txBody>
      </p:sp>
      <p:sp>
        <p:nvSpPr>
          <p:cNvPr id="599042" name="Rectangle 2"/>
          <p:cNvSpPr>
            <a:spLocks noGrp="1" noChangeArrowheads="1"/>
          </p:cNvSpPr>
          <p:nvPr>
            <p:ph type="title"/>
          </p:nvPr>
        </p:nvSpPr>
        <p:spPr>
          <a:xfrm>
            <a:off x="685800" y="0"/>
            <a:ext cx="7772400" cy="981075"/>
          </a:xfrm>
        </p:spPr>
        <p:txBody>
          <a:bodyPr/>
          <a:lstStyle/>
          <a:p>
            <a:r>
              <a:rPr lang="zh-CN" altLang="en-US">
                <a:ea typeface="黑体" pitchFamily="49" charset="-122"/>
              </a:rPr>
              <a:t>示波器</a:t>
            </a:r>
          </a:p>
        </p:txBody>
      </p:sp>
      <p:sp>
        <p:nvSpPr>
          <p:cNvPr id="599043" name="Rectangle 3"/>
          <p:cNvSpPr>
            <a:spLocks noGrp="1" noChangeArrowheads="1"/>
          </p:cNvSpPr>
          <p:nvPr>
            <p:ph type="body" idx="1"/>
          </p:nvPr>
        </p:nvSpPr>
        <p:spPr>
          <a:xfrm>
            <a:off x="611188" y="1651000"/>
            <a:ext cx="3000375" cy="3894138"/>
          </a:xfrm>
          <a:noFill/>
          <a:ln w="57150" cmpd="thickThin">
            <a:solidFill>
              <a:schemeClr val="tx1"/>
            </a:solidFill>
          </a:ln>
        </p:spPr>
        <p:txBody>
          <a:bodyPr wrap="none">
            <a:spAutoFit/>
          </a:bodyPr>
          <a:lstStyle/>
          <a:p>
            <a:pPr>
              <a:spcAft>
                <a:spcPct val="50000"/>
              </a:spcAft>
              <a:buFont typeface="Wingdings" pitchFamily="2" charset="2"/>
              <a:buChar char="ü"/>
            </a:pPr>
            <a:r>
              <a:rPr lang="en-US" altLang="zh-CN" sz="3600"/>
              <a:t> </a:t>
            </a:r>
            <a:r>
              <a:rPr lang="zh-CN" altLang="en-US" sz="3600"/>
              <a:t>模拟示波器</a:t>
            </a:r>
          </a:p>
          <a:p>
            <a:pPr>
              <a:buFont typeface="Wingdings" pitchFamily="2" charset="2"/>
              <a:buChar char="Ø"/>
            </a:pPr>
            <a:r>
              <a:rPr lang="zh-CN" altLang="en-US"/>
              <a:t> 通用示波器</a:t>
            </a:r>
          </a:p>
          <a:p>
            <a:pPr>
              <a:buFont typeface="Wingdings" pitchFamily="2" charset="2"/>
              <a:buChar char="Ø"/>
            </a:pPr>
            <a:r>
              <a:rPr lang="zh-CN" altLang="en-US"/>
              <a:t> 多束示波器</a:t>
            </a:r>
          </a:p>
          <a:p>
            <a:pPr>
              <a:buFont typeface="Wingdings" pitchFamily="2" charset="2"/>
              <a:buChar char="Ø"/>
            </a:pPr>
            <a:r>
              <a:rPr lang="zh-CN" altLang="en-US">
                <a:solidFill>
                  <a:srgbClr val="FF3300"/>
                </a:solidFill>
              </a:rPr>
              <a:t> 取样示波器</a:t>
            </a:r>
          </a:p>
          <a:p>
            <a:pPr>
              <a:buFont typeface="Wingdings" pitchFamily="2" charset="2"/>
              <a:buChar char="Ø"/>
            </a:pPr>
            <a:r>
              <a:rPr lang="zh-CN" altLang="en-US"/>
              <a:t> 记忆示波器</a:t>
            </a:r>
          </a:p>
          <a:p>
            <a:pPr>
              <a:buFont typeface="Wingdings" pitchFamily="2" charset="2"/>
              <a:buChar char="Ø"/>
            </a:pPr>
            <a:r>
              <a:rPr lang="zh-CN" altLang="en-US"/>
              <a:t> 专用示波器</a:t>
            </a:r>
          </a:p>
        </p:txBody>
      </p:sp>
      <p:sp>
        <p:nvSpPr>
          <p:cNvPr id="599044" name="Rectangle 4"/>
          <p:cNvSpPr>
            <a:spLocks noChangeArrowheads="1"/>
          </p:cNvSpPr>
          <p:nvPr/>
        </p:nvSpPr>
        <p:spPr bwMode="auto">
          <a:xfrm>
            <a:off x="3995738" y="1651000"/>
            <a:ext cx="4800600" cy="2725738"/>
          </a:xfrm>
          <a:prstGeom prst="rect">
            <a:avLst/>
          </a:prstGeom>
          <a:noFill/>
          <a:ln w="57150" cmpd="thickThin">
            <a:solidFill>
              <a:schemeClr val="tx1"/>
            </a:solidFill>
            <a:miter lim="800000"/>
            <a:headEnd/>
            <a:tailEnd/>
          </a:ln>
          <a:effectLst/>
        </p:spPr>
        <p:txBody>
          <a:bodyPr wrap="none">
            <a:spAutoFit/>
          </a:bodyPr>
          <a:lstStyle/>
          <a:p>
            <a:pPr marL="342900" indent="-342900">
              <a:spcBef>
                <a:spcPct val="20000"/>
              </a:spcBef>
              <a:spcAft>
                <a:spcPct val="50000"/>
              </a:spcAft>
              <a:buFont typeface="Wingdings" pitchFamily="2" charset="2"/>
              <a:buChar char="ü"/>
            </a:pPr>
            <a:r>
              <a:rPr lang="en-US" altLang="zh-CN" sz="3200"/>
              <a:t> </a:t>
            </a:r>
            <a:r>
              <a:rPr lang="zh-CN" altLang="en-US" sz="3600"/>
              <a:t>数字（存储）示波器</a:t>
            </a:r>
          </a:p>
          <a:p>
            <a:pPr marL="342900" indent="-342900">
              <a:spcBef>
                <a:spcPct val="20000"/>
              </a:spcBef>
              <a:buFont typeface="Wingdings" pitchFamily="2" charset="2"/>
              <a:buChar char="Ø"/>
            </a:pPr>
            <a:r>
              <a:rPr lang="zh-CN" altLang="en-US" sz="3200">
                <a:solidFill>
                  <a:srgbClr val="FF3300"/>
                </a:solidFill>
              </a:rPr>
              <a:t> 实时取样示波器</a:t>
            </a:r>
          </a:p>
          <a:p>
            <a:pPr marL="342900" indent="-342900">
              <a:spcBef>
                <a:spcPct val="20000"/>
              </a:spcBef>
              <a:buFont typeface="Wingdings" pitchFamily="2" charset="2"/>
              <a:buChar char="Ø"/>
            </a:pPr>
            <a:r>
              <a:rPr lang="zh-CN" altLang="en-US" sz="3200"/>
              <a:t> 随机取样示波器</a:t>
            </a:r>
          </a:p>
          <a:p>
            <a:pPr marL="342900" indent="-342900">
              <a:spcBef>
                <a:spcPct val="20000"/>
              </a:spcBef>
              <a:buFont typeface="Wingdings" pitchFamily="2" charset="2"/>
              <a:buChar char="Ø"/>
            </a:pPr>
            <a:r>
              <a:rPr lang="zh-CN" altLang="en-US" sz="3200"/>
              <a:t> 顺序取样示波器</a:t>
            </a:r>
          </a:p>
        </p:txBody>
      </p:sp>
      <p:sp>
        <p:nvSpPr>
          <p:cNvPr id="599045" name="Rectangle 5"/>
          <p:cNvSpPr>
            <a:spLocks noChangeArrowheads="1"/>
          </p:cNvSpPr>
          <p:nvPr/>
        </p:nvSpPr>
        <p:spPr bwMode="auto">
          <a:xfrm>
            <a:off x="4787900" y="5394325"/>
            <a:ext cx="2971800" cy="698500"/>
          </a:xfrm>
          <a:prstGeom prst="rect">
            <a:avLst/>
          </a:prstGeom>
          <a:noFill/>
          <a:ln w="57150" cmpd="thickThin">
            <a:solidFill>
              <a:schemeClr val="tx1"/>
            </a:solidFill>
            <a:miter lim="800000"/>
            <a:headEnd/>
            <a:tailEnd/>
          </a:ln>
          <a:effectLst/>
        </p:spPr>
        <p:txBody>
          <a:bodyPr wrap="none">
            <a:spAutoFit/>
          </a:bodyPr>
          <a:lstStyle/>
          <a:p>
            <a:pPr marL="342900" indent="-342900">
              <a:spcBef>
                <a:spcPct val="20000"/>
              </a:spcBef>
              <a:spcAft>
                <a:spcPct val="50000"/>
              </a:spcAft>
              <a:buFont typeface="Wingdings" pitchFamily="2" charset="2"/>
              <a:buChar char="ü"/>
            </a:pPr>
            <a:r>
              <a:rPr lang="en-US" altLang="zh-CN" sz="3200"/>
              <a:t> </a:t>
            </a:r>
            <a:r>
              <a:rPr lang="zh-CN" altLang="en-US" sz="3600"/>
              <a:t>虚拟示波器</a:t>
            </a:r>
            <a:endParaRPr lang="zh-CN" altLang="en-US" sz="320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灯片编号占位符 5"/>
          <p:cNvSpPr>
            <a:spLocks noGrp="1"/>
          </p:cNvSpPr>
          <p:nvPr>
            <p:ph type="sldNum" sz="quarter" idx="12"/>
          </p:nvPr>
        </p:nvSpPr>
        <p:spPr/>
        <p:txBody>
          <a:bodyPr/>
          <a:lstStyle/>
          <a:p>
            <a:fld id="{AA94C32C-7C88-415A-AECC-9D4DA66A842A}" type="slidenum">
              <a:rPr lang="en-US" altLang="zh-CN"/>
              <a:pPr/>
              <a:t>141</a:t>
            </a:fld>
            <a:endParaRPr lang="en-US" altLang="zh-CN"/>
          </a:p>
        </p:txBody>
      </p:sp>
      <p:sp>
        <p:nvSpPr>
          <p:cNvPr id="600066" name="Rectangle 2"/>
          <p:cNvSpPr>
            <a:spLocks noGrp="1" noChangeArrowheads="1"/>
          </p:cNvSpPr>
          <p:nvPr>
            <p:ph type="title"/>
          </p:nvPr>
        </p:nvSpPr>
        <p:spPr>
          <a:xfrm>
            <a:off x="685800" y="0"/>
            <a:ext cx="7772400" cy="981075"/>
          </a:xfrm>
        </p:spPr>
        <p:txBody>
          <a:bodyPr/>
          <a:lstStyle/>
          <a:p>
            <a:r>
              <a:rPr lang="zh-CN" altLang="en-US">
                <a:ea typeface="黑体" pitchFamily="49" charset="-122"/>
              </a:rPr>
              <a:t>示波器</a:t>
            </a:r>
          </a:p>
        </p:txBody>
      </p:sp>
      <p:sp>
        <p:nvSpPr>
          <p:cNvPr id="600067" name="Rectangle 3"/>
          <p:cNvSpPr>
            <a:spLocks noGrp="1" noChangeArrowheads="1"/>
          </p:cNvSpPr>
          <p:nvPr>
            <p:ph type="body" idx="1"/>
          </p:nvPr>
        </p:nvSpPr>
        <p:spPr>
          <a:xfrm>
            <a:off x="611188" y="1058863"/>
            <a:ext cx="4314825" cy="641350"/>
          </a:xfrm>
          <a:noFill/>
          <a:ln/>
        </p:spPr>
        <p:txBody>
          <a:bodyPr wrap="none">
            <a:spAutoFit/>
          </a:bodyPr>
          <a:lstStyle/>
          <a:p>
            <a:pPr>
              <a:spcAft>
                <a:spcPct val="50000"/>
              </a:spcAft>
              <a:buFont typeface="Wingdings" pitchFamily="2" charset="2"/>
              <a:buChar char="ü"/>
            </a:pPr>
            <a:r>
              <a:rPr lang="en-US" altLang="zh-CN" sz="3600"/>
              <a:t> </a:t>
            </a:r>
            <a:r>
              <a:rPr lang="zh-CN" altLang="en-US" sz="3600"/>
              <a:t>交流磁特性的测量</a:t>
            </a:r>
            <a:endParaRPr lang="zh-CN" altLang="en-US"/>
          </a:p>
        </p:txBody>
      </p:sp>
      <p:sp>
        <p:nvSpPr>
          <p:cNvPr id="600068" name="AutoShape 4"/>
          <p:cNvSpPr>
            <a:spLocks noChangeAspect="1" noChangeArrowheads="1"/>
          </p:cNvSpPr>
          <p:nvPr/>
        </p:nvSpPr>
        <p:spPr bwMode="auto">
          <a:xfrm>
            <a:off x="1258888" y="2997200"/>
            <a:ext cx="1800225" cy="1582738"/>
          </a:xfrm>
          <a:custGeom>
            <a:avLst/>
            <a:gdLst>
              <a:gd name="G0" fmla="+- 1733 0 0"/>
              <a:gd name="G1" fmla="+- 21600 0 1733"/>
              <a:gd name="G2" fmla="+- 21600 0 173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33" y="10800"/>
                </a:moveTo>
                <a:cubicBezTo>
                  <a:pt x="1733" y="15808"/>
                  <a:pt x="5792" y="19867"/>
                  <a:pt x="10800" y="19867"/>
                </a:cubicBezTo>
                <a:cubicBezTo>
                  <a:pt x="15808" y="19867"/>
                  <a:pt x="19867" y="15808"/>
                  <a:pt x="19867" y="10800"/>
                </a:cubicBezTo>
                <a:cubicBezTo>
                  <a:pt x="19867" y="5792"/>
                  <a:pt x="15808" y="1733"/>
                  <a:pt x="10800" y="1733"/>
                </a:cubicBezTo>
                <a:cubicBezTo>
                  <a:pt x="5792" y="1733"/>
                  <a:pt x="1733" y="5792"/>
                  <a:pt x="1733" y="10800"/>
                </a:cubicBezTo>
                <a:close/>
              </a:path>
            </a:pathLst>
          </a:custGeom>
          <a:solidFill>
            <a:schemeClr val="hlink"/>
          </a:solidFill>
          <a:ln w="9525">
            <a:round/>
            <a:headEnd/>
            <a:tailEnd/>
          </a:ln>
          <a:effectLst/>
          <a:scene3d>
            <a:camera prst="legacyPerspectiveTopRight">
              <a:rot lat="21299999" lon="1800000" rev="0"/>
            </a:camera>
            <a:lightRig rig="legacyFlat4" dir="b"/>
          </a:scene3d>
          <a:sp3d extrusionH="227000" prstMaterial="legacyPlastic">
            <a:bevelT w="13500" h="13500" prst="angle"/>
            <a:bevelB w="13500" h="13500" prst="angle"/>
            <a:extrusionClr>
              <a:schemeClr val="folHlink"/>
            </a:extrusionClr>
          </a:sp3d>
        </p:spPr>
        <p:txBody>
          <a:bodyPr wrap="none" anchor="ctr">
            <a:flatTx/>
          </a:bodyPr>
          <a:lstStyle/>
          <a:p>
            <a:endParaRPr lang="zh-CN" altLang="en-US"/>
          </a:p>
        </p:txBody>
      </p:sp>
      <p:sp>
        <p:nvSpPr>
          <p:cNvPr id="600069" name="Freeform 5"/>
          <p:cNvSpPr>
            <a:spLocks/>
          </p:cNvSpPr>
          <p:nvPr/>
        </p:nvSpPr>
        <p:spPr bwMode="auto">
          <a:xfrm>
            <a:off x="1547813" y="3429000"/>
            <a:ext cx="304800" cy="73025"/>
          </a:xfrm>
          <a:custGeom>
            <a:avLst/>
            <a:gdLst/>
            <a:ahLst/>
            <a:cxnLst>
              <a:cxn ang="0">
                <a:pos x="0" y="0"/>
              </a:cxn>
              <a:cxn ang="0">
                <a:pos x="45" y="46"/>
              </a:cxn>
              <a:cxn ang="0">
                <a:pos x="192" y="41"/>
              </a:cxn>
            </a:cxnLst>
            <a:rect l="0" t="0" r="r" b="b"/>
            <a:pathLst>
              <a:path w="192" h="46">
                <a:moveTo>
                  <a:pt x="0" y="0"/>
                </a:moveTo>
                <a:lnTo>
                  <a:pt x="45" y="46"/>
                </a:lnTo>
                <a:lnTo>
                  <a:pt x="192" y="41"/>
                </a:lnTo>
              </a:path>
            </a:pathLst>
          </a:custGeom>
          <a:noFill/>
          <a:ln w="28575" cmpd="sng">
            <a:solidFill>
              <a:srgbClr val="FF3300"/>
            </a:solidFill>
            <a:round/>
            <a:headEnd/>
            <a:tailEnd/>
          </a:ln>
          <a:effectLst/>
        </p:spPr>
        <p:txBody>
          <a:bodyPr/>
          <a:lstStyle/>
          <a:p>
            <a:endParaRPr lang="zh-CN" altLang="en-US"/>
          </a:p>
        </p:txBody>
      </p:sp>
      <p:sp>
        <p:nvSpPr>
          <p:cNvPr id="600070" name="Freeform 6"/>
          <p:cNvSpPr>
            <a:spLocks/>
          </p:cNvSpPr>
          <p:nvPr/>
        </p:nvSpPr>
        <p:spPr bwMode="auto">
          <a:xfrm>
            <a:off x="1495425" y="3584575"/>
            <a:ext cx="323850" cy="61913"/>
          </a:xfrm>
          <a:custGeom>
            <a:avLst/>
            <a:gdLst/>
            <a:ahLst/>
            <a:cxnLst>
              <a:cxn ang="0">
                <a:pos x="0" y="0"/>
              </a:cxn>
              <a:cxn ang="0">
                <a:pos x="77" y="39"/>
              </a:cxn>
              <a:cxn ang="0">
                <a:pos x="204" y="39"/>
              </a:cxn>
            </a:cxnLst>
            <a:rect l="0" t="0" r="r" b="b"/>
            <a:pathLst>
              <a:path w="204" h="39">
                <a:moveTo>
                  <a:pt x="0" y="0"/>
                </a:moveTo>
                <a:lnTo>
                  <a:pt x="77" y="39"/>
                </a:lnTo>
                <a:lnTo>
                  <a:pt x="204" y="39"/>
                </a:lnTo>
              </a:path>
            </a:pathLst>
          </a:custGeom>
          <a:noFill/>
          <a:ln w="28575" cmpd="sng">
            <a:solidFill>
              <a:srgbClr val="FF3300"/>
            </a:solidFill>
            <a:round/>
            <a:headEnd/>
            <a:tailEnd/>
          </a:ln>
          <a:effectLst/>
        </p:spPr>
        <p:txBody>
          <a:bodyPr/>
          <a:lstStyle/>
          <a:p>
            <a:endParaRPr lang="zh-CN" altLang="en-US"/>
          </a:p>
        </p:txBody>
      </p:sp>
      <p:sp>
        <p:nvSpPr>
          <p:cNvPr id="600071" name="Freeform 7"/>
          <p:cNvSpPr>
            <a:spLocks/>
          </p:cNvSpPr>
          <p:nvPr/>
        </p:nvSpPr>
        <p:spPr bwMode="auto">
          <a:xfrm>
            <a:off x="1490663" y="3770313"/>
            <a:ext cx="323850" cy="20637"/>
          </a:xfrm>
          <a:custGeom>
            <a:avLst/>
            <a:gdLst/>
            <a:ahLst/>
            <a:cxnLst>
              <a:cxn ang="0">
                <a:pos x="0" y="0"/>
              </a:cxn>
              <a:cxn ang="0">
                <a:pos x="75" y="13"/>
              </a:cxn>
              <a:cxn ang="0">
                <a:pos x="204" y="12"/>
              </a:cxn>
            </a:cxnLst>
            <a:rect l="0" t="0" r="r" b="b"/>
            <a:pathLst>
              <a:path w="204" h="13">
                <a:moveTo>
                  <a:pt x="0" y="0"/>
                </a:moveTo>
                <a:lnTo>
                  <a:pt x="75" y="13"/>
                </a:lnTo>
                <a:lnTo>
                  <a:pt x="204" y="12"/>
                </a:lnTo>
              </a:path>
            </a:pathLst>
          </a:custGeom>
          <a:noFill/>
          <a:ln w="28575" cmpd="sng">
            <a:solidFill>
              <a:srgbClr val="FF3300"/>
            </a:solidFill>
            <a:round/>
            <a:headEnd/>
            <a:tailEnd/>
          </a:ln>
          <a:effectLst/>
        </p:spPr>
        <p:txBody>
          <a:bodyPr/>
          <a:lstStyle/>
          <a:p>
            <a:endParaRPr lang="zh-CN" altLang="en-US"/>
          </a:p>
        </p:txBody>
      </p:sp>
      <p:sp>
        <p:nvSpPr>
          <p:cNvPr id="600072" name="Freeform 8"/>
          <p:cNvSpPr>
            <a:spLocks/>
          </p:cNvSpPr>
          <p:nvPr/>
        </p:nvSpPr>
        <p:spPr bwMode="auto">
          <a:xfrm>
            <a:off x="1504950" y="3933825"/>
            <a:ext cx="344488" cy="36513"/>
          </a:xfrm>
          <a:custGeom>
            <a:avLst/>
            <a:gdLst/>
            <a:ahLst/>
            <a:cxnLst>
              <a:cxn ang="0">
                <a:pos x="0" y="23"/>
              </a:cxn>
              <a:cxn ang="0">
                <a:pos x="81" y="0"/>
              </a:cxn>
              <a:cxn ang="0">
                <a:pos x="217" y="0"/>
              </a:cxn>
            </a:cxnLst>
            <a:rect l="0" t="0" r="r" b="b"/>
            <a:pathLst>
              <a:path w="217" h="23">
                <a:moveTo>
                  <a:pt x="0" y="23"/>
                </a:moveTo>
                <a:lnTo>
                  <a:pt x="81" y="0"/>
                </a:lnTo>
                <a:lnTo>
                  <a:pt x="217" y="0"/>
                </a:lnTo>
              </a:path>
            </a:pathLst>
          </a:custGeom>
          <a:noFill/>
          <a:ln w="28575" cmpd="sng">
            <a:solidFill>
              <a:srgbClr val="FF3300"/>
            </a:solidFill>
            <a:round/>
            <a:headEnd/>
            <a:tailEnd/>
          </a:ln>
          <a:effectLst/>
        </p:spPr>
        <p:txBody>
          <a:bodyPr/>
          <a:lstStyle/>
          <a:p>
            <a:endParaRPr lang="zh-CN" altLang="en-US"/>
          </a:p>
        </p:txBody>
      </p:sp>
      <p:sp>
        <p:nvSpPr>
          <p:cNvPr id="600073" name="Freeform 9"/>
          <p:cNvSpPr>
            <a:spLocks/>
          </p:cNvSpPr>
          <p:nvPr/>
        </p:nvSpPr>
        <p:spPr bwMode="auto">
          <a:xfrm>
            <a:off x="1571625" y="4078288"/>
            <a:ext cx="334963" cy="58737"/>
          </a:xfrm>
          <a:custGeom>
            <a:avLst/>
            <a:gdLst/>
            <a:ahLst/>
            <a:cxnLst>
              <a:cxn ang="0">
                <a:pos x="0" y="37"/>
              </a:cxn>
              <a:cxn ang="0">
                <a:pos x="75" y="0"/>
              </a:cxn>
              <a:cxn ang="0">
                <a:pos x="211" y="0"/>
              </a:cxn>
            </a:cxnLst>
            <a:rect l="0" t="0" r="r" b="b"/>
            <a:pathLst>
              <a:path w="211" h="37">
                <a:moveTo>
                  <a:pt x="0" y="37"/>
                </a:moveTo>
                <a:lnTo>
                  <a:pt x="75" y="0"/>
                </a:lnTo>
                <a:lnTo>
                  <a:pt x="211" y="0"/>
                </a:lnTo>
              </a:path>
            </a:pathLst>
          </a:custGeom>
          <a:noFill/>
          <a:ln w="28575" cmpd="sng">
            <a:solidFill>
              <a:srgbClr val="FF3300"/>
            </a:solidFill>
            <a:round/>
            <a:headEnd/>
            <a:tailEnd/>
          </a:ln>
          <a:effectLst/>
        </p:spPr>
        <p:txBody>
          <a:bodyPr/>
          <a:lstStyle/>
          <a:p>
            <a:endParaRPr lang="zh-CN" altLang="en-US"/>
          </a:p>
        </p:txBody>
      </p:sp>
      <p:sp>
        <p:nvSpPr>
          <p:cNvPr id="600074" name="Freeform 10"/>
          <p:cNvSpPr>
            <a:spLocks/>
          </p:cNvSpPr>
          <p:nvPr/>
        </p:nvSpPr>
        <p:spPr bwMode="auto">
          <a:xfrm>
            <a:off x="2698750" y="4005263"/>
            <a:ext cx="325438" cy="74612"/>
          </a:xfrm>
          <a:custGeom>
            <a:avLst/>
            <a:gdLst/>
            <a:ahLst/>
            <a:cxnLst>
              <a:cxn ang="0">
                <a:pos x="0" y="0"/>
              </a:cxn>
              <a:cxn ang="0">
                <a:pos x="82" y="47"/>
              </a:cxn>
              <a:cxn ang="0">
                <a:pos x="205" y="35"/>
              </a:cxn>
            </a:cxnLst>
            <a:rect l="0" t="0" r="r" b="b"/>
            <a:pathLst>
              <a:path w="205" h="47">
                <a:moveTo>
                  <a:pt x="0" y="0"/>
                </a:moveTo>
                <a:lnTo>
                  <a:pt x="82" y="47"/>
                </a:lnTo>
                <a:lnTo>
                  <a:pt x="205" y="35"/>
                </a:lnTo>
              </a:path>
            </a:pathLst>
          </a:custGeom>
          <a:noFill/>
          <a:ln w="28575" cmpd="sng">
            <a:solidFill>
              <a:srgbClr val="FF3300"/>
            </a:solidFill>
            <a:round/>
            <a:headEnd/>
            <a:tailEnd/>
          </a:ln>
          <a:effectLst/>
        </p:spPr>
        <p:txBody>
          <a:bodyPr/>
          <a:lstStyle/>
          <a:p>
            <a:endParaRPr lang="zh-CN" altLang="en-US"/>
          </a:p>
        </p:txBody>
      </p:sp>
      <p:sp>
        <p:nvSpPr>
          <p:cNvPr id="600075" name="Freeform 11"/>
          <p:cNvSpPr>
            <a:spLocks/>
          </p:cNvSpPr>
          <p:nvPr/>
        </p:nvSpPr>
        <p:spPr bwMode="auto">
          <a:xfrm>
            <a:off x="2724150" y="3860800"/>
            <a:ext cx="319088" cy="47625"/>
          </a:xfrm>
          <a:custGeom>
            <a:avLst/>
            <a:gdLst/>
            <a:ahLst/>
            <a:cxnLst>
              <a:cxn ang="0">
                <a:pos x="0" y="0"/>
              </a:cxn>
              <a:cxn ang="0">
                <a:pos x="93" y="30"/>
              </a:cxn>
              <a:cxn ang="0">
                <a:pos x="201" y="15"/>
              </a:cxn>
            </a:cxnLst>
            <a:rect l="0" t="0" r="r" b="b"/>
            <a:pathLst>
              <a:path w="201" h="30">
                <a:moveTo>
                  <a:pt x="0" y="0"/>
                </a:moveTo>
                <a:lnTo>
                  <a:pt x="93" y="30"/>
                </a:lnTo>
                <a:lnTo>
                  <a:pt x="201" y="15"/>
                </a:lnTo>
              </a:path>
            </a:pathLst>
          </a:custGeom>
          <a:noFill/>
          <a:ln w="28575" cmpd="sng">
            <a:solidFill>
              <a:srgbClr val="FF3300"/>
            </a:solidFill>
            <a:round/>
            <a:headEnd/>
            <a:tailEnd/>
          </a:ln>
          <a:effectLst/>
        </p:spPr>
        <p:txBody>
          <a:bodyPr/>
          <a:lstStyle/>
          <a:p>
            <a:endParaRPr lang="zh-CN" altLang="en-US"/>
          </a:p>
        </p:txBody>
      </p:sp>
      <p:sp>
        <p:nvSpPr>
          <p:cNvPr id="600076" name="Freeform 12"/>
          <p:cNvSpPr>
            <a:spLocks/>
          </p:cNvSpPr>
          <p:nvPr/>
        </p:nvSpPr>
        <p:spPr bwMode="auto">
          <a:xfrm>
            <a:off x="2698750" y="3684588"/>
            <a:ext cx="339725" cy="33337"/>
          </a:xfrm>
          <a:custGeom>
            <a:avLst/>
            <a:gdLst/>
            <a:ahLst/>
            <a:cxnLst>
              <a:cxn ang="0">
                <a:pos x="0" y="21"/>
              </a:cxn>
              <a:cxn ang="0">
                <a:pos x="94" y="15"/>
              </a:cxn>
              <a:cxn ang="0">
                <a:pos x="214" y="0"/>
              </a:cxn>
            </a:cxnLst>
            <a:rect l="0" t="0" r="r" b="b"/>
            <a:pathLst>
              <a:path w="214" h="21">
                <a:moveTo>
                  <a:pt x="0" y="21"/>
                </a:moveTo>
                <a:lnTo>
                  <a:pt x="94" y="15"/>
                </a:lnTo>
                <a:lnTo>
                  <a:pt x="214" y="0"/>
                </a:lnTo>
              </a:path>
            </a:pathLst>
          </a:custGeom>
          <a:noFill/>
          <a:ln w="28575" cmpd="sng">
            <a:solidFill>
              <a:srgbClr val="FF3300"/>
            </a:solidFill>
            <a:round/>
            <a:headEnd/>
            <a:tailEnd/>
          </a:ln>
          <a:effectLst/>
        </p:spPr>
        <p:txBody>
          <a:bodyPr/>
          <a:lstStyle/>
          <a:p>
            <a:endParaRPr lang="zh-CN" altLang="en-US"/>
          </a:p>
        </p:txBody>
      </p:sp>
      <p:sp>
        <p:nvSpPr>
          <p:cNvPr id="600077" name="Freeform 13"/>
          <p:cNvSpPr>
            <a:spLocks/>
          </p:cNvSpPr>
          <p:nvPr/>
        </p:nvSpPr>
        <p:spPr bwMode="auto">
          <a:xfrm>
            <a:off x="2647950" y="3394075"/>
            <a:ext cx="300038" cy="100013"/>
          </a:xfrm>
          <a:custGeom>
            <a:avLst/>
            <a:gdLst/>
            <a:ahLst/>
            <a:cxnLst>
              <a:cxn ang="0">
                <a:pos x="0" y="63"/>
              </a:cxn>
              <a:cxn ang="0">
                <a:pos x="68" y="22"/>
              </a:cxn>
              <a:cxn ang="0">
                <a:pos x="189" y="0"/>
              </a:cxn>
            </a:cxnLst>
            <a:rect l="0" t="0" r="r" b="b"/>
            <a:pathLst>
              <a:path w="189" h="63">
                <a:moveTo>
                  <a:pt x="0" y="63"/>
                </a:moveTo>
                <a:lnTo>
                  <a:pt x="68" y="22"/>
                </a:lnTo>
                <a:lnTo>
                  <a:pt x="189" y="0"/>
                </a:lnTo>
              </a:path>
            </a:pathLst>
          </a:custGeom>
          <a:noFill/>
          <a:ln w="28575" cmpd="sng">
            <a:solidFill>
              <a:srgbClr val="FF3300"/>
            </a:solidFill>
            <a:round/>
            <a:headEnd/>
            <a:tailEnd/>
          </a:ln>
          <a:effectLst/>
        </p:spPr>
        <p:txBody>
          <a:bodyPr/>
          <a:lstStyle/>
          <a:p>
            <a:endParaRPr lang="zh-CN" altLang="en-US"/>
          </a:p>
        </p:txBody>
      </p:sp>
      <p:sp>
        <p:nvSpPr>
          <p:cNvPr id="600078" name="Freeform 14"/>
          <p:cNvSpPr>
            <a:spLocks/>
          </p:cNvSpPr>
          <p:nvPr/>
        </p:nvSpPr>
        <p:spPr bwMode="auto">
          <a:xfrm>
            <a:off x="2581275" y="3260725"/>
            <a:ext cx="295275" cy="123825"/>
          </a:xfrm>
          <a:custGeom>
            <a:avLst/>
            <a:gdLst/>
            <a:ahLst/>
            <a:cxnLst>
              <a:cxn ang="0">
                <a:pos x="0" y="78"/>
              </a:cxn>
              <a:cxn ang="0">
                <a:pos x="66" y="18"/>
              </a:cxn>
              <a:cxn ang="0">
                <a:pos x="186" y="0"/>
              </a:cxn>
            </a:cxnLst>
            <a:rect l="0" t="0" r="r" b="b"/>
            <a:pathLst>
              <a:path w="186" h="78">
                <a:moveTo>
                  <a:pt x="0" y="78"/>
                </a:moveTo>
                <a:lnTo>
                  <a:pt x="66" y="18"/>
                </a:lnTo>
                <a:lnTo>
                  <a:pt x="186" y="0"/>
                </a:lnTo>
              </a:path>
            </a:pathLst>
          </a:custGeom>
          <a:noFill/>
          <a:ln w="28575" cmpd="sng">
            <a:solidFill>
              <a:srgbClr val="FF3300"/>
            </a:solidFill>
            <a:round/>
            <a:headEnd/>
            <a:tailEnd/>
          </a:ln>
          <a:effectLst/>
        </p:spPr>
        <p:txBody>
          <a:bodyPr/>
          <a:lstStyle/>
          <a:p>
            <a:endParaRPr lang="zh-CN" altLang="en-US"/>
          </a:p>
        </p:txBody>
      </p:sp>
      <p:sp>
        <p:nvSpPr>
          <p:cNvPr id="600079" name="Freeform 15"/>
          <p:cNvSpPr>
            <a:spLocks/>
          </p:cNvSpPr>
          <p:nvPr/>
        </p:nvSpPr>
        <p:spPr bwMode="auto">
          <a:xfrm>
            <a:off x="2698750" y="3532188"/>
            <a:ext cx="296863" cy="77787"/>
          </a:xfrm>
          <a:custGeom>
            <a:avLst/>
            <a:gdLst/>
            <a:ahLst/>
            <a:cxnLst>
              <a:cxn ang="0">
                <a:pos x="0" y="49"/>
              </a:cxn>
              <a:cxn ang="0">
                <a:pos x="82" y="12"/>
              </a:cxn>
              <a:cxn ang="0">
                <a:pos x="187" y="0"/>
              </a:cxn>
            </a:cxnLst>
            <a:rect l="0" t="0" r="r" b="b"/>
            <a:pathLst>
              <a:path w="187" h="49">
                <a:moveTo>
                  <a:pt x="0" y="49"/>
                </a:moveTo>
                <a:lnTo>
                  <a:pt x="82" y="12"/>
                </a:lnTo>
                <a:lnTo>
                  <a:pt x="187" y="0"/>
                </a:lnTo>
              </a:path>
            </a:pathLst>
          </a:custGeom>
          <a:noFill/>
          <a:ln w="28575" cmpd="sng">
            <a:solidFill>
              <a:srgbClr val="FF3300"/>
            </a:solidFill>
            <a:round/>
            <a:headEnd/>
            <a:tailEnd/>
          </a:ln>
          <a:effectLst/>
        </p:spPr>
        <p:txBody>
          <a:bodyPr/>
          <a:lstStyle/>
          <a:p>
            <a:endParaRPr lang="zh-CN" altLang="en-US"/>
          </a:p>
        </p:txBody>
      </p:sp>
      <p:sp>
        <p:nvSpPr>
          <p:cNvPr id="600080" name="Freeform 16"/>
          <p:cNvSpPr>
            <a:spLocks/>
          </p:cNvSpPr>
          <p:nvPr/>
        </p:nvSpPr>
        <p:spPr bwMode="auto">
          <a:xfrm>
            <a:off x="2162175" y="4413250"/>
            <a:ext cx="166688" cy="219075"/>
          </a:xfrm>
          <a:custGeom>
            <a:avLst/>
            <a:gdLst/>
            <a:ahLst/>
            <a:cxnLst>
              <a:cxn ang="0">
                <a:pos x="0" y="138"/>
              </a:cxn>
              <a:cxn ang="0">
                <a:pos x="6" y="42"/>
              </a:cxn>
              <a:cxn ang="0">
                <a:pos x="105" y="0"/>
              </a:cxn>
            </a:cxnLst>
            <a:rect l="0" t="0" r="r" b="b"/>
            <a:pathLst>
              <a:path w="105" h="138">
                <a:moveTo>
                  <a:pt x="0" y="138"/>
                </a:moveTo>
                <a:lnTo>
                  <a:pt x="6" y="42"/>
                </a:lnTo>
                <a:lnTo>
                  <a:pt x="105" y="0"/>
                </a:lnTo>
              </a:path>
            </a:pathLst>
          </a:custGeom>
          <a:noFill/>
          <a:ln w="28575" cmpd="sng">
            <a:solidFill>
              <a:srgbClr val="FF3300"/>
            </a:solidFill>
            <a:round/>
            <a:headEnd/>
            <a:tailEnd/>
          </a:ln>
          <a:effectLst/>
        </p:spPr>
        <p:txBody>
          <a:bodyPr/>
          <a:lstStyle/>
          <a:p>
            <a:endParaRPr lang="zh-CN" altLang="en-US"/>
          </a:p>
        </p:txBody>
      </p:sp>
      <p:sp>
        <p:nvSpPr>
          <p:cNvPr id="600081" name="Freeform 17"/>
          <p:cNvSpPr>
            <a:spLocks/>
          </p:cNvSpPr>
          <p:nvPr/>
        </p:nvSpPr>
        <p:spPr bwMode="auto">
          <a:xfrm>
            <a:off x="2028825" y="4394200"/>
            <a:ext cx="247650" cy="204788"/>
          </a:xfrm>
          <a:custGeom>
            <a:avLst/>
            <a:gdLst/>
            <a:ahLst/>
            <a:cxnLst>
              <a:cxn ang="0">
                <a:pos x="0" y="129"/>
              </a:cxn>
              <a:cxn ang="0">
                <a:pos x="18" y="39"/>
              </a:cxn>
              <a:cxn ang="0">
                <a:pos x="156" y="0"/>
              </a:cxn>
            </a:cxnLst>
            <a:rect l="0" t="0" r="r" b="b"/>
            <a:pathLst>
              <a:path w="156" h="129">
                <a:moveTo>
                  <a:pt x="0" y="129"/>
                </a:moveTo>
                <a:lnTo>
                  <a:pt x="18" y="39"/>
                </a:lnTo>
                <a:lnTo>
                  <a:pt x="156" y="0"/>
                </a:lnTo>
              </a:path>
            </a:pathLst>
          </a:custGeom>
          <a:noFill/>
          <a:ln w="28575" cmpd="sng">
            <a:solidFill>
              <a:srgbClr val="FF3300"/>
            </a:solidFill>
            <a:round/>
            <a:headEnd/>
            <a:tailEnd/>
          </a:ln>
          <a:effectLst/>
        </p:spPr>
        <p:txBody>
          <a:bodyPr/>
          <a:lstStyle/>
          <a:p>
            <a:endParaRPr lang="zh-CN" altLang="en-US"/>
          </a:p>
        </p:txBody>
      </p:sp>
      <p:sp>
        <p:nvSpPr>
          <p:cNvPr id="600082" name="Freeform 18"/>
          <p:cNvSpPr>
            <a:spLocks/>
          </p:cNvSpPr>
          <p:nvPr/>
        </p:nvSpPr>
        <p:spPr bwMode="auto">
          <a:xfrm>
            <a:off x="1906588" y="4356100"/>
            <a:ext cx="260350" cy="176213"/>
          </a:xfrm>
          <a:custGeom>
            <a:avLst/>
            <a:gdLst/>
            <a:ahLst/>
            <a:cxnLst>
              <a:cxn ang="0">
                <a:pos x="0" y="111"/>
              </a:cxn>
              <a:cxn ang="0">
                <a:pos x="30" y="36"/>
              </a:cxn>
              <a:cxn ang="0">
                <a:pos x="164" y="0"/>
              </a:cxn>
            </a:cxnLst>
            <a:rect l="0" t="0" r="r" b="b"/>
            <a:pathLst>
              <a:path w="164" h="111">
                <a:moveTo>
                  <a:pt x="0" y="111"/>
                </a:moveTo>
                <a:lnTo>
                  <a:pt x="30" y="36"/>
                </a:lnTo>
                <a:lnTo>
                  <a:pt x="164" y="0"/>
                </a:lnTo>
              </a:path>
            </a:pathLst>
          </a:custGeom>
          <a:noFill/>
          <a:ln w="28575" cmpd="sng">
            <a:solidFill>
              <a:srgbClr val="FF3300"/>
            </a:solidFill>
            <a:round/>
            <a:headEnd/>
            <a:tailEnd/>
          </a:ln>
          <a:effectLst/>
        </p:spPr>
        <p:txBody>
          <a:bodyPr/>
          <a:lstStyle/>
          <a:p>
            <a:endParaRPr lang="zh-CN" altLang="en-US"/>
          </a:p>
        </p:txBody>
      </p:sp>
      <p:sp>
        <p:nvSpPr>
          <p:cNvPr id="600083" name="Freeform 19"/>
          <p:cNvSpPr>
            <a:spLocks/>
          </p:cNvSpPr>
          <p:nvPr/>
        </p:nvSpPr>
        <p:spPr bwMode="auto">
          <a:xfrm>
            <a:off x="1619250" y="4221163"/>
            <a:ext cx="5187950" cy="1655762"/>
          </a:xfrm>
          <a:custGeom>
            <a:avLst/>
            <a:gdLst/>
            <a:ahLst/>
            <a:cxnLst>
              <a:cxn ang="0">
                <a:pos x="0" y="0"/>
              </a:cxn>
              <a:cxn ang="0">
                <a:pos x="0" y="1043"/>
              </a:cxn>
              <a:cxn ang="0">
                <a:pos x="3266" y="1043"/>
              </a:cxn>
              <a:cxn ang="0">
                <a:pos x="3268" y="358"/>
              </a:cxn>
              <a:cxn ang="0">
                <a:pos x="2966" y="358"/>
              </a:cxn>
            </a:cxnLst>
            <a:rect l="0" t="0" r="r" b="b"/>
            <a:pathLst>
              <a:path w="3268" h="1043">
                <a:moveTo>
                  <a:pt x="0" y="0"/>
                </a:moveTo>
                <a:lnTo>
                  <a:pt x="0" y="1043"/>
                </a:lnTo>
                <a:lnTo>
                  <a:pt x="3266" y="1043"/>
                </a:lnTo>
                <a:lnTo>
                  <a:pt x="3268" y="358"/>
                </a:lnTo>
                <a:lnTo>
                  <a:pt x="2966" y="358"/>
                </a:lnTo>
              </a:path>
            </a:pathLst>
          </a:custGeom>
          <a:noFill/>
          <a:ln w="28575" cmpd="sng">
            <a:solidFill>
              <a:srgbClr val="FF9900"/>
            </a:solidFill>
            <a:round/>
            <a:headEnd/>
            <a:tailEnd/>
          </a:ln>
          <a:effectLst/>
        </p:spPr>
        <p:txBody>
          <a:bodyPr/>
          <a:lstStyle/>
          <a:p>
            <a:endParaRPr lang="zh-CN" altLang="en-US"/>
          </a:p>
        </p:txBody>
      </p:sp>
      <p:sp>
        <p:nvSpPr>
          <p:cNvPr id="600084" name="Freeform 20"/>
          <p:cNvSpPr>
            <a:spLocks/>
          </p:cNvSpPr>
          <p:nvPr/>
        </p:nvSpPr>
        <p:spPr bwMode="auto">
          <a:xfrm>
            <a:off x="1547813" y="2205038"/>
            <a:ext cx="5400675" cy="1223962"/>
          </a:xfrm>
          <a:custGeom>
            <a:avLst/>
            <a:gdLst/>
            <a:ahLst/>
            <a:cxnLst>
              <a:cxn ang="0">
                <a:pos x="0" y="544"/>
              </a:cxn>
              <a:cxn ang="0">
                <a:pos x="0" y="0"/>
              </a:cxn>
              <a:cxn ang="0">
                <a:pos x="3538" y="0"/>
              </a:cxn>
              <a:cxn ang="0">
                <a:pos x="3538" y="181"/>
              </a:cxn>
            </a:cxnLst>
            <a:rect l="0" t="0" r="r" b="b"/>
            <a:pathLst>
              <a:path w="3538" h="544">
                <a:moveTo>
                  <a:pt x="0" y="544"/>
                </a:moveTo>
                <a:lnTo>
                  <a:pt x="0" y="0"/>
                </a:lnTo>
                <a:lnTo>
                  <a:pt x="3538" y="0"/>
                </a:lnTo>
                <a:lnTo>
                  <a:pt x="3538" y="181"/>
                </a:lnTo>
              </a:path>
            </a:pathLst>
          </a:custGeom>
          <a:noFill/>
          <a:ln w="28575" cmpd="sng">
            <a:solidFill>
              <a:srgbClr val="FF9900"/>
            </a:solidFill>
            <a:round/>
            <a:headEnd/>
            <a:tailEnd/>
          </a:ln>
          <a:effectLst/>
        </p:spPr>
        <p:txBody>
          <a:bodyPr/>
          <a:lstStyle/>
          <a:p>
            <a:endParaRPr lang="zh-CN" altLang="en-US"/>
          </a:p>
        </p:txBody>
      </p:sp>
      <p:sp>
        <p:nvSpPr>
          <p:cNvPr id="600085" name="Line 21"/>
          <p:cNvSpPr>
            <a:spLocks noChangeShapeType="1"/>
          </p:cNvSpPr>
          <p:nvPr/>
        </p:nvSpPr>
        <p:spPr bwMode="auto">
          <a:xfrm>
            <a:off x="2698750" y="3105150"/>
            <a:ext cx="719138" cy="0"/>
          </a:xfrm>
          <a:prstGeom prst="line">
            <a:avLst/>
          </a:prstGeom>
          <a:noFill/>
          <a:ln w="28575">
            <a:solidFill>
              <a:srgbClr val="FF9900"/>
            </a:solidFill>
            <a:round/>
            <a:headEnd/>
            <a:tailEnd type="triangle" w="lg" len="lg"/>
          </a:ln>
          <a:effectLst/>
        </p:spPr>
        <p:txBody>
          <a:bodyPr/>
          <a:lstStyle/>
          <a:p>
            <a:endParaRPr lang="zh-CN" altLang="en-US"/>
          </a:p>
        </p:txBody>
      </p:sp>
      <p:sp>
        <p:nvSpPr>
          <p:cNvPr id="600086" name="Line 22"/>
          <p:cNvSpPr>
            <a:spLocks noChangeShapeType="1"/>
          </p:cNvSpPr>
          <p:nvPr/>
        </p:nvSpPr>
        <p:spPr bwMode="auto">
          <a:xfrm>
            <a:off x="2698750" y="3105150"/>
            <a:ext cx="3743325" cy="0"/>
          </a:xfrm>
          <a:prstGeom prst="line">
            <a:avLst/>
          </a:prstGeom>
          <a:noFill/>
          <a:ln w="28575">
            <a:solidFill>
              <a:srgbClr val="FF9900"/>
            </a:solidFill>
            <a:round/>
            <a:headEnd/>
            <a:tailEnd/>
          </a:ln>
          <a:effectLst/>
        </p:spPr>
        <p:txBody>
          <a:bodyPr/>
          <a:lstStyle/>
          <a:p>
            <a:endParaRPr lang="zh-CN" altLang="en-US"/>
          </a:p>
        </p:txBody>
      </p:sp>
      <p:grpSp>
        <p:nvGrpSpPr>
          <p:cNvPr id="600087" name="Group 23"/>
          <p:cNvGrpSpPr>
            <a:grpSpLocks/>
          </p:cNvGrpSpPr>
          <p:nvPr/>
        </p:nvGrpSpPr>
        <p:grpSpPr bwMode="auto">
          <a:xfrm>
            <a:off x="3778250" y="2817813"/>
            <a:ext cx="647700" cy="576262"/>
            <a:chOff x="1701" y="3702"/>
            <a:chExt cx="408" cy="363"/>
          </a:xfrm>
        </p:grpSpPr>
        <p:sp>
          <p:nvSpPr>
            <p:cNvPr id="600088" name="AutoShape 24"/>
            <p:cNvSpPr>
              <a:spLocks noChangeArrowheads="1"/>
            </p:cNvSpPr>
            <p:nvPr/>
          </p:nvSpPr>
          <p:spPr bwMode="auto">
            <a:xfrm rot="5400000">
              <a:off x="1723" y="3680"/>
              <a:ext cx="363" cy="408"/>
            </a:xfrm>
            <a:prstGeom prst="triangle">
              <a:avLst>
                <a:gd name="adj" fmla="val 50000"/>
              </a:avLst>
            </a:prstGeom>
            <a:solidFill>
              <a:schemeClr val="bg1"/>
            </a:solidFill>
            <a:ln w="38100">
              <a:solidFill>
                <a:schemeClr val="tx1"/>
              </a:solidFill>
              <a:miter lim="800000"/>
              <a:headEnd/>
              <a:tailEnd/>
            </a:ln>
            <a:effectLst/>
          </p:spPr>
          <p:txBody>
            <a:bodyPr rot="10800000" vert="eaVert" wrap="none" anchor="ctr"/>
            <a:lstStyle/>
            <a:p>
              <a:pPr algn="ctr"/>
              <a:endParaRPr lang="zh-CN" altLang="zh-CN" sz="1800">
                <a:latin typeface="Arial" pitchFamily="34" charset="0"/>
              </a:endParaRPr>
            </a:p>
          </p:txBody>
        </p:sp>
        <p:sp>
          <p:nvSpPr>
            <p:cNvPr id="600089" name="Text Box 25"/>
            <p:cNvSpPr txBox="1">
              <a:spLocks noChangeArrowheads="1"/>
            </p:cNvSpPr>
            <p:nvPr/>
          </p:nvSpPr>
          <p:spPr bwMode="auto">
            <a:xfrm>
              <a:off x="1701" y="3767"/>
              <a:ext cx="212" cy="231"/>
            </a:xfrm>
            <a:prstGeom prst="rect">
              <a:avLst/>
            </a:prstGeom>
            <a:noFill/>
            <a:ln w="9525">
              <a:noFill/>
              <a:miter lim="800000"/>
              <a:headEnd/>
              <a:tailEnd/>
            </a:ln>
            <a:effectLst/>
          </p:spPr>
          <p:txBody>
            <a:bodyPr wrap="none">
              <a:spAutoFit/>
            </a:bodyPr>
            <a:lstStyle/>
            <a:p>
              <a:r>
                <a:rPr lang="en-US" altLang="zh-CN" sz="1800">
                  <a:latin typeface="Arial" pitchFamily="34" charset="0"/>
                </a:rPr>
                <a:t>A</a:t>
              </a:r>
            </a:p>
          </p:txBody>
        </p:sp>
      </p:grpSp>
      <p:grpSp>
        <p:nvGrpSpPr>
          <p:cNvPr id="600090" name="Group 26"/>
          <p:cNvGrpSpPr>
            <a:grpSpLocks/>
          </p:cNvGrpSpPr>
          <p:nvPr/>
        </p:nvGrpSpPr>
        <p:grpSpPr bwMode="auto">
          <a:xfrm>
            <a:off x="4786313" y="2636838"/>
            <a:ext cx="863600" cy="936625"/>
            <a:chOff x="1610" y="3475"/>
            <a:chExt cx="544" cy="590"/>
          </a:xfrm>
        </p:grpSpPr>
        <p:sp>
          <p:nvSpPr>
            <p:cNvPr id="600091" name="AutoShape 27"/>
            <p:cNvSpPr>
              <a:spLocks noChangeArrowheads="1"/>
            </p:cNvSpPr>
            <p:nvPr/>
          </p:nvSpPr>
          <p:spPr bwMode="auto">
            <a:xfrm rot="5400000">
              <a:off x="1587" y="3498"/>
              <a:ext cx="590" cy="544"/>
            </a:xfrm>
            <a:prstGeom prst="triangle">
              <a:avLst>
                <a:gd name="adj" fmla="val 50000"/>
              </a:avLst>
            </a:prstGeom>
            <a:solidFill>
              <a:srgbClr val="FFCCFF"/>
            </a:solidFill>
            <a:ln w="38100">
              <a:solidFill>
                <a:schemeClr val="tx1"/>
              </a:solidFill>
              <a:miter lim="800000"/>
              <a:headEnd/>
              <a:tailEnd/>
            </a:ln>
            <a:effectLst/>
          </p:spPr>
          <p:txBody>
            <a:bodyPr wrap="none" anchor="ctr"/>
            <a:lstStyle/>
            <a:p>
              <a:endParaRPr lang="zh-CN" altLang="en-US"/>
            </a:p>
          </p:txBody>
        </p:sp>
        <p:graphicFrame>
          <p:nvGraphicFramePr>
            <p:cNvPr id="600092" name="Object 28"/>
            <p:cNvGraphicFramePr>
              <a:graphicFrameLocks noChangeAspect="1"/>
            </p:cNvGraphicFramePr>
            <p:nvPr/>
          </p:nvGraphicFramePr>
          <p:xfrm>
            <a:off x="1701" y="3616"/>
            <a:ext cx="257" cy="354"/>
          </p:xfrm>
          <a:graphic>
            <a:graphicData uri="http://schemas.openxmlformats.org/presentationml/2006/ole">
              <p:oleObj spid="_x0000_s600092" name="Equation" r:id="rId3" imgW="203040" imgH="279360" progId="Equation.DSMT4">
                <p:embed/>
              </p:oleObj>
            </a:graphicData>
          </a:graphic>
        </p:graphicFrame>
      </p:grpSp>
      <p:grpSp>
        <p:nvGrpSpPr>
          <p:cNvPr id="600093" name="Group 29"/>
          <p:cNvGrpSpPr>
            <a:grpSpLocks/>
          </p:cNvGrpSpPr>
          <p:nvPr/>
        </p:nvGrpSpPr>
        <p:grpSpPr bwMode="auto">
          <a:xfrm>
            <a:off x="6443663" y="2565400"/>
            <a:ext cx="1079500" cy="1079500"/>
            <a:chOff x="4014" y="1389"/>
            <a:chExt cx="680" cy="680"/>
          </a:xfrm>
        </p:grpSpPr>
        <p:sp>
          <p:nvSpPr>
            <p:cNvPr id="600094" name="Rectangle 30"/>
            <p:cNvSpPr>
              <a:spLocks noChangeAspect="1" noChangeArrowheads="1"/>
            </p:cNvSpPr>
            <p:nvPr/>
          </p:nvSpPr>
          <p:spPr bwMode="auto">
            <a:xfrm>
              <a:off x="4014" y="1389"/>
              <a:ext cx="680" cy="680"/>
            </a:xfrm>
            <a:prstGeom prst="rect">
              <a:avLst/>
            </a:prstGeom>
            <a:solidFill>
              <a:schemeClr val="bg1"/>
            </a:solidFill>
            <a:ln w="38100">
              <a:solidFill>
                <a:schemeClr val="tx1"/>
              </a:solidFill>
              <a:miter lim="800000"/>
              <a:headEnd/>
              <a:tailEnd/>
            </a:ln>
            <a:effectLst/>
          </p:spPr>
          <p:txBody>
            <a:bodyPr wrap="none" anchor="ctr"/>
            <a:lstStyle/>
            <a:p>
              <a:endParaRPr lang="zh-CN" altLang="en-US"/>
            </a:p>
          </p:txBody>
        </p:sp>
        <p:sp>
          <p:nvSpPr>
            <p:cNvPr id="600095" name="Oval 31"/>
            <p:cNvSpPr>
              <a:spLocks noChangeAspect="1" noChangeArrowheads="1"/>
            </p:cNvSpPr>
            <p:nvPr/>
          </p:nvSpPr>
          <p:spPr bwMode="auto">
            <a:xfrm>
              <a:off x="4104" y="1478"/>
              <a:ext cx="501" cy="502"/>
            </a:xfrm>
            <a:prstGeom prst="ellipse">
              <a:avLst/>
            </a:prstGeom>
            <a:solidFill>
              <a:schemeClr val="bg1"/>
            </a:solidFill>
            <a:ln w="9525">
              <a:solidFill>
                <a:schemeClr val="tx1"/>
              </a:solidFill>
              <a:round/>
              <a:headEnd/>
              <a:tailEnd/>
            </a:ln>
            <a:effectLst/>
          </p:spPr>
          <p:txBody>
            <a:bodyPr wrap="none" anchor="ctr"/>
            <a:lstStyle/>
            <a:p>
              <a:endParaRPr lang="zh-CN" altLang="en-US"/>
            </a:p>
          </p:txBody>
        </p:sp>
        <p:grpSp>
          <p:nvGrpSpPr>
            <p:cNvPr id="600096" name="Group 32"/>
            <p:cNvGrpSpPr>
              <a:grpSpLocks/>
            </p:cNvGrpSpPr>
            <p:nvPr/>
          </p:nvGrpSpPr>
          <p:grpSpPr bwMode="auto">
            <a:xfrm>
              <a:off x="4103" y="1480"/>
              <a:ext cx="502" cy="499"/>
              <a:chOff x="4104" y="1480"/>
              <a:chExt cx="502" cy="499"/>
            </a:xfrm>
          </p:grpSpPr>
          <p:sp>
            <p:nvSpPr>
              <p:cNvPr id="600097" name="Line 33"/>
              <p:cNvSpPr>
                <a:spLocks noChangeShapeType="1"/>
              </p:cNvSpPr>
              <p:nvPr/>
            </p:nvSpPr>
            <p:spPr bwMode="auto">
              <a:xfrm>
                <a:off x="4104" y="1729"/>
                <a:ext cx="501" cy="0"/>
              </a:xfrm>
              <a:prstGeom prst="line">
                <a:avLst/>
              </a:prstGeom>
              <a:noFill/>
              <a:ln w="3175">
                <a:solidFill>
                  <a:schemeClr val="tx1"/>
                </a:solidFill>
                <a:round/>
                <a:headEnd/>
                <a:tailEnd/>
              </a:ln>
              <a:effectLst/>
            </p:spPr>
            <p:txBody>
              <a:bodyPr/>
              <a:lstStyle/>
              <a:p>
                <a:endParaRPr lang="zh-CN" altLang="en-US"/>
              </a:p>
            </p:txBody>
          </p:sp>
          <p:sp>
            <p:nvSpPr>
              <p:cNvPr id="600098" name="Line 34"/>
              <p:cNvSpPr>
                <a:spLocks noChangeShapeType="1"/>
              </p:cNvSpPr>
              <p:nvPr/>
            </p:nvSpPr>
            <p:spPr bwMode="auto">
              <a:xfrm>
                <a:off x="4104" y="1779"/>
                <a:ext cx="501" cy="0"/>
              </a:xfrm>
              <a:prstGeom prst="line">
                <a:avLst/>
              </a:prstGeom>
              <a:noFill/>
              <a:ln w="3175">
                <a:solidFill>
                  <a:schemeClr val="tx1"/>
                </a:solidFill>
                <a:round/>
                <a:headEnd/>
                <a:tailEnd/>
              </a:ln>
              <a:effectLst/>
            </p:spPr>
            <p:txBody>
              <a:bodyPr/>
              <a:lstStyle/>
              <a:p>
                <a:endParaRPr lang="zh-CN" altLang="en-US"/>
              </a:p>
            </p:txBody>
          </p:sp>
          <p:sp>
            <p:nvSpPr>
              <p:cNvPr id="600099" name="Line 35"/>
              <p:cNvSpPr>
                <a:spLocks noChangeShapeType="1"/>
              </p:cNvSpPr>
              <p:nvPr/>
            </p:nvSpPr>
            <p:spPr bwMode="auto">
              <a:xfrm>
                <a:off x="4104" y="1829"/>
                <a:ext cx="501" cy="0"/>
              </a:xfrm>
              <a:prstGeom prst="line">
                <a:avLst/>
              </a:prstGeom>
              <a:noFill/>
              <a:ln w="3175">
                <a:solidFill>
                  <a:schemeClr val="tx1"/>
                </a:solidFill>
                <a:round/>
                <a:headEnd/>
                <a:tailEnd/>
              </a:ln>
              <a:effectLst/>
            </p:spPr>
            <p:txBody>
              <a:bodyPr/>
              <a:lstStyle/>
              <a:p>
                <a:endParaRPr lang="zh-CN" altLang="en-US"/>
              </a:p>
            </p:txBody>
          </p:sp>
          <p:sp>
            <p:nvSpPr>
              <p:cNvPr id="600100" name="Line 36"/>
              <p:cNvSpPr>
                <a:spLocks noChangeShapeType="1"/>
              </p:cNvSpPr>
              <p:nvPr/>
            </p:nvSpPr>
            <p:spPr bwMode="auto">
              <a:xfrm>
                <a:off x="4104" y="1879"/>
                <a:ext cx="501" cy="0"/>
              </a:xfrm>
              <a:prstGeom prst="line">
                <a:avLst/>
              </a:prstGeom>
              <a:noFill/>
              <a:ln w="3175">
                <a:solidFill>
                  <a:schemeClr val="tx1"/>
                </a:solidFill>
                <a:round/>
                <a:headEnd/>
                <a:tailEnd/>
              </a:ln>
              <a:effectLst/>
            </p:spPr>
            <p:txBody>
              <a:bodyPr/>
              <a:lstStyle/>
              <a:p>
                <a:endParaRPr lang="zh-CN" altLang="en-US"/>
              </a:p>
            </p:txBody>
          </p:sp>
          <p:sp>
            <p:nvSpPr>
              <p:cNvPr id="600101" name="Line 37"/>
              <p:cNvSpPr>
                <a:spLocks noChangeShapeType="1"/>
              </p:cNvSpPr>
              <p:nvPr/>
            </p:nvSpPr>
            <p:spPr bwMode="auto">
              <a:xfrm>
                <a:off x="4104" y="1929"/>
                <a:ext cx="501" cy="0"/>
              </a:xfrm>
              <a:prstGeom prst="line">
                <a:avLst/>
              </a:prstGeom>
              <a:noFill/>
              <a:ln w="3175">
                <a:solidFill>
                  <a:schemeClr val="tx1"/>
                </a:solidFill>
                <a:round/>
                <a:headEnd/>
                <a:tailEnd/>
              </a:ln>
              <a:effectLst/>
            </p:spPr>
            <p:txBody>
              <a:bodyPr/>
              <a:lstStyle/>
              <a:p>
                <a:endParaRPr lang="zh-CN" altLang="en-US"/>
              </a:p>
            </p:txBody>
          </p:sp>
          <p:sp>
            <p:nvSpPr>
              <p:cNvPr id="600102" name="Line 38"/>
              <p:cNvSpPr>
                <a:spLocks noChangeShapeType="1"/>
              </p:cNvSpPr>
              <p:nvPr/>
            </p:nvSpPr>
            <p:spPr bwMode="auto">
              <a:xfrm>
                <a:off x="4184" y="1979"/>
                <a:ext cx="342" cy="0"/>
              </a:xfrm>
              <a:prstGeom prst="line">
                <a:avLst/>
              </a:prstGeom>
              <a:noFill/>
              <a:ln w="3175">
                <a:solidFill>
                  <a:schemeClr val="tx1"/>
                </a:solidFill>
                <a:round/>
                <a:headEnd/>
                <a:tailEnd/>
              </a:ln>
              <a:effectLst/>
            </p:spPr>
            <p:txBody>
              <a:bodyPr/>
              <a:lstStyle/>
              <a:p>
                <a:endParaRPr lang="zh-CN" altLang="en-US"/>
              </a:p>
            </p:txBody>
          </p:sp>
          <p:sp>
            <p:nvSpPr>
              <p:cNvPr id="600103" name="Line 39"/>
              <p:cNvSpPr>
                <a:spLocks noChangeShapeType="1"/>
              </p:cNvSpPr>
              <p:nvPr/>
            </p:nvSpPr>
            <p:spPr bwMode="auto">
              <a:xfrm>
                <a:off x="4105" y="1679"/>
                <a:ext cx="501" cy="0"/>
              </a:xfrm>
              <a:prstGeom prst="line">
                <a:avLst/>
              </a:prstGeom>
              <a:noFill/>
              <a:ln w="3175">
                <a:solidFill>
                  <a:schemeClr val="tx1"/>
                </a:solidFill>
                <a:round/>
                <a:headEnd/>
                <a:tailEnd/>
              </a:ln>
              <a:effectLst/>
            </p:spPr>
            <p:txBody>
              <a:bodyPr/>
              <a:lstStyle/>
              <a:p>
                <a:endParaRPr lang="zh-CN" altLang="en-US"/>
              </a:p>
            </p:txBody>
          </p:sp>
          <p:sp>
            <p:nvSpPr>
              <p:cNvPr id="600104" name="Line 40"/>
              <p:cNvSpPr>
                <a:spLocks noChangeShapeType="1"/>
              </p:cNvSpPr>
              <p:nvPr/>
            </p:nvSpPr>
            <p:spPr bwMode="auto">
              <a:xfrm>
                <a:off x="4105" y="1629"/>
                <a:ext cx="501" cy="0"/>
              </a:xfrm>
              <a:prstGeom prst="line">
                <a:avLst/>
              </a:prstGeom>
              <a:noFill/>
              <a:ln w="3175">
                <a:solidFill>
                  <a:schemeClr val="tx1"/>
                </a:solidFill>
                <a:round/>
                <a:headEnd/>
                <a:tailEnd/>
              </a:ln>
              <a:effectLst/>
            </p:spPr>
            <p:txBody>
              <a:bodyPr/>
              <a:lstStyle/>
              <a:p>
                <a:endParaRPr lang="zh-CN" altLang="en-US"/>
              </a:p>
            </p:txBody>
          </p:sp>
          <p:sp>
            <p:nvSpPr>
              <p:cNvPr id="600105" name="Line 41"/>
              <p:cNvSpPr>
                <a:spLocks noChangeShapeType="1"/>
              </p:cNvSpPr>
              <p:nvPr/>
            </p:nvSpPr>
            <p:spPr bwMode="auto">
              <a:xfrm>
                <a:off x="4105" y="1579"/>
                <a:ext cx="501" cy="0"/>
              </a:xfrm>
              <a:prstGeom prst="line">
                <a:avLst/>
              </a:prstGeom>
              <a:noFill/>
              <a:ln w="3175">
                <a:solidFill>
                  <a:schemeClr val="tx1"/>
                </a:solidFill>
                <a:round/>
                <a:headEnd/>
                <a:tailEnd/>
              </a:ln>
              <a:effectLst/>
            </p:spPr>
            <p:txBody>
              <a:bodyPr/>
              <a:lstStyle/>
              <a:p>
                <a:endParaRPr lang="zh-CN" altLang="en-US"/>
              </a:p>
            </p:txBody>
          </p:sp>
          <p:sp>
            <p:nvSpPr>
              <p:cNvPr id="600106" name="Line 42"/>
              <p:cNvSpPr>
                <a:spLocks noChangeShapeType="1"/>
              </p:cNvSpPr>
              <p:nvPr/>
            </p:nvSpPr>
            <p:spPr bwMode="auto">
              <a:xfrm>
                <a:off x="4105" y="1529"/>
                <a:ext cx="501" cy="0"/>
              </a:xfrm>
              <a:prstGeom prst="line">
                <a:avLst/>
              </a:prstGeom>
              <a:noFill/>
              <a:ln w="3175">
                <a:solidFill>
                  <a:schemeClr val="tx1"/>
                </a:solidFill>
                <a:round/>
                <a:headEnd/>
                <a:tailEnd/>
              </a:ln>
              <a:effectLst/>
            </p:spPr>
            <p:txBody>
              <a:bodyPr/>
              <a:lstStyle/>
              <a:p>
                <a:endParaRPr lang="zh-CN" altLang="en-US"/>
              </a:p>
            </p:txBody>
          </p:sp>
          <p:sp>
            <p:nvSpPr>
              <p:cNvPr id="600107" name="Line 43"/>
              <p:cNvSpPr>
                <a:spLocks noChangeShapeType="1"/>
              </p:cNvSpPr>
              <p:nvPr/>
            </p:nvSpPr>
            <p:spPr bwMode="auto">
              <a:xfrm>
                <a:off x="4184" y="1480"/>
                <a:ext cx="342" cy="0"/>
              </a:xfrm>
              <a:prstGeom prst="line">
                <a:avLst/>
              </a:prstGeom>
              <a:noFill/>
              <a:ln w="3175">
                <a:solidFill>
                  <a:schemeClr val="tx1"/>
                </a:solidFill>
                <a:round/>
                <a:headEnd/>
                <a:tailEnd/>
              </a:ln>
              <a:effectLst/>
            </p:spPr>
            <p:txBody>
              <a:bodyPr/>
              <a:lstStyle/>
              <a:p>
                <a:endParaRPr lang="zh-CN" altLang="en-US"/>
              </a:p>
            </p:txBody>
          </p:sp>
        </p:grpSp>
        <p:grpSp>
          <p:nvGrpSpPr>
            <p:cNvPr id="600108" name="Group 44"/>
            <p:cNvGrpSpPr>
              <a:grpSpLocks/>
            </p:cNvGrpSpPr>
            <p:nvPr/>
          </p:nvGrpSpPr>
          <p:grpSpPr bwMode="auto">
            <a:xfrm rot="-5400000">
              <a:off x="4104" y="1479"/>
              <a:ext cx="502" cy="499"/>
              <a:chOff x="4104" y="1480"/>
              <a:chExt cx="502" cy="499"/>
            </a:xfrm>
          </p:grpSpPr>
          <p:sp>
            <p:nvSpPr>
              <p:cNvPr id="600109" name="Line 45"/>
              <p:cNvSpPr>
                <a:spLocks noChangeShapeType="1"/>
              </p:cNvSpPr>
              <p:nvPr/>
            </p:nvSpPr>
            <p:spPr bwMode="auto">
              <a:xfrm>
                <a:off x="4104" y="1729"/>
                <a:ext cx="501" cy="0"/>
              </a:xfrm>
              <a:prstGeom prst="line">
                <a:avLst/>
              </a:prstGeom>
              <a:noFill/>
              <a:ln w="3175">
                <a:solidFill>
                  <a:schemeClr val="tx1"/>
                </a:solidFill>
                <a:round/>
                <a:headEnd/>
                <a:tailEnd/>
              </a:ln>
              <a:effectLst/>
            </p:spPr>
            <p:txBody>
              <a:bodyPr/>
              <a:lstStyle/>
              <a:p>
                <a:endParaRPr lang="zh-CN" altLang="en-US"/>
              </a:p>
            </p:txBody>
          </p:sp>
          <p:sp>
            <p:nvSpPr>
              <p:cNvPr id="600110" name="Line 46"/>
              <p:cNvSpPr>
                <a:spLocks noChangeShapeType="1"/>
              </p:cNvSpPr>
              <p:nvPr/>
            </p:nvSpPr>
            <p:spPr bwMode="auto">
              <a:xfrm>
                <a:off x="4104" y="1779"/>
                <a:ext cx="501" cy="0"/>
              </a:xfrm>
              <a:prstGeom prst="line">
                <a:avLst/>
              </a:prstGeom>
              <a:noFill/>
              <a:ln w="3175">
                <a:solidFill>
                  <a:schemeClr val="tx1"/>
                </a:solidFill>
                <a:round/>
                <a:headEnd/>
                <a:tailEnd/>
              </a:ln>
              <a:effectLst/>
            </p:spPr>
            <p:txBody>
              <a:bodyPr/>
              <a:lstStyle/>
              <a:p>
                <a:endParaRPr lang="zh-CN" altLang="en-US"/>
              </a:p>
            </p:txBody>
          </p:sp>
          <p:sp>
            <p:nvSpPr>
              <p:cNvPr id="600111" name="Line 47"/>
              <p:cNvSpPr>
                <a:spLocks noChangeShapeType="1"/>
              </p:cNvSpPr>
              <p:nvPr/>
            </p:nvSpPr>
            <p:spPr bwMode="auto">
              <a:xfrm>
                <a:off x="4104" y="1829"/>
                <a:ext cx="501" cy="0"/>
              </a:xfrm>
              <a:prstGeom prst="line">
                <a:avLst/>
              </a:prstGeom>
              <a:noFill/>
              <a:ln w="3175">
                <a:solidFill>
                  <a:schemeClr val="tx1"/>
                </a:solidFill>
                <a:round/>
                <a:headEnd/>
                <a:tailEnd/>
              </a:ln>
              <a:effectLst/>
            </p:spPr>
            <p:txBody>
              <a:bodyPr/>
              <a:lstStyle/>
              <a:p>
                <a:endParaRPr lang="zh-CN" altLang="en-US"/>
              </a:p>
            </p:txBody>
          </p:sp>
          <p:sp>
            <p:nvSpPr>
              <p:cNvPr id="600112" name="Line 48"/>
              <p:cNvSpPr>
                <a:spLocks noChangeShapeType="1"/>
              </p:cNvSpPr>
              <p:nvPr/>
            </p:nvSpPr>
            <p:spPr bwMode="auto">
              <a:xfrm>
                <a:off x="4104" y="1879"/>
                <a:ext cx="501" cy="0"/>
              </a:xfrm>
              <a:prstGeom prst="line">
                <a:avLst/>
              </a:prstGeom>
              <a:noFill/>
              <a:ln w="3175">
                <a:solidFill>
                  <a:schemeClr val="tx1"/>
                </a:solidFill>
                <a:round/>
                <a:headEnd/>
                <a:tailEnd/>
              </a:ln>
              <a:effectLst/>
            </p:spPr>
            <p:txBody>
              <a:bodyPr/>
              <a:lstStyle/>
              <a:p>
                <a:endParaRPr lang="zh-CN" altLang="en-US"/>
              </a:p>
            </p:txBody>
          </p:sp>
          <p:sp>
            <p:nvSpPr>
              <p:cNvPr id="600113" name="Line 49"/>
              <p:cNvSpPr>
                <a:spLocks noChangeShapeType="1"/>
              </p:cNvSpPr>
              <p:nvPr/>
            </p:nvSpPr>
            <p:spPr bwMode="auto">
              <a:xfrm>
                <a:off x="4104" y="1929"/>
                <a:ext cx="501" cy="0"/>
              </a:xfrm>
              <a:prstGeom prst="line">
                <a:avLst/>
              </a:prstGeom>
              <a:noFill/>
              <a:ln w="3175">
                <a:solidFill>
                  <a:schemeClr val="tx1"/>
                </a:solidFill>
                <a:round/>
                <a:headEnd/>
                <a:tailEnd/>
              </a:ln>
              <a:effectLst/>
            </p:spPr>
            <p:txBody>
              <a:bodyPr/>
              <a:lstStyle/>
              <a:p>
                <a:endParaRPr lang="zh-CN" altLang="en-US"/>
              </a:p>
            </p:txBody>
          </p:sp>
          <p:sp>
            <p:nvSpPr>
              <p:cNvPr id="600114" name="Line 50"/>
              <p:cNvSpPr>
                <a:spLocks noChangeShapeType="1"/>
              </p:cNvSpPr>
              <p:nvPr/>
            </p:nvSpPr>
            <p:spPr bwMode="auto">
              <a:xfrm>
                <a:off x="4184" y="1979"/>
                <a:ext cx="342" cy="0"/>
              </a:xfrm>
              <a:prstGeom prst="line">
                <a:avLst/>
              </a:prstGeom>
              <a:noFill/>
              <a:ln w="3175">
                <a:solidFill>
                  <a:schemeClr val="tx1"/>
                </a:solidFill>
                <a:round/>
                <a:headEnd/>
                <a:tailEnd/>
              </a:ln>
              <a:effectLst/>
            </p:spPr>
            <p:txBody>
              <a:bodyPr/>
              <a:lstStyle/>
              <a:p>
                <a:endParaRPr lang="zh-CN" altLang="en-US"/>
              </a:p>
            </p:txBody>
          </p:sp>
          <p:sp>
            <p:nvSpPr>
              <p:cNvPr id="600115" name="Line 51"/>
              <p:cNvSpPr>
                <a:spLocks noChangeShapeType="1"/>
              </p:cNvSpPr>
              <p:nvPr/>
            </p:nvSpPr>
            <p:spPr bwMode="auto">
              <a:xfrm>
                <a:off x="4105" y="1679"/>
                <a:ext cx="501" cy="0"/>
              </a:xfrm>
              <a:prstGeom prst="line">
                <a:avLst/>
              </a:prstGeom>
              <a:noFill/>
              <a:ln w="3175">
                <a:solidFill>
                  <a:schemeClr val="tx1"/>
                </a:solidFill>
                <a:round/>
                <a:headEnd/>
                <a:tailEnd/>
              </a:ln>
              <a:effectLst/>
            </p:spPr>
            <p:txBody>
              <a:bodyPr/>
              <a:lstStyle/>
              <a:p>
                <a:endParaRPr lang="zh-CN" altLang="en-US"/>
              </a:p>
            </p:txBody>
          </p:sp>
          <p:sp>
            <p:nvSpPr>
              <p:cNvPr id="600116" name="Line 52"/>
              <p:cNvSpPr>
                <a:spLocks noChangeShapeType="1"/>
              </p:cNvSpPr>
              <p:nvPr/>
            </p:nvSpPr>
            <p:spPr bwMode="auto">
              <a:xfrm>
                <a:off x="4105" y="1629"/>
                <a:ext cx="501" cy="0"/>
              </a:xfrm>
              <a:prstGeom prst="line">
                <a:avLst/>
              </a:prstGeom>
              <a:noFill/>
              <a:ln w="3175">
                <a:solidFill>
                  <a:schemeClr val="tx1"/>
                </a:solidFill>
                <a:round/>
                <a:headEnd/>
                <a:tailEnd/>
              </a:ln>
              <a:effectLst/>
            </p:spPr>
            <p:txBody>
              <a:bodyPr/>
              <a:lstStyle/>
              <a:p>
                <a:endParaRPr lang="zh-CN" altLang="en-US"/>
              </a:p>
            </p:txBody>
          </p:sp>
          <p:sp>
            <p:nvSpPr>
              <p:cNvPr id="600117" name="Line 53"/>
              <p:cNvSpPr>
                <a:spLocks noChangeShapeType="1"/>
              </p:cNvSpPr>
              <p:nvPr/>
            </p:nvSpPr>
            <p:spPr bwMode="auto">
              <a:xfrm>
                <a:off x="4105" y="1579"/>
                <a:ext cx="501" cy="0"/>
              </a:xfrm>
              <a:prstGeom prst="line">
                <a:avLst/>
              </a:prstGeom>
              <a:noFill/>
              <a:ln w="3175">
                <a:solidFill>
                  <a:schemeClr val="tx1"/>
                </a:solidFill>
                <a:round/>
                <a:headEnd/>
                <a:tailEnd/>
              </a:ln>
              <a:effectLst/>
            </p:spPr>
            <p:txBody>
              <a:bodyPr/>
              <a:lstStyle/>
              <a:p>
                <a:endParaRPr lang="zh-CN" altLang="en-US"/>
              </a:p>
            </p:txBody>
          </p:sp>
          <p:sp>
            <p:nvSpPr>
              <p:cNvPr id="600118" name="Line 54"/>
              <p:cNvSpPr>
                <a:spLocks noChangeShapeType="1"/>
              </p:cNvSpPr>
              <p:nvPr/>
            </p:nvSpPr>
            <p:spPr bwMode="auto">
              <a:xfrm>
                <a:off x="4105" y="1529"/>
                <a:ext cx="501" cy="0"/>
              </a:xfrm>
              <a:prstGeom prst="line">
                <a:avLst/>
              </a:prstGeom>
              <a:noFill/>
              <a:ln w="3175">
                <a:solidFill>
                  <a:schemeClr val="tx1"/>
                </a:solidFill>
                <a:round/>
                <a:headEnd/>
                <a:tailEnd/>
              </a:ln>
              <a:effectLst/>
            </p:spPr>
            <p:txBody>
              <a:bodyPr/>
              <a:lstStyle/>
              <a:p>
                <a:endParaRPr lang="zh-CN" altLang="en-US"/>
              </a:p>
            </p:txBody>
          </p:sp>
          <p:sp>
            <p:nvSpPr>
              <p:cNvPr id="600119" name="Line 55"/>
              <p:cNvSpPr>
                <a:spLocks noChangeShapeType="1"/>
              </p:cNvSpPr>
              <p:nvPr/>
            </p:nvSpPr>
            <p:spPr bwMode="auto">
              <a:xfrm>
                <a:off x="4184" y="1480"/>
                <a:ext cx="342" cy="0"/>
              </a:xfrm>
              <a:prstGeom prst="line">
                <a:avLst/>
              </a:prstGeom>
              <a:noFill/>
              <a:ln w="3175">
                <a:solidFill>
                  <a:schemeClr val="tx1"/>
                </a:solidFill>
                <a:round/>
                <a:headEnd/>
                <a:tailEnd/>
              </a:ln>
              <a:effectLst/>
            </p:spPr>
            <p:txBody>
              <a:bodyPr/>
              <a:lstStyle/>
              <a:p>
                <a:endParaRPr lang="zh-CN" altLang="en-US"/>
              </a:p>
            </p:txBody>
          </p:sp>
        </p:grpSp>
        <p:sp>
          <p:nvSpPr>
            <p:cNvPr id="600120" name="AutoShape 56"/>
            <p:cNvSpPr>
              <a:spLocks noChangeAspect="1" noChangeArrowheads="1"/>
            </p:cNvSpPr>
            <p:nvPr/>
          </p:nvSpPr>
          <p:spPr bwMode="auto">
            <a:xfrm>
              <a:off x="4025" y="1400"/>
              <a:ext cx="657" cy="657"/>
            </a:xfrm>
            <a:custGeom>
              <a:avLst/>
              <a:gdLst>
                <a:gd name="G0" fmla="+- 2433 0 0"/>
                <a:gd name="G1" fmla="+- 21600 0 2433"/>
                <a:gd name="G2" fmla="+- 21600 0 243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433" y="10800"/>
                  </a:moveTo>
                  <a:cubicBezTo>
                    <a:pt x="2433" y="15421"/>
                    <a:pt x="6179" y="19167"/>
                    <a:pt x="10800" y="19167"/>
                  </a:cubicBezTo>
                  <a:cubicBezTo>
                    <a:pt x="15421" y="19167"/>
                    <a:pt x="19167" y="15421"/>
                    <a:pt x="19167" y="10800"/>
                  </a:cubicBezTo>
                  <a:cubicBezTo>
                    <a:pt x="19167" y="6179"/>
                    <a:pt x="15421" y="2433"/>
                    <a:pt x="10800" y="2433"/>
                  </a:cubicBezTo>
                  <a:cubicBezTo>
                    <a:pt x="6179" y="2433"/>
                    <a:pt x="2433" y="6179"/>
                    <a:pt x="2433" y="10800"/>
                  </a:cubicBezTo>
                  <a:close/>
                </a:path>
              </a:pathLst>
            </a:custGeom>
            <a:solidFill>
              <a:schemeClr val="bg1"/>
            </a:solidFill>
            <a:ln w="9525">
              <a:noFill/>
              <a:round/>
              <a:headEnd/>
              <a:tailEnd/>
            </a:ln>
            <a:effectLst/>
          </p:spPr>
          <p:txBody>
            <a:bodyPr wrap="none" anchor="ctr"/>
            <a:lstStyle/>
            <a:p>
              <a:endParaRPr lang="zh-CN" altLang="en-US"/>
            </a:p>
          </p:txBody>
        </p:sp>
        <p:sp>
          <p:nvSpPr>
            <p:cNvPr id="600121" name="Freeform 57"/>
            <p:cNvSpPr>
              <a:spLocks/>
            </p:cNvSpPr>
            <p:nvPr/>
          </p:nvSpPr>
          <p:spPr bwMode="auto">
            <a:xfrm>
              <a:off x="4218" y="1568"/>
              <a:ext cx="272" cy="323"/>
            </a:xfrm>
            <a:custGeom>
              <a:avLst/>
              <a:gdLst/>
              <a:ahLst/>
              <a:cxnLst>
                <a:cxn ang="0">
                  <a:pos x="1095" y="10"/>
                </a:cxn>
                <a:cxn ang="0">
                  <a:pos x="813" y="8"/>
                </a:cxn>
                <a:cxn ang="0">
                  <a:pos x="555" y="18"/>
                </a:cxn>
                <a:cxn ang="0">
                  <a:pos x="427" y="118"/>
                </a:cxn>
                <a:cxn ang="0">
                  <a:pos x="407" y="270"/>
                </a:cxn>
                <a:cxn ang="0">
                  <a:pos x="405" y="412"/>
                </a:cxn>
                <a:cxn ang="0">
                  <a:pos x="403" y="548"/>
                </a:cxn>
                <a:cxn ang="0">
                  <a:pos x="388" y="697"/>
                </a:cxn>
                <a:cxn ang="0">
                  <a:pos x="267" y="795"/>
                </a:cxn>
                <a:cxn ang="0">
                  <a:pos x="0" y="822"/>
                </a:cxn>
              </a:cxnLst>
              <a:rect l="0" t="0" r="r" b="b"/>
              <a:pathLst>
                <a:path w="1095" h="822">
                  <a:moveTo>
                    <a:pt x="1095" y="10"/>
                  </a:moveTo>
                  <a:cubicBezTo>
                    <a:pt x="1048" y="10"/>
                    <a:pt x="903" y="7"/>
                    <a:pt x="813" y="8"/>
                  </a:cubicBezTo>
                  <a:cubicBezTo>
                    <a:pt x="723" y="9"/>
                    <a:pt x="619" y="0"/>
                    <a:pt x="555" y="18"/>
                  </a:cubicBezTo>
                  <a:cubicBezTo>
                    <a:pt x="491" y="36"/>
                    <a:pt x="452" y="76"/>
                    <a:pt x="427" y="118"/>
                  </a:cubicBezTo>
                  <a:cubicBezTo>
                    <a:pt x="402" y="160"/>
                    <a:pt x="411" y="221"/>
                    <a:pt x="407" y="270"/>
                  </a:cubicBezTo>
                  <a:cubicBezTo>
                    <a:pt x="403" y="319"/>
                    <a:pt x="406" y="366"/>
                    <a:pt x="405" y="412"/>
                  </a:cubicBezTo>
                  <a:cubicBezTo>
                    <a:pt x="404" y="458"/>
                    <a:pt x="406" y="501"/>
                    <a:pt x="403" y="548"/>
                  </a:cubicBezTo>
                  <a:cubicBezTo>
                    <a:pt x="400" y="595"/>
                    <a:pt x="411" y="656"/>
                    <a:pt x="388" y="697"/>
                  </a:cubicBezTo>
                  <a:cubicBezTo>
                    <a:pt x="365" y="738"/>
                    <a:pt x="331" y="773"/>
                    <a:pt x="267" y="795"/>
                  </a:cubicBezTo>
                  <a:cubicBezTo>
                    <a:pt x="203" y="815"/>
                    <a:pt x="57" y="815"/>
                    <a:pt x="0" y="822"/>
                  </a:cubicBezTo>
                </a:path>
              </a:pathLst>
            </a:custGeom>
            <a:noFill/>
            <a:ln w="38100" cmpd="sng">
              <a:solidFill>
                <a:srgbClr val="0000FF"/>
              </a:solidFill>
              <a:round/>
              <a:headEnd/>
              <a:tailEnd/>
            </a:ln>
            <a:effectLst/>
          </p:spPr>
          <p:txBody>
            <a:bodyPr/>
            <a:lstStyle/>
            <a:p>
              <a:endParaRPr lang="zh-CN" altLang="en-US"/>
            </a:p>
          </p:txBody>
        </p:sp>
        <p:sp>
          <p:nvSpPr>
            <p:cNvPr id="600122" name="Freeform 58"/>
            <p:cNvSpPr>
              <a:spLocks/>
            </p:cNvSpPr>
            <p:nvPr/>
          </p:nvSpPr>
          <p:spPr bwMode="auto">
            <a:xfrm flipH="1" flipV="1">
              <a:off x="4218" y="1568"/>
              <a:ext cx="272" cy="323"/>
            </a:xfrm>
            <a:custGeom>
              <a:avLst/>
              <a:gdLst/>
              <a:ahLst/>
              <a:cxnLst>
                <a:cxn ang="0">
                  <a:pos x="1095" y="10"/>
                </a:cxn>
                <a:cxn ang="0">
                  <a:pos x="813" y="8"/>
                </a:cxn>
                <a:cxn ang="0">
                  <a:pos x="555" y="18"/>
                </a:cxn>
                <a:cxn ang="0">
                  <a:pos x="427" y="118"/>
                </a:cxn>
                <a:cxn ang="0">
                  <a:pos x="407" y="270"/>
                </a:cxn>
                <a:cxn ang="0">
                  <a:pos x="405" y="412"/>
                </a:cxn>
                <a:cxn ang="0">
                  <a:pos x="403" y="548"/>
                </a:cxn>
                <a:cxn ang="0">
                  <a:pos x="388" y="697"/>
                </a:cxn>
                <a:cxn ang="0">
                  <a:pos x="267" y="795"/>
                </a:cxn>
                <a:cxn ang="0">
                  <a:pos x="0" y="822"/>
                </a:cxn>
              </a:cxnLst>
              <a:rect l="0" t="0" r="r" b="b"/>
              <a:pathLst>
                <a:path w="1095" h="822">
                  <a:moveTo>
                    <a:pt x="1095" y="10"/>
                  </a:moveTo>
                  <a:cubicBezTo>
                    <a:pt x="1048" y="10"/>
                    <a:pt x="903" y="7"/>
                    <a:pt x="813" y="8"/>
                  </a:cubicBezTo>
                  <a:cubicBezTo>
                    <a:pt x="723" y="9"/>
                    <a:pt x="619" y="0"/>
                    <a:pt x="555" y="18"/>
                  </a:cubicBezTo>
                  <a:cubicBezTo>
                    <a:pt x="491" y="36"/>
                    <a:pt x="452" y="76"/>
                    <a:pt x="427" y="118"/>
                  </a:cubicBezTo>
                  <a:cubicBezTo>
                    <a:pt x="402" y="160"/>
                    <a:pt x="411" y="221"/>
                    <a:pt x="407" y="270"/>
                  </a:cubicBezTo>
                  <a:cubicBezTo>
                    <a:pt x="403" y="319"/>
                    <a:pt x="406" y="366"/>
                    <a:pt x="405" y="412"/>
                  </a:cubicBezTo>
                  <a:cubicBezTo>
                    <a:pt x="404" y="458"/>
                    <a:pt x="406" y="501"/>
                    <a:pt x="403" y="548"/>
                  </a:cubicBezTo>
                  <a:cubicBezTo>
                    <a:pt x="400" y="595"/>
                    <a:pt x="411" y="656"/>
                    <a:pt x="388" y="697"/>
                  </a:cubicBezTo>
                  <a:cubicBezTo>
                    <a:pt x="365" y="738"/>
                    <a:pt x="331" y="773"/>
                    <a:pt x="267" y="795"/>
                  </a:cubicBezTo>
                  <a:cubicBezTo>
                    <a:pt x="203" y="815"/>
                    <a:pt x="57" y="815"/>
                    <a:pt x="0" y="822"/>
                  </a:cubicBezTo>
                </a:path>
              </a:pathLst>
            </a:custGeom>
            <a:noFill/>
            <a:ln w="38100" cmpd="sng">
              <a:solidFill>
                <a:srgbClr val="0000FF"/>
              </a:solidFill>
              <a:round/>
              <a:headEnd/>
              <a:tailEnd/>
            </a:ln>
            <a:effectLst/>
          </p:spPr>
          <p:txBody>
            <a:bodyPr/>
            <a:lstStyle/>
            <a:p>
              <a:endParaRPr lang="zh-CN" altLang="en-US"/>
            </a:p>
          </p:txBody>
        </p:sp>
      </p:grpSp>
      <p:sp>
        <p:nvSpPr>
          <p:cNvPr id="600123" name="Line 59"/>
          <p:cNvSpPr>
            <a:spLocks noChangeShapeType="1"/>
          </p:cNvSpPr>
          <p:nvPr/>
        </p:nvSpPr>
        <p:spPr bwMode="auto">
          <a:xfrm>
            <a:off x="3635375" y="2205038"/>
            <a:ext cx="576263" cy="0"/>
          </a:xfrm>
          <a:prstGeom prst="line">
            <a:avLst/>
          </a:prstGeom>
          <a:noFill/>
          <a:ln w="28575">
            <a:solidFill>
              <a:srgbClr val="0000FF"/>
            </a:solidFill>
            <a:round/>
            <a:headEnd/>
            <a:tailEnd type="triangle" w="lg" len="lg"/>
          </a:ln>
          <a:effectLst/>
        </p:spPr>
        <p:txBody>
          <a:bodyPr/>
          <a:lstStyle/>
          <a:p>
            <a:endParaRPr lang="zh-CN" altLang="en-US"/>
          </a:p>
        </p:txBody>
      </p:sp>
      <p:sp>
        <p:nvSpPr>
          <p:cNvPr id="600124" name="Line 60"/>
          <p:cNvSpPr>
            <a:spLocks noChangeShapeType="1"/>
          </p:cNvSpPr>
          <p:nvPr/>
        </p:nvSpPr>
        <p:spPr bwMode="auto">
          <a:xfrm>
            <a:off x="3708400" y="5876925"/>
            <a:ext cx="576263" cy="0"/>
          </a:xfrm>
          <a:prstGeom prst="line">
            <a:avLst/>
          </a:prstGeom>
          <a:noFill/>
          <a:ln w="28575">
            <a:solidFill>
              <a:srgbClr val="0000FF"/>
            </a:solidFill>
            <a:round/>
            <a:headEnd type="triangle" w="lg" len="lg"/>
            <a:tailEnd type="none" w="lg" len="lg"/>
          </a:ln>
          <a:effectLst/>
        </p:spPr>
        <p:txBody>
          <a:bodyPr/>
          <a:lstStyle/>
          <a:p>
            <a:endParaRPr lang="zh-CN" altLang="en-US"/>
          </a:p>
        </p:txBody>
      </p:sp>
      <p:grpSp>
        <p:nvGrpSpPr>
          <p:cNvPr id="600125" name="Group 61"/>
          <p:cNvGrpSpPr>
            <a:grpSpLocks/>
          </p:cNvGrpSpPr>
          <p:nvPr/>
        </p:nvGrpSpPr>
        <p:grpSpPr bwMode="auto">
          <a:xfrm>
            <a:off x="1689100" y="5084763"/>
            <a:ext cx="431800" cy="217487"/>
            <a:chOff x="4785" y="1842"/>
            <a:chExt cx="272" cy="137"/>
          </a:xfrm>
        </p:grpSpPr>
        <p:sp>
          <p:nvSpPr>
            <p:cNvPr id="600126" name="Line 62"/>
            <p:cNvSpPr>
              <a:spLocks noChangeShapeType="1"/>
            </p:cNvSpPr>
            <p:nvPr/>
          </p:nvSpPr>
          <p:spPr bwMode="auto">
            <a:xfrm>
              <a:off x="4785" y="1842"/>
              <a:ext cx="272" cy="0"/>
            </a:xfrm>
            <a:prstGeom prst="line">
              <a:avLst/>
            </a:prstGeom>
            <a:noFill/>
            <a:ln w="9525">
              <a:solidFill>
                <a:schemeClr val="tx1"/>
              </a:solidFill>
              <a:round/>
              <a:headEnd/>
              <a:tailEnd/>
            </a:ln>
            <a:effectLst/>
          </p:spPr>
          <p:txBody>
            <a:bodyPr/>
            <a:lstStyle/>
            <a:p>
              <a:endParaRPr lang="zh-CN" altLang="en-US"/>
            </a:p>
          </p:txBody>
        </p:sp>
        <p:sp>
          <p:nvSpPr>
            <p:cNvPr id="600127" name="Line 63"/>
            <p:cNvSpPr>
              <a:spLocks noChangeShapeType="1"/>
            </p:cNvSpPr>
            <p:nvPr/>
          </p:nvSpPr>
          <p:spPr bwMode="auto">
            <a:xfrm>
              <a:off x="4853" y="1888"/>
              <a:ext cx="136" cy="0"/>
            </a:xfrm>
            <a:prstGeom prst="line">
              <a:avLst/>
            </a:prstGeom>
            <a:noFill/>
            <a:ln w="9525">
              <a:solidFill>
                <a:schemeClr val="tx1"/>
              </a:solidFill>
              <a:round/>
              <a:headEnd/>
              <a:tailEnd/>
            </a:ln>
            <a:effectLst/>
          </p:spPr>
          <p:txBody>
            <a:bodyPr/>
            <a:lstStyle/>
            <a:p>
              <a:endParaRPr lang="zh-CN" altLang="en-US"/>
            </a:p>
          </p:txBody>
        </p:sp>
        <p:sp>
          <p:nvSpPr>
            <p:cNvPr id="600128" name="Line 64"/>
            <p:cNvSpPr>
              <a:spLocks noChangeShapeType="1"/>
            </p:cNvSpPr>
            <p:nvPr/>
          </p:nvSpPr>
          <p:spPr bwMode="auto">
            <a:xfrm>
              <a:off x="4876" y="1979"/>
              <a:ext cx="91" cy="0"/>
            </a:xfrm>
            <a:prstGeom prst="line">
              <a:avLst/>
            </a:prstGeom>
            <a:noFill/>
            <a:ln w="28575">
              <a:solidFill>
                <a:schemeClr val="tx1"/>
              </a:solidFill>
              <a:round/>
              <a:headEnd/>
              <a:tailEnd/>
            </a:ln>
            <a:effectLst/>
          </p:spPr>
          <p:txBody>
            <a:bodyPr/>
            <a:lstStyle/>
            <a:p>
              <a:endParaRPr lang="zh-CN" altLang="en-US"/>
            </a:p>
          </p:txBody>
        </p:sp>
      </p:grpSp>
      <p:sp>
        <p:nvSpPr>
          <p:cNvPr id="600129" name="Line 65"/>
          <p:cNvSpPr>
            <a:spLocks noChangeShapeType="1"/>
          </p:cNvSpPr>
          <p:nvPr/>
        </p:nvSpPr>
        <p:spPr bwMode="auto">
          <a:xfrm>
            <a:off x="1908175" y="4508500"/>
            <a:ext cx="0" cy="576263"/>
          </a:xfrm>
          <a:prstGeom prst="line">
            <a:avLst/>
          </a:prstGeom>
          <a:noFill/>
          <a:ln w="28575">
            <a:solidFill>
              <a:schemeClr val="tx1"/>
            </a:solidFill>
            <a:round/>
            <a:headEnd/>
            <a:tailEnd/>
          </a:ln>
          <a:effectLst/>
        </p:spPr>
        <p:txBody>
          <a:bodyPr/>
          <a:lstStyle/>
          <a:p>
            <a:endParaRPr lang="zh-CN" altLang="en-US"/>
          </a:p>
        </p:txBody>
      </p:sp>
      <p:grpSp>
        <p:nvGrpSpPr>
          <p:cNvPr id="600130" name="Group 66"/>
          <p:cNvGrpSpPr>
            <a:grpSpLocks/>
          </p:cNvGrpSpPr>
          <p:nvPr/>
        </p:nvGrpSpPr>
        <p:grpSpPr bwMode="auto">
          <a:xfrm>
            <a:off x="2794000" y="5159375"/>
            <a:ext cx="431800" cy="217488"/>
            <a:chOff x="4785" y="1842"/>
            <a:chExt cx="272" cy="137"/>
          </a:xfrm>
        </p:grpSpPr>
        <p:sp>
          <p:nvSpPr>
            <p:cNvPr id="600131" name="Line 67"/>
            <p:cNvSpPr>
              <a:spLocks noChangeShapeType="1"/>
            </p:cNvSpPr>
            <p:nvPr/>
          </p:nvSpPr>
          <p:spPr bwMode="auto">
            <a:xfrm>
              <a:off x="4785" y="1842"/>
              <a:ext cx="272" cy="0"/>
            </a:xfrm>
            <a:prstGeom prst="line">
              <a:avLst/>
            </a:prstGeom>
            <a:noFill/>
            <a:ln w="9525">
              <a:solidFill>
                <a:schemeClr val="tx1"/>
              </a:solidFill>
              <a:round/>
              <a:headEnd/>
              <a:tailEnd/>
            </a:ln>
            <a:effectLst/>
          </p:spPr>
          <p:txBody>
            <a:bodyPr/>
            <a:lstStyle/>
            <a:p>
              <a:endParaRPr lang="zh-CN" altLang="en-US"/>
            </a:p>
          </p:txBody>
        </p:sp>
        <p:sp>
          <p:nvSpPr>
            <p:cNvPr id="600132" name="Line 68"/>
            <p:cNvSpPr>
              <a:spLocks noChangeShapeType="1"/>
            </p:cNvSpPr>
            <p:nvPr/>
          </p:nvSpPr>
          <p:spPr bwMode="auto">
            <a:xfrm>
              <a:off x="4853" y="1888"/>
              <a:ext cx="136" cy="0"/>
            </a:xfrm>
            <a:prstGeom prst="line">
              <a:avLst/>
            </a:prstGeom>
            <a:noFill/>
            <a:ln w="9525">
              <a:solidFill>
                <a:schemeClr val="tx1"/>
              </a:solidFill>
              <a:round/>
              <a:headEnd/>
              <a:tailEnd/>
            </a:ln>
            <a:effectLst/>
          </p:spPr>
          <p:txBody>
            <a:bodyPr/>
            <a:lstStyle/>
            <a:p>
              <a:endParaRPr lang="zh-CN" altLang="en-US"/>
            </a:p>
          </p:txBody>
        </p:sp>
        <p:sp>
          <p:nvSpPr>
            <p:cNvPr id="600133" name="Line 69"/>
            <p:cNvSpPr>
              <a:spLocks noChangeShapeType="1"/>
            </p:cNvSpPr>
            <p:nvPr/>
          </p:nvSpPr>
          <p:spPr bwMode="auto">
            <a:xfrm>
              <a:off x="4876" y="1979"/>
              <a:ext cx="91" cy="0"/>
            </a:xfrm>
            <a:prstGeom prst="line">
              <a:avLst/>
            </a:prstGeom>
            <a:noFill/>
            <a:ln w="28575">
              <a:solidFill>
                <a:schemeClr val="tx1"/>
              </a:solidFill>
              <a:round/>
              <a:headEnd/>
              <a:tailEnd/>
            </a:ln>
            <a:effectLst/>
          </p:spPr>
          <p:txBody>
            <a:bodyPr/>
            <a:lstStyle/>
            <a:p>
              <a:endParaRPr lang="zh-CN" altLang="en-US"/>
            </a:p>
          </p:txBody>
        </p:sp>
      </p:grpSp>
      <p:sp>
        <p:nvSpPr>
          <p:cNvPr id="600134" name="Freeform 70"/>
          <p:cNvSpPr>
            <a:spLocks/>
          </p:cNvSpPr>
          <p:nvPr/>
        </p:nvSpPr>
        <p:spPr bwMode="auto">
          <a:xfrm>
            <a:off x="2339975" y="4581525"/>
            <a:ext cx="2376488" cy="287338"/>
          </a:xfrm>
          <a:custGeom>
            <a:avLst/>
            <a:gdLst/>
            <a:ahLst/>
            <a:cxnLst>
              <a:cxn ang="0">
                <a:pos x="0" y="0"/>
              </a:cxn>
              <a:cxn ang="0">
                <a:pos x="0" y="181"/>
              </a:cxn>
              <a:cxn ang="0">
                <a:pos x="1497" y="181"/>
              </a:cxn>
            </a:cxnLst>
            <a:rect l="0" t="0" r="r" b="b"/>
            <a:pathLst>
              <a:path w="1497" h="181">
                <a:moveTo>
                  <a:pt x="0" y="0"/>
                </a:moveTo>
                <a:lnTo>
                  <a:pt x="0" y="181"/>
                </a:lnTo>
                <a:lnTo>
                  <a:pt x="1497" y="181"/>
                </a:lnTo>
              </a:path>
            </a:pathLst>
          </a:custGeom>
          <a:noFill/>
          <a:ln w="28575" cmpd="sng">
            <a:solidFill>
              <a:srgbClr val="FF9900"/>
            </a:solidFill>
            <a:round/>
            <a:headEnd/>
            <a:tailEnd/>
          </a:ln>
          <a:effectLst/>
        </p:spPr>
        <p:txBody>
          <a:bodyPr/>
          <a:lstStyle/>
          <a:p>
            <a:endParaRPr lang="zh-CN" altLang="en-US"/>
          </a:p>
        </p:txBody>
      </p:sp>
      <p:sp>
        <p:nvSpPr>
          <p:cNvPr id="600135" name="Text Box 71"/>
          <p:cNvSpPr txBox="1">
            <a:spLocks noChangeArrowheads="1"/>
          </p:cNvSpPr>
          <p:nvPr/>
        </p:nvSpPr>
        <p:spPr bwMode="auto">
          <a:xfrm>
            <a:off x="4284663" y="4581525"/>
            <a:ext cx="2051050" cy="495300"/>
          </a:xfrm>
          <a:prstGeom prst="rect">
            <a:avLst/>
          </a:prstGeom>
          <a:solidFill>
            <a:schemeClr val="bg1"/>
          </a:solidFill>
          <a:ln w="38100">
            <a:solidFill>
              <a:srgbClr val="FF3300"/>
            </a:solidFill>
            <a:miter lim="800000"/>
            <a:headEnd/>
            <a:tailEnd/>
          </a:ln>
          <a:effectLst/>
        </p:spPr>
        <p:txBody>
          <a:bodyPr wrap="none">
            <a:spAutoFit/>
          </a:bodyPr>
          <a:lstStyle/>
          <a:p>
            <a:r>
              <a:rPr lang="zh-CN" altLang="en-US">
                <a:latin typeface="Arial" pitchFamily="34" charset="0"/>
              </a:rPr>
              <a:t>励磁电流控制</a:t>
            </a:r>
          </a:p>
        </p:txBody>
      </p:sp>
      <p:grpSp>
        <p:nvGrpSpPr>
          <p:cNvPr id="600136" name="Group 72"/>
          <p:cNvGrpSpPr>
            <a:grpSpLocks/>
          </p:cNvGrpSpPr>
          <p:nvPr/>
        </p:nvGrpSpPr>
        <p:grpSpPr bwMode="auto">
          <a:xfrm>
            <a:off x="3009900" y="4051300"/>
            <a:ext cx="88900" cy="1103313"/>
            <a:chOff x="1896" y="2552"/>
            <a:chExt cx="56" cy="695"/>
          </a:xfrm>
        </p:grpSpPr>
        <p:sp>
          <p:nvSpPr>
            <p:cNvPr id="600137" name="Line 73"/>
            <p:cNvSpPr>
              <a:spLocks noChangeShapeType="1"/>
            </p:cNvSpPr>
            <p:nvPr/>
          </p:nvSpPr>
          <p:spPr bwMode="auto">
            <a:xfrm>
              <a:off x="1896" y="2552"/>
              <a:ext cx="0" cy="485"/>
            </a:xfrm>
            <a:prstGeom prst="line">
              <a:avLst/>
            </a:prstGeom>
            <a:noFill/>
            <a:ln w="28575">
              <a:solidFill>
                <a:schemeClr val="tx1"/>
              </a:solidFill>
              <a:round/>
              <a:headEnd/>
              <a:tailEnd/>
            </a:ln>
            <a:effectLst/>
          </p:spPr>
          <p:txBody>
            <a:bodyPr/>
            <a:lstStyle/>
            <a:p>
              <a:endParaRPr lang="zh-CN" altLang="en-US"/>
            </a:p>
          </p:txBody>
        </p:sp>
        <p:sp>
          <p:nvSpPr>
            <p:cNvPr id="600138" name="Arc 74"/>
            <p:cNvSpPr>
              <a:spLocks/>
            </p:cNvSpPr>
            <p:nvPr/>
          </p:nvSpPr>
          <p:spPr bwMode="auto">
            <a:xfrm>
              <a:off x="1896" y="3027"/>
              <a:ext cx="56" cy="92"/>
            </a:xfrm>
            <a:custGeom>
              <a:avLst/>
              <a:gdLst>
                <a:gd name="G0" fmla="+- 4320 0 0"/>
                <a:gd name="G1" fmla="+- 21600 0 0"/>
                <a:gd name="G2" fmla="+- 21600 0 0"/>
                <a:gd name="T0" fmla="*/ 0 w 25920"/>
                <a:gd name="T1" fmla="*/ 436 h 43200"/>
                <a:gd name="T2" fmla="*/ 1750 w 25920"/>
                <a:gd name="T3" fmla="*/ 43047 h 43200"/>
                <a:gd name="T4" fmla="*/ 4320 w 25920"/>
                <a:gd name="T5" fmla="*/ 21600 h 43200"/>
              </a:gdLst>
              <a:ahLst/>
              <a:cxnLst>
                <a:cxn ang="0">
                  <a:pos x="T0" y="T1"/>
                </a:cxn>
                <a:cxn ang="0">
                  <a:pos x="T2" y="T3"/>
                </a:cxn>
                <a:cxn ang="0">
                  <a:pos x="T4" y="T5"/>
                </a:cxn>
              </a:cxnLst>
              <a:rect l="0" t="0" r="r" b="b"/>
              <a:pathLst>
                <a:path w="25920" h="43200" fill="none" extrusionOk="0">
                  <a:moveTo>
                    <a:pt x="0" y="436"/>
                  </a:moveTo>
                  <a:cubicBezTo>
                    <a:pt x="1421" y="146"/>
                    <a:pt x="2869" y="-1"/>
                    <a:pt x="4320" y="0"/>
                  </a:cubicBezTo>
                  <a:cubicBezTo>
                    <a:pt x="16249" y="0"/>
                    <a:pt x="25920" y="9670"/>
                    <a:pt x="25920" y="21600"/>
                  </a:cubicBezTo>
                  <a:cubicBezTo>
                    <a:pt x="25920" y="33529"/>
                    <a:pt x="16249" y="43200"/>
                    <a:pt x="4320" y="43200"/>
                  </a:cubicBezTo>
                  <a:cubicBezTo>
                    <a:pt x="3461" y="43200"/>
                    <a:pt x="2602" y="43148"/>
                    <a:pt x="1750" y="43046"/>
                  </a:cubicBezTo>
                </a:path>
                <a:path w="25920" h="43200" stroke="0" extrusionOk="0">
                  <a:moveTo>
                    <a:pt x="0" y="436"/>
                  </a:moveTo>
                  <a:cubicBezTo>
                    <a:pt x="1421" y="146"/>
                    <a:pt x="2869" y="-1"/>
                    <a:pt x="4320" y="0"/>
                  </a:cubicBezTo>
                  <a:cubicBezTo>
                    <a:pt x="16249" y="0"/>
                    <a:pt x="25920" y="9670"/>
                    <a:pt x="25920" y="21600"/>
                  </a:cubicBezTo>
                  <a:cubicBezTo>
                    <a:pt x="25920" y="33529"/>
                    <a:pt x="16249" y="43200"/>
                    <a:pt x="4320" y="43200"/>
                  </a:cubicBezTo>
                  <a:cubicBezTo>
                    <a:pt x="3461" y="43200"/>
                    <a:pt x="2602" y="43148"/>
                    <a:pt x="1750" y="43046"/>
                  </a:cubicBezTo>
                  <a:lnTo>
                    <a:pt x="4320" y="21600"/>
                  </a:lnTo>
                  <a:close/>
                </a:path>
              </a:pathLst>
            </a:custGeom>
            <a:noFill/>
            <a:ln w="28575">
              <a:solidFill>
                <a:schemeClr val="tx1"/>
              </a:solidFill>
              <a:round/>
              <a:headEnd/>
              <a:tailEnd/>
            </a:ln>
            <a:effectLst/>
          </p:spPr>
          <p:txBody>
            <a:bodyPr wrap="none" anchor="ctr"/>
            <a:lstStyle/>
            <a:p>
              <a:endParaRPr lang="zh-CN" altLang="en-US"/>
            </a:p>
          </p:txBody>
        </p:sp>
        <p:sp>
          <p:nvSpPr>
            <p:cNvPr id="600139" name="Line 75"/>
            <p:cNvSpPr>
              <a:spLocks noChangeShapeType="1"/>
            </p:cNvSpPr>
            <p:nvPr/>
          </p:nvSpPr>
          <p:spPr bwMode="auto">
            <a:xfrm>
              <a:off x="1896" y="3111"/>
              <a:ext cx="0" cy="136"/>
            </a:xfrm>
            <a:prstGeom prst="line">
              <a:avLst/>
            </a:prstGeom>
            <a:noFill/>
            <a:ln w="28575">
              <a:solidFill>
                <a:schemeClr val="tx1"/>
              </a:solidFill>
              <a:round/>
              <a:headEnd/>
              <a:tailEnd/>
            </a:ln>
            <a:effectLst/>
          </p:spPr>
          <p:txBody>
            <a:bodyPr/>
            <a:lstStyle/>
            <a:p>
              <a:endParaRPr lang="zh-CN" altLang="en-US"/>
            </a:p>
          </p:txBody>
        </p:sp>
      </p:grpSp>
      <p:sp>
        <p:nvSpPr>
          <p:cNvPr id="600140" name="Text Box 76"/>
          <p:cNvSpPr txBox="1">
            <a:spLocks noChangeArrowheads="1"/>
          </p:cNvSpPr>
          <p:nvPr/>
        </p:nvSpPr>
        <p:spPr bwMode="auto">
          <a:xfrm>
            <a:off x="5651500" y="2622550"/>
            <a:ext cx="757238" cy="519113"/>
          </a:xfrm>
          <a:prstGeom prst="rect">
            <a:avLst/>
          </a:prstGeom>
          <a:noFill/>
          <a:ln w="9525">
            <a:noFill/>
            <a:miter lim="800000"/>
            <a:headEnd/>
            <a:tailEnd/>
          </a:ln>
          <a:effectLst/>
        </p:spPr>
        <p:txBody>
          <a:bodyPr wrap="none">
            <a:spAutoFit/>
          </a:bodyPr>
          <a:lstStyle/>
          <a:p>
            <a:r>
              <a:rPr lang="en-US" altLang="zh-CN" sz="2800" b="1" i="1"/>
              <a:t>B</a:t>
            </a:r>
            <a:r>
              <a:rPr lang="en-US" altLang="zh-CN" sz="2800" b="1"/>
              <a:t>(</a:t>
            </a:r>
            <a:r>
              <a:rPr lang="en-US" altLang="zh-CN" sz="2800" b="1" i="1"/>
              <a:t>t</a:t>
            </a:r>
            <a:r>
              <a:rPr lang="en-US" altLang="zh-CN" sz="2800" b="1"/>
              <a:t>)</a:t>
            </a:r>
            <a:endParaRPr lang="en-US" altLang="zh-CN" sz="2800" b="1" i="1"/>
          </a:p>
        </p:txBody>
      </p:sp>
      <p:sp>
        <p:nvSpPr>
          <p:cNvPr id="600141" name="Text Box 77"/>
          <p:cNvSpPr txBox="1">
            <a:spLocks noChangeArrowheads="1"/>
          </p:cNvSpPr>
          <p:nvPr/>
        </p:nvSpPr>
        <p:spPr bwMode="auto">
          <a:xfrm>
            <a:off x="5795963" y="1700213"/>
            <a:ext cx="796925" cy="519112"/>
          </a:xfrm>
          <a:prstGeom prst="rect">
            <a:avLst/>
          </a:prstGeom>
          <a:noFill/>
          <a:ln w="9525">
            <a:noFill/>
            <a:miter lim="800000"/>
            <a:headEnd/>
            <a:tailEnd/>
          </a:ln>
          <a:effectLst/>
        </p:spPr>
        <p:txBody>
          <a:bodyPr wrap="none">
            <a:spAutoFit/>
          </a:bodyPr>
          <a:lstStyle/>
          <a:p>
            <a:r>
              <a:rPr lang="en-US" altLang="zh-CN" sz="2800" b="1" i="1"/>
              <a:t>H</a:t>
            </a:r>
            <a:r>
              <a:rPr lang="en-US" altLang="zh-CN" sz="2800" b="1"/>
              <a:t>(</a:t>
            </a:r>
            <a:r>
              <a:rPr lang="en-US" altLang="zh-CN" sz="2800" b="1" i="1"/>
              <a:t>t</a:t>
            </a:r>
            <a:r>
              <a:rPr lang="en-US" altLang="zh-CN" sz="2800" b="1"/>
              <a:t>)</a:t>
            </a:r>
            <a:endParaRPr lang="en-US" altLang="zh-CN" sz="2800" b="1" i="1"/>
          </a:p>
        </p:txBody>
      </p:sp>
      <p:sp>
        <p:nvSpPr>
          <p:cNvPr id="600142" name="Line 78"/>
          <p:cNvSpPr>
            <a:spLocks noChangeShapeType="1"/>
          </p:cNvSpPr>
          <p:nvPr/>
        </p:nvSpPr>
        <p:spPr bwMode="auto">
          <a:xfrm>
            <a:off x="3492500" y="4868863"/>
            <a:ext cx="576263" cy="0"/>
          </a:xfrm>
          <a:prstGeom prst="line">
            <a:avLst/>
          </a:prstGeom>
          <a:noFill/>
          <a:ln w="28575">
            <a:solidFill>
              <a:srgbClr val="FF3300"/>
            </a:solidFill>
            <a:round/>
            <a:headEnd type="none" w="lg" len="lg"/>
            <a:tailEnd type="triangle" w="lg" len="lg"/>
          </a:ln>
          <a:effectLst/>
        </p:spPr>
        <p:txBody>
          <a:bodyPr/>
          <a:lstStyle/>
          <a:p>
            <a:endParaRPr lang="zh-CN"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DDFF"/>
        </a:solidFill>
        <a:effectLst/>
      </p:bgPr>
    </p:bg>
    <p:spTree>
      <p:nvGrpSpPr>
        <p:cNvPr id="1" name=""/>
        <p:cNvGrpSpPr/>
        <p:nvPr/>
      </p:nvGrpSpPr>
      <p:grpSpPr>
        <a:xfrm>
          <a:off x="0" y="0"/>
          <a:ext cx="0" cy="0"/>
          <a:chOff x="0" y="0"/>
          <a:chExt cx="0" cy="0"/>
        </a:xfrm>
      </p:grpSpPr>
      <p:sp>
        <p:nvSpPr>
          <p:cNvPr id="14" name="灯片编号占位符 5"/>
          <p:cNvSpPr>
            <a:spLocks noGrp="1"/>
          </p:cNvSpPr>
          <p:nvPr>
            <p:ph type="sldNum" sz="quarter" idx="12"/>
          </p:nvPr>
        </p:nvSpPr>
        <p:spPr/>
        <p:txBody>
          <a:bodyPr/>
          <a:lstStyle/>
          <a:p>
            <a:fld id="{5E02267D-2596-4380-ACD9-A1A945771B5B}" type="slidenum">
              <a:rPr lang="en-US" altLang="zh-CN"/>
              <a:pPr/>
              <a:t>15</a:t>
            </a:fld>
            <a:endParaRPr lang="en-US" altLang="zh-CN"/>
          </a:p>
        </p:txBody>
      </p:sp>
      <p:sp>
        <p:nvSpPr>
          <p:cNvPr id="528386" name="Rectangle 2"/>
          <p:cNvSpPr>
            <a:spLocks noGrp="1" noChangeArrowheads="1"/>
          </p:cNvSpPr>
          <p:nvPr>
            <p:ph type="title"/>
          </p:nvPr>
        </p:nvSpPr>
        <p:spPr>
          <a:xfrm>
            <a:off x="685800" y="0"/>
            <a:ext cx="7772400" cy="1143000"/>
          </a:xfrm>
        </p:spPr>
        <p:txBody>
          <a:bodyPr/>
          <a:lstStyle/>
          <a:p>
            <a:r>
              <a:rPr lang="zh-CN" altLang="en-US">
                <a:ea typeface="黑体" pitchFamily="49" charset="-122"/>
              </a:rPr>
              <a:t>磁矩量具及检定</a:t>
            </a:r>
          </a:p>
        </p:txBody>
      </p:sp>
      <p:sp>
        <p:nvSpPr>
          <p:cNvPr id="528387" name="Rectangle 3"/>
          <p:cNvSpPr>
            <a:spLocks noGrp="1" noChangeArrowheads="1"/>
          </p:cNvSpPr>
          <p:nvPr>
            <p:ph type="body" idx="1"/>
          </p:nvPr>
        </p:nvSpPr>
        <p:spPr>
          <a:xfrm>
            <a:off x="685800" y="1219200"/>
            <a:ext cx="7772400" cy="609600"/>
          </a:xfrm>
        </p:spPr>
        <p:txBody>
          <a:bodyPr/>
          <a:lstStyle/>
          <a:p>
            <a:pPr>
              <a:spcBef>
                <a:spcPct val="0"/>
              </a:spcBef>
            </a:pPr>
            <a:r>
              <a:rPr lang="zh-CN" altLang="en-US">
                <a:solidFill>
                  <a:srgbClr val="3333FF"/>
                </a:solidFill>
                <a:ea typeface="隶书" pitchFamily="49" charset="-122"/>
              </a:rPr>
              <a:t>永磁体：钴钢</a:t>
            </a:r>
          </a:p>
        </p:txBody>
      </p:sp>
      <p:sp>
        <p:nvSpPr>
          <p:cNvPr id="528388" name="Text Box 4"/>
          <p:cNvSpPr txBox="1">
            <a:spLocks noChangeArrowheads="1"/>
          </p:cNvSpPr>
          <p:nvPr/>
        </p:nvSpPr>
        <p:spPr bwMode="auto">
          <a:xfrm>
            <a:off x="1219200" y="2362200"/>
            <a:ext cx="1054100" cy="636588"/>
          </a:xfrm>
          <a:prstGeom prst="rect">
            <a:avLst/>
          </a:prstGeom>
          <a:solidFill>
            <a:schemeClr val="bg1"/>
          </a:solidFill>
          <a:ln w="57150" cmpd="thickThin">
            <a:solidFill>
              <a:schemeClr val="tx1"/>
            </a:solidFill>
            <a:miter lim="800000"/>
            <a:headEnd/>
            <a:tailEnd/>
          </a:ln>
          <a:effectLst/>
        </p:spPr>
        <p:txBody>
          <a:bodyPr wrap="none">
            <a:spAutoFit/>
          </a:bodyPr>
          <a:lstStyle/>
          <a:p>
            <a:r>
              <a:rPr kumimoji="1" lang="zh-CN" altLang="en-US" sz="3200">
                <a:solidFill>
                  <a:srgbClr val="FF0000"/>
                </a:solidFill>
                <a:ea typeface="隶书" pitchFamily="49" charset="-122"/>
              </a:rPr>
              <a:t>形状</a:t>
            </a:r>
            <a:endParaRPr kumimoji="1" lang="zh-CN" altLang="en-US" sz="3200">
              <a:solidFill>
                <a:srgbClr val="3333FF"/>
              </a:solidFill>
              <a:ea typeface="隶书" pitchFamily="49" charset="-122"/>
            </a:endParaRPr>
          </a:p>
        </p:txBody>
      </p:sp>
      <p:sp>
        <p:nvSpPr>
          <p:cNvPr id="528389" name="Text Box 5"/>
          <p:cNvSpPr txBox="1">
            <a:spLocks noChangeArrowheads="1"/>
          </p:cNvSpPr>
          <p:nvPr/>
        </p:nvSpPr>
        <p:spPr bwMode="auto">
          <a:xfrm>
            <a:off x="3429000" y="4194175"/>
            <a:ext cx="2597150" cy="530225"/>
          </a:xfrm>
          <a:prstGeom prst="rect">
            <a:avLst/>
          </a:prstGeom>
          <a:solidFill>
            <a:srgbClr val="F8F8B4"/>
          </a:solidFill>
          <a:ln w="9525">
            <a:noFill/>
            <a:miter lim="800000"/>
            <a:headEnd/>
            <a:tailEnd/>
          </a:ln>
          <a:effectLst/>
        </p:spPr>
        <p:txBody>
          <a:bodyPr wrap="none">
            <a:spAutoFit/>
          </a:bodyPr>
          <a:lstStyle/>
          <a:p>
            <a:pPr>
              <a:lnSpc>
                <a:spcPct val="120000"/>
              </a:lnSpc>
            </a:pPr>
            <a:r>
              <a:rPr kumimoji="1" lang="en-US" altLang="zh-CN"/>
              <a:t>0.1 Am</a:t>
            </a:r>
            <a:r>
              <a:rPr kumimoji="1" lang="en-US" altLang="zh-CN" baseline="30000"/>
              <a:t>2</a:t>
            </a:r>
            <a:r>
              <a:rPr kumimoji="1" lang="zh-CN" altLang="en-US"/>
              <a:t>～</a:t>
            </a:r>
            <a:r>
              <a:rPr kumimoji="1" lang="en-US" altLang="zh-CN"/>
              <a:t>100 Am</a:t>
            </a:r>
            <a:r>
              <a:rPr kumimoji="1" lang="en-US" altLang="zh-CN" baseline="30000"/>
              <a:t>2</a:t>
            </a:r>
          </a:p>
        </p:txBody>
      </p:sp>
      <p:sp>
        <p:nvSpPr>
          <p:cNvPr id="528390" name="Text Box 6"/>
          <p:cNvSpPr txBox="1">
            <a:spLocks noChangeArrowheads="1"/>
          </p:cNvSpPr>
          <p:nvPr/>
        </p:nvSpPr>
        <p:spPr bwMode="auto">
          <a:xfrm>
            <a:off x="3124200" y="5535613"/>
            <a:ext cx="1860550" cy="530225"/>
          </a:xfrm>
          <a:prstGeom prst="rect">
            <a:avLst/>
          </a:prstGeom>
          <a:solidFill>
            <a:schemeClr val="bg1"/>
          </a:solidFill>
          <a:ln w="9525">
            <a:noFill/>
            <a:miter lim="800000"/>
            <a:headEnd/>
            <a:tailEnd/>
          </a:ln>
          <a:effectLst/>
        </p:spPr>
        <p:txBody>
          <a:bodyPr wrap="none">
            <a:spAutoFit/>
          </a:bodyPr>
          <a:lstStyle/>
          <a:p>
            <a:pPr>
              <a:lnSpc>
                <a:spcPct val="120000"/>
              </a:lnSpc>
            </a:pPr>
            <a:r>
              <a:rPr kumimoji="1" lang="en-US" altLang="zh-CN"/>
              <a:t>0.2</a:t>
            </a:r>
            <a:r>
              <a:rPr kumimoji="1" lang="zh-CN" altLang="en-US"/>
              <a:t>％～</a:t>
            </a:r>
            <a:r>
              <a:rPr kumimoji="1" lang="en-US" altLang="zh-CN"/>
              <a:t>0.1</a:t>
            </a:r>
            <a:r>
              <a:rPr kumimoji="1" lang="zh-CN" altLang="en-US"/>
              <a:t>％</a:t>
            </a:r>
            <a:endParaRPr kumimoji="1" lang="zh-CN" altLang="en-US">
              <a:solidFill>
                <a:srgbClr val="FF0000"/>
              </a:solidFill>
            </a:endParaRPr>
          </a:p>
        </p:txBody>
      </p:sp>
      <p:sp>
        <p:nvSpPr>
          <p:cNvPr id="528391" name="Text Box 7"/>
          <p:cNvSpPr txBox="1">
            <a:spLocks noChangeArrowheads="1"/>
          </p:cNvSpPr>
          <p:nvPr/>
        </p:nvSpPr>
        <p:spPr bwMode="auto">
          <a:xfrm>
            <a:off x="2667000" y="2438400"/>
            <a:ext cx="2622550" cy="530225"/>
          </a:xfrm>
          <a:prstGeom prst="rect">
            <a:avLst/>
          </a:prstGeom>
          <a:solidFill>
            <a:schemeClr val="bg1"/>
          </a:solidFill>
          <a:ln w="9525">
            <a:noFill/>
            <a:miter lim="800000"/>
            <a:headEnd/>
            <a:tailEnd/>
          </a:ln>
          <a:effectLst/>
        </p:spPr>
        <p:txBody>
          <a:bodyPr wrap="none">
            <a:spAutoFit/>
          </a:bodyPr>
          <a:lstStyle/>
          <a:p>
            <a:pPr>
              <a:lnSpc>
                <a:spcPct val="120000"/>
              </a:lnSpc>
            </a:pPr>
            <a:r>
              <a:rPr kumimoji="1" lang="zh-CN" altLang="en-US"/>
              <a:t>旋转椭球或圆柱体</a:t>
            </a:r>
            <a:endParaRPr kumimoji="1" lang="zh-CN" altLang="en-US">
              <a:solidFill>
                <a:srgbClr val="FF0000"/>
              </a:solidFill>
            </a:endParaRPr>
          </a:p>
        </p:txBody>
      </p:sp>
      <p:sp>
        <p:nvSpPr>
          <p:cNvPr id="528392" name="Text Box 8"/>
          <p:cNvSpPr txBox="1">
            <a:spLocks noChangeArrowheads="1"/>
          </p:cNvSpPr>
          <p:nvPr/>
        </p:nvSpPr>
        <p:spPr bwMode="auto">
          <a:xfrm>
            <a:off x="1219200" y="4164013"/>
            <a:ext cx="1866900" cy="636587"/>
          </a:xfrm>
          <a:prstGeom prst="rect">
            <a:avLst/>
          </a:prstGeom>
          <a:solidFill>
            <a:schemeClr val="bg1"/>
          </a:solidFill>
          <a:ln w="57150" cmpd="thickThin">
            <a:solidFill>
              <a:schemeClr val="tx1"/>
            </a:solidFill>
            <a:miter lim="800000"/>
            <a:headEnd/>
            <a:tailEnd/>
          </a:ln>
          <a:effectLst/>
        </p:spPr>
        <p:txBody>
          <a:bodyPr wrap="none">
            <a:spAutoFit/>
          </a:bodyPr>
          <a:lstStyle/>
          <a:p>
            <a:r>
              <a:rPr kumimoji="1" lang="zh-CN" altLang="en-US" sz="3200">
                <a:solidFill>
                  <a:srgbClr val="FF0000"/>
                </a:solidFill>
                <a:ea typeface="隶书" pitchFamily="49" charset="-122"/>
              </a:rPr>
              <a:t>量值范围</a:t>
            </a:r>
            <a:endParaRPr kumimoji="1" lang="zh-CN" altLang="en-US" sz="3200">
              <a:solidFill>
                <a:srgbClr val="3333FF"/>
              </a:solidFill>
              <a:ea typeface="隶书" pitchFamily="49" charset="-122"/>
            </a:endParaRPr>
          </a:p>
        </p:txBody>
      </p:sp>
      <p:sp>
        <p:nvSpPr>
          <p:cNvPr id="528393" name="Text Box 9"/>
          <p:cNvSpPr txBox="1">
            <a:spLocks noChangeArrowheads="1"/>
          </p:cNvSpPr>
          <p:nvPr/>
        </p:nvSpPr>
        <p:spPr bwMode="auto">
          <a:xfrm>
            <a:off x="1219200" y="5459413"/>
            <a:ext cx="1460500" cy="636587"/>
          </a:xfrm>
          <a:prstGeom prst="rect">
            <a:avLst/>
          </a:prstGeom>
          <a:solidFill>
            <a:schemeClr val="bg1"/>
          </a:solidFill>
          <a:ln w="57150" cmpd="thickThin">
            <a:solidFill>
              <a:schemeClr val="tx1"/>
            </a:solidFill>
            <a:miter lim="800000"/>
            <a:headEnd/>
            <a:tailEnd/>
          </a:ln>
          <a:effectLst/>
        </p:spPr>
        <p:txBody>
          <a:bodyPr wrap="none">
            <a:spAutoFit/>
          </a:bodyPr>
          <a:lstStyle/>
          <a:p>
            <a:r>
              <a:rPr kumimoji="1" lang="zh-CN" altLang="en-US" sz="3200">
                <a:solidFill>
                  <a:srgbClr val="FF0000"/>
                </a:solidFill>
                <a:ea typeface="隶书" pitchFamily="49" charset="-122"/>
              </a:rPr>
              <a:t>准确度</a:t>
            </a:r>
            <a:endParaRPr kumimoji="1" lang="zh-CN" altLang="en-US" sz="3200">
              <a:solidFill>
                <a:srgbClr val="3333FF"/>
              </a:solidFill>
              <a:ea typeface="隶书" pitchFamily="49" charset="-122"/>
            </a:endParaRPr>
          </a:p>
        </p:txBody>
      </p:sp>
      <p:sp>
        <p:nvSpPr>
          <p:cNvPr id="528394" name="AutoShape 10"/>
          <p:cNvSpPr>
            <a:spLocks noChangeArrowheads="1"/>
          </p:cNvSpPr>
          <p:nvPr/>
        </p:nvSpPr>
        <p:spPr bwMode="auto">
          <a:xfrm>
            <a:off x="7848600" y="2743200"/>
            <a:ext cx="381000" cy="990600"/>
          </a:xfrm>
          <a:prstGeom prst="can">
            <a:avLst>
              <a:gd name="adj" fmla="val 49581"/>
            </a:avLst>
          </a:prstGeom>
          <a:gradFill rotWithShape="0">
            <a:gsLst>
              <a:gs pos="0">
                <a:schemeClr val="folHlink"/>
              </a:gs>
              <a:gs pos="50000">
                <a:schemeClr val="bg1"/>
              </a:gs>
              <a:gs pos="100000">
                <a:schemeClr val="folHlink"/>
              </a:gs>
            </a:gsLst>
            <a:lin ang="0" scaled="1"/>
          </a:gradFill>
          <a:ln w="9525">
            <a:solidFill>
              <a:schemeClr val="tx1"/>
            </a:solidFill>
            <a:round/>
            <a:headEnd/>
            <a:tailEnd/>
          </a:ln>
          <a:effectLst/>
        </p:spPr>
        <p:txBody>
          <a:bodyPr wrap="none" anchor="ctr"/>
          <a:lstStyle/>
          <a:p>
            <a:endParaRPr lang="zh-CN" altLang="en-US"/>
          </a:p>
        </p:txBody>
      </p:sp>
      <p:pic>
        <p:nvPicPr>
          <p:cNvPr id="528395" name="Picture 11" descr="203"/>
          <p:cNvPicPr>
            <a:picLocks noChangeAspect="1" noChangeArrowheads="1"/>
          </p:cNvPicPr>
          <p:nvPr/>
        </p:nvPicPr>
        <p:blipFill>
          <a:blip r:embed="rId2" cstate="print"/>
          <a:srcRect/>
          <a:stretch>
            <a:fillRect/>
          </a:stretch>
        </p:blipFill>
        <p:spPr bwMode="auto">
          <a:xfrm>
            <a:off x="6324600" y="2514600"/>
            <a:ext cx="866775" cy="1409700"/>
          </a:xfrm>
          <a:prstGeom prst="rect">
            <a:avLst/>
          </a:prstGeom>
          <a:noFill/>
        </p:spPr>
      </p:pic>
      <p:pic>
        <p:nvPicPr>
          <p:cNvPr id="528396" name="Picture 12" descr="Co-2"/>
          <p:cNvPicPr>
            <a:picLocks noChangeAspect="1" noChangeArrowheads="1"/>
          </p:cNvPicPr>
          <p:nvPr/>
        </p:nvPicPr>
        <p:blipFill>
          <a:blip r:embed="rId3" cstate="print"/>
          <a:srcRect/>
          <a:stretch>
            <a:fillRect/>
          </a:stretch>
        </p:blipFill>
        <p:spPr bwMode="auto">
          <a:xfrm>
            <a:off x="6858000" y="4648200"/>
            <a:ext cx="1219200" cy="581025"/>
          </a:xfrm>
          <a:prstGeom prst="rect">
            <a:avLst/>
          </a:prstGeom>
          <a:noFill/>
        </p:spPr>
      </p:pic>
      <p:sp>
        <p:nvSpPr>
          <p:cNvPr id="528397" name="Text Box 13"/>
          <p:cNvSpPr txBox="1">
            <a:spLocks noChangeArrowheads="1"/>
          </p:cNvSpPr>
          <p:nvPr/>
        </p:nvSpPr>
        <p:spPr bwMode="auto">
          <a:xfrm>
            <a:off x="7588250" y="0"/>
            <a:ext cx="1555750" cy="457200"/>
          </a:xfrm>
          <a:prstGeom prst="rect">
            <a:avLst/>
          </a:prstGeom>
          <a:solidFill>
            <a:srgbClr val="CCCCFF"/>
          </a:solidFill>
          <a:ln w="9525">
            <a:noFill/>
            <a:miter lim="800000"/>
            <a:headEnd/>
            <a:tailEnd/>
          </a:ln>
          <a:effectLst/>
        </p:spPr>
        <p:txBody>
          <a:bodyPr wrap="none">
            <a:spAutoFit/>
          </a:bodyPr>
          <a:lstStyle/>
          <a:p>
            <a:pPr algn="r"/>
            <a:r>
              <a:rPr kumimoji="1" lang="zh-CN" altLang="en-US"/>
              <a:t>磁矩标定</a:t>
            </a:r>
            <a:r>
              <a:rPr kumimoji="1" lang="en-US" altLang="zh-CN"/>
              <a:t>1</a:t>
            </a:r>
            <a:endParaRPr kumimoji="1" lang="en-US" altLang="zh-CN">
              <a:ea typeface="华文行楷" pitchFamily="2"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4DDFF"/>
        </a:solidFill>
        <a:effectLst/>
      </p:bgPr>
    </p:bg>
    <p:spTree>
      <p:nvGrpSpPr>
        <p:cNvPr id="1" name=""/>
        <p:cNvGrpSpPr/>
        <p:nvPr/>
      </p:nvGrpSpPr>
      <p:grpSpPr>
        <a:xfrm>
          <a:off x="0" y="0"/>
          <a:ext cx="0" cy="0"/>
          <a:chOff x="0" y="0"/>
          <a:chExt cx="0" cy="0"/>
        </a:xfrm>
      </p:grpSpPr>
      <p:sp>
        <p:nvSpPr>
          <p:cNvPr id="34" name="灯片编号占位符 5"/>
          <p:cNvSpPr>
            <a:spLocks noGrp="1"/>
          </p:cNvSpPr>
          <p:nvPr>
            <p:ph type="sldNum" sz="quarter" idx="12"/>
          </p:nvPr>
        </p:nvSpPr>
        <p:spPr/>
        <p:txBody>
          <a:bodyPr/>
          <a:lstStyle/>
          <a:p>
            <a:fld id="{1FB7951A-A12C-4D1F-ABF5-F1452610B590}" type="slidenum">
              <a:rPr lang="en-US" altLang="zh-CN"/>
              <a:pPr/>
              <a:t>16</a:t>
            </a:fld>
            <a:endParaRPr lang="en-US" altLang="zh-CN"/>
          </a:p>
        </p:txBody>
      </p:sp>
      <p:sp>
        <p:nvSpPr>
          <p:cNvPr id="529410" name="Rectangle 2"/>
          <p:cNvSpPr>
            <a:spLocks noGrp="1" noChangeArrowheads="1"/>
          </p:cNvSpPr>
          <p:nvPr>
            <p:ph type="title"/>
          </p:nvPr>
        </p:nvSpPr>
        <p:spPr>
          <a:xfrm>
            <a:off x="685800" y="0"/>
            <a:ext cx="7772400" cy="990600"/>
          </a:xfrm>
        </p:spPr>
        <p:txBody>
          <a:bodyPr/>
          <a:lstStyle/>
          <a:p>
            <a:r>
              <a:rPr lang="zh-CN" altLang="en-US">
                <a:ea typeface="黑体" pitchFamily="49" charset="-122"/>
              </a:rPr>
              <a:t>磁矩量具及检定</a:t>
            </a:r>
          </a:p>
        </p:txBody>
      </p:sp>
      <p:sp>
        <p:nvSpPr>
          <p:cNvPr id="529411" name="Rectangle 3"/>
          <p:cNvSpPr>
            <a:spLocks noGrp="1" noChangeArrowheads="1"/>
          </p:cNvSpPr>
          <p:nvPr>
            <p:ph type="body" idx="1"/>
          </p:nvPr>
        </p:nvSpPr>
        <p:spPr>
          <a:xfrm>
            <a:off x="685800" y="990600"/>
            <a:ext cx="7772400" cy="609600"/>
          </a:xfrm>
        </p:spPr>
        <p:txBody>
          <a:bodyPr/>
          <a:lstStyle/>
          <a:p>
            <a:pPr>
              <a:spcBef>
                <a:spcPct val="0"/>
              </a:spcBef>
            </a:pPr>
            <a:r>
              <a:rPr lang="zh-CN" altLang="en-US">
                <a:solidFill>
                  <a:srgbClr val="3333FF"/>
                </a:solidFill>
                <a:ea typeface="隶书" pitchFamily="49" charset="-122"/>
              </a:rPr>
              <a:t>载流线圈：安培环路</a:t>
            </a:r>
          </a:p>
        </p:txBody>
      </p:sp>
      <p:sp>
        <p:nvSpPr>
          <p:cNvPr id="529412" name="Text Box 4"/>
          <p:cNvSpPr txBox="1">
            <a:spLocks noChangeArrowheads="1"/>
          </p:cNvSpPr>
          <p:nvPr/>
        </p:nvSpPr>
        <p:spPr bwMode="auto">
          <a:xfrm>
            <a:off x="838200" y="1752600"/>
            <a:ext cx="1866900" cy="636588"/>
          </a:xfrm>
          <a:prstGeom prst="rect">
            <a:avLst/>
          </a:prstGeom>
          <a:solidFill>
            <a:schemeClr val="bg1"/>
          </a:solidFill>
          <a:ln w="57150" cmpd="thickThin">
            <a:solidFill>
              <a:schemeClr val="tx1"/>
            </a:solidFill>
            <a:miter lim="800000"/>
            <a:headEnd/>
            <a:tailEnd/>
          </a:ln>
          <a:effectLst/>
        </p:spPr>
        <p:txBody>
          <a:bodyPr wrap="none">
            <a:spAutoFit/>
          </a:bodyPr>
          <a:lstStyle/>
          <a:p>
            <a:r>
              <a:rPr kumimoji="1" lang="zh-CN" altLang="en-US" sz="3200">
                <a:solidFill>
                  <a:srgbClr val="FF0000"/>
                </a:solidFill>
                <a:ea typeface="隶书" pitchFamily="49" charset="-122"/>
              </a:rPr>
              <a:t>任意形状</a:t>
            </a:r>
            <a:endParaRPr kumimoji="1" lang="zh-CN" altLang="en-US" sz="3200">
              <a:solidFill>
                <a:srgbClr val="3333FF"/>
              </a:solidFill>
              <a:ea typeface="隶书" pitchFamily="49" charset="-122"/>
            </a:endParaRPr>
          </a:p>
        </p:txBody>
      </p:sp>
      <p:sp>
        <p:nvSpPr>
          <p:cNvPr id="529413" name="Text Box 5"/>
          <p:cNvSpPr txBox="1">
            <a:spLocks noChangeArrowheads="1"/>
          </p:cNvSpPr>
          <p:nvPr/>
        </p:nvSpPr>
        <p:spPr bwMode="auto">
          <a:xfrm>
            <a:off x="838200" y="3733800"/>
            <a:ext cx="2012950" cy="530225"/>
          </a:xfrm>
          <a:prstGeom prst="rect">
            <a:avLst/>
          </a:prstGeom>
          <a:solidFill>
            <a:schemeClr val="bg1"/>
          </a:solidFill>
          <a:ln w="9525">
            <a:noFill/>
            <a:miter lim="800000"/>
            <a:headEnd/>
            <a:tailEnd/>
          </a:ln>
          <a:effectLst/>
        </p:spPr>
        <p:txBody>
          <a:bodyPr wrap="none">
            <a:spAutoFit/>
          </a:bodyPr>
          <a:lstStyle/>
          <a:p>
            <a:pPr>
              <a:lnSpc>
                <a:spcPct val="120000"/>
              </a:lnSpc>
            </a:pPr>
            <a:r>
              <a:rPr kumimoji="1" lang="zh-CN" altLang="en-US"/>
              <a:t>单层螺线管：</a:t>
            </a:r>
            <a:endParaRPr kumimoji="1" lang="zh-CN" altLang="en-US">
              <a:solidFill>
                <a:srgbClr val="FF0000"/>
              </a:solidFill>
            </a:endParaRPr>
          </a:p>
        </p:txBody>
      </p:sp>
      <p:sp>
        <p:nvSpPr>
          <p:cNvPr id="529414" name="Text Box 6"/>
          <p:cNvSpPr txBox="1">
            <a:spLocks noChangeArrowheads="1"/>
          </p:cNvSpPr>
          <p:nvPr/>
        </p:nvSpPr>
        <p:spPr bwMode="auto">
          <a:xfrm>
            <a:off x="838200" y="2590800"/>
            <a:ext cx="2273300" cy="636588"/>
          </a:xfrm>
          <a:prstGeom prst="rect">
            <a:avLst/>
          </a:prstGeom>
          <a:solidFill>
            <a:schemeClr val="bg1"/>
          </a:solidFill>
          <a:ln w="57150" cmpd="thickThin">
            <a:solidFill>
              <a:schemeClr val="tx1"/>
            </a:solidFill>
            <a:miter lim="800000"/>
            <a:headEnd/>
            <a:tailEnd/>
          </a:ln>
          <a:effectLst/>
        </p:spPr>
        <p:txBody>
          <a:bodyPr wrap="none">
            <a:spAutoFit/>
          </a:bodyPr>
          <a:lstStyle/>
          <a:p>
            <a:r>
              <a:rPr kumimoji="1" lang="zh-CN" altLang="en-US" sz="3200">
                <a:solidFill>
                  <a:srgbClr val="FF0000"/>
                </a:solidFill>
                <a:ea typeface="隶书" pitchFamily="49" charset="-122"/>
              </a:rPr>
              <a:t>圆筒形线圈</a:t>
            </a:r>
            <a:endParaRPr kumimoji="1" lang="zh-CN" altLang="en-US" sz="3200">
              <a:solidFill>
                <a:srgbClr val="3333FF"/>
              </a:solidFill>
              <a:ea typeface="隶书" pitchFamily="49" charset="-122"/>
            </a:endParaRPr>
          </a:p>
        </p:txBody>
      </p:sp>
      <p:graphicFrame>
        <p:nvGraphicFramePr>
          <p:cNvPr id="529415" name="Object 7"/>
          <p:cNvGraphicFramePr>
            <a:graphicFrameLocks noChangeAspect="1"/>
          </p:cNvGraphicFramePr>
          <p:nvPr/>
        </p:nvGraphicFramePr>
        <p:xfrm>
          <a:off x="3213100" y="1828800"/>
          <a:ext cx="1663700" cy="517525"/>
        </p:xfrm>
        <a:graphic>
          <a:graphicData uri="http://schemas.openxmlformats.org/presentationml/2006/ole">
            <p:oleObj spid="_x0000_s529415" name="Equation" r:id="rId3" imgW="736560" imgH="228600" progId="Equation.DSMT4">
              <p:embed/>
            </p:oleObj>
          </a:graphicData>
        </a:graphic>
      </p:graphicFrame>
      <p:sp>
        <p:nvSpPr>
          <p:cNvPr id="529416" name="Freeform 8"/>
          <p:cNvSpPr>
            <a:spLocks/>
          </p:cNvSpPr>
          <p:nvPr/>
        </p:nvSpPr>
        <p:spPr bwMode="auto">
          <a:xfrm>
            <a:off x="6934200" y="1981200"/>
            <a:ext cx="1611313" cy="838200"/>
          </a:xfrm>
          <a:custGeom>
            <a:avLst/>
            <a:gdLst/>
            <a:ahLst/>
            <a:cxnLst>
              <a:cxn ang="0">
                <a:pos x="1009" y="288"/>
              </a:cxn>
              <a:cxn ang="0">
                <a:pos x="841" y="288"/>
              </a:cxn>
              <a:cxn ang="0">
                <a:pos x="664" y="288"/>
              </a:cxn>
              <a:cxn ang="0">
                <a:pos x="544" y="282"/>
              </a:cxn>
              <a:cxn ang="0">
                <a:pos x="532" y="219"/>
              </a:cxn>
              <a:cxn ang="0">
                <a:pos x="484" y="105"/>
              </a:cxn>
              <a:cxn ang="0">
                <a:pos x="403" y="36"/>
              </a:cxn>
              <a:cxn ang="0">
                <a:pos x="292" y="0"/>
              </a:cxn>
              <a:cxn ang="0">
                <a:pos x="130" y="39"/>
              </a:cxn>
              <a:cxn ang="0">
                <a:pos x="19" y="183"/>
              </a:cxn>
              <a:cxn ang="0">
                <a:pos x="19" y="348"/>
              </a:cxn>
              <a:cxn ang="0">
                <a:pos x="103" y="471"/>
              </a:cxn>
              <a:cxn ang="0">
                <a:pos x="256" y="528"/>
              </a:cxn>
              <a:cxn ang="0">
                <a:pos x="430" y="474"/>
              </a:cxn>
              <a:cxn ang="0">
                <a:pos x="517" y="363"/>
              </a:cxn>
              <a:cxn ang="0">
                <a:pos x="526" y="342"/>
              </a:cxn>
              <a:cxn ang="0">
                <a:pos x="616" y="342"/>
              </a:cxn>
              <a:cxn ang="0">
                <a:pos x="772" y="342"/>
              </a:cxn>
              <a:cxn ang="0">
                <a:pos x="1015" y="342"/>
              </a:cxn>
            </a:cxnLst>
            <a:rect l="0" t="0" r="r" b="b"/>
            <a:pathLst>
              <a:path w="1015" h="528">
                <a:moveTo>
                  <a:pt x="1009" y="288"/>
                </a:moveTo>
                <a:cubicBezTo>
                  <a:pt x="981" y="288"/>
                  <a:pt x="898" y="288"/>
                  <a:pt x="841" y="288"/>
                </a:cubicBezTo>
                <a:cubicBezTo>
                  <a:pt x="784" y="288"/>
                  <a:pt x="713" y="289"/>
                  <a:pt x="664" y="288"/>
                </a:cubicBezTo>
                <a:cubicBezTo>
                  <a:pt x="615" y="287"/>
                  <a:pt x="566" y="294"/>
                  <a:pt x="544" y="282"/>
                </a:cubicBezTo>
                <a:cubicBezTo>
                  <a:pt x="522" y="270"/>
                  <a:pt x="542" y="248"/>
                  <a:pt x="532" y="219"/>
                </a:cubicBezTo>
                <a:cubicBezTo>
                  <a:pt x="522" y="190"/>
                  <a:pt x="505" y="135"/>
                  <a:pt x="484" y="105"/>
                </a:cubicBezTo>
                <a:cubicBezTo>
                  <a:pt x="463" y="75"/>
                  <a:pt x="435" y="54"/>
                  <a:pt x="403" y="36"/>
                </a:cubicBezTo>
                <a:cubicBezTo>
                  <a:pt x="371" y="18"/>
                  <a:pt x="337" y="0"/>
                  <a:pt x="292" y="0"/>
                </a:cubicBezTo>
                <a:cubicBezTo>
                  <a:pt x="247" y="0"/>
                  <a:pt x="175" y="9"/>
                  <a:pt x="130" y="39"/>
                </a:cubicBezTo>
                <a:cubicBezTo>
                  <a:pt x="85" y="69"/>
                  <a:pt x="38" y="132"/>
                  <a:pt x="19" y="183"/>
                </a:cubicBezTo>
                <a:cubicBezTo>
                  <a:pt x="0" y="234"/>
                  <a:pt x="5" y="300"/>
                  <a:pt x="19" y="348"/>
                </a:cubicBezTo>
                <a:cubicBezTo>
                  <a:pt x="33" y="396"/>
                  <a:pt x="64" y="441"/>
                  <a:pt x="103" y="471"/>
                </a:cubicBezTo>
                <a:cubicBezTo>
                  <a:pt x="142" y="501"/>
                  <a:pt x="202" y="528"/>
                  <a:pt x="256" y="528"/>
                </a:cubicBezTo>
                <a:cubicBezTo>
                  <a:pt x="310" y="528"/>
                  <a:pt x="387" y="501"/>
                  <a:pt x="430" y="474"/>
                </a:cubicBezTo>
                <a:cubicBezTo>
                  <a:pt x="473" y="447"/>
                  <a:pt x="501" y="385"/>
                  <a:pt x="517" y="363"/>
                </a:cubicBezTo>
                <a:cubicBezTo>
                  <a:pt x="533" y="341"/>
                  <a:pt x="510" y="345"/>
                  <a:pt x="526" y="342"/>
                </a:cubicBezTo>
                <a:cubicBezTo>
                  <a:pt x="542" y="339"/>
                  <a:pt x="575" y="342"/>
                  <a:pt x="616" y="342"/>
                </a:cubicBezTo>
                <a:cubicBezTo>
                  <a:pt x="657" y="342"/>
                  <a:pt x="706" y="342"/>
                  <a:pt x="772" y="342"/>
                </a:cubicBezTo>
                <a:cubicBezTo>
                  <a:pt x="838" y="342"/>
                  <a:pt x="965" y="342"/>
                  <a:pt x="1015" y="342"/>
                </a:cubicBezTo>
              </a:path>
            </a:pathLst>
          </a:custGeom>
          <a:noFill/>
          <a:ln w="28575" cmpd="sng">
            <a:solidFill>
              <a:srgbClr val="FF3300"/>
            </a:solidFill>
            <a:round/>
            <a:headEnd/>
            <a:tailEnd/>
          </a:ln>
          <a:effectLst/>
        </p:spPr>
        <p:txBody>
          <a:bodyPr/>
          <a:lstStyle/>
          <a:p>
            <a:endParaRPr lang="zh-CN" altLang="en-US"/>
          </a:p>
        </p:txBody>
      </p:sp>
      <p:graphicFrame>
        <p:nvGraphicFramePr>
          <p:cNvPr id="529417" name="Object 9"/>
          <p:cNvGraphicFramePr>
            <a:graphicFrameLocks noChangeAspect="1"/>
          </p:cNvGraphicFramePr>
          <p:nvPr/>
        </p:nvGraphicFramePr>
        <p:xfrm>
          <a:off x="3278188" y="2636838"/>
          <a:ext cx="2381250" cy="546100"/>
        </p:xfrm>
        <a:graphic>
          <a:graphicData uri="http://schemas.openxmlformats.org/presentationml/2006/ole">
            <p:oleObj spid="_x0000_s529417" name="Equation" r:id="rId4" imgW="1054080" imgH="241200" progId="Equation.DSMT4">
              <p:embed/>
            </p:oleObj>
          </a:graphicData>
        </a:graphic>
      </p:graphicFrame>
      <p:graphicFrame>
        <p:nvGraphicFramePr>
          <p:cNvPr id="529418" name="Object 10"/>
          <p:cNvGraphicFramePr>
            <a:graphicFrameLocks noChangeAspect="1"/>
          </p:cNvGraphicFramePr>
          <p:nvPr/>
        </p:nvGraphicFramePr>
        <p:xfrm>
          <a:off x="266700" y="5651500"/>
          <a:ext cx="8559800" cy="862013"/>
        </p:xfrm>
        <a:graphic>
          <a:graphicData uri="http://schemas.openxmlformats.org/presentationml/2006/ole">
            <p:oleObj spid="_x0000_s529418" name="Equation" r:id="rId5" imgW="4800600" imgH="482400" progId="Equation.DSMT4">
              <p:embed/>
            </p:oleObj>
          </a:graphicData>
        </a:graphic>
      </p:graphicFrame>
      <p:graphicFrame>
        <p:nvGraphicFramePr>
          <p:cNvPr id="529419" name="Object 11"/>
          <p:cNvGraphicFramePr>
            <a:graphicFrameLocks noChangeAspect="1"/>
          </p:cNvGraphicFramePr>
          <p:nvPr/>
        </p:nvGraphicFramePr>
        <p:xfrm>
          <a:off x="304800" y="4706938"/>
          <a:ext cx="2540000" cy="703262"/>
        </p:xfrm>
        <a:graphic>
          <a:graphicData uri="http://schemas.openxmlformats.org/presentationml/2006/ole">
            <p:oleObj spid="_x0000_s529419" name="Equation" r:id="rId6" imgW="1422360" imgH="393480" progId="Equation.DSMT4">
              <p:embed/>
            </p:oleObj>
          </a:graphicData>
        </a:graphic>
      </p:graphicFrame>
      <p:grpSp>
        <p:nvGrpSpPr>
          <p:cNvPr id="529420" name="Group 12"/>
          <p:cNvGrpSpPr>
            <a:grpSpLocks/>
          </p:cNvGrpSpPr>
          <p:nvPr/>
        </p:nvGrpSpPr>
        <p:grpSpPr bwMode="auto">
          <a:xfrm>
            <a:off x="5975350" y="3035300"/>
            <a:ext cx="2559050" cy="2222500"/>
            <a:chOff x="3764" y="1912"/>
            <a:chExt cx="1612" cy="1400"/>
          </a:xfrm>
        </p:grpSpPr>
        <p:grpSp>
          <p:nvGrpSpPr>
            <p:cNvPr id="529421" name="Group 13"/>
            <p:cNvGrpSpPr>
              <a:grpSpLocks/>
            </p:cNvGrpSpPr>
            <p:nvPr/>
          </p:nvGrpSpPr>
          <p:grpSpPr bwMode="auto">
            <a:xfrm>
              <a:off x="4293" y="2060"/>
              <a:ext cx="1023" cy="968"/>
              <a:chOff x="3768" y="2184"/>
              <a:chExt cx="1632" cy="531"/>
            </a:xfrm>
          </p:grpSpPr>
          <p:sp>
            <p:nvSpPr>
              <p:cNvPr id="529422" name="Oval 14"/>
              <p:cNvSpPr>
                <a:spLocks noChangeArrowheads="1"/>
              </p:cNvSpPr>
              <p:nvPr/>
            </p:nvSpPr>
            <p:spPr bwMode="auto">
              <a:xfrm>
                <a:off x="5065" y="2184"/>
                <a:ext cx="335" cy="531"/>
              </a:xfrm>
              <a:prstGeom prst="ellipse">
                <a:avLst/>
              </a:prstGeom>
              <a:noFill/>
              <a:ln w="28575">
                <a:solidFill>
                  <a:schemeClr val="tx1"/>
                </a:solidFill>
                <a:prstDash val="sysDot"/>
                <a:round/>
                <a:headEnd/>
                <a:tailEnd/>
              </a:ln>
              <a:effectLst/>
            </p:spPr>
            <p:txBody>
              <a:bodyPr wrap="none" anchor="ctr"/>
              <a:lstStyle/>
              <a:p>
                <a:endParaRPr lang="zh-CN" altLang="en-US"/>
              </a:p>
            </p:txBody>
          </p:sp>
          <p:sp>
            <p:nvSpPr>
              <p:cNvPr id="529423" name="AutoShape 15"/>
              <p:cNvSpPr>
                <a:spLocks noChangeArrowheads="1"/>
              </p:cNvSpPr>
              <p:nvPr/>
            </p:nvSpPr>
            <p:spPr bwMode="auto">
              <a:xfrm rot="-5400000">
                <a:off x="4320" y="1634"/>
                <a:ext cx="528" cy="1632"/>
              </a:xfrm>
              <a:prstGeom prst="can">
                <a:avLst>
                  <a:gd name="adj" fmla="val 59657"/>
                </a:avLst>
              </a:prstGeom>
              <a:noFill/>
              <a:ln w="28575">
                <a:solidFill>
                  <a:schemeClr val="tx1"/>
                </a:solidFill>
                <a:round/>
                <a:headEnd/>
                <a:tailEnd/>
              </a:ln>
              <a:effectLst/>
            </p:spPr>
            <p:txBody>
              <a:bodyPr wrap="none" anchor="ctr"/>
              <a:lstStyle/>
              <a:p>
                <a:endParaRPr lang="zh-CN" altLang="en-US"/>
              </a:p>
            </p:txBody>
          </p:sp>
        </p:grpSp>
        <p:sp>
          <p:nvSpPr>
            <p:cNvPr id="529424" name="Line 16"/>
            <p:cNvSpPr>
              <a:spLocks noChangeShapeType="1"/>
            </p:cNvSpPr>
            <p:nvPr/>
          </p:nvSpPr>
          <p:spPr bwMode="auto">
            <a:xfrm flipV="1">
              <a:off x="3908" y="2544"/>
              <a:ext cx="1468" cy="0"/>
            </a:xfrm>
            <a:prstGeom prst="line">
              <a:avLst/>
            </a:prstGeom>
            <a:noFill/>
            <a:ln w="9525">
              <a:solidFill>
                <a:schemeClr val="tx1"/>
              </a:solidFill>
              <a:prstDash val="lgDashDot"/>
              <a:round/>
              <a:headEnd/>
              <a:tailEnd/>
            </a:ln>
            <a:effectLst/>
          </p:spPr>
          <p:txBody>
            <a:bodyPr/>
            <a:lstStyle/>
            <a:p>
              <a:endParaRPr lang="zh-CN" altLang="en-US"/>
            </a:p>
          </p:txBody>
        </p:sp>
        <p:sp>
          <p:nvSpPr>
            <p:cNvPr id="529425" name="Line 17"/>
            <p:cNvSpPr>
              <a:spLocks noChangeShapeType="1"/>
            </p:cNvSpPr>
            <p:nvPr/>
          </p:nvSpPr>
          <p:spPr bwMode="auto">
            <a:xfrm>
              <a:off x="4805" y="1912"/>
              <a:ext cx="1" cy="1208"/>
            </a:xfrm>
            <a:prstGeom prst="line">
              <a:avLst/>
            </a:prstGeom>
            <a:noFill/>
            <a:ln w="9525">
              <a:solidFill>
                <a:schemeClr val="tx1"/>
              </a:solidFill>
              <a:prstDash val="lgDashDot"/>
              <a:round/>
              <a:headEnd/>
              <a:tailEnd/>
            </a:ln>
            <a:effectLst/>
          </p:spPr>
          <p:txBody>
            <a:bodyPr/>
            <a:lstStyle/>
            <a:p>
              <a:endParaRPr lang="zh-CN" altLang="en-US"/>
            </a:p>
          </p:txBody>
        </p:sp>
        <p:sp>
          <p:nvSpPr>
            <p:cNvPr id="529426" name="Oval 18"/>
            <p:cNvSpPr>
              <a:spLocks noChangeArrowheads="1"/>
            </p:cNvSpPr>
            <p:nvPr/>
          </p:nvSpPr>
          <p:spPr bwMode="auto">
            <a:xfrm>
              <a:off x="4709" y="2064"/>
              <a:ext cx="192" cy="963"/>
            </a:xfrm>
            <a:prstGeom prst="ellipse">
              <a:avLst/>
            </a:prstGeom>
            <a:noFill/>
            <a:ln w="28575" cap="rnd">
              <a:solidFill>
                <a:schemeClr val="folHlink"/>
              </a:solidFill>
              <a:prstDash val="sysDot"/>
              <a:round/>
              <a:headEnd/>
              <a:tailEnd/>
            </a:ln>
            <a:effectLst/>
          </p:spPr>
          <p:txBody>
            <a:bodyPr wrap="none" anchor="ctr"/>
            <a:lstStyle/>
            <a:p>
              <a:endParaRPr lang="zh-CN" altLang="en-US"/>
            </a:p>
          </p:txBody>
        </p:sp>
        <p:sp>
          <p:nvSpPr>
            <p:cNvPr id="529427" name="Text Box 19"/>
            <p:cNvSpPr txBox="1">
              <a:spLocks noChangeArrowheads="1"/>
            </p:cNvSpPr>
            <p:nvPr/>
          </p:nvSpPr>
          <p:spPr bwMode="auto">
            <a:xfrm>
              <a:off x="3764" y="2208"/>
              <a:ext cx="221" cy="288"/>
            </a:xfrm>
            <a:prstGeom prst="rect">
              <a:avLst/>
            </a:prstGeom>
            <a:noFill/>
            <a:ln w="9525">
              <a:noFill/>
              <a:miter lim="800000"/>
              <a:headEnd/>
              <a:tailEnd/>
            </a:ln>
            <a:effectLst/>
          </p:spPr>
          <p:txBody>
            <a:bodyPr wrap="none">
              <a:spAutoFit/>
            </a:bodyPr>
            <a:lstStyle/>
            <a:p>
              <a:r>
                <a:rPr kumimoji="1" lang="en-US" altLang="zh-CN" i="1">
                  <a:sym typeface="Symbol" pitchFamily="18" charset="2"/>
                </a:rPr>
                <a:t></a:t>
              </a:r>
              <a:endParaRPr kumimoji="1" lang="en-US" altLang="zh-CN" i="1"/>
            </a:p>
          </p:txBody>
        </p:sp>
        <p:sp>
          <p:nvSpPr>
            <p:cNvPr id="529428" name="Text Box 20"/>
            <p:cNvSpPr txBox="1">
              <a:spLocks noChangeArrowheads="1"/>
            </p:cNvSpPr>
            <p:nvPr/>
          </p:nvSpPr>
          <p:spPr bwMode="auto">
            <a:xfrm>
              <a:off x="4100" y="1968"/>
              <a:ext cx="191" cy="288"/>
            </a:xfrm>
            <a:prstGeom prst="rect">
              <a:avLst/>
            </a:prstGeom>
            <a:noFill/>
            <a:ln w="9525">
              <a:noFill/>
              <a:miter lim="800000"/>
              <a:headEnd/>
              <a:tailEnd/>
            </a:ln>
            <a:effectLst/>
          </p:spPr>
          <p:txBody>
            <a:bodyPr wrap="none">
              <a:spAutoFit/>
            </a:bodyPr>
            <a:lstStyle/>
            <a:p>
              <a:r>
                <a:rPr kumimoji="1" lang="en-US" altLang="zh-CN" i="1"/>
                <a:t>z</a:t>
              </a:r>
            </a:p>
          </p:txBody>
        </p:sp>
        <p:sp>
          <p:nvSpPr>
            <p:cNvPr id="529429" name="Line 21"/>
            <p:cNvSpPr>
              <a:spLocks noChangeShapeType="1"/>
            </p:cNvSpPr>
            <p:nvPr/>
          </p:nvSpPr>
          <p:spPr bwMode="auto">
            <a:xfrm>
              <a:off x="3956" y="2208"/>
              <a:ext cx="864" cy="336"/>
            </a:xfrm>
            <a:prstGeom prst="line">
              <a:avLst/>
            </a:prstGeom>
            <a:noFill/>
            <a:ln w="9525">
              <a:solidFill>
                <a:srgbClr val="FF9900"/>
              </a:solidFill>
              <a:prstDash val="dash"/>
              <a:round/>
              <a:headEnd/>
              <a:tailEnd/>
            </a:ln>
            <a:effectLst/>
          </p:spPr>
          <p:txBody>
            <a:bodyPr/>
            <a:lstStyle/>
            <a:p>
              <a:endParaRPr lang="zh-CN" altLang="en-US"/>
            </a:p>
          </p:txBody>
        </p:sp>
        <p:sp>
          <p:nvSpPr>
            <p:cNvPr id="529430" name="Line 22"/>
            <p:cNvSpPr>
              <a:spLocks noChangeShapeType="1"/>
            </p:cNvSpPr>
            <p:nvPr/>
          </p:nvSpPr>
          <p:spPr bwMode="auto">
            <a:xfrm>
              <a:off x="3956" y="2208"/>
              <a:ext cx="0" cy="336"/>
            </a:xfrm>
            <a:prstGeom prst="line">
              <a:avLst/>
            </a:prstGeom>
            <a:noFill/>
            <a:ln w="9525">
              <a:solidFill>
                <a:srgbClr val="FF9900"/>
              </a:solidFill>
              <a:prstDash val="dash"/>
              <a:round/>
              <a:headEnd/>
              <a:tailEnd/>
            </a:ln>
            <a:effectLst/>
          </p:spPr>
          <p:txBody>
            <a:bodyPr/>
            <a:lstStyle/>
            <a:p>
              <a:endParaRPr lang="zh-CN" altLang="en-US"/>
            </a:p>
          </p:txBody>
        </p:sp>
        <p:sp>
          <p:nvSpPr>
            <p:cNvPr id="529431" name="Line 23"/>
            <p:cNvSpPr>
              <a:spLocks noChangeShapeType="1"/>
            </p:cNvSpPr>
            <p:nvPr/>
          </p:nvSpPr>
          <p:spPr bwMode="auto">
            <a:xfrm flipV="1">
              <a:off x="3956" y="2208"/>
              <a:ext cx="846" cy="0"/>
            </a:xfrm>
            <a:prstGeom prst="line">
              <a:avLst/>
            </a:prstGeom>
            <a:noFill/>
            <a:ln w="9525">
              <a:solidFill>
                <a:srgbClr val="FF9900"/>
              </a:solidFill>
              <a:prstDash val="dash"/>
              <a:round/>
              <a:headEnd/>
              <a:tailEnd/>
            </a:ln>
            <a:effectLst/>
          </p:spPr>
          <p:txBody>
            <a:bodyPr/>
            <a:lstStyle/>
            <a:p>
              <a:endParaRPr lang="zh-CN" altLang="en-US"/>
            </a:p>
          </p:txBody>
        </p:sp>
        <p:sp>
          <p:nvSpPr>
            <p:cNvPr id="529432" name="Text Box 24"/>
            <p:cNvSpPr txBox="1">
              <a:spLocks noChangeArrowheads="1"/>
            </p:cNvSpPr>
            <p:nvPr/>
          </p:nvSpPr>
          <p:spPr bwMode="auto">
            <a:xfrm>
              <a:off x="4196" y="2239"/>
              <a:ext cx="75" cy="161"/>
            </a:xfrm>
            <a:prstGeom prst="rect">
              <a:avLst/>
            </a:prstGeom>
            <a:solidFill>
              <a:srgbClr val="EFD4FA"/>
            </a:solidFill>
            <a:ln w="9525">
              <a:noFill/>
              <a:miter lim="800000"/>
              <a:headEnd/>
              <a:tailEnd/>
            </a:ln>
            <a:effectLst/>
          </p:spPr>
          <p:txBody>
            <a:bodyPr wrap="none" lIns="0" tIns="0" rIns="0" bIns="0">
              <a:spAutoFit/>
            </a:bodyPr>
            <a:lstStyle/>
            <a:p>
              <a:pPr>
                <a:lnSpc>
                  <a:spcPct val="70000"/>
                </a:lnSpc>
              </a:pPr>
              <a:r>
                <a:rPr kumimoji="1" lang="en-US" altLang="zh-CN" i="1"/>
                <a:t>r</a:t>
              </a:r>
            </a:p>
          </p:txBody>
        </p:sp>
        <p:sp>
          <p:nvSpPr>
            <p:cNvPr id="529433" name="Line 25"/>
            <p:cNvSpPr>
              <a:spLocks noChangeShapeType="1"/>
            </p:cNvSpPr>
            <p:nvPr/>
          </p:nvSpPr>
          <p:spPr bwMode="auto">
            <a:xfrm>
              <a:off x="4394" y="3024"/>
              <a:ext cx="0" cy="270"/>
            </a:xfrm>
            <a:prstGeom prst="line">
              <a:avLst/>
            </a:prstGeom>
            <a:noFill/>
            <a:ln w="9525">
              <a:solidFill>
                <a:schemeClr val="tx1"/>
              </a:solidFill>
              <a:round/>
              <a:headEnd/>
              <a:tailEnd/>
            </a:ln>
            <a:effectLst/>
          </p:spPr>
          <p:txBody>
            <a:bodyPr/>
            <a:lstStyle/>
            <a:p>
              <a:endParaRPr lang="zh-CN" altLang="en-US"/>
            </a:p>
          </p:txBody>
        </p:sp>
        <p:sp>
          <p:nvSpPr>
            <p:cNvPr id="529434" name="Line 26"/>
            <p:cNvSpPr>
              <a:spLocks noChangeShapeType="1"/>
            </p:cNvSpPr>
            <p:nvPr/>
          </p:nvSpPr>
          <p:spPr bwMode="auto">
            <a:xfrm>
              <a:off x="4394" y="3216"/>
              <a:ext cx="826" cy="0"/>
            </a:xfrm>
            <a:prstGeom prst="line">
              <a:avLst/>
            </a:prstGeom>
            <a:noFill/>
            <a:ln w="9525">
              <a:solidFill>
                <a:schemeClr val="tx1"/>
              </a:solidFill>
              <a:round/>
              <a:headEnd type="triangle" w="med" len="med"/>
              <a:tailEnd type="triangle" w="med" len="med"/>
            </a:ln>
            <a:effectLst/>
          </p:spPr>
          <p:txBody>
            <a:bodyPr/>
            <a:lstStyle/>
            <a:p>
              <a:endParaRPr lang="zh-CN" altLang="en-US"/>
            </a:p>
          </p:txBody>
        </p:sp>
        <p:sp>
          <p:nvSpPr>
            <p:cNvPr id="529435" name="Text Box 27"/>
            <p:cNvSpPr txBox="1">
              <a:spLocks noChangeArrowheads="1"/>
            </p:cNvSpPr>
            <p:nvPr/>
          </p:nvSpPr>
          <p:spPr bwMode="auto">
            <a:xfrm>
              <a:off x="4761" y="3139"/>
              <a:ext cx="107" cy="173"/>
            </a:xfrm>
            <a:prstGeom prst="rect">
              <a:avLst/>
            </a:prstGeom>
            <a:solidFill>
              <a:srgbClr val="EFD4FA"/>
            </a:solidFill>
            <a:ln w="9525">
              <a:noFill/>
              <a:miter lim="800000"/>
              <a:headEnd/>
              <a:tailEnd/>
            </a:ln>
            <a:effectLst/>
          </p:spPr>
          <p:txBody>
            <a:bodyPr wrap="none" lIns="0" tIns="0" rIns="0" bIns="0">
              <a:spAutoFit/>
            </a:bodyPr>
            <a:lstStyle/>
            <a:p>
              <a:pPr>
                <a:lnSpc>
                  <a:spcPct val="75000"/>
                </a:lnSpc>
              </a:pPr>
              <a:r>
                <a:rPr kumimoji="1" lang="en-US" altLang="zh-CN" i="1"/>
                <a:t>L</a:t>
              </a:r>
            </a:p>
          </p:txBody>
        </p:sp>
        <p:sp>
          <p:nvSpPr>
            <p:cNvPr id="529436" name="Line 28"/>
            <p:cNvSpPr>
              <a:spLocks noChangeShapeType="1"/>
            </p:cNvSpPr>
            <p:nvPr/>
          </p:nvSpPr>
          <p:spPr bwMode="auto">
            <a:xfrm>
              <a:off x="5216" y="2079"/>
              <a:ext cx="1" cy="941"/>
            </a:xfrm>
            <a:prstGeom prst="line">
              <a:avLst/>
            </a:prstGeom>
            <a:noFill/>
            <a:ln w="9525">
              <a:solidFill>
                <a:schemeClr val="tx1"/>
              </a:solidFill>
              <a:round/>
              <a:headEnd type="triangle" w="med" len="med"/>
              <a:tailEnd type="triangle" w="med" len="med"/>
            </a:ln>
            <a:effectLst/>
          </p:spPr>
          <p:txBody>
            <a:bodyPr/>
            <a:lstStyle/>
            <a:p>
              <a:endParaRPr lang="zh-CN" altLang="en-US"/>
            </a:p>
          </p:txBody>
        </p:sp>
        <p:sp>
          <p:nvSpPr>
            <p:cNvPr id="529437" name="Text Box 29"/>
            <p:cNvSpPr txBox="1">
              <a:spLocks noChangeArrowheads="1"/>
            </p:cNvSpPr>
            <p:nvPr/>
          </p:nvSpPr>
          <p:spPr bwMode="auto">
            <a:xfrm>
              <a:off x="5140" y="2448"/>
              <a:ext cx="139" cy="173"/>
            </a:xfrm>
            <a:prstGeom prst="rect">
              <a:avLst/>
            </a:prstGeom>
            <a:solidFill>
              <a:srgbClr val="EFD4FA"/>
            </a:solidFill>
            <a:ln w="9525">
              <a:noFill/>
              <a:miter lim="800000"/>
              <a:headEnd/>
              <a:tailEnd/>
            </a:ln>
            <a:effectLst/>
          </p:spPr>
          <p:txBody>
            <a:bodyPr wrap="none" lIns="0" tIns="0" rIns="0" bIns="0">
              <a:spAutoFit/>
            </a:bodyPr>
            <a:lstStyle/>
            <a:p>
              <a:pPr>
                <a:lnSpc>
                  <a:spcPct val="75000"/>
                </a:lnSpc>
              </a:pPr>
              <a:r>
                <a:rPr kumimoji="1" lang="en-US" altLang="zh-CN" i="1"/>
                <a:t>D</a:t>
              </a:r>
            </a:p>
          </p:txBody>
        </p:sp>
        <p:sp>
          <p:nvSpPr>
            <p:cNvPr id="529438" name="Line 30"/>
            <p:cNvSpPr>
              <a:spLocks noChangeShapeType="1"/>
            </p:cNvSpPr>
            <p:nvPr/>
          </p:nvSpPr>
          <p:spPr bwMode="auto">
            <a:xfrm>
              <a:off x="5219" y="3024"/>
              <a:ext cx="0" cy="270"/>
            </a:xfrm>
            <a:prstGeom prst="line">
              <a:avLst/>
            </a:prstGeom>
            <a:noFill/>
            <a:ln w="9525">
              <a:solidFill>
                <a:schemeClr val="tx1"/>
              </a:solidFill>
              <a:round/>
              <a:headEnd/>
              <a:tailEnd/>
            </a:ln>
            <a:effectLst/>
          </p:spPr>
          <p:txBody>
            <a:bodyPr/>
            <a:lstStyle/>
            <a:p>
              <a:endParaRPr lang="zh-CN" altLang="en-US"/>
            </a:p>
          </p:txBody>
        </p:sp>
      </p:grpSp>
      <p:graphicFrame>
        <p:nvGraphicFramePr>
          <p:cNvPr id="529439" name="Object 31"/>
          <p:cNvGraphicFramePr>
            <a:graphicFrameLocks noChangeAspect="1"/>
          </p:cNvGraphicFramePr>
          <p:nvPr/>
        </p:nvGraphicFramePr>
        <p:xfrm>
          <a:off x="3429000" y="4579938"/>
          <a:ext cx="1905000" cy="906462"/>
        </p:xfrm>
        <a:graphic>
          <a:graphicData uri="http://schemas.openxmlformats.org/presentationml/2006/ole">
            <p:oleObj spid="_x0000_s529439" name="Equation" r:id="rId7" imgW="965160" imgH="457200" progId="Equation.DSMT4">
              <p:embed/>
            </p:oleObj>
          </a:graphicData>
        </a:graphic>
      </p:graphicFrame>
      <p:graphicFrame>
        <p:nvGraphicFramePr>
          <p:cNvPr id="529440" name="Object 32"/>
          <p:cNvGraphicFramePr>
            <a:graphicFrameLocks noChangeAspect="1"/>
          </p:cNvGraphicFramePr>
          <p:nvPr/>
        </p:nvGraphicFramePr>
        <p:xfrm>
          <a:off x="2938463" y="3429000"/>
          <a:ext cx="2897187" cy="1035050"/>
        </p:xfrm>
        <a:graphic>
          <a:graphicData uri="http://schemas.openxmlformats.org/presentationml/2006/ole">
            <p:oleObj spid="_x0000_s529440" name="Equation" r:id="rId8" imgW="1282680" imgH="457200" progId="Equation.DSMT4">
              <p:embed/>
            </p:oleObj>
          </a:graphicData>
        </a:graphic>
      </p:graphicFrame>
      <p:sp>
        <p:nvSpPr>
          <p:cNvPr id="529441" name="Text Box 33"/>
          <p:cNvSpPr txBox="1">
            <a:spLocks noChangeArrowheads="1"/>
          </p:cNvSpPr>
          <p:nvPr/>
        </p:nvSpPr>
        <p:spPr bwMode="auto">
          <a:xfrm>
            <a:off x="7588250" y="0"/>
            <a:ext cx="1555750" cy="457200"/>
          </a:xfrm>
          <a:prstGeom prst="rect">
            <a:avLst/>
          </a:prstGeom>
          <a:solidFill>
            <a:srgbClr val="CCCCFF"/>
          </a:solidFill>
          <a:ln w="9525">
            <a:noFill/>
            <a:miter lim="800000"/>
            <a:headEnd/>
            <a:tailEnd/>
          </a:ln>
          <a:effectLst/>
        </p:spPr>
        <p:txBody>
          <a:bodyPr wrap="none">
            <a:spAutoFit/>
          </a:bodyPr>
          <a:lstStyle/>
          <a:p>
            <a:pPr algn="r"/>
            <a:r>
              <a:rPr kumimoji="1" lang="zh-CN" altLang="en-US"/>
              <a:t>磁矩标定</a:t>
            </a:r>
            <a:r>
              <a:rPr kumimoji="1" lang="en-US" altLang="zh-CN"/>
              <a:t>2</a:t>
            </a:r>
            <a:endParaRPr kumimoji="1" lang="en-US" altLang="zh-CN">
              <a:ea typeface="华文行楷" pitchFamily="2"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4DDFF"/>
        </a:solidFill>
        <a:effectLst/>
      </p:bgPr>
    </p:bg>
    <p:spTree>
      <p:nvGrpSpPr>
        <p:cNvPr id="1" name=""/>
        <p:cNvGrpSpPr/>
        <p:nvPr/>
      </p:nvGrpSpPr>
      <p:grpSpPr>
        <a:xfrm>
          <a:off x="0" y="0"/>
          <a:ext cx="0" cy="0"/>
          <a:chOff x="0" y="0"/>
          <a:chExt cx="0" cy="0"/>
        </a:xfrm>
      </p:grpSpPr>
      <p:sp>
        <p:nvSpPr>
          <p:cNvPr id="25" name="灯片编号占位符 5"/>
          <p:cNvSpPr>
            <a:spLocks noGrp="1"/>
          </p:cNvSpPr>
          <p:nvPr>
            <p:ph type="sldNum" sz="quarter" idx="12"/>
          </p:nvPr>
        </p:nvSpPr>
        <p:spPr/>
        <p:txBody>
          <a:bodyPr/>
          <a:lstStyle/>
          <a:p>
            <a:fld id="{C302C01F-7EFC-4320-AF07-8EE03A343729}" type="slidenum">
              <a:rPr lang="en-US" altLang="zh-CN"/>
              <a:pPr/>
              <a:t>17</a:t>
            </a:fld>
            <a:endParaRPr lang="en-US" altLang="zh-CN"/>
          </a:p>
        </p:txBody>
      </p:sp>
      <p:sp>
        <p:nvSpPr>
          <p:cNvPr id="530434" name="Rectangle 2"/>
          <p:cNvSpPr>
            <a:spLocks noGrp="1" noChangeArrowheads="1"/>
          </p:cNvSpPr>
          <p:nvPr>
            <p:ph type="title"/>
          </p:nvPr>
        </p:nvSpPr>
        <p:spPr>
          <a:xfrm>
            <a:off x="685800" y="0"/>
            <a:ext cx="7772400" cy="990600"/>
          </a:xfrm>
        </p:spPr>
        <p:txBody>
          <a:bodyPr/>
          <a:lstStyle/>
          <a:p>
            <a:r>
              <a:rPr lang="zh-CN" altLang="en-US">
                <a:ea typeface="黑体" pitchFamily="49" charset="-122"/>
              </a:rPr>
              <a:t>磁矩量具及检定</a:t>
            </a:r>
          </a:p>
        </p:txBody>
      </p:sp>
      <p:sp>
        <p:nvSpPr>
          <p:cNvPr id="530435" name="Rectangle 3"/>
          <p:cNvSpPr>
            <a:spLocks noGrp="1" noChangeArrowheads="1"/>
          </p:cNvSpPr>
          <p:nvPr>
            <p:ph type="body" idx="1"/>
          </p:nvPr>
        </p:nvSpPr>
        <p:spPr>
          <a:xfrm>
            <a:off x="685800" y="990600"/>
            <a:ext cx="8077200" cy="609600"/>
          </a:xfrm>
        </p:spPr>
        <p:txBody>
          <a:bodyPr/>
          <a:lstStyle/>
          <a:p>
            <a:pPr>
              <a:spcBef>
                <a:spcPct val="0"/>
              </a:spcBef>
            </a:pPr>
            <a:r>
              <a:rPr lang="zh-CN" altLang="en-US">
                <a:solidFill>
                  <a:srgbClr val="3333FF"/>
                </a:solidFill>
                <a:ea typeface="隶书" pitchFamily="49" charset="-122"/>
              </a:rPr>
              <a:t>检定系统：中国尚未建立独立的检定系统</a:t>
            </a:r>
          </a:p>
        </p:txBody>
      </p:sp>
      <p:sp>
        <p:nvSpPr>
          <p:cNvPr id="530436" name="Text Box 4"/>
          <p:cNvSpPr txBox="1">
            <a:spLocks noChangeArrowheads="1"/>
          </p:cNvSpPr>
          <p:nvPr/>
        </p:nvSpPr>
        <p:spPr bwMode="auto">
          <a:xfrm>
            <a:off x="838200" y="1908175"/>
            <a:ext cx="3086100" cy="636588"/>
          </a:xfrm>
          <a:prstGeom prst="rect">
            <a:avLst/>
          </a:prstGeom>
          <a:solidFill>
            <a:schemeClr val="bg1"/>
          </a:solidFill>
          <a:ln w="57150" cmpd="thickThin">
            <a:solidFill>
              <a:schemeClr val="tx1"/>
            </a:solidFill>
            <a:miter lim="800000"/>
            <a:headEnd/>
            <a:tailEnd/>
          </a:ln>
          <a:effectLst/>
        </p:spPr>
        <p:txBody>
          <a:bodyPr wrap="none">
            <a:spAutoFit/>
          </a:bodyPr>
          <a:lstStyle/>
          <a:p>
            <a:r>
              <a:rPr kumimoji="1" lang="zh-CN" altLang="en-US" sz="3200">
                <a:solidFill>
                  <a:srgbClr val="FF0000"/>
                </a:solidFill>
                <a:ea typeface="隶书" pitchFamily="49" charset="-122"/>
              </a:rPr>
              <a:t>磁矩的绝对测量</a:t>
            </a:r>
            <a:endParaRPr kumimoji="1" lang="zh-CN" altLang="en-US" sz="3200">
              <a:solidFill>
                <a:srgbClr val="3333FF"/>
              </a:solidFill>
              <a:ea typeface="隶书" pitchFamily="49" charset="-122"/>
            </a:endParaRPr>
          </a:p>
        </p:txBody>
      </p:sp>
      <p:sp>
        <p:nvSpPr>
          <p:cNvPr id="530437" name="Text Box 5"/>
          <p:cNvSpPr txBox="1">
            <a:spLocks noChangeArrowheads="1"/>
          </p:cNvSpPr>
          <p:nvPr/>
        </p:nvSpPr>
        <p:spPr bwMode="auto">
          <a:xfrm>
            <a:off x="838200" y="3889375"/>
            <a:ext cx="2317750" cy="530225"/>
          </a:xfrm>
          <a:prstGeom prst="rect">
            <a:avLst/>
          </a:prstGeom>
          <a:solidFill>
            <a:schemeClr val="bg1"/>
          </a:solidFill>
          <a:ln w="9525">
            <a:noFill/>
            <a:miter lim="800000"/>
            <a:headEnd/>
            <a:tailEnd/>
          </a:ln>
          <a:effectLst/>
        </p:spPr>
        <p:txBody>
          <a:bodyPr wrap="none">
            <a:spAutoFit/>
          </a:bodyPr>
          <a:lstStyle/>
          <a:p>
            <a:pPr>
              <a:lnSpc>
                <a:spcPct val="120000"/>
              </a:lnSpc>
            </a:pPr>
            <a:r>
              <a:rPr kumimoji="1" lang="zh-CN" altLang="en-US"/>
              <a:t>标准样品：镍球</a:t>
            </a:r>
            <a:endParaRPr kumimoji="1" lang="zh-CN" altLang="en-US">
              <a:solidFill>
                <a:srgbClr val="FF0000"/>
              </a:solidFill>
            </a:endParaRPr>
          </a:p>
        </p:txBody>
      </p:sp>
      <p:sp>
        <p:nvSpPr>
          <p:cNvPr id="530438" name="Text Box 6"/>
          <p:cNvSpPr txBox="1">
            <a:spLocks noChangeArrowheads="1"/>
          </p:cNvSpPr>
          <p:nvPr/>
        </p:nvSpPr>
        <p:spPr bwMode="auto">
          <a:xfrm>
            <a:off x="838200" y="2868613"/>
            <a:ext cx="3086100" cy="636587"/>
          </a:xfrm>
          <a:prstGeom prst="rect">
            <a:avLst/>
          </a:prstGeom>
          <a:solidFill>
            <a:schemeClr val="bg1"/>
          </a:solidFill>
          <a:ln w="57150" cmpd="thickThin">
            <a:solidFill>
              <a:schemeClr val="tx1"/>
            </a:solidFill>
            <a:miter lim="800000"/>
            <a:headEnd/>
            <a:tailEnd/>
          </a:ln>
          <a:effectLst/>
        </p:spPr>
        <p:txBody>
          <a:bodyPr wrap="none">
            <a:spAutoFit/>
          </a:bodyPr>
          <a:lstStyle/>
          <a:p>
            <a:r>
              <a:rPr kumimoji="1" lang="zh-CN" altLang="en-US" sz="3200">
                <a:solidFill>
                  <a:srgbClr val="FF0000"/>
                </a:solidFill>
                <a:ea typeface="隶书" pitchFamily="49" charset="-122"/>
              </a:rPr>
              <a:t>磁矩的相对测量</a:t>
            </a:r>
            <a:endParaRPr kumimoji="1" lang="zh-CN" altLang="en-US" sz="3200">
              <a:solidFill>
                <a:srgbClr val="3333FF"/>
              </a:solidFill>
              <a:ea typeface="隶书" pitchFamily="49" charset="-122"/>
            </a:endParaRPr>
          </a:p>
        </p:txBody>
      </p:sp>
      <p:sp>
        <p:nvSpPr>
          <p:cNvPr id="530439" name="Text Box 7"/>
          <p:cNvSpPr txBox="1">
            <a:spLocks noChangeArrowheads="1"/>
          </p:cNvSpPr>
          <p:nvPr/>
        </p:nvSpPr>
        <p:spPr bwMode="auto">
          <a:xfrm>
            <a:off x="4046538" y="1981200"/>
            <a:ext cx="4945062" cy="457200"/>
          </a:xfrm>
          <a:prstGeom prst="rect">
            <a:avLst/>
          </a:prstGeom>
          <a:noFill/>
          <a:ln w="9525">
            <a:noFill/>
            <a:miter lim="800000"/>
            <a:headEnd/>
            <a:tailEnd/>
          </a:ln>
          <a:effectLst/>
        </p:spPr>
        <p:txBody>
          <a:bodyPr wrap="none">
            <a:spAutoFit/>
          </a:bodyPr>
          <a:lstStyle/>
          <a:p>
            <a:r>
              <a:rPr kumimoji="1" lang="zh-CN" altLang="en-US"/>
              <a:t>地磁经纬仪（</a:t>
            </a:r>
            <a:r>
              <a:rPr kumimoji="1" lang="en-US" altLang="zh-CN">
                <a:solidFill>
                  <a:srgbClr val="000000"/>
                </a:solidFill>
              </a:rPr>
              <a:t>magnetism theodolite</a:t>
            </a:r>
            <a:r>
              <a:rPr kumimoji="1" lang="zh-CN" altLang="en-US"/>
              <a:t>）</a:t>
            </a:r>
          </a:p>
        </p:txBody>
      </p:sp>
      <p:sp>
        <p:nvSpPr>
          <p:cNvPr id="530440" name="Text Box 8"/>
          <p:cNvSpPr txBox="1">
            <a:spLocks noChangeArrowheads="1"/>
          </p:cNvSpPr>
          <p:nvPr/>
        </p:nvSpPr>
        <p:spPr bwMode="auto">
          <a:xfrm>
            <a:off x="4038600" y="2986088"/>
            <a:ext cx="3448050" cy="457200"/>
          </a:xfrm>
          <a:prstGeom prst="rect">
            <a:avLst/>
          </a:prstGeom>
          <a:noFill/>
          <a:ln w="9525">
            <a:noFill/>
            <a:miter lim="800000"/>
            <a:headEnd/>
            <a:tailEnd/>
          </a:ln>
          <a:effectLst/>
        </p:spPr>
        <p:txBody>
          <a:bodyPr wrap="none">
            <a:spAutoFit/>
          </a:bodyPr>
          <a:lstStyle/>
          <a:p>
            <a:r>
              <a:rPr kumimoji="1" lang="zh-CN" altLang="en-US"/>
              <a:t>磁强计（</a:t>
            </a:r>
            <a:r>
              <a:rPr kumimoji="1" lang="en-US" altLang="zh-CN"/>
              <a:t>magnetometer</a:t>
            </a:r>
            <a:r>
              <a:rPr kumimoji="1" lang="zh-CN" altLang="en-US"/>
              <a:t>）</a:t>
            </a:r>
          </a:p>
        </p:txBody>
      </p:sp>
      <p:sp>
        <p:nvSpPr>
          <p:cNvPr id="530441" name="Text Box 9"/>
          <p:cNvSpPr txBox="1">
            <a:spLocks noChangeArrowheads="1"/>
          </p:cNvSpPr>
          <p:nvPr/>
        </p:nvSpPr>
        <p:spPr bwMode="auto">
          <a:xfrm>
            <a:off x="3624263" y="3962400"/>
            <a:ext cx="1893887" cy="457200"/>
          </a:xfrm>
          <a:prstGeom prst="rect">
            <a:avLst/>
          </a:prstGeom>
          <a:noFill/>
          <a:ln w="9525">
            <a:noFill/>
            <a:miter lim="800000"/>
            <a:headEnd/>
            <a:tailEnd/>
          </a:ln>
          <a:effectLst/>
        </p:spPr>
        <p:txBody>
          <a:bodyPr wrap="none">
            <a:spAutoFit/>
          </a:bodyPr>
          <a:lstStyle/>
          <a:p>
            <a:r>
              <a:rPr kumimoji="1" lang="en-US" altLang="zh-CN"/>
              <a:t>IEC</a:t>
            </a:r>
            <a:r>
              <a:rPr kumimoji="1" lang="zh-CN" altLang="en-US"/>
              <a:t>：</a:t>
            </a:r>
            <a:r>
              <a:rPr kumimoji="1" lang="en-US" altLang="zh-CN"/>
              <a:t>1989</a:t>
            </a:r>
            <a:r>
              <a:rPr kumimoji="1" lang="zh-CN" altLang="en-US"/>
              <a:t>年</a:t>
            </a:r>
          </a:p>
        </p:txBody>
      </p:sp>
      <p:graphicFrame>
        <p:nvGraphicFramePr>
          <p:cNvPr id="530442" name="Group 10"/>
          <p:cNvGraphicFramePr>
            <a:graphicFrameLocks noGrp="1"/>
          </p:cNvGraphicFramePr>
          <p:nvPr/>
        </p:nvGraphicFramePr>
        <p:xfrm>
          <a:off x="1600200" y="4724400"/>
          <a:ext cx="6400800" cy="1447800"/>
        </p:xfrm>
        <a:graphic>
          <a:graphicData uri="http://schemas.openxmlformats.org/drawingml/2006/table">
            <a:tbl>
              <a:tblPr/>
              <a:tblGrid>
                <a:gridCol w="1209675"/>
                <a:gridCol w="2474913"/>
                <a:gridCol w="2716212"/>
              </a:tblGrid>
              <a:tr h="825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0" i="0" u="none" strike="noStrike" cap="none" normalizeH="0" baseline="0" smtClean="0">
                          <a:ln>
                            <a:noFill/>
                          </a:ln>
                          <a:solidFill>
                            <a:schemeClr val="tx1"/>
                          </a:solidFill>
                          <a:effectLst/>
                          <a:latin typeface="Times New Roman" pitchFamily="18" charset="0"/>
                          <a:ea typeface="宋体" pitchFamily="2" charset="-122"/>
                        </a:rPr>
                        <a:t>温度</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0" i="0" u="none" strike="noStrike" cap="none" normalizeH="0" baseline="0" smtClean="0">
                          <a:ln>
                            <a:noFill/>
                          </a:ln>
                          <a:solidFill>
                            <a:schemeClr val="tx1"/>
                          </a:solidFill>
                          <a:effectLst/>
                          <a:latin typeface="Times New Roman" pitchFamily="18" charset="0"/>
                          <a:ea typeface="宋体" pitchFamily="2" charset="-122"/>
                        </a:rPr>
                        <a:t>饱和磁化强度</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0" i="0" u="none" strike="noStrike" cap="none" normalizeH="0" baseline="0" smtClean="0">
                          <a:ln>
                            <a:noFill/>
                          </a:ln>
                          <a:solidFill>
                            <a:schemeClr val="tx1"/>
                          </a:solidFill>
                          <a:effectLst/>
                          <a:latin typeface="Times New Roman" pitchFamily="18" charset="0"/>
                          <a:ea typeface="宋体" pitchFamily="2" charset="-122"/>
                        </a:rPr>
                        <a:t>比饱和磁化强度</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2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Times New Roman" pitchFamily="18" charset="0"/>
                          <a:ea typeface="宋体" pitchFamily="2" charset="-122"/>
                        </a:rPr>
                        <a:t>23 </a:t>
                      </a:r>
                      <a:r>
                        <a:rPr kumimoji="0" lang="en-US" altLang="zh-CN" sz="2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sym typeface="Symbol" pitchFamily="18" charset="2"/>
                        </a:rPr>
                        <a:t></a:t>
                      </a:r>
                      <a:r>
                        <a:rPr kumimoji="0" lang="en-US" altLang="zh-CN" sz="2800" b="0" i="0" u="none" strike="noStrike" cap="none" normalizeH="0" baseline="0" smtClean="0">
                          <a:ln>
                            <a:noFill/>
                          </a:ln>
                          <a:solidFill>
                            <a:schemeClr val="tx1"/>
                          </a:solidFill>
                          <a:effectLst/>
                          <a:latin typeface="Times New Roman" pitchFamily="18" charset="0"/>
                          <a:ea typeface="宋体" pitchFamily="2" charset="-122"/>
                        </a:rPr>
                        <a:t>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B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Times New Roman" pitchFamily="18" charset="0"/>
                          <a:ea typeface="宋体" pitchFamily="2" charset="-122"/>
                        </a:rPr>
                        <a:t>485.6 kA/m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B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Times New Roman" pitchFamily="18" charset="0"/>
                          <a:ea typeface="宋体" pitchFamily="2" charset="-122"/>
                        </a:rPr>
                        <a:t>54.56 Am</a:t>
                      </a:r>
                      <a:r>
                        <a:rPr kumimoji="0" lang="en-US" altLang="zh-CN" sz="2800" b="0" i="0" u="none" strike="noStrike" cap="none" normalizeH="0" baseline="30000" smtClean="0">
                          <a:ln>
                            <a:noFill/>
                          </a:ln>
                          <a:solidFill>
                            <a:schemeClr val="tx1"/>
                          </a:solidFill>
                          <a:effectLst/>
                          <a:latin typeface="Times New Roman" pitchFamily="18" charset="0"/>
                          <a:ea typeface="宋体" pitchFamily="2" charset="-122"/>
                        </a:rPr>
                        <a:t>2</a:t>
                      </a:r>
                      <a:r>
                        <a:rPr kumimoji="0" lang="en-US" altLang="zh-CN" sz="2800" b="0" i="0" u="none" strike="noStrike" cap="none" normalizeH="0" baseline="0" smtClean="0">
                          <a:ln>
                            <a:noFill/>
                          </a:ln>
                          <a:solidFill>
                            <a:schemeClr val="tx1"/>
                          </a:solidFill>
                          <a:effectLst/>
                          <a:latin typeface="Times New Roman" pitchFamily="18" charset="0"/>
                          <a:ea typeface="宋体" pitchFamily="2" charset="-122"/>
                        </a:rPr>
                        <a:t>/kg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B4"/>
                    </a:solidFill>
                  </a:tcPr>
                </a:tc>
              </a:tr>
            </a:tbl>
          </a:graphicData>
        </a:graphic>
      </p:graphicFrame>
      <p:sp>
        <p:nvSpPr>
          <p:cNvPr id="530456" name="Text Box 24"/>
          <p:cNvSpPr txBox="1">
            <a:spLocks noChangeArrowheads="1"/>
          </p:cNvSpPr>
          <p:nvPr/>
        </p:nvSpPr>
        <p:spPr bwMode="auto">
          <a:xfrm>
            <a:off x="7588250" y="0"/>
            <a:ext cx="1555750" cy="457200"/>
          </a:xfrm>
          <a:prstGeom prst="rect">
            <a:avLst/>
          </a:prstGeom>
          <a:solidFill>
            <a:srgbClr val="CCCCFF"/>
          </a:solidFill>
          <a:ln w="9525">
            <a:noFill/>
            <a:miter lim="800000"/>
            <a:headEnd/>
            <a:tailEnd/>
          </a:ln>
          <a:effectLst/>
        </p:spPr>
        <p:txBody>
          <a:bodyPr wrap="none">
            <a:spAutoFit/>
          </a:bodyPr>
          <a:lstStyle/>
          <a:p>
            <a:pPr algn="r"/>
            <a:r>
              <a:rPr kumimoji="1" lang="zh-CN" altLang="en-US"/>
              <a:t>磁矩标定</a:t>
            </a:r>
            <a:r>
              <a:rPr kumimoji="1" lang="en-US" altLang="zh-CN"/>
              <a:t>3</a:t>
            </a:r>
            <a:endParaRPr kumimoji="1" lang="en-US" altLang="zh-CN">
              <a:ea typeface="华文行楷" pitchFamily="2"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灯片编号占位符 5"/>
          <p:cNvSpPr>
            <a:spLocks noGrp="1"/>
          </p:cNvSpPr>
          <p:nvPr>
            <p:ph type="sldNum" sz="quarter" idx="12"/>
          </p:nvPr>
        </p:nvSpPr>
        <p:spPr/>
        <p:txBody>
          <a:bodyPr/>
          <a:lstStyle/>
          <a:p>
            <a:fld id="{32F07B5A-7FC8-427C-83AC-6F24C3173128}" type="slidenum">
              <a:rPr lang="en-US" altLang="zh-CN"/>
              <a:pPr/>
              <a:t>18</a:t>
            </a:fld>
            <a:endParaRPr lang="en-US" altLang="zh-CN"/>
          </a:p>
        </p:txBody>
      </p:sp>
      <p:sp>
        <p:nvSpPr>
          <p:cNvPr id="531458" name="Rectangle 2"/>
          <p:cNvSpPr>
            <a:spLocks noGrp="1" noChangeArrowheads="1"/>
          </p:cNvSpPr>
          <p:nvPr>
            <p:ph type="title"/>
          </p:nvPr>
        </p:nvSpPr>
        <p:spPr>
          <a:xfrm>
            <a:off x="685800" y="0"/>
            <a:ext cx="7772400" cy="1143000"/>
          </a:xfrm>
        </p:spPr>
        <p:txBody>
          <a:bodyPr/>
          <a:lstStyle/>
          <a:p>
            <a:r>
              <a:rPr lang="zh-CN" altLang="en-US">
                <a:ea typeface="黑体" pitchFamily="49" charset="-122"/>
              </a:rPr>
              <a:t>常用磁矩标准参考样品</a:t>
            </a:r>
          </a:p>
        </p:txBody>
      </p:sp>
      <p:sp>
        <p:nvSpPr>
          <p:cNvPr id="531459" name="Rectangle 3"/>
          <p:cNvSpPr>
            <a:spLocks noGrp="1" noChangeArrowheads="1"/>
          </p:cNvSpPr>
          <p:nvPr>
            <p:ph type="body" idx="1"/>
          </p:nvPr>
        </p:nvSpPr>
        <p:spPr>
          <a:xfrm>
            <a:off x="323850" y="1196975"/>
            <a:ext cx="6419850" cy="579438"/>
          </a:xfrm>
          <a:noFill/>
        </p:spPr>
        <p:txBody>
          <a:bodyPr wrap="none">
            <a:spAutoFit/>
          </a:bodyPr>
          <a:lstStyle/>
          <a:p>
            <a:r>
              <a:rPr lang="en-US" altLang="zh-CN"/>
              <a:t>Pd</a:t>
            </a:r>
            <a:r>
              <a:rPr lang="zh-CN" altLang="en-US"/>
              <a:t>圆柱体（</a:t>
            </a:r>
            <a:r>
              <a:rPr lang="en-US" altLang="zh-CN"/>
              <a:t>QD</a:t>
            </a:r>
            <a:r>
              <a:rPr lang="zh-CN" altLang="en-US"/>
              <a:t>公司的设备使用）</a:t>
            </a:r>
          </a:p>
        </p:txBody>
      </p:sp>
      <p:sp>
        <p:nvSpPr>
          <p:cNvPr id="531460" name="AutoShape 4"/>
          <p:cNvSpPr>
            <a:spLocks noChangeArrowheads="1"/>
          </p:cNvSpPr>
          <p:nvPr/>
        </p:nvSpPr>
        <p:spPr bwMode="auto">
          <a:xfrm>
            <a:off x="8101013" y="1773238"/>
            <a:ext cx="360362" cy="503237"/>
          </a:xfrm>
          <a:prstGeom prst="can">
            <a:avLst>
              <a:gd name="adj" fmla="val 34912"/>
            </a:avLst>
          </a:prstGeom>
          <a:gradFill rotWithShape="1">
            <a:gsLst>
              <a:gs pos="0">
                <a:schemeClr val="hlink">
                  <a:gamma/>
                  <a:shade val="46275"/>
                  <a:invGamma/>
                </a:schemeClr>
              </a:gs>
              <a:gs pos="50000">
                <a:schemeClr val="hlink"/>
              </a:gs>
              <a:gs pos="100000">
                <a:schemeClr val="hlink">
                  <a:gamma/>
                  <a:shade val="46275"/>
                  <a:invGamma/>
                </a:schemeClr>
              </a:gs>
            </a:gsLst>
            <a:lin ang="0" scaled="1"/>
          </a:gradFill>
          <a:ln w="9525">
            <a:solidFill>
              <a:schemeClr val="tx1"/>
            </a:solidFill>
            <a:round/>
            <a:headEnd/>
            <a:tailEnd/>
          </a:ln>
          <a:effectLst/>
        </p:spPr>
        <p:txBody>
          <a:bodyPr wrap="none" anchor="ctr"/>
          <a:lstStyle/>
          <a:p>
            <a:endParaRPr lang="zh-CN" altLang="en-US"/>
          </a:p>
        </p:txBody>
      </p:sp>
      <p:sp>
        <p:nvSpPr>
          <p:cNvPr id="531461" name="Text Box 5"/>
          <p:cNvSpPr txBox="1">
            <a:spLocks noChangeArrowheads="1"/>
          </p:cNvSpPr>
          <p:nvPr/>
        </p:nvSpPr>
        <p:spPr bwMode="auto">
          <a:xfrm>
            <a:off x="1198563" y="1844675"/>
            <a:ext cx="6745287" cy="519113"/>
          </a:xfrm>
          <a:prstGeom prst="rect">
            <a:avLst/>
          </a:prstGeom>
          <a:noFill/>
          <a:ln w="9525">
            <a:noFill/>
            <a:miter lim="800000"/>
            <a:headEnd/>
            <a:tailEnd/>
          </a:ln>
          <a:effectLst/>
        </p:spPr>
        <p:txBody>
          <a:bodyPr wrap="none">
            <a:spAutoFit/>
          </a:bodyPr>
          <a:lstStyle/>
          <a:p>
            <a:r>
              <a:rPr lang="zh-CN" altLang="en-US" sz="2800">
                <a:latin typeface="Arial" pitchFamily="34" charset="0"/>
              </a:rPr>
              <a:t>美国</a:t>
            </a:r>
            <a:r>
              <a:rPr lang="en-US" altLang="zh-CN" sz="2800">
                <a:latin typeface="Arial" pitchFamily="34" charset="0"/>
              </a:rPr>
              <a:t>NIST</a:t>
            </a:r>
            <a:r>
              <a:rPr lang="zh-CN" altLang="en-US" sz="2800">
                <a:latin typeface="Arial" pitchFamily="34" charset="0"/>
              </a:rPr>
              <a:t>的编号：</a:t>
            </a:r>
            <a:r>
              <a:rPr lang="en-US" altLang="zh-CN" sz="2800">
                <a:latin typeface="Arial" pitchFamily="34" charset="0"/>
              </a:rPr>
              <a:t>SRM 765</a:t>
            </a:r>
            <a:r>
              <a:rPr lang="zh-CN" altLang="en-US" sz="2800">
                <a:latin typeface="Arial" pitchFamily="34" charset="0"/>
              </a:rPr>
              <a:t>；现已撤销。</a:t>
            </a:r>
          </a:p>
        </p:txBody>
      </p:sp>
      <p:graphicFrame>
        <p:nvGraphicFramePr>
          <p:cNvPr id="531462" name="Group 6"/>
          <p:cNvGraphicFramePr>
            <a:graphicFrameLocks noGrp="1"/>
          </p:cNvGraphicFramePr>
          <p:nvPr/>
        </p:nvGraphicFramePr>
        <p:xfrm>
          <a:off x="539750" y="2565400"/>
          <a:ext cx="5616575" cy="3238500"/>
        </p:xfrm>
        <a:graphic>
          <a:graphicData uri="http://schemas.openxmlformats.org/drawingml/2006/table">
            <a:tbl>
              <a:tblPr/>
              <a:tblGrid>
                <a:gridCol w="1944688"/>
                <a:gridCol w="3671887"/>
              </a:tblGrid>
              <a:tr h="647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0" i="0" u="none" strike="noStrike" cap="none" normalizeH="0" baseline="0" smtClean="0">
                          <a:ln>
                            <a:noFill/>
                          </a:ln>
                          <a:solidFill>
                            <a:schemeClr val="tx1"/>
                          </a:solidFill>
                          <a:effectLst/>
                          <a:latin typeface="Times New Roman" pitchFamily="18" charset="0"/>
                          <a:ea typeface="宋体" pitchFamily="2" charset="-122"/>
                        </a:rPr>
                        <a:t>温度（</a:t>
                      </a:r>
                      <a:r>
                        <a:rPr kumimoji="0" lang="en-US" altLang="zh-CN" sz="2800" b="0" i="0" u="none" strike="noStrike" cap="none" normalizeH="0" baseline="0" smtClean="0">
                          <a:ln>
                            <a:noFill/>
                          </a:ln>
                          <a:solidFill>
                            <a:schemeClr val="tx1"/>
                          </a:solidFill>
                          <a:effectLst/>
                          <a:latin typeface="Times New Roman" pitchFamily="18" charset="0"/>
                          <a:ea typeface="宋体" pitchFamily="2" charset="-122"/>
                        </a:rPr>
                        <a:t>K</a:t>
                      </a:r>
                      <a:r>
                        <a:rPr kumimoji="0" lang="zh-CN" altLang="en-US" sz="2800" b="0" i="0" u="none" strike="noStrike" cap="none" normalizeH="0" baseline="0" smtClean="0">
                          <a:ln>
                            <a:noFill/>
                          </a:ln>
                          <a:solidFill>
                            <a:schemeClr val="tx1"/>
                          </a:solidFill>
                          <a:effectLst/>
                          <a:latin typeface="Times New Roman" pitchFamily="18" charset="0"/>
                          <a:ea typeface="宋体" pitchFamily="2" charset="-122"/>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0" i="0" u="none" strike="noStrike" cap="none" normalizeH="0" baseline="0" smtClean="0">
                          <a:ln>
                            <a:noFill/>
                          </a:ln>
                          <a:solidFill>
                            <a:schemeClr val="tx1"/>
                          </a:solidFill>
                          <a:effectLst/>
                          <a:latin typeface="Times New Roman" pitchFamily="18" charset="0"/>
                          <a:ea typeface="宋体" pitchFamily="2" charset="-122"/>
                        </a:rPr>
                        <a:t>磁化率</a:t>
                      </a:r>
                      <a:r>
                        <a:rPr kumimoji="0" lang="zh-CN" altLang="en-US" sz="2800" b="0" i="1" u="none" strike="noStrike" cap="none" normalizeH="0" baseline="0" smtClean="0">
                          <a:ln>
                            <a:noFill/>
                          </a:ln>
                          <a:solidFill>
                            <a:schemeClr val="tx1"/>
                          </a:solidFill>
                          <a:effectLst/>
                          <a:latin typeface="Times New Roman" pitchFamily="18" charset="0"/>
                          <a:ea typeface="宋体" pitchFamily="2" charset="-122"/>
                          <a:sym typeface="Symbol" pitchFamily="18" charset="2"/>
                        </a:rPr>
                        <a:t></a:t>
                      </a:r>
                      <a:r>
                        <a:rPr kumimoji="0" lang="en-US" altLang="zh-CN" sz="2800" b="0" i="1" u="none" strike="noStrike" cap="none" normalizeH="0" baseline="-25000" smtClean="0">
                          <a:ln>
                            <a:noFill/>
                          </a:ln>
                          <a:solidFill>
                            <a:schemeClr val="tx1"/>
                          </a:solidFill>
                          <a:effectLst/>
                          <a:latin typeface="Times New Roman" pitchFamily="18" charset="0"/>
                          <a:ea typeface="宋体" pitchFamily="2" charset="-122"/>
                          <a:sym typeface="Symbol" pitchFamily="18" charset="2"/>
                        </a:rPr>
                        <a:t>g</a:t>
                      </a:r>
                      <a:r>
                        <a:rPr kumimoji="0" lang="zh-CN" altLang="en-US" sz="2800" b="0" i="0" u="none" strike="noStrike" cap="none" normalizeH="0" baseline="0" smtClean="0">
                          <a:ln>
                            <a:noFill/>
                          </a:ln>
                          <a:solidFill>
                            <a:schemeClr val="tx1"/>
                          </a:solidFill>
                          <a:effectLst/>
                          <a:latin typeface="Times New Roman" pitchFamily="18" charset="0"/>
                          <a:ea typeface="宋体" pitchFamily="2" charset="-122"/>
                        </a:rPr>
                        <a:t>（</a:t>
                      </a:r>
                      <a:r>
                        <a:rPr kumimoji="0" lang="en-US" altLang="zh-CN" sz="2800" b="0" i="0" u="none" strike="noStrike" cap="none" normalizeH="0" baseline="0" smtClean="0">
                          <a:ln>
                            <a:noFill/>
                          </a:ln>
                          <a:solidFill>
                            <a:schemeClr val="tx1"/>
                          </a:solidFill>
                          <a:effectLst/>
                          <a:latin typeface="Times New Roman" pitchFamily="18" charset="0"/>
                          <a:ea typeface="宋体" pitchFamily="2" charset="-122"/>
                        </a:rPr>
                        <a:t>10</a:t>
                      </a:r>
                      <a:r>
                        <a:rPr kumimoji="0" lang="en-US" altLang="zh-CN" sz="2800" b="0" i="0" u="none" strike="noStrike" cap="none" normalizeH="0" baseline="30000" smtClean="0">
                          <a:ln>
                            <a:noFill/>
                          </a:ln>
                          <a:solidFill>
                            <a:srgbClr val="FF3300"/>
                          </a:solidFill>
                          <a:effectLst/>
                          <a:latin typeface="Times New Roman" pitchFamily="18" charset="0"/>
                          <a:ea typeface="宋体" pitchFamily="2" charset="-122"/>
                          <a:sym typeface="Symbol" pitchFamily="18" charset="2"/>
                        </a:rPr>
                        <a:t>6</a:t>
                      </a:r>
                      <a:r>
                        <a:rPr kumimoji="0" lang="en-US" altLang="zh-CN" sz="2800" b="0" i="0" u="none" strike="noStrike" cap="none" normalizeH="0" baseline="0" smtClean="0">
                          <a:ln>
                            <a:noFill/>
                          </a:ln>
                          <a:solidFill>
                            <a:schemeClr val="tx1"/>
                          </a:solidFill>
                          <a:effectLst/>
                          <a:latin typeface="Times New Roman" pitchFamily="18" charset="0"/>
                          <a:ea typeface="宋体" pitchFamily="2" charset="-122"/>
                        </a:rPr>
                        <a:t> cm</a:t>
                      </a:r>
                      <a:r>
                        <a:rPr kumimoji="0" lang="en-US" altLang="zh-CN" sz="2800" b="0" i="0" u="none" strike="noStrike" cap="none" normalizeH="0" baseline="30000" smtClean="0">
                          <a:ln>
                            <a:noFill/>
                          </a:ln>
                          <a:solidFill>
                            <a:schemeClr val="tx1"/>
                          </a:solidFill>
                          <a:effectLst/>
                          <a:latin typeface="Times New Roman" pitchFamily="18" charset="0"/>
                          <a:ea typeface="宋体" pitchFamily="2" charset="-122"/>
                        </a:rPr>
                        <a:t>3</a:t>
                      </a:r>
                      <a:r>
                        <a:rPr kumimoji="0" lang="en-US" altLang="zh-CN" sz="2800" b="0" i="0" u="none" strike="noStrike" cap="none" normalizeH="0" baseline="0" smtClean="0">
                          <a:ln>
                            <a:noFill/>
                          </a:ln>
                          <a:solidFill>
                            <a:schemeClr val="tx1"/>
                          </a:solidFill>
                          <a:effectLst/>
                          <a:latin typeface="Times New Roman" pitchFamily="18" charset="0"/>
                          <a:ea typeface="宋体" pitchFamily="2" charset="-122"/>
                        </a:rPr>
                        <a:t>/g</a:t>
                      </a:r>
                      <a:r>
                        <a:rPr kumimoji="0" lang="zh-CN" altLang="en-US" sz="2800" b="0" i="0" u="none" strike="noStrike" cap="none" normalizeH="0" baseline="0" smtClean="0">
                          <a:ln>
                            <a:noFill/>
                          </a:ln>
                          <a:solidFill>
                            <a:schemeClr val="tx1"/>
                          </a:solidFill>
                          <a:effectLst/>
                          <a:latin typeface="Times New Roman" pitchFamily="18"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Times New Roman" pitchFamily="18" charset="0"/>
                          <a:ea typeface="宋体" pitchFamily="2" charset="-122"/>
                        </a:rPr>
                        <a:t>295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Times New Roman" pitchFamily="18" charset="0"/>
                          <a:ea typeface="宋体" pitchFamily="2" charset="-122"/>
                        </a:rPr>
                        <a:t>5.28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Times New Roman" pitchFamily="18" charset="0"/>
                          <a:ea typeface="宋体" pitchFamily="2" charset="-122"/>
                        </a:rPr>
                        <a:t>296</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Times New Roman" pitchFamily="18" charset="0"/>
                          <a:ea typeface="宋体" pitchFamily="2" charset="-122"/>
                        </a:rPr>
                        <a:t>5.27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Times New Roman" pitchFamily="18" charset="0"/>
                          <a:ea typeface="宋体" pitchFamily="2" charset="-122"/>
                        </a:rPr>
                        <a:t>297</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rgbClr val="FF3300"/>
                          </a:solidFill>
                          <a:effectLst/>
                          <a:latin typeface="Times New Roman" pitchFamily="18" charset="0"/>
                          <a:ea typeface="宋体" pitchFamily="2" charset="-122"/>
                        </a:rPr>
                        <a:t>5.26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r h="395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Times New Roman" pitchFamily="18" charset="0"/>
                          <a:ea typeface="宋体" pitchFamily="2" charset="-122"/>
                        </a:rPr>
                        <a:t>298</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Times New Roman" pitchFamily="18" charset="0"/>
                          <a:ea typeface="宋体" pitchFamily="2" charset="-122"/>
                        </a:rPr>
                        <a:t>5.25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Times New Roman" pitchFamily="18" charset="0"/>
                          <a:ea typeface="宋体" pitchFamily="2" charset="-122"/>
                        </a:rPr>
                        <a:t>299</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Times New Roman" pitchFamily="18" charset="0"/>
                          <a:ea typeface="宋体" pitchFamily="2" charset="-122"/>
                        </a:rPr>
                        <a:t>5.24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31485" name="Text Box 29"/>
          <p:cNvSpPr txBox="1">
            <a:spLocks noChangeArrowheads="1"/>
          </p:cNvSpPr>
          <p:nvPr/>
        </p:nvSpPr>
        <p:spPr bwMode="auto">
          <a:xfrm>
            <a:off x="231775" y="6113463"/>
            <a:ext cx="8820150" cy="366712"/>
          </a:xfrm>
          <a:prstGeom prst="rect">
            <a:avLst/>
          </a:prstGeom>
          <a:noFill/>
          <a:ln w="9525">
            <a:noFill/>
            <a:miter lim="800000"/>
            <a:headEnd/>
            <a:tailEnd/>
          </a:ln>
          <a:effectLst/>
        </p:spPr>
        <p:txBody>
          <a:bodyPr wrap="none">
            <a:spAutoFit/>
          </a:bodyPr>
          <a:lstStyle/>
          <a:p>
            <a:r>
              <a:rPr lang="en-US" altLang="zh-CN" sz="1800">
                <a:solidFill>
                  <a:srgbClr val="FF3300"/>
                </a:solidFill>
                <a:latin typeface="Arial" pitchFamily="34" charset="0"/>
              </a:rPr>
              <a:t>Quantum Design, MPMS Application Note 1041-001, “Palladium Reference Samples”</a:t>
            </a:r>
          </a:p>
        </p:txBody>
      </p:sp>
      <p:sp>
        <p:nvSpPr>
          <p:cNvPr id="531486" name="Text Box 30"/>
          <p:cNvSpPr txBox="1">
            <a:spLocks noChangeArrowheads="1"/>
          </p:cNvSpPr>
          <p:nvPr/>
        </p:nvSpPr>
        <p:spPr bwMode="auto">
          <a:xfrm>
            <a:off x="6227763" y="3716338"/>
            <a:ext cx="2728912" cy="944562"/>
          </a:xfrm>
          <a:prstGeom prst="rect">
            <a:avLst/>
          </a:prstGeom>
          <a:solidFill>
            <a:srgbClr val="CCFF66"/>
          </a:solidFill>
          <a:ln w="9525">
            <a:solidFill>
              <a:schemeClr val="tx1"/>
            </a:solidFill>
            <a:miter lim="800000"/>
            <a:headEnd/>
            <a:tailEnd/>
          </a:ln>
          <a:effectLst/>
        </p:spPr>
        <p:txBody>
          <a:bodyPr wrap="none">
            <a:spAutoFit/>
          </a:bodyPr>
          <a:lstStyle/>
          <a:p>
            <a:pPr>
              <a:lnSpc>
                <a:spcPct val="120000"/>
              </a:lnSpc>
            </a:pPr>
            <a:r>
              <a:rPr lang="zh-CN" altLang="en-US" sz="1800">
                <a:latin typeface="Arial" pitchFamily="34" charset="0"/>
              </a:rPr>
              <a:t>磁矩（</a:t>
            </a:r>
            <a:r>
              <a:rPr lang="en-US" altLang="zh-CN" sz="1800">
                <a:latin typeface="Arial" pitchFamily="34" charset="0"/>
              </a:rPr>
              <a:t>emu</a:t>
            </a:r>
            <a:r>
              <a:rPr lang="zh-CN" altLang="en-US" sz="1800">
                <a:latin typeface="Arial" pitchFamily="34" charset="0"/>
              </a:rPr>
              <a:t>）＝</a:t>
            </a:r>
          </a:p>
          <a:p>
            <a:pPr>
              <a:lnSpc>
                <a:spcPct val="120000"/>
              </a:lnSpc>
            </a:pPr>
            <a:r>
              <a:rPr lang="zh-CN" altLang="en-US" sz="1800">
                <a:latin typeface="Arial" pitchFamily="34" charset="0"/>
              </a:rPr>
              <a:t> </a:t>
            </a:r>
            <a:r>
              <a:rPr lang="zh-CN" altLang="en-US" sz="2800" i="1">
                <a:sym typeface="Symbol" pitchFamily="18" charset="2"/>
              </a:rPr>
              <a:t></a:t>
            </a:r>
            <a:r>
              <a:rPr lang="en-US" altLang="zh-CN" sz="2800" i="1" baseline="-25000">
                <a:sym typeface="Symbol" pitchFamily="18" charset="2"/>
              </a:rPr>
              <a:t>g</a:t>
            </a:r>
            <a:r>
              <a:rPr lang="en-US" altLang="zh-CN" sz="1800">
                <a:latin typeface="Arial" pitchFamily="34" charset="0"/>
              </a:rPr>
              <a:t> </a:t>
            </a:r>
            <a:r>
              <a:rPr lang="en-US" altLang="zh-CN" sz="1800">
                <a:latin typeface="Arial" pitchFamily="34" charset="0"/>
                <a:sym typeface="Symbol" pitchFamily="18" charset="2"/>
              </a:rPr>
              <a:t> </a:t>
            </a:r>
            <a:r>
              <a:rPr lang="zh-CN" altLang="en-US" sz="1800">
                <a:latin typeface="Arial" pitchFamily="34" charset="0"/>
              </a:rPr>
              <a:t>磁场</a:t>
            </a:r>
            <a:r>
              <a:rPr lang="en-US" altLang="zh-CN" sz="1800">
                <a:latin typeface="Arial" pitchFamily="34" charset="0"/>
              </a:rPr>
              <a:t>(Oe) </a:t>
            </a:r>
            <a:r>
              <a:rPr lang="en-US" altLang="zh-CN" sz="1800">
                <a:latin typeface="Arial" pitchFamily="34" charset="0"/>
                <a:sym typeface="Symbol" pitchFamily="18" charset="2"/>
              </a:rPr>
              <a:t> </a:t>
            </a:r>
            <a:r>
              <a:rPr lang="zh-CN" altLang="en-US" sz="1800">
                <a:latin typeface="Arial" pitchFamily="34" charset="0"/>
              </a:rPr>
              <a:t>质量</a:t>
            </a:r>
            <a:r>
              <a:rPr lang="en-US" altLang="zh-CN" sz="1800">
                <a:latin typeface="Arial" pitchFamily="34" charset="0"/>
              </a:rPr>
              <a:t>(g)</a:t>
            </a:r>
          </a:p>
        </p:txBody>
      </p:sp>
      <p:sp>
        <p:nvSpPr>
          <p:cNvPr id="531487" name="Text Box 31"/>
          <p:cNvSpPr txBox="1">
            <a:spLocks noChangeArrowheads="1"/>
          </p:cNvSpPr>
          <p:nvPr/>
        </p:nvSpPr>
        <p:spPr bwMode="auto">
          <a:xfrm>
            <a:off x="7588250" y="0"/>
            <a:ext cx="1555750" cy="457200"/>
          </a:xfrm>
          <a:prstGeom prst="rect">
            <a:avLst/>
          </a:prstGeom>
          <a:solidFill>
            <a:srgbClr val="CCCCFF"/>
          </a:solidFill>
          <a:ln w="9525">
            <a:noFill/>
            <a:miter lim="800000"/>
            <a:headEnd/>
            <a:tailEnd/>
          </a:ln>
          <a:effectLst/>
        </p:spPr>
        <p:txBody>
          <a:bodyPr wrap="none">
            <a:spAutoFit/>
          </a:bodyPr>
          <a:lstStyle/>
          <a:p>
            <a:pPr algn="r"/>
            <a:r>
              <a:rPr kumimoji="1" lang="zh-CN" altLang="en-US"/>
              <a:t>磁矩标定</a:t>
            </a:r>
            <a:r>
              <a:rPr kumimoji="1" lang="en-US" altLang="zh-CN"/>
              <a:t>4</a:t>
            </a:r>
            <a:endParaRPr kumimoji="1" lang="en-US" altLang="zh-CN">
              <a:ea typeface="华文行楷" pitchFamily="2" charset="-122"/>
            </a:endParaRPr>
          </a:p>
        </p:txBody>
      </p:sp>
      <p:sp>
        <p:nvSpPr>
          <p:cNvPr id="531488" name="Freeform 32"/>
          <p:cNvSpPr>
            <a:spLocks/>
          </p:cNvSpPr>
          <p:nvPr/>
        </p:nvSpPr>
        <p:spPr bwMode="auto">
          <a:xfrm>
            <a:off x="4610100" y="2481263"/>
            <a:ext cx="427038" cy="568325"/>
          </a:xfrm>
          <a:custGeom>
            <a:avLst/>
            <a:gdLst/>
            <a:ahLst/>
            <a:cxnLst>
              <a:cxn ang="0">
                <a:pos x="241" y="101"/>
              </a:cxn>
              <a:cxn ang="0">
                <a:pos x="84" y="101"/>
              </a:cxn>
              <a:cxn ang="0">
                <a:pos x="14" y="159"/>
              </a:cxn>
              <a:cxn ang="0">
                <a:pos x="90" y="355"/>
              </a:cxn>
              <a:cxn ang="0">
                <a:pos x="168" y="351"/>
              </a:cxn>
              <a:cxn ang="0">
                <a:pos x="223" y="311"/>
              </a:cxn>
              <a:cxn ang="0">
                <a:pos x="259" y="229"/>
              </a:cxn>
              <a:cxn ang="0">
                <a:pos x="269" y="202"/>
              </a:cxn>
              <a:cxn ang="0">
                <a:pos x="250" y="0"/>
              </a:cxn>
            </a:cxnLst>
            <a:rect l="0" t="0" r="r" b="b"/>
            <a:pathLst>
              <a:path w="269" h="358">
                <a:moveTo>
                  <a:pt x="241" y="101"/>
                </a:moveTo>
                <a:cubicBezTo>
                  <a:pt x="87" y="107"/>
                  <a:pt x="170" y="91"/>
                  <a:pt x="84" y="101"/>
                </a:cubicBezTo>
                <a:cubicBezTo>
                  <a:pt x="81" y="122"/>
                  <a:pt x="14" y="137"/>
                  <a:pt x="14" y="159"/>
                </a:cubicBezTo>
                <a:cubicBezTo>
                  <a:pt x="48" y="341"/>
                  <a:pt x="0" y="310"/>
                  <a:pt x="90" y="355"/>
                </a:cubicBezTo>
                <a:cubicBezTo>
                  <a:pt x="121" y="352"/>
                  <a:pt x="138" y="358"/>
                  <a:pt x="168" y="351"/>
                </a:cubicBezTo>
                <a:cubicBezTo>
                  <a:pt x="194" y="345"/>
                  <a:pt x="192" y="321"/>
                  <a:pt x="223" y="311"/>
                </a:cubicBezTo>
                <a:cubicBezTo>
                  <a:pt x="253" y="266"/>
                  <a:pt x="236" y="297"/>
                  <a:pt x="259" y="229"/>
                </a:cubicBezTo>
                <a:cubicBezTo>
                  <a:pt x="262" y="220"/>
                  <a:pt x="269" y="202"/>
                  <a:pt x="269" y="202"/>
                </a:cubicBezTo>
                <a:cubicBezTo>
                  <a:pt x="262" y="130"/>
                  <a:pt x="250" y="70"/>
                  <a:pt x="250" y="0"/>
                </a:cubicBezTo>
              </a:path>
            </a:pathLst>
          </a:custGeom>
          <a:noFill/>
          <a:ln w="38100" cmpd="sng">
            <a:solidFill>
              <a:srgbClr val="FF3300"/>
            </a:solidFill>
            <a:round/>
            <a:headEnd/>
            <a:tailEnd/>
          </a:ln>
          <a:effec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31462"/>
                                        </p:tgtEl>
                                        <p:attrNameLst>
                                          <p:attrName>style.visibility</p:attrName>
                                        </p:attrNameLst>
                                      </p:cBhvr>
                                      <p:to>
                                        <p:strVal val="visible"/>
                                      </p:to>
                                    </p:set>
                                    <p:animEffect transition="in" filter="box(in)">
                                      <p:cBhvr>
                                        <p:cTn id="7" dur="500"/>
                                        <p:tgtEl>
                                          <p:spTgt spid="53146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531488"/>
                                        </p:tgtEl>
                                        <p:attrNameLst>
                                          <p:attrName>style.visibility</p:attrName>
                                        </p:attrNameLst>
                                      </p:cBhvr>
                                      <p:to>
                                        <p:strVal val="visible"/>
                                      </p:to>
                                    </p:set>
                                    <p:anim calcmode="lin" valueType="num">
                                      <p:cBhvr>
                                        <p:cTn id="12" dur="500" fill="hold"/>
                                        <p:tgtEl>
                                          <p:spTgt spid="531488"/>
                                        </p:tgtEl>
                                        <p:attrNameLst>
                                          <p:attrName>ppt_w</p:attrName>
                                        </p:attrNameLst>
                                      </p:cBhvr>
                                      <p:tavLst>
                                        <p:tav tm="0">
                                          <p:val>
                                            <p:fltVal val="0"/>
                                          </p:val>
                                        </p:tav>
                                        <p:tav tm="100000">
                                          <p:val>
                                            <p:strVal val="#ppt_w"/>
                                          </p:val>
                                        </p:tav>
                                      </p:tavLst>
                                    </p:anim>
                                    <p:anim calcmode="lin" valueType="num">
                                      <p:cBhvr>
                                        <p:cTn id="13" dur="500" fill="hold"/>
                                        <p:tgtEl>
                                          <p:spTgt spid="531488"/>
                                        </p:tgtEl>
                                        <p:attrNameLst>
                                          <p:attrName>ppt_h</p:attrName>
                                        </p:attrNameLst>
                                      </p:cBhvr>
                                      <p:tavLst>
                                        <p:tav tm="0">
                                          <p:val>
                                            <p:fltVal val="0"/>
                                          </p:val>
                                        </p:tav>
                                        <p:tav tm="100000">
                                          <p:val>
                                            <p:strVal val="#ppt_h"/>
                                          </p:val>
                                        </p:tav>
                                      </p:tavLst>
                                    </p:anim>
                                    <p:anim calcmode="lin" valueType="num">
                                      <p:cBhvr>
                                        <p:cTn id="14" dur="500" fill="hold"/>
                                        <p:tgtEl>
                                          <p:spTgt spid="531488"/>
                                        </p:tgtEl>
                                        <p:attrNameLst>
                                          <p:attrName>ppt_x</p:attrName>
                                        </p:attrNameLst>
                                      </p:cBhvr>
                                      <p:tavLst>
                                        <p:tav tm="0">
                                          <p:val>
                                            <p:fltVal val="0.5"/>
                                          </p:val>
                                        </p:tav>
                                        <p:tav tm="100000">
                                          <p:val>
                                            <p:strVal val="#ppt_x"/>
                                          </p:val>
                                        </p:tav>
                                      </p:tavLst>
                                    </p:anim>
                                    <p:anim calcmode="lin" valueType="num">
                                      <p:cBhvr>
                                        <p:cTn id="15" dur="500" fill="hold"/>
                                        <p:tgtEl>
                                          <p:spTgt spid="531488"/>
                                        </p:tgtEl>
                                        <p:attrNameLst>
                                          <p:attrName>ppt_y</p:attrName>
                                        </p:attrNameLst>
                                      </p:cBhvr>
                                      <p:tavLst>
                                        <p:tav tm="0">
                                          <p:val>
                                            <p:fltVal val="0.5"/>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31486"/>
                                        </p:tgtEl>
                                        <p:attrNameLst>
                                          <p:attrName>style.visibility</p:attrName>
                                        </p:attrNameLst>
                                      </p:cBhvr>
                                      <p:to>
                                        <p:strVal val="visible"/>
                                      </p:to>
                                    </p:set>
                                    <p:animEffect transition="in" filter="fade">
                                      <p:cBhvr>
                                        <p:cTn id="20" dur="2000"/>
                                        <p:tgtEl>
                                          <p:spTgt spid="531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486" grpId="0" animBg="1"/>
      <p:bldP spid="53148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5"/>
          <p:cNvSpPr>
            <a:spLocks noGrp="1"/>
          </p:cNvSpPr>
          <p:nvPr>
            <p:ph type="sldNum" sz="quarter" idx="12"/>
          </p:nvPr>
        </p:nvSpPr>
        <p:spPr/>
        <p:txBody>
          <a:bodyPr/>
          <a:lstStyle/>
          <a:p>
            <a:fld id="{14A466C0-570B-4EA7-98FB-945270095207}" type="slidenum">
              <a:rPr lang="en-US" altLang="zh-CN"/>
              <a:pPr/>
              <a:t>19</a:t>
            </a:fld>
            <a:endParaRPr lang="en-US" altLang="zh-CN"/>
          </a:p>
        </p:txBody>
      </p:sp>
      <p:sp>
        <p:nvSpPr>
          <p:cNvPr id="532482" name="Rectangle 2"/>
          <p:cNvSpPr>
            <a:spLocks noGrp="1" noChangeArrowheads="1"/>
          </p:cNvSpPr>
          <p:nvPr>
            <p:ph type="title"/>
          </p:nvPr>
        </p:nvSpPr>
        <p:spPr>
          <a:xfrm>
            <a:off x="685800" y="0"/>
            <a:ext cx="7772400" cy="1143000"/>
          </a:xfrm>
        </p:spPr>
        <p:txBody>
          <a:bodyPr/>
          <a:lstStyle/>
          <a:p>
            <a:r>
              <a:rPr lang="zh-CN" altLang="en-US">
                <a:ea typeface="黑体" pitchFamily="49" charset="-122"/>
              </a:rPr>
              <a:t>常用磁矩标准参考样品</a:t>
            </a:r>
          </a:p>
        </p:txBody>
      </p:sp>
      <p:sp>
        <p:nvSpPr>
          <p:cNvPr id="532483" name="Rectangle 3"/>
          <p:cNvSpPr>
            <a:spLocks noGrp="1" noChangeArrowheads="1"/>
          </p:cNvSpPr>
          <p:nvPr>
            <p:ph type="body" idx="1"/>
          </p:nvPr>
        </p:nvSpPr>
        <p:spPr>
          <a:xfrm>
            <a:off x="323850" y="1196975"/>
            <a:ext cx="7524750" cy="579438"/>
          </a:xfrm>
          <a:noFill/>
        </p:spPr>
        <p:txBody>
          <a:bodyPr wrap="none">
            <a:spAutoFit/>
          </a:bodyPr>
          <a:lstStyle/>
          <a:p>
            <a:r>
              <a:rPr lang="en-US" altLang="zh-CN"/>
              <a:t>Ni</a:t>
            </a:r>
            <a:r>
              <a:rPr lang="zh-CN" altLang="en-US"/>
              <a:t>球（美国</a:t>
            </a:r>
            <a:r>
              <a:rPr lang="en-US" altLang="zh-CN"/>
              <a:t>NIST</a:t>
            </a:r>
            <a:r>
              <a:rPr lang="zh-CN" altLang="en-US"/>
              <a:t>的磁矩标准参考样品）</a:t>
            </a:r>
          </a:p>
        </p:txBody>
      </p:sp>
      <p:sp>
        <p:nvSpPr>
          <p:cNvPr id="532484" name="Text Box 4"/>
          <p:cNvSpPr txBox="1">
            <a:spLocks noChangeArrowheads="1"/>
          </p:cNvSpPr>
          <p:nvPr/>
        </p:nvSpPr>
        <p:spPr bwMode="auto">
          <a:xfrm>
            <a:off x="1198563" y="1844675"/>
            <a:ext cx="6232525" cy="519113"/>
          </a:xfrm>
          <a:prstGeom prst="rect">
            <a:avLst/>
          </a:prstGeom>
          <a:noFill/>
          <a:ln w="9525">
            <a:noFill/>
            <a:miter lim="800000"/>
            <a:headEnd/>
            <a:tailEnd/>
          </a:ln>
          <a:effectLst/>
        </p:spPr>
        <p:txBody>
          <a:bodyPr wrap="none">
            <a:spAutoFit/>
          </a:bodyPr>
          <a:lstStyle/>
          <a:p>
            <a:r>
              <a:rPr lang="zh-CN" altLang="en-US" sz="2800">
                <a:latin typeface="Arial" pitchFamily="34" charset="0"/>
              </a:rPr>
              <a:t>美国</a:t>
            </a:r>
            <a:r>
              <a:rPr lang="en-US" altLang="zh-CN" sz="2800">
                <a:latin typeface="Arial" pitchFamily="34" charset="0"/>
              </a:rPr>
              <a:t>NIST</a:t>
            </a:r>
            <a:r>
              <a:rPr lang="zh-CN" altLang="en-US" sz="2800">
                <a:latin typeface="Arial" pitchFamily="34" charset="0"/>
              </a:rPr>
              <a:t>的编号：</a:t>
            </a:r>
            <a:r>
              <a:rPr lang="en-US" altLang="zh-CN" sz="2800">
                <a:latin typeface="Arial" pitchFamily="34" charset="0"/>
              </a:rPr>
              <a:t>SRM 772a</a:t>
            </a:r>
            <a:r>
              <a:rPr lang="zh-CN" altLang="en-US" sz="2800">
                <a:latin typeface="Arial" pitchFamily="34" charset="0"/>
              </a:rPr>
              <a:t>；有效。</a:t>
            </a:r>
          </a:p>
        </p:txBody>
      </p:sp>
      <p:graphicFrame>
        <p:nvGraphicFramePr>
          <p:cNvPr id="532485" name="Object 5"/>
          <p:cNvGraphicFramePr>
            <a:graphicFrameLocks noChangeAspect="1"/>
          </p:cNvGraphicFramePr>
          <p:nvPr/>
        </p:nvGraphicFramePr>
        <p:xfrm>
          <a:off x="414338" y="2487613"/>
          <a:ext cx="8315325" cy="1017587"/>
        </p:xfrm>
        <a:graphic>
          <a:graphicData uri="http://schemas.openxmlformats.org/presentationml/2006/ole">
            <p:oleObj spid="_x0000_s532485" name="Equation" r:id="rId3" imgW="3733560" imgH="457200" progId="Equation.DSMT4">
              <p:embed/>
            </p:oleObj>
          </a:graphicData>
        </a:graphic>
      </p:graphicFrame>
      <p:sp>
        <p:nvSpPr>
          <p:cNvPr id="532486" name="AutoShape 6"/>
          <p:cNvSpPr>
            <a:spLocks noChangeArrowheads="1"/>
          </p:cNvSpPr>
          <p:nvPr/>
        </p:nvSpPr>
        <p:spPr bwMode="auto">
          <a:xfrm>
            <a:off x="4465638" y="3797300"/>
            <a:ext cx="1509712" cy="495300"/>
          </a:xfrm>
          <a:prstGeom prst="wedgeRoundRectCallout">
            <a:avLst>
              <a:gd name="adj1" fmla="val -56856"/>
              <a:gd name="adj2" fmla="val -129181"/>
              <a:gd name="adj3" fmla="val 16667"/>
            </a:avLst>
          </a:prstGeom>
          <a:noFill/>
          <a:ln w="9525">
            <a:solidFill>
              <a:schemeClr val="tx1"/>
            </a:solidFill>
            <a:miter lim="800000"/>
            <a:headEnd/>
            <a:tailEnd/>
          </a:ln>
          <a:effectLst/>
        </p:spPr>
        <p:txBody>
          <a:bodyPr wrap="none" anchor="ctr">
            <a:spAutoFit/>
          </a:bodyPr>
          <a:lstStyle/>
          <a:p>
            <a:pPr algn="ctr"/>
            <a:r>
              <a:rPr lang="zh-CN" altLang="en-US">
                <a:latin typeface="Arial" pitchFamily="34" charset="0"/>
              </a:rPr>
              <a:t>磁场修正</a:t>
            </a:r>
          </a:p>
        </p:txBody>
      </p:sp>
      <p:sp>
        <p:nvSpPr>
          <p:cNvPr id="532487" name="AutoShape 7"/>
          <p:cNvSpPr>
            <a:spLocks noChangeArrowheads="1"/>
          </p:cNvSpPr>
          <p:nvPr/>
        </p:nvSpPr>
        <p:spPr bwMode="auto">
          <a:xfrm>
            <a:off x="6443663" y="3792538"/>
            <a:ext cx="1509712" cy="495300"/>
          </a:xfrm>
          <a:prstGeom prst="wedgeRoundRectCallout">
            <a:avLst>
              <a:gd name="adj1" fmla="val 38222"/>
              <a:gd name="adj2" fmla="val -172435"/>
              <a:gd name="adj3" fmla="val 16667"/>
            </a:avLst>
          </a:prstGeom>
          <a:noFill/>
          <a:ln w="9525">
            <a:solidFill>
              <a:schemeClr val="tx1"/>
            </a:solidFill>
            <a:miter lim="800000"/>
            <a:headEnd/>
            <a:tailEnd/>
          </a:ln>
          <a:effectLst/>
        </p:spPr>
        <p:txBody>
          <a:bodyPr wrap="none" anchor="ctr">
            <a:spAutoFit/>
          </a:bodyPr>
          <a:lstStyle/>
          <a:p>
            <a:pPr algn="ctr"/>
            <a:r>
              <a:rPr lang="zh-CN" altLang="en-US">
                <a:latin typeface="Arial" pitchFamily="34" charset="0"/>
              </a:rPr>
              <a:t>温度修正</a:t>
            </a:r>
          </a:p>
        </p:txBody>
      </p:sp>
      <p:sp>
        <p:nvSpPr>
          <p:cNvPr id="532488" name="Text Box 8"/>
          <p:cNvSpPr txBox="1">
            <a:spLocks noChangeArrowheads="1"/>
          </p:cNvSpPr>
          <p:nvPr/>
        </p:nvSpPr>
        <p:spPr bwMode="auto">
          <a:xfrm>
            <a:off x="395288" y="5013325"/>
            <a:ext cx="5621337" cy="457200"/>
          </a:xfrm>
          <a:prstGeom prst="rect">
            <a:avLst/>
          </a:prstGeom>
          <a:noFill/>
          <a:ln w="9525">
            <a:noFill/>
            <a:miter lim="800000"/>
            <a:headEnd/>
            <a:tailEnd/>
          </a:ln>
          <a:effectLst/>
        </p:spPr>
        <p:txBody>
          <a:bodyPr wrap="none">
            <a:spAutoFit/>
          </a:bodyPr>
          <a:lstStyle/>
          <a:p>
            <a:r>
              <a:rPr lang="zh-CN" altLang="en-US">
                <a:latin typeface="Arial" pitchFamily="34" charset="0"/>
              </a:rPr>
              <a:t>在</a:t>
            </a:r>
            <a:r>
              <a:rPr lang="en-US" altLang="zh-CN">
                <a:latin typeface="Arial" pitchFamily="34" charset="0"/>
              </a:rPr>
              <a:t>298 K</a:t>
            </a:r>
            <a:r>
              <a:rPr lang="zh-CN" altLang="en-US">
                <a:latin typeface="Arial" pitchFamily="34" charset="0"/>
              </a:rPr>
              <a:t>，</a:t>
            </a:r>
            <a:r>
              <a:rPr lang="en-US" altLang="zh-CN">
                <a:latin typeface="Arial" pitchFamily="34" charset="0"/>
              </a:rPr>
              <a:t>398 kA/m</a:t>
            </a:r>
            <a:r>
              <a:rPr lang="zh-CN" altLang="en-US">
                <a:latin typeface="Arial" pitchFamily="34" charset="0"/>
              </a:rPr>
              <a:t>时，此镍球的磁矩为</a:t>
            </a:r>
          </a:p>
        </p:txBody>
      </p:sp>
      <p:graphicFrame>
        <p:nvGraphicFramePr>
          <p:cNvPr id="532489" name="Object 9"/>
          <p:cNvGraphicFramePr>
            <a:graphicFrameLocks noChangeAspect="1"/>
          </p:cNvGraphicFramePr>
          <p:nvPr/>
        </p:nvGraphicFramePr>
        <p:xfrm>
          <a:off x="2295525" y="5589588"/>
          <a:ext cx="4552950" cy="452437"/>
        </p:xfrm>
        <a:graphic>
          <a:graphicData uri="http://schemas.openxmlformats.org/presentationml/2006/ole">
            <p:oleObj spid="_x0000_s532489" name="Equation" r:id="rId4" imgW="2044440" imgH="203040" progId="Equation.DSMT4">
              <p:embed/>
            </p:oleObj>
          </a:graphicData>
        </a:graphic>
      </p:graphicFrame>
      <p:sp>
        <p:nvSpPr>
          <p:cNvPr id="532490" name="Text Box 10"/>
          <p:cNvSpPr txBox="1">
            <a:spLocks noChangeArrowheads="1"/>
          </p:cNvSpPr>
          <p:nvPr/>
        </p:nvSpPr>
        <p:spPr bwMode="auto">
          <a:xfrm>
            <a:off x="395288" y="4508500"/>
            <a:ext cx="6773862" cy="457200"/>
          </a:xfrm>
          <a:prstGeom prst="rect">
            <a:avLst/>
          </a:prstGeom>
          <a:noFill/>
          <a:ln w="9525">
            <a:noFill/>
            <a:miter lim="800000"/>
            <a:headEnd/>
            <a:tailEnd/>
          </a:ln>
          <a:effectLst/>
        </p:spPr>
        <p:txBody>
          <a:bodyPr wrap="none">
            <a:spAutoFit/>
          </a:bodyPr>
          <a:lstStyle/>
          <a:p>
            <a:r>
              <a:rPr lang="zh-CN" altLang="en-US">
                <a:latin typeface="Arial" pitchFamily="34" charset="0"/>
              </a:rPr>
              <a:t>镍球参数：质量＝</a:t>
            </a:r>
            <a:r>
              <a:rPr lang="en-US" altLang="zh-CN">
                <a:latin typeface="Arial" pitchFamily="34" charset="0"/>
              </a:rPr>
              <a:t>63.16 mg</a:t>
            </a:r>
            <a:r>
              <a:rPr lang="zh-CN" altLang="en-US">
                <a:latin typeface="Arial" pitchFamily="34" charset="0"/>
              </a:rPr>
              <a:t>；直径＝</a:t>
            </a:r>
            <a:r>
              <a:rPr lang="en-US" altLang="zh-CN">
                <a:latin typeface="Arial" pitchFamily="34" charset="0"/>
              </a:rPr>
              <a:t>2.383 mm</a:t>
            </a:r>
            <a:r>
              <a:rPr lang="zh-CN" altLang="en-US">
                <a:latin typeface="Arial" pitchFamily="34" charset="0"/>
              </a:rPr>
              <a:t>；</a:t>
            </a:r>
          </a:p>
        </p:txBody>
      </p:sp>
      <p:sp>
        <p:nvSpPr>
          <p:cNvPr id="532491" name="Text Box 11"/>
          <p:cNvSpPr txBox="1">
            <a:spLocks noChangeArrowheads="1"/>
          </p:cNvSpPr>
          <p:nvPr/>
        </p:nvSpPr>
        <p:spPr bwMode="auto">
          <a:xfrm>
            <a:off x="7588250" y="0"/>
            <a:ext cx="1555750" cy="457200"/>
          </a:xfrm>
          <a:prstGeom prst="rect">
            <a:avLst/>
          </a:prstGeom>
          <a:solidFill>
            <a:srgbClr val="CCCCFF"/>
          </a:solidFill>
          <a:ln w="9525">
            <a:noFill/>
            <a:miter lim="800000"/>
            <a:headEnd/>
            <a:tailEnd/>
          </a:ln>
          <a:effectLst/>
        </p:spPr>
        <p:txBody>
          <a:bodyPr wrap="none">
            <a:spAutoFit/>
          </a:bodyPr>
          <a:lstStyle/>
          <a:p>
            <a:pPr algn="r"/>
            <a:r>
              <a:rPr kumimoji="1" lang="zh-CN" altLang="en-US"/>
              <a:t>磁矩标定</a:t>
            </a:r>
            <a:r>
              <a:rPr kumimoji="1" lang="en-US" altLang="zh-CN"/>
              <a:t>5</a:t>
            </a:r>
            <a:endParaRPr kumimoji="1" lang="en-US" altLang="zh-CN">
              <a:ea typeface="华文行楷"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32485"/>
                                        </p:tgtEl>
                                        <p:attrNameLst>
                                          <p:attrName>style.visibility</p:attrName>
                                        </p:attrNameLst>
                                      </p:cBhvr>
                                      <p:to>
                                        <p:strVal val="visible"/>
                                      </p:to>
                                    </p:set>
                                    <p:animEffect transition="in" filter="wipe(down)">
                                      <p:cBhvr>
                                        <p:cTn id="7" dur="580">
                                          <p:stCondLst>
                                            <p:cond delay="0"/>
                                          </p:stCondLst>
                                        </p:cTn>
                                        <p:tgtEl>
                                          <p:spTgt spid="532485"/>
                                        </p:tgtEl>
                                      </p:cBhvr>
                                    </p:animEffect>
                                    <p:anim calcmode="lin" valueType="num">
                                      <p:cBhvr>
                                        <p:cTn id="8" dur="1822" tmFilter="0,0; 0.14,0.36; 0.43,0.73; 0.71,0.91; 1.0,1.0">
                                          <p:stCondLst>
                                            <p:cond delay="0"/>
                                          </p:stCondLst>
                                        </p:cTn>
                                        <p:tgtEl>
                                          <p:spTgt spid="53248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3248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3248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3248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32485"/>
                                        </p:tgtEl>
                                        <p:attrNameLst>
                                          <p:attrName>ppt_y</p:attrName>
                                        </p:attrNameLst>
                                      </p:cBhvr>
                                      <p:tavLst>
                                        <p:tav tm="0" fmla="#ppt_y-sin(pi*$)/81">
                                          <p:val>
                                            <p:fltVal val="0"/>
                                          </p:val>
                                        </p:tav>
                                        <p:tav tm="100000">
                                          <p:val>
                                            <p:fltVal val="1"/>
                                          </p:val>
                                        </p:tav>
                                      </p:tavLst>
                                    </p:anim>
                                    <p:animScale>
                                      <p:cBhvr>
                                        <p:cTn id="13" dur="26">
                                          <p:stCondLst>
                                            <p:cond delay="650"/>
                                          </p:stCondLst>
                                        </p:cTn>
                                        <p:tgtEl>
                                          <p:spTgt spid="532485"/>
                                        </p:tgtEl>
                                      </p:cBhvr>
                                      <p:to x="100000" y="60000"/>
                                    </p:animScale>
                                    <p:animScale>
                                      <p:cBhvr>
                                        <p:cTn id="14" dur="166" decel="50000">
                                          <p:stCondLst>
                                            <p:cond delay="676"/>
                                          </p:stCondLst>
                                        </p:cTn>
                                        <p:tgtEl>
                                          <p:spTgt spid="532485"/>
                                        </p:tgtEl>
                                      </p:cBhvr>
                                      <p:to x="100000" y="100000"/>
                                    </p:animScale>
                                    <p:animScale>
                                      <p:cBhvr>
                                        <p:cTn id="15" dur="26">
                                          <p:stCondLst>
                                            <p:cond delay="1312"/>
                                          </p:stCondLst>
                                        </p:cTn>
                                        <p:tgtEl>
                                          <p:spTgt spid="532485"/>
                                        </p:tgtEl>
                                      </p:cBhvr>
                                      <p:to x="100000" y="80000"/>
                                    </p:animScale>
                                    <p:animScale>
                                      <p:cBhvr>
                                        <p:cTn id="16" dur="166" decel="50000">
                                          <p:stCondLst>
                                            <p:cond delay="1338"/>
                                          </p:stCondLst>
                                        </p:cTn>
                                        <p:tgtEl>
                                          <p:spTgt spid="532485"/>
                                        </p:tgtEl>
                                      </p:cBhvr>
                                      <p:to x="100000" y="100000"/>
                                    </p:animScale>
                                    <p:animScale>
                                      <p:cBhvr>
                                        <p:cTn id="17" dur="26">
                                          <p:stCondLst>
                                            <p:cond delay="1642"/>
                                          </p:stCondLst>
                                        </p:cTn>
                                        <p:tgtEl>
                                          <p:spTgt spid="532485"/>
                                        </p:tgtEl>
                                      </p:cBhvr>
                                      <p:to x="100000" y="90000"/>
                                    </p:animScale>
                                    <p:animScale>
                                      <p:cBhvr>
                                        <p:cTn id="18" dur="166" decel="50000">
                                          <p:stCondLst>
                                            <p:cond delay="1668"/>
                                          </p:stCondLst>
                                        </p:cTn>
                                        <p:tgtEl>
                                          <p:spTgt spid="532485"/>
                                        </p:tgtEl>
                                      </p:cBhvr>
                                      <p:to x="100000" y="100000"/>
                                    </p:animScale>
                                    <p:animScale>
                                      <p:cBhvr>
                                        <p:cTn id="19" dur="26">
                                          <p:stCondLst>
                                            <p:cond delay="1808"/>
                                          </p:stCondLst>
                                        </p:cTn>
                                        <p:tgtEl>
                                          <p:spTgt spid="532485"/>
                                        </p:tgtEl>
                                      </p:cBhvr>
                                      <p:to x="100000" y="95000"/>
                                    </p:animScale>
                                    <p:animScale>
                                      <p:cBhvr>
                                        <p:cTn id="20" dur="166" decel="50000">
                                          <p:stCondLst>
                                            <p:cond delay="1834"/>
                                          </p:stCondLst>
                                        </p:cTn>
                                        <p:tgtEl>
                                          <p:spTgt spid="53248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532486"/>
                                        </p:tgtEl>
                                        <p:attrNameLst>
                                          <p:attrName>style.visibility</p:attrName>
                                        </p:attrNameLst>
                                      </p:cBhvr>
                                      <p:to>
                                        <p:strVal val="visible"/>
                                      </p:to>
                                    </p:set>
                                    <p:animEffect transition="in" filter="strips(downRight)">
                                      <p:cBhvr>
                                        <p:cTn id="25" dur="500"/>
                                        <p:tgtEl>
                                          <p:spTgt spid="532486"/>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532487"/>
                                        </p:tgtEl>
                                        <p:attrNameLst>
                                          <p:attrName>style.visibility</p:attrName>
                                        </p:attrNameLst>
                                      </p:cBhvr>
                                      <p:to>
                                        <p:strVal val="visible"/>
                                      </p:to>
                                    </p:set>
                                    <p:animEffect transition="in" filter="strips(downLeft)">
                                      <p:cBhvr>
                                        <p:cTn id="30" dur="500"/>
                                        <p:tgtEl>
                                          <p:spTgt spid="532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86" grpId="0" animBg="1"/>
      <p:bldP spid="53248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DEEEF"/>
        </a:solidFill>
        <a:effectLst/>
      </p:bgPr>
    </p:bg>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9248BC9E-77A7-4014-A197-148B21EA932A}" type="slidenum">
              <a:rPr lang="en-US" altLang="zh-CN"/>
              <a:pPr/>
              <a:t>2</a:t>
            </a:fld>
            <a:endParaRPr lang="en-US" altLang="zh-CN"/>
          </a:p>
        </p:txBody>
      </p:sp>
      <p:sp>
        <p:nvSpPr>
          <p:cNvPr id="627714" name="Rectangle 2"/>
          <p:cNvSpPr>
            <a:spLocks noGrp="1" noChangeArrowheads="1"/>
          </p:cNvSpPr>
          <p:nvPr>
            <p:ph type="title"/>
          </p:nvPr>
        </p:nvSpPr>
        <p:spPr>
          <a:xfrm>
            <a:off x="3502025" y="647700"/>
            <a:ext cx="2139950" cy="762000"/>
          </a:xfrm>
          <a:noFill/>
        </p:spPr>
        <p:txBody>
          <a:bodyPr wrap="none">
            <a:spAutoFit/>
          </a:bodyPr>
          <a:lstStyle/>
          <a:p>
            <a:r>
              <a:rPr lang="zh-CN" altLang="en-US">
                <a:solidFill>
                  <a:schemeClr val="tx1"/>
                </a:solidFill>
                <a:latin typeface="黑体" pitchFamily="49" charset="-122"/>
                <a:ea typeface="黑体" pitchFamily="49" charset="-122"/>
              </a:rPr>
              <a:t>声   明</a:t>
            </a:r>
          </a:p>
        </p:txBody>
      </p:sp>
      <p:sp>
        <p:nvSpPr>
          <p:cNvPr id="627715" name="Rectangle 3"/>
          <p:cNvSpPr>
            <a:spLocks noGrp="1" noChangeArrowheads="1"/>
          </p:cNvSpPr>
          <p:nvPr>
            <p:ph type="body" idx="1"/>
          </p:nvPr>
        </p:nvSpPr>
        <p:spPr>
          <a:xfrm>
            <a:off x="571500" y="1905000"/>
            <a:ext cx="8001000" cy="3276600"/>
          </a:xfrm>
        </p:spPr>
        <p:txBody>
          <a:bodyPr/>
          <a:lstStyle/>
          <a:p>
            <a:pPr marL="0" indent="0" algn="just">
              <a:lnSpc>
                <a:spcPct val="200000"/>
              </a:lnSpc>
              <a:spcBef>
                <a:spcPct val="0"/>
              </a:spcBef>
              <a:buFontTx/>
              <a:buNone/>
            </a:pPr>
            <a:r>
              <a:rPr lang="en-US" altLang="zh-CN"/>
              <a:t>        </a:t>
            </a:r>
            <a:r>
              <a:rPr lang="zh-CN" altLang="en-US"/>
              <a:t>本讲稿中引用的图、表、数据全部取自公开发表的书籍、文献、论文，而且仅为教学使用，</a:t>
            </a:r>
            <a:r>
              <a:rPr lang="zh-CN" altLang="en-US">
                <a:solidFill>
                  <a:srgbClr val="FF0000"/>
                </a:solidFill>
              </a:rPr>
              <a:t>任何人不得将其用于商业目的</a:t>
            </a:r>
            <a:r>
              <a:rPr lang="zh-CN" altLang="en-US"/>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DFFEF"/>
        </a:solidFill>
        <a:effectLst/>
      </p:bgPr>
    </p:bg>
    <p:spTree>
      <p:nvGrpSpPr>
        <p:cNvPr id="1" name=""/>
        <p:cNvGrpSpPr/>
        <p:nvPr/>
      </p:nvGrpSpPr>
      <p:grpSpPr>
        <a:xfrm>
          <a:off x="0" y="0"/>
          <a:ext cx="0" cy="0"/>
          <a:chOff x="0" y="0"/>
          <a:chExt cx="0" cy="0"/>
        </a:xfrm>
      </p:grpSpPr>
      <p:sp>
        <p:nvSpPr>
          <p:cNvPr id="83" name="灯片编号占位符 5"/>
          <p:cNvSpPr>
            <a:spLocks noGrp="1"/>
          </p:cNvSpPr>
          <p:nvPr>
            <p:ph type="sldNum" sz="quarter" idx="12"/>
          </p:nvPr>
        </p:nvSpPr>
        <p:spPr/>
        <p:txBody>
          <a:bodyPr/>
          <a:lstStyle/>
          <a:p>
            <a:fld id="{9859B424-9F75-412D-A081-A99597A1E4AE}" type="slidenum">
              <a:rPr lang="en-US" altLang="zh-CN"/>
              <a:pPr/>
              <a:t>20</a:t>
            </a:fld>
            <a:endParaRPr lang="en-US" altLang="zh-CN"/>
          </a:p>
        </p:txBody>
      </p:sp>
      <p:sp>
        <p:nvSpPr>
          <p:cNvPr id="521218" name="Rectangle 2"/>
          <p:cNvSpPr>
            <a:spLocks noGrp="1" noChangeArrowheads="1"/>
          </p:cNvSpPr>
          <p:nvPr>
            <p:ph type="title"/>
          </p:nvPr>
        </p:nvSpPr>
        <p:spPr>
          <a:xfrm>
            <a:off x="685800" y="76200"/>
            <a:ext cx="7772400" cy="838200"/>
          </a:xfrm>
          <a:noFill/>
          <a:ln/>
        </p:spPr>
        <p:txBody>
          <a:bodyPr/>
          <a:lstStyle/>
          <a:p>
            <a:r>
              <a:rPr lang="zh-CN" altLang="en-US">
                <a:solidFill>
                  <a:schemeClr val="tx1"/>
                </a:solidFill>
                <a:latin typeface="黑体" pitchFamily="49" charset="-122"/>
                <a:ea typeface="黑体" pitchFamily="49" charset="-122"/>
              </a:rPr>
              <a:t>冲  击  法</a:t>
            </a:r>
          </a:p>
        </p:txBody>
      </p:sp>
      <p:sp>
        <p:nvSpPr>
          <p:cNvPr id="521219" name="Text Box 3"/>
          <p:cNvSpPr txBox="1">
            <a:spLocks noChangeArrowheads="1"/>
          </p:cNvSpPr>
          <p:nvPr/>
        </p:nvSpPr>
        <p:spPr bwMode="auto">
          <a:xfrm>
            <a:off x="7893050" y="0"/>
            <a:ext cx="1250950" cy="457200"/>
          </a:xfrm>
          <a:prstGeom prst="rect">
            <a:avLst/>
          </a:prstGeom>
          <a:solidFill>
            <a:srgbClr val="CCCCFF"/>
          </a:solidFill>
          <a:ln w="9525">
            <a:noFill/>
            <a:miter lim="800000"/>
            <a:headEnd/>
            <a:tailEnd/>
          </a:ln>
          <a:effectLst/>
        </p:spPr>
        <p:txBody>
          <a:bodyPr wrap="none">
            <a:spAutoFit/>
          </a:bodyPr>
          <a:lstStyle/>
          <a:p>
            <a:pPr algn="r"/>
            <a:r>
              <a:rPr kumimoji="1" lang="zh-CN" altLang="en-US"/>
              <a:t>冲击法</a:t>
            </a:r>
            <a:r>
              <a:rPr kumimoji="1" lang="en-US" altLang="zh-CN"/>
              <a:t>1</a:t>
            </a:r>
            <a:endParaRPr kumimoji="1" lang="en-US" altLang="zh-CN">
              <a:ea typeface="华文行楷" pitchFamily="2" charset="-122"/>
            </a:endParaRPr>
          </a:p>
        </p:txBody>
      </p:sp>
      <p:pic>
        <p:nvPicPr>
          <p:cNvPr id="521220" name="Picture 4" descr="冲击法示意图"/>
          <p:cNvPicPr>
            <a:picLocks noChangeAspect="1" noChangeArrowheads="1"/>
          </p:cNvPicPr>
          <p:nvPr/>
        </p:nvPicPr>
        <p:blipFill>
          <a:blip r:embed="rId4" cstate="print">
            <a:clrChange>
              <a:clrFrom>
                <a:srgbClr val="FFFFFF"/>
              </a:clrFrom>
              <a:clrTo>
                <a:srgbClr val="FFFFFF">
                  <a:alpha val="0"/>
                </a:srgbClr>
              </a:clrTo>
            </a:clrChange>
          </a:blip>
          <a:srcRect l="1239" t="2988" r="2167"/>
          <a:stretch>
            <a:fillRect/>
          </a:stretch>
        </p:blipFill>
        <p:spPr bwMode="auto">
          <a:xfrm>
            <a:off x="381000" y="1905000"/>
            <a:ext cx="5029200" cy="2093913"/>
          </a:xfrm>
          <a:prstGeom prst="rect">
            <a:avLst/>
          </a:prstGeom>
          <a:noFill/>
          <a:ln w="9525">
            <a:solidFill>
              <a:srgbClr val="FF0000"/>
            </a:solidFill>
            <a:miter lim="800000"/>
            <a:headEnd/>
            <a:tailEnd/>
          </a:ln>
        </p:spPr>
      </p:pic>
      <p:sp>
        <p:nvSpPr>
          <p:cNvPr id="521221" name="Text Box 5"/>
          <p:cNvSpPr txBox="1">
            <a:spLocks noChangeArrowheads="1"/>
          </p:cNvSpPr>
          <p:nvPr/>
        </p:nvSpPr>
        <p:spPr bwMode="auto">
          <a:xfrm>
            <a:off x="403225" y="990600"/>
            <a:ext cx="8413750" cy="641350"/>
          </a:xfrm>
          <a:prstGeom prst="rect">
            <a:avLst/>
          </a:prstGeom>
          <a:noFill/>
          <a:ln w="9525">
            <a:noFill/>
            <a:miter lim="800000"/>
            <a:headEnd/>
            <a:tailEnd/>
          </a:ln>
          <a:effectLst/>
        </p:spPr>
        <p:txBody>
          <a:bodyPr wrap="none">
            <a:spAutoFit/>
          </a:bodyPr>
          <a:lstStyle/>
          <a:p>
            <a:pPr algn="just">
              <a:spcBef>
                <a:spcPct val="50000"/>
              </a:spcBef>
            </a:pPr>
            <a:r>
              <a:rPr kumimoji="1" lang="zh-CN" altLang="en-US" sz="3600"/>
              <a:t>最具</a:t>
            </a:r>
            <a:r>
              <a:rPr kumimoji="1" lang="zh-CN" altLang="en-US" sz="3600">
                <a:solidFill>
                  <a:srgbClr val="0000FF"/>
                </a:solidFill>
              </a:rPr>
              <a:t>（电磁感应）</a:t>
            </a:r>
            <a:r>
              <a:rPr kumimoji="1" lang="zh-CN" altLang="en-US" sz="3600">
                <a:solidFill>
                  <a:srgbClr val="FF3300"/>
                </a:solidFill>
                <a:ea typeface="黑体" pitchFamily="49" charset="-122"/>
              </a:rPr>
              <a:t>原理性</a:t>
            </a:r>
            <a:r>
              <a:rPr kumimoji="1" lang="zh-CN" altLang="en-US" sz="3600"/>
              <a:t>的</a:t>
            </a:r>
            <a:r>
              <a:rPr kumimoji="1" lang="zh-CN" altLang="en-US" sz="3600">
                <a:solidFill>
                  <a:srgbClr val="FF00FF"/>
                </a:solidFill>
              </a:rPr>
              <a:t>磁通</a:t>
            </a:r>
            <a:r>
              <a:rPr kumimoji="1" lang="zh-CN" altLang="en-US" sz="3600"/>
              <a:t>测量方法</a:t>
            </a:r>
          </a:p>
        </p:txBody>
      </p:sp>
      <p:graphicFrame>
        <p:nvGraphicFramePr>
          <p:cNvPr id="521222" name="Object 6"/>
          <p:cNvGraphicFramePr>
            <a:graphicFrameLocks noChangeAspect="1"/>
          </p:cNvGraphicFramePr>
          <p:nvPr/>
        </p:nvGraphicFramePr>
        <p:xfrm>
          <a:off x="611188" y="4149725"/>
          <a:ext cx="4691062" cy="1090613"/>
        </p:xfrm>
        <a:graphic>
          <a:graphicData uri="http://schemas.openxmlformats.org/presentationml/2006/ole">
            <p:oleObj spid="_x0000_s521222" name="Equation" r:id="rId5" imgW="1803240" imgH="419040" progId="Equation.DSMT4">
              <p:embed/>
            </p:oleObj>
          </a:graphicData>
        </a:graphic>
      </p:graphicFrame>
      <p:sp>
        <p:nvSpPr>
          <p:cNvPr id="521223" name="Text Box 7"/>
          <p:cNvSpPr txBox="1">
            <a:spLocks noChangeArrowheads="1"/>
          </p:cNvSpPr>
          <p:nvPr/>
        </p:nvSpPr>
        <p:spPr bwMode="auto">
          <a:xfrm>
            <a:off x="228600" y="5365750"/>
            <a:ext cx="5856288" cy="1333500"/>
          </a:xfrm>
          <a:prstGeom prst="rect">
            <a:avLst/>
          </a:prstGeom>
          <a:noFill/>
          <a:ln w="9525">
            <a:noFill/>
            <a:miter lim="800000"/>
            <a:headEnd/>
            <a:tailEnd/>
          </a:ln>
          <a:effectLst/>
        </p:spPr>
        <p:txBody>
          <a:bodyPr wrap="none">
            <a:spAutoFit/>
          </a:bodyPr>
          <a:lstStyle/>
          <a:p>
            <a:r>
              <a:rPr kumimoji="1" lang="en-US" altLang="zh-CN" i="1"/>
              <a:t>J</a:t>
            </a:r>
            <a:r>
              <a:rPr kumimoji="1" lang="zh-CN" altLang="en-US"/>
              <a:t>为转动惯量，</a:t>
            </a:r>
            <a:r>
              <a:rPr kumimoji="1" lang="zh-CN" altLang="en-US" i="1">
                <a:cs typeface="Times New Roman" pitchFamily="18" charset="0"/>
                <a:sym typeface="Symbol" pitchFamily="18" charset="2"/>
              </a:rPr>
              <a:t></a:t>
            </a:r>
            <a:r>
              <a:rPr kumimoji="1" lang="zh-CN" altLang="en-US"/>
              <a:t>为偏转角， </a:t>
            </a:r>
            <a:r>
              <a:rPr kumimoji="1" lang="en-US" altLang="zh-CN" i="1">
                <a:cs typeface="Times New Roman" pitchFamily="18" charset="0"/>
              </a:rPr>
              <a:t>P</a:t>
            </a:r>
            <a:r>
              <a:rPr kumimoji="1" lang="zh-CN" altLang="en-US"/>
              <a:t>为阻尼系数</a:t>
            </a:r>
          </a:p>
          <a:p>
            <a:pPr>
              <a:lnSpc>
                <a:spcPct val="120000"/>
              </a:lnSpc>
            </a:pPr>
            <a:r>
              <a:rPr kumimoji="1" lang="en-US" altLang="zh-CN" i="1"/>
              <a:t>w</a:t>
            </a:r>
            <a:r>
              <a:rPr kumimoji="1" lang="zh-CN" altLang="en-US"/>
              <a:t>为扭转系数，</a:t>
            </a:r>
            <a:r>
              <a:rPr kumimoji="1" lang="en-US" altLang="zh-CN" i="1"/>
              <a:t>B</a:t>
            </a:r>
            <a:r>
              <a:rPr kumimoji="1" lang="en-US" altLang="zh-CN" baseline="-25000"/>
              <a:t>0</a:t>
            </a:r>
            <a:r>
              <a:rPr kumimoji="1" lang="zh-CN" altLang="en-US"/>
              <a:t>为转动线圈处磁场强度，</a:t>
            </a:r>
          </a:p>
          <a:p>
            <a:pPr>
              <a:lnSpc>
                <a:spcPct val="120000"/>
              </a:lnSpc>
            </a:pPr>
            <a:r>
              <a:rPr kumimoji="1" lang="en-US" altLang="zh-CN" i="1"/>
              <a:t>A</a:t>
            </a:r>
            <a:r>
              <a:rPr kumimoji="1" lang="zh-CN" altLang="en-US"/>
              <a:t>和</a:t>
            </a:r>
            <a:r>
              <a:rPr kumimoji="1" lang="en-US" altLang="zh-CN" i="1"/>
              <a:t>N</a:t>
            </a:r>
            <a:r>
              <a:rPr kumimoji="1" lang="zh-CN" altLang="en-US"/>
              <a:t>为转动线圈面积和匝数，</a:t>
            </a:r>
            <a:r>
              <a:rPr kumimoji="1" lang="en-US" altLang="zh-CN" i="1">
                <a:solidFill>
                  <a:srgbClr val="FF3300"/>
                </a:solidFill>
              </a:rPr>
              <a:t>i</a:t>
            </a:r>
            <a:r>
              <a:rPr kumimoji="1" lang="zh-CN" altLang="en-US"/>
              <a:t>为瞬时电流</a:t>
            </a:r>
          </a:p>
        </p:txBody>
      </p:sp>
      <p:grpSp>
        <p:nvGrpSpPr>
          <p:cNvPr id="521224" name="Group 8"/>
          <p:cNvGrpSpPr>
            <a:grpSpLocks/>
          </p:cNvGrpSpPr>
          <p:nvPr/>
        </p:nvGrpSpPr>
        <p:grpSpPr bwMode="auto">
          <a:xfrm>
            <a:off x="6242050" y="2795588"/>
            <a:ext cx="539750" cy="2889250"/>
            <a:chOff x="3936" y="1755"/>
            <a:chExt cx="340" cy="1820"/>
          </a:xfrm>
        </p:grpSpPr>
        <p:sp>
          <p:nvSpPr>
            <p:cNvPr id="521225" name="Line 9"/>
            <p:cNvSpPr>
              <a:spLocks noChangeShapeType="1"/>
            </p:cNvSpPr>
            <p:nvPr/>
          </p:nvSpPr>
          <p:spPr bwMode="auto">
            <a:xfrm>
              <a:off x="3936" y="1761"/>
              <a:ext cx="331" cy="1805"/>
            </a:xfrm>
            <a:prstGeom prst="line">
              <a:avLst/>
            </a:prstGeom>
            <a:noFill/>
            <a:ln w="9525">
              <a:solidFill>
                <a:schemeClr val="bg2"/>
              </a:solidFill>
              <a:round/>
              <a:headEnd/>
              <a:tailEnd/>
            </a:ln>
            <a:effectLst/>
          </p:spPr>
          <p:txBody>
            <a:bodyPr wrap="none"/>
            <a:lstStyle/>
            <a:p>
              <a:endParaRPr lang="zh-CN" altLang="en-US"/>
            </a:p>
          </p:txBody>
        </p:sp>
        <p:sp>
          <p:nvSpPr>
            <p:cNvPr id="521226" name="Line 10"/>
            <p:cNvSpPr>
              <a:spLocks noChangeShapeType="1"/>
            </p:cNvSpPr>
            <p:nvPr/>
          </p:nvSpPr>
          <p:spPr bwMode="auto">
            <a:xfrm flipH="1">
              <a:off x="3950" y="1755"/>
              <a:ext cx="315" cy="1819"/>
            </a:xfrm>
            <a:prstGeom prst="line">
              <a:avLst/>
            </a:prstGeom>
            <a:noFill/>
            <a:ln w="9525">
              <a:solidFill>
                <a:schemeClr val="bg2"/>
              </a:solidFill>
              <a:round/>
              <a:headEnd/>
              <a:tailEnd/>
            </a:ln>
            <a:effectLst/>
          </p:spPr>
          <p:txBody>
            <a:bodyPr wrap="none"/>
            <a:lstStyle/>
            <a:p>
              <a:endParaRPr lang="zh-CN" altLang="en-US"/>
            </a:p>
          </p:txBody>
        </p:sp>
        <p:sp>
          <p:nvSpPr>
            <p:cNvPr id="521227" name="Text Box 11"/>
            <p:cNvSpPr txBox="1">
              <a:spLocks noChangeArrowheads="1"/>
            </p:cNvSpPr>
            <p:nvPr/>
          </p:nvSpPr>
          <p:spPr bwMode="auto">
            <a:xfrm>
              <a:off x="3936" y="1761"/>
              <a:ext cx="340" cy="1814"/>
            </a:xfrm>
            <a:prstGeom prst="rect">
              <a:avLst/>
            </a:prstGeom>
            <a:noFill/>
            <a:ln w="28575">
              <a:solidFill>
                <a:schemeClr val="tx1"/>
              </a:solidFill>
              <a:miter lim="800000"/>
              <a:headEnd/>
              <a:tailEnd/>
            </a:ln>
            <a:effectLst/>
          </p:spPr>
          <p:txBody>
            <a:bodyPr anchor="ctr"/>
            <a:lstStyle/>
            <a:p>
              <a:pPr algn="ctr">
                <a:spcBef>
                  <a:spcPct val="50000"/>
                </a:spcBef>
              </a:pPr>
              <a:endParaRPr kumimoji="1" lang="en-US" altLang="zh-CN"/>
            </a:p>
            <a:p>
              <a:pPr algn="ctr">
                <a:spcBef>
                  <a:spcPct val="50000"/>
                </a:spcBef>
              </a:pPr>
              <a:endParaRPr kumimoji="1" lang="en-US" altLang="zh-CN"/>
            </a:p>
            <a:p>
              <a:pPr algn="ctr">
                <a:spcBef>
                  <a:spcPct val="50000"/>
                </a:spcBef>
              </a:pPr>
              <a:endParaRPr kumimoji="1" lang="en-US" altLang="zh-CN"/>
            </a:p>
            <a:p>
              <a:pPr algn="ctr">
                <a:spcBef>
                  <a:spcPct val="50000"/>
                </a:spcBef>
              </a:pPr>
              <a:endParaRPr kumimoji="1" lang="en-US" altLang="zh-CN"/>
            </a:p>
            <a:p>
              <a:pPr algn="ctr">
                <a:spcBef>
                  <a:spcPct val="50000"/>
                </a:spcBef>
              </a:pPr>
              <a:endParaRPr kumimoji="1" lang="en-US" altLang="zh-CN"/>
            </a:p>
          </p:txBody>
        </p:sp>
      </p:grpSp>
      <p:grpSp>
        <p:nvGrpSpPr>
          <p:cNvPr id="521228" name="Group 12"/>
          <p:cNvGrpSpPr>
            <a:grpSpLocks/>
          </p:cNvGrpSpPr>
          <p:nvPr/>
        </p:nvGrpSpPr>
        <p:grpSpPr bwMode="auto">
          <a:xfrm>
            <a:off x="7902575" y="2795588"/>
            <a:ext cx="539750" cy="2889250"/>
            <a:chOff x="4988" y="1776"/>
            <a:chExt cx="340" cy="1820"/>
          </a:xfrm>
        </p:grpSpPr>
        <p:sp>
          <p:nvSpPr>
            <p:cNvPr id="521229" name="Line 13"/>
            <p:cNvSpPr>
              <a:spLocks noChangeShapeType="1"/>
            </p:cNvSpPr>
            <p:nvPr/>
          </p:nvSpPr>
          <p:spPr bwMode="auto">
            <a:xfrm>
              <a:off x="4988" y="1782"/>
              <a:ext cx="331" cy="1805"/>
            </a:xfrm>
            <a:prstGeom prst="line">
              <a:avLst/>
            </a:prstGeom>
            <a:noFill/>
            <a:ln w="9525">
              <a:solidFill>
                <a:schemeClr val="bg2"/>
              </a:solidFill>
              <a:round/>
              <a:headEnd/>
              <a:tailEnd/>
            </a:ln>
            <a:effectLst/>
          </p:spPr>
          <p:txBody>
            <a:bodyPr wrap="none"/>
            <a:lstStyle/>
            <a:p>
              <a:endParaRPr lang="zh-CN" altLang="en-US"/>
            </a:p>
          </p:txBody>
        </p:sp>
        <p:sp>
          <p:nvSpPr>
            <p:cNvPr id="521230" name="Line 14"/>
            <p:cNvSpPr>
              <a:spLocks noChangeShapeType="1"/>
            </p:cNvSpPr>
            <p:nvPr/>
          </p:nvSpPr>
          <p:spPr bwMode="auto">
            <a:xfrm flipH="1">
              <a:off x="5002" y="1776"/>
              <a:ext cx="315" cy="1819"/>
            </a:xfrm>
            <a:prstGeom prst="line">
              <a:avLst/>
            </a:prstGeom>
            <a:noFill/>
            <a:ln w="9525">
              <a:solidFill>
                <a:schemeClr val="bg2"/>
              </a:solidFill>
              <a:round/>
              <a:headEnd/>
              <a:tailEnd/>
            </a:ln>
            <a:effectLst/>
          </p:spPr>
          <p:txBody>
            <a:bodyPr wrap="none"/>
            <a:lstStyle/>
            <a:p>
              <a:endParaRPr lang="zh-CN" altLang="en-US"/>
            </a:p>
          </p:txBody>
        </p:sp>
        <p:sp>
          <p:nvSpPr>
            <p:cNvPr id="521231" name="Text Box 15"/>
            <p:cNvSpPr txBox="1">
              <a:spLocks noChangeArrowheads="1"/>
            </p:cNvSpPr>
            <p:nvPr/>
          </p:nvSpPr>
          <p:spPr bwMode="auto">
            <a:xfrm>
              <a:off x="4988" y="1782"/>
              <a:ext cx="340" cy="1814"/>
            </a:xfrm>
            <a:prstGeom prst="rect">
              <a:avLst/>
            </a:prstGeom>
            <a:noFill/>
            <a:ln w="28575">
              <a:solidFill>
                <a:schemeClr val="tx1"/>
              </a:solidFill>
              <a:miter lim="800000"/>
              <a:headEnd/>
              <a:tailEnd/>
            </a:ln>
            <a:effectLst/>
          </p:spPr>
          <p:txBody>
            <a:bodyPr anchor="ctr"/>
            <a:lstStyle/>
            <a:p>
              <a:pPr algn="ctr">
                <a:spcBef>
                  <a:spcPct val="50000"/>
                </a:spcBef>
              </a:pPr>
              <a:endParaRPr kumimoji="1" lang="en-US" altLang="zh-CN"/>
            </a:p>
            <a:p>
              <a:pPr algn="ctr">
                <a:spcBef>
                  <a:spcPct val="50000"/>
                </a:spcBef>
              </a:pPr>
              <a:endParaRPr kumimoji="1" lang="en-US" altLang="zh-CN"/>
            </a:p>
            <a:p>
              <a:pPr algn="ctr">
                <a:spcBef>
                  <a:spcPct val="50000"/>
                </a:spcBef>
              </a:pPr>
              <a:endParaRPr kumimoji="1" lang="en-US" altLang="zh-CN"/>
            </a:p>
            <a:p>
              <a:pPr algn="ctr">
                <a:spcBef>
                  <a:spcPct val="50000"/>
                </a:spcBef>
              </a:pPr>
              <a:endParaRPr kumimoji="1" lang="en-US" altLang="zh-CN"/>
            </a:p>
            <a:p>
              <a:pPr algn="ctr">
                <a:spcBef>
                  <a:spcPct val="50000"/>
                </a:spcBef>
              </a:pPr>
              <a:endParaRPr kumimoji="1" lang="en-US" altLang="zh-CN"/>
            </a:p>
          </p:txBody>
        </p:sp>
      </p:grpSp>
      <p:sp>
        <p:nvSpPr>
          <p:cNvPr id="521232" name="Rectangle 16" descr="花岗岩"/>
          <p:cNvSpPr>
            <a:spLocks noChangeArrowheads="1"/>
          </p:cNvSpPr>
          <p:nvPr/>
        </p:nvSpPr>
        <p:spPr bwMode="auto">
          <a:xfrm>
            <a:off x="6796088" y="4630738"/>
            <a:ext cx="1066800" cy="412750"/>
          </a:xfrm>
          <a:prstGeom prst="rect">
            <a:avLst/>
          </a:prstGeom>
          <a:blipFill dpi="0" rotWithShape="0">
            <a:blip r:embed="rId6" cstate="print"/>
            <a:srcRect/>
            <a:tile tx="0" ty="0" sx="100000" sy="100000" flip="none" algn="tl"/>
          </a:blipFill>
          <a:ln w="38100">
            <a:noFill/>
            <a:miter lim="800000"/>
            <a:headEnd/>
            <a:tailEnd/>
          </a:ln>
          <a:effectLst/>
        </p:spPr>
        <p:txBody>
          <a:bodyPr wrap="none" anchor="ctr"/>
          <a:lstStyle/>
          <a:p>
            <a:endParaRPr lang="zh-CN" altLang="en-US"/>
          </a:p>
        </p:txBody>
      </p:sp>
      <p:sp>
        <p:nvSpPr>
          <p:cNvPr id="521233" name="AutoShape 17"/>
          <p:cNvSpPr>
            <a:spLocks noChangeArrowheads="1"/>
          </p:cNvSpPr>
          <p:nvPr/>
        </p:nvSpPr>
        <p:spPr bwMode="auto">
          <a:xfrm>
            <a:off x="7010400" y="1981200"/>
            <a:ext cx="1143000" cy="609600"/>
          </a:xfrm>
          <a:prstGeom prst="wedgeRoundRectCallout">
            <a:avLst>
              <a:gd name="adj1" fmla="val -39444"/>
              <a:gd name="adj2" fmla="val 177606"/>
              <a:gd name="adj3" fmla="val 16667"/>
            </a:avLst>
          </a:prstGeom>
          <a:solidFill>
            <a:srgbClr val="E9FDFD"/>
          </a:solidFill>
          <a:ln w="9525">
            <a:solidFill>
              <a:srgbClr val="FF9900"/>
            </a:solidFill>
            <a:miter lim="800000"/>
            <a:headEnd/>
            <a:tailEnd/>
          </a:ln>
          <a:effectLst/>
        </p:spPr>
        <p:txBody>
          <a:bodyPr anchor="ctr"/>
          <a:lstStyle/>
          <a:p>
            <a:pPr algn="ctr"/>
            <a:r>
              <a:rPr kumimoji="1" lang="en-US" altLang="zh-CN"/>
              <a:t>H</a:t>
            </a:r>
            <a:r>
              <a:rPr kumimoji="1" lang="zh-CN" altLang="en-US"/>
              <a:t>线圈</a:t>
            </a:r>
          </a:p>
        </p:txBody>
      </p:sp>
      <p:sp>
        <p:nvSpPr>
          <p:cNvPr id="521234" name="AutoShape 18"/>
          <p:cNvSpPr>
            <a:spLocks noChangeArrowheads="1"/>
          </p:cNvSpPr>
          <p:nvPr/>
        </p:nvSpPr>
        <p:spPr bwMode="auto">
          <a:xfrm>
            <a:off x="7543800" y="5943600"/>
            <a:ext cx="1143000" cy="609600"/>
          </a:xfrm>
          <a:prstGeom prst="wedgeRoundRectCallout">
            <a:avLst>
              <a:gd name="adj1" fmla="val -61389"/>
              <a:gd name="adj2" fmla="val -181773"/>
              <a:gd name="adj3" fmla="val 16667"/>
            </a:avLst>
          </a:prstGeom>
          <a:solidFill>
            <a:srgbClr val="E9FDFD"/>
          </a:solidFill>
          <a:ln w="9525">
            <a:solidFill>
              <a:srgbClr val="FF9900"/>
            </a:solidFill>
            <a:miter lim="800000"/>
            <a:headEnd/>
            <a:tailEnd/>
          </a:ln>
          <a:effectLst/>
        </p:spPr>
        <p:txBody>
          <a:bodyPr anchor="ctr"/>
          <a:lstStyle/>
          <a:p>
            <a:pPr algn="ctr"/>
            <a:r>
              <a:rPr kumimoji="1" lang="en-US" altLang="zh-CN"/>
              <a:t>B</a:t>
            </a:r>
            <a:r>
              <a:rPr kumimoji="1" lang="zh-CN" altLang="en-US"/>
              <a:t>线圈</a:t>
            </a:r>
          </a:p>
        </p:txBody>
      </p:sp>
      <p:grpSp>
        <p:nvGrpSpPr>
          <p:cNvPr id="521235" name="Group 19"/>
          <p:cNvGrpSpPr>
            <a:grpSpLocks/>
          </p:cNvGrpSpPr>
          <p:nvPr/>
        </p:nvGrpSpPr>
        <p:grpSpPr bwMode="auto">
          <a:xfrm>
            <a:off x="6796088" y="3429000"/>
            <a:ext cx="1066800" cy="533400"/>
            <a:chOff x="4224" y="624"/>
            <a:chExt cx="672" cy="336"/>
          </a:xfrm>
        </p:grpSpPr>
        <p:grpSp>
          <p:nvGrpSpPr>
            <p:cNvPr id="521236" name="Group 20"/>
            <p:cNvGrpSpPr>
              <a:grpSpLocks/>
            </p:cNvGrpSpPr>
            <p:nvPr/>
          </p:nvGrpSpPr>
          <p:grpSpPr bwMode="auto">
            <a:xfrm>
              <a:off x="4224" y="624"/>
              <a:ext cx="672" cy="48"/>
              <a:chOff x="4224" y="624"/>
              <a:chExt cx="672" cy="48"/>
            </a:xfrm>
          </p:grpSpPr>
          <p:sp>
            <p:nvSpPr>
              <p:cNvPr id="521237" name="Oval 21"/>
              <p:cNvSpPr>
                <a:spLocks noChangeArrowheads="1"/>
              </p:cNvSpPr>
              <p:nvPr/>
            </p:nvSpPr>
            <p:spPr bwMode="auto">
              <a:xfrm>
                <a:off x="4224" y="624"/>
                <a:ext cx="48" cy="48"/>
              </a:xfrm>
              <a:prstGeom prst="ellipse">
                <a:avLst/>
              </a:prstGeom>
              <a:noFill/>
              <a:ln w="9525">
                <a:solidFill>
                  <a:srgbClr val="FF9900"/>
                </a:solidFill>
                <a:round/>
                <a:headEnd/>
                <a:tailEnd/>
              </a:ln>
              <a:effectLst/>
            </p:spPr>
            <p:txBody>
              <a:bodyPr wrap="none" anchor="ctr"/>
              <a:lstStyle/>
              <a:p>
                <a:endParaRPr lang="zh-CN" altLang="en-US"/>
              </a:p>
            </p:txBody>
          </p:sp>
          <p:sp>
            <p:nvSpPr>
              <p:cNvPr id="521238" name="Oval 22"/>
              <p:cNvSpPr>
                <a:spLocks noChangeArrowheads="1"/>
              </p:cNvSpPr>
              <p:nvPr/>
            </p:nvSpPr>
            <p:spPr bwMode="auto">
              <a:xfrm>
                <a:off x="4272" y="624"/>
                <a:ext cx="48" cy="48"/>
              </a:xfrm>
              <a:prstGeom prst="ellipse">
                <a:avLst/>
              </a:prstGeom>
              <a:noFill/>
              <a:ln w="9525">
                <a:solidFill>
                  <a:srgbClr val="FF9900"/>
                </a:solidFill>
                <a:round/>
                <a:headEnd/>
                <a:tailEnd/>
              </a:ln>
              <a:effectLst/>
            </p:spPr>
            <p:txBody>
              <a:bodyPr wrap="none" anchor="ctr"/>
              <a:lstStyle/>
              <a:p>
                <a:endParaRPr lang="zh-CN" altLang="en-US"/>
              </a:p>
            </p:txBody>
          </p:sp>
          <p:sp>
            <p:nvSpPr>
              <p:cNvPr id="521239" name="Oval 23"/>
              <p:cNvSpPr>
                <a:spLocks noChangeArrowheads="1"/>
              </p:cNvSpPr>
              <p:nvPr/>
            </p:nvSpPr>
            <p:spPr bwMode="auto">
              <a:xfrm>
                <a:off x="4320" y="624"/>
                <a:ext cx="48" cy="48"/>
              </a:xfrm>
              <a:prstGeom prst="ellipse">
                <a:avLst/>
              </a:prstGeom>
              <a:noFill/>
              <a:ln w="9525">
                <a:solidFill>
                  <a:srgbClr val="FF9900"/>
                </a:solidFill>
                <a:round/>
                <a:headEnd/>
                <a:tailEnd/>
              </a:ln>
              <a:effectLst/>
            </p:spPr>
            <p:txBody>
              <a:bodyPr wrap="none" anchor="ctr"/>
              <a:lstStyle/>
              <a:p>
                <a:endParaRPr lang="zh-CN" altLang="en-US"/>
              </a:p>
            </p:txBody>
          </p:sp>
          <p:sp>
            <p:nvSpPr>
              <p:cNvPr id="521240" name="Oval 24"/>
              <p:cNvSpPr>
                <a:spLocks noChangeArrowheads="1"/>
              </p:cNvSpPr>
              <p:nvPr/>
            </p:nvSpPr>
            <p:spPr bwMode="auto">
              <a:xfrm>
                <a:off x="4368" y="624"/>
                <a:ext cx="48" cy="48"/>
              </a:xfrm>
              <a:prstGeom prst="ellipse">
                <a:avLst/>
              </a:prstGeom>
              <a:noFill/>
              <a:ln w="9525">
                <a:solidFill>
                  <a:srgbClr val="FF9900"/>
                </a:solidFill>
                <a:round/>
                <a:headEnd/>
                <a:tailEnd/>
              </a:ln>
              <a:effectLst/>
            </p:spPr>
            <p:txBody>
              <a:bodyPr wrap="none" anchor="ctr"/>
              <a:lstStyle/>
              <a:p>
                <a:endParaRPr lang="zh-CN" altLang="en-US"/>
              </a:p>
            </p:txBody>
          </p:sp>
          <p:sp>
            <p:nvSpPr>
              <p:cNvPr id="521241" name="Oval 25"/>
              <p:cNvSpPr>
                <a:spLocks noChangeArrowheads="1"/>
              </p:cNvSpPr>
              <p:nvPr/>
            </p:nvSpPr>
            <p:spPr bwMode="auto">
              <a:xfrm>
                <a:off x="4416" y="624"/>
                <a:ext cx="48" cy="48"/>
              </a:xfrm>
              <a:prstGeom prst="ellipse">
                <a:avLst/>
              </a:prstGeom>
              <a:noFill/>
              <a:ln w="9525">
                <a:solidFill>
                  <a:srgbClr val="FF9900"/>
                </a:solidFill>
                <a:round/>
                <a:headEnd/>
                <a:tailEnd/>
              </a:ln>
              <a:effectLst/>
            </p:spPr>
            <p:txBody>
              <a:bodyPr wrap="none" anchor="ctr"/>
              <a:lstStyle/>
              <a:p>
                <a:endParaRPr lang="zh-CN" altLang="en-US"/>
              </a:p>
            </p:txBody>
          </p:sp>
          <p:sp>
            <p:nvSpPr>
              <p:cNvPr id="521242" name="Oval 26"/>
              <p:cNvSpPr>
                <a:spLocks noChangeArrowheads="1"/>
              </p:cNvSpPr>
              <p:nvPr/>
            </p:nvSpPr>
            <p:spPr bwMode="auto">
              <a:xfrm>
                <a:off x="4464" y="624"/>
                <a:ext cx="48" cy="48"/>
              </a:xfrm>
              <a:prstGeom prst="ellipse">
                <a:avLst/>
              </a:prstGeom>
              <a:noFill/>
              <a:ln w="9525">
                <a:solidFill>
                  <a:srgbClr val="FF9900"/>
                </a:solidFill>
                <a:round/>
                <a:headEnd/>
                <a:tailEnd/>
              </a:ln>
              <a:effectLst/>
            </p:spPr>
            <p:txBody>
              <a:bodyPr wrap="none" anchor="ctr"/>
              <a:lstStyle/>
              <a:p>
                <a:endParaRPr lang="zh-CN" altLang="en-US"/>
              </a:p>
            </p:txBody>
          </p:sp>
          <p:sp>
            <p:nvSpPr>
              <p:cNvPr id="521243" name="Oval 27"/>
              <p:cNvSpPr>
                <a:spLocks noChangeArrowheads="1"/>
              </p:cNvSpPr>
              <p:nvPr/>
            </p:nvSpPr>
            <p:spPr bwMode="auto">
              <a:xfrm>
                <a:off x="4512" y="624"/>
                <a:ext cx="48" cy="48"/>
              </a:xfrm>
              <a:prstGeom prst="ellipse">
                <a:avLst/>
              </a:prstGeom>
              <a:noFill/>
              <a:ln w="9525">
                <a:solidFill>
                  <a:srgbClr val="FF9900"/>
                </a:solidFill>
                <a:round/>
                <a:headEnd/>
                <a:tailEnd/>
              </a:ln>
              <a:effectLst/>
            </p:spPr>
            <p:txBody>
              <a:bodyPr wrap="none" anchor="ctr"/>
              <a:lstStyle/>
              <a:p>
                <a:endParaRPr lang="zh-CN" altLang="en-US"/>
              </a:p>
            </p:txBody>
          </p:sp>
          <p:sp>
            <p:nvSpPr>
              <p:cNvPr id="521244" name="Oval 28"/>
              <p:cNvSpPr>
                <a:spLocks noChangeArrowheads="1"/>
              </p:cNvSpPr>
              <p:nvPr/>
            </p:nvSpPr>
            <p:spPr bwMode="auto">
              <a:xfrm>
                <a:off x="4560" y="624"/>
                <a:ext cx="48" cy="48"/>
              </a:xfrm>
              <a:prstGeom prst="ellipse">
                <a:avLst/>
              </a:prstGeom>
              <a:noFill/>
              <a:ln w="9525">
                <a:solidFill>
                  <a:srgbClr val="FF9900"/>
                </a:solidFill>
                <a:round/>
                <a:headEnd/>
                <a:tailEnd/>
              </a:ln>
              <a:effectLst/>
            </p:spPr>
            <p:txBody>
              <a:bodyPr wrap="none" anchor="ctr"/>
              <a:lstStyle/>
              <a:p>
                <a:endParaRPr lang="zh-CN" altLang="en-US"/>
              </a:p>
            </p:txBody>
          </p:sp>
          <p:sp>
            <p:nvSpPr>
              <p:cNvPr id="521245" name="Oval 29"/>
              <p:cNvSpPr>
                <a:spLocks noChangeArrowheads="1"/>
              </p:cNvSpPr>
              <p:nvPr/>
            </p:nvSpPr>
            <p:spPr bwMode="auto">
              <a:xfrm>
                <a:off x="4608" y="624"/>
                <a:ext cx="48" cy="48"/>
              </a:xfrm>
              <a:prstGeom prst="ellipse">
                <a:avLst/>
              </a:prstGeom>
              <a:noFill/>
              <a:ln w="9525">
                <a:solidFill>
                  <a:srgbClr val="FF9900"/>
                </a:solidFill>
                <a:round/>
                <a:headEnd/>
                <a:tailEnd/>
              </a:ln>
              <a:effectLst/>
            </p:spPr>
            <p:txBody>
              <a:bodyPr wrap="none" anchor="ctr"/>
              <a:lstStyle/>
              <a:p>
                <a:endParaRPr lang="zh-CN" altLang="en-US"/>
              </a:p>
            </p:txBody>
          </p:sp>
          <p:sp>
            <p:nvSpPr>
              <p:cNvPr id="521246" name="Oval 30"/>
              <p:cNvSpPr>
                <a:spLocks noChangeArrowheads="1"/>
              </p:cNvSpPr>
              <p:nvPr/>
            </p:nvSpPr>
            <p:spPr bwMode="auto">
              <a:xfrm>
                <a:off x="4656" y="624"/>
                <a:ext cx="48" cy="48"/>
              </a:xfrm>
              <a:prstGeom prst="ellipse">
                <a:avLst/>
              </a:prstGeom>
              <a:noFill/>
              <a:ln w="9525">
                <a:solidFill>
                  <a:srgbClr val="FF9900"/>
                </a:solidFill>
                <a:round/>
                <a:headEnd/>
                <a:tailEnd/>
              </a:ln>
              <a:effectLst/>
            </p:spPr>
            <p:txBody>
              <a:bodyPr wrap="none" anchor="ctr"/>
              <a:lstStyle/>
              <a:p>
                <a:endParaRPr lang="zh-CN" altLang="en-US"/>
              </a:p>
            </p:txBody>
          </p:sp>
          <p:sp>
            <p:nvSpPr>
              <p:cNvPr id="521247" name="Oval 31"/>
              <p:cNvSpPr>
                <a:spLocks noChangeArrowheads="1"/>
              </p:cNvSpPr>
              <p:nvPr/>
            </p:nvSpPr>
            <p:spPr bwMode="auto">
              <a:xfrm>
                <a:off x="4704" y="624"/>
                <a:ext cx="48" cy="48"/>
              </a:xfrm>
              <a:prstGeom prst="ellipse">
                <a:avLst/>
              </a:prstGeom>
              <a:noFill/>
              <a:ln w="9525">
                <a:solidFill>
                  <a:srgbClr val="FF9900"/>
                </a:solidFill>
                <a:round/>
                <a:headEnd/>
                <a:tailEnd/>
              </a:ln>
              <a:effectLst/>
            </p:spPr>
            <p:txBody>
              <a:bodyPr wrap="none" anchor="ctr"/>
              <a:lstStyle/>
              <a:p>
                <a:endParaRPr lang="zh-CN" altLang="en-US"/>
              </a:p>
            </p:txBody>
          </p:sp>
          <p:sp>
            <p:nvSpPr>
              <p:cNvPr id="521248" name="Oval 32"/>
              <p:cNvSpPr>
                <a:spLocks noChangeArrowheads="1"/>
              </p:cNvSpPr>
              <p:nvPr/>
            </p:nvSpPr>
            <p:spPr bwMode="auto">
              <a:xfrm>
                <a:off x="4752" y="624"/>
                <a:ext cx="48" cy="48"/>
              </a:xfrm>
              <a:prstGeom prst="ellipse">
                <a:avLst/>
              </a:prstGeom>
              <a:noFill/>
              <a:ln w="9525">
                <a:solidFill>
                  <a:srgbClr val="FF9900"/>
                </a:solidFill>
                <a:round/>
                <a:headEnd/>
                <a:tailEnd/>
              </a:ln>
              <a:effectLst/>
            </p:spPr>
            <p:txBody>
              <a:bodyPr wrap="none" anchor="ctr"/>
              <a:lstStyle/>
              <a:p>
                <a:endParaRPr lang="zh-CN" altLang="en-US"/>
              </a:p>
            </p:txBody>
          </p:sp>
          <p:sp>
            <p:nvSpPr>
              <p:cNvPr id="521249" name="Oval 33"/>
              <p:cNvSpPr>
                <a:spLocks noChangeArrowheads="1"/>
              </p:cNvSpPr>
              <p:nvPr/>
            </p:nvSpPr>
            <p:spPr bwMode="auto">
              <a:xfrm>
                <a:off x="4800" y="624"/>
                <a:ext cx="48" cy="48"/>
              </a:xfrm>
              <a:prstGeom prst="ellipse">
                <a:avLst/>
              </a:prstGeom>
              <a:noFill/>
              <a:ln w="9525">
                <a:solidFill>
                  <a:srgbClr val="FF9900"/>
                </a:solidFill>
                <a:round/>
                <a:headEnd/>
                <a:tailEnd/>
              </a:ln>
              <a:effectLst/>
            </p:spPr>
            <p:txBody>
              <a:bodyPr wrap="none" anchor="ctr"/>
              <a:lstStyle/>
              <a:p>
                <a:endParaRPr lang="zh-CN" altLang="en-US"/>
              </a:p>
            </p:txBody>
          </p:sp>
          <p:sp>
            <p:nvSpPr>
              <p:cNvPr id="521250" name="Oval 34"/>
              <p:cNvSpPr>
                <a:spLocks noChangeArrowheads="1"/>
              </p:cNvSpPr>
              <p:nvPr/>
            </p:nvSpPr>
            <p:spPr bwMode="auto">
              <a:xfrm>
                <a:off x="4848" y="624"/>
                <a:ext cx="48" cy="48"/>
              </a:xfrm>
              <a:prstGeom prst="ellipse">
                <a:avLst/>
              </a:prstGeom>
              <a:noFill/>
              <a:ln w="9525">
                <a:solidFill>
                  <a:srgbClr val="FF9900"/>
                </a:solidFill>
                <a:round/>
                <a:headEnd/>
                <a:tailEnd/>
              </a:ln>
              <a:effectLst/>
            </p:spPr>
            <p:txBody>
              <a:bodyPr wrap="none" anchor="ctr"/>
              <a:lstStyle/>
              <a:p>
                <a:endParaRPr lang="zh-CN" altLang="en-US"/>
              </a:p>
            </p:txBody>
          </p:sp>
        </p:grpSp>
        <p:grpSp>
          <p:nvGrpSpPr>
            <p:cNvPr id="521251" name="Group 35"/>
            <p:cNvGrpSpPr>
              <a:grpSpLocks/>
            </p:cNvGrpSpPr>
            <p:nvPr/>
          </p:nvGrpSpPr>
          <p:grpSpPr bwMode="auto">
            <a:xfrm>
              <a:off x="4224" y="912"/>
              <a:ext cx="672" cy="48"/>
              <a:chOff x="4224" y="912"/>
              <a:chExt cx="672" cy="48"/>
            </a:xfrm>
          </p:grpSpPr>
          <p:sp>
            <p:nvSpPr>
              <p:cNvPr id="521252" name="Oval 36"/>
              <p:cNvSpPr>
                <a:spLocks noChangeArrowheads="1"/>
              </p:cNvSpPr>
              <p:nvPr/>
            </p:nvSpPr>
            <p:spPr bwMode="auto">
              <a:xfrm>
                <a:off x="4224" y="912"/>
                <a:ext cx="48" cy="48"/>
              </a:xfrm>
              <a:prstGeom prst="ellipse">
                <a:avLst/>
              </a:prstGeom>
              <a:noFill/>
              <a:ln w="9525">
                <a:solidFill>
                  <a:srgbClr val="FF9900"/>
                </a:solidFill>
                <a:round/>
                <a:headEnd/>
                <a:tailEnd/>
              </a:ln>
              <a:effectLst/>
            </p:spPr>
            <p:txBody>
              <a:bodyPr wrap="none" anchor="ctr"/>
              <a:lstStyle/>
              <a:p>
                <a:endParaRPr lang="zh-CN" altLang="en-US"/>
              </a:p>
            </p:txBody>
          </p:sp>
          <p:sp>
            <p:nvSpPr>
              <p:cNvPr id="521253" name="Oval 37"/>
              <p:cNvSpPr>
                <a:spLocks noChangeArrowheads="1"/>
              </p:cNvSpPr>
              <p:nvPr/>
            </p:nvSpPr>
            <p:spPr bwMode="auto">
              <a:xfrm>
                <a:off x="4272" y="912"/>
                <a:ext cx="48" cy="48"/>
              </a:xfrm>
              <a:prstGeom prst="ellipse">
                <a:avLst/>
              </a:prstGeom>
              <a:noFill/>
              <a:ln w="9525">
                <a:solidFill>
                  <a:srgbClr val="FF9900"/>
                </a:solidFill>
                <a:round/>
                <a:headEnd/>
                <a:tailEnd/>
              </a:ln>
              <a:effectLst/>
            </p:spPr>
            <p:txBody>
              <a:bodyPr wrap="none" anchor="ctr"/>
              <a:lstStyle/>
              <a:p>
                <a:endParaRPr lang="zh-CN" altLang="en-US"/>
              </a:p>
            </p:txBody>
          </p:sp>
          <p:sp>
            <p:nvSpPr>
              <p:cNvPr id="521254" name="Oval 38"/>
              <p:cNvSpPr>
                <a:spLocks noChangeArrowheads="1"/>
              </p:cNvSpPr>
              <p:nvPr/>
            </p:nvSpPr>
            <p:spPr bwMode="auto">
              <a:xfrm>
                <a:off x="4320" y="912"/>
                <a:ext cx="48" cy="48"/>
              </a:xfrm>
              <a:prstGeom prst="ellipse">
                <a:avLst/>
              </a:prstGeom>
              <a:noFill/>
              <a:ln w="9525">
                <a:solidFill>
                  <a:srgbClr val="FF9900"/>
                </a:solidFill>
                <a:round/>
                <a:headEnd/>
                <a:tailEnd/>
              </a:ln>
              <a:effectLst/>
            </p:spPr>
            <p:txBody>
              <a:bodyPr wrap="none" anchor="ctr"/>
              <a:lstStyle/>
              <a:p>
                <a:endParaRPr lang="zh-CN" altLang="en-US"/>
              </a:p>
            </p:txBody>
          </p:sp>
          <p:sp>
            <p:nvSpPr>
              <p:cNvPr id="521255" name="Oval 39"/>
              <p:cNvSpPr>
                <a:spLocks noChangeArrowheads="1"/>
              </p:cNvSpPr>
              <p:nvPr/>
            </p:nvSpPr>
            <p:spPr bwMode="auto">
              <a:xfrm>
                <a:off x="4368" y="912"/>
                <a:ext cx="48" cy="48"/>
              </a:xfrm>
              <a:prstGeom prst="ellipse">
                <a:avLst/>
              </a:prstGeom>
              <a:noFill/>
              <a:ln w="9525">
                <a:solidFill>
                  <a:srgbClr val="FF9900"/>
                </a:solidFill>
                <a:round/>
                <a:headEnd/>
                <a:tailEnd/>
              </a:ln>
              <a:effectLst/>
            </p:spPr>
            <p:txBody>
              <a:bodyPr wrap="none" anchor="ctr"/>
              <a:lstStyle/>
              <a:p>
                <a:endParaRPr lang="zh-CN" altLang="en-US"/>
              </a:p>
            </p:txBody>
          </p:sp>
          <p:sp>
            <p:nvSpPr>
              <p:cNvPr id="521256" name="Oval 40"/>
              <p:cNvSpPr>
                <a:spLocks noChangeArrowheads="1"/>
              </p:cNvSpPr>
              <p:nvPr/>
            </p:nvSpPr>
            <p:spPr bwMode="auto">
              <a:xfrm>
                <a:off x="4416" y="912"/>
                <a:ext cx="48" cy="48"/>
              </a:xfrm>
              <a:prstGeom prst="ellipse">
                <a:avLst/>
              </a:prstGeom>
              <a:noFill/>
              <a:ln w="9525">
                <a:solidFill>
                  <a:srgbClr val="FF9900"/>
                </a:solidFill>
                <a:round/>
                <a:headEnd/>
                <a:tailEnd/>
              </a:ln>
              <a:effectLst/>
            </p:spPr>
            <p:txBody>
              <a:bodyPr wrap="none" anchor="ctr"/>
              <a:lstStyle/>
              <a:p>
                <a:endParaRPr lang="zh-CN" altLang="en-US"/>
              </a:p>
            </p:txBody>
          </p:sp>
          <p:sp>
            <p:nvSpPr>
              <p:cNvPr id="521257" name="Oval 41"/>
              <p:cNvSpPr>
                <a:spLocks noChangeArrowheads="1"/>
              </p:cNvSpPr>
              <p:nvPr/>
            </p:nvSpPr>
            <p:spPr bwMode="auto">
              <a:xfrm>
                <a:off x="4464" y="912"/>
                <a:ext cx="48" cy="48"/>
              </a:xfrm>
              <a:prstGeom prst="ellipse">
                <a:avLst/>
              </a:prstGeom>
              <a:noFill/>
              <a:ln w="9525">
                <a:solidFill>
                  <a:srgbClr val="FF9900"/>
                </a:solidFill>
                <a:round/>
                <a:headEnd/>
                <a:tailEnd/>
              </a:ln>
              <a:effectLst/>
            </p:spPr>
            <p:txBody>
              <a:bodyPr wrap="none" anchor="ctr"/>
              <a:lstStyle/>
              <a:p>
                <a:endParaRPr lang="zh-CN" altLang="en-US"/>
              </a:p>
            </p:txBody>
          </p:sp>
          <p:sp>
            <p:nvSpPr>
              <p:cNvPr id="521258" name="Oval 42"/>
              <p:cNvSpPr>
                <a:spLocks noChangeArrowheads="1"/>
              </p:cNvSpPr>
              <p:nvPr/>
            </p:nvSpPr>
            <p:spPr bwMode="auto">
              <a:xfrm>
                <a:off x="4512" y="912"/>
                <a:ext cx="48" cy="48"/>
              </a:xfrm>
              <a:prstGeom prst="ellipse">
                <a:avLst/>
              </a:prstGeom>
              <a:noFill/>
              <a:ln w="9525">
                <a:solidFill>
                  <a:srgbClr val="FF9900"/>
                </a:solidFill>
                <a:round/>
                <a:headEnd/>
                <a:tailEnd/>
              </a:ln>
              <a:effectLst/>
            </p:spPr>
            <p:txBody>
              <a:bodyPr wrap="none" anchor="ctr"/>
              <a:lstStyle/>
              <a:p>
                <a:endParaRPr lang="zh-CN" altLang="en-US"/>
              </a:p>
            </p:txBody>
          </p:sp>
          <p:sp>
            <p:nvSpPr>
              <p:cNvPr id="521259" name="Oval 43"/>
              <p:cNvSpPr>
                <a:spLocks noChangeArrowheads="1"/>
              </p:cNvSpPr>
              <p:nvPr/>
            </p:nvSpPr>
            <p:spPr bwMode="auto">
              <a:xfrm>
                <a:off x="4560" y="912"/>
                <a:ext cx="48" cy="48"/>
              </a:xfrm>
              <a:prstGeom prst="ellipse">
                <a:avLst/>
              </a:prstGeom>
              <a:noFill/>
              <a:ln w="9525">
                <a:solidFill>
                  <a:srgbClr val="FF9900"/>
                </a:solidFill>
                <a:round/>
                <a:headEnd/>
                <a:tailEnd/>
              </a:ln>
              <a:effectLst/>
            </p:spPr>
            <p:txBody>
              <a:bodyPr wrap="none" anchor="ctr"/>
              <a:lstStyle/>
              <a:p>
                <a:endParaRPr lang="zh-CN" altLang="en-US"/>
              </a:p>
            </p:txBody>
          </p:sp>
          <p:sp>
            <p:nvSpPr>
              <p:cNvPr id="521260" name="Oval 44"/>
              <p:cNvSpPr>
                <a:spLocks noChangeArrowheads="1"/>
              </p:cNvSpPr>
              <p:nvPr/>
            </p:nvSpPr>
            <p:spPr bwMode="auto">
              <a:xfrm>
                <a:off x="4608" y="912"/>
                <a:ext cx="48" cy="48"/>
              </a:xfrm>
              <a:prstGeom prst="ellipse">
                <a:avLst/>
              </a:prstGeom>
              <a:noFill/>
              <a:ln w="9525">
                <a:solidFill>
                  <a:srgbClr val="FF9900"/>
                </a:solidFill>
                <a:round/>
                <a:headEnd/>
                <a:tailEnd/>
              </a:ln>
              <a:effectLst/>
            </p:spPr>
            <p:txBody>
              <a:bodyPr wrap="none" anchor="ctr"/>
              <a:lstStyle/>
              <a:p>
                <a:endParaRPr lang="zh-CN" altLang="en-US"/>
              </a:p>
            </p:txBody>
          </p:sp>
          <p:sp>
            <p:nvSpPr>
              <p:cNvPr id="521261" name="Oval 45"/>
              <p:cNvSpPr>
                <a:spLocks noChangeArrowheads="1"/>
              </p:cNvSpPr>
              <p:nvPr/>
            </p:nvSpPr>
            <p:spPr bwMode="auto">
              <a:xfrm>
                <a:off x="4656" y="912"/>
                <a:ext cx="48" cy="48"/>
              </a:xfrm>
              <a:prstGeom prst="ellipse">
                <a:avLst/>
              </a:prstGeom>
              <a:noFill/>
              <a:ln w="9525">
                <a:solidFill>
                  <a:srgbClr val="FF9900"/>
                </a:solidFill>
                <a:round/>
                <a:headEnd/>
                <a:tailEnd/>
              </a:ln>
              <a:effectLst/>
            </p:spPr>
            <p:txBody>
              <a:bodyPr wrap="none" anchor="ctr"/>
              <a:lstStyle/>
              <a:p>
                <a:endParaRPr lang="zh-CN" altLang="en-US"/>
              </a:p>
            </p:txBody>
          </p:sp>
          <p:sp>
            <p:nvSpPr>
              <p:cNvPr id="521262" name="Oval 46"/>
              <p:cNvSpPr>
                <a:spLocks noChangeArrowheads="1"/>
              </p:cNvSpPr>
              <p:nvPr/>
            </p:nvSpPr>
            <p:spPr bwMode="auto">
              <a:xfrm>
                <a:off x="4704" y="912"/>
                <a:ext cx="48" cy="48"/>
              </a:xfrm>
              <a:prstGeom prst="ellipse">
                <a:avLst/>
              </a:prstGeom>
              <a:noFill/>
              <a:ln w="9525">
                <a:solidFill>
                  <a:srgbClr val="FF9900"/>
                </a:solidFill>
                <a:round/>
                <a:headEnd/>
                <a:tailEnd/>
              </a:ln>
              <a:effectLst/>
            </p:spPr>
            <p:txBody>
              <a:bodyPr wrap="none" anchor="ctr"/>
              <a:lstStyle/>
              <a:p>
                <a:endParaRPr lang="zh-CN" altLang="en-US"/>
              </a:p>
            </p:txBody>
          </p:sp>
          <p:sp>
            <p:nvSpPr>
              <p:cNvPr id="521263" name="Oval 47"/>
              <p:cNvSpPr>
                <a:spLocks noChangeArrowheads="1"/>
              </p:cNvSpPr>
              <p:nvPr/>
            </p:nvSpPr>
            <p:spPr bwMode="auto">
              <a:xfrm>
                <a:off x="4752" y="912"/>
                <a:ext cx="48" cy="48"/>
              </a:xfrm>
              <a:prstGeom prst="ellipse">
                <a:avLst/>
              </a:prstGeom>
              <a:noFill/>
              <a:ln w="9525">
                <a:solidFill>
                  <a:srgbClr val="FF9900"/>
                </a:solidFill>
                <a:round/>
                <a:headEnd/>
                <a:tailEnd/>
              </a:ln>
              <a:effectLst/>
            </p:spPr>
            <p:txBody>
              <a:bodyPr wrap="none" anchor="ctr"/>
              <a:lstStyle/>
              <a:p>
                <a:endParaRPr lang="zh-CN" altLang="en-US"/>
              </a:p>
            </p:txBody>
          </p:sp>
          <p:sp>
            <p:nvSpPr>
              <p:cNvPr id="521264" name="Oval 48"/>
              <p:cNvSpPr>
                <a:spLocks noChangeArrowheads="1"/>
              </p:cNvSpPr>
              <p:nvPr/>
            </p:nvSpPr>
            <p:spPr bwMode="auto">
              <a:xfrm>
                <a:off x="4800" y="912"/>
                <a:ext cx="48" cy="48"/>
              </a:xfrm>
              <a:prstGeom prst="ellipse">
                <a:avLst/>
              </a:prstGeom>
              <a:noFill/>
              <a:ln w="9525">
                <a:solidFill>
                  <a:srgbClr val="FF9900"/>
                </a:solidFill>
                <a:round/>
                <a:headEnd/>
                <a:tailEnd/>
              </a:ln>
              <a:effectLst/>
            </p:spPr>
            <p:txBody>
              <a:bodyPr wrap="none" anchor="ctr"/>
              <a:lstStyle/>
              <a:p>
                <a:endParaRPr lang="zh-CN" altLang="en-US"/>
              </a:p>
            </p:txBody>
          </p:sp>
          <p:sp>
            <p:nvSpPr>
              <p:cNvPr id="521265" name="Oval 49"/>
              <p:cNvSpPr>
                <a:spLocks noChangeArrowheads="1"/>
              </p:cNvSpPr>
              <p:nvPr/>
            </p:nvSpPr>
            <p:spPr bwMode="auto">
              <a:xfrm>
                <a:off x="4848" y="912"/>
                <a:ext cx="48" cy="48"/>
              </a:xfrm>
              <a:prstGeom prst="ellipse">
                <a:avLst/>
              </a:prstGeom>
              <a:noFill/>
              <a:ln w="9525">
                <a:solidFill>
                  <a:srgbClr val="FF9900"/>
                </a:solidFill>
                <a:round/>
                <a:headEnd/>
                <a:tailEnd/>
              </a:ln>
              <a:effectLst/>
            </p:spPr>
            <p:txBody>
              <a:bodyPr wrap="none" anchor="ctr"/>
              <a:lstStyle/>
              <a:p>
                <a:endParaRPr lang="zh-CN" altLang="en-US"/>
              </a:p>
            </p:txBody>
          </p:sp>
        </p:grpSp>
      </p:grpSp>
      <p:grpSp>
        <p:nvGrpSpPr>
          <p:cNvPr id="521266" name="Group 50"/>
          <p:cNvGrpSpPr>
            <a:grpSpLocks/>
          </p:cNvGrpSpPr>
          <p:nvPr/>
        </p:nvGrpSpPr>
        <p:grpSpPr bwMode="auto">
          <a:xfrm>
            <a:off x="6796088" y="4572000"/>
            <a:ext cx="1066800" cy="533400"/>
            <a:chOff x="4224" y="624"/>
            <a:chExt cx="672" cy="336"/>
          </a:xfrm>
        </p:grpSpPr>
        <p:grpSp>
          <p:nvGrpSpPr>
            <p:cNvPr id="521267" name="Group 51"/>
            <p:cNvGrpSpPr>
              <a:grpSpLocks/>
            </p:cNvGrpSpPr>
            <p:nvPr/>
          </p:nvGrpSpPr>
          <p:grpSpPr bwMode="auto">
            <a:xfrm>
              <a:off x="4224" y="624"/>
              <a:ext cx="672" cy="48"/>
              <a:chOff x="4224" y="624"/>
              <a:chExt cx="672" cy="48"/>
            </a:xfrm>
          </p:grpSpPr>
          <p:sp>
            <p:nvSpPr>
              <p:cNvPr id="521268" name="Oval 52"/>
              <p:cNvSpPr>
                <a:spLocks noChangeArrowheads="1"/>
              </p:cNvSpPr>
              <p:nvPr/>
            </p:nvSpPr>
            <p:spPr bwMode="auto">
              <a:xfrm>
                <a:off x="4224" y="624"/>
                <a:ext cx="48" cy="48"/>
              </a:xfrm>
              <a:prstGeom prst="ellipse">
                <a:avLst/>
              </a:prstGeom>
              <a:noFill/>
              <a:ln w="9525">
                <a:solidFill>
                  <a:srgbClr val="FF9900"/>
                </a:solidFill>
                <a:round/>
                <a:headEnd/>
                <a:tailEnd/>
              </a:ln>
              <a:effectLst/>
            </p:spPr>
            <p:txBody>
              <a:bodyPr wrap="none" anchor="ctr"/>
              <a:lstStyle/>
              <a:p>
                <a:endParaRPr lang="zh-CN" altLang="en-US"/>
              </a:p>
            </p:txBody>
          </p:sp>
          <p:sp>
            <p:nvSpPr>
              <p:cNvPr id="521269" name="Oval 53"/>
              <p:cNvSpPr>
                <a:spLocks noChangeArrowheads="1"/>
              </p:cNvSpPr>
              <p:nvPr/>
            </p:nvSpPr>
            <p:spPr bwMode="auto">
              <a:xfrm>
                <a:off x="4272" y="624"/>
                <a:ext cx="48" cy="48"/>
              </a:xfrm>
              <a:prstGeom prst="ellipse">
                <a:avLst/>
              </a:prstGeom>
              <a:noFill/>
              <a:ln w="9525">
                <a:solidFill>
                  <a:srgbClr val="FF9900"/>
                </a:solidFill>
                <a:round/>
                <a:headEnd/>
                <a:tailEnd/>
              </a:ln>
              <a:effectLst/>
            </p:spPr>
            <p:txBody>
              <a:bodyPr wrap="none" anchor="ctr"/>
              <a:lstStyle/>
              <a:p>
                <a:endParaRPr lang="zh-CN" altLang="en-US"/>
              </a:p>
            </p:txBody>
          </p:sp>
          <p:sp>
            <p:nvSpPr>
              <p:cNvPr id="521270" name="Oval 54"/>
              <p:cNvSpPr>
                <a:spLocks noChangeArrowheads="1"/>
              </p:cNvSpPr>
              <p:nvPr/>
            </p:nvSpPr>
            <p:spPr bwMode="auto">
              <a:xfrm>
                <a:off x="4320" y="624"/>
                <a:ext cx="48" cy="48"/>
              </a:xfrm>
              <a:prstGeom prst="ellipse">
                <a:avLst/>
              </a:prstGeom>
              <a:noFill/>
              <a:ln w="9525">
                <a:solidFill>
                  <a:srgbClr val="FF9900"/>
                </a:solidFill>
                <a:round/>
                <a:headEnd/>
                <a:tailEnd/>
              </a:ln>
              <a:effectLst/>
            </p:spPr>
            <p:txBody>
              <a:bodyPr wrap="none" anchor="ctr"/>
              <a:lstStyle/>
              <a:p>
                <a:endParaRPr lang="zh-CN" altLang="en-US"/>
              </a:p>
            </p:txBody>
          </p:sp>
          <p:sp>
            <p:nvSpPr>
              <p:cNvPr id="521271" name="Oval 55"/>
              <p:cNvSpPr>
                <a:spLocks noChangeArrowheads="1"/>
              </p:cNvSpPr>
              <p:nvPr/>
            </p:nvSpPr>
            <p:spPr bwMode="auto">
              <a:xfrm>
                <a:off x="4368" y="624"/>
                <a:ext cx="48" cy="48"/>
              </a:xfrm>
              <a:prstGeom prst="ellipse">
                <a:avLst/>
              </a:prstGeom>
              <a:noFill/>
              <a:ln w="9525">
                <a:solidFill>
                  <a:srgbClr val="FF9900"/>
                </a:solidFill>
                <a:round/>
                <a:headEnd/>
                <a:tailEnd/>
              </a:ln>
              <a:effectLst/>
            </p:spPr>
            <p:txBody>
              <a:bodyPr wrap="none" anchor="ctr"/>
              <a:lstStyle/>
              <a:p>
                <a:endParaRPr lang="zh-CN" altLang="en-US"/>
              </a:p>
            </p:txBody>
          </p:sp>
          <p:sp>
            <p:nvSpPr>
              <p:cNvPr id="521272" name="Oval 56"/>
              <p:cNvSpPr>
                <a:spLocks noChangeArrowheads="1"/>
              </p:cNvSpPr>
              <p:nvPr/>
            </p:nvSpPr>
            <p:spPr bwMode="auto">
              <a:xfrm>
                <a:off x="4416" y="624"/>
                <a:ext cx="48" cy="48"/>
              </a:xfrm>
              <a:prstGeom prst="ellipse">
                <a:avLst/>
              </a:prstGeom>
              <a:noFill/>
              <a:ln w="9525">
                <a:solidFill>
                  <a:srgbClr val="FF9900"/>
                </a:solidFill>
                <a:round/>
                <a:headEnd/>
                <a:tailEnd/>
              </a:ln>
              <a:effectLst/>
            </p:spPr>
            <p:txBody>
              <a:bodyPr wrap="none" anchor="ctr"/>
              <a:lstStyle/>
              <a:p>
                <a:endParaRPr lang="zh-CN" altLang="en-US"/>
              </a:p>
            </p:txBody>
          </p:sp>
          <p:sp>
            <p:nvSpPr>
              <p:cNvPr id="521273" name="Oval 57"/>
              <p:cNvSpPr>
                <a:spLocks noChangeArrowheads="1"/>
              </p:cNvSpPr>
              <p:nvPr/>
            </p:nvSpPr>
            <p:spPr bwMode="auto">
              <a:xfrm>
                <a:off x="4464" y="624"/>
                <a:ext cx="48" cy="48"/>
              </a:xfrm>
              <a:prstGeom prst="ellipse">
                <a:avLst/>
              </a:prstGeom>
              <a:noFill/>
              <a:ln w="9525">
                <a:solidFill>
                  <a:srgbClr val="FF9900"/>
                </a:solidFill>
                <a:round/>
                <a:headEnd/>
                <a:tailEnd/>
              </a:ln>
              <a:effectLst/>
            </p:spPr>
            <p:txBody>
              <a:bodyPr wrap="none" anchor="ctr"/>
              <a:lstStyle/>
              <a:p>
                <a:endParaRPr lang="zh-CN" altLang="en-US"/>
              </a:p>
            </p:txBody>
          </p:sp>
          <p:sp>
            <p:nvSpPr>
              <p:cNvPr id="521274" name="Oval 58"/>
              <p:cNvSpPr>
                <a:spLocks noChangeArrowheads="1"/>
              </p:cNvSpPr>
              <p:nvPr/>
            </p:nvSpPr>
            <p:spPr bwMode="auto">
              <a:xfrm>
                <a:off x="4512" y="624"/>
                <a:ext cx="48" cy="48"/>
              </a:xfrm>
              <a:prstGeom prst="ellipse">
                <a:avLst/>
              </a:prstGeom>
              <a:noFill/>
              <a:ln w="9525">
                <a:solidFill>
                  <a:srgbClr val="FF9900"/>
                </a:solidFill>
                <a:round/>
                <a:headEnd/>
                <a:tailEnd/>
              </a:ln>
              <a:effectLst/>
            </p:spPr>
            <p:txBody>
              <a:bodyPr wrap="none" anchor="ctr"/>
              <a:lstStyle/>
              <a:p>
                <a:endParaRPr lang="zh-CN" altLang="en-US"/>
              </a:p>
            </p:txBody>
          </p:sp>
          <p:sp>
            <p:nvSpPr>
              <p:cNvPr id="521275" name="Oval 59"/>
              <p:cNvSpPr>
                <a:spLocks noChangeArrowheads="1"/>
              </p:cNvSpPr>
              <p:nvPr/>
            </p:nvSpPr>
            <p:spPr bwMode="auto">
              <a:xfrm>
                <a:off x="4560" y="624"/>
                <a:ext cx="48" cy="48"/>
              </a:xfrm>
              <a:prstGeom prst="ellipse">
                <a:avLst/>
              </a:prstGeom>
              <a:noFill/>
              <a:ln w="9525">
                <a:solidFill>
                  <a:srgbClr val="FF9900"/>
                </a:solidFill>
                <a:round/>
                <a:headEnd/>
                <a:tailEnd/>
              </a:ln>
              <a:effectLst/>
            </p:spPr>
            <p:txBody>
              <a:bodyPr wrap="none" anchor="ctr"/>
              <a:lstStyle/>
              <a:p>
                <a:endParaRPr lang="zh-CN" altLang="en-US"/>
              </a:p>
            </p:txBody>
          </p:sp>
          <p:sp>
            <p:nvSpPr>
              <p:cNvPr id="521276" name="Oval 60"/>
              <p:cNvSpPr>
                <a:spLocks noChangeArrowheads="1"/>
              </p:cNvSpPr>
              <p:nvPr/>
            </p:nvSpPr>
            <p:spPr bwMode="auto">
              <a:xfrm>
                <a:off x="4608" y="624"/>
                <a:ext cx="48" cy="48"/>
              </a:xfrm>
              <a:prstGeom prst="ellipse">
                <a:avLst/>
              </a:prstGeom>
              <a:noFill/>
              <a:ln w="9525">
                <a:solidFill>
                  <a:srgbClr val="FF9900"/>
                </a:solidFill>
                <a:round/>
                <a:headEnd/>
                <a:tailEnd/>
              </a:ln>
              <a:effectLst/>
            </p:spPr>
            <p:txBody>
              <a:bodyPr wrap="none" anchor="ctr"/>
              <a:lstStyle/>
              <a:p>
                <a:endParaRPr lang="zh-CN" altLang="en-US"/>
              </a:p>
            </p:txBody>
          </p:sp>
          <p:sp>
            <p:nvSpPr>
              <p:cNvPr id="521277" name="Oval 61"/>
              <p:cNvSpPr>
                <a:spLocks noChangeArrowheads="1"/>
              </p:cNvSpPr>
              <p:nvPr/>
            </p:nvSpPr>
            <p:spPr bwMode="auto">
              <a:xfrm>
                <a:off x="4656" y="624"/>
                <a:ext cx="48" cy="48"/>
              </a:xfrm>
              <a:prstGeom prst="ellipse">
                <a:avLst/>
              </a:prstGeom>
              <a:noFill/>
              <a:ln w="9525">
                <a:solidFill>
                  <a:srgbClr val="FF9900"/>
                </a:solidFill>
                <a:round/>
                <a:headEnd/>
                <a:tailEnd/>
              </a:ln>
              <a:effectLst/>
            </p:spPr>
            <p:txBody>
              <a:bodyPr wrap="none" anchor="ctr"/>
              <a:lstStyle/>
              <a:p>
                <a:endParaRPr lang="zh-CN" altLang="en-US"/>
              </a:p>
            </p:txBody>
          </p:sp>
          <p:sp>
            <p:nvSpPr>
              <p:cNvPr id="521278" name="Oval 62"/>
              <p:cNvSpPr>
                <a:spLocks noChangeArrowheads="1"/>
              </p:cNvSpPr>
              <p:nvPr/>
            </p:nvSpPr>
            <p:spPr bwMode="auto">
              <a:xfrm>
                <a:off x="4704" y="624"/>
                <a:ext cx="48" cy="48"/>
              </a:xfrm>
              <a:prstGeom prst="ellipse">
                <a:avLst/>
              </a:prstGeom>
              <a:noFill/>
              <a:ln w="9525">
                <a:solidFill>
                  <a:srgbClr val="FF9900"/>
                </a:solidFill>
                <a:round/>
                <a:headEnd/>
                <a:tailEnd/>
              </a:ln>
              <a:effectLst/>
            </p:spPr>
            <p:txBody>
              <a:bodyPr wrap="none" anchor="ctr"/>
              <a:lstStyle/>
              <a:p>
                <a:endParaRPr lang="zh-CN" altLang="en-US"/>
              </a:p>
            </p:txBody>
          </p:sp>
          <p:sp>
            <p:nvSpPr>
              <p:cNvPr id="521279" name="Oval 63"/>
              <p:cNvSpPr>
                <a:spLocks noChangeArrowheads="1"/>
              </p:cNvSpPr>
              <p:nvPr/>
            </p:nvSpPr>
            <p:spPr bwMode="auto">
              <a:xfrm>
                <a:off x="4752" y="624"/>
                <a:ext cx="48" cy="48"/>
              </a:xfrm>
              <a:prstGeom prst="ellipse">
                <a:avLst/>
              </a:prstGeom>
              <a:noFill/>
              <a:ln w="9525">
                <a:solidFill>
                  <a:srgbClr val="FF9900"/>
                </a:solidFill>
                <a:round/>
                <a:headEnd/>
                <a:tailEnd/>
              </a:ln>
              <a:effectLst/>
            </p:spPr>
            <p:txBody>
              <a:bodyPr wrap="none" anchor="ctr"/>
              <a:lstStyle/>
              <a:p>
                <a:endParaRPr lang="zh-CN" altLang="en-US"/>
              </a:p>
            </p:txBody>
          </p:sp>
          <p:sp>
            <p:nvSpPr>
              <p:cNvPr id="521280" name="Oval 64"/>
              <p:cNvSpPr>
                <a:spLocks noChangeArrowheads="1"/>
              </p:cNvSpPr>
              <p:nvPr/>
            </p:nvSpPr>
            <p:spPr bwMode="auto">
              <a:xfrm>
                <a:off x="4800" y="624"/>
                <a:ext cx="48" cy="48"/>
              </a:xfrm>
              <a:prstGeom prst="ellipse">
                <a:avLst/>
              </a:prstGeom>
              <a:noFill/>
              <a:ln w="9525">
                <a:solidFill>
                  <a:srgbClr val="FF9900"/>
                </a:solidFill>
                <a:round/>
                <a:headEnd/>
                <a:tailEnd/>
              </a:ln>
              <a:effectLst/>
            </p:spPr>
            <p:txBody>
              <a:bodyPr wrap="none" anchor="ctr"/>
              <a:lstStyle/>
              <a:p>
                <a:endParaRPr lang="zh-CN" altLang="en-US"/>
              </a:p>
            </p:txBody>
          </p:sp>
          <p:sp>
            <p:nvSpPr>
              <p:cNvPr id="521281" name="Oval 65"/>
              <p:cNvSpPr>
                <a:spLocks noChangeArrowheads="1"/>
              </p:cNvSpPr>
              <p:nvPr/>
            </p:nvSpPr>
            <p:spPr bwMode="auto">
              <a:xfrm>
                <a:off x="4848" y="624"/>
                <a:ext cx="48" cy="48"/>
              </a:xfrm>
              <a:prstGeom prst="ellipse">
                <a:avLst/>
              </a:prstGeom>
              <a:noFill/>
              <a:ln w="9525">
                <a:solidFill>
                  <a:srgbClr val="FF9900"/>
                </a:solidFill>
                <a:round/>
                <a:headEnd/>
                <a:tailEnd/>
              </a:ln>
              <a:effectLst/>
            </p:spPr>
            <p:txBody>
              <a:bodyPr wrap="none" anchor="ctr"/>
              <a:lstStyle/>
              <a:p>
                <a:endParaRPr lang="zh-CN" altLang="en-US"/>
              </a:p>
            </p:txBody>
          </p:sp>
        </p:grpSp>
        <p:grpSp>
          <p:nvGrpSpPr>
            <p:cNvPr id="521282" name="Group 66"/>
            <p:cNvGrpSpPr>
              <a:grpSpLocks/>
            </p:cNvGrpSpPr>
            <p:nvPr/>
          </p:nvGrpSpPr>
          <p:grpSpPr bwMode="auto">
            <a:xfrm>
              <a:off x="4224" y="912"/>
              <a:ext cx="672" cy="48"/>
              <a:chOff x="4224" y="912"/>
              <a:chExt cx="672" cy="48"/>
            </a:xfrm>
          </p:grpSpPr>
          <p:sp>
            <p:nvSpPr>
              <p:cNvPr id="521283" name="Oval 67"/>
              <p:cNvSpPr>
                <a:spLocks noChangeArrowheads="1"/>
              </p:cNvSpPr>
              <p:nvPr/>
            </p:nvSpPr>
            <p:spPr bwMode="auto">
              <a:xfrm>
                <a:off x="4224" y="912"/>
                <a:ext cx="48" cy="48"/>
              </a:xfrm>
              <a:prstGeom prst="ellipse">
                <a:avLst/>
              </a:prstGeom>
              <a:noFill/>
              <a:ln w="9525">
                <a:solidFill>
                  <a:srgbClr val="FF9900"/>
                </a:solidFill>
                <a:round/>
                <a:headEnd/>
                <a:tailEnd/>
              </a:ln>
              <a:effectLst/>
            </p:spPr>
            <p:txBody>
              <a:bodyPr wrap="none" anchor="ctr"/>
              <a:lstStyle/>
              <a:p>
                <a:endParaRPr lang="zh-CN" altLang="en-US"/>
              </a:p>
            </p:txBody>
          </p:sp>
          <p:sp>
            <p:nvSpPr>
              <p:cNvPr id="521284" name="Oval 68"/>
              <p:cNvSpPr>
                <a:spLocks noChangeArrowheads="1"/>
              </p:cNvSpPr>
              <p:nvPr/>
            </p:nvSpPr>
            <p:spPr bwMode="auto">
              <a:xfrm>
                <a:off x="4272" y="912"/>
                <a:ext cx="48" cy="48"/>
              </a:xfrm>
              <a:prstGeom prst="ellipse">
                <a:avLst/>
              </a:prstGeom>
              <a:noFill/>
              <a:ln w="9525">
                <a:solidFill>
                  <a:srgbClr val="FF9900"/>
                </a:solidFill>
                <a:round/>
                <a:headEnd/>
                <a:tailEnd/>
              </a:ln>
              <a:effectLst/>
            </p:spPr>
            <p:txBody>
              <a:bodyPr wrap="none" anchor="ctr"/>
              <a:lstStyle/>
              <a:p>
                <a:endParaRPr lang="zh-CN" altLang="en-US"/>
              </a:p>
            </p:txBody>
          </p:sp>
          <p:sp>
            <p:nvSpPr>
              <p:cNvPr id="521285" name="Oval 69"/>
              <p:cNvSpPr>
                <a:spLocks noChangeArrowheads="1"/>
              </p:cNvSpPr>
              <p:nvPr/>
            </p:nvSpPr>
            <p:spPr bwMode="auto">
              <a:xfrm>
                <a:off x="4320" y="912"/>
                <a:ext cx="48" cy="48"/>
              </a:xfrm>
              <a:prstGeom prst="ellipse">
                <a:avLst/>
              </a:prstGeom>
              <a:noFill/>
              <a:ln w="9525">
                <a:solidFill>
                  <a:srgbClr val="FF9900"/>
                </a:solidFill>
                <a:round/>
                <a:headEnd/>
                <a:tailEnd/>
              </a:ln>
              <a:effectLst/>
            </p:spPr>
            <p:txBody>
              <a:bodyPr wrap="none" anchor="ctr"/>
              <a:lstStyle/>
              <a:p>
                <a:endParaRPr lang="zh-CN" altLang="en-US"/>
              </a:p>
            </p:txBody>
          </p:sp>
          <p:sp>
            <p:nvSpPr>
              <p:cNvPr id="521286" name="Oval 70"/>
              <p:cNvSpPr>
                <a:spLocks noChangeArrowheads="1"/>
              </p:cNvSpPr>
              <p:nvPr/>
            </p:nvSpPr>
            <p:spPr bwMode="auto">
              <a:xfrm>
                <a:off x="4368" y="912"/>
                <a:ext cx="48" cy="48"/>
              </a:xfrm>
              <a:prstGeom prst="ellipse">
                <a:avLst/>
              </a:prstGeom>
              <a:noFill/>
              <a:ln w="9525">
                <a:solidFill>
                  <a:srgbClr val="FF9900"/>
                </a:solidFill>
                <a:round/>
                <a:headEnd/>
                <a:tailEnd/>
              </a:ln>
              <a:effectLst/>
            </p:spPr>
            <p:txBody>
              <a:bodyPr wrap="none" anchor="ctr"/>
              <a:lstStyle/>
              <a:p>
                <a:endParaRPr lang="zh-CN" altLang="en-US"/>
              </a:p>
            </p:txBody>
          </p:sp>
          <p:sp>
            <p:nvSpPr>
              <p:cNvPr id="521287" name="Oval 71"/>
              <p:cNvSpPr>
                <a:spLocks noChangeArrowheads="1"/>
              </p:cNvSpPr>
              <p:nvPr/>
            </p:nvSpPr>
            <p:spPr bwMode="auto">
              <a:xfrm>
                <a:off x="4416" y="912"/>
                <a:ext cx="48" cy="48"/>
              </a:xfrm>
              <a:prstGeom prst="ellipse">
                <a:avLst/>
              </a:prstGeom>
              <a:noFill/>
              <a:ln w="9525">
                <a:solidFill>
                  <a:srgbClr val="FF9900"/>
                </a:solidFill>
                <a:round/>
                <a:headEnd/>
                <a:tailEnd/>
              </a:ln>
              <a:effectLst/>
            </p:spPr>
            <p:txBody>
              <a:bodyPr wrap="none" anchor="ctr"/>
              <a:lstStyle/>
              <a:p>
                <a:endParaRPr lang="zh-CN" altLang="en-US"/>
              </a:p>
            </p:txBody>
          </p:sp>
          <p:sp>
            <p:nvSpPr>
              <p:cNvPr id="521288" name="Oval 72"/>
              <p:cNvSpPr>
                <a:spLocks noChangeArrowheads="1"/>
              </p:cNvSpPr>
              <p:nvPr/>
            </p:nvSpPr>
            <p:spPr bwMode="auto">
              <a:xfrm>
                <a:off x="4464" y="912"/>
                <a:ext cx="48" cy="48"/>
              </a:xfrm>
              <a:prstGeom prst="ellipse">
                <a:avLst/>
              </a:prstGeom>
              <a:noFill/>
              <a:ln w="9525">
                <a:solidFill>
                  <a:srgbClr val="FF9900"/>
                </a:solidFill>
                <a:round/>
                <a:headEnd/>
                <a:tailEnd/>
              </a:ln>
              <a:effectLst/>
            </p:spPr>
            <p:txBody>
              <a:bodyPr wrap="none" anchor="ctr"/>
              <a:lstStyle/>
              <a:p>
                <a:endParaRPr lang="zh-CN" altLang="en-US"/>
              </a:p>
            </p:txBody>
          </p:sp>
          <p:sp>
            <p:nvSpPr>
              <p:cNvPr id="521289" name="Oval 73"/>
              <p:cNvSpPr>
                <a:spLocks noChangeArrowheads="1"/>
              </p:cNvSpPr>
              <p:nvPr/>
            </p:nvSpPr>
            <p:spPr bwMode="auto">
              <a:xfrm>
                <a:off x="4512" y="912"/>
                <a:ext cx="48" cy="48"/>
              </a:xfrm>
              <a:prstGeom prst="ellipse">
                <a:avLst/>
              </a:prstGeom>
              <a:noFill/>
              <a:ln w="9525">
                <a:solidFill>
                  <a:srgbClr val="FF9900"/>
                </a:solidFill>
                <a:round/>
                <a:headEnd/>
                <a:tailEnd/>
              </a:ln>
              <a:effectLst/>
            </p:spPr>
            <p:txBody>
              <a:bodyPr wrap="none" anchor="ctr"/>
              <a:lstStyle/>
              <a:p>
                <a:endParaRPr lang="zh-CN" altLang="en-US"/>
              </a:p>
            </p:txBody>
          </p:sp>
          <p:sp>
            <p:nvSpPr>
              <p:cNvPr id="521290" name="Oval 74"/>
              <p:cNvSpPr>
                <a:spLocks noChangeArrowheads="1"/>
              </p:cNvSpPr>
              <p:nvPr/>
            </p:nvSpPr>
            <p:spPr bwMode="auto">
              <a:xfrm>
                <a:off x="4560" y="912"/>
                <a:ext cx="48" cy="48"/>
              </a:xfrm>
              <a:prstGeom prst="ellipse">
                <a:avLst/>
              </a:prstGeom>
              <a:noFill/>
              <a:ln w="9525">
                <a:solidFill>
                  <a:srgbClr val="FF9900"/>
                </a:solidFill>
                <a:round/>
                <a:headEnd/>
                <a:tailEnd/>
              </a:ln>
              <a:effectLst/>
            </p:spPr>
            <p:txBody>
              <a:bodyPr wrap="none" anchor="ctr"/>
              <a:lstStyle/>
              <a:p>
                <a:endParaRPr lang="zh-CN" altLang="en-US"/>
              </a:p>
            </p:txBody>
          </p:sp>
          <p:sp>
            <p:nvSpPr>
              <p:cNvPr id="521291" name="Oval 75"/>
              <p:cNvSpPr>
                <a:spLocks noChangeArrowheads="1"/>
              </p:cNvSpPr>
              <p:nvPr/>
            </p:nvSpPr>
            <p:spPr bwMode="auto">
              <a:xfrm>
                <a:off x="4608" y="912"/>
                <a:ext cx="48" cy="48"/>
              </a:xfrm>
              <a:prstGeom prst="ellipse">
                <a:avLst/>
              </a:prstGeom>
              <a:noFill/>
              <a:ln w="9525">
                <a:solidFill>
                  <a:srgbClr val="FF9900"/>
                </a:solidFill>
                <a:round/>
                <a:headEnd/>
                <a:tailEnd/>
              </a:ln>
              <a:effectLst/>
            </p:spPr>
            <p:txBody>
              <a:bodyPr wrap="none" anchor="ctr"/>
              <a:lstStyle/>
              <a:p>
                <a:endParaRPr lang="zh-CN" altLang="en-US"/>
              </a:p>
            </p:txBody>
          </p:sp>
          <p:sp>
            <p:nvSpPr>
              <p:cNvPr id="521292" name="Oval 76"/>
              <p:cNvSpPr>
                <a:spLocks noChangeArrowheads="1"/>
              </p:cNvSpPr>
              <p:nvPr/>
            </p:nvSpPr>
            <p:spPr bwMode="auto">
              <a:xfrm>
                <a:off x="4656" y="912"/>
                <a:ext cx="48" cy="48"/>
              </a:xfrm>
              <a:prstGeom prst="ellipse">
                <a:avLst/>
              </a:prstGeom>
              <a:noFill/>
              <a:ln w="9525">
                <a:solidFill>
                  <a:srgbClr val="FF9900"/>
                </a:solidFill>
                <a:round/>
                <a:headEnd/>
                <a:tailEnd/>
              </a:ln>
              <a:effectLst/>
            </p:spPr>
            <p:txBody>
              <a:bodyPr wrap="none" anchor="ctr"/>
              <a:lstStyle/>
              <a:p>
                <a:endParaRPr lang="zh-CN" altLang="en-US"/>
              </a:p>
            </p:txBody>
          </p:sp>
          <p:sp>
            <p:nvSpPr>
              <p:cNvPr id="521293" name="Oval 77"/>
              <p:cNvSpPr>
                <a:spLocks noChangeArrowheads="1"/>
              </p:cNvSpPr>
              <p:nvPr/>
            </p:nvSpPr>
            <p:spPr bwMode="auto">
              <a:xfrm>
                <a:off x="4704" y="912"/>
                <a:ext cx="48" cy="48"/>
              </a:xfrm>
              <a:prstGeom prst="ellipse">
                <a:avLst/>
              </a:prstGeom>
              <a:noFill/>
              <a:ln w="9525">
                <a:solidFill>
                  <a:srgbClr val="FF9900"/>
                </a:solidFill>
                <a:round/>
                <a:headEnd/>
                <a:tailEnd/>
              </a:ln>
              <a:effectLst/>
            </p:spPr>
            <p:txBody>
              <a:bodyPr wrap="none" anchor="ctr"/>
              <a:lstStyle/>
              <a:p>
                <a:endParaRPr lang="zh-CN" altLang="en-US"/>
              </a:p>
            </p:txBody>
          </p:sp>
          <p:sp>
            <p:nvSpPr>
              <p:cNvPr id="521294" name="Oval 78"/>
              <p:cNvSpPr>
                <a:spLocks noChangeArrowheads="1"/>
              </p:cNvSpPr>
              <p:nvPr/>
            </p:nvSpPr>
            <p:spPr bwMode="auto">
              <a:xfrm>
                <a:off x="4752" y="912"/>
                <a:ext cx="48" cy="48"/>
              </a:xfrm>
              <a:prstGeom prst="ellipse">
                <a:avLst/>
              </a:prstGeom>
              <a:noFill/>
              <a:ln w="9525">
                <a:solidFill>
                  <a:srgbClr val="FF9900"/>
                </a:solidFill>
                <a:round/>
                <a:headEnd/>
                <a:tailEnd/>
              </a:ln>
              <a:effectLst/>
            </p:spPr>
            <p:txBody>
              <a:bodyPr wrap="none" anchor="ctr"/>
              <a:lstStyle/>
              <a:p>
                <a:endParaRPr lang="zh-CN" altLang="en-US"/>
              </a:p>
            </p:txBody>
          </p:sp>
          <p:sp>
            <p:nvSpPr>
              <p:cNvPr id="521295" name="Oval 79"/>
              <p:cNvSpPr>
                <a:spLocks noChangeArrowheads="1"/>
              </p:cNvSpPr>
              <p:nvPr/>
            </p:nvSpPr>
            <p:spPr bwMode="auto">
              <a:xfrm>
                <a:off x="4800" y="912"/>
                <a:ext cx="48" cy="48"/>
              </a:xfrm>
              <a:prstGeom prst="ellipse">
                <a:avLst/>
              </a:prstGeom>
              <a:noFill/>
              <a:ln w="9525">
                <a:solidFill>
                  <a:srgbClr val="FF9900"/>
                </a:solidFill>
                <a:round/>
                <a:headEnd/>
                <a:tailEnd/>
              </a:ln>
              <a:effectLst/>
            </p:spPr>
            <p:txBody>
              <a:bodyPr wrap="none" anchor="ctr"/>
              <a:lstStyle/>
              <a:p>
                <a:endParaRPr lang="zh-CN" altLang="en-US"/>
              </a:p>
            </p:txBody>
          </p:sp>
          <p:sp>
            <p:nvSpPr>
              <p:cNvPr id="521296" name="Oval 80"/>
              <p:cNvSpPr>
                <a:spLocks noChangeArrowheads="1"/>
              </p:cNvSpPr>
              <p:nvPr/>
            </p:nvSpPr>
            <p:spPr bwMode="auto">
              <a:xfrm>
                <a:off x="4848" y="912"/>
                <a:ext cx="48" cy="48"/>
              </a:xfrm>
              <a:prstGeom prst="ellipse">
                <a:avLst/>
              </a:prstGeom>
              <a:noFill/>
              <a:ln w="9525">
                <a:solidFill>
                  <a:srgbClr val="FF9900"/>
                </a:solidFill>
                <a:round/>
                <a:headEnd/>
                <a:tailEnd/>
              </a:ln>
              <a:effectLst/>
            </p:spPr>
            <p:txBody>
              <a:bodyPr wrap="none" anchor="ctr"/>
              <a:lstStyle/>
              <a:p>
                <a:endParaRPr lang="zh-CN" altLang="en-US"/>
              </a:p>
            </p:txBody>
          </p:sp>
        </p:grpSp>
      </p:grpSp>
      <p:sp>
        <p:nvSpPr>
          <p:cNvPr id="521297" name="AutoShape 81"/>
          <p:cNvSpPr>
            <a:spLocks noChangeArrowheads="1"/>
          </p:cNvSpPr>
          <p:nvPr/>
        </p:nvSpPr>
        <p:spPr bwMode="auto">
          <a:xfrm>
            <a:off x="6324600" y="5943600"/>
            <a:ext cx="914400" cy="609600"/>
          </a:xfrm>
          <a:prstGeom prst="wedgeRoundRectCallout">
            <a:avLst>
              <a:gd name="adj1" fmla="val 63542"/>
              <a:gd name="adj2" fmla="val -233593"/>
              <a:gd name="adj3" fmla="val 16667"/>
            </a:avLst>
          </a:prstGeom>
          <a:solidFill>
            <a:srgbClr val="C7E0B6"/>
          </a:solidFill>
          <a:ln w="9525">
            <a:solidFill>
              <a:schemeClr val="tx1"/>
            </a:solidFill>
            <a:miter lim="800000"/>
            <a:headEnd/>
            <a:tailEnd/>
          </a:ln>
          <a:effectLst/>
        </p:spPr>
        <p:txBody>
          <a:bodyPr anchor="ctr"/>
          <a:lstStyle/>
          <a:p>
            <a:pPr algn="ctr"/>
            <a:r>
              <a:rPr kumimoji="1" lang="zh-CN" altLang="en-US"/>
              <a:t>样品</a:t>
            </a:r>
          </a:p>
        </p:txBody>
      </p:sp>
      <p:sp>
        <p:nvSpPr>
          <p:cNvPr id="521298" name="Text Box 82"/>
          <p:cNvSpPr txBox="1">
            <a:spLocks noChangeArrowheads="1"/>
          </p:cNvSpPr>
          <p:nvPr/>
        </p:nvSpPr>
        <p:spPr bwMode="auto">
          <a:xfrm>
            <a:off x="2105025" y="3563938"/>
            <a:ext cx="1708150" cy="457200"/>
          </a:xfrm>
          <a:prstGeom prst="rect">
            <a:avLst/>
          </a:prstGeom>
          <a:noFill/>
          <a:ln w="9525">
            <a:noFill/>
            <a:miter lim="800000"/>
            <a:headEnd/>
            <a:tailEnd/>
          </a:ln>
          <a:effectLst/>
        </p:spPr>
        <p:txBody>
          <a:bodyPr wrap="none">
            <a:spAutoFit/>
          </a:bodyPr>
          <a:lstStyle/>
          <a:p>
            <a:r>
              <a:rPr kumimoji="1" lang="zh-CN" altLang="en-US">
                <a:solidFill>
                  <a:srgbClr val="0000FF"/>
                </a:solidFill>
                <a:ea typeface="华文新魏" pitchFamily="2" charset="-122"/>
              </a:rPr>
              <a:t>冲击检流计</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DFFEF"/>
        </a:solidFill>
        <a:effectLst/>
      </p:bgPr>
    </p:bg>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FE8D5D30-1686-4B00-A113-669394A3AD40}" type="slidenum">
              <a:rPr lang="en-US" altLang="zh-CN"/>
              <a:pPr/>
              <a:t>21</a:t>
            </a:fld>
            <a:endParaRPr lang="en-US" altLang="zh-CN"/>
          </a:p>
        </p:txBody>
      </p:sp>
      <p:sp>
        <p:nvSpPr>
          <p:cNvPr id="522242" name="Rectangle 2"/>
          <p:cNvSpPr>
            <a:spLocks noGrp="1" noChangeArrowheads="1"/>
          </p:cNvSpPr>
          <p:nvPr>
            <p:ph type="title"/>
          </p:nvPr>
        </p:nvSpPr>
        <p:spPr>
          <a:xfrm>
            <a:off x="685800" y="76200"/>
            <a:ext cx="7772400" cy="838200"/>
          </a:xfrm>
          <a:noFill/>
          <a:ln/>
        </p:spPr>
        <p:txBody>
          <a:bodyPr/>
          <a:lstStyle/>
          <a:p>
            <a:r>
              <a:rPr lang="zh-CN" altLang="en-US">
                <a:solidFill>
                  <a:schemeClr val="tx1"/>
                </a:solidFill>
                <a:latin typeface="黑体" pitchFamily="49" charset="-122"/>
                <a:ea typeface="黑体" pitchFamily="49" charset="-122"/>
              </a:rPr>
              <a:t>冲  击  法</a:t>
            </a:r>
          </a:p>
        </p:txBody>
      </p:sp>
      <p:sp>
        <p:nvSpPr>
          <p:cNvPr id="522243" name="Text Box 3"/>
          <p:cNvSpPr txBox="1">
            <a:spLocks noChangeArrowheads="1"/>
          </p:cNvSpPr>
          <p:nvPr/>
        </p:nvSpPr>
        <p:spPr bwMode="auto">
          <a:xfrm>
            <a:off x="7893050" y="0"/>
            <a:ext cx="1250950" cy="457200"/>
          </a:xfrm>
          <a:prstGeom prst="rect">
            <a:avLst/>
          </a:prstGeom>
          <a:solidFill>
            <a:srgbClr val="CCCCFF"/>
          </a:solidFill>
          <a:ln w="9525">
            <a:noFill/>
            <a:miter lim="800000"/>
            <a:headEnd/>
            <a:tailEnd/>
          </a:ln>
          <a:effectLst/>
        </p:spPr>
        <p:txBody>
          <a:bodyPr wrap="none">
            <a:spAutoFit/>
          </a:bodyPr>
          <a:lstStyle/>
          <a:p>
            <a:pPr algn="r"/>
            <a:r>
              <a:rPr kumimoji="1" lang="zh-CN" altLang="en-US"/>
              <a:t>冲击法</a:t>
            </a:r>
            <a:r>
              <a:rPr kumimoji="1" lang="en-US" altLang="zh-CN"/>
              <a:t>2</a:t>
            </a:r>
            <a:endParaRPr kumimoji="1" lang="en-US" altLang="zh-CN">
              <a:ea typeface="华文行楷" pitchFamily="2" charset="-122"/>
            </a:endParaRPr>
          </a:p>
        </p:txBody>
      </p:sp>
      <p:sp>
        <p:nvSpPr>
          <p:cNvPr id="522244" name="Text Box 4"/>
          <p:cNvSpPr txBox="1">
            <a:spLocks noChangeArrowheads="1"/>
          </p:cNvSpPr>
          <p:nvPr/>
        </p:nvSpPr>
        <p:spPr bwMode="auto">
          <a:xfrm>
            <a:off x="403225" y="990600"/>
            <a:ext cx="5921375" cy="641350"/>
          </a:xfrm>
          <a:prstGeom prst="rect">
            <a:avLst/>
          </a:prstGeom>
          <a:noFill/>
          <a:ln w="9525">
            <a:noFill/>
            <a:miter lim="800000"/>
            <a:headEnd/>
            <a:tailEnd/>
          </a:ln>
          <a:effectLst/>
        </p:spPr>
        <p:txBody>
          <a:bodyPr>
            <a:spAutoFit/>
          </a:bodyPr>
          <a:lstStyle/>
          <a:p>
            <a:pPr algn="just">
              <a:spcBef>
                <a:spcPct val="50000"/>
              </a:spcBef>
            </a:pPr>
            <a:r>
              <a:rPr kumimoji="1" lang="zh-CN" altLang="en-US" sz="3600">
                <a:ea typeface="华文行楷" pitchFamily="2" charset="-122"/>
              </a:rPr>
              <a:t>应尽量满足的条件－灵敏度</a:t>
            </a:r>
          </a:p>
        </p:txBody>
      </p:sp>
      <p:sp>
        <p:nvSpPr>
          <p:cNvPr id="522245" name="Text Box 5"/>
          <p:cNvSpPr txBox="1">
            <a:spLocks noChangeArrowheads="1"/>
          </p:cNvSpPr>
          <p:nvPr/>
        </p:nvSpPr>
        <p:spPr bwMode="auto">
          <a:xfrm>
            <a:off x="1184275" y="1752600"/>
            <a:ext cx="6892925" cy="4876800"/>
          </a:xfrm>
          <a:prstGeom prst="rect">
            <a:avLst/>
          </a:prstGeom>
          <a:solidFill>
            <a:srgbClr val="FFFFFF"/>
          </a:solidFill>
          <a:ln w="38100">
            <a:solidFill>
              <a:schemeClr val="accent1"/>
            </a:solidFill>
            <a:miter lim="800000"/>
            <a:headEnd/>
            <a:tailEnd/>
          </a:ln>
          <a:effectLst>
            <a:outerShdw dist="107763" dir="2700000" algn="ctr" rotWithShape="0">
              <a:schemeClr val="bg2"/>
            </a:outerShdw>
          </a:effectLst>
        </p:spPr>
        <p:txBody>
          <a:bodyPr>
            <a:spAutoFit/>
          </a:bodyPr>
          <a:lstStyle/>
          <a:p>
            <a:pPr marL="457200" indent="-457200">
              <a:buFontTx/>
              <a:buAutoNum type="arabicPeriod"/>
            </a:pPr>
            <a:r>
              <a:rPr kumimoji="1" lang="zh-CN" altLang="en-US">
                <a:solidFill>
                  <a:srgbClr val="0000FF"/>
                </a:solidFill>
              </a:rPr>
              <a:t>脉冲电流完毕之后，电流计线圈开始转动：</a:t>
            </a:r>
          </a:p>
          <a:p>
            <a:pPr marL="457200" indent="-457200">
              <a:spcBef>
                <a:spcPct val="20000"/>
              </a:spcBef>
              <a:spcAft>
                <a:spcPct val="50000"/>
              </a:spcAft>
            </a:pPr>
            <a:r>
              <a:rPr kumimoji="1" lang="zh-CN" altLang="en-US"/>
              <a:t>      </a:t>
            </a:r>
            <a:r>
              <a:rPr kumimoji="1" lang="zh-CN" altLang="en-US">
                <a:ea typeface="华文新魏" pitchFamily="2" charset="-122"/>
              </a:rPr>
              <a:t>电流计线圈的</a:t>
            </a:r>
            <a:r>
              <a:rPr kumimoji="1" lang="zh-CN" altLang="en-US">
                <a:solidFill>
                  <a:srgbClr val="FF0000"/>
                </a:solidFill>
                <a:ea typeface="华文新魏" pitchFamily="2" charset="-122"/>
              </a:rPr>
              <a:t>转动惯量越大</a:t>
            </a:r>
            <a:r>
              <a:rPr kumimoji="1" lang="zh-CN" altLang="en-US">
                <a:ea typeface="华文新魏" pitchFamily="2" charset="-122"/>
              </a:rPr>
              <a:t>，越满足此条件。</a:t>
            </a:r>
          </a:p>
          <a:p>
            <a:pPr marL="457200" indent="-457200">
              <a:buFontTx/>
              <a:buAutoNum type="arabicPeriod" startAt="2"/>
            </a:pPr>
            <a:r>
              <a:rPr kumimoji="1" lang="zh-CN" altLang="en-US">
                <a:solidFill>
                  <a:srgbClr val="0000FF"/>
                </a:solidFill>
              </a:rPr>
              <a:t>检流计处于临界阻尼状态；</a:t>
            </a:r>
          </a:p>
          <a:p>
            <a:pPr marL="457200" indent="-457200">
              <a:spcBef>
                <a:spcPct val="20000"/>
              </a:spcBef>
              <a:spcAft>
                <a:spcPct val="50000"/>
              </a:spcAft>
            </a:pPr>
            <a:r>
              <a:rPr kumimoji="1" lang="zh-CN" altLang="en-US"/>
              <a:t>      </a:t>
            </a:r>
            <a:r>
              <a:rPr kumimoji="1" lang="zh-CN" altLang="en-US">
                <a:ea typeface="华文新魏" pitchFamily="2" charset="-122"/>
              </a:rPr>
              <a:t>检流计</a:t>
            </a:r>
            <a:r>
              <a:rPr kumimoji="1" lang="zh-CN" altLang="en-US">
                <a:solidFill>
                  <a:srgbClr val="FF0000"/>
                </a:solidFill>
                <a:ea typeface="华文新魏" pitchFamily="2" charset="-122"/>
              </a:rPr>
              <a:t>比较慢地</a:t>
            </a:r>
            <a:r>
              <a:rPr kumimoji="1" lang="zh-CN" altLang="en-US">
                <a:ea typeface="华文新魏" pitchFamily="2" charset="-122"/>
              </a:rPr>
              <a:t>达到最大读数，</a:t>
            </a:r>
            <a:r>
              <a:rPr kumimoji="1" lang="zh-CN" altLang="en-US">
                <a:solidFill>
                  <a:srgbClr val="FF0000"/>
                </a:solidFill>
                <a:ea typeface="华文新魏" pitchFamily="2" charset="-122"/>
              </a:rPr>
              <a:t>很快</a:t>
            </a:r>
            <a:r>
              <a:rPr kumimoji="1" lang="zh-CN" altLang="en-US">
                <a:ea typeface="华文新魏" pitchFamily="2" charset="-122"/>
              </a:rPr>
              <a:t>降为零。</a:t>
            </a:r>
          </a:p>
          <a:p>
            <a:pPr marL="457200" indent="-457200">
              <a:buFontTx/>
              <a:buAutoNum type="arabicPeriod" startAt="3"/>
            </a:pPr>
            <a:r>
              <a:rPr kumimoji="1" lang="zh-CN" altLang="en-US">
                <a:solidFill>
                  <a:srgbClr val="0000FF"/>
                </a:solidFill>
              </a:rPr>
              <a:t>被测磁通应尽量为瞬时变化：</a:t>
            </a:r>
          </a:p>
          <a:p>
            <a:pPr marL="457200" indent="-457200">
              <a:spcBef>
                <a:spcPct val="20000"/>
              </a:spcBef>
              <a:spcAft>
                <a:spcPct val="50000"/>
              </a:spcAft>
            </a:pPr>
            <a:r>
              <a:rPr kumimoji="1" lang="zh-CN" altLang="en-US"/>
              <a:t>      </a:t>
            </a:r>
            <a:r>
              <a:rPr kumimoji="1" lang="zh-CN" altLang="en-US">
                <a:ea typeface="华文新魏" pitchFamily="2" charset="-122"/>
              </a:rPr>
              <a:t>非瞬时变化引入很大的</a:t>
            </a:r>
            <a:r>
              <a:rPr kumimoji="1" lang="zh-CN" altLang="en-US">
                <a:solidFill>
                  <a:srgbClr val="FF0000"/>
                </a:solidFill>
                <a:ea typeface="华文新魏" pitchFamily="2" charset="-122"/>
              </a:rPr>
              <a:t>测量不确定度</a:t>
            </a:r>
            <a:r>
              <a:rPr kumimoji="1" lang="zh-CN" altLang="en-US">
                <a:ea typeface="华文新魏" pitchFamily="2" charset="-122"/>
              </a:rPr>
              <a:t>。</a:t>
            </a:r>
          </a:p>
          <a:p>
            <a:pPr marL="457200" indent="-457200">
              <a:buFontTx/>
              <a:buAutoNum type="arabicPeriod" startAt="4"/>
            </a:pPr>
            <a:r>
              <a:rPr kumimoji="1" lang="zh-CN" altLang="en-US">
                <a:solidFill>
                  <a:srgbClr val="0000FF"/>
                </a:solidFill>
              </a:rPr>
              <a:t>线圈的自由振荡周期要远大于磁通变化的时间</a:t>
            </a:r>
          </a:p>
          <a:p>
            <a:pPr marL="457200" indent="-457200">
              <a:spcBef>
                <a:spcPct val="20000"/>
              </a:spcBef>
              <a:spcAft>
                <a:spcPct val="50000"/>
              </a:spcAft>
            </a:pPr>
            <a:r>
              <a:rPr kumimoji="1" lang="zh-CN" altLang="en-US"/>
              <a:t>      </a:t>
            </a:r>
            <a:r>
              <a:rPr kumimoji="1" lang="zh-CN" altLang="en-US">
                <a:latin typeface="华文新魏" pitchFamily="2" charset="-122"/>
                <a:ea typeface="华文新魏" pitchFamily="2" charset="-122"/>
              </a:rPr>
              <a:t>一般在</a:t>
            </a:r>
            <a:r>
              <a:rPr kumimoji="1" lang="en-US" altLang="zh-CN">
                <a:solidFill>
                  <a:srgbClr val="FF0000"/>
                </a:solidFill>
                <a:ea typeface="华文新魏" pitchFamily="2" charset="-122"/>
              </a:rPr>
              <a:t>10</a:t>
            </a:r>
            <a:r>
              <a:rPr kumimoji="1" lang="zh-CN" altLang="en-US">
                <a:solidFill>
                  <a:srgbClr val="FF0000"/>
                </a:solidFill>
                <a:latin typeface="华文新魏" pitchFamily="2" charset="-122"/>
                <a:ea typeface="华文新魏" pitchFamily="2" charset="-122"/>
              </a:rPr>
              <a:t>倍</a:t>
            </a:r>
            <a:r>
              <a:rPr kumimoji="1" lang="zh-CN" altLang="en-US">
                <a:latin typeface="华文新魏" pitchFamily="2" charset="-122"/>
                <a:ea typeface="华文新魏" pitchFamily="2" charset="-122"/>
              </a:rPr>
              <a:t>以上。</a:t>
            </a:r>
          </a:p>
          <a:p>
            <a:pPr marL="457200" indent="-457200">
              <a:buFontTx/>
              <a:buAutoNum type="arabicPeriod" startAt="5"/>
            </a:pPr>
            <a:r>
              <a:rPr kumimoji="1" lang="zh-CN" altLang="en-US">
                <a:solidFill>
                  <a:srgbClr val="0000FF"/>
                </a:solidFill>
              </a:rPr>
              <a:t>需要测定冲击检流计的冲击常数</a:t>
            </a:r>
            <a:r>
              <a:rPr kumimoji="1" lang="en-US" altLang="zh-CN" i="1">
                <a:solidFill>
                  <a:srgbClr val="0000FF"/>
                </a:solidFill>
              </a:rPr>
              <a:t>C</a:t>
            </a:r>
            <a:r>
              <a:rPr kumimoji="1" lang="en-US" altLang="zh-CN" baseline="-25000">
                <a:solidFill>
                  <a:srgbClr val="0000FF"/>
                </a:solidFill>
                <a:cs typeface="Times New Roman" pitchFamily="18" charset="0"/>
              </a:rPr>
              <a:t>Φ</a:t>
            </a:r>
            <a:endParaRPr kumimoji="1" lang="en-US" altLang="zh-CN" i="1" baseline="-25000">
              <a:solidFill>
                <a:srgbClr val="0000FF"/>
              </a:solidFill>
            </a:endParaRPr>
          </a:p>
          <a:p>
            <a:pPr marL="457200" indent="-457200">
              <a:spcBef>
                <a:spcPct val="20000"/>
              </a:spcBef>
            </a:pPr>
            <a:r>
              <a:rPr kumimoji="1" lang="en-US" altLang="zh-CN"/>
              <a:t>      </a:t>
            </a:r>
            <a:r>
              <a:rPr kumimoji="1" lang="zh-CN" altLang="en-US">
                <a:latin typeface="华文新魏" pitchFamily="2" charset="-122"/>
                <a:ea typeface="华文新魏" pitchFamily="2" charset="-122"/>
              </a:rPr>
              <a:t>使用互感系数</a:t>
            </a:r>
            <a:r>
              <a:rPr kumimoji="1" lang="en-US" altLang="zh-CN" i="1">
                <a:ea typeface="华文新魏" pitchFamily="2" charset="-122"/>
              </a:rPr>
              <a:t>M</a:t>
            </a:r>
            <a:r>
              <a:rPr kumimoji="1" lang="zh-CN" altLang="en-US">
                <a:latin typeface="华文新魏" pitchFamily="2" charset="-122"/>
                <a:ea typeface="华文新魏" pitchFamily="2" charset="-122"/>
              </a:rPr>
              <a:t>已知的</a:t>
            </a:r>
            <a:r>
              <a:rPr kumimoji="1" lang="zh-CN" altLang="en-US">
                <a:solidFill>
                  <a:srgbClr val="FF0000"/>
                </a:solidFill>
                <a:latin typeface="华文新魏" pitchFamily="2" charset="-122"/>
                <a:ea typeface="华文新魏" pitchFamily="2" charset="-122"/>
              </a:rPr>
              <a:t>互感线圈</a:t>
            </a:r>
            <a:r>
              <a:rPr kumimoji="1" lang="zh-CN" altLang="en-US">
                <a:latin typeface="华文新魏" pitchFamily="2" charset="-122"/>
                <a:ea typeface="华文新魏" pitchFamily="2" charset="-122"/>
              </a:rPr>
              <a:t>。</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4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200"/>
                                  </p:iterate>
                                  <p:childTnLst>
                                    <p:set>
                                      <p:cBhvr>
                                        <p:cTn id="10" dur="1" fill="hold">
                                          <p:stCondLst>
                                            <p:cond delay="0"/>
                                          </p:stCondLst>
                                        </p:cTn>
                                        <p:tgtEl>
                                          <p:spTgt spid="52224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200"/>
                                  </p:iterate>
                                  <p:childTnLst>
                                    <p:set>
                                      <p:cBhvr>
                                        <p:cTn id="14" dur="1" fill="hold">
                                          <p:stCondLst>
                                            <p:cond delay="0"/>
                                          </p:stCondLst>
                                        </p:cTn>
                                        <p:tgtEl>
                                          <p:spTgt spid="52224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200"/>
                                  </p:iterate>
                                  <p:childTnLst>
                                    <p:set>
                                      <p:cBhvr>
                                        <p:cTn id="18" dur="1" fill="hold">
                                          <p:stCondLst>
                                            <p:cond delay="0"/>
                                          </p:stCondLst>
                                        </p:cTn>
                                        <p:tgtEl>
                                          <p:spTgt spid="52224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200"/>
                                  </p:iterate>
                                  <p:childTnLst>
                                    <p:set>
                                      <p:cBhvr>
                                        <p:cTn id="22" dur="1" fill="hold">
                                          <p:stCondLst>
                                            <p:cond delay="0"/>
                                          </p:stCondLst>
                                        </p:cTn>
                                        <p:tgtEl>
                                          <p:spTgt spid="52224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200"/>
                                  </p:iterate>
                                  <p:childTnLst>
                                    <p:set>
                                      <p:cBhvr>
                                        <p:cTn id="26" dur="1" fill="hold">
                                          <p:stCondLst>
                                            <p:cond delay="0"/>
                                          </p:stCondLst>
                                        </p:cTn>
                                        <p:tgtEl>
                                          <p:spTgt spid="52224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type="lt">
                                    <p:tmAbs val="200"/>
                                  </p:iterate>
                                  <p:childTnLst>
                                    <p:set>
                                      <p:cBhvr>
                                        <p:cTn id="30" dur="1" fill="hold">
                                          <p:stCondLst>
                                            <p:cond delay="0"/>
                                          </p:stCondLst>
                                        </p:cTn>
                                        <p:tgtEl>
                                          <p:spTgt spid="52224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iterate type="lt">
                                    <p:tmAbs val="200"/>
                                  </p:iterate>
                                  <p:childTnLst>
                                    <p:set>
                                      <p:cBhvr>
                                        <p:cTn id="34" dur="1" fill="hold">
                                          <p:stCondLst>
                                            <p:cond delay="0"/>
                                          </p:stCondLst>
                                        </p:cTn>
                                        <p:tgtEl>
                                          <p:spTgt spid="52224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iterate type="lt">
                                    <p:tmAbs val="200"/>
                                  </p:iterate>
                                  <p:childTnLst>
                                    <p:set>
                                      <p:cBhvr>
                                        <p:cTn id="38" dur="1" fill="hold">
                                          <p:stCondLst>
                                            <p:cond delay="0"/>
                                          </p:stCondLst>
                                        </p:cTn>
                                        <p:tgtEl>
                                          <p:spTgt spid="522245">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iterate type="lt">
                                    <p:tmAbs val="200"/>
                                  </p:iterate>
                                  <p:childTnLst>
                                    <p:set>
                                      <p:cBhvr>
                                        <p:cTn id="42" dur="1" fill="hold">
                                          <p:stCondLst>
                                            <p:cond delay="0"/>
                                          </p:stCondLst>
                                        </p:cTn>
                                        <p:tgtEl>
                                          <p:spTgt spid="522245">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iterate type="lt">
                                    <p:tmAbs val="200"/>
                                  </p:iterate>
                                  <p:childTnLst>
                                    <p:set>
                                      <p:cBhvr>
                                        <p:cTn id="46" dur="1" fill="hold">
                                          <p:stCondLst>
                                            <p:cond delay="0"/>
                                          </p:stCondLst>
                                        </p:cTn>
                                        <p:tgtEl>
                                          <p:spTgt spid="52224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45"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DFFEF"/>
        </a:solidFill>
        <a:effectLst/>
      </p:bgPr>
    </p:bg>
    <p:spTree>
      <p:nvGrpSpPr>
        <p:cNvPr id="1" name=""/>
        <p:cNvGrpSpPr/>
        <p:nvPr/>
      </p:nvGrpSpPr>
      <p:grpSpPr>
        <a:xfrm>
          <a:off x="0" y="0"/>
          <a:ext cx="0" cy="0"/>
          <a:chOff x="0" y="0"/>
          <a:chExt cx="0" cy="0"/>
        </a:xfrm>
      </p:grpSpPr>
      <p:sp>
        <p:nvSpPr>
          <p:cNvPr id="17" name="灯片编号占位符 5"/>
          <p:cNvSpPr>
            <a:spLocks noGrp="1"/>
          </p:cNvSpPr>
          <p:nvPr>
            <p:ph type="sldNum" sz="quarter" idx="12"/>
          </p:nvPr>
        </p:nvSpPr>
        <p:spPr/>
        <p:txBody>
          <a:bodyPr/>
          <a:lstStyle/>
          <a:p>
            <a:fld id="{BAF7EDA9-3E07-4DB3-BA61-F99DA857C733}" type="slidenum">
              <a:rPr lang="en-US" altLang="zh-CN"/>
              <a:pPr/>
              <a:t>22</a:t>
            </a:fld>
            <a:endParaRPr lang="en-US" altLang="zh-CN"/>
          </a:p>
        </p:txBody>
      </p:sp>
      <p:sp>
        <p:nvSpPr>
          <p:cNvPr id="523266" name="Rectangle 2"/>
          <p:cNvSpPr>
            <a:spLocks noGrp="1" noChangeArrowheads="1"/>
          </p:cNvSpPr>
          <p:nvPr>
            <p:ph type="title"/>
          </p:nvPr>
        </p:nvSpPr>
        <p:spPr>
          <a:xfrm>
            <a:off x="685800" y="76200"/>
            <a:ext cx="7772400" cy="838200"/>
          </a:xfrm>
          <a:noFill/>
          <a:ln/>
        </p:spPr>
        <p:txBody>
          <a:bodyPr/>
          <a:lstStyle/>
          <a:p>
            <a:r>
              <a:rPr lang="zh-CN" altLang="en-US">
                <a:solidFill>
                  <a:schemeClr val="tx1"/>
                </a:solidFill>
                <a:latin typeface="黑体" pitchFamily="49" charset="-122"/>
                <a:ea typeface="黑体" pitchFamily="49" charset="-122"/>
              </a:rPr>
              <a:t>冲  击  法</a:t>
            </a:r>
          </a:p>
        </p:txBody>
      </p:sp>
      <p:sp>
        <p:nvSpPr>
          <p:cNvPr id="523267" name="Text Box 3"/>
          <p:cNvSpPr txBox="1">
            <a:spLocks noChangeArrowheads="1"/>
          </p:cNvSpPr>
          <p:nvPr/>
        </p:nvSpPr>
        <p:spPr bwMode="auto">
          <a:xfrm>
            <a:off x="7893050" y="0"/>
            <a:ext cx="1250950" cy="457200"/>
          </a:xfrm>
          <a:prstGeom prst="rect">
            <a:avLst/>
          </a:prstGeom>
          <a:solidFill>
            <a:srgbClr val="CCCCFF"/>
          </a:solidFill>
          <a:ln w="9525">
            <a:noFill/>
            <a:miter lim="800000"/>
            <a:headEnd/>
            <a:tailEnd/>
          </a:ln>
          <a:effectLst/>
        </p:spPr>
        <p:txBody>
          <a:bodyPr wrap="none">
            <a:spAutoFit/>
          </a:bodyPr>
          <a:lstStyle/>
          <a:p>
            <a:pPr algn="r"/>
            <a:r>
              <a:rPr kumimoji="1" lang="zh-CN" altLang="en-US"/>
              <a:t>冲击法</a:t>
            </a:r>
            <a:r>
              <a:rPr kumimoji="1" lang="en-US" altLang="zh-CN"/>
              <a:t>3</a:t>
            </a:r>
            <a:endParaRPr kumimoji="1" lang="en-US" altLang="zh-CN">
              <a:ea typeface="华文行楷" pitchFamily="2" charset="-122"/>
            </a:endParaRPr>
          </a:p>
        </p:txBody>
      </p:sp>
      <p:sp>
        <p:nvSpPr>
          <p:cNvPr id="523268" name="Text Box 4"/>
          <p:cNvSpPr txBox="1">
            <a:spLocks noChangeArrowheads="1"/>
          </p:cNvSpPr>
          <p:nvPr/>
        </p:nvSpPr>
        <p:spPr bwMode="auto">
          <a:xfrm>
            <a:off x="762000" y="1219200"/>
            <a:ext cx="6781800" cy="1924050"/>
          </a:xfrm>
          <a:prstGeom prst="rect">
            <a:avLst/>
          </a:prstGeom>
          <a:noFill/>
          <a:ln w="9525">
            <a:noFill/>
            <a:miter lim="800000"/>
            <a:headEnd/>
            <a:tailEnd/>
          </a:ln>
          <a:effectLst/>
        </p:spPr>
        <p:txBody>
          <a:bodyPr>
            <a:spAutoFit/>
          </a:bodyPr>
          <a:lstStyle/>
          <a:p>
            <a:pPr marL="457200" indent="-457200">
              <a:spcBef>
                <a:spcPct val="50000"/>
              </a:spcBef>
            </a:pPr>
            <a:r>
              <a:rPr kumimoji="1" lang="zh-CN" altLang="en-US" sz="3600">
                <a:ea typeface="华文新魏" pitchFamily="2" charset="-122"/>
              </a:rPr>
              <a:t>冲击法的</a:t>
            </a:r>
            <a:r>
              <a:rPr kumimoji="1" lang="zh-CN" altLang="en-US" sz="3600">
                <a:solidFill>
                  <a:srgbClr val="FF0000"/>
                </a:solidFill>
                <a:ea typeface="华文新魏" pitchFamily="2" charset="-122"/>
              </a:rPr>
              <a:t>优点</a:t>
            </a:r>
          </a:p>
          <a:p>
            <a:pPr marL="457200" indent="-457200">
              <a:spcBef>
                <a:spcPct val="50000"/>
              </a:spcBef>
            </a:pPr>
            <a:r>
              <a:rPr kumimoji="1" lang="zh-CN" altLang="en-US" sz="2800"/>
              <a:t>       </a:t>
            </a:r>
            <a:r>
              <a:rPr kumimoji="1" lang="en-US" altLang="zh-CN" sz="2800">
                <a:solidFill>
                  <a:srgbClr val="0000FF"/>
                </a:solidFill>
              </a:rPr>
              <a:t>1</a:t>
            </a:r>
            <a:r>
              <a:rPr kumimoji="1" lang="zh-CN" altLang="en-US" sz="2800">
                <a:solidFill>
                  <a:srgbClr val="0000FF"/>
                </a:solidFill>
              </a:rPr>
              <a:t>、可以开路、闭路测量；</a:t>
            </a:r>
          </a:p>
          <a:p>
            <a:pPr marL="457200" indent="-457200">
              <a:spcBef>
                <a:spcPct val="50000"/>
              </a:spcBef>
            </a:pPr>
            <a:r>
              <a:rPr kumimoji="1" lang="zh-CN" altLang="en-US" sz="2800">
                <a:solidFill>
                  <a:srgbClr val="0000FF"/>
                </a:solidFill>
              </a:rPr>
              <a:t>       </a:t>
            </a:r>
            <a:r>
              <a:rPr kumimoji="1" lang="en-US" altLang="zh-CN" sz="2800">
                <a:solidFill>
                  <a:srgbClr val="0000FF"/>
                </a:solidFill>
              </a:rPr>
              <a:t>2</a:t>
            </a:r>
            <a:r>
              <a:rPr kumimoji="1" lang="zh-CN" altLang="en-US" sz="2800">
                <a:solidFill>
                  <a:srgbClr val="0000FF"/>
                </a:solidFill>
              </a:rPr>
              <a:t>、仪器设备简单。</a:t>
            </a:r>
          </a:p>
        </p:txBody>
      </p:sp>
      <p:sp>
        <p:nvSpPr>
          <p:cNvPr id="523269" name="Text Box 5"/>
          <p:cNvSpPr txBox="1">
            <a:spLocks noChangeArrowheads="1"/>
          </p:cNvSpPr>
          <p:nvPr/>
        </p:nvSpPr>
        <p:spPr bwMode="auto">
          <a:xfrm>
            <a:off x="6096000" y="1447800"/>
            <a:ext cx="2651125" cy="996950"/>
          </a:xfrm>
          <a:prstGeom prst="rect">
            <a:avLst/>
          </a:prstGeom>
          <a:solidFill>
            <a:srgbClr val="FFFFFF"/>
          </a:solidFill>
          <a:ln w="28575">
            <a:solidFill>
              <a:schemeClr val="tx1"/>
            </a:solidFill>
            <a:miter lim="800000"/>
            <a:headEnd/>
            <a:tailEnd/>
          </a:ln>
          <a:effectLst>
            <a:outerShdw dist="107763" dir="2700000" algn="ctr" rotWithShape="0">
              <a:schemeClr val="bg2"/>
            </a:outerShdw>
          </a:effectLst>
        </p:spPr>
        <p:txBody>
          <a:bodyPr wrap="none">
            <a:spAutoFit/>
          </a:bodyPr>
          <a:lstStyle/>
          <a:p>
            <a:pPr>
              <a:spcBef>
                <a:spcPct val="40000"/>
              </a:spcBef>
            </a:pPr>
            <a:r>
              <a:rPr kumimoji="1" lang="zh-CN" altLang="en-US">
                <a:solidFill>
                  <a:srgbClr val="FF00FF"/>
                </a:solidFill>
              </a:rPr>
              <a:t>闭路：磁路闭合</a:t>
            </a:r>
          </a:p>
          <a:p>
            <a:pPr>
              <a:spcBef>
                <a:spcPct val="40000"/>
              </a:spcBef>
            </a:pPr>
            <a:r>
              <a:rPr kumimoji="1" lang="zh-CN" altLang="en-US">
                <a:solidFill>
                  <a:srgbClr val="FF0000"/>
                </a:solidFill>
              </a:rPr>
              <a:t>开路：磁路不闭合</a:t>
            </a:r>
          </a:p>
        </p:txBody>
      </p:sp>
      <p:sp>
        <p:nvSpPr>
          <p:cNvPr id="523270" name="Rectangle 6"/>
          <p:cNvSpPr>
            <a:spLocks noChangeArrowheads="1"/>
          </p:cNvSpPr>
          <p:nvPr/>
        </p:nvSpPr>
        <p:spPr bwMode="auto">
          <a:xfrm>
            <a:off x="7262813" y="3071813"/>
            <a:ext cx="700087" cy="166687"/>
          </a:xfrm>
          <a:prstGeom prst="rect">
            <a:avLst/>
          </a:prstGeom>
          <a:solidFill>
            <a:srgbClr val="FF00FF"/>
          </a:solidFill>
          <a:ln w="9525">
            <a:solidFill>
              <a:schemeClr val="tx1"/>
            </a:solidFill>
            <a:miter lim="800000"/>
            <a:headEnd/>
            <a:tailEnd/>
          </a:ln>
          <a:effectLst/>
        </p:spPr>
        <p:txBody>
          <a:bodyPr wrap="none" anchor="ctr"/>
          <a:lstStyle/>
          <a:p>
            <a:endParaRPr lang="zh-CN" altLang="en-US"/>
          </a:p>
        </p:txBody>
      </p:sp>
      <p:sp>
        <p:nvSpPr>
          <p:cNvPr id="523271" name="Rectangle 7"/>
          <p:cNvSpPr>
            <a:spLocks noChangeArrowheads="1"/>
          </p:cNvSpPr>
          <p:nvPr/>
        </p:nvSpPr>
        <p:spPr bwMode="auto">
          <a:xfrm>
            <a:off x="7421563" y="3040063"/>
            <a:ext cx="381000" cy="228600"/>
          </a:xfrm>
          <a:prstGeom prst="rect">
            <a:avLst/>
          </a:prstGeom>
          <a:solidFill>
            <a:srgbClr val="FF0000"/>
          </a:solidFill>
          <a:ln w="9525">
            <a:solidFill>
              <a:schemeClr val="tx1"/>
            </a:solidFill>
            <a:miter lim="800000"/>
            <a:headEnd/>
            <a:tailEnd/>
          </a:ln>
          <a:effectLst/>
        </p:spPr>
        <p:txBody>
          <a:bodyPr wrap="none" anchor="ctr"/>
          <a:lstStyle/>
          <a:p>
            <a:endParaRPr lang="zh-CN" altLang="en-US"/>
          </a:p>
        </p:txBody>
      </p:sp>
      <p:grpSp>
        <p:nvGrpSpPr>
          <p:cNvPr id="523272" name="Group 8"/>
          <p:cNvGrpSpPr>
            <a:grpSpLocks/>
          </p:cNvGrpSpPr>
          <p:nvPr/>
        </p:nvGrpSpPr>
        <p:grpSpPr bwMode="auto">
          <a:xfrm>
            <a:off x="6705600" y="2971800"/>
            <a:ext cx="1752600" cy="895350"/>
            <a:chOff x="4224" y="1998"/>
            <a:chExt cx="1104" cy="564"/>
          </a:xfrm>
        </p:grpSpPr>
        <p:sp>
          <p:nvSpPr>
            <p:cNvPr id="523273" name="Freeform 9"/>
            <p:cNvSpPr>
              <a:spLocks/>
            </p:cNvSpPr>
            <p:nvPr/>
          </p:nvSpPr>
          <p:spPr bwMode="auto">
            <a:xfrm>
              <a:off x="4224" y="2016"/>
              <a:ext cx="1104" cy="546"/>
            </a:xfrm>
            <a:custGeom>
              <a:avLst/>
              <a:gdLst/>
              <a:ahLst/>
              <a:cxnLst>
                <a:cxn ang="0">
                  <a:pos x="345" y="0"/>
                </a:cxn>
                <a:cxn ang="0">
                  <a:pos x="0" y="0"/>
                </a:cxn>
                <a:cxn ang="0">
                  <a:pos x="0" y="546"/>
                </a:cxn>
                <a:cxn ang="0">
                  <a:pos x="1104" y="543"/>
                </a:cxn>
                <a:cxn ang="0">
                  <a:pos x="1104" y="0"/>
                </a:cxn>
                <a:cxn ang="0">
                  <a:pos x="794" y="0"/>
                </a:cxn>
                <a:cxn ang="0">
                  <a:pos x="794" y="204"/>
                </a:cxn>
                <a:cxn ang="0">
                  <a:pos x="964" y="204"/>
                </a:cxn>
                <a:cxn ang="0">
                  <a:pos x="964" y="365"/>
                </a:cxn>
                <a:cxn ang="0">
                  <a:pos x="144" y="364"/>
                </a:cxn>
                <a:cxn ang="0">
                  <a:pos x="144" y="204"/>
                </a:cxn>
                <a:cxn ang="0">
                  <a:pos x="345" y="204"/>
                </a:cxn>
                <a:cxn ang="0">
                  <a:pos x="345" y="0"/>
                </a:cxn>
              </a:cxnLst>
              <a:rect l="0" t="0" r="r" b="b"/>
              <a:pathLst>
                <a:path w="1104" h="546">
                  <a:moveTo>
                    <a:pt x="345" y="0"/>
                  </a:moveTo>
                  <a:lnTo>
                    <a:pt x="0" y="0"/>
                  </a:lnTo>
                  <a:lnTo>
                    <a:pt x="0" y="546"/>
                  </a:lnTo>
                  <a:lnTo>
                    <a:pt x="1104" y="543"/>
                  </a:lnTo>
                  <a:lnTo>
                    <a:pt x="1104" y="0"/>
                  </a:lnTo>
                  <a:lnTo>
                    <a:pt x="794" y="0"/>
                  </a:lnTo>
                  <a:lnTo>
                    <a:pt x="794" y="204"/>
                  </a:lnTo>
                  <a:lnTo>
                    <a:pt x="964" y="204"/>
                  </a:lnTo>
                  <a:lnTo>
                    <a:pt x="964" y="365"/>
                  </a:lnTo>
                  <a:lnTo>
                    <a:pt x="144" y="364"/>
                  </a:lnTo>
                  <a:lnTo>
                    <a:pt x="144" y="204"/>
                  </a:lnTo>
                  <a:lnTo>
                    <a:pt x="345" y="204"/>
                  </a:lnTo>
                  <a:lnTo>
                    <a:pt x="345" y="0"/>
                  </a:lnTo>
                  <a:close/>
                </a:path>
              </a:pathLst>
            </a:custGeom>
            <a:gradFill rotWithShape="0">
              <a:gsLst>
                <a:gs pos="0">
                  <a:srgbClr val="FFFFFF"/>
                </a:gs>
                <a:gs pos="100000">
                  <a:srgbClr val="FFFFFF">
                    <a:gamma/>
                    <a:shade val="0"/>
                    <a:invGamma/>
                  </a:srgbClr>
                </a:gs>
              </a:gsLst>
              <a:path path="rect">
                <a:fillToRect l="50000" t="50000" r="50000" b="50000"/>
              </a:path>
            </a:gradFill>
            <a:ln w="9525">
              <a:solidFill>
                <a:schemeClr val="tx1"/>
              </a:solidFill>
              <a:round/>
              <a:headEnd/>
              <a:tailEnd/>
            </a:ln>
            <a:effectLst/>
          </p:spPr>
          <p:txBody>
            <a:bodyPr wrap="none"/>
            <a:lstStyle/>
            <a:p>
              <a:endParaRPr lang="zh-CN" altLang="en-US"/>
            </a:p>
          </p:txBody>
        </p:sp>
        <p:sp>
          <p:nvSpPr>
            <p:cNvPr id="523274" name="Text Box 10"/>
            <p:cNvSpPr txBox="1">
              <a:spLocks noChangeArrowheads="1"/>
            </p:cNvSpPr>
            <p:nvPr/>
          </p:nvSpPr>
          <p:spPr bwMode="auto">
            <a:xfrm>
              <a:off x="4354" y="1998"/>
              <a:ext cx="220" cy="231"/>
            </a:xfrm>
            <a:prstGeom prst="rect">
              <a:avLst/>
            </a:prstGeom>
            <a:noFill/>
            <a:ln w="9525">
              <a:noFill/>
              <a:miter lim="800000"/>
              <a:headEnd/>
              <a:tailEnd/>
            </a:ln>
            <a:effectLst/>
          </p:spPr>
          <p:txBody>
            <a:bodyPr wrap="none" rIns="0"/>
            <a:lstStyle/>
            <a:p>
              <a:r>
                <a:rPr kumimoji="1" lang="en-US" altLang="zh-CN" sz="1800">
                  <a:solidFill>
                    <a:srgbClr val="FFFFFF"/>
                  </a:solidFill>
                </a:rPr>
                <a:t>N</a:t>
              </a:r>
            </a:p>
          </p:txBody>
        </p:sp>
        <p:sp>
          <p:nvSpPr>
            <p:cNvPr id="523275" name="Text Box 11"/>
            <p:cNvSpPr txBox="1">
              <a:spLocks noChangeArrowheads="1"/>
            </p:cNvSpPr>
            <p:nvPr/>
          </p:nvSpPr>
          <p:spPr bwMode="auto">
            <a:xfrm>
              <a:off x="5014" y="2001"/>
              <a:ext cx="220" cy="231"/>
            </a:xfrm>
            <a:prstGeom prst="rect">
              <a:avLst/>
            </a:prstGeom>
            <a:noFill/>
            <a:ln w="9525">
              <a:noFill/>
              <a:miter lim="800000"/>
              <a:headEnd/>
              <a:tailEnd/>
            </a:ln>
            <a:effectLst/>
          </p:spPr>
          <p:txBody>
            <a:bodyPr wrap="none" rIns="0"/>
            <a:lstStyle/>
            <a:p>
              <a:r>
                <a:rPr kumimoji="1" lang="en-US" altLang="zh-CN" sz="1800">
                  <a:solidFill>
                    <a:srgbClr val="FFFFFF"/>
                  </a:solidFill>
                </a:rPr>
                <a:t>S</a:t>
              </a:r>
            </a:p>
          </p:txBody>
        </p:sp>
      </p:grpSp>
      <p:sp>
        <p:nvSpPr>
          <p:cNvPr id="523276" name="Text Box 12"/>
          <p:cNvSpPr txBox="1">
            <a:spLocks noChangeArrowheads="1"/>
          </p:cNvSpPr>
          <p:nvPr/>
        </p:nvSpPr>
        <p:spPr bwMode="auto">
          <a:xfrm>
            <a:off x="685800" y="3733800"/>
            <a:ext cx="6477000" cy="2565400"/>
          </a:xfrm>
          <a:prstGeom prst="rect">
            <a:avLst/>
          </a:prstGeom>
          <a:noFill/>
          <a:ln w="9525">
            <a:noFill/>
            <a:miter lim="800000"/>
            <a:headEnd/>
            <a:tailEnd/>
          </a:ln>
          <a:effectLst/>
        </p:spPr>
        <p:txBody>
          <a:bodyPr>
            <a:spAutoFit/>
          </a:bodyPr>
          <a:lstStyle/>
          <a:p>
            <a:pPr marL="457200" indent="-457200">
              <a:spcBef>
                <a:spcPct val="100000"/>
              </a:spcBef>
            </a:pPr>
            <a:r>
              <a:rPr kumimoji="1" lang="zh-CN" altLang="en-US" sz="3600">
                <a:ea typeface="华文新魏" pitchFamily="2" charset="-122"/>
              </a:rPr>
              <a:t>冲击法的</a:t>
            </a:r>
            <a:r>
              <a:rPr kumimoji="1" lang="zh-CN" altLang="en-US" sz="3600">
                <a:solidFill>
                  <a:srgbClr val="FF0000"/>
                </a:solidFill>
                <a:ea typeface="华文新魏" pitchFamily="2" charset="-122"/>
              </a:rPr>
              <a:t>缺点</a:t>
            </a:r>
          </a:p>
          <a:p>
            <a:pPr marL="457200" indent="-457200">
              <a:spcBef>
                <a:spcPct val="50000"/>
              </a:spcBef>
            </a:pPr>
            <a:r>
              <a:rPr kumimoji="1" lang="zh-CN" altLang="en-US" sz="2800"/>
              <a:t>       </a:t>
            </a:r>
            <a:r>
              <a:rPr kumimoji="1" lang="en-US" altLang="zh-CN" sz="2800">
                <a:solidFill>
                  <a:srgbClr val="0000FF"/>
                </a:solidFill>
              </a:rPr>
              <a:t>1</a:t>
            </a:r>
            <a:r>
              <a:rPr kumimoji="1" lang="zh-CN" altLang="en-US" sz="2800">
                <a:solidFill>
                  <a:srgbClr val="0000FF"/>
                </a:solidFill>
              </a:rPr>
              <a:t>、积分式数据采集：零点漂移；</a:t>
            </a:r>
          </a:p>
          <a:p>
            <a:pPr marL="457200" indent="-457200">
              <a:spcBef>
                <a:spcPct val="50000"/>
              </a:spcBef>
            </a:pPr>
            <a:r>
              <a:rPr kumimoji="1" lang="zh-CN" altLang="en-US" sz="2800">
                <a:solidFill>
                  <a:srgbClr val="0000FF"/>
                </a:solidFill>
              </a:rPr>
              <a:t>       </a:t>
            </a:r>
            <a:r>
              <a:rPr kumimoji="1" lang="en-US" altLang="zh-CN" sz="2800">
                <a:solidFill>
                  <a:srgbClr val="0000FF"/>
                </a:solidFill>
              </a:rPr>
              <a:t>2</a:t>
            </a:r>
            <a:r>
              <a:rPr kumimoji="1" lang="zh-CN" altLang="en-US" sz="2800">
                <a:solidFill>
                  <a:srgbClr val="0000FF"/>
                </a:solidFill>
              </a:rPr>
              <a:t>、要求使用具有</a:t>
            </a:r>
            <a:r>
              <a:rPr kumimoji="1" lang="zh-CN" altLang="en-US" sz="2800" u="sng">
                <a:solidFill>
                  <a:srgbClr val="FF0000"/>
                </a:solidFill>
              </a:rPr>
              <a:t>特定形状</a:t>
            </a:r>
            <a:r>
              <a:rPr kumimoji="1" lang="zh-CN" altLang="en-US" sz="2800">
                <a:solidFill>
                  <a:srgbClr val="0000FF"/>
                </a:solidFill>
              </a:rPr>
              <a:t>的样品；</a:t>
            </a:r>
          </a:p>
          <a:p>
            <a:pPr marL="457200" indent="-457200">
              <a:spcBef>
                <a:spcPct val="50000"/>
              </a:spcBef>
            </a:pPr>
            <a:r>
              <a:rPr kumimoji="1" lang="zh-CN" altLang="en-US" sz="2800">
                <a:solidFill>
                  <a:srgbClr val="0000FF"/>
                </a:solidFill>
              </a:rPr>
              <a:t>       </a:t>
            </a:r>
            <a:r>
              <a:rPr kumimoji="1" lang="en-US" altLang="zh-CN" sz="2800">
                <a:solidFill>
                  <a:srgbClr val="0000FF"/>
                </a:solidFill>
              </a:rPr>
              <a:t>3</a:t>
            </a:r>
            <a:r>
              <a:rPr kumimoji="1" lang="zh-CN" altLang="en-US" sz="2800">
                <a:solidFill>
                  <a:srgbClr val="0000FF"/>
                </a:solidFill>
              </a:rPr>
              <a:t>、灵敏度较低。</a:t>
            </a:r>
          </a:p>
        </p:txBody>
      </p:sp>
      <p:sp>
        <p:nvSpPr>
          <p:cNvPr id="523277" name="AutoShape 13"/>
          <p:cNvSpPr>
            <a:spLocks noChangeArrowheads="1"/>
          </p:cNvSpPr>
          <p:nvPr/>
        </p:nvSpPr>
        <p:spPr bwMode="auto">
          <a:xfrm>
            <a:off x="5181600" y="6096000"/>
            <a:ext cx="3200400" cy="457200"/>
          </a:xfrm>
          <a:prstGeom prst="wedgeRectCallout">
            <a:avLst>
              <a:gd name="adj1" fmla="val -61208"/>
              <a:gd name="adj2" fmla="val -164583"/>
            </a:avLst>
          </a:prstGeom>
          <a:solidFill>
            <a:srgbClr val="C2FCBC"/>
          </a:solidFill>
          <a:ln w="9525">
            <a:solidFill>
              <a:schemeClr val="tx1"/>
            </a:solidFill>
            <a:miter lim="800000"/>
            <a:headEnd/>
            <a:tailEnd/>
          </a:ln>
          <a:effectLst/>
        </p:spPr>
        <p:txBody>
          <a:bodyPr anchor="ctr"/>
          <a:lstStyle/>
          <a:p>
            <a:pPr algn="ctr"/>
            <a:r>
              <a:rPr kumimoji="1" lang="zh-CN" altLang="en-US"/>
              <a:t>等截面积（常数）</a:t>
            </a:r>
          </a:p>
        </p:txBody>
      </p:sp>
      <p:sp>
        <p:nvSpPr>
          <p:cNvPr id="523278" name="AutoShape 14" descr="宽上对角线"/>
          <p:cNvSpPr>
            <a:spLocks noChangeArrowheads="1"/>
          </p:cNvSpPr>
          <p:nvPr/>
        </p:nvSpPr>
        <p:spPr bwMode="auto">
          <a:xfrm>
            <a:off x="7848600" y="4572000"/>
            <a:ext cx="990600" cy="1143000"/>
          </a:xfrm>
          <a:custGeom>
            <a:avLst/>
            <a:gdLst>
              <a:gd name="G0" fmla="+- 5824 0 0"/>
              <a:gd name="G1" fmla="+- -11779718 0 0"/>
              <a:gd name="G2" fmla="+- 0 0 -11779718"/>
              <a:gd name="T0" fmla="*/ 0 256 1"/>
              <a:gd name="T1" fmla="*/ 180 256 1"/>
              <a:gd name="G3" fmla="+- -11779718 T0 T1"/>
              <a:gd name="T2" fmla="*/ 0 256 1"/>
              <a:gd name="T3" fmla="*/ 90 256 1"/>
              <a:gd name="G4" fmla="+- -11779718 T2 T3"/>
              <a:gd name="G5" fmla="*/ G4 2 1"/>
              <a:gd name="T4" fmla="*/ 90 256 1"/>
              <a:gd name="T5" fmla="*/ 0 256 1"/>
              <a:gd name="G6" fmla="+- -11779718 T4 T5"/>
              <a:gd name="G7" fmla="*/ G6 2 1"/>
              <a:gd name="G8" fmla="abs -1177971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824"/>
              <a:gd name="G18" fmla="*/ 5824 1 2"/>
              <a:gd name="G19" fmla="+- G18 5400 0"/>
              <a:gd name="G20" fmla="cos G19 -11779718"/>
              <a:gd name="G21" fmla="sin G19 -11779718"/>
              <a:gd name="G22" fmla="+- G20 10800 0"/>
              <a:gd name="G23" fmla="+- G21 10800 0"/>
              <a:gd name="G24" fmla="+- 10800 0 G20"/>
              <a:gd name="G25" fmla="+- 5824 10800 0"/>
              <a:gd name="G26" fmla="?: G9 G17 G25"/>
              <a:gd name="G27" fmla="?: G9 0 21600"/>
              <a:gd name="G28" fmla="cos 10800 -11779718"/>
              <a:gd name="G29" fmla="sin 10800 -11779718"/>
              <a:gd name="G30" fmla="sin 5824 -11779718"/>
              <a:gd name="G31" fmla="+- G28 10800 0"/>
              <a:gd name="G32" fmla="+- G29 10800 0"/>
              <a:gd name="G33" fmla="+- G30 10800 0"/>
              <a:gd name="G34" fmla="?: G4 0 G31"/>
              <a:gd name="G35" fmla="?: -11779718 G34 0"/>
              <a:gd name="G36" fmla="?: G6 G35 G31"/>
              <a:gd name="G37" fmla="+- 21600 0 G36"/>
              <a:gd name="G38" fmla="?: G4 0 G33"/>
              <a:gd name="G39" fmla="?: -11779718 G38 G32"/>
              <a:gd name="G40" fmla="?: G6 G39 0"/>
              <a:gd name="G41" fmla="?: G4 G32 21600"/>
              <a:gd name="G42" fmla="?: G6 G41 G33"/>
              <a:gd name="T12" fmla="*/ 10800 w 21600"/>
              <a:gd name="T13" fmla="*/ 0 h 21600"/>
              <a:gd name="T14" fmla="*/ 2488 w 21600"/>
              <a:gd name="T15" fmla="*/ 10762 h 21600"/>
              <a:gd name="T16" fmla="*/ 10800 w 21600"/>
              <a:gd name="T17" fmla="*/ 4976 h 21600"/>
              <a:gd name="T18" fmla="*/ 19112 w 21600"/>
              <a:gd name="T19" fmla="*/ 1076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976" y="10774"/>
                </a:moveTo>
                <a:cubicBezTo>
                  <a:pt x="4990" y="7567"/>
                  <a:pt x="7593" y="4975"/>
                  <a:pt x="10800" y="4976"/>
                </a:cubicBezTo>
                <a:cubicBezTo>
                  <a:pt x="14006" y="4976"/>
                  <a:pt x="16609" y="7567"/>
                  <a:pt x="16623" y="10774"/>
                </a:cubicBezTo>
                <a:lnTo>
                  <a:pt x="21599" y="10751"/>
                </a:lnTo>
                <a:cubicBezTo>
                  <a:pt x="21573" y="4805"/>
                  <a:pt x="16745" y="-1"/>
                  <a:pt x="10799" y="0"/>
                </a:cubicBezTo>
                <a:cubicBezTo>
                  <a:pt x="4854" y="0"/>
                  <a:pt x="26" y="4805"/>
                  <a:pt x="0" y="10751"/>
                </a:cubicBezTo>
                <a:close/>
              </a:path>
            </a:pathLst>
          </a:custGeom>
          <a:pattFill prst="wdUpDiag">
            <a:fgClr>
              <a:srgbClr val="CC3300"/>
            </a:fgClr>
            <a:bgClr>
              <a:schemeClr val="bg1"/>
            </a:bgClr>
          </a:pattFill>
          <a:ln w="28575">
            <a:solidFill>
              <a:schemeClr val="tx1"/>
            </a:solidFill>
            <a:miter lim="800000"/>
            <a:headEnd/>
            <a:tailEnd/>
          </a:ln>
          <a:effectLst/>
        </p:spPr>
        <p:txBody>
          <a:bodyPr wrap="none" anchor="ctr"/>
          <a:lstStyle/>
          <a:p>
            <a:endParaRPr lang="zh-CN" altLang="en-US"/>
          </a:p>
        </p:txBody>
      </p:sp>
      <p:sp>
        <p:nvSpPr>
          <p:cNvPr id="523279" name="AutoShape 15" descr="浅色竖线"/>
          <p:cNvSpPr>
            <a:spLocks noChangeArrowheads="1"/>
          </p:cNvSpPr>
          <p:nvPr/>
        </p:nvSpPr>
        <p:spPr bwMode="auto">
          <a:xfrm>
            <a:off x="7162800" y="4495800"/>
            <a:ext cx="381000" cy="685800"/>
          </a:xfrm>
          <a:prstGeom prst="can">
            <a:avLst>
              <a:gd name="adj" fmla="val 45000"/>
            </a:avLst>
          </a:prstGeom>
          <a:pattFill prst="ltVert">
            <a:fgClr>
              <a:schemeClr val="accent1"/>
            </a:fgClr>
            <a:bgClr>
              <a:schemeClr val="bg1"/>
            </a:bgClr>
          </a:pattFill>
          <a:ln w="28575">
            <a:solidFill>
              <a:schemeClr val="tx1"/>
            </a:solidFill>
            <a:round/>
            <a:headEnd/>
            <a:tailEnd/>
          </a:ln>
          <a:effectLst/>
        </p:spPr>
        <p:txBody>
          <a:bodyPr wrap="none" anchor="ctr"/>
          <a:lstStyle/>
          <a:p>
            <a:endParaRPr lang="zh-CN" altLang="en-US"/>
          </a:p>
        </p:txBody>
      </p:sp>
      <p:sp>
        <p:nvSpPr>
          <p:cNvPr id="523280" name="AutoShape 16"/>
          <p:cNvSpPr>
            <a:spLocks noChangeArrowheads="1"/>
          </p:cNvSpPr>
          <p:nvPr/>
        </p:nvSpPr>
        <p:spPr bwMode="auto">
          <a:xfrm>
            <a:off x="7467600" y="5410200"/>
            <a:ext cx="762000" cy="457200"/>
          </a:xfrm>
          <a:prstGeom prst="cube">
            <a:avLst>
              <a:gd name="adj" fmla="val 34722"/>
            </a:avLst>
          </a:prstGeom>
          <a:gradFill rotWithShape="0">
            <a:gsLst>
              <a:gs pos="0">
                <a:srgbClr val="FFFFFF">
                  <a:gamma/>
                  <a:shade val="0"/>
                  <a:invGamma/>
                </a:srgbClr>
              </a:gs>
              <a:gs pos="100000">
                <a:srgbClr val="FFFFFF"/>
              </a:gs>
            </a:gsLst>
            <a:path path="rect">
              <a:fillToRect l="50000" t="50000" r="50000" b="50000"/>
            </a:path>
          </a:gradFill>
          <a:ln w="28575">
            <a:solidFill>
              <a:schemeClr val="tx1"/>
            </a:solidFill>
            <a:miter lim="800000"/>
            <a:headEnd/>
            <a:tailEnd/>
          </a:ln>
          <a:effectLst/>
        </p:spPr>
        <p:txBody>
          <a:bodyPr wrap="none" anchor="ct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23269">
                                            <p:bg/>
                                          </p:spTgt>
                                        </p:tgtEl>
                                        <p:attrNameLst>
                                          <p:attrName>style.visibility</p:attrName>
                                        </p:attrNameLst>
                                      </p:cBhvr>
                                      <p:to>
                                        <p:strVal val="visible"/>
                                      </p:to>
                                    </p:set>
                                    <p:animEffect transition="in" filter="strips(downRight)">
                                      <p:cBhvr>
                                        <p:cTn id="7" dur="500"/>
                                        <p:tgtEl>
                                          <p:spTgt spid="523269">
                                            <p:bg/>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23269">
                                            <p:txEl>
                                              <p:pRg st="0" end="0"/>
                                            </p:txEl>
                                          </p:spTgt>
                                        </p:tgtEl>
                                        <p:attrNameLst>
                                          <p:attrName>style.visibility</p:attrName>
                                        </p:attrNameLst>
                                      </p:cBhvr>
                                      <p:to>
                                        <p:strVal val="visible"/>
                                      </p:to>
                                    </p:set>
                                    <p:animEffect transition="in" filter="strips(downRight)">
                                      <p:cBhvr>
                                        <p:cTn id="12" dur="500"/>
                                        <p:tgtEl>
                                          <p:spTgt spid="52326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23269">
                                            <p:txEl>
                                              <p:pRg st="1" end="1"/>
                                            </p:txEl>
                                          </p:spTgt>
                                        </p:tgtEl>
                                        <p:attrNameLst>
                                          <p:attrName>style.visibility</p:attrName>
                                        </p:attrNameLst>
                                      </p:cBhvr>
                                      <p:to>
                                        <p:strVal val="visible"/>
                                      </p:to>
                                    </p:set>
                                    <p:animEffect transition="in" filter="strips(downRight)">
                                      <p:cBhvr>
                                        <p:cTn id="17" dur="500"/>
                                        <p:tgtEl>
                                          <p:spTgt spid="52326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nodeType="clickEffect">
                                  <p:stCondLst>
                                    <p:cond delay="0"/>
                                  </p:stCondLst>
                                  <p:childTnLst>
                                    <p:set>
                                      <p:cBhvr>
                                        <p:cTn id="21" dur="1" fill="hold">
                                          <p:stCondLst>
                                            <p:cond delay="0"/>
                                          </p:stCondLst>
                                        </p:cTn>
                                        <p:tgtEl>
                                          <p:spTgt spid="523272"/>
                                        </p:tgtEl>
                                        <p:attrNameLst>
                                          <p:attrName>style.visibility</p:attrName>
                                        </p:attrNameLst>
                                      </p:cBhvr>
                                      <p:to>
                                        <p:strVal val="visible"/>
                                      </p:to>
                                    </p:set>
                                    <p:animEffect transition="in" filter="barn(outHorizontal)">
                                      <p:cBhvr>
                                        <p:cTn id="22" dur="500"/>
                                        <p:tgtEl>
                                          <p:spTgt spid="523272"/>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523270"/>
                                        </p:tgtEl>
                                        <p:attrNameLst>
                                          <p:attrName>style.visibility</p:attrName>
                                        </p:attrNameLst>
                                      </p:cBhvr>
                                      <p:to>
                                        <p:strVal val="visible"/>
                                      </p:to>
                                    </p:set>
                                    <p:anim calcmode="lin" valueType="num">
                                      <p:cBhvr>
                                        <p:cTn id="27" dur="500" fill="hold"/>
                                        <p:tgtEl>
                                          <p:spTgt spid="523270"/>
                                        </p:tgtEl>
                                        <p:attrNameLst>
                                          <p:attrName>ppt_w</p:attrName>
                                        </p:attrNameLst>
                                      </p:cBhvr>
                                      <p:tavLst>
                                        <p:tav tm="0">
                                          <p:val>
                                            <p:fltVal val="0"/>
                                          </p:val>
                                        </p:tav>
                                        <p:tav tm="100000">
                                          <p:val>
                                            <p:strVal val="#ppt_w"/>
                                          </p:val>
                                        </p:tav>
                                      </p:tavLst>
                                    </p:anim>
                                    <p:anim calcmode="lin" valueType="num">
                                      <p:cBhvr>
                                        <p:cTn id="28" dur="500" fill="hold"/>
                                        <p:tgtEl>
                                          <p:spTgt spid="523270"/>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523270"/>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23271"/>
                                        </p:tgtEl>
                                        <p:attrNameLst>
                                          <p:attrName>style.visibility</p:attrName>
                                        </p:attrNameLst>
                                      </p:cBhvr>
                                      <p:to>
                                        <p:strVal val="visible"/>
                                      </p:to>
                                    </p:set>
                                    <p:animEffect transition="in" filter="barn(inVertical)">
                                      <p:cBhvr>
                                        <p:cTn id="33" dur="500"/>
                                        <p:tgtEl>
                                          <p:spTgt spid="523271"/>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6" fill="hold" grpId="0" nodeType="clickEffect">
                                  <p:stCondLst>
                                    <p:cond delay="0"/>
                                  </p:stCondLst>
                                  <p:childTnLst>
                                    <p:set>
                                      <p:cBhvr>
                                        <p:cTn id="37" dur="1" fill="hold">
                                          <p:stCondLst>
                                            <p:cond delay="0"/>
                                          </p:stCondLst>
                                        </p:cTn>
                                        <p:tgtEl>
                                          <p:spTgt spid="523276"/>
                                        </p:tgtEl>
                                        <p:attrNameLst>
                                          <p:attrName>style.visibility</p:attrName>
                                        </p:attrNameLst>
                                      </p:cBhvr>
                                      <p:to>
                                        <p:strVal val="visible"/>
                                      </p:to>
                                    </p:set>
                                    <p:animEffect transition="in" filter="strips(downRight)">
                                      <p:cBhvr>
                                        <p:cTn id="38" dur="500"/>
                                        <p:tgtEl>
                                          <p:spTgt spid="523276"/>
                                        </p:tgtEl>
                                      </p:cBhvr>
                                    </p:animEffect>
                                  </p:childTnLst>
                                </p:cTn>
                              </p:par>
                            </p:childTnLst>
                          </p:cTn>
                        </p:par>
                        <p:par>
                          <p:cTn id="39" fill="hold">
                            <p:stCondLst>
                              <p:cond delay="500"/>
                            </p:stCondLst>
                            <p:childTnLst>
                              <p:par>
                                <p:cTn id="40" presetID="18" presetClass="entr" presetSubtype="6" fill="hold" grpId="0" nodeType="afterEffect">
                                  <p:stCondLst>
                                    <p:cond delay="2000"/>
                                  </p:stCondLst>
                                  <p:childTnLst>
                                    <p:set>
                                      <p:cBhvr>
                                        <p:cTn id="41" dur="1" fill="hold">
                                          <p:stCondLst>
                                            <p:cond delay="0"/>
                                          </p:stCondLst>
                                        </p:cTn>
                                        <p:tgtEl>
                                          <p:spTgt spid="523277"/>
                                        </p:tgtEl>
                                        <p:attrNameLst>
                                          <p:attrName>style.visibility</p:attrName>
                                        </p:attrNameLst>
                                      </p:cBhvr>
                                      <p:to>
                                        <p:strVal val="visible"/>
                                      </p:to>
                                    </p:set>
                                    <p:animEffect transition="in" filter="strips(downRight)">
                                      <p:cBhvr>
                                        <p:cTn id="42" dur="500"/>
                                        <p:tgtEl>
                                          <p:spTgt spid="523277"/>
                                        </p:tgtEl>
                                      </p:cBhvr>
                                    </p:animEffect>
                                  </p:childTnLst>
                                </p:cTn>
                              </p:par>
                            </p:childTnLst>
                          </p:cTn>
                        </p:par>
                        <p:par>
                          <p:cTn id="43" fill="hold">
                            <p:stCondLst>
                              <p:cond delay="3000"/>
                            </p:stCondLst>
                            <p:childTnLst>
                              <p:par>
                                <p:cTn id="44" presetID="23" presetClass="entr" presetSubtype="16" fill="hold" grpId="0" nodeType="afterEffect">
                                  <p:stCondLst>
                                    <p:cond delay="0"/>
                                  </p:stCondLst>
                                  <p:childTnLst>
                                    <p:set>
                                      <p:cBhvr>
                                        <p:cTn id="45" dur="1" fill="hold">
                                          <p:stCondLst>
                                            <p:cond delay="0"/>
                                          </p:stCondLst>
                                        </p:cTn>
                                        <p:tgtEl>
                                          <p:spTgt spid="523279"/>
                                        </p:tgtEl>
                                        <p:attrNameLst>
                                          <p:attrName>style.visibility</p:attrName>
                                        </p:attrNameLst>
                                      </p:cBhvr>
                                      <p:to>
                                        <p:strVal val="visible"/>
                                      </p:to>
                                    </p:set>
                                    <p:anim calcmode="lin" valueType="num">
                                      <p:cBhvr>
                                        <p:cTn id="46" dur="500" fill="hold"/>
                                        <p:tgtEl>
                                          <p:spTgt spid="523279"/>
                                        </p:tgtEl>
                                        <p:attrNameLst>
                                          <p:attrName>ppt_w</p:attrName>
                                        </p:attrNameLst>
                                      </p:cBhvr>
                                      <p:tavLst>
                                        <p:tav tm="0">
                                          <p:val>
                                            <p:fltVal val="0"/>
                                          </p:val>
                                        </p:tav>
                                        <p:tav tm="100000">
                                          <p:val>
                                            <p:strVal val="#ppt_w"/>
                                          </p:val>
                                        </p:tav>
                                      </p:tavLst>
                                    </p:anim>
                                    <p:anim calcmode="lin" valueType="num">
                                      <p:cBhvr>
                                        <p:cTn id="47" dur="500" fill="hold"/>
                                        <p:tgtEl>
                                          <p:spTgt spid="523279"/>
                                        </p:tgtEl>
                                        <p:attrNameLst>
                                          <p:attrName>ppt_h</p:attrName>
                                        </p:attrNameLst>
                                      </p:cBhvr>
                                      <p:tavLst>
                                        <p:tav tm="0">
                                          <p:val>
                                            <p:fltVal val="0"/>
                                          </p:val>
                                        </p:tav>
                                        <p:tav tm="100000">
                                          <p:val>
                                            <p:strVal val="#ppt_h"/>
                                          </p:val>
                                        </p:tav>
                                      </p:tavLst>
                                    </p:anim>
                                  </p:childTnLst>
                                </p:cTn>
                              </p:par>
                            </p:childTnLst>
                          </p:cTn>
                        </p:par>
                        <p:par>
                          <p:cTn id="48" fill="hold">
                            <p:stCondLst>
                              <p:cond delay="3500"/>
                            </p:stCondLst>
                            <p:childTnLst>
                              <p:par>
                                <p:cTn id="49" presetID="23" presetClass="entr" presetSubtype="16" fill="hold" grpId="0" nodeType="afterEffect">
                                  <p:stCondLst>
                                    <p:cond delay="0"/>
                                  </p:stCondLst>
                                  <p:childTnLst>
                                    <p:set>
                                      <p:cBhvr>
                                        <p:cTn id="50" dur="1" fill="hold">
                                          <p:stCondLst>
                                            <p:cond delay="0"/>
                                          </p:stCondLst>
                                        </p:cTn>
                                        <p:tgtEl>
                                          <p:spTgt spid="523278"/>
                                        </p:tgtEl>
                                        <p:attrNameLst>
                                          <p:attrName>style.visibility</p:attrName>
                                        </p:attrNameLst>
                                      </p:cBhvr>
                                      <p:to>
                                        <p:strVal val="visible"/>
                                      </p:to>
                                    </p:set>
                                    <p:anim calcmode="lin" valueType="num">
                                      <p:cBhvr>
                                        <p:cTn id="51" dur="500" fill="hold"/>
                                        <p:tgtEl>
                                          <p:spTgt spid="523278"/>
                                        </p:tgtEl>
                                        <p:attrNameLst>
                                          <p:attrName>ppt_w</p:attrName>
                                        </p:attrNameLst>
                                      </p:cBhvr>
                                      <p:tavLst>
                                        <p:tav tm="0">
                                          <p:val>
                                            <p:fltVal val="0"/>
                                          </p:val>
                                        </p:tav>
                                        <p:tav tm="100000">
                                          <p:val>
                                            <p:strVal val="#ppt_w"/>
                                          </p:val>
                                        </p:tav>
                                      </p:tavLst>
                                    </p:anim>
                                    <p:anim calcmode="lin" valueType="num">
                                      <p:cBhvr>
                                        <p:cTn id="52" dur="500" fill="hold"/>
                                        <p:tgtEl>
                                          <p:spTgt spid="523278"/>
                                        </p:tgtEl>
                                        <p:attrNameLst>
                                          <p:attrName>ppt_h</p:attrName>
                                        </p:attrNameLst>
                                      </p:cBhvr>
                                      <p:tavLst>
                                        <p:tav tm="0">
                                          <p:val>
                                            <p:fltVal val="0"/>
                                          </p:val>
                                        </p:tav>
                                        <p:tav tm="100000">
                                          <p:val>
                                            <p:strVal val="#ppt_h"/>
                                          </p:val>
                                        </p:tav>
                                      </p:tavLst>
                                    </p:anim>
                                  </p:childTnLst>
                                </p:cTn>
                              </p:par>
                            </p:childTnLst>
                          </p:cTn>
                        </p:par>
                        <p:par>
                          <p:cTn id="53" fill="hold">
                            <p:stCondLst>
                              <p:cond delay="4000"/>
                            </p:stCondLst>
                            <p:childTnLst>
                              <p:par>
                                <p:cTn id="54" presetID="23" presetClass="entr" presetSubtype="16" fill="hold" grpId="0" nodeType="afterEffect">
                                  <p:stCondLst>
                                    <p:cond delay="0"/>
                                  </p:stCondLst>
                                  <p:childTnLst>
                                    <p:set>
                                      <p:cBhvr>
                                        <p:cTn id="55" dur="1" fill="hold">
                                          <p:stCondLst>
                                            <p:cond delay="0"/>
                                          </p:stCondLst>
                                        </p:cTn>
                                        <p:tgtEl>
                                          <p:spTgt spid="523280"/>
                                        </p:tgtEl>
                                        <p:attrNameLst>
                                          <p:attrName>style.visibility</p:attrName>
                                        </p:attrNameLst>
                                      </p:cBhvr>
                                      <p:to>
                                        <p:strVal val="visible"/>
                                      </p:to>
                                    </p:set>
                                    <p:anim calcmode="lin" valueType="num">
                                      <p:cBhvr>
                                        <p:cTn id="56" dur="500" fill="hold"/>
                                        <p:tgtEl>
                                          <p:spTgt spid="523280"/>
                                        </p:tgtEl>
                                        <p:attrNameLst>
                                          <p:attrName>ppt_w</p:attrName>
                                        </p:attrNameLst>
                                      </p:cBhvr>
                                      <p:tavLst>
                                        <p:tav tm="0">
                                          <p:val>
                                            <p:fltVal val="0"/>
                                          </p:val>
                                        </p:tav>
                                        <p:tav tm="100000">
                                          <p:val>
                                            <p:strVal val="#ppt_w"/>
                                          </p:val>
                                        </p:tav>
                                      </p:tavLst>
                                    </p:anim>
                                    <p:anim calcmode="lin" valueType="num">
                                      <p:cBhvr>
                                        <p:cTn id="57" dur="500" fill="hold"/>
                                        <p:tgtEl>
                                          <p:spTgt spid="5232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69" grpId="0" build="p" animBg="1" autoUpdateAnimBg="0"/>
      <p:bldP spid="523270" grpId="0" animBg="1"/>
      <p:bldP spid="523271" grpId="0" animBg="1"/>
      <p:bldP spid="523276" grpId="0" autoUpdateAnimBg="0"/>
      <p:bldP spid="523277" grpId="0" animBg="1" autoUpdateAnimBg="0"/>
      <p:bldP spid="523278" grpId="0" animBg="1"/>
      <p:bldP spid="523279" grpId="0" animBg="1"/>
      <p:bldP spid="52328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灯片编号占位符 5"/>
          <p:cNvSpPr>
            <a:spLocks noGrp="1"/>
          </p:cNvSpPr>
          <p:nvPr>
            <p:ph type="sldNum" sz="quarter" idx="12"/>
          </p:nvPr>
        </p:nvSpPr>
        <p:spPr/>
        <p:txBody>
          <a:bodyPr/>
          <a:lstStyle/>
          <a:p>
            <a:fld id="{5F5A6AFC-774B-44CA-8107-7F97C08200C2}" type="slidenum">
              <a:rPr lang="en-US" altLang="zh-CN"/>
              <a:pPr/>
              <a:t>23</a:t>
            </a:fld>
            <a:endParaRPr lang="en-US" altLang="zh-CN"/>
          </a:p>
        </p:txBody>
      </p:sp>
      <p:sp>
        <p:nvSpPr>
          <p:cNvPr id="524290" name="Rectangle 2"/>
          <p:cNvSpPr>
            <a:spLocks noGrp="1" noChangeArrowheads="1"/>
          </p:cNvSpPr>
          <p:nvPr>
            <p:ph type="title"/>
          </p:nvPr>
        </p:nvSpPr>
        <p:spPr>
          <a:xfrm>
            <a:off x="685800" y="0"/>
            <a:ext cx="7772400" cy="1143000"/>
          </a:xfrm>
        </p:spPr>
        <p:txBody>
          <a:bodyPr/>
          <a:lstStyle/>
          <a:p>
            <a:r>
              <a:rPr lang="zh-CN" altLang="en-US">
                <a:solidFill>
                  <a:schemeClr val="tx1"/>
                </a:solidFill>
                <a:ea typeface="黑体" pitchFamily="49" charset="-122"/>
              </a:rPr>
              <a:t>冲击法的</a:t>
            </a:r>
            <a:r>
              <a:rPr lang="zh-CN" altLang="en-US">
                <a:solidFill>
                  <a:srgbClr val="0000FF"/>
                </a:solidFill>
                <a:ea typeface="黑体" pitchFamily="49" charset="-122"/>
              </a:rPr>
              <a:t>原型</a:t>
            </a:r>
            <a:r>
              <a:rPr lang="zh-CN" altLang="en-US">
                <a:solidFill>
                  <a:schemeClr val="tx1"/>
                </a:solidFill>
                <a:ea typeface="黑体" pitchFamily="49" charset="-122"/>
              </a:rPr>
              <a:t>使用</a:t>
            </a:r>
          </a:p>
        </p:txBody>
      </p:sp>
      <p:sp>
        <p:nvSpPr>
          <p:cNvPr id="524291" name="Rectangle 3"/>
          <p:cNvSpPr>
            <a:spLocks noGrp="1" noChangeArrowheads="1"/>
          </p:cNvSpPr>
          <p:nvPr>
            <p:ph type="body" idx="1"/>
          </p:nvPr>
        </p:nvSpPr>
        <p:spPr>
          <a:xfrm>
            <a:off x="457200" y="1066800"/>
            <a:ext cx="7772400" cy="762000"/>
          </a:xfrm>
        </p:spPr>
        <p:txBody>
          <a:bodyPr anchor="ctr"/>
          <a:lstStyle/>
          <a:p>
            <a:r>
              <a:rPr lang="zh-CN" altLang="en-US"/>
              <a:t>教学演示实验：电磁感应定律</a:t>
            </a:r>
          </a:p>
        </p:txBody>
      </p:sp>
      <p:sp>
        <p:nvSpPr>
          <p:cNvPr id="524292" name="Rectangle 4"/>
          <p:cNvSpPr>
            <a:spLocks noChangeArrowheads="1"/>
          </p:cNvSpPr>
          <p:nvPr/>
        </p:nvSpPr>
        <p:spPr bwMode="auto">
          <a:xfrm>
            <a:off x="457200" y="1752600"/>
            <a:ext cx="3886200" cy="762000"/>
          </a:xfrm>
          <a:prstGeom prst="rect">
            <a:avLst/>
          </a:prstGeom>
          <a:noFill/>
          <a:ln w="9525">
            <a:noFill/>
            <a:miter lim="800000"/>
            <a:headEnd/>
            <a:tailEnd/>
          </a:ln>
          <a:effectLst/>
        </p:spPr>
        <p:txBody>
          <a:bodyPr anchor="ctr"/>
          <a:lstStyle/>
          <a:p>
            <a:pPr marL="342900" indent="-342900">
              <a:spcBef>
                <a:spcPct val="20000"/>
              </a:spcBef>
              <a:buFontTx/>
              <a:buChar char="•"/>
            </a:pPr>
            <a:r>
              <a:rPr kumimoji="1" lang="zh-CN" altLang="en-US" sz="3200">
                <a:solidFill>
                  <a:schemeClr val="accent1"/>
                </a:solidFill>
              </a:rPr>
              <a:t>工业：发电机</a:t>
            </a:r>
          </a:p>
        </p:txBody>
      </p:sp>
      <p:sp>
        <p:nvSpPr>
          <p:cNvPr id="524293" name="Rectangle 5"/>
          <p:cNvSpPr>
            <a:spLocks noChangeArrowheads="1"/>
          </p:cNvSpPr>
          <p:nvPr/>
        </p:nvSpPr>
        <p:spPr bwMode="auto">
          <a:xfrm>
            <a:off x="457200" y="2514600"/>
            <a:ext cx="5334000" cy="762000"/>
          </a:xfrm>
          <a:prstGeom prst="rect">
            <a:avLst/>
          </a:prstGeom>
          <a:noFill/>
          <a:ln w="9525">
            <a:noFill/>
            <a:miter lim="800000"/>
            <a:headEnd/>
            <a:tailEnd/>
          </a:ln>
          <a:effectLst/>
        </p:spPr>
        <p:txBody>
          <a:bodyPr anchor="ctr"/>
          <a:lstStyle/>
          <a:p>
            <a:pPr marL="342900" indent="-342900">
              <a:spcBef>
                <a:spcPct val="20000"/>
              </a:spcBef>
              <a:buFontTx/>
              <a:buChar char="•"/>
            </a:pPr>
            <a:r>
              <a:rPr kumimoji="1" lang="zh-CN" altLang="en-US" sz="3200">
                <a:solidFill>
                  <a:srgbClr val="FF0000"/>
                </a:solidFill>
                <a:ea typeface="黑体" pitchFamily="49" charset="-122"/>
              </a:rPr>
              <a:t>工业：磁体的磁性能测量</a:t>
            </a:r>
          </a:p>
        </p:txBody>
      </p:sp>
      <p:sp>
        <p:nvSpPr>
          <p:cNvPr id="524294" name="Text Box 6"/>
          <p:cNvSpPr txBox="1">
            <a:spLocks noChangeArrowheads="1"/>
          </p:cNvSpPr>
          <p:nvPr/>
        </p:nvSpPr>
        <p:spPr bwMode="auto">
          <a:xfrm>
            <a:off x="838200" y="3276600"/>
            <a:ext cx="4756150" cy="457200"/>
          </a:xfrm>
          <a:prstGeom prst="rect">
            <a:avLst/>
          </a:prstGeom>
          <a:noFill/>
          <a:ln w="9525">
            <a:noFill/>
            <a:miter lim="800000"/>
            <a:headEnd/>
            <a:tailEnd/>
          </a:ln>
          <a:effectLst/>
        </p:spPr>
        <p:txBody>
          <a:bodyPr wrap="none">
            <a:spAutoFit/>
          </a:bodyPr>
          <a:lstStyle/>
          <a:p>
            <a:r>
              <a:rPr kumimoji="1" lang="zh-CN" altLang="en-US">
                <a:solidFill>
                  <a:srgbClr val="0000FF"/>
                </a:solidFill>
                <a:ea typeface="隶书" pitchFamily="49" charset="-122"/>
              </a:rPr>
              <a:t>迴线仪：永磁材料的永磁性能检测</a:t>
            </a:r>
          </a:p>
        </p:txBody>
      </p:sp>
      <p:pic>
        <p:nvPicPr>
          <p:cNvPr id="524295" name="Picture 7" descr="hysteregraphy"/>
          <p:cNvPicPr>
            <a:picLocks noChangeAspect="1" noChangeArrowheads="1"/>
          </p:cNvPicPr>
          <p:nvPr/>
        </p:nvPicPr>
        <p:blipFill>
          <a:blip r:embed="rId3" cstate="print"/>
          <a:srcRect/>
          <a:stretch>
            <a:fillRect/>
          </a:stretch>
        </p:blipFill>
        <p:spPr bwMode="auto">
          <a:xfrm>
            <a:off x="6019800" y="1981200"/>
            <a:ext cx="2841625" cy="1897063"/>
          </a:xfrm>
          <a:prstGeom prst="rect">
            <a:avLst/>
          </a:prstGeom>
          <a:noFill/>
        </p:spPr>
      </p:pic>
      <p:pic>
        <p:nvPicPr>
          <p:cNvPr id="524296" name="Picture 8" descr="NIM-2000HF1"/>
          <p:cNvPicPr>
            <a:picLocks noChangeAspect="1" noChangeArrowheads="1"/>
          </p:cNvPicPr>
          <p:nvPr/>
        </p:nvPicPr>
        <p:blipFill>
          <a:blip r:embed="rId4" cstate="print"/>
          <a:srcRect/>
          <a:stretch>
            <a:fillRect/>
          </a:stretch>
        </p:blipFill>
        <p:spPr bwMode="auto">
          <a:xfrm>
            <a:off x="320675" y="4191000"/>
            <a:ext cx="4251325" cy="2435225"/>
          </a:xfrm>
          <a:prstGeom prst="rect">
            <a:avLst/>
          </a:prstGeom>
          <a:noFill/>
        </p:spPr>
      </p:pic>
      <p:pic>
        <p:nvPicPr>
          <p:cNvPr id="524297" name="Picture 9" descr="permagraph_c-300"/>
          <p:cNvPicPr>
            <a:picLocks noChangeAspect="1" noChangeArrowheads="1"/>
          </p:cNvPicPr>
          <p:nvPr/>
        </p:nvPicPr>
        <p:blipFill>
          <a:blip r:embed="rId5" cstate="print"/>
          <a:srcRect/>
          <a:stretch>
            <a:fillRect/>
          </a:stretch>
        </p:blipFill>
        <p:spPr bwMode="auto">
          <a:xfrm>
            <a:off x="4953000" y="4876800"/>
            <a:ext cx="4038600" cy="1524000"/>
          </a:xfrm>
          <a:prstGeom prst="rect">
            <a:avLst/>
          </a:prstGeom>
          <a:noFill/>
        </p:spPr>
      </p:pic>
      <p:sp>
        <p:nvSpPr>
          <p:cNvPr id="524298" name="Text Box 10"/>
          <p:cNvSpPr txBox="1">
            <a:spLocks noChangeArrowheads="1"/>
          </p:cNvSpPr>
          <p:nvPr/>
        </p:nvSpPr>
        <p:spPr bwMode="auto">
          <a:xfrm>
            <a:off x="6629400" y="1676400"/>
            <a:ext cx="1941513" cy="485775"/>
          </a:xfrm>
          <a:prstGeom prst="rect">
            <a:avLst/>
          </a:prstGeom>
          <a:solidFill>
            <a:srgbClr val="FFFFFF"/>
          </a:solidFill>
          <a:ln w="28575">
            <a:solidFill>
              <a:srgbClr val="FF0000"/>
            </a:solidFill>
            <a:miter lim="800000"/>
            <a:headEnd/>
            <a:tailEnd/>
          </a:ln>
          <a:effectLst/>
        </p:spPr>
        <p:txBody>
          <a:bodyPr wrap="none">
            <a:spAutoFit/>
          </a:bodyPr>
          <a:lstStyle/>
          <a:p>
            <a:r>
              <a:rPr kumimoji="1" lang="zh-CN" altLang="en-US"/>
              <a:t>美国</a:t>
            </a:r>
            <a:r>
              <a:rPr kumimoji="1" lang="en-US" altLang="zh-CN"/>
              <a:t>KJS</a:t>
            </a:r>
            <a:r>
              <a:rPr kumimoji="1" lang="zh-CN" altLang="en-US"/>
              <a:t>公司</a:t>
            </a:r>
          </a:p>
        </p:txBody>
      </p:sp>
      <p:sp>
        <p:nvSpPr>
          <p:cNvPr id="524299" name="Text Box 11"/>
          <p:cNvSpPr txBox="1">
            <a:spLocks noChangeArrowheads="1"/>
          </p:cNvSpPr>
          <p:nvPr/>
        </p:nvSpPr>
        <p:spPr bwMode="auto">
          <a:xfrm>
            <a:off x="304800" y="4114800"/>
            <a:ext cx="2955925" cy="485775"/>
          </a:xfrm>
          <a:prstGeom prst="rect">
            <a:avLst/>
          </a:prstGeom>
          <a:solidFill>
            <a:srgbClr val="FFFFFF"/>
          </a:solidFill>
          <a:ln w="28575">
            <a:solidFill>
              <a:srgbClr val="FF0000"/>
            </a:solidFill>
            <a:miter lim="800000"/>
            <a:headEnd/>
            <a:tailEnd/>
          </a:ln>
          <a:effectLst/>
        </p:spPr>
        <p:txBody>
          <a:bodyPr wrap="none">
            <a:spAutoFit/>
          </a:bodyPr>
          <a:lstStyle/>
          <a:p>
            <a:r>
              <a:rPr kumimoji="1" lang="zh-CN" altLang="en-US"/>
              <a:t>中国计量科学研究院</a:t>
            </a:r>
          </a:p>
        </p:txBody>
      </p:sp>
      <p:sp>
        <p:nvSpPr>
          <p:cNvPr id="524300" name="Text Box 12"/>
          <p:cNvSpPr txBox="1">
            <a:spLocks noChangeArrowheads="1"/>
          </p:cNvSpPr>
          <p:nvPr/>
        </p:nvSpPr>
        <p:spPr bwMode="auto">
          <a:xfrm>
            <a:off x="4876800" y="4419600"/>
            <a:ext cx="3497263" cy="485775"/>
          </a:xfrm>
          <a:prstGeom prst="rect">
            <a:avLst/>
          </a:prstGeom>
          <a:solidFill>
            <a:srgbClr val="FFFFFF"/>
          </a:solidFill>
          <a:ln w="28575">
            <a:solidFill>
              <a:srgbClr val="FF0000"/>
            </a:solidFill>
            <a:miter lim="800000"/>
            <a:headEnd/>
            <a:tailEnd/>
          </a:ln>
          <a:effectLst/>
        </p:spPr>
        <p:txBody>
          <a:bodyPr wrap="none">
            <a:spAutoFit/>
          </a:bodyPr>
          <a:lstStyle/>
          <a:p>
            <a:r>
              <a:rPr kumimoji="1" lang="zh-CN" altLang="en-US"/>
              <a:t>德国</a:t>
            </a:r>
            <a:r>
              <a:rPr kumimoji="1" lang="en-US" altLang="zh-CN"/>
              <a:t>Magnet</a:t>
            </a:r>
            <a:r>
              <a:rPr kumimoji="1" lang="zh-CN" altLang="en-US"/>
              <a:t>－</a:t>
            </a:r>
            <a:r>
              <a:rPr kumimoji="1" lang="en-US" altLang="zh-CN"/>
              <a:t>Physik</a:t>
            </a:r>
            <a:r>
              <a:rPr kumimoji="1" lang="zh-CN" altLang="en-US"/>
              <a:t>公司</a:t>
            </a:r>
          </a:p>
        </p:txBody>
      </p:sp>
      <p:sp>
        <p:nvSpPr>
          <p:cNvPr id="524301" name="Text Box 13"/>
          <p:cNvSpPr txBox="1">
            <a:spLocks noChangeArrowheads="1"/>
          </p:cNvSpPr>
          <p:nvPr/>
        </p:nvSpPr>
        <p:spPr bwMode="auto">
          <a:xfrm>
            <a:off x="2595563" y="6172200"/>
            <a:ext cx="1976437" cy="425450"/>
          </a:xfrm>
          <a:prstGeom prst="rect">
            <a:avLst/>
          </a:prstGeom>
          <a:solidFill>
            <a:srgbClr val="FFFFFF"/>
          </a:solidFill>
          <a:ln w="28575">
            <a:solidFill>
              <a:srgbClr val="FF0000"/>
            </a:solidFill>
            <a:miter lim="800000"/>
            <a:headEnd/>
            <a:tailEnd/>
          </a:ln>
          <a:effectLst/>
        </p:spPr>
        <p:txBody>
          <a:bodyPr wrap="none">
            <a:spAutoFit/>
          </a:bodyPr>
          <a:lstStyle/>
          <a:p>
            <a:r>
              <a:rPr kumimoji="1" lang="en-US" altLang="zh-CN" sz="2000"/>
              <a:t>NIM</a:t>
            </a:r>
            <a:r>
              <a:rPr kumimoji="1" lang="zh-CN" altLang="en-US" sz="2000"/>
              <a:t>－</a:t>
            </a:r>
            <a:r>
              <a:rPr kumimoji="1" lang="en-US" altLang="zh-CN" sz="2000"/>
              <a:t>2000</a:t>
            </a:r>
            <a:r>
              <a:rPr kumimoji="1" lang="zh-CN" altLang="en-US" sz="2000"/>
              <a:t>系列</a:t>
            </a:r>
          </a:p>
        </p:txBody>
      </p:sp>
      <p:sp>
        <p:nvSpPr>
          <p:cNvPr id="524302" name="Text Box 14"/>
          <p:cNvSpPr txBox="1">
            <a:spLocks noChangeArrowheads="1"/>
          </p:cNvSpPr>
          <p:nvPr/>
        </p:nvSpPr>
        <p:spPr bwMode="auto">
          <a:xfrm>
            <a:off x="7010400" y="6248400"/>
            <a:ext cx="1946275" cy="425450"/>
          </a:xfrm>
          <a:prstGeom prst="rect">
            <a:avLst/>
          </a:prstGeom>
          <a:solidFill>
            <a:srgbClr val="FFFFFF"/>
          </a:solidFill>
          <a:ln w="28575">
            <a:solidFill>
              <a:srgbClr val="FF0000"/>
            </a:solidFill>
            <a:miter lim="800000"/>
            <a:headEnd/>
            <a:tailEnd/>
          </a:ln>
          <a:effectLst/>
        </p:spPr>
        <p:txBody>
          <a:bodyPr wrap="none">
            <a:spAutoFit/>
          </a:bodyPr>
          <a:lstStyle/>
          <a:p>
            <a:r>
              <a:rPr kumimoji="1" lang="en-US" altLang="zh-CN" sz="2000"/>
              <a:t>Permagraph</a:t>
            </a:r>
            <a:r>
              <a:rPr kumimoji="1" lang="zh-CN" altLang="en-US" sz="2000"/>
              <a:t>系列</a:t>
            </a:r>
          </a:p>
        </p:txBody>
      </p:sp>
      <p:sp>
        <p:nvSpPr>
          <p:cNvPr id="524303" name="Text Box 15"/>
          <p:cNvSpPr txBox="1">
            <a:spLocks noChangeArrowheads="1"/>
          </p:cNvSpPr>
          <p:nvPr/>
        </p:nvSpPr>
        <p:spPr bwMode="auto">
          <a:xfrm>
            <a:off x="7620000" y="3429000"/>
            <a:ext cx="1216025" cy="425450"/>
          </a:xfrm>
          <a:prstGeom prst="rect">
            <a:avLst/>
          </a:prstGeom>
          <a:solidFill>
            <a:srgbClr val="FFFFFF"/>
          </a:solidFill>
          <a:ln w="28575">
            <a:solidFill>
              <a:srgbClr val="FF0000"/>
            </a:solidFill>
            <a:miter lim="800000"/>
            <a:headEnd/>
            <a:tailEnd/>
          </a:ln>
          <a:effectLst/>
        </p:spPr>
        <p:txBody>
          <a:bodyPr wrap="none">
            <a:spAutoFit/>
          </a:bodyPr>
          <a:lstStyle/>
          <a:p>
            <a:r>
              <a:rPr kumimoji="1" lang="en-US" altLang="zh-CN" sz="2000"/>
              <a:t>HG</a:t>
            </a:r>
            <a:r>
              <a:rPr kumimoji="1" lang="zh-CN" altLang="en-US" sz="2000"/>
              <a:t>－</a:t>
            </a:r>
            <a:r>
              <a:rPr kumimoji="1" lang="en-US" altLang="zh-CN" sz="2000"/>
              <a:t>500</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DFFEF"/>
        </a:solidFill>
        <a:effectLst/>
      </p:bgPr>
    </p:bg>
    <p:spTree>
      <p:nvGrpSpPr>
        <p:cNvPr id="1" name=""/>
        <p:cNvGrpSpPr/>
        <p:nvPr/>
      </p:nvGrpSpPr>
      <p:grpSpPr>
        <a:xfrm>
          <a:off x="0" y="0"/>
          <a:ext cx="0" cy="0"/>
          <a:chOff x="0" y="0"/>
          <a:chExt cx="0" cy="0"/>
        </a:xfrm>
      </p:grpSpPr>
      <p:sp>
        <p:nvSpPr>
          <p:cNvPr id="12" name="灯片编号占位符 5"/>
          <p:cNvSpPr>
            <a:spLocks noGrp="1"/>
          </p:cNvSpPr>
          <p:nvPr>
            <p:ph type="sldNum" sz="quarter" idx="12"/>
          </p:nvPr>
        </p:nvSpPr>
        <p:spPr/>
        <p:txBody>
          <a:bodyPr/>
          <a:lstStyle/>
          <a:p>
            <a:fld id="{AB1154F4-51C9-40A0-92EE-1049842FE46D}" type="slidenum">
              <a:rPr lang="en-US" altLang="zh-CN"/>
              <a:pPr/>
              <a:t>24</a:t>
            </a:fld>
            <a:endParaRPr lang="en-US" altLang="zh-CN"/>
          </a:p>
        </p:txBody>
      </p:sp>
      <p:sp>
        <p:nvSpPr>
          <p:cNvPr id="607234" name="Rectangle 2"/>
          <p:cNvSpPr>
            <a:spLocks noGrp="1" noChangeArrowheads="1"/>
          </p:cNvSpPr>
          <p:nvPr>
            <p:ph type="title"/>
          </p:nvPr>
        </p:nvSpPr>
        <p:spPr>
          <a:xfrm>
            <a:off x="685800" y="836613"/>
            <a:ext cx="7772400" cy="838200"/>
          </a:xfrm>
          <a:noFill/>
          <a:ln/>
        </p:spPr>
        <p:txBody>
          <a:bodyPr/>
          <a:lstStyle/>
          <a:p>
            <a:r>
              <a:rPr lang="zh-CN" altLang="en-US" sz="6000">
                <a:solidFill>
                  <a:schemeClr val="tx1"/>
                </a:solidFill>
                <a:latin typeface="黑体" pitchFamily="49" charset="-122"/>
                <a:ea typeface="黑体" pitchFamily="49" charset="-122"/>
              </a:rPr>
              <a:t>磁通检测技术方法</a:t>
            </a:r>
          </a:p>
        </p:txBody>
      </p:sp>
      <p:sp>
        <p:nvSpPr>
          <p:cNvPr id="607235" name="Text Box 3"/>
          <p:cNvSpPr txBox="1">
            <a:spLocks noChangeArrowheads="1"/>
          </p:cNvSpPr>
          <p:nvPr/>
        </p:nvSpPr>
        <p:spPr bwMode="auto">
          <a:xfrm>
            <a:off x="2663825" y="2384425"/>
            <a:ext cx="3816350" cy="2771775"/>
          </a:xfrm>
          <a:prstGeom prst="rect">
            <a:avLst/>
          </a:prstGeom>
          <a:noFill/>
          <a:ln w="9525">
            <a:noFill/>
            <a:miter lim="800000"/>
            <a:headEnd/>
            <a:tailEnd/>
          </a:ln>
          <a:effectLst/>
        </p:spPr>
        <p:txBody>
          <a:bodyPr wrap="none">
            <a:spAutoFit/>
          </a:bodyPr>
          <a:lstStyle/>
          <a:p>
            <a:pPr algn="ctr"/>
            <a:r>
              <a:rPr kumimoji="1" lang="en-US" altLang="zh-CN" sz="4400">
                <a:solidFill>
                  <a:srgbClr val="FF0000"/>
                </a:solidFill>
              </a:rPr>
              <a:t>1</a:t>
            </a:r>
            <a:r>
              <a:rPr kumimoji="1" lang="zh-CN" altLang="en-US" sz="4400">
                <a:solidFill>
                  <a:srgbClr val="FF0000"/>
                </a:solidFill>
              </a:rPr>
              <a:t>、电压积分器</a:t>
            </a:r>
          </a:p>
          <a:p>
            <a:pPr algn="ctr"/>
            <a:r>
              <a:rPr kumimoji="1" lang="en-US" altLang="zh-CN" sz="4400"/>
              <a:t>2</a:t>
            </a:r>
            <a:r>
              <a:rPr kumimoji="1" lang="zh-CN" altLang="en-US" sz="4400"/>
              <a:t>、锁相放大器</a:t>
            </a:r>
          </a:p>
          <a:p>
            <a:pPr algn="ctr"/>
            <a:r>
              <a:rPr kumimoji="1" lang="en-US" altLang="zh-CN" sz="4400"/>
              <a:t>3</a:t>
            </a:r>
            <a:r>
              <a:rPr kumimoji="1" lang="zh-CN" altLang="en-US" sz="4400"/>
              <a:t>、</a:t>
            </a:r>
            <a:r>
              <a:rPr kumimoji="1" lang="en-US" altLang="zh-CN" sz="4400"/>
              <a:t>SQUID</a:t>
            </a:r>
          </a:p>
          <a:p>
            <a:pPr algn="ctr"/>
            <a:r>
              <a:rPr kumimoji="1" lang="en-US" altLang="zh-CN" sz="4400"/>
              <a:t>4</a:t>
            </a:r>
            <a:r>
              <a:rPr kumimoji="1" lang="zh-CN" altLang="en-US" sz="4400"/>
              <a:t>、示波器</a:t>
            </a:r>
          </a:p>
        </p:txBody>
      </p:sp>
      <p:sp>
        <p:nvSpPr>
          <p:cNvPr id="607236" name="Text Box 4"/>
          <p:cNvSpPr txBox="1">
            <a:spLocks noChangeArrowheads="1"/>
          </p:cNvSpPr>
          <p:nvPr/>
        </p:nvSpPr>
        <p:spPr bwMode="auto">
          <a:xfrm>
            <a:off x="1990725" y="5805488"/>
            <a:ext cx="5162550" cy="519112"/>
          </a:xfrm>
          <a:prstGeom prst="rect">
            <a:avLst/>
          </a:prstGeom>
          <a:noFill/>
          <a:ln w="9525">
            <a:noFill/>
            <a:miter lim="800000"/>
            <a:headEnd/>
            <a:tailEnd/>
          </a:ln>
          <a:effectLst/>
        </p:spPr>
        <p:txBody>
          <a:bodyPr wrap="none">
            <a:spAutoFit/>
          </a:bodyPr>
          <a:lstStyle/>
          <a:p>
            <a:r>
              <a:rPr lang="zh-CN" altLang="en-US" sz="2800">
                <a:solidFill>
                  <a:srgbClr val="0000FF"/>
                </a:solidFill>
                <a:ea typeface="华文行楷" pitchFamily="2" charset="-122"/>
              </a:rPr>
              <a:t>磁通信号的采集技术原理和方法</a:t>
            </a:r>
          </a:p>
        </p:txBody>
      </p:sp>
      <p:sp>
        <p:nvSpPr>
          <p:cNvPr id="607237" name="Line 5"/>
          <p:cNvSpPr>
            <a:spLocks noChangeShapeType="1"/>
          </p:cNvSpPr>
          <p:nvPr/>
        </p:nvSpPr>
        <p:spPr bwMode="auto">
          <a:xfrm>
            <a:off x="7019925" y="5229225"/>
            <a:ext cx="1873250" cy="0"/>
          </a:xfrm>
          <a:prstGeom prst="line">
            <a:avLst/>
          </a:prstGeom>
          <a:noFill/>
          <a:ln w="9525">
            <a:solidFill>
              <a:schemeClr val="tx1"/>
            </a:solidFill>
            <a:round/>
            <a:headEnd/>
            <a:tailEnd type="stealth" w="med" len="lg"/>
          </a:ln>
          <a:effectLst/>
        </p:spPr>
        <p:txBody>
          <a:bodyPr/>
          <a:lstStyle/>
          <a:p>
            <a:endParaRPr lang="zh-CN" altLang="en-US"/>
          </a:p>
        </p:txBody>
      </p:sp>
      <p:sp>
        <p:nvSpPr>
          <p:cNvPr id="607238" name="Line 6"/>
          <p:cNvSpPr>
            <a:spLocks noChangeShapeType="1"/>
          </p:cNvSpPr>
          <p:nvPr/>
        </p:nvSpPr>
        <p:spPr bwMode="auto">
          <a:xfrm flipV="1">
            <a:off x="7019925" y="3644900"/>
            <a:ext cx="0" cy="1584325"/>
          </a:xfrm>
          <a:prstGeom prst="line">
            <a:avLst/>
          </a:prstGeom>
          <a:noFill/>
          <a:ln w="9525">
            <a:solidFill>
              <a:schemeClr val="tx1"/>
            </a:solidFill>
            <a:round/>
            <a:headEnd/>
            <a:tailEnd type="stealth" w="med" len="lg"/>
          </a:ln>
          <a:effectLst/>
        </p:spPr>
        <p:txBody>
          <a:bodyPr/>
          <a:lstStyle/>
          <a:p>
            <a:endParaRPr lang="zh-CN" altLang="en-US"/>
          </a:p>
        </p:txBody>
      </p:sp>
      <p:sp>
        <p:nvSpPr>
          <p:cNvPr id="607239" name="Freeform 7"/>
          <p:cNvSpPr>
            <a:spLocks/>
          </p:cNvSpPr>
          <p:nvPr/>
        </p:nvSpPr>
        <p:spPr bwMode="auto">
          <a:xfrm>
            <a:off x="7019925" y="4076700"/>
            <a:ext cx="1512888" cy="1152525"/>
          </a:xfrm>
          <a:custGeom>
            <a:avLst/>
            <a:gdLst/>
            <a:ahLst/>
            <a:cxnLst>
              <a:cxn ang="0">
                <a:pos x="0" y="726"/>
              </a:cxn>
              <a:cxn ang="0">
                <a:pos x="272" y="318"/>
              </a:cxn>
              <a:cxn ang="0">
                <a:pos x="635" y="91"/>
              </a:cxn>
              <a:cxn ang="0">
                <a:pos x="953" y="0"/>
              </a:cxn>
            </a:cxnLst>
            <a:rect l="0" t="0" r="r" b="b"/>
            <a:pathLst>
              <a:path w="953" h="726">
                <a:moveTo>
                  <a:pt x="0" y="726"/>
                </a:moveTo>
                <a:cubicBezTo>
                  <a:pt x="83" y="575"/>
                  <a:pt x="166" y="424"/>
                  <a:pt x="272" y="318"/>
                </a:cubicBezTo>
                <a:cubicBezTo>
                  <a:pt x="378" y="212"/>
                  <a:pt x="522" y="144"/>
                  <a:pt x="635" y="91"/>
                </a:cubicBezTo>
                <a:cubicBezTo>
                  <a:pt x="748" y="38"/>
                  <a:pt x="850" y="19"/>
                  <a:pt x="953" y="0"/>
                </a:cubicBezTo>
              </a:path>
            </a:pathLst>
          </a:custGeom>
          <a:noFill/>
          <a:ln w="38100" cmpd="sng">
            <a:solidFill>
              <a:schemeClr val="tx1"/>
            </a:solidFill>
            <a:round/>
            <a:headEnd/>
            <a:tailEnd/>
          </a:ln>
          <a:effectLst/>
        </p:spPr>
        <p:txBody>
          <a:bodyPr/>
          <a:lstStyle/>
          <a:p>
            <a:endParaRPr lang="zh-CN" altLang="en-US"/>
          </a:p>
        </p:txBody>
      </p:sp>
      <p:sp>
        <p:nvSpPr>
          <p:cNvPr id="607240" name="Text Box 8"/>
          <p:cNvSpPr txBox="1">
            <a:spLocks noChangeArrowheads="1"/>
          </p:cNvSpPr>
          <p:nvPr/>
        </p:nvSpPr>
        <p:spPr bwMode="auto">
          <a:xfrm>
            <a:off x="8675688" y="5229225"/>
            <a:ext cx="268287" cy="457200"/>
          </a:xfrm>
          <a:prstGeom prst="rect">
            <a:avLst/>
          </a:prstGeom>
          <a:noFill/>
          <a:ln w="9525">
            <a:noFill/>
            <a:miter lim="800000"/>
            <a:headEnd/>
            <a:tailEnd/>
          </a:ln>
          <a:effectLst/>
        </p:spPr>
        <p:txBody>
          <a:bodyPr wrap="none">
            <a:spAutoFit/>
          </a:bodyPr>
          <a:lstStyle/>
          <a:p>
            <a:r>
              <a:rPr lang="en-US" altLang="zh-CN" i="1"/>
              <a:t>t</a:t>
            </a:r>
          </a:p>
        </p:txBody>
      </p:sp>
      <p:sp>
        <p:nvSpPr>
          <p:cNvPr id="607241" name="Text Box 9"/>
          <p:cNvSpPr txBox="1">
            <a:spLocks noChangeArrowheads="1"/>
          </p:cNvSpPr>
          <p:nvPr/>
        </p:nvSpPr>
        <p:spPr bwMode="auto">
          <a:xfrm>
            <a:off x="7019925" y="3500438"/>
            <a:ext cx="369888" cy="457200"/>
          </a:xfrm>
          <a:prstGeom prst="rect">
            <a:avLst/>
          </a:prstGeom>
          <a:noFill/>
          <a:ln w="9525">
            <a:noFill/>
            <a:miter lim="800000"/>
            <a:headEnd/>
            <a:tailEnd/>
          </a:ln>
          <a:effectLst/>
        </p:spPr>
        <p:txBody>
          <a:bodyPr wrap="none">
            <a:spAutoFit/>
          </a:bodyPr>
          <a:lstStyle/>
          <a:p>
            <a:r>
              <a:rPr lang="en-US" altLang="zh-CN" i="1"/>
              <a:t>V</a:t>
            </a:r>
          </a:p>
        </p:txBody>
      </p:sp>
      <p:sp>
        <p:nvSpPr>
          <p:cNvPr id="607242" name="Freeform 10" descr="宽上对角线"/>
          <p:cNvSpPr>
            <a:spLocks/>
          </p:cNvSpPr>
          <p:nvPr/>
        </p:nvSpPr>
        <p:spPr bwMode="auto">
          <a:xfrm>
            <a:off x="7019925" y="4059238"/>
            <a:ext cx="1514475" cy="1169987"/>
          </a:xfrm>
          <a:custGeom>
            <a:avLst/>
            <a:gdLst/>
            <a:ahLst/>
            <a:cxnLst>
              <a:cxn ang="0">
                <a:pos x="0" y="737"/>
              </a:cxn>
              <a:cxn ang="0">
                <a:pos x="216" y="393"/>
              </a:cxn>
              <a:cxn ang="0">
                <a:pos x="420" y="221"/>
              </a:cxn>
              <a:cxn ang="0">
                <a:pos x="678" y="87"/>
              </a:cxn>
              <a:cxn ang="0">
                <a:pos x="902" y="19"/>
              </a:cxn>
              <a:cxn ang="0">
                <a:pos x="940" y="15"/>
              </a:cxn>
              <a:cxn ang="0">
                <a:pos x="950" y="37"/>
              </a:cxn>
              <a:cxn ang="0">
                <a:pos x="953" y="238"/>
              </a:cxn>
              <a:cxn ang="0">
                <a:pos x="953" y="737"/>
              </a:cxn>
            </a:cxnLst>
            <a:rect l="0" t="0" r="r" b="b"/>
            <a:pathLst>
              <a:path w="954" h="737">
                <a:moveTo>
                  <a:pt x="0" y="737"/>
                </a:moveTo>
                <a:cubicBezTo>
                  <a:pt x="36" y="680"/>
                  <a:pt x="146" y="479"/>
                  <a:pt x="216" y="393"/>
                </a:cubicBezTo>
                <a:cubicBezTo>
                  <a:pt x="286" y="307"/>
                  <a:pt x="343" y="272"/>
                  <a:pt x="420" y="221"/>
                </a:cubicBezTo>
                <a:cubicBezTo>
                  <a:pt x="497" y="170"/>
                  <a:pt x="598" y="121"/>
                  <a:pt x="678" y="87"/>
                </a:cubicBezTo>
                <a:cubicBezTo>
                  <a:pt x="758" y="53"/>
                  <a:pt x="858" y="31"/>
                  <a:pt x="902" y="19"/>
                </a:cubicBezTo>
                <a:cubicBezTo>
                  <a:pt x="946" y="7"/>
                  <a:pt x="932" y="12"/>
                  <a:pt x="940" y="15"/>
                </a:cubicBezTo>
                <a:cubicBezTo>
                  <a:pt x="948" y="18"/>
                  <a:pt x="948" y="0"/>
                  <a:pt x="950" y="37"/>
                </a:cubicBezTo>
                <a:cubicBezTo>
                  <a:pt x="952" y="74"/>
                  <a:pt x="952" y="121"/>
                  <a:pt x="953" y="238"/>
                </a:cubicBezTo>
                <a:cubicBezTo>
                  <a:pt x="954" y="355"/>
                  <a:pt x="953" y="548"/>
                  <a:pt x="953" y="737"/>
                </a:cubicBezTo>
              </a:path>
            </a:pathLst>
          </a:custGeom>
          <a:pattFill prst="wdUpDiag">
            <a:fgClr>
              <a:schemeClr val="bg2"/>
            </a:fgClr>
            <a:bgClr>
              <a:schemeClr val="bg1"/>
            </a:bgClr>
          </a:pattFill>
          <a:ln w="9525">
            <a:noFill/>
            <a:round/>
            <a:headEnd/>
            <a:tailEnd/>
          </a:ln>
          <a:effectLst/>
        </p:spPr>
        <p:txBody>
          <a:bodyPr/>
          <a:lstStyle/>
          <a:p>
            <a:endParaRPr lang="zh-CN" altLang="en-US"/>
          </a:p>
        </p:txBody>
      </p:sp>
      <p:sp>
        <p:nvSpPr>
          <p:cNvPr id="607243" name="Text Box 11"/>
          <p:cNvSpPr txBox="1">
            <a:spLocks noChangeArrowheads="1"/>
          </p:cNvSpPr>
          <p:nvPr/>
        </p:nvSpPr>
        <p:spPr bwMode="auto">
          <a:xfrm>
            <a:off x="7812088" y="4508500"/>
            <a:ext cx="417512" cy="457200"/>
          </a:xfrm>
          <a:prstGeom prst="rect">
            <a:avLst/>
          </a:prstGeom>
          <a:solidFill>
            <a:schemeClr val="bg1"/>
          </a:solidFill>
          <a:ln w="9525">
            <a:noFill/>
            <a:miter lim="800000"/>
            <a:headEnd/>
            <a:tailEnd/>
          </a:ln>
          <a:effectLst/>
        </p:spPr>
        <p:txBody>
          <a:bodyPr wrap="none">
            <a:spAutoFit/>
          </a:bodyPr>
          <a:lstStyle/>
          <a:p>
            <a:r>
              <a:rPr lang="en-US" altLang="zh-CN" b="1">
                <a:sym typeface="Symbol" pitchFamily="18" charset="2"/>
              </a:rPr>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3"/>
        </a:solidFill>
        <a:effectLst/>
      </p:bgPr>
    </p:bg>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6EFB9DBB-CC7E-4ECB-8E36-5A9B089C136D}" type="slidenum">
              <a:rPr lang="en-US" altLang="zh-CN"/>
              <a:pPr/>
              <a:t>25</a:t>
            </a:fld>
            <a:endParaRPr lang="en-US" altLang="zh-CN"/>
          </a:p>
        </p:txBody>
      </p:sp>
      <p:sp>
        <p:nvSpPr>
          <p:cNvPr id="533506" name="Rectangle 2"/>
          <p:cNvSpPr>
            <a:spLocks noGrp="1" noChangeArrowheads="1"/>
          </p:cNvSpPr>
          <p:nvPr>
            <p:ph type="title"/>
          </p:nvPr>
        </p:nvSpPr>
        <p:spPr>
          <a:xfrm>
            <a:off x="685800" y="188913"/>
            <a:ext cx="7772400" cy="1143000"/>
          </a:xfrm>
        </p:spPr>
        <p:txBody>
          <a:bodyPr/>
          <a:lstStyle/>
          <a:p>
            <a:r>
              <a:rPr lang="en-US" altLang="zh-CN" sz="6000">
                <a:solidFill>
                  <a:schemeClr val="tx1"/>
                </a:solidFill>
                <a:latin typeface="黑体" pitchFamily="49" charset="-122"/>
                <a:ea typeface="黑体" pitchFamily="49" charset="-122"/>
              </a:rPr>
              <a:t>1</a:t>
            </a:r>
            <a:r>
              <a:rPr lang="zh-CN" altLang="en-US" sz="6000">
                <a:solidFill>
                  <a:schemeClr val="tx1"/>
                </a:solidFill>
                <a:latin typeface="黑体" pitchFamily="49" charset="-122"/>
                <a:ea typeface="黑体" pitchFamily="49" charset="-122"/>
              </a:rPr>
              <a:t>、电压积分器</a:t>
            </a:r>
          </a:p>
        </p:txBody>
      </p:sp>
      <p:sp>
        <p:nvSpPr>
          <p:cNvPr id="533507" name="Rectangle 3"/>
          <p:cNvSpPr>
            <a:spLocks noGrp="1" noChangeArrowheads="1"/>
          </p:cNvSpPr>
          <p:nvPr>
            <p:ph type="body" idx="1"/>
          </p:nvPr>
        </p:nvSpPr>
        <p:spPr>
          <a:xfrm>
            <a:off x="1763713" y="1757363"/>
            <a:ext cx="5213350" cy="1565275"/>
          </a:xfrm>
          <a:noFill/>
        </p:spPr>
        <p:txBody>
          <a:bodyPr wrap="none">
            <a:spAutoFit/>
          </a:bodyPr>
          <a:lstStyle/>
          <a:p>
            <a:pPr algn="ctr">
              <a:buFontTx/>
              <a:buNone/>
            </a:pPr>
            <a:r>
              <a:rPr lang="zh-CN" altLang="en-US" sz="4400"/>
              <a:t>机械式：冲击检流计</a:t>
            </a:r>
          </a:p>
          <a:p>
            <a:pPr algn="ctr">
              <a:buFontTx/>
              <a:buNone/>
            </a:pPr>
            <a:r>
              <a:rPr lang="zh-CN" altLang="en-US" sz="4400"/>
              <a:t>电子式：电子积分器</a:t>
            </a:r>
          </a:p>
        </p:txBody>
      </p:sp>
      <p:sp>
        <p:nvSpPr>
          <p:cNvPr id="533508" name="Rectangle 4"/>
          <p:cNvSpPr>
            <a:spLocks noChangeArrowheads="1"/>
          </p:cNvSpPr>
          <p:nvPr/>
        </p:nvSpPr>
        <p:spPr bwMode="auto">
          <a:xfrm>
            <a:off x="4010025" y="3429000"/>
            <a:ext cx="3384550" cy="1958975"/>
          </a:xfrm>
          <a:prstGeom prst="rect">
            <a:avLst/>
          </a:prstGeom>
          <a:noFill/>
          <a:ln w="9525">
            <a:noFill/>
            <a:miter lim="800000"/>
            <a:headEnd/>
            <a:tailEnd/>
          </a:ln>
          <a:effectLst/>
        </p:spPr>
        <p:txBody>
          <a:bodyPr wrap="none">
            <a:spAutoFit/>
          </a:bodyPr>
          <a:lstStyle/>
          <a:p>
            <a:pPr>
              <a:spcBef>
                <a:spcPct val="20000"/>
              </a:spcBef>
            </a:pPr>
            <a:r>
              <a:rPr lang="zh-CN" altLang="en-US" sz="3600">
                <a:latin typeface="Arial" pitchFamily="34" charset="0"/>
                <a:ea typeface="隶书" pitchFamily="49" charset="-122"/>
              </a:rPr>
              <a:t>模拟电子积分器</a:t>
            </a:r>
          </a:p>
          <a:p>
            <a:pPr>
              <a:spcBef>
                <a:spcPct val="20000"/>
              </a:spcBef>
            </a:pPr>
            <a:r>
              <a:rPr lang="zh-CN" altLang="en-US" sz="3600">
                <a:latin typeface="Arial" pitchFamily="34" charset="0"/>
                <a:ea typeface="隶书" pitchFamily="49" charset="-122"/>
              </a:rPr>
              <a:t>数字电子积分器</a:t>
            </a:r>
          </a:p>
          <a:p>
            <a:pPr>
              <a:spcBef>
                <a:spcPct val="20000"/>
              </a:spcBef>
            </a:pPr>
            <a:r>
              <a:rPr lang="zh-CN" altLang="en-US" sz="3600">
                <a:latin typeface="Arial" pitchFamily="34" charset="0"/>
                <a:ea typeface="隶书" pitchFamily="49" charset="-122"/>
              </a:rPr>
              <a:t>虚拟电子积分器</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3"/>
        </a:solidFill>
        <a:effectLst/>
      </p:bgPr>
    </p:bg>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1EC10856-A3BD-4407-BD4F-36C172D18328}" type="slidenum">
              <a:rPr lang="en-US" altLang="zh-CN"/>
              <a:pPr/>
              <a:t>26</a:t>
            </a:fld>
            <a:endParaRPr lang="en-US" altLang="zh-CN"/>
          </a:p>
        </p:txBody>
      </p:sp>
      <p:sp>
        <p:nvSpPr>
          <p:cNvPr id="534530" name="Rectangle 2"/>
          <p:cNvSpPr>
            <a:spLocks noGrp="1" noChangeArrowheads="1"/>
          </p:cNvSpPr>
          <p:nvPr>
            <p:ph type="title"/>
          </p:nvPr>
        </p:nvSpPr>
        <p:spPr>
          <a:xfrm>
            <a:off x="685800" y="1412875"/>
            <a:ext cx="7772400" cy="1143000"/>
          </a:xfrm>
        </p:spPr>
        <p:txBody>
          <a:bodyPr/>
          <a:lstStyle/>
          <a:p>
            <a:r>
              <a:rPr lang="zh-CN" altLang="en-US" sz="6000">
                <a:solidFill>
                  <a:schemeClr val="tx1"/>
                </a:solidFill>
                <a:latin typeface="黑体" pitchFamily="49" charset="-122"/>
                <a:ea typeface="黑体" pitchFamily="49" charset="-122"/>
              </a:rPr>
              <a:t>冲击检流计</a:t>
            </a:r>
          </a:p>
        </p:txBody>
      </p:sp>
      <p:sp>
        <p:nvSpPr>
          <p:cNvPr id="534531" name="Rectangle 3"/>
          <p:cNvSpPr>
            <a:spLocks noGrp="1" noChangeArrowheads="1"/>
          </p:cNvSpPr>
          <p:nvPr>
            <p:ph type="body" idx="1"/>
          </p:nvPr>
        </p:nvSpPr>
        <p:spPr>
          <a:xfrm>
            <a:off x="1895475" y="3429000"/>
            <a:ext cx="5351463" cy="762000"/>
          </a:xfrm>
          <a:noFill/>
        </p:spPr>
        <p:txBody>
          <a:bodyPr wrap="none">
            <a:spAutoFit/>
          </a:bodyPr>
          <a:lstStyle/>
          <a:p>
            <a:pPr algn="ctr">
              <a:buFontTx/>
              <a:buNone/>
            </a:pPr>
            <a:r>
              <a:rPr lang="en-US" altLang="zh-CN" sz="4400"/>
              <a:t>Ballistic Galvanometer</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5"/>
          <p:cNvSpPr>
            <a:spLocks noGrp="1"/>
          </p:cNvSpPr>
          <p:nvPr>
            <p:ph type="sldNum" sz="quarter" idx="12"/>
          </p:nvPr>
        </p:nvSpPr>
        <p:spPr/>
        <p:txBody>
          <a:bodyPr/>
          <a:lstStyle/>
          <a:p>
            <a:fld id="{0937EAFF-BF47-48BB-BA8C-90DECB7CF805}" type="slidenum">
              <a:rPr lang="en-US" altLang="zh-CN"/>
              <a:pPr/>
              <a:t>27</a:t>
            </a:fld>
            <a:endParaRPr lang="en-US" altLang="zh-CN"/>
          </a:p>
        </p:txBody>
      </p:sp>
      <p:sp>
        <p:nvSpPr>
          <p:cNvPr id="535554" name="AutoShape 2"/>
          <p:cNvSpPr>
            <a:spLocks noChangeArrowheads="1"/>
          </p:cNvSpPr>
          <p:nvPr/>
        </p:nvSpPr>
        <p:spPr bwMode="auto">
          <a:xfrm flipV="1">
            <a:off x="5240338" y="3927475"/>
            <a:ext cx="574675" cy="1295400"/>
          </a:xfrm>
          <a:prstGeom prst="can">
            <a:avLst>
              <a:gd name="adj" fmla="val 56354"/>
            </a:avLst>
          </a:prstGeom>
          <a:gradFill rotWithShape="1">
            <a:gsLst>
              <a:gs pos="0">
                <a:srgbClr val="B2B2B2">
                  <a:gamma/>
                  <a:shade val="46275"/>
                  <a:invGamma/>
                </a:srgbClr>
              </a:gs>
              <a:gs pos="50000">
                <a:srgbClr val="B2B2B2"/>
              </a:gs>
              <a:gs pos="100000">
                <a:srgbClr val="B2B2B2">
                  <a:gamma/>
                  <a:shade val="46275"/>
                  <a:invGamma/>
                </a:srgbClr>
              </a:gs>
            </a:gsLst>
            <a:lin ang="0" scaled="1"/>
          </a:gradFill>
          <a:ln w="9525">
            <a:solidFill>
              <a:schemeClr val="tx1"/>
            </a:solidFill>
            <a:round/>
            <a:headEnd/>
            <a:tailEnd/>
          </a:ln>
          <a:effectLst/>
        </p:spPr>
        <p:txBody>
          <a:bodyPr wrap="none" anchor="ctr"/>
          <a:lstStyle/>
          <a:p>
            <a:endParaRPr lang="zh-CN" altLang="en-US"/>
          </a:p>
        </p:txBody>
      </p:sp>
      <p:grpSp>
        <p:nvGrpSpPr>
          <p:cNvPr id="535555" name="Group 3"/>
          <p:cNvGrpSpPr>
            <a:grpSpLocks/>
          </p:cNvGrpSpPr>
          <p:nvPr/>
        </p:nvGrpSpPr>
        <p:grpSpPr bwMode="auto">
          <a:xfrm>
            <a:off x="5167313" y="1911350"/>
            <a:ext cx="719137" cy="3397250"/>
            <a:chOff x="3243" y="1480"/>
            <a:chExt cx="453" cy="2140"/>
          </a:xfrm>
        </p:grpSpPr>
        <p:sp>
          <p:nvSpPr>
            <p:cNvPr id="535556" name="Line 4"/>
            <p:cNvSpPr>
              <a:spLocks noChangeShapeType="1"/>
            </p:cNvSpPr>
            <p:nvPr/>
          </p:nvSpPr>
          <p:spPr bwMode="auto">
            <a:xfrm>
              <a:off x="3470" y="2206"/>
              <a:ext cx="0" cy="272"/>
            </a:xfrm>
            <a:prstGeom prst="line">
              <a:avLst/>
            </a:prstGeom>
            <a:noFill/>
            <a:ln w="76200">
              <a:solidFill>
                <a:srgbClr val="FF3300"/>
              </a:solidFill>
              <a:round/>
              <a:headEnd/>
              <a:tailEnd type="triangle" w="med" len="med"/>
            </a:ln>
            <a:effectLst/>
          </p:spPr>
          <p:txBody>
            <a:bodyPr/>
            <a:lstStyle/>
            <a:p>
              <a:endParaRPr lang="zh-CN" altLang="en-US"/>
            </a:p>
          </p:txBody>
        </p:sp>
        <p:sp>
          <p:nvSpPr>
            <p:cNvPr id="535557" name="AutoShape 5"/>
            <p:cNvSpPr>
              <a:spLocks noChangeArrowheads="1"/>
            </p:cNvSpPr>
            <p:nvPr/>
          </p:nvSpPr>
          <p:spPr bwMode="auto">
            <a:xfrm flipV="1">
              <a:off x="3288" y="1480"/>
              <a:ext cx="362" cy="816"/>
            </a:xfrm>
            <a:prstGeom prst="can">
              <a:avLst>
                <a:gd name="adj" fmla="val 56354"/>
              </a:avLst>
            </a:prstGeom>
            <a:gradFill rotWithShape="1">
              <a:gsLst>
                <a:gs pos="0">
                  <a:srgbClr val="B2B2B2">
                    <a:gamma/>
                    <a:shade val="46275"/>
                    <a:invGamma/>
                  </a:srgbClr>
                </a:gs>
                <a:gs pos="50000">
                  <a:srgbClr val="B2B2B2"/>
                </a:gs>
                <a:gs pos="100000">
                  <a:srgbClr val="B2B2B2">
                    <a:gamma/>
                    <a:shade val="46275"/>
                    <a:invGamma/>
                  </a:srgbClr>
                </a:gs>
              </a:gsLst>
              <a:lin ang="0" scaled="1"/>
            </a:gradFill>
            <a:ln w="9525">
              <a:solidFill>
                <a:schemeClr val="tx1"/>
              </a:solidFill>
              <a:round/>
              <a:headEnd/>
              <a:tailEnd/>
            </a:ln>
            <a:effectLst/>
          </p:spPr>
          <p:txBody>
            <a:bodyPr wrap="none" anchor="ctr"/>
            <a:lstStyle/>
            <a:p>
              <a:endParaRPr lang="zh-CN" altLang="en-US"/>
            </a:p>
          </p:txBody>
        </p:sp>
        <p:sp>
          <p:nvSpPr>
            <p:cNvPr id="535558" name="Rectangle 6"/>
            <p:cNvSpPr>
              <a:spLocks noChangeArrowheads="1"/>
            </p:cNvSpPr>
            <p:nvPr/>
          </p:nvSpPr>
          <p:spPr bwMode="auto">
            <a:xfrm>
              <a:off x="3243" y="2296"/>
              <a:ext cx="453" cy="1324"/>
            </a:xfrm>
            <a:prstGeom prst="rect">
              <a:avLst/>
            </a:prstGeom>
            <a:solidFill>
              <a:srgbClr val="FFFFFF"/>
            </a:solidFill>
            <a:ln w="9525">
              <a:noFill/>
              <a:miter lim="800000"/>
              <a:headEnd/>
              <a:tailEnd/>
            </a:ln>
            <a:effectLst/>
          </p:spPr>
          <p:txBody>
            <a:bodyPr wrap="none" anchor="ctr"/>
            <a:lstStyle/>
            <a:p>
              <a:endParaRPr lang="zh-CN" altLang="en-US"/>
            </a:p>
          </p:txBody>
        </p:sp>
      </p:grpSp>
      <p:sp>
        <p:nvSpPr>
          <p:cNvPr id="535559" name="Rectangle 7"/>
          <p:cNvSpPr>
            <a:spLocks noGrp="1" noChangeArrowheads="1"/>
          </p:cNvSpPr>
          <p:nvPr>
            <p:ph type="title"/>
          </p:nvPr>
        </p:nvSpPr>
        <p:spPr>
          <a:xfrm>
            <a:off x="685800" y="0"/>
            <a:ext cx="7772400" cy="1143000"/>
          </a:xfrm>
        </p:spPr>
        <p:txBody>
          <a:bodyPr/>
          <a:lstStyle/>
          <a:p>
            <a:r>
              <a:rPr lang="zh-CN" altLang="en-US">
                <a:solidFill>
                  <a:schemeClr val="tx1"/>
                </a:solidFill>
                <a:latin typeface="黑体" pitchFamily="49" charset="-122"/>
                <a:ea typeface="黑体" pitchFamily="49" charset="-122"/>
              </a:rPr>
              <a:t>冲击检流计</a:t>
            </a:r>
          </a:p>
        </p:txBody>
      </p:sp>
      <p:pic>
        <p:nvPicPr>
          <p:cNvPr id="535560" name="Picture 8" descr="AC4-3冲击检流计－1"/>
          <p:cNvPicPr>
            <a:picLocks noChangeAspect="1" noChangeArrowheads="1"/>
          </p:cNvPicPr>
          <p:nvPr/>
        </p:nvPicPr>
        <p:blipFill>
          <a:blip r:embed="rId2" cstate="print"/>
          <a:srcRect/>
          <a:stretch>
            <a:fillRect/>
          </a:stretch>
        </p:blipFill>
        <p:spPr bwMode="auto">
          <a:xfrm>
            <a:off x="468313" y="1335088"/>
            <a:ext cx="3263900" cy="4508500"/>
          </a:xfrm>
          <a:prstGeom prst="rect">
            <a:avLst/>
          </a:prstGeom>
          <a:noFill/>
        </p:spPr>
      </p:pic>
      <p:sp>
        <p:nvSpPr>
          <p:cNvPr id="535561" name="Rectangle 9"/>
          <p:cNvSpPr>
            <a:spLocks noChangeArrowheads="1"/>
          </p:cNvSpPr>
          <p:nvPr/>
        </p:nvSpPr>
        <p:spPr bwMode="auto">
          <a:xfrm>
            <a:off x="5022850" y="3783013"/>
            <a:ext cx="1008063" cy="1584325"/>
          </a:xfrm>
          <a:prstGeom prst="rect">
            <a:avLst/>
          </a:prstGeom>
          <a:solidFill>
            <a:srgbClr val="FFFF99">
              <a:alpha val="50000"/>
            </a:srgbClr>
          </a:solidFill>
          <a:ln w="28575">
            <a:solidFill>
              <a:schemeClr val="tx1"/>
            </a:solidFill>
            <a:miter lim="800000"/>
            <a:headEnd/>
            <a:tailEnd/>
          </a:ln>
          <a:effectLst/>
        </p:spPr>
        <p:txBody>
          <a:bodyPr wrap="none" anchor="ctr"/>
          <a:lstStyle/>
          <a:p>
            <a:endParaRPr lang="zh-CN" altLang="en-US"/>
          </a:p>
        </p:txBody>
      </p:sp>
      <p:sp>
        <p:nvSpPr>
          <p:cNvPr id="535562" name="Rectangle 10"/>
          <p:cNvSpPr>
            <a:spLocks noChangeArrowheads="1"/>
          </p:cNvSpPr>
          <p:nvPr/>
        </p:nvSpPr>
        <p:spPr bwMode="auto">
          <a:xfrm>
            <a:off x="4808538" y="3567113"/>
            <a:ext cx="1439862" cy="215900"/>
          </a:xfrm>
          <a:prstGeom prst="rect">
            <a:avLst/>
          </a:prstGeom>
          <a:solidFill>
            <a:srgbClr val="FFCCFF">
              <a:alpha val="50000"/>
            </a:srgbClr>
          </a:solidFill>
          <a:ln w="28575">
            <a:solidFill>
              <a:schemeClr val="tx1"/>
            </a:solidFill>
            <a:miter lim="800000"/>
            <a:headEnd/>
            <a:tailEnd/>
          </a:ln>
          <a:effectLst/>
        </p:spPr>
        <p:txBody>
          <a:bodyPr wrap="none" anchor="ctr"/>
          <a:lstStyle/>
          <a:p>
            <a:endParaRPr lang="zh-CN" altLang="en-US"/>
          </a:p>
        </p:txBody>
      </p:sp>
      <p:sp>
        <p:nvSpPr>
          <p:cNvPr id="535563" name="Freeform 11"/>
          <p:cNvSpPr>
            <a:spLocks/>
          </p:cNvSpPr>
          <p:nvPr/>
        </p:nvSpPr>
        <p:spPr bwMode="auto">
          <a:xfrm>
            <a:off x="4794250" y="3998913"/>
            <a:ext cx="1466850" cy="215900"/>
          </a:xfrm>
          <a:custGeom>
            <a:avLst/>
            <a:gdLst/>
            <a:ahLst/>
            <a:cxnLst>
              <a:cxn ang="0">
                <a:pos x="155" y="0"/>
              </a:cxn>
              <a:cxn ang="0">
                <a:pos x="109" y="45"/>
              </a:cxn>
              <a:cxn ang="0">
                <a:pos x="809" y="124"/>
              </a:cxn>
              <a:cxn ang="0">
                <a:pos x="797" y="196"/>
              </a:cxn>
            </a:cxnLst>
            <a:rect l="0" t="0" r="r" b="b"/>
            <a:pathLst>
              <a:path w="924" h="196">
                <a:moveTo>
                  <a:pt x="155" y="0"/>
                </a:moveTo>
                <a:cubicBezTo>
                  <a:pt x="75" y="11"/>
                  <a:pt x="0" y="24"/>
                  <a:pt x="109" y="45"/>
                </a:cubicBezTo>
                <a:cubicBezTo>
                  <a:pt x="218" y="66"/>
                  <a:pt x="694" y="99"/>
                  <a:pt x="809" y="124"/>
                </a:cubicBezTo>
                <a:cubicBezTo>
                  <a:pt x="924" y="149"/>
                  <a:pt x="799" y="181"/>
                  <a:pt x="797" y="196"/>
                </a:cubicBezTo>
              </a:path>
            </a:pathLst>
          </a:custGeom>
          <a:noFill/>
          <a:ln w="38100" cmpd="sng">
            <a:solidFill>
              <a:srgbClr val="FF9900"/>
            </a:solidFill>
            <a:round/>
            <a:headEnd/>
            <a:tailEnd/>
          </a:ln>
          <a:effectLst/>
        </p:spPr>
        <p:txBody>
          <a:bodyPr/>
          <a:lstStyle/>
          <a:p>
            <a:endParaRPr lang="zh-CN" altLang="en-US"/>
          </a:p>
        </p:txBody>
      </p:sp>
      <p:sp>
        <p:nvSpPr>
          <p:cNvPr id="535564" name="Freeform 12"/>
          <p:cNvSpPr>
            <a:spLocks/>
          </p:cNvSpPr>
          <p:nvPr/>
        </p:nvSpPr>
        <p:spPr bwMode="auto">
          <a:xfrm>
            <a:off x="4794250" y="4214813"/>
            <a:ext cx="1466850" cy="215900"/>
          </a:xfrm>
          <a:custGeom>
            <a:avLst/>
            <a:gdLst/>
            <a:ahLst/>
            <a:cxnLst>
              <a:cxn ang="0">
                <a:pos x="155" y="0"/>
              </a:cxn>
              <a:cxn ang="0">
                <a:pos x="109" y="45"/>
              </a:cxn>
              <a:cxn ang="0">
                <a:pos x="809" y="124"/>
              </a:cxn>
              <a:cxn ang="0">
                <a:pos x="797" y="196"/>
              </a:cxn>
            </a:cxnLst>
            <a:rect l="0" t="0" r="r" b="b"/>
            <a:pathLst>
              <a:path w="924" h="196">
                <a:moveTo>
                  <a:pt x="155" y="0"/>
                </a:moveTo>
                <a:cubicBezTo>
                  <a:pt x="75" y="11"/>
                  <a:pt x="0" y="24"/>
                  <a:pt x="109" y="45"/>
                </a:cubicBezTo>
                <a:cubicBezTo>
                  <a:pt x="218" y="66"/>
                  <a:pt x="694" y="99"/>
                  <a:pt x="809" y="124"/>
                </a:cubicBezTo>
                <a:cubicBezTo>
                  <a:pt x="924" y="149"/>
                  <a:pt x="799" y="181"/>
                  <a:pt x="797" y="196"/>
                </a:cubicBezTo>
              </a:path>
            </a:pathLst>
          </a:custGeom>
          <a:noFill/>
          <a:ln w="38100" cmpd="sng">
            <a:solidFill>
              <a:srgbClr val="FF9900"/>
            </a:solidFill>
            <a:round/>
            <a:headEnd/>
            <a:tailEnd/>
          </a:ln>
          <a:effectLst/>
        </p:spPr>
        <p:txBody>
          <a:bodyPr/>
          <a:lstStyle/>
          <a:p>
            <a:endParaRPr lang="zh-CN" altLang="en-US"/>
          </a:p>
        </p:txBody>
      </p:sp>
      <p:sp>
        <p:nvSpPr>
          <p:cNvPr id="535565" name="Freeform 13"/>
          <p:cNvSpPr>
            <a:spLocks/>
          </p:cNvSpPr>
          <p:nvPr/>
        </p:nvSpPr>
        <p:spPr bwMode="auto">
          <a:xfrm>
            <a:off x="4794250" y="4430713"/>
            <a:ext cx="1466850" cy="215900"/>
          </a:xfrm>
          <a:custGeom>
            <a:avLst/>
            <a:gdLst/>
            <a:ahLst/>
            <a:cxnLst>
              <a:cxn ang="0">
                <a:pos x="155" y="0"/>
              </a:cxn>
              <a:cxn ang="0">
                <a:pos x="109" y="45"/>
              </a:cxn>
              <a:cxn ang="0">
                <a:pos x="809" y="124"/>
              </a:cxn>
              <a:cxn ang="0">
                <a:pos x="797" y="196"/>
              </a:cxn>
            </a:cxnLst>
            <a:rect l="0" t="0" r="r" b="b"/>
            <a:pathLst>
              <a:path w="924" h="196">
                <a:moveTo>
                  <a:pt x="155" y="0"/>
                </a:moveTo>
                <a:cubicBezTo>
                  <a:pt x="75" y="11"/>
                  <a:pt x="0" y="24"/>
                  <a:pt x="109" y="45"/>
                </a:cubicBezTo>
                <a:cubicBezTo>
                  <a:pt x="218" y="66"/>
                  <a:pt x="694" y="99"/>
                  <a:pt x="809" y="124"/>
                </a:cubicBezTo>
                <a:cubicBezTo>
                  <a:pt x="924" y="149"/>
                  <a:pt x="799" y="181"/>
                  <a:pt x="797" y="196"/>
                </a:cubicBezTo>
              </a:path>
            </a:pathLst>
          </a:custGeom>
          <a:noFill/>
          <a:ln w="38100" cmpd="sng">
            <a:solidFill>
              <a:srgbClr val="FF9900"/>
            </a:solidFill>
            <a:round/>
            <a:headEnd/>
            <a:tailEnd/>
          </a:ln>
          <a:effectLst/>
        </p:spPr>
        <p:txBody>
          <a:bodyPr/>
          <a:lstStyle/>
          <a:p>
            <a:endParaRPr lang="zh-CN" altLang="en-US"/>
          </a:p>
        </p:txBody>
      </p:sp>
      <p:sp>
        <p:nvSpPr>
          <p:cNvPr id="535566" name="Freeform 14"/>
          <p:cNvSpPr>
            <a:spLocks/>
          </p:cNvSpPr>
          <p:nvPr/>
        </p:nvSpPr>
        <p:spPr bwMode="auto">
          <a:xfrm>
            <a:off x="6046788" y="3925888"/>
            <a:ext cx="1765300" cy="412750"/>
          </a:xfrm>
          <a:custGeom>
            <a:avLst/>
            <a:gdLst/>
            <a:ahLst/>
            <a:cxnLst>
              <a:cxn ang="0">
                <a:pos x="0" y="0"/>
              </a:cxn>
              <a:cxn ang="0">
                <a:pos x="1112" y="0"/>
              </a:cxn>
              <a:cxn ang="0">
                <a:pos x="1112" y="260"/>
              </a:cxn>
            </a:cxnLst>
            <a:rect l="0" t="0" r="r" b="b"/>
            <a:pathLst>
              <a:path w="1112" h="260">
                <a:moveTo>
                  <a:pt x="0" y="0"/>
                </a:moveTo>
                <a:lnTo>
                  <a:pt x="1112" y="0"/>
                </a:lnTo>
                <a:lnTo>
                  <a:pt x="1112" y="260"/>
                </a:lnTo>
              </a:path>
            </a:pathLst>
          </a:custGeom>
          <a:noFill/>
          <a:ln w="38100" cmpd="sng">
            <a:solidFill>
              <a:srgbClr val="FF9900"/>
            </a:solidFill>
            <a:round/>
            <a:headEnd/>
            <a:tailEnd/>
          </a:ln>
          <a:effectLst/>
        </p:spPr>
        <p:txBody>
          <a:bodyPr/>
          <a:lstStyle/>
          <a:p>
            <a:endParaRPr lang="zh-CN" altLang="en-US"/>
          </a:p>
        </p:txBody>
      </p:sp>
      <p:sp>
        <p:nvSpPr>
          <p:cNvPr id="535567" name="Text Box 15"/>
          <p:cNvSpPr txBox="1">
            <a:spLocks noChangeArrowheads="1"/>
          </p:cNvSpPr>
          <p:nvPr/>
        </p:nvSpPr>
        <p:spPr bwMode="auto">
          <a:xfrm>
            <a:off x="6948488" y="3206750"/>
            <a:ext cx="1746250" cy="495300"/>
          </a:xfrm>
          <a:prstGeom prst="rect">
            <a:avLst/>
          </a:prstGeom>
          <a:solidFill>
            <a:srgbClr val="CCFF66"/>
          </a:solidFill>
          <a:ln w="38100">
            <a:solidFill>
              <a:srgbClr val="0000FF"/>
            </a:solidFill>
            <a:miter lim="800000"/>
            <a:headEnd/>
            <a:tailEnd/>
          </a:ln>
          <a:effectLst/>
        </p:spPr>
        <p:txBody>
          <a:bodyPr wrap="none">
            <a:spAutoFit/>
          </a:bodyPr>
          <a:lstStyle/>
          <a:p>
            <a:r>
              <a:rPr lang="zh-CN" altLang="en-US">
                <a:latin typeface="Arial" pitchFamily="34" charset="0"/>
              </a:rPr>
              <a:t>冲击检流计</a:t>
            </a:r>
          </a:p>
        </p:txBody>
      </p:sp>
      <p:sp>
        <p:nvSpPr>
          <p:cNvPr id="535568" name="Text Box 16"/>
          <p:cNvSpPr txBox="1">
            <a:spLocks noChangeArrowheads="1"/>
          </p:cNvSpPr>
          <p:nvPr/>
        </p:nvSpPr>
        <p:spPr bwMode="auto">
          <a:xfrm>
            <a:off x="588963" y="5799138"/>
            <a:ext cx="2927350" cy="366712"/>
          </a:xfrm>
          <a:prstGeom prst="rect">
            <a:avLst/>
          </a:prstGeom>
          <a:noFill/>
          <a:ln w="9525">
            <a:noFill/>
            <a:miter lim="800000"/>
            <a:headEnd/>
            <a:tailEnd/>
          </a:ln>
          <a:effectLst/>
        </p:spPr>
        <p:txBody>
          <a:bodyPr wrap="none">
            <a:spAutoFit/>
          </a:bodyPr>
          <a:lstStyle/>
          <a:p>
            <a:r>
              <a:rPr lang="zh-CN" altLang="en-US" sz="1800">
                <a:latin typeface="Arial" pitchFamily="34" charset="0"/>
              </a:rPr>
              <a:t>上海精密科学仪器有限公司</a:t>
            </a:r>
          </a:p>
        </p:txBody>
      </p:sp>
      <p:sp>
        <p:nvSpPr>
          <p:cNvPr id="535569" name="Text Box 17"/>
          <p:cNvSpPr txBox="1">
            <a:spLocks noChangeArrowheads="1"/>
          </p:cNvSpPr>
          <p:nvPr/>
        </p:nvSpPr>
        <p:spPr bwMode="auto">
          <a:xfrm>
            <a:off x="1547813" y="2624138"/>
            <a:ext cx="2633662" cy="366712"/>
          </a:xfrm>
          <a:prstGeom prst="rect">
            <a:avLst/>
          </a:prstGeom>
          <a:solidFill>
            <a:srgbClr val="CCFF66"/>
          </a:solidFill>
          <a:ln w="9525">
            <a:noFill/>
            <a:miter lim="800000"/>
            <a:headEnd/>
            <a:tailEnd/>
          </a:ln>
          <a:effectLst/>
        </p:spPr>
        <p:txBody>
          <a:bodyPr wrap="none">
            <a:spAutoFit/>
          </a:bodyPr>
          <a:lstStyle/>
          <a:p>
            <a:r>
              <a:rPr lang="en-US" altLang="zh-CN" sz="1800">
                <a:latin typeface="Arial" pitchFamily="34" charset="0"/>
              </a:rPr>
              <a:t>AC4/</a:t>
            </a:r>
            <a:r>
              <a:rPr lang="en-US" altLang="zh-CN" sz="1600">
                <a:latin typeface="Arial" pitchFamily="34" charset="0"/>
              </a:rPr>
              <a:t>3</a:t>
            </a:r>
            <a:r>
              <a:rPr lang="zh-CN" altLang="en-US" sz="1800">
                <a:latin typeface="Arial" pitchFamily="34" charset="0"/>
              </a:rPr>
              <a:t>型直流镜式检流计</a:t>
            </a:r>
          </a:p>
        </p:txBody>
      </p:sp>
      <p:grpSp>
        <p:nvGrpSpPr>
          <p:cNvPr id="535570" name="Group 18"/>
          <p:cNvGrpSpPr>
            <a:grpSpLocks/>
          </p:cNvGrpSpPr>
          <p:nvPr/>
        </p:nvGrpSpPr>
        <p:grpSpPr bwMode="auto">
          <a:xfrm>
            <a:off x="7019925" y="3998913"/>
            <a:ext cx="1497013" cy="1082675"/>
            <a:chOff x="4422" y="2795"/>
            <a:chExt cx="943" cy="682"/>
          </a:xfrm>
        </p:grpSpPr>
        <p:grpSp>
          <p:nvGrpSpPr>
            <p:cNvPr id="535571" name="Group 19"/>
            <p:cNvGrpSpPr>
              <a:grpSpLocks/>
            </p:cNvGrpSpPr>
            <p:nvPr/>
          </p:nvGrpSpPr>
          <p:grpSpPr bwMode="auto">
            <a:xfrm>
              <a:off x="4422" y="2795"/>
              <a:ext cx="943" cy="682"/>
              <a:chOff x="4432" y="2795"/>
              <a:chExt cx="943" cy="682"/>
            </a:xfrm>
          </p:grpSpPr>
          <p:sp>
            <p:nvSpPr>
              <p:cNvPr id="535572" name="Arc 20"/>
              <p:cNvSpPr>
                <a:spLocks/>
              </p:cNvSpPr>
              <p:nvPr/>
            </p:nvSpPr>
            <p:spPr bwMode="auto">
              <a:xfrm>
                <a:off x="4432" y="2795"/>
                <a:ext cx="943" cy="680"/>
              </a:xfrm>
              <a:custGeom>
                <a:avLst/>
                <a:gdLst>
                  <a:gd name="G0" fmla="+- 14726 0 0"/>
                  <a:gd name="G1" fmla="+- 21600 0 0"/>
                  <a:gd name="G2" fmla="+- 21600 0 0"/>
                  <a:gd name="T0" fmla="*/ 0 w 29929"/>
                  <a:gd name="T1" fmla="*/ 5798 h 21600"/>
                  <a:gd name="T2" fmla="*/ 29929 w 29929"/>
                  <a:gd name="T3" fmla="*/ 6256 h 21600"/>
                  <a:gd name="T4" fmla="*/ 14726 w 29929"/>
                  <a:gd name="T5" fmla="*/ 21600 h 21600"/>
                </a:gdLst>
                <a:ahLst/>
                <a:cxnLst>
                  <a:cxn ang="0">
                    <a:pos x="T0" y="T1"/>
                  </a:cxn>
                  <a:cxn ang="0">
                    <a:pos x="T2" y="T3"/>
                  </a:cxn>
                  <a:cxn ang="0">
                    <a:pos x="T4" y="T5"/>
                  </a:cxn>
                </a:cxnLst>
                <a:rect l="0" t="0" r="r" b="b"/>
                <a:pathLst>
                  <a:path w="29929" h="21600" fill="none" extrusionOk="0">
                    <a:moveTo>
                      <a:pt x="-1" y="5797"/>
                    </a:moveTo>
                    <a:cubicBezTo>
                      <a:pt x="3998" y="2071"/>
                      <a:pt x="9260" y="-1"/>
                      <a:pt x="14726" y="0"/>
                    </a:cubicBezTo>
                    <a:cubicBezTo>
                      <a:pt x="20420" y="0"/>
                      <a:pt x="25883" y="2248"/>
                      <a:pt x="29928" y="6256"/>
                    </a:cubicBezTo>
                  </a:path>
                  <a:path w="29929" h="21600" stroke="0" extrusionOk="0">
                    <a:moveTo>
                      <a:pt x="-1" y="5797"/>
                    </a:moveTo>
                    <a:cubicBezTo>
                      <a:pt x="3998" y="2071"/>
                      <a:pt x="9260" y="-1"/>
                      <a:pt x="14726" y="0"/>
                    </a:cubicBezTo>
                    <a:cubicBezTo>
                      <a:pt x="20420" y="0"/>
                      <a:pt x="25883" y="2248"/>
                      <a:pt x="29928" y="6256"/>
                    </a:cubicBezTo>
                    <a:lnTo>
                      <a:pt x="14726" y="21600"/>
                    </a:lnTo>
                    <a:close/>
                  </a:path>
                </a:pathLst>
              </a:custGeom>
              <a:solidFill>
                <a:srgbClr val="FFCCFF"/>
              </a:solidFill>
              <a:ln w="38100">
                <a:solidFill>
                  <a:schemeClr val="tx1"/>
                </a:solidFill>
                <a:round/>
                <a:headEnd/>
                <a:tailEnd/>
              </a:ln>
              <a:effectLst/>
            </p:spPr>
            <p:txBody>
              <a:bodyPr wrap="none" anchor="ctr"/>
              <a:lstStyle/>
              <a:p>
                <a:endParaRPr lang="zh-CN" altLang="en-US"/>
              </a:p>
            </p:txBody>
          </p:sp>
          <p:sp>
            <p:nvSpPr>
              <p:cNvPr id="535573" name="Line 21"/>
              <p:cNvSpPr>
                <a:spLocks noChangeShapeType="1"/>
              </p:cNvSpPr>
              <p:nvPr/>
            </p:nvSpPr>
            <p:spPr bwMode="auto">
              <a:xfrm flipV="1">
                <a:off x="4902" y="2982"/>
                <a:ext cx="464" cy="495"/>
              </a:xfrm>
              <a:prstGeom prst="line">
                <a:avLst/>
              </a:prstGeom>
              <a:noFill/>
              <a:ln w="38100">
                <a:solidFill>
                  <a:schemeClr val="tx1"/>
                </a:solidFill>
                <a:round/>
                <a:headEnd/>
                <a:tailEnd/>
              </a:ln>
              <a:effectLst/>
            </p:spPr>
            <p:txBody>
              <a:bodyPr/>
              <a:lstStyle/>
              <a:p>
                <a:endParaRPr lang="zh-CN" altLang="en-US"/>
              </a:p>
            </p:txBody>
          </p:sp>
          <p:sp>
            <p:nvSpPr>
              <p:cNvPr id="535574" name="Line 22"/>
              <p:cNvSpPr>
                <a:spLocks noChangeShapeType="1"/>
              </p:cNvSpPr>
              <p:nvPr/>
            </p:nvSpPr>
            <p:spPr bwMode="auto">
              <a:xfrm flipH="1" flipV="1">
                <a:off x="4447" y="2977"/>
                <a:ext cx="464" cy="495"/>
              </a:xfrm>
              <a:prstGeom prst="line">
                <a:avLst/>
              </a:prstGeom>
              <a:noFill/>
              <a:ln w="38100">
                <a:solidFill>
                  <a:schemeClr val="tx1"/>
                </a:solidFill>
                <a:round/>
                <a:headEnd/>
                <a:tailEnd/>
              </a:ln>
              <a:effectLst/>
            </p:spPr>
            <p:txBody>
              <a:bodyPr/>
              <a:lstStyle/>
              <a:p>
                <a:endParaRPr lang="zh-CN" altLang="en-US"/>
              </a:p>
            </p:txBody>
          </p:sp>
        </p:grpSp>
        <p:sp>
          <p:nvSpPr>
            <p:cNvPr id="535575" name="Line 23"/>
            <p:cNvSpPr>
              <a:spLocks noChangeShapeType="1"/>
            </p:cNvSpPr>
            <p:nvPr/>
          </p:nvSpPr>
          <p:spPr bwMode="auto">
            <a:xfrm rot="840000">
              <a:off x="5041" y="2855"/>
              <a:ext cx="0" cy="113"/>
            </a:xfrm>
            <a:prstGeom prst="line">
              <a:avLst/>
            </a:prstGeom>
            <a:noFill/>
            <a:ln w="9525">
              <a:solidFill>
                <a:schemeClr val="tx1"/>
              </a:solidFill>
              <a:round/>
              <a:headEnd/>
              <a:tailEnd/>
            </a:ln>
            <a:effectLst/>
          </p:spPr>
          <p:txBody>
            <a:bodyPr/>
            <a:lstStyle/>
            <a:p>
              <a:endParaRPr lang="zh-CN" altLang="en-US"/>
            </a:p>
          </p:txBody>
        </p:sp>
        <p:sp>
          <p:nvSpPr>
            <p:cNvPr id="535576" name="Line 24"/>
            <p:cNvSpPr>
              <a:spLocks noChangeShapeType="1"/>
            </p:cNvSpPr>
            <p:nvPr/>
          </p:nvSpPr>
          <p:spPr bwMode="auto">
            <a:xfrm rot="1680000">
              <a:off x="5170" y="2910"/>
              <a:ext cx="0" cy="113"/>
            </a:xfrm>
            <a:prstGeom prst="line">
              <a:avLst/>
            </a:prstGeom>
            <a:noFill/>
            <a:ln w="9525">
              <a:solidFill>
                <a:schemeClr val="tx1"/>
              </a:solidFill>
              <a:round/>
              <a:headEnd/>
              <a:tailEnd/>
            </a:ln>
            <a:effectLst/>
          </p:spPr>
          <p:txBody>
            <a:bodyPr/>
            <a:lstStyle/>
            <a:p>
              <a:endParaRPr lang="zh-CN" altLang="en-US"/>
            </a:p>
          </p:txBody>
        </p:sp>
        <p:sp>
          <p:nvSpPr>
            <p:cNvPr id="535577" name="Line 25"/>
            <p:cNvSpPr>
              <a:spLocks noChangeShapeType="1"/>
            </p:cNvSpPr>
            <p:nvPr/>
          </p:nvSpPr>
          <p:spPr bwMode="auto">
            <a:xfrm>
              <a:off x="4898" y="2821"/>
              <a:ext cx="0" cy="113"/>
            </a:xfrm>
            <a:prstGeom prst="line">
              <a:avLst/>
            </a:prstGeom>
            <a:noFill/>
            <a:ln w="9525">
              <a:solidFill>
                <a:schemeClr val="tx1"/>
              </a:solidFill>
              <a:round/>
              <a:headEnd/>
              <a:tailEnd/>
            </a:ln>
            <a:effectLst/>
          </p:spPr>
          <p:txBody>
            <a:bodyPr/>
            <a:lstStyle/>
            <a:p>
              <a:endParaRPr lang="zh-CN" altLang="en-US"/>
            </a:p>
          </p:txBody>
        </p:sp>
        <p:sp>
          <p:nvSpPr>
            <p:cNvPr id="535578" name="Line 26"/>
            <p:cNvSpPr>
              <a:spLocks noChangeShapeType="1"/>
            </p:cNvSpPr>
            <p:nvPr/>
          </p:nvSpPr>
          <p:spPr bwMode="auto">
            <a:xfrm rot="2580000" flipH="1">
              <a:off x="5272" y="2970"/>
              <a:ext cx="0" cy="113"/>
            </a:xfrm>
            <a:prstGeom prst="line">
              <a:avLst/>
            </a:prstGeom>
            <a:noFill/>
            <a:ln w="9525">
              <a:solidFill>
                <a:schemeClr val="tx1"/>
              </a:solidFill>
              <a:round/>
              <a:headEnd/>
              <a:tailEnd/>
            </a:ln>
            <a:effectLst/>
          </p:spPr>
          <p:txBody>
            <a:bodyPr/>
            <a:lstStyle/>
            <a:p>
              <a:endParaRPr lang="zh-CN" altLang="en-US"/>
            </a:p>
          </p:txBody>
        </p:sp>
        <p:sp>
          <p:nvSpPr>
            <p:cNvPr id="535579" name="Line 27"/>
            <p:cNvSpPr>
              <a:spLocks noChangeShapeType="1"/>
            </p:cNvSpPr>
            <p:nvPr/>
          </p:nvSpPr>
          <p:spPr bwMode="auto">
            <a:xfrm rot="20760000" flipH="1">
              <a:off x="4768" y="2841"/>
              <a:ext cx="0" cy="113"/>
            </a:xfrm>
            <a:prstGeom prst="line">
              <a:avLst/>
            </a:prstGeom>
            <a:noFill/>
            <a:ln w="9525">
              <a:solidFill>
                <a:schemeClr val="tx1"/>
              </a:solidFill>
              <a:round/>
              <a:headEnd/>
              <a:tailEnd/>
            </a:ln>
            <a:effectLst/>
          </p:spPr>
          <p:txBody>
            <a:bodyPr/>
            <a:lstStyle/>
            <a:p>
              <a:endParaRPr lang="zh-CN" altLang="en-US"/>
            </a:p>
          </p:txBody>
        </p:sp>
        <p:sp>
          <p:nvSpPr>
            <p:cNvPr id="535580" name="Line 28"/>
            <p:cNvSpPr>
              <a:spLocks noChangeShapeType="1"/>
            </p:cNvSpPr>
            <p:nvPr/>
          </p:nvSpPr>
          <p:spPr bwMode="auto">
            <a:xfrm rot="19920000" flipH="1">
              <a:off x="4632" y="2895"/>
              <a:ext cx="0" cy="113"/>
            </a:xfrm>
            <a:prstGeom prst="line">
              <a:avLst/>
            </a:prstGeom>
            <a:noFill/>
            <a:ln w="9525">
              <a:solidFill>
                <a:schemeClr val="tx1"/>
              </a:solidFill>
              <a:round/>
              <a:headEnd/>
              <a:tailEnd/>
            </a:ln>
            <a:effectLst/>
          </p:spPr>
          <p:txBody>
            <a:bodyPr/>
            <a:lstStyle/>
            <a:p>
              <a:endParaRPr lang="zh-CN" altLang="en-US"/>
            </a:p>
          </p:txBody>
        </p:sp>
        <p:sp>
          <p:nvSpPr>
            <p:cNvPr id="535581" name="Line 29"/>
            <p:cNvSpPr>
              <a:spLocks noChangeShapeType="1"/>
            </p:cNvSpPr>
            <p:nvPr/>
          </p:nvSpPr>
          <p:spPr bwMode="auto">
            <a:xfrm rot="-2580000">
              <a:off x="4519" y="2962"/>
              <a:ext cx="0" cy="113"/>
            </a:xfrm>
            <a:prstGeom prst="line">
              <a:avLst/>
            </a:prstGeom>
            <a:noFill/>
            <a:ln w="9525">
              <a:solidFill>
                <a:schemeClr val="tx1"/>
              </a:solidFill>
              <a:round/>
              <a:headEnd/>
              <a:tailEnd/>
            </a:ln>
            <a:effectLst/>
          </p:spPr>
          <p:txBody>
            <a:bodyPr/>
            <a:lstStyle/>
            <a:p>
              <a:endParaRPr lang="zh-CN" altLang="en-US"/>
            </a:p>
          </p:txBody>
        </p:sp>
        <p:sp>
          <p:nvSpPr>
            <p:cNvPr id="535582" name="Line 30"/>
            <p:cNvSpPr>
              <a:spLocks noChangeShapeType="1"/>
            </p:cNvSpPr>
            <p:nvPr/>
          </p:nvSpPr>
          <p:spPr bwMode="auto">
            <a:xfrm rot="420000">
              <a:off x="4971" y="2839"/>
              <a:ext cx="0" cy="68"/>
            </a:xfrm>
            <a:prstGeom prst="line">
              <a:avLst/>
            </a:prstGeom>
            <a:noFill/>
            <a:ln w="9525">
              <a:solidFill>
                <a:schemeClr val="tx1"/>
              </a:solidFill>
              <a:round/>
              <a:headEnd/>
              <a:tailEnd/>
            </a:ln>
            <a:effectLst/>
          </p:spPr>
          <p:txBody>
            <a:bodyPr/>
            <a:lstStyle/>
            <a:p>
              <a:endParaRPr lang="zh-CN" altLang="en-US"/>
            </a:p>
          </p:txBody>
        </p:sp>
        <p:sp>
          <p:nvSpPr>
            <p:cNvPr id="535583" name="Line 31"/>
            <p:cNvSpPr>
              <a:spLocks noChangeShapeType="1"/>
            </p:cNvSpPr>
            <p:nvPr/>
          </p:nvSpPr>
          <p:spPr bwMode="auto">
            <a:xfrm rot="1260000">
              <a:off x="5111" y="2890"/>
              <a:ext cx="0" cy="68"/>
            </a:xfrm>
            <a:prstGeom prst="line">
              <a:avLst/>
            </a:prstGeom>
            <a:noFill/>
            <a:ln w="9525">
              <a:solidFill>
                <a:schemeClr val="tx1"/>
              </a:solidFill>
              <a:round/>
              <a:headEnd/>
              <a:tailEnd/>
            </a:ln>
            <a:effectLst/>
          </p:spPr>
          <p:txBody>
            <a:bodyPr/>
            <a:lstStyle/>
            <a:p>
              <a:endParaRPr lang="zh-CN" altLang="en-US"/>
            </a:p>
          </p:txBody>
        </p:sp>
        <p:sp>
          <p:nvSpPr>
            <p:cNvPr id="535584" name="Line 32"/>
            <p:cNvSpPr>
              <a:spLocks noChangeShapeType="1"/>
            </p:cNvSpPr>
            <p:nvPr/>
          </p:nvSpPr>
          <p:spPr bwMode="auto">
            <a:xfrm rot="2100000">
              <a:off x="5231" y="2957"/>
              <a:ext cx="0" cy="68"/>
            </a:xfrm>
            <a:prstGeom prst="line">
              <a:avLst/>
            </a:prstGeom>
            <a:noFill/>
            <a:ln w="9525">
              <a:solidFill>
                <a:schemeClr val="tx1"/>
              </a:solidFill>
              <a:round/>
              <a:headEnd/>
              <a:tailEnd/>
            </a:ln>
            <a:effectLst/>
          </p:spPr>
          <p:txBody>
            <a:bodyPr/>
            <a:lstStyle/>
            <a:p>
              <a:endParaRPr lang="zh-CN" altLang="en-US"/>
            </a:p>
          </p:txBody>
        </p:sp>
        <p:sp>
          <p:nvSpPr>
            <p:cNvPr id="535585" name="Line 33"/>
            <p:cNvSpPr>
              <a:spLocks noChangeShapeType="1"/>
            </p:cNvSpPr>
            <p:nvPr/>
          </p:nvSpPr>
          <p:spPr bwMode="auto">
            <a:xfrm rot="21180000">
              <a:off x="4833" y="2836"/>
              <a:ext cx="0" cy="68"/>
            </a:xfrm>
            <a:prstGeom prst="line">
              <a:avLst/>
            </a:prstGeom>
            <a:noFill/>
            <a:ln w="9525">
              <a:solidFill>
                <a:schemeClr val="tx1"/>
              </a:solidFill>
              <a:round/>
              <a:headEnd/>
              <a:tailEnd/>
            </a:ln>
            <a:effectLst/>
          </p:spPr>
          <p:txBody>
            <a:bodyPr/>
            <a:lstStyle/>
            <a:p>
              <a:endParaRPr lang="zh-CN" altLang="en-US"/>
            </a:p>
          </p:txBody>
        </p:sp>
        <p:sp>
          <p:nvSpPr>
            <p:cNvPr id="535586" name="Line 34"/>
            <p:cNvSpPr>
              <a:spLocks noChangeShapeType="1"/>
            </p:cNvSpPr>
            <p:nvPr/>
          </p:nvSpPr>
          <p:spPr bwMode="auto">
            <a:xfrm rot="20340000">
              <a:off x="4688" y="2874"/>
              <a:ext cx="0" cy="68"/>
            </a:xfrm>
            <a:prstGeom prst="line">
              <a:avLst/>
            </a:prstGeom>
            <a:noFill/>
            <a:ln w="9525">
              <a:solidFill>
                <a:schemeClr val="tx1"/>
              </a:solidFill>
              <a:round/>
              <a:headEnd/>
              <a:tailEnd/>
            </a:ln>
            <a:effectLst/>
          </p:spPr>
          <p:txBody>
            <a:bodyPr/>
            <a:lstStyle/>
            <a:p>
              <a:endParaRPr lang="zh-CN" altLang="en-US"/>
            </a:p>
          </p:txBody>
        </p:sp>
        <p:sp>
          <p:nvSpPr>
            <p:cNvPr id="535587" name="Line 35"/>
            <p:cNvSpPr>
              <a:spLocks noChangeShapeType="1"/>
            </p:cNvSpPr>
            <p:nvPr/>
          </p:nvSpPr>
          <p:spPr bwMode="auto">
            <a:xfrm rot="19500000">
              <a:off x="4562" y="2937"/>
              <a:ext cx="0" cy="68"/>
            </a:xfrm>
            <a:prstGeom prst="line">
              <a:avLst/>
            </a:prstGeom>
            <a:noFill/>
            <a:ln w="9525">
              <a:solidFill>
                <a:schemeClr val="tx1"/>
              </a:solidFill>
              <a:round/>
              <a:headEnd/>
              <a:tailEnd/>
            </a:ln>
            <a:effectLst/>
          </p:spPr>
          <p:txBody>
            <a:bodyPr/>
            <a:lstStyle/>
            <a:p>
              <a:endParaRPr lang="zh-CN" altLang="en-US"/>
            </a:p>
          </p:txBody>
        </p:sp>
      </p:grpSp>
      <p:sp>
        <p:nvSpPr>
          <p:cNvPr id="535588" name="Line 36"/>
          <p:cNvSpPr>
            <a:spLocks noChangeShapeType="1"/>
          </p:cNvSpPr>
          <p:nvPr/>
        </p:nvSpPr>
        <p:spPr bwMode="auto">
          <a:xfrm flipV="1">
            <a:off x="7781925" y="4205288"/>
            <a:ext cx="0" cy="1655762"/>
          </a:xfrm>
          <a:prstGeom prst="line">
            <a:avLst/>
          </a:prstGeom>
          <a:noFill/>
          <a:ln w="28575">
            <a:solidFill>
              <a:srgbClr val="FF3300"/>
            </a:solidFill>
            <a:round/>
            <a:headEnd/>
            <a:tailEnd type="triangle" w="med" len="lg"/>
          </a:ln>
          <a:effectLst/>
        </p:spPr>
        <p:txBody>
          <a:bodyPr/>
          <a:lstStyle/>
          <a:p>
            <a:endParaRPr lang="zh-CN" altLang="en-US"/>
          </a:p>
        </p:txBody>
      </p:sp>
      <p:sp>
        <p:nvSpPr>
          <p:cNvPr id="535589" name="Rectangle 37"/>
          <p:cNvSpPr>
            <a:spLocks noChangeArrowheads="1"/>
          </p:cNvSpPr>
          <p:nvPr/>
        </p:nvSpPr>
        <p:spPr bwMode="auto">
          <a:xfrm>
            <a:off x="4808538" y="5367338"/>
            <a:ext cx="1439862" cy="215900"/>
          </a:xfrm>
          <a:prstGeom prst="rect">
            <a:avLst/>
          </a:prstGeom>
          <a:solidFill>
            <a:srgbClr val="FFCCFF">
              <a:alpha val="50000"/>
            </a:srgbClr>
          </a:solidFill>
          <a:ln w="28575">
            <a:solidFill>
              <a:schemeClr val="tx1"/>
            </a:solidFill>
            <a:miter lim="800000"/>
            <a:headEnd/>
            <a:tailEnd/>
          </a:ln>
          <a:effectLst/>
        </p:spPr>
        <p:txBody>
          <a:bodyPr wrap="none" anchor="ctr"/>
          <a:lstStyle/>
          <a:p>
            <a:endParaRPr lang="zh-CN" altLang="en-US"/>
          </a:p>
        </p:txBody>
      </p:sp>
      <p:sp>
        <p:nvSpPr>
          <p:cNvPr id="535590" name="Freeform 38"/>
          <p:cNvSpPr>
            <a:spLocks/>
          </p:cNvSpPr>
          <p:nvPr/>
        </p:nvSpPr>
        <p:spPr bwMode="auto">
          <a:xfrm>
            <a:off x="4794250" y="4646613"/>
            <a:ext cx="1466850" cy="215900"/>
          </a:xfrm>
          <a:custGeom>
            <a:avLst/>
            <a:gdLst/>
            <a:ahLst/>
            <a:cxnLst>
              <a:cxn ang="0">
                <a:pos x="155" y="0"/>
              </a:cxn>
              <a:cxn ang="0">
                <a:pos x="109" y="45"/>
              </a:cxn>
              <a:cxn ang="0">
                <a:pos x="809" y="124"/>
              </a:cxn>
              <a:cxn ang="0">
                <a:pos x="797" y="196"/>
              </a:cxn>
            </a:cxnLst>
            <a:rect l="0" t="0" r="r" b="b"/>
            <a:pathLst>
              <a:path w="924" h="196">
                <a:moveTo>
                  <a:pt x="155" y="0"/>
                </a:moveTo>
                <a:cubicBezTo>
                  <a:pt x="75" y="11"/>
                  <a:pt x="0" y="24"/>
                  <a:pt x="109" y="45"/>
                </a:cubicBezTo>
                <a:cubicBezTo>
                  <a:pt x="218" y="66"/>
                  <a:pt x="694" y="99"/>
                  <a:pt x="809" y="124"/>
                </a:cubicBezTo>
                <a:cubicBezTo>
                  <a:pt x="924" y="149"/>
                  <a:pt x="799" y="181"/>
                  <a:pt x="797" y="196"/>
                </a:cubicBezTo>
              </a:path>
            </a:pathLst>
          </a:custGeom>
          <a:noFill/>
          <a:ln w="38100" cmpd="sng">
            <a:solidFill>
              <a:srgbClr val="FF9900"/>
            </a:solidFill>
            <a:round/>
            <a:headEnd/>
            <a:tailEnd/>
          </a:ln>
          <a:effectLst/>
        </p:spPr>
        <p:txBody>
          <a:bodyPr/>
          <a:lstStyle/>
          <a:p>
            <a:endParaRPr lang="zh-CN" altLang="en-US"/>
          </a:p>
        </p:txBody>
      </p:sp>
      <p:sp>
        <p:nvSpPr>
          <p:cNvPr id="535591" name="Freeform 39"/>
          <p:cNvSpPr>
            <a:spLocks/>
          </p:cNvSpPr>
          <p:nvPr/>
        </p:nvSpPr>
        <p:spPr bwMode="auto">
          <a:xfrm>
            <a:off x="4794250" y="4862513"/>
            <a:ext cx="1466850" cy="215900"/>
          </a:xfrm>
          <a:custGeom>
            <a:avLst/>
            <a:gdLst/>
            <a:ahLst/>
            <a:cxnLst>
              <a:cxn ang="0">
                <a:pos x="155" y="0"/>
              </a:cxn>
              <a:cxn ang="0">
                <a:pos x="109" y="45"/>
              </a:cxn>
              <a:cxn ang="0">
                <a:pos x="809" y="124"/>
              </a:cxn>
              <a:cxn ang="0">
                <a:pos x="797" y="196"/>
              </a:cxn>
            </a:cxnLst>
            <a:rect l="0" t="0" r="r" b="b"/>
            <a:pathLst>
              <a:path w="924" h="196">
                <a:moveTo>
                  <a:pt x="155" y="0"/>
                </a:moveTo>
                <a:cubicBezTo>
                  <a:pt x="75" y="11"/>
                  <a:pt x="0" y="24"/>
                  <a:pt x="109" y="45"/>
                </a:cubicBezTo>
                <a:cubicBezTo>
                  <a:pt x="218" y="66"/>
                  <a:pt x="694" y="99"/>
                  <a:pt x="809" y="124"/>
                </a:cubicBezTo>
                <a:cubicBezTo>
                  <a:pt x="924" y="149"/>
                  <a:pt x="799" y="181"/>
                  <a:pt x="797" y="196"/>
                </a:cubicBezTo>
              </a:path>
            </a:pathLst>
          </a:custGeom>
          <a:noFill/>
          <a:ln w="38100" cmpd="sng">
            <a:solidFill>
              <a:srgbClr val="FF9900"/>
            </a:solidFill>
            <a:round/>
            <a:headEnd/>
            <a:tailEnd/>
          </a:ln>
          <a:effectLst/>
        </p:spPr>
        <p:txBody>
          <a:bodyPr/>
          <a:lstStyle/>
          <a:p>
            <a:endParaRPr lang="zh-CN" altLang="en-US"/>
          </a:p>
        </p:txBody>
      </p:sp>
      <p:sp>
        <p:nvSpPr>
          <p:cNvPr id="535592" name="Rectangle 40"/>
          <p:cNvSpPr>
            <a:spLocks noChangeArrowheads="1"/>
          </p:cNvSpPr>
          <p:nvPr/>
        </p:nvSpPr>
        <p:spPr bwMode="auto">
          <a:xfrm>
            <a:off x="7308850" y="5062538"/>
            <a:ext cx="892175" cy="1096962"/>
          </a:xfrm>
          <a:prstGeom prst="rect">
            <a:avLst/>
          </a:prstGeom>
          <a:solidFill>
            <a:srgbClr val="FFFFFF"/>
          </a:solidFill>
          <a:ln w="9525">
            <a:noFill/>
            <a:miter lim="800000"/>
            <a:headEnd/>
            <a:tailEnd/>
          </a:ln>
          <a:effectLst/>
        </p:spPr>
        <p:txBody>
          <a:bodyPr wrap="none" anchor="ctr"/>
          <a:lstStyle/>
          <a:p>
            <a:endParaRPr lang="zh-CN" altLang="en-US"/>
          </a:p>
        </p:txBody>
      </p:sp>
      <p:sp>
        <p:nvSpPr>
          <p:cNvPr id="535593" name="Freeform 41"/>
          <p:cNvSpPr>
            <a:spLocks/>
          </p:cNvSpPr>
          <p:nvPr/>
        </p:nvSpPr>
        <p:spPr bwMode="auto">
          <a:xfrm>
            <a:off x="4757738" y="5051425"/>
            <a:ext cx="3008312" cy="215900"/>
          </a:xfrm>
          <a:custGeom>
            <a:avLst/>
            <a:gdLst/>
            <a:ahLst/>
            <a:cxnLst>
              <a:cxn ang="0">
                <a:pos x="149" y="54"/>
              </a:cxn>
              <a:cxn ang="0">
                <a:pos x="103" y="85"/>
              </a:cxn>
              <a:cxn ang="0">
                <a:pos x="768" y="119"/>
              </a:cxn>
              <a:cxn ang="0">
                <a:pos x="1218" y="125"/>
              </a:cxn>
              <a:cxn ang="0">
                <a:pos x="1620" y="131"/>
              </a:cxn>
              <a:cxn ang="0">
                <a:pos x="1841" y="117"/>
              </a:cxn>
              <a:cxn ang="0">
                <a:pos x="1889" y="17"/>
              </a:cxn>
              <a:cxn ang="0">
                <a:pos x="1875" y="16"/>
              </a:cxn>
            </a:cxnLst>
            <a:rect l="0" t="0" r="r" b="b"/>
            <a:pathLst>
              <a:path w="1895" h="136">
                <a:moveTo>
                  <a:pt x="149" y="54"/>
                </a:moveTo>
                <a:cubicBezTo>
                  <a:pt x="69" y="62"/>
                  <a:pt x="0" y="74"/>
                  <a:pt x="103" y="85"/>
                </a:cubicBezTo>
                <a:cubicBezTo>
                  <a:pt x="206" y="96"/>
                  <a:pt x="582" y="112"/>
                  <a:pt x="768" y="119"/>
                </a:cubicBezTo>
                <a:cubicBezTo>
                  <a:pt x="954" y="126"/>
                  <a:pt x="1076" y="123"/>
                  <a:pt x="1218" y="125"/>
                </a:cubicBezTo>
                <a:cubicBezTo>
                  <a:pt x="1360" y="127"/>
                  <a:pt x="1516" y="132"/>
                  <a:pt x="1620" y="131"/>
                </a:cubicBezTo>
                <a:cubicBezTo>
                  <a:pt x="1724" y="130"/>
                  <a:pt x="1796" y="136"/>
                  <a:pt x="1841" y="117"/>
                </a:cubicBezTo>
                <a:cubicBezTo>
                  <a:pt x="1886" y="98"/>
                  <a:pt x="1883" y="34"/>
                  <a:pt x="1889" y="17"/>
                </a:cubicBezTo>
                <a:cubicBezTo>
                  <a:pt x="1895" y="0"/>
                  <a:pt x="1878" y="16"/>
                  <a:pt x="1875" y="16"/>
                </a:cubicBezTo>
              </a:path>
            </a:pathLst>
          </a:custGeom>
          <a:noFill/>
          <a:ln w="38100" cmpd="sng">
            <a:solidFill>
              <a:srgbClr val="FF9900"/>
            </a:solidFill>
            <a:round/>
            <a:headEnd/>
            <a:tailEnd/>
          </a:ln>
          <a:effec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05556E-6 4.62428E-6 L 0.00017 0.2978 " pathEditMode="relative" rAng="0" ptsTypes="AA">
                                      <p:cBhvr>
                                        <p:cTn id="6" dur="500" fill="hold"/>
                                        <p:tgtEl>
                                          <p:spTgt spid="535555"/>
                                        </p:tgtEl>
                                        <p:attrNameLst>
                                          <p:attrName>ppt_x</p:attrName>
                                          <p:attrName>ppt_y</p:attrName>
                                        </p:attrNameLst>
                                      </p:cBhvr>
                                      <p:rCtr x="0" y="149"/>
                                    </p:animMotion>
                                  </p:childTnLst>
                                  <p:subTnLst>
                                    <p:set>
                                      <p:cBhvr override="childStyle">
                                        <p:cTn dur="1" fill="hold" display="0" masterRel="sameClick" afterEffect="1">
                                          <p:stCondLst>
                                            <p:cond evt="end" delay="0">
                                              <p:tn val="5"/>
                                            </p:cond>
                                          </p:stCondLst>
                                        </p:cTn>
                                        <p:tgtEl>
                                          <p:spTgt spid="535555"/>
                                        </p:tgtEl>
                                        <p:attrNameLst>
                                          <p:attrName>style.visibility</p:attrName>
                                        </p:attrNameLst>
                                      </p:cBhvr>
                                      <p:to>
                                        <p:strVal val="hidden"/>
                                      </p:to>
                                    </p:set>
                                  </p:subTnLst>
                                </p:cTn>
                              </p:par>
                            </p:childTnLst>
                          </p:cTn>
                        </p:par>
                        <p:par>
                          <p:cTn id="7" fill="hold">
                            <p:stCondLst>
                              <p:cond delay="500"/>
                            </p:stCondLst>
                            <p:childTnLst>
                              <p:par>
                                <p:cTn id="8" presetID="8" presetClass="emph" presetSubtype="0" accel="50000" decel="50000" fill="hold" grpId="0" nodeType="afterEffect">
                                  <p:stCondLst>
                                    <p:cond delay="0"/>
                                  </p:stCondLst>
                                  <p:childTnLst>
                                    <p:animRot by="1800000">
                                      <p:cBhvr>
                                        <p:cTn id="9" dur="2000" fill="hold"/>
                                        <p:tgtEl>
                                          <p:spTgt spid="535588"/>
                                        </p:tgtEl>
                                        <p:attrNameLst>
                                          <p:attrName>r</p:attrName>
                                        </p:attrNameLst>
                                      </p:cBhvr>
                                    </p:animRot>
                                  </p:childTnLst>
                                  <p:subTnLst>
                                    <p:animClr clrSpc="rgb" dir="cw">
                                      <p:cBhvr override="childStyle">
                                        <p:cTn dur="1" fill="hold" display="0" masterRel="nextClick" afterEffect="1"/>
                                        <p:tgtEl>
                                          <p:spTgt spid="535588"/>
                                        </p:tgtEl>
                                        <p:attrNameLst>
                                          <p:attrName>ppt_c</p:attrName>
                                        </p:attrNameLst>
                                      </p:cBhvr>
                                      <p:to>
                                        <a:srgbClr val="0000FF"/>
                                      </p:to>
                                    </p:animClr>
                                  </p:subTnLst>
                                </p:cTn>
                              </p:par>
                            </p:childTnLst>
                          </p:cTn>
                        </p:par>
                        <p:par>
                          <p:cTn id="10" fill="hold">
                            <p:stCondLst>
                              <p:cond delay="2500"/>
                            </p:stCondLst>
                            <p:childTnLst>
                              <p:par>
                                <p:cTn id="11" presetID="8" presetClass="emph" presetSubtype="0" accel="50000" decel="50000" fill="hold" grpId="1" nodeType="afterEffect">
                                  <p:stCondLst>
                                    <p:cond delay="500"/>
                                  </p:stCondLst>
                                  <p:childTnLst>
                                    <p:animRot by="-1800000">
                                      <p:cBhvr>
                                        <p:cTn id="12" dur="500" fill="hold"/>
                                        <p:tgtEl>
                                          <p:spTgt spid="535588"/>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64" presetClass="path" presetSubtype="0" accel="50000" decel="50000" fill="hold" grpId="0" nodeType="clickEffect">
                                  <p:stCondLst>
                                    <p:cond delay="0"/>
                                  </p:stCondLst>
                                  <p:childTnLst>
                                    <p:animMotion origin="layout" path="M 3.05556E-6 7.51445E-7 L -0.00295 -0.30636 " pathEditMode="relative" rAng="0" ptsTypes="AA">
                                      <p:cBhvr>
                                        <p:cTn id="16" dur="500" fill="hold"/>
                                        <p:tgtEl>
                                          <p:spTgt spid="535554"/>
                                        </p:tgtEl>
                                        <p:attrNameLst>
                                          <p:attrName>ppt_x</p:attrName>
                                          <p:attrName>ppt_y</p:attrName>
                                        </p:attrNameLst>
                                      </p:cBhvr>
                                      <p:rCtr x="-2" y="-153"/>
                                    </p:animMotion>
                                  </p:childTnLst>
                                </p:cTn>
                              </p:par>
                            </p:childTnLst>
                          </p:cTn>
                        </p:par>
                        <p:par>
                          <p:cTn id="17" fill="hold">
                            <p:stCondLst>
                              <p:cond delay="500"/>
                            </p:stCondLst>
                            <p:childTnLst>
                              <p:par>
                                <p:cTn id="18" presetID="8" presetClass="emph" presetSubtype="0" accel="50000" decel="50000" fill="hold" grpId="2" nodeType="afterEffect">
                                  <p:stCondLst>
                                    <p:cond delay="0"/>
                                  </p:stCondLst>
                                  <p:childTnLst>
                                    <p:animRot by="-1800000">
                                      <p:cBhvr>
                                        <p:cTn id="19" dur="2000" fill="hold"/>
                                        <p:tgtEl>
                                          <p:spTgt spid="535588"/>
                                        </p:tgtEl>
                                        <p:attrNameLst>
                                          <p:attrName>r</p:attrName>
                                        </p:attrNameLst>
                                      </p:cBhvr>
                                    </p:animRot>
                                  </p:childTnLst>
                                </p:cTn>
                              </p:par>
                            </p:childTnLst>
                          </p:cTn>
                        </p:par>
                        <p:par>
                          <p:cTn id="20" fill="hold">
                            <p:stCondLst>
                              <p:cond delay="2500"/>
                            </p:stCondLst>
                            <p:childTnLst>
                              <p:par>
                                <p:cTn id="21" presetID="8" presetClass="emph" presetSubtype="0" accel="50000" decel="50000" fill="hold" grpId="3" nodeType="afterEffect">
                                  <p:stCondLst>
                                    <p:cond delay="500"/>
                                  </p:stCondLst>
                                  <p:childTnLst>
                                    <p:animRot by="1800000">
                                      <p:cBhvr>
                                        <p:cTn id="22" dur="500" fill="hold"/>
                                        <p:tgtEl>
                                          <p:spTgt spid="53558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5554" grpId="0" animBg="1"/>
      <p:bldP spid="535588" grpId="0" animBg="1"/>
      <p:bldP spid="535588" grpId="1" animBg="1"/>
      <p:bldP spid="535588" grpId="2" animBg="1"/>
      <p:bldP spid="535588" grpId="3"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5"/>
          <p:cNvSpPr>
            <a:spLocks noGrp="1"/>
          </p:cNvSpPr>
          <p:nvPr>
            <p:ph type="sldNum" sz="quarter" idx="12"/>
          </p:nvPr>
        </p:nvSpPr>
        <p:spPr/>
        <p:txBody>
          <a:bodyPr/>
          <a:lstStyle/>
          <a:p>
            <a:fld id="{C2F8C3F9-5119-4D33-B34C-0EF9285D1FF3}" type="slidenum">
              <a:rPr lang="en-US" altLang="zh-CN"/>
              <a:pPr/>
              <a:t>28</a:t>
            </a:fld>
            <a:endParaRPr lang="en-US" altLang="zh-CN"/>
          </a:p>
        </p:txBody>
      </p:sp>
      <p:sp>
        <p:nvSpPr>
          <p:cNvPr id="536578" name="Rectangle 2"/>
          <p:cNvSpPr>
            <a:spLocks noGrp="1" noChangeArrowheads="1"/>
          </p:cNvSpPr>
          <p:nvPr>
            <p:ph type="title"/>
          </p:nvPr>
        </p:nvSpPr>
        <p:spPr>
          <a:xfrm>
            <a:off x="685800" y="0"/>
            <a:ext cx="7772400" cy="981075"/>
          </a:xfrm>
        </p:spPr>
        <p:txBody>
          <a:bodyPr/>
          <a:lstStyle/>
          <a:p>
            <a:r>
              <a:rPr lang="zh-CN" altLang="en-US"/>
              <a:t>冲击检流计结构示意图</a:t>
            </a:r>
          </a:p>
        </p:txBody>
      </p:sp>
      <p:pic>
        <p:nvPicPr>
          <p:cNvPr id="536579" name="Picture 3" descr="复射式检流计－多次反射检流计"/>
          <p:cNvPicPr>
            <a:picLocks noChangeAspect="1" noChangeArrowheads="1"/>
          </p:cNvPicPr>
          <p:nvPr/>
        </p:nvPicPr>
        <p:blipFill>
          <a:blip r:embed="rId2" cstate="print"/>
          <a:srcRect/>
          <a:stretch>
            <a:fillRect/>
          </a:stretch>
        </p:blipFill>
        <p:spPr bwMode="auto">
          <a:xfrm>
            <a:off x="539750" y="4552950"/>
            <a:ext cx="3816350" cy="2032000"/>
          </a:xfrm>
          <a:prstGeom prst="rect">
            <a:avLst/>
          </a:prstGeom>
          <a:noFill/>
        </p:spPr>
      </p:pic>
      <p:pic>
        <p:nvPicPr>
          <p:cNvPr id="536580" name="Picture 4" descr="电流计结构示意图"/>
          <p:cNvPicPr>
            <a:picLocks noChangeAspect="1" noChangeArrowheads="1"/>
          </p:cNvPicPr>
          <p:nvPr/>
        </p:nvPicPr>
        <p:blipFill>
          <a:blip r:embed="rId3" cstate="print"/>
          <a:srcRect/>
          <a:stretch>
            <a:fillRect/>
          </a:stretch>
        </p:blipFill>
        <p:spPr bwMode="auto">
          <a:xfrm>
            <a:off x="971550" y="1125538"/>
            <a:ext cx="2274888" cy="3073400"/>
          </a:xfrm>
          <a:prstGeom prst="rect">
            <a:avLst/>
          </a:prstGeom>
          <a:noFill/>
        </p:spPr>
      </p:pic>
      <p:pic>
        <p:nvPicPr>
          <p:cNvPr id="536581" name="Picture 5" descr="磁电系检流计结构-autojust"/>
          <p:cNvPicPr>
            <a:picLocks noChangeAspect="1" noChangeArrowheads="1"/>
          </p:cNvPicPr>
          <p:nvPr/>
        </p:nvPicPr>
        <p:blipFill>
          <a:blip r:embed="rId4" cstate="print"/>
          <a:srcRect/>
          <a:stretch>
            <a:fillRect/>
          </a:stretch>
        </p:blipFill>
        <p:spPr bwMode="auto">
          <a:xfrm>
            <a:off x="4572000" y="908050"/>
            <a:ext cx="4324350" cy="5715000"/>
          </a:xfrm>
          <a:prstGeom prst="rect">
            <a:avLst/>
          </a:prstGeom>
          <a:noFill/>
        </p:spPr>
      </p:pic>
      <p:sp>
        <p:nvSpPr>
          <p:cNvPr id="536582" name="Text Box 6"/>
          <p:cNvSpPr txBox="1">
            <a:spLocks noChangeArrowheads="1"/>
          </p:cNvSpPr>
          <p:nvPr/>
        </p:nvSpPr>
        <p:spPr bwMode="auto">
          <a:xfrm>
            <a:off x="7893050" y="0"/>
            <a:ext cx="1250950" cy="457200"/>
          </a:xfrm>
          <a:prstGeom prst="rect">
            <a:avLst/>
          </a:prstGeom>
          <a:solidFill>
            <a:srgbClr val="CCCCFF"/>
          </a:solidFill>
          <a:ln w="9525">
            <a:noFill/>
            <a:miter lim="800000"/>
            <a:headEnd/>
            <a:tailEnd/>
          </a:ln>
          <a:effectLst/>
        </p:spPr>
        <p:txBody>
          <a:bodyPr wrap="none">
            <a:spAutoFit/>
          </a:bodyPr>
          <a:lstStyle/>
          <a:p>
            <a:pPr algn="r"/>
            <a:r>
              <a:rPr kumimoji="1" lang="zh-CN" altLang="en-US"/>
              <a:t>检流计</a:t>
            </a:r>
            <a:r>
              <a:rPr kumimoji="1" lang="en-US" altLang="zh-CN"/>
              <a:t>1</a:t>
            </a:r>
            <a:endParaRPr kumimoji="1" lang="en-US" altLang="zh-CN">
              <a:ea typeface="华文行楷"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536581"/>
                                        </p:tgtEl>
                                        <p:attrNameLst>
                                          <p:attrName>style.visibility</p:attrName>
                                        </p:attrNameLst>
                                      </p:cBhvr>
                                      <p:to>
                                        <p:strVal val="visible"/>
                                      </p:to>
                                    </p:set>
                                    <p:animEffect transition="in" filter="strips(downRight)">
                                      <p:cBhvr>
                                        <p:cTn id="7" dur="500"/>
                                        <p:tgtEl>
                                          <p:spTgt spid="53658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36579"/>
                                        </p:tgtEl>
                                        <p:attrNameLst>
                                          <p:attrName>style.visibility</p:attrName>
                                        </p:attrNameLst>
                                      </p:cBhvr>
                                      <p:to>
                                        <p:strVal val="visible"/>
                                      </p:to>
                                    </p:set>
                                    <p:animEffect transition="in" filter="strips(downLeft)">
                                      <p:cBhvr>
                                        <p:cTn id="12" dur="500"/>
                                        <p:tgtEl>
                                          <p:spTgt spid="536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1CE5F599-8F3A-4E73-8949-C02627950ADB}" type="slidenum">
              <a:rPr lang="en-US" altLang="zh-CN"/>
              <a:pPr/>
              <a:t>29</a:t>
            </a:fld>
            <a:endParaRPr lang="en-US" altLang="zh-CN"/>
          </a:p>
        </p:txBody>
      </p:sp>
      <p:sp>
        <p:nvSpPr>
          <p:cNvPr id="537602" name="Rectangle 2"/>
          <p:cNvSpPr>
            <a:spLocks noGrp="1" noChangeArrowheads="1"/>
          </p:cNvSpPr>
          <p:nvPr>
            <p:ph type="title"/>
          </p:nvPr>
        </p:nvSpPr>
        <p:spPr>
          <a:xfrm>
            <a:off x="685800" y="0"/>
            <a:ext cx="7772400" cy="908050"/>
          </a:xfrm>
        </p:spPr>
        <p:txBody>
          <a:bodyPr/>
          <a:lstStyle/>
          <a:p>
            <a:r>
              <a:rPr lang="zh-CN" altLang="en-US">
                <a:solidFill>
                  <a:srgbClr val="FF3300"/>
                </a:solidFill>
                <a:ea typeface="黑体" pitchFamily="49" charset="-122"/>
              </a:rPr>
              <a:t>冲击检流计运动方程</a:t>
            </a:r>
          </a:p>
        </p:txBody>
      </p:sp>
      <p:graphicFrame>
        <p:nvGraphicFramePr>
          <p:cNvPr id="537603" name="Object 3"/>
          <p:cNvGraphicFramePr>
            <a:graphicFrameLocks noChangeAspect="1"/>
          </p:cNvGraphicFramePr>
          <p:nvPr/>
        </p:nvGraphicFramePr>
        <p:xfrm>
          <a:off x="552450" y="1412875"/>
          <a:ext cx="8037513" cy="1258888"/>
        </p:xfrm>
        <a:graphic>
          <a:graphicData uri="http://schemas.openxmlformats.org/presentationml/2006/ole">
            <p:oleObj spid="_x0000_s537603" name="Equation" r:id="rId3" imgW="2755800" imgH="431640" progId="Equation.DSMT4">
              <p:embed/>
            </p:oleObj>
          </a:graphicData>
        </a:graphic>
      </p:graphicFrame>
      <p:sp>
        <p:nvSpPr>
          <p:cNvPr id="537604" name="Text Box 4"/>
          <p:cNvSpPr txBox="1">
            <a:spLocks noChangeArrowheads="1"/>
          </p:cNvSpPr>
          <p:nvPr/>
        </p:nvSpPr>
        <p:spPr bwMode="auto">
          <a:xfrm>
            <a:off x="7893050" y="0"/>
            <a:ext cx="1250950" cy="457200"/>
          </a:xfrm>
          <a:prstGeom prst="rect">
            <a:avLst/>
          </a:prstGeom>
          <a:solidFill>
            <a:srgbClr val="CCCCFF"/>
          </a:solidFill>
          <a:ln w="9525">
            <a:noFill/>
            <a:miter lim="800000"/>
            <a:headEnd/>
            <a:tailEnd/>
          </a:ln>
          <a:effectLst/>
        </p:spPr>
        <p:txBody>
          <a:bodyPr wrap="none">
            <a:spAutoFit/>
          </a:bodyPr>
          <a:lstStyle/>
          <a:p>
            <a:pPr algn="r"/>
            <a:r>
              <a:rPr kumimoji="1" lang="zh-CN" altLang="en-US"/>
              <a:t>检流计</a:t>
            </a:r>
            <a:r>
              <a:rPr kumimoji="1" lang="en-US" altLang="zh-CN"/>
              <a:t>2</a:t>
            </a:r>
            <a:endParaRPr kumimoji="1" lang="en-US" altLang="zh-CN">
              <a:ea typeface="华文行楷" pitchFamily="2" charset="-122"/>
            </a:endParaRPr>
          </a:p>
        </p:txBody>
      </p:sp>
      <p:sp>
        <p:nvSpPr>
          <p:cNvPr id="537605" name="Text Box 5"/>
          <p:cNvSpPr txBox="1">
            <a:spLocks noChangeArrowheads="1"/>
          </p:cNvSpPr>
          <p:nvPr/>
        </p:nvSpPr>
        <p:spPr bwMode="auto">
          <a:xfrm>
            <a:off x="477838" y="2997200"/>
            <a:ext cx="8188325" cy="3514725"/>
          </a:xfrm>
          <a:prstGeom prst="rect">
            <a:avLst/>
          </a:prstGeom>
          <a:noFill/>
          <a:ln w="9525">
            <a:solidFill>
              <a:schemeClr val="tx1"/>
            </a:solidFill>
            <a:miter lim="800000"/>
            <a:headEnd/>
            <a:tailEnd/>
          </a:ln>
          <a:effectLst/>
        </p:spPr>
        <p:txBody>
          <a:bodyPr>
            <a:spAutoFit/>
          </a:bodyPr>
          <a:lstStyle/>
          <a:p>
            <a:pPr>
              <a:lnSpc>
                <a:spcPct val="140000"/>
              </a:lnSpc>
            </a:pPr>
            <a:r>
              <a:rPr kumimoji="1" lang="en-US" altLang="zh-CN" sz="3200" b="1" i="1">
                <a:solidFill>
                  <a:srgbClr val="0000FF"/>
                </a:solidFill>
                <a:cs typeface="Times New Roman" pitchFamily="18" charset="0"/>
                <a:sym typeface="Symbol" pitchFamily="18" charset="2"/>
              </a:rPr>
              <a:t></a:t>
            </a:r>
            <a:r>
              <a:rPr kumimoji="1" lang="en-US" altLang="zh-CN" sz="3200" b="1">
                <a:solidFill>
                  <a:srgbClr val="0000FF"/>
                </a:solidFill>
                <a:cs typeface="Times New Roman" pitchFamily="18" charset="0"/>
                <a:sym typeface="Symbol" pitchFamily="18" charset="2"/>
              </a:rPr>
              <a:t>(</a:t>
            </a:r>
            <a:r>
              <a:rPr kumimoji="1" lang="en-US" altLang="zh-CN" sz="3200" b="1" i="1">
                <a:solidFill>
                  <a:srgbClr val="0000FF"/>
                </a:solidFill>
                <a:cs typeface="Times New Roman" pitchFamily="18" charset="0"/>
                <a:sym typeface="Symbol" pitchFamily="18" charset="2"/>
              </a:rPr>
              <a:t>t</a:t>
            </a:r>
            <a:r>
              <a:rPr kumimoji="1" lang="en-US" altLang="zh-CN" sz="3200" b="1">
                <a:solidFill>
                  <a:srgbClr val="0000FF"/>
                </a:solidFill>
                <a:cs typeface="Times New Roman" pitchFamily="18" charset="0"/>
                <a:sym typeface="Symbol" pitchFamily="18" charset="2"/>
              </a:rPr>
              <a:t>) </a:t>
            </a:r>
            <a:r>
              <a:rPr kumimoji="1" lang="zh-CN" altLang="en-US" sz="3200"/>
              <a:t>为偏转角；</a:t>
            </a:r>
            <a:r>
              <a:rPr kumimoji="1" lang="zh-CN" altLang="en-US" sz="3200" b="1" i="1"/>
              <a:t> </a:t>
            </a:r>
            <a:r>
              <a:rPr kumimoji="1" lang="en-US" altLang="zh-CN" sz="3200" b="1" i="1"/>
              <a:t>J </a:t>
            </a:r>
            <a:r>
              <a:rPr kumimoji="1" lang="zh-CN" altLang="en-US" sz="3200"/>
              <a:t>为转动惯量；</a:t>
            </a:r>
            <a:r>
              <a:rPr kumimoji="1" lang="en-US" altLang="zh-CN" sz="3200" b="1" i="1">
                <a:cs typeface="Times New Roman" pitchFamily="18" charset="0"/>
              </a:rPr>
              <a:t>P </a:t>
            </a:r>
            <a:r>
              <a:rPr kumimoji="1" lang="zh-CN" altLang="en-US" sz="3200"/>
              <a:t>为阻尼系数；</a:t>
            </a:r>
            <a:r>
              <a:rPr kumimoji="1" lang="en-US" altLang="zh-CN" sz="3200" b="1" i="1"/>
              <a:t>w </a:t>
            </a:r>
            <a:r>
              <a:rPr kumimoji="1" lang="zh-CN" altLang="en-US" sz="3200"/>
              <a:t>为扭转系数；</a:t>
            </a:r>
            <a:r>
              <a:rPr kumimoji="1" lang="en-US" altLang="zh-CN" sz="3200" b="1" i="1"/>
              <a:t>B</a:t>
            </a:r>
            <a:r>
              <a:rPr kumimoji="1" lang="en-US" altLang="zh-CN" sz="3200" b="1" baseline="-25000"/>
              <a:t>0</a:t>
            </a:r>
            <a:r>
              <a:rPr kumimoji="1" lang="zh-CN" altLang="en-US" sz="3200"/>
              <a:t>为转动线圈所处位置的稳恒磁场强度；</a:t>
            </a:r>
            <a:r>
              <a:rPr kumimoji="1" lang="en-US" altLang="zh-CN" sz="3200" b="1" i="1"/>
              <a:t>A </a:t>
            </a:r>
            <a:r>
              <a:rPr kumimoji="1" lang="zh-CN" altLang="en-US" sz="3200"/>
              <a:t>和 </a:t>
            </a:r>
            <a:r>
              <a:rPr kumimoji="1" lang="en-US" altLang="zh-CN" sz="3200" b="1" i="1"/>
              <a:t>N </a:t>
            </a:r>
            <a:r>
              <a:rPr kumimoji="1" lang="zh-CN" altLang="en-US" sz="3200"/>
              <a:t>分别为转动线圈的面积和匝数；</a:t>
            </a:r>
            <a:r>
              <a:rPr kumimoji="1" lang="en-US" altLang="zh-CN" sz="3200" b="1" i="1">
                <a:solidFill>
                  <a:srgbClr val="FF3300"/>
                </a:solidFill>
              </a:rPr>
              <a:t>i</a:t>
            </a:r>
            <a:r>
              <a:rPr kumimoji="1" lang="en-US" altLang="zh-CN" sz="3200" b="1">
                <a:solidFill>
                  <a:srgbClr val="FF3300"/>
                </a:solidFill>
              </a:rPr>
              <a:t>(</a:t>
            </a:r>
            <a:r>
              <a:rPr kumimoji="1" lang="en-US" altLang="zh-CN" sz="3200" b="1" i="1">
                <a:solidFill>
                  <a:srgbClr val="FF3300"/>
                </a:solidFill>
              </a:rPr>
              <a:t>t</a:t>
            </a:r>
            <a:r>
              <a:rPr kumimoji="1" lang="en-US" altLang="zh-CN" sz="3200" b="1">
                <a:solidFill>
                  <a:srgbClr val="FF3300"/>
                </a:solidFill>
              </a:rPr>
              <a:t>)</a:t>
            </a:r>
            <a:r>
              <a:rPr kumimoji="1" lang="zh-CN" altLang="en-US" sz="3200"/>
              <a:t>为瞬时电流。转动线圈内的最大</a:t>
            </a:r>
            <a:r>
              <a:rPr kumimoji="1" lang="zh-CN" altLang="en-US" sz="3200">
                <a:solidFill>
                  <a:srgbClr val="FF00FF"/>
                </a:solidFill>
              </a:rPr>
              <a:t>磁通量：</a:t>
            </a:r>
            <a:r>
              <a:rPr kumimoji="1" lang="en-US" altLang="zh-CN" sz="3200" b="1" i="1">
                <a:solidFill>
                  <a:srgbClr val="FF00FF"/>
                </a:solidFill>
              </a:rPr>
              <a:t>B</a:t>
            </a:r>
            <a:r>
              <a:rPr kumimoji="1" lang="en-US" altLang="zh-CN" sz="3200" b="1" baseline="-25000">
                <a:solidFill>
                  <a:srgbClr val="FF00FF"/>
                </a:solidFill>
              </a:rPr>
              <a:t>0</a:t>
            </a:r>
            <a:r>
              <a:rPr kumimoji="1" lang="en-US" altLang="zh-CN" sz="3200">
                <a:solidFill>
                  <a:srgbClr val="FF00FF"/>
                </a:solidFill>
              </a:rPr>
              <a:t> </a:t>
            </a:r>
            <a:r>
              <a:rPr kumimoji="1" lang="en-US" altLang="zh-CN" sz="3200" b="1" i="1">
                <a:solidFill>
                  <a:srgbClr val="FF00FF"/>
                </a:solidFill>
              </a:rPr>
              <a:t>A</a:t>
            </a:r>
            <a:r>
              <a:rPr kumimoji="1" lang="en-US" altLang="zh-CN" sz="3200">
                <a:solidFill>
                  <a:srgbClr val="FF00FF"/>
                </a:solidFill>
              </a:rPr>
              <a:t> </a:t>
            </a:r>
            <a:r>
              <a:rPr kumimoji="1" lang="en-US" altLang="zh-CN" sz="3200" b="1" i="1">
                <a:solidFill>
                  <a:srgbClr val="FF00FF"/>
                </a:solidFill>
              </a:rPr>
              <a:t>N </a:t>
            </a:r>
            <a:r>
              <a:rPr kumimoji="1" lang="zh-CN" altLang="en-US" sz="3200">
                <a:solidFill>
                  <a:srgbClr val="FF00FF"/>
                </a:solidFill>
              </a:rPr>
              <a:t>＝</a:t>
            </a:r>
            <a:r>
              <a:rPr kumimoji="1" lang="zh-CN" altLang="en-US" sz="3200" b="1" i="1">
                <a:solidFill>
                  <a:srgbClr val="FF00FF"/>
                </a:solidFill>
                <a:sym typeface="Symbol" pitchFamily="18" charset="2"/>
              </a:rPr>
              <a:t></a:t>
            </a:r>
            <a:r>
              <a:rPr kumimoji="1" lang="zh-CN" altLang="en-US" sz="3200">
                <a:sym typeface="Symbol" pitchFamily="18" charset="2"/>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823913" y="476250"/>
            <a:ext cx="7496175" cy="823913"/>
          </a:xfrm>
          <a:noFill/>
          <a:ln/>
        </p:spPr>
        <p:txBody>
          <a:bodyPr wrap="none" lIns="90000" tIns="46800" rIns="90000" bIns="46800">
            <a:spAutoFit/>
          </a:bodyPr>
          <a:lstStyle/>
          <a:p>
            <a:r>
              <a:rPr lang="zh-CN" altLang="en-US" sz="4800">
                <a:solidFill>
                  <a:srgbClr val="FF0000"/>
                </a:solidFill>
                <a:ea typeface="黑体" pitchFamily="49" charset="-122"/>
              </a:rPr>
              <a:t>基于</a:t>
            </a:r>
            <a:r>
              <a:rPr lang="zh-CN" altLang="en-US" sz="4800">
                <a:solidFill>
                  <a:srgbClr val="0000FF"/>
                </a:solidFill>
                <a:ea typeface="黑体" pitchFamily="49" charset="-122"/>
              </a:rPr>
              <a:t>电磁感应定律</a:t>
            </a:r>
            <a:r>
              <a:rPr lang="zh-CN" altLang="en-US" sz="4800">
                <a:solidFill>
                  <a:srgbClr val="FF0000"/>
                </a:solidFill>
                <a:ea typeface="黑体" pitchFamily="49" charset="-122"/>
              </a:rPr>
              <a:t>测量磁矩</a:t>
            </a:r>
          </a:p>
        </p:txBody>
      </p:sp>
      <p:sp>
        <p:nvSpPr>
          <p:cNvPr id="9226" name="Rectangle 10"/>
          <p:cNvSpPr>
            <a:spLocks noGrp="1" noChangeArrowheads="1"/>
          </p:cNvSpPr>
          <p:nvPr>
            <p:ph type="subTitle" idx="1"/>
          </p:nvPr>
        </p:nvSpPr>
        <p:spPr>
          <a:xfrm>
            <a:off x="1333500" y="1628775"/>
            <a:ext cx="6477000" cy="4564063"/>
          </a:xfrm>
          <a:solidFill>
            <a:srgbClr val="CCFF66"/>
          </a:solidFill>
          <a:ln w="57150" cmpd="thickThin">
            <a:solidFill>
              <a:srgbClr val="000000"/>
            </a:solidFill>
          </a:ln>
        </p:spPr>
        <p:txBody>
          <a:bodyPr wrap="none" lIns="162000" tIns="118800" rIns="162000" bIns="118800">
            <a:spAutoFit/>
          </a:bodyPr>
          <a:lstStyle/>
          <a:p>
            <a:r>
              <a:rPr lang="zh-CN" altLang="en-US" sz="4000" dirty="0">
                <a:solidFill>
                  <a:srgbClr val="000000"/>
                </a:solidFill>
                <a:latin typeface="黑体" pitchFamily="49" charset="-122"/>
                <a:ea typeface="黑体" pitchFamily="49" charset="-122"/>
              </a:rPr>
              <a:t>通用</a:t>
            </a:r>
            <a:r>
              <a:rPr lang="zh-CN" altLang="en-US" sz="4000" dirty="0" smtClean="0">
                <a:solidFill>
                  <a:srgbClr val="000000"/>
                </a:solidFill>
                <a:latin typeface="黑体" pitchFamily="49" charset="-122"/>
                <a:ea typeface="黑体" pitchFamily="49" charset="-122"/>
              </a:rPr>
              <a:t>步骤：原理基础</a:t>
            </a:r>
            <a:endParaRPr lang="zh-CN" altLang="en-US" sz="4000" dirty="0">
              <a:solidFill>
                <a:srgbClr val="000000"/>
              </a:solidFill>
              <a:latin typeface="黑体" pitchFamily="49" charset="-122"/>
              <a:ea typeface="黑体" pitchFamily="49" charset="-122"/>
            </a:endParaRPr>
          </a:p>
          <a:p>
            <a:r>
              <a:rPr lang="zh-CN" altLang="en-US" sz="4000" dirty="0">
                <a:solidFill>
                  <a:srgbClr val="FF00FF"/>
                </a:solidFill>
                <a:latin typeface="黑体" pitchFamily="49" charset="-122"/>
                <a:ea typeface="黑体" pitchFamily="49" charset="-122"/>
              </a:rPr>
              <a:t>参考样品</a:t>
            </a:r>
          </a:p>
          <a:p>
            <a:r>
              <a:rPr lang="zh-CN" altLang="en-US" sz="4000" dirty="0">
                <a:solidFill>
                  <a:srgbClr val="000000"/>
                </a:solidFill>
                <a:latin typeface="黑体" pitchFamily="49" charset="-122"/>
                <a:ea typeface="黑体" pitchFamily="49" charset="-122"/>
              </a:rPr>
              <a:t>冲击法</a:t>
            </a:r>
          </a:p>
          <a:p>
            <a:r>
              <a:rPr lang="zh-CN" altLang="en-US" sz="4000" dirty="0">
                <a:solidFill>
                  <a:srgbClr val="FF0000"/>
                </a:solidFill>
                <a:latin typeface="黑体" pitchFamily="49" charset="-122"/>
                <a:ea typeface="黑体" pitchFamily="49" charset="-122"/>
              </a:rPr>
              <a:t>磁偶极子</a:t>
            </a:r>
            <a:r>
              <a:rPr lang="en-US" altLang="zh-CN" sz="4000" dirty="0">
                <a:solidFill>
                  <a:srgbClr val="FF0000"/>
                </a:solidFill>
                <a:latin typeface="黑体" pitchFamily="49" charset="-122"/>
                <a:ea typeface="黑体" pitchFamily="49" charset="-122"/>
              </a:rPr>
              <a:t>(</a:t>
            </a:r>
            <a:r>
              <a:rPr lang="zh-CN" altLang="en-US" sz="4000" dirty="0">
                <a:solidFill>
                  <a:srgbClr val="FF0000"/>
                </a:solidFill>
                <a:latin typeface="黑体" pitchFamily="49" charset="-122"/>
                <a:ea typeface="黑体" pitchFamily="49" charset="-122"/>
              </a:rPr>
              <a:t>假设）</a:t>
            </a:r>
          </a:p>
          <a:p>
            <a:r>
              <a:rPr lang="zh-CN" altLang="en-US" sz="4000" dirty="0">
                <a:solidFill>
                  <a:srgbClr val="0000FF"/>
                </a:solidFill>
                <a:latin typeface="黑体" pitchFamily="49" charset="-122"/>
                <a:ea typeface="黑体" pitchFamily="49" charset="-122"/>
              </a:rPr>
              <a:t>互易性原理、检测线圈设计</a:t>
            </a:r>
          </a:p>
          <a:p>
            <a:r>
              <a:rPr lang="zh-CN" altLang="en-US" sz="4000" dirty="0">
                <a:solidFill>
                  <a:srgbClr val="000000"/>
                </a:solidFill>
                <a:latin typeface="黑体" pitchFamily="49" charset="-122"/>
                <a:ea typeface="黑体" pitchFamily="49" charset="-122"/>
              </a:rPr>
              <a:t>磁通检测技术方法</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5"/>
          <p:cNvSpPr>
            <a:spLocks noGrp="1"/>
          </p:cNvSpPr>
          <p:nvPr>
            <p:ph type="sldNum" sz="quarter" idx="12"/>
          </p:nvPr>
        </p:nvSpPr>
        <p:spPr/>
        <p:txBody>
          <a:bodyPr/>
          <a:lstStyle/>
          <a:p>
            <a:fld id="{7CFE3D4A-B56A-494D-BAD0-2E79376C690C}" type="slidenum">
              <a:rPr lang="en-US" altLang="zh-CN"/>
              <a:pPr/>
              <a:t>30</a:t>
            </a:fld>
            <a:endParaRPr lang="en-US" altLang="zh-CN"/>
          </a:p>
        </p:txBody>
      </p:sp>
      <p:sp>
        <p:nvSpPr>
          <p:cNvPr id="538626" name="Rectangle 2"/>
          <p:cNvSpPr>
            <a:spLocks noGrp="1" noChangeArrowheads="1"/>
          </p:cNvSpPr>
          <p:nvPr>
            <p:ph type="title"/>
          </p:nvPr>
        </p:nvSpPr>
        <p:spPr>
          <a:xfrm>
            <a:off x="685800" y="0"/>
            <a:ext cx="7772400" cy="908050"/>
          </a:xfrm>
        </p:spPr>
        <p:txBody>
          <a:bodyPr/>
          <a:lstStyle/>
          <a:p>
            <a:r>
              <a:rPr lang="zh-CN" altLang="en-US">
                <a:solidFill>
                  <a:srgbClr val="FF3300"/>
                </a:solidFill>
                <a:ea typeface="黑体" pitchFamily="49" charset="-122"/>
              </a:rPr>
              <a:t>冲击检流计运动方程</a:t>
            </a:r>
          </a:p>
        </p:txBody>
      </p:sp>
      <p:graphicFrame>
        <p:nvGraphicFramePr>
          <p:cNvPr id="538627" name="Object 3"/>
          <p:cNvGraphicFramePr>
            <a:graphicFrameLocks noChangeAspect="1"/>
          </p:cNvGraphicFramePr>
          <p:nvPr/>
        </p:nvGraphicFramePr>
        <p:xfrm>
          <a:off x="1017588" y="981075"/>
          <a:ext cx="7107237" cy="1114425"/>
        </p:xfrm>
        <a:graphic>
          <a:graphicData uri="http://schemas.openxmlformats.org/presentationml/2006/ole">
            <p:oleObj spid="_x0000_s538627" name="Equation" r:id="rId3" imgW="2997000" imgH="469800" progId="Equation.DSMT4">
              <p:embed/>
            </p:oleObj>
          </a:graphicData>
        </a:graphic>
      </p:graphicFrame>
      <p:graphicFrame>
        <p:nvGraphicFramePr>
          <p:cNvPr id="538628" name="Object 4"/>
          <p:cNvGraphicFramePr>
            <a:graphicFrameLocks noChangeAspect="1"/>
          </p:cNvGraphicFramePr>
          <p:nvPr/>
        </p:nvGraphicFramePr>
        <p:xfrm>
          <a:off x="973138" y="5300663"/>
          <a:ext cx="7196137" cy="1054100"/>
        </p:xfrm>
        <a:graphic>
          <a:graphicData uri="http://schemas.openxmlformats.org/presentationml/2006/ole">
            <p:oleObj spid="_x0000_s538628" name="Equation" r:id="rId4" imgW="3035160" imgH="444240" progId="Equation.DSMT4">
              <p:embed/>
            </p:oleObj>
          </a:graphicData>
        </a:graphic>
      </p:graphicFrame>
      <p:graphicFrame>
        <p:nvGraphicFramePr>
          <p:cNvPr id="538629" name="Object 5"/>
          <p:cNvGraphicFramePr>
            <a:graphicFrameLocks noChangeAspect="1"/>
          </p:cNvGraphicFramePr>
          <p:nvPr/>
        </p:nvGraphicFramePr>
        <p:xfrm>
          <a:off x="7092950" y="4437063"/>
          <a:ext cx="1716088" cy="661987"/>
        </p:xfrm>
        <a:graphic>
          <a:graphicData uri="http://schemas.openxmlformats.org/presentationml/2006/ole">
            <p:oleObj spid="_x0000_s538629" name="Equation" r:id="rId5" imgW="723600" imgH="279360" progId="Equation.DSMT4">
              <p:embed/>
            </p:oleObj>
          </a:graphicData>
        </a:graphic>
      </p:graphicFrame>
      <p:graphicFrame>
        <p:nvGraphicFramePr>
          <p:cNvPr id="538630" name="Object 6"/>
          <p:cNvGraphicFramePr>
            <a:graphicFrameLocks noChangeAspect="1"/>
          </p:cNvGraphicFramePr>
          <p:nvPr/>
        </p:nvGraphicFramePr>
        <p:xfrm>
          <a:off x="2178050" y="2205038"/>
          <a:ext cx="4787900" cy="992187"/>
        </p:xfrm>
        <a:graphic>
          <a:graphicData uri="http://schemas.openxmlformats.org/presentationml/2006/ole">
            <p:oleObj spid="_x0000_s538630" name="Equation" r:id="rId6" imgW="2019240" imgH="419040" progId="Equation.DSMT4">
              <p:embed/>
            </p:oleObj>
          </a:graphicData>
        </a:graphic>
      </p:graphicFrame>
      <p:graphicFrame>
        <p:nvGraphicFramePr>
          <p:cNvPr id="538631" name="Object 7"/>
          <p:cNvGraphicFramePr>
            <a:graphicFrameLocks noChangeAspect="1"/>
          </p:cNvGraphicFramePr>
          <p:nvPr/>
        </p:nvGraphicFramePr>
        <p:xfrm>
          <a:off x="1042988" y="4581525"/>
          <a:ext cx="4637087" cy="692150"/>
        </p:xfrm>
        <a:graphic>
          <a:graphicData uri="http://schemas.openxmlformats.org/presentationml/2006/ole">
            <p:oleObj spid="_x0000_s538631" name="Equation" r:id="rId7" imgW="1955520" imgH="291960" progId="Equation.DSMT4">
              <p:embed/>
            </p:oleObj>
          </a:graphicData>
        </a:graphic>
      </p:graphicFrame>
      <p:graphicFrame>
        <p:nvGraphicFramePr>
          <p:cNvPr id="538632" name="Object 8"/>
          <p:cNvGraphicFramePr>
            <a:graphicFrameLocks noChangeAspect="1"/>
          </p:cNvGraphicFramePr>
          <p:nvPr/>
        </p:nvGraphicFramePr>
        <p:xfrm>
          <a:off x="1714500" y="3429000"/>
          <a:ext cx="5713413" cy="776288"/>
        </p:xfrm>
        <a:graphic>
          <a:graphicData uri="http://schemas.openxmlformats.org/presentationml/2006/ole">
            <p:oleObj spid="_x0000_s538632" name="Equation" r:id="rId8" imgW="2145960" imgH="291960" progId="Equation.DSMT4">
              <p:embed/>
            </p:oleObj>
          </a:graphicData>
        </a:graphic>
      </p:graphicFrame>
      <p:sp>
        <p:nvSpPr>
          <p:cNvPr id="538633" name="Text Box 9"/>
          <p:cNvSpPr txBox="1">
            <a:spLocks noChangeArrowheads="1"/>
          </p:cNvSpPr>
          <p:nvPr/>
        </p:nvSpPr>
        <p:spPr bwMode="auto">
          <a:xfrm>
            <a:off x="7893050" y="0"/>
            <a:ext cx="1250950" cy="457200"/>
          </a:xfrm>
          <a:prstGeom prst="rect">
            <a:avLst/>
          </a:prstGeom>
          <a:solidFill>
            <a:srgbClr val="CCCCFF"/>
          </a:solidFill>
          <a:ln w="9525">
            <a:noFill/>
            <a:miter lim="800000"/>
            <a:headEnd/>
            <a:tailEnd/>
          </a:ln>
          <a:effectLst/>
        </p:spPr>
        <p:txBody>
          <a:bodyPr wrap="none">
            <a:spAutoFit/>
          </a:bodyPr>
          <a:lstStyle/>
          <a:p>
            <a:pPr algn="r"/>
            <a:r>
              <a:rPr kumimoji="1" lang="zh-CN" altLang="en-US"/>
              <a:t>检流计</a:t>
            </a:r>
            <a:r>
              <a:rPr kumimoji="1" lang="en-US" altLang="zh-CN"/>
              <a:t>3</a:t>
            </a:r>
            <a:endParaRPr kumimoji="1" lang="en-US" altLang="zh-CN">
              <a:ea typeface="华文行楷"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8632"/>
                                        </p:tgtEl>
                                        <p:attrNameLst>
                                          <p:attrName>style.visibility</p:attrName>
                                        </p:attrNameLst>
                                      </p:cBhvr>
                                      <p:to>
                                        <p:strVal val="visible"/>
                                      </p:to>
                                    </p:set>
                                    <p:animEffect transition="in" filter="fade">
                                      <p:cBhvr>
                                        <p:cTn id="7" dur="2000"/>
                                        <p:tgtEl>
                                          <p:spTgt spid="5386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8631"/>
                                        </p:tgtEl>
                                        <p:attrNameLst>
                                          <p:attrName>style.visibility</p:attrName>
                                        </p:attrNameLst>
                                      </p:cBhvr>
                                      <p:to>
                                        <p:strVal val="visible"/>
                                      </p:to>
                                    </p:set>
                                    <p:animEffect transition="in" filter="fade">
                                      <p:cBhvr>
                                        <p:cTn id="12" dur="2000"/>
                                        <p:tgtEl>
                                          <p:spTgt spid="538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灯片编号占位符 5"/>
          <p:cNvSpPr>
            <a:spLocks noGrp="1"/>
          </p:cNvSpPr>
          <p:nvPr>
            <p:ph type="sldNum" sz="quarter" idx="12"/>
          </p:nvPr>
        </p:nvSpPr>
        <p:spPr/>
        <p:txBody>
          <a:bodyPr/>
          <a:lstStyle/>
          <a:p>
            <a:fld id="{CD145098-7F27-4631-87E9-3EF7237FB682}" type="slidenum">
              <a:rPr lang="en-US" altLang="zh-CN"/>
              <a:pPr/>
              <a:t>31</a:t>
            </a:fld>
            <a:endParaRPr lang="en-US" altLang="zh-CN"/>
          </a:p>
        </p:txBody>
      </p:sp>
      <p:graphicFrame>
        <p:nvGraphicFramePr>
          <p:cNvPr id="539650" name="Group 2"/>
          <p:cNvGraphicFramePr>
            <a:graphicFrameLocks noGrp="1"/>
          </p:cNvGraphicFramePr>
          <p:nvPr/>
        </p:nvGraphicFramePr>
        <p:xfrm>
          <a:off x="161925" y="981075"/>
          <a:ext cx="8820150" cy="5483227"/>
        </p:xfrm>
        <a:graphic>
          <a:graphicData uri="http://schemas.openxmlformats.org/drawingml/2006/table">
            <a:tbl>
              <a:tblPr/>
              <a:tblGrid>
                <a:gridCol w="1530350"/>
                <a:gridCol w="3095625"/>
                <a:gridCol w="2232025"/>
                <a:gridCol w="1962150"/>
              </a:tblGrid>
              <a:tr h="844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smtClean="0">
                          <a:ln>
                            <a:noFill/>
                          </a:ln>
                          <a:solidFill>
                            <a:schemeClr val="tx1"/>
                          </a:solidFill>
                          <a:effectLst/>
                          <a:latin typeface="Times New Roman" pitchFamily="18" charset="0"/>
                          <a:ea typeface="宋体" pitchFamily="2" charset="-122"/>
                        </a:rPr>
                        <a:t>阻尼度</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smtClean="0">
                          <a:ln>
                            <a:noFill/>
                          </a:ln>
                          <a:solidFill>
                            <a:schemeClr val="tx1"/>
                          </a:solidFill>
                          <a:effectLst/>
                          <a:latin typeface="Times New Roman" pitchFamily="18" charset="0"/>
                          <a:ea typeface="宋体" pitchFamily="2" charset="-122"/>
                        </a:rPr>
                        <a:t>运动方程</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smtClean="0">
                          <a:ln>
                            <a:noFill/>
                          </a:ln>
                          <a:solidFill>
                            <a:schemeClr val="tx1"/>
                          </a:solidFill>
                          <a:effectLst/>
                          <a:latin typeface="Times New Roman" pitchFamily="18" charset="0"/>
                          <a:ea typeface="宋体" pitchFamily="2" charset="-122"/>
                        </a:rPr>
                        <a:t>最大偏转角</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smtClean="0">
                          <a:ln>
                            <a:noFill/>
                          </a:ln>
                          <a:solidFill>
                            <a:schemeClr val="tx1"/>
                          </a:solidFill>
                          <a:effectLst/>
                          <a:latin typeface="Times New Roman" pitchFamily="18" charset="0"/>
                          <a:ea typeface="宋体" pitchFamily="2" charset="-122"/>
                        </a:rPr>
                        <a:t>所需时间</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7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smtClean="0">
                          <a:ln>
                            <a:noFill/>
                          </a:ln>
                          <a:solidFill>
                            <a:schemeClr val="tx1"/>
                          </a:solidFill>
                          <a:effectLst/>
                          <a:latin typeface="Times New Roman" pitchFamily="18" charset="0"/>
                          <a:ea typeface="宋体" pitchFamily="2" charset="-122"/>
                        </a:rPr>
                        <a:t>无阻尼</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0" i="1" u="none" strike="noStrike" cap="none" normalizeH="0" baseline="0" smtClean="0">
                          <a:ln>
                            <a:noFill/>
                          </a:ln>
                          <a:solidFill>
                            <a:schemeClr val="tx1"/>
                          </a:solidFill>
                          <a:effectLst/>
                          <a:latin typeface="Times New Roman" pitchFamily="18" charset="0"/>
                          <a:ea typeface="宋体" pitchFamily="2" charset="-122"/>
                          <a:sym typeface="Symbol" pitchFamily="18" charset="2"/>
                        </a:rPr>
                        <a:t> </a:t>
                      </a:r>
                      <a:r>
                        <a:rPr kumimoji="0" lang="zh-CN" altLang="en-US" sz="2400" b="0" i="0" u="none" strike="noStrike" cap="none" normalizeH="0" baseline="0" smtClean="0">
                          <a:ln>
                            <a:noFill/>
                          </a:ln>
                          <a:solidFill>
                            <a:schemeClr val="tx1"/>
                          </a:solidFill>
                          <a:effectLst/>
                          <a:latin typeface="Times New Roman" pitchFamily="18" charset="0"/>
                          <a:ea typeface="宋体" pitchFamily="2" charset="-122"/>
                          <a:sym typeface="Symbol" pitchFamily="18" charset="2"/>
                        </a:rPr>
                        <a:t>＝</a:t>
                      </a:r>
                      <a:r>
                        <a:rPr kumimoji="0" lang="en-US" altLang="zh-CN" sz="2400" b="0" i="0" u="none" strike="noStrike" cap="none" normalizeH="0" baseline="0" smtClean="0">
                          <a:ln>
                            <a:noFill/>
                          </a:ln>
                          <a:solidFill>
                            <a:schemeClr val="tx1"/>
                          </a:solidFill>
                          <a:effectLst/>
                          <a:latin typeface="Times New Roman" pitchFamily="18" charset="0"/>
                          <a:ea typeface="宋体" pitchFamily="2" charset="-122"/>
                          <a:sym typeface="Symbol" pitchFamily="18" charset="2"/>
                        </a:rPr>
                        <a:t>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11668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smtClean="0">
                          <a:ln>
                            <a:noFill/>
                          </a:ln>
                          <a:solidFill>
                            <a:schemeClr val="tx1"/>
                          </a:solidFill>
                          <a:effectLst/>
                          <a:latin typeface="Times New Roman" pitchFamily="18" charset="0"/>
                          <a:ea typeface="宋体" pitchFamily="2" charset="-122"/>
                        </a:rPr>
                        <a:t>欠阻尼</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pitchFamily="2" charset="-122"/>
                        </a:rPr>
                        <a:t>0 &lt; </a:t>
                      </a:r>
                      <a:r>
                        <a:rPr kumimoji="0" lang="en-US" altLang="zh-CN" sz="2400" b="0" i="1" u="none" strike="noStrike" cap="none" normalizeH="0" baseline="0" smtClean="0">
                          <a:ln>
                            <a:noFill/>
                          </a:ln>
                          <a:solidFill>
                            <a:schemeClr val="tx1"/>
                          </a:solidFill>
                          <a:effectLst/>
                          <a:latin typeface="Times New Roman" pitchFamily="18" charset="0"/>
                          <a:ea typeface="宋体" pitchFamily="2" charset="-122"/>
                          <a:sym typeface="Symbol" pitchFamily="18" charset="2"/>
                        </a:rPr>
                        <a:t></a:t>
                      </a:r>
                      <a:r>
                        <a:rPr kumimoji="0" lang="en-US" altLang="zh-CN" sz="2400" b="0" i="0" u="none" strike="noStrike" cap="none" normalizeH="0" baseline="0" smtClean="0">
                          <a:ln>
                            <a:noFill/>
                          </a:ln>
                          <a:solidFill>
                            <a:schemeClr val="tx1"/>
                          </a:solidFill>
                          <a:effectLst/>
                          <a:latin typeface="Times New Roman" pitchFamily="18" charset="0"/>
                          <a:ea typeface="宋体" pitchFamily="2" charset="-122"/>
                        </a:rPr>
                        <a:t> </a:t>
                      </a:r>
                      <a:r>
                        <a:rPr kumimoji="0" lang="en-US" altLang="zh-CN" sz="2400" b="0" i="0" u="none" strike="noStrike" cap="none" normalizeH="0" baseline="0" smtClean="0">
                          <a:ln>
                            <a:noFill/>
                          </a:ln>
                          <a:solidFill>
                            <a:schemeClr val="tx1"/>
                          </a:solidFill>
                          <a:effectLst/>
                          <a:latin typeface="Times New Roman" pitchFamily="18" charset="0"/>
                          <a:ea typeface="宋体" pitchFamily="2" charset="-122"/>
                          <a:sym typeface="Symbol" pitchFamily="18" charset="2"/>
                        </a:rPr>
                        <a:t>&lt; </a:t>
                      </a:r>
                      <a:r>
                        <a:rPr kumimoji="0" lang="en-US" altLang="zh-CN" sz="2400" b="0" i="1" u="none" strike="noStrike" cap="none" normalizeH="0" baseline="0" smtClean="0">
                          <a:ln>
                            <a:noFill/>
                          </a:ln>
                          <a:solidFill>
                            <a:schemeClr val="tx1"/>
                          </a:solidFill>
                          <a:effectLst/>
                          <a:latin typeface="Times New Roman" pitchFamily="18" charset="0"/>
                          <a:ea typeface="宋体" pitchFamily="2" charset="-122"/>
                          <a:sym typeface="Symbol" pitchFamily="18" charset="2"/>
                        </a:rPr>
                        <a:t></a:t>
                      </a:r>
                      <a:r>
                        <a:rPr kumimoji="0" lang="en-US" altLang="zh-CN" sz="2400" b="0" i="0" u="none" strike="noStrike" cap="none" normalizeH="0" baseline="-25000" smtClean="0">
                          <a:ln>
                            <a:noFill/>
                          </a:ln>
                          <a:solidFill>
                            <a:schemeClr val="tx1"/>
                          </a:solidFill>
                          <a:effectLst/>
                          <a:latin typeface="Times New Roman" pitchFamily="18" charset="0"/>
                          <a:ea typeface="宋体" pitchFamily="2" charset="-122"/>
                          <a:sym typeface="Symbol" pitchFamily="18" charset="2"/>
                        </a:rPr>
                        <a:t>0</a:t>
                      </a:r>
                      <a:endParaRPr kumimoji="0" lang="en-US" altLang="zh-CN" sz="2400" b="0" i="1" u="none" strike="noStrike" cap="none" normalizeH="0" baseline="0" smtClean="0">
                        <a:ln>
                          <a:noFill/>
                        </a:ln>
                        <a:solidFill>
                          <a:schemeClr val="tx1"/>
                        </a:solidFill>
                        <a:effectLst/>
                        <a:latin typeface="Times New Roman" pitchFamily="18" charset="0"/>
                        <a:ea typeface="宋体" pitchFamily="2" charset="-122"/>
                        <a:sym typeface="Symbol" pitchFamily="18" charset="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7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smtClean="0">
                          <a:ln>
                            <a:noFill/>
                          </a:ln>
                          <a:solidFill>
                            <a:schemeClr val="tx1"/>
                          </a:solidFill>
                          <a:effectLst/>
                          <a:latin typeface="Times New Roman" pitchFamily="18" charset="0"/>
                          <a:ea typeface="宋体" pitchFamily="2" charset="-122"/>
                        </a:rPr>
                        <a:t>临界阻尼</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0" i="1" u="none" strike="noStrike" cap="none" normalizeH="0" baseline="0" smtClean="0">
                          <a:ln>
                            <a:noFill/>
                          </a:ln>
                          <a:solidFill>
                            <a:schemeClr val="tx1"/>
                          </a:solidFill>
                          <a:effectLst/>
                          <a:latin typeface="Times New Roman" pitchFamily="18" charset="0"/>
                          <a:ea typeface="宋体" pitchFamily="2" charset="-122"/>
                          <a:sym typeface="Symbol" pitchFamily="18" charset="2"/>
                        </a:rPr>
                        <a:t></a:t>
                      </a:r>
                      <a:r>
                        <a:rPr kumimoji="0" lang="zh-CN" altLang="en-US" sz="2400" b="0" i="0" u="none" strike="noStrike" cap="none" normalizeH="0" baseline="0" smtClean="0">
                          <a:ln>
                            <a:noFill/>
                          </a:ln>
                          <a:solidFill>
                            <a:schemeClr val="tx1"/>
                          </a:solidFill>
                          <a:effectLst/>
                          <a:latin typeface="Times New Roman" pitchFamily="18" charset="0"/>
                          <a:ea typeface="宋体" pitchFamily="2" charset="-122"/>
                        </a:rPr>
                        <a:t> </a:t>
                      </a:r>
                      <a:r>
                        <a:rPr kumimoji="0" lang="zh-CN" altLang="en-US" sz="2400" b="0" i="0" u="none" strike="noStrike" cap="none" normalizeH="0" baseline="0" smtClean="0">
                          <a:ln>
                            <a:noFill/>
                          </a:ln>
                          <a:solidFill>
                            <a:schemeClr val="tx1"/>
                          </a:solidFill>
                          <a:effectLst/>
                          <a:latin typeface="Times New Roman" pitchFamily="18" charset="0"/>
                          <a:ea typeface="宋体" pitchFamily="2" charset="-122"/>
                          <a:sym typeface="Symbol" pitchFamily="18" charset="2"/>
                        </a:rPr>
                        <a:t>＝</a:t>
                      </a:r>
                      <a:r>
                        <a:rPr kumimoji="0" lang="zh-CN" altLang="en-US" sz="2400" b="0" i="1" u="none" strike="noStrike" cap="none" normalizeH="0" baseline="0" smtClean="0">
                          <a:ln>
                            <a:noFill/>
                          </a:ln>
                          <a:solidFill>
                            <a:schemeClr val="tx1"/>
                          </a:solidFill>
                          <a:effectLst/>
                          <a:latin typeface="Times New Roman" pitchFamily="18" charset="0"/>
                          <a:ea typeface="宋体" pitchFamily="2" charset="-122"/>
                          <a:sym typeface="Symbol" pitchFamily="18" charset="2"/>
                        </a:rPr>
                        <a:t></a:t>
                      </a:r>
                      <a:r>
                        <a:rPr kumimoji="0" lang="en-US" altLang="zh-CN" sz="2400" b="0" i="0" u="none" strike="noStrike" cap="none" normalizeH="0" baseline="-25000" smtClean="0">
                          <a:ln>
                            <a:noFill/>
                          </a:ln>
                          <a:solidFill>
                            <a:schemeClr val="tx1"/>
                          </a:solidFill>
                          <a:effectLst/>
                          <a:latin typeface="Times New Roman" pitchFamily="18" charset="0"/>
                          <a:ea typeface="宋体" pitchFamily="2" charset="-122"/>
                          <a:sym typeface="Symbol" pitchFamily="18" charset="2"/>
                        </a:rPr>
                        <a:t>0</a:t>
                      </a:r>
                      <a:endParaRPr kumimoji="0"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r h="1157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smtClean="0">
                          <a:ln>
                            <a:noFill/>
                          </a:ln>
                          <a:solidFill>
                            <a:schemeClr val="tx1"/>
                          </a:solidFill>
                          <a:effectLst/>
                          <a:latin typeface="Times New Roman" pitchFamily="18" charset="0"/>
                          <a:ea typeface="宋体" pitchFamily="2" charset="-122"/>
                        </a:rPr>
                        <a:t>过阻尼</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0" i="1" u="none" strike="noStrike" cap="none" normalizeH="0" baseline="0" smtClean="0">
                          <a:ln>
                            <a:noFill/>
                          </a:ln>
                          <a:solidFill>
                            <a:schemeClr val="tx1"/>
                          </a:solidFill>
                          <a:effectLst/>
                          <a:latin typeface="Times New Roman" pitchFamily="18" charset="0"/>
                          <a:ea typeface="宋体" pitchFamily="2" charset="-122"/>
                          <a:sym typeface="Symbol" pitchFamily="18" charset="2"/>
                        </a:rPr>
                        <a:t></a:t>
                      </a:r>
                      <a:r>
                        <a:rPr kumimoji="0" lang="zh-CN" altLang="en-US" sz="2400" b="0" i="0" u="none" strike="noStrike" cap="none" normalizeH="0" baseline="0" smtClean="0">
                          <a:ln>
                            <a:noFill/>
                          </a:ln>
                          <a:solidFill>
                            <a:schemeClr val="tx1"/>
                          </a:solidFill>
                          <a:effectLst/>
                          <a:latin typeface="Times New Roman" pitchFamily="18" charset="0"/>
                          <a:ea typeface="宋体" pitchFamily="2" charset="-122"/>
                        </a:rPr>
                        <a:t> </a:t>
                      </a:r>
                      <a:r>
                        <a:rPr kumimoji="0" lang="en-US" altLang="zh-CN" sz="2400" b="0" i="0" u="none" strike="noStrike" cap="none" normalizeH="0" baseline="0" smtClean="0">
                          <a:ln>
                            <a:noFill/>
                          </a:ln>
                          <a:solidFill>
                            <a:schemeClr val="tx1"/>
                          </a:solidFill>
                          <a:effectLst/>
                          <a:latin typeface="Times New Roman" pitchFamily="18" charset="0"/>
                          <a:ea typeface="宋体" pitchFamily="2" charset="-122"/>
                        </a:rPr>
                        <a:t>&gt; </a:t>
                      </a:r>
                      <a:r>
                        <a:rPr kumimoji="0" lang="en-US" altLang="zh-CN" sz="2400" b="0" i="1" u="none" strike="noStrike" cap="none" normalizeH="0" baseline="0" smtClean="0">
                          <a:ln>
                            <a:noFill/>
                          </a:ln>
                          <a:solidFill>
                            <a:schemeClr val="tx1"/>
                          </a:solidFill>
                          <a:effectLst/>
                          <a:latin typeface="Times New Roman" pitchFamily="18" charset="0"/>
                          <a:ea typeface="宋体" pitchFamily="2" charset="-122"/>
                          <a:sym typeface="Symbol" pitchFamily="18" charset="2"/>
                        </a:rPr>
                        <a:t></a:t>
                      </a:r>
                      <a:r>
                        <a:rPr kumimoji="0" lang="en-US" altLang="zh-CN" sz="2400" b="0" i="0" u="none" strike="noStrike" cap="none" normalizeH="0" baseline="-25000" smtClean="0">
                          <a:ln>
                            <a:noFill/>
                          </a:ln>
                          <a:solidFill>
                            <a:schemeClr val="tx1"/>
                          </a:solidFill>
                          <a:effectLst/>
                          <a:latin typeface="Times New Roman" pitchFamily="18" charset="0"/>
                          <a:ea typeface="宋体" pitchFamily="2" charset="-122"/>
                          <a:sym typeface="Symbol" pitchFamily="18" charset="2"/>
                        </a:rPr>
                        <a:t>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39682" name="Rectangle 34"/>
          <p:cNvSpPr>
            <a:spLocks noGrp="1" noChangeArrowheads="1"/>
          </p:cNvSpPr>
          <p:nvPr>
            <p:ph type="title"/>
          </p:nvPr>
        </p:nvSpPr>
        <p:spPr>
          <a:xfrm>
            <a:off x="685800" y="0"/>
            <a:ext cx="7772400" cy="908050"/>
          </a:xfrm>
        </p:spPr>
        <p:txBody>
          <a:bodyPr/>
          <a:lstStyle/>
          <a:p>
            <a:r>
              <a:rPr lang="zh-CN" altLang="en-US">
                <a:solidFill>
                  <a:srgbClr val="FF3300"/>
                </a:solidFill>
                <a:ea typeface="黑体" pitchFamily="49" charset="-122"/>
              </a:rPr>
              <a:t>冲击检流计运动方程的解</a:t>
            </a:r>
          </a:p>
        </p:txBody>
      </p:sp>
      <p:graphicFrame>
        <p:nvGraphicFramePr>
          <p:cNvPr id="539683" name="Object 35"/>
          <p:cNvGraphicFramePr>
            <a:graphicFrameLocks noChangeAspect="1"/>
          </p:cNvGraphicFramePr>
          <p:nvPr/>
        </p:nvGraphicFramePr>
        <p:xfrm>
          <a:off x="2008188" y="1916113"/>
          <a:ext cx="2465387" cy="930275"/>
        </p:xfrm>
        <a:graphic>
          <a:graphicData uri="http://schemas.openxmlformats.org/presentationml/2006/ole">
            <p:oleObj spid="_x0000_s539683" name="Equation" r:id="rId3" imgW="1143000" imgH="431640" progId="Equation.DSMT4">
              <p:embed/>
            </p:oleObj>
          </a:graphicData>
        </a:graphic>
      </p:graphicFrame>
      <p:graphicFrame>
        <p:nvGraphicFramePr>
          <p:cNvPr id="539684" name="Object 36"/>
          <p:cNvGraphicFramePr>
            <a:graphicFrameLocks noChangeAspect="1"/>
          </p:cNvGraphicFramePr>
          <p:nvPr/>
        </p:nvGraphicFramePr>
        <p:xfrm>
          <a:off x="1760538" y="3071813"/>
          <a:ext cx="2959100" cy="849312"/>
        </p:xfrm>
        <a:graphic>
          <a:graphicData uri="http://schemas.openxmlformats.org/presentationml/2006/ole">
            <p:oleObj spid="_x0000_s539684" name="Equation" r:id="rId4" imgW="1371600" imgH="393480" progId="Equation.DSMT4">
              <p:embed/>
            </p:oleObj>
          </a:graphicData>
        </a:graphic>
      </p:graphicFrame>
      <p:graphicFrame>
        <p:nvGraphicFramePr>
          <p:cNvPr id="539685" name="Object 37"/>
          <p:cNvGraphicFramePr>
            <a:graphicFrameLocks noChangeAspect="1"/>
          </p:cNvGraphicFramePr>
          <p:nvPr/>
        </p:nvGraphicFramePr>
        <p:xfrm>
          <a:off x="1692275" y="5373688"/>
          <a:ext cx="3095625" cy="849312"/>
        </p:xfrm>
        <a:graphic>
          <a:graphicData uri="http://schemas.openxmlformats.org/presentationml/2006/ole">
            <p:oleObj spid="_x0000_s539685" name="Equation" r:id="rId5" imgW="1434960" imgH="393480" progId="Equation.DSMT4">
              <p:embed/>
            </p:oleObj>
          </a:graphicData>
        </a:graphic>
      </p:graphicFrame>
      <p:graphicFrame>
        <p:nvGraphicFramePr>
          <p:cNvPr id="539686" name="Object 38"/>
          <p:cNvGraphicFramePr>
            <a:graphicFrameLocks noChangeAspect="1"/>
          </p:cNvGraphicFramePr>
          <p:nvPr/>
        </p:nvGraphicFramePr>
        <p:xfrm>
          <a:off x="2103438" y="4481513"/>
          <a:ext cx="2273300" cy="547687"/>
        </p:xfrm>
        <a:graphic>
          <a:graphicData uri="http://schemas.openxmlformats.org/presentationml/2006/ole">
            <p:oleObj spid="_x0000_s539686" name="Equation" r:id="rId6" imgW="1054080" imgH="253800" progId="Equation.DSMT4">
              <p:embed/>
            </p:oleObj>
          </a:graphicData>
        </a:graphic>
      </p:graphicFrame>
      <p:graphicFrame>
        <p:nvGraphicFramePr>
          <p:cNvPr id="539687" name="Object 39"/>
          <p:cNvGraphicFramePr>
            <a:graphicFrameLocks noChangeAspect="1"/>
          </p:cNvGraphicFramePr>
          <p:nvPr/>
        </p:nvGraphicFramePr>
        <p:xfrm>
          <a:off x="4922838" y="1989138"/>
          <a:ext cx="1890712" cy="931862"/>
        </p:xfrm>
        <a:graphic>
          <a:graphicData uri="http://schemas.openxmlformats.org/presentationml/2006/ole">
            <p:oleObj spid="_x0000_s539687" name="Equation" r:id="rId7" imgW="876240" imgH="431640" progId="Equation.DSMT4">
              <p:embed/>
            </p:oleObj>
          </a:graphicData>
        </a:graphic>
      </p:graphicFrame>
      <p:graphicFrame>
        <p:nvGraphicFramePr>
          <p:cNvPr id="539688" name="Object 40"/>
          <p:cNvGraphicFramePr>
            <a:graphicFrameLocks noChangeAspect="1"/>
          </p:cNvGraphicFramePr>
          <p:nvPr/>
        </p:nvGraphicFramePr>
        <p:xfrm>
          <a:off x="5257800" y="3219450"/>
          <a:ext cx="1222375" cy="569913"/>
        </p:xfrm>
        <a:graphic>
          <a:graphicData uri="http://schemas.openxmlformats.org/presentationml/2006/ole">
            <p:oleObj spid="_x0000_s539688" name="Equation" r:id="rId8" imgW="545760" imgH="253800" progId="Equation.DSMT4">
              <p:embed/>
            </p:oleObj>
          </a:graphicData>
        </a:graphic>
      </p:graphicFrame>
      <p:graphicFrame>
        <p:nvGraphicFramePr>
          <p:cNvPr id="539689" name="Object 41"/>
          <p:cNvGraphicFramePr>
            <a:graphicFrameLocks noChangeAspect="1"/>
          </p:cNvGraphicFramePr>
          <p:nvPr/>
        </p:nvGraphicFramePr>
        <p:xfrm>
          <a:off x="5280025" y="5595938"/>
          <a:ext cx="1177925" cy="547687"/>
        </p:xfrm>
        <a:graphic>
          <a:graphicData uri="http://schemas.openxmlformats.org/presentationml/2006/ole">
            <p:oleObj spid="_x0000_s539689" name="Equation" r:id="rId9" imgW="545760" imgH="253800" progId="Equation.DSMT4">
              <p:embed/>
            </p:oleObj>
          </a:graphicData>
        </a:graphic>
      </p:graphicFrame>
      <p:graphicFrame>
        <p:nvGraphicFramePr>
          <p:cNvPr id="539690" name="Object 42"/>
          <p:cNvGraphicFramePr>
            <a:graphicFrameLocks noChangeAspect="1"/>
          </p:cNvGraphicFramePr>
          <p:nvPr/>
        </p:nvGraphicFramePr>
        <p:xfrm>
          <a:off x="4859338" y="4421188"/>
          <a:ext cx="2017712" cy="827087"/>
        </p:xfrm>
        <a:graphic>
          <a:graphicData uri="http://schemas.openxmlformats.org/presentationml/2006/ole">
            <p:oleObj spid="_x0000_s539690" name="Equation" r:id="rId10" imgW="1054080" imgH="431640" progId="Equation.DSMT4">
              <p:embed/>
            </p:oleObj>
          </a:graphicData>
        </a:graphic>
      </p:graphicFrame>
      <p:graphicFrame>
        <p:nvGraphicFramePr>
          <p:cNvPr id="539691" name="Object 43"/>
          <p:cNvGraphicFramePr>
            <a:graphicFrameLocks noChangeAspect="1"/>
          </p:cNvGraphicFramePr>
          <p:nvPr/>
        </p:nvGraphicFramePr>
        <p:xfrm>
          <a:off x="7353300" y="1989138"/>
          <a:ext cx="1204913" cy="930275"/>
        </p:xfrm>
        <a:graphic>
          <a:graphicData uri="http://schemas.openxmlformats.org/presentationml/2006/ole">
            <p:oleObj spid="_x0000_s539691" name="Equation" r:id="rId11" imgW="558720" imgH="431640" progId="Equation.DSMT4">
              <p:embed/>
            </p:oleObj>
          </a:graphicData>
        </a:graphic>
      </p:graphicFrame>
      <p:graphicFrame>
        <p:nvGraphicFramePr>
          <p:cNvPr id="539692" name="Object 44"/>
          <p:cNvGraphicFramePr>
            <a:graphicFrameLocks noChangeAspect="1"/>
          </p:cNvGraphicFramePr>
          <p:nvPr/>
        </p:nvGraphicFramePr>
        <p:xfrm>
          <a:off x="7092950" y="3171825"/>
          <a:ext cx="1789113" cy="777875"/>
        </p:xfrm>
        <a:graphic>
          <a:graphicData uri="http://schemas.openxmlformats.org/presentationml/2006/ole">
            <p:oleObj spid="_x0000_s539692" name="Equation" r:id="rId12" imgW="965160" imgH="419040" progId="Equation.DSMT4">
              <p:embed/>
            </p:oleObj>
          </a:graphicData>
        </a:graphic>
      </p:graphicFrame>
      <p:graphicFrame>
        <p:nvGraphicFramePr>
          <p:cNvPr id="539693" name="Object 45"/>
          <p:cNvGraphicFramePr>
            <a:graphicFrameLocks noChangeAspect="1"/>
          </p:cNvGraphicFramePr>
          <p:nvPr/>
        </p:nvGraphicFramePr>
        <p:xfrm>
          <a:off x="7018338" y="5541963"/>
          <a:ext cx="1874837" cy="773112"/>
        </p:xfrm>
        <a:graphic>
          <a:graphicData uri="http://schemas.openxmlformats.org/presentationml/2006/ole">
            <p:oleObj spid="_x0000_s539693" name="Equation" r:id="rId13" imgW="1015920" imgH="419040" progId="Equation.DSMT4">
              <p:embed/>
            </p:oleObj>
          </a:graphicData>
        </a:graphic>
      </p:graphicFrame>
      <p:graphicFrame>
        <p:nvGraphicFramePr>
          <p:cNvPr id="539694" name="Object 46"/>
          <p:cNvGraphicFramePr>
            <a:graphicFrameLocks noChangeAspect="1"/>
          </p:cNvGraphicFramePr>
          <p:nvPr/>
        </p:nvGraphicFramePr>
        <p:xfrm>
          <a:off x="7435850" y="4292600"/>
          <a:ext cx="1041400" cy="931863"/>
        </p:xfrm>
        <a:graphic>
          <a:graphicData uri="http://schemas.openxmlformats.org/presentationml/2006/ole">
            <p:oleObj spid="_x0000_s539694" name="Equation" r:id="rId14" imgW="482400" imgH="431640" progId="Equation.DSMT4">
              <p:embed/>
            </p:oleObj>
          </a:graphicData>
        </a:graphic>
      </p:graphicFrame>
      <p:sp>
        <p:nvSpPr>
          <p:cNvPr id="539695" name="Text Box 47"/>
          <p:cNvSpPr txBox="1">
            <a:spLocks noChangeArrowheads="1"/>
          </p:cNvSpPr>
          <p:nvPr/>
        </p:nvSpPr>
        <p:spPr bwMode="auto">
          <a:xfrm>
            <a:off x="7893050" y="0"/>
            <a:ext cx="1250950" cy="457200"/>
          </a:xfrm>
          <a:prstGeom prst="rect">
            <a:avLst/>
          </a:prstGeom>
          <a:solidFill>
            <a:srgbClr val="CCCCFF"/>
          </a:solidFill>
          <a:ln w="9525">
            <a:noFill/>
            <a:miter lim="800000"/>
            <a:headEnd/>
            <a:tailEnd/>
          </a:ln>
          <a:effectLst/>
        </p:spPr>
        <p:txBody>
          <a:bodyPr wrap="none">
            <a:spAutoFit/>
          </a:bodyPr>
          <a:lstStyle/>
          <a:p>
            <a:pPr algn="r"/>
            <a:r>
              <a:rPr kumimoji="1" lang="zh-CN" altLang="en-US"/>
              <a:t>检流计</a:t>
            </a:r>
            <a:r>
              <a:rPr kumimoji="1" lang="en-US" altLang="zh-CN"/>
              <a:t>4</a:t>
            </a:r>
            <a:endParaRPr kumimoji="1" lang="en-US" altLang="zh-CN">
              <a:ea typeface="华文行楷" pitchFamily="2" charset="-122"/>
            </a:endParaRPr>
          </a:p>
        </p:txBody>
      </p:sp>
      <p:sp>
        <p:nvSpPr>
          <p:cNvPr id="539696" name="Oval 48"/>
          <p:cNvSpPr>
            <a:spLocks noChangeArrowheads="1"/>
          </p:cNvSpPr>
          <p:nvPr/>
        </p:nvSpPr>
        <p:spPr bwMode="auto">
          <a:xfrm>
            <a:off x="6084888" y="4149725"/>
            <a:ext cx="287337" cy="1295400"/>
          </a:xfrm>
          <a:prstGeom prst="ellipse">
            <a:avLst/>
          </a:prstGeom>
          <a:noFill/>
          <a:ln w="38100">
            <a:solidFill>
              <a:srgbClr val="FF3300"/>
            </a:solidFill>
            <a:round/>
            <a:headEnd/>
            <a:tailEnd/>
          </a:ln>
          <a:effec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9683"/>
                                        </p:tgtEl>
                                        <p:attrNameLst>
                                          <p:attrName>style.visibility</p:attrName>
                                        </p:attrNameLst>
                                      </p:cBhvr>
                                      <p:to>
                                        <p:strVal val="visible"/>
                                      </p:to>
                                    </p:set>
                                    <p:animEffect transition="in" filter="fade">
                                      <p:cBhvr>
                                        <p:cTn id="7" dur="2000"/>
                                        <p:tgtEl>
                                          <p:spTgt spid="539683"/>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39687"/>
                                        </p:tgtEl>
                                        <p:attrNameLst>
                                          <p:attrName>style.visibility</p:attrName>
                                        </p:attrNameLst>
                                      </p:cBhvr>
                                      <p:to>
                                        <p:strVal val="visible"/>
                                      </p:to>
                                    </p:set>
                                    <p:animEffect transition="in" filter="fade">
                                      <p:cBhvr>
                                        <p:cTn id="11" dur="2000"/>
                                        <p:tgtEl>
                                          <p:spTgt spid="539687"/>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539691"/>
                                        </p:tgtEl>
                                        <p:attrNameLst>
                                          <p:attrName>style.visibility</p:attrName>
                                        </p:attrNameLst>
                                      </p:cBhvr>
                                      <p:to>
                                        <p:strVal val="visible"/>
                                      </p:to>
                                    </p:set>
                                    <p:animEffect transition="in" filter="fade">
                                      <p:cBhvr>
                                        <p:cTn id="15" dur="2000"/>
                                        <p:tgtEl>
                                          <p:spTgt spid="53969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39684"/>
                                        </p:tgtEl>
                                        <p:attrNameLst>
                                          <p:attrName>style.visibility</p:attrName>
                                        </p:attrNameLst>
                                      </p:cBhvr>
                                      <p:to>
                                        <p:strVal val="visible"/>
                                      </p:to>
                                    </p:set>
                                    <p:animEffect transition="in" filter="fade">
                                      <p:cBhvr>
                                        <p:cTn id="20" dur="2000"/>
                                        <p:tgtEl>
                                          <p:spTgt spid="539684"/>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539688"/>
                                        </p:tgtEl>
                                        <p:attrNameLst>
                                          <p:attrName>style.visibility</p:attrName>
                                        </p:attrNameLst>
                                      </p:cBhvr>
                                      <p:to>
                                        <p:strVal val="visible"/>
                                      </p:to>
                                    </p:set>
                                    <p:animEffect transition="in" filter="fade">
                                      <p:cBhvr>
                                        <p:cTn id="24" dur="2000"/>
                                        <p:tgtEl>
                                          <p:spTgt spid="539688"/>
                                        </p:tgtEl>
                                      </p:cBhvr>
                                    </p:animEffect>
                                  </p:childTnLst>
                                </p:cTn>
                              </p:par>
                            </p:childTnLst>
                          </p:cTn>
                        </p:par>
                        <p:par>
                          <p:cTn id="25" fill="hold">
                            <p:stCondLst>
                              <p:cond delay="4000"/>
                            </p:stCondLst>
                            <p:childTnLst>
                              <p:par>
                                <p:cTn id="26" presetID="10" presetClass="entr" presetSubtype="0" fill="hold" nodeType="afterEffect">
                                  <p:stCondLst>
                                    <p:cond delay="0"/>
                                  </p:stCondLst>
                                  <p:childTnLst>
                                    <p:set>
                                      <p:cBhvr>
                                        <p:cTn id="27" dur="1" fill="hold">
                                          <p:stCondLst>
                                            <p:cond delay="0"/>
                                          </p:stCondLst>
                                        </p:cTn>
                                        <p:tgtEl>
                                          <p:spTgt spid="539692"/>
                                        </p:tgtEl>
                                        <p:attrNameLst>
                                          <p:attrName>style.visibility</p:attrName>
                                        </p:attrNameLst>
                                      </p:cBhvr>
                                      <p:to>
                                        <p:strVal val="visible"/>
                                      </p:to>
                                    </p:set>
                                    <p:animEffect transition="in" filter="fade">
                                      <p:cBhvr>
                                        <p:cTn id="28" dur="2000"/>
                                        <p:tgtEl>
                                          <p:spTgt spid="53969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39686"/>
                                        </p:tgtEl>
                                        <p:attrNameLst>
                                          <p:attrName>style.visibility</p:attrName>
                                        </p:attrNameLst>
                                      </p:cBhvr>
                                      <p:to>
                                        <p:strVal val="visible"/>
                                      </p:to>
                                    </p:set>
                                    <p:animEffect transition="in" filter="fade">
                                      <p:cBhvr>
                                        <p:cTn id="33" dur="2000"/>
                                        <p:tgtEl>
                                          <p:spTgt spid="539686"/>
                                        </p:tgtEl>
                                      </p:cBhvr>
                                    </p:animEffect>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539690"/>
                                        </p:tgtEl>
                                        <p:attrNameLst>
                                          <p:attrName>style.visibility</p:attrName>
                                        </p:attrNameLst>
                                      </p:cBhvr>
                                      <p:to>
                                        <p:strVal val="visible"/>
                                      </p:to>
                                    </p:set>
                                    <p:animEffect transition="in" filter="fade">
                                      <p:cBhvr>
                                        <p:cTn id="37" dur="2000"/>
                                        <p:tgtEl>
                                          <p:spTgt spid="539690"/>
                                        </p:tgtEl>
                                      </p:cBhvr>
                                    </p:animEffect>
                                  </p:childTnLst>
                                </p:cTn>
                              </p:par>
                            </p:childTnLst>
                          </p:cTn>
                        </p:par>
                        <p:par>
                          <p:cTn id="38" fill="hold">
                            <p:stCondLst>
                              <p:cond delay="4000"/>
                            </p:stCondLst>
                            <p:childTnLst>
                              <p:par>
                                <p:cTn id="39" presetID="10" presetClass="entr" presetSubtype="0" fill="hold" nodeType="afterEffect">
                                  <p:stCondLst>
                                    <p:cond delay="0"/>
                                  </p:stCondLst>
                                  <p:childTnLst>
                                    <p:set>
                                      <p:cBhvr>
                                        <p:cTn id="40" dur="1" fill="hold">
                                          <p:stCondLst>
                                            <p:cond delay="0"/>
                                          </p:stCondLst>
                                        </p:cTn>
                                        <p:tgtEl>
                                          <p:spTgt spid="539694"/>
                                        </p:tgtEl>
                                        <p:attrNameLst>
                                          <p:attrName>style.visibility</p:attrName>
                                        </p:attrNameLst>
                                      </p:cBhvr>
                                      <p:to>
                                        <p:strVal val="visible"/>
                                      </p:to>
                                    </p:set>
                                    <p:animEffect transition="in" filter="fade">
                                      <p:cBhvr>
                                        <p:cTn id="41" dur="2000"/>
                                        <p:tgtEl>
                                          <p:spTgt spid="539694"/>
                                        </p:tgtEl>
                                      </p:cBhvr>
                                    </p:animEffect>
                                  </p:childTnLst>
                                </p:cTn>
                              </p:par>
                            </p:childTnLst>
                          </p:cTn>
                        </p:par>
                        <p:par>
                          <p:cTn id="42" fill="hold">
                            <p:stCondLst>
                              <p:cond delay="6000"/>
                            </p:stCondLst>
                            <p:childTnLst>
                              <p:par>
                                <p:cTn id="43" presetID="19" presetClass="entr" presetSubtype="5" fill="hold" grpId="0" nodeType="afterEffect">
                                  <p:stCondLst>
                                    <p:cond delay="500"/>
                                  </p:stCondLst>
                                  <p:childTnLst>
                                    <p:set>
                                      <p:cBhvr>
                                        <p:cTn id="44" dur="1" fill="hold">
                                          <p:stCondLst>
                                            <p:cond delay="0"/>
                                          </p:stCondLst>
                                        </p:cTn>
                                        <p:tgtEl>
                                          <p:spTgt spid="539696"/>
                                        </p:tgtEl>
                                        <p:attrNameLst>
                                          <p:attrName>style.visibility</p:attrName>
                                        </p:attrNameLst>
                                      </p:cBhvr>
                                      <p:to>
                                        <p:strVal val="visible"/>
                                      </p:to>
                                    </p:set>
                                    <p:anim calcmode="lin" valueType="num">
                                      <p:cBhvr>
                                        <p:cTn id="45" dur="4500" fill="hold"/>
                                        <p:tgtEl>
                                          <p:spTgt spid="539696"/>
                                        </p:tgtEl>
                                        <p:attrNameLst>
                                          <p:attrName>ppt_w</p:attrName>
                                        </p:attrNameLst>
                                      </p:cBhvr>
                                      <p:tavLst>
                                        <p:tav tm="0">
                                          <p:val>
                                            <p:strVal val="#ppt_w"/>
                                          </p:val>
                                        </p:tav>
                                        <p:tav tm="100000">
                                          <p:val>
                                            <p:strVal val="#ppt_w"/>
                                          </p:val>
                                        </p:tav>
                                      </p:tavLst>
                                    </p:anim>
                                    <p:anim calcmode="lin" valueType="num">
                                      <p:cBhvr>
                                        <p:cTn id="46" dur="4500" fill="hold"/>
                                        <p:tgtEl>
                                          <p:spTgt spid="539696"/>
                                        </p:tgtEl>
                                        <p:attrNameLst>
                                          <p:attrName>ppt_h</p:attrName>
                                        </p:attrNameLst>
                                      </p:cBhvr>
                                      <p:tavLst>
                                        <p:tav tm="0" fmla="#ppt_h*sin(2.5*pi*$)">
                                          <p:val>
                                            <p:fltVal val="0"/>
                                          </p:val>
                                        </p:tav>
                                        <p:tav tm="100000">
                                          <p:val>
                                            <p:fltVal val="1"/>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39685"/>
                                        </p:tgtEl>
                                        <p:attrNameLst>
                                          <p:attrName>style.visibility</p:attrName>
                                        </p:attrNameLst>
                                      </p:cBhvr>
                                      <p:to>
                                        <p:strVal val="visible"/>
                                      </p:to>
                                    </p:set>
                                    <p:animEffect transition="in" filter="fade">
                                      <p:cBhvr>
                                        <p:cTn id="51" dur="2000"/>
                                        <p:tgtEl>
                                          <p:spTgt spid="539685"/>
                                        </p:tgtEl>
                                      </p:cBhvr>
                                    </p:animEffect>
                                  </p:childTnLst>
                                </p:cTn>
                              </p:par>
                            </p:childTnLst>
                          </p:cTn>
                        </p:par>
                        <p:par>
                          <p:cTn id="52" fill="hold">
                            <p:stCondLst>
                              <p:cond delay="2000"/>
                            </p:stCondLst>
                            <p:childTnLst>
                              <p:par>
                                <p:cTn id="53" presetID="10" presetClass="entr" presetSubtype="0" fill="hold" nodeType="afterEffect">
                                  <p:stCondLst>
                                    <p:cond delay="0"/>
                                  </p:stCondLst>
                                  <p:childTnLst>
                                    <p:set>
                                      <p:cBhvr>
                                        <p:cTn id="54" dur="1" fill="hold">
                                          <p:stCondLst>
                                            <p:cond delay="0"/>
                                          </p:stCondLst>
                                        </p:cTn>
                                        <p:tgtEl>
                                          <p:spTgt spid="539689"/>
                                        </p:tgtEl>
                                        <p:attrNameLst>
                                          <p:attrName>style.visibility</p:attrName>
                                        </p:attrNameLst>
                                      </p:cBhvr>
                                      <p:to>
                                        <p:strVal val="visible"/>
                                      </p:to>
                                    </p:set>
                                    <p:animEffect transition="in" filter="fade">
                                      <p:cBhvr>
                                        <p:cTn id="55" dur="2000"/>
                                        <p:tgtEl>
                                          <p:spTgt spid="539689"/>
                                        </p:tgtEl>
                                      </p:cBhvr>
                                    </p:animEffect>
                                  </p:childTnLst>
                                </p:cTn>
                              </p:par>
                            </p:childTnLst>
                          </p:cTn>
                        </p:par>
                        <p:par>
                          <p:cTn id="56" fill="hold">
                            <p:stCondLst>
                              <p:cond delay="4000"/>
                            </p:stCondLst>
                            <p:childTnLst>
                              <p:par>
                                <p:cTn id="57" presetID="10" presetClass="entr" presetSubtype="0" fill="hold" nodeType="afterEffect">
                                  <p:stCondLst>
                                    <p:cond delay="0"/>
                                  </p:stCondLst>
                                  <p:childTnLst>
                                    <p:set>
                                      <p:cBhvr>
                                        <p:cTn id="58" dur="1" fill="hold">
                                          <p:stCondLst>
                                            <p:cond delay="0"/>
                                          </p:stCondLst>
                                        </p:cTn>
                                        <p:tgtEl>
                                          <p:spTgt spid="539693"/>
                                        </p:tgtEl>
                                        <p:attrNameLst>
                                          <p:attrName>style.visibility</p:attrName>
                                        </p:attrNameLst>
                                      </p:cBhvr>
                                      <p:to>
                                        <p:strVal val="visible"/>
                                      </p:to>
                                    </p:set>
                                    <p:animEffect transition="in" filter="fade">
                                      <p:cBhvr>
                                        <p:cTn id="59" dur="2000"/>
                                        <p:tgtEl>
                                          <p:spTgt spid="539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69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灯片编号占位符 5"/>
          <p:cNvSpPr>
            <a:spLocks noGrp="1"/>
          </p:cNvSpPr>
          <p:nvPr>
            <p:ph type="sldNum" sz="quarter" idx="12"/>
          </p:nvPr>
        </p:nvSpPr>
        <p:spPr/>
        <p:txBody>
          <a:bodyPr/>
          <a:lstStyle/>
          <a:p>
            <a:fld id="{363CE027-9DA1-4821-9ED3-F73539CB2417}" type="slidenum">
              <a:rPr lang="en-US" altLang="zh-CN"/>
              <a:pPr/>
              <a:t>32</a:t>
            </a:fld>
            <a:endParaRPr lang="en-US" altLang="zh-CN"/>
          </a:p>
        </p:txBody>
      </p:sp>
      <p:sp>
        <p:nvSpPr>
          <p:cNvPr id="540674" name="Rectangle 2"/>
          <p:cNvSpPr>
            <a:spLocks noGrp="1" noChangeArrowheads="1"/>
          </p:cNvSpPr>
          <p:nvPr>
            <p:ph type="title"/>
          </p:nvPr>
        </p:nvSpPr>
        <p:spPr>
          <a:xfrm>
            <a:off x="685800" y="0"/>
            <a:ext cx="7772400" cy="908050"/>
          </a:xfrm>
        </p:spPr>
        <p:txBody>
          <a:bodyPr/>
          <a:lstStyle/>
          <a:p>
            <a:r>
              <a:rPr lang="zh-CN" altLang="en-US">
                <a:solidFill>
                  <a:srgbClr val="FF3300"/>
                </a:solidFill>
                <a:ea typeface="黑体" pitchFamily="49" charset="-122"/>
              </a:rPr>
              <a:t>冲击检流计运动方程的解</a:t>
            </a:r>
            <a:r>
              <a:rPr lang="zh-CN" altLang="en-US">
                <a:solidFill>
                  <a:srgbClr val="0000FF"/>
                </a:solidFill>
                <a:ea typeface="黑体" pitchFamily="49" charset="-122"/>
              </a:rPr>
              <a:t> </a:t>
            </a:r>
            <a:r>
              <a:rPr lang="zh-CN" altLang="en-US" i="1">
                <a:solidFill>
                  <a:srgbClr val="0000FF"/>
                </a:solidFill>
                <a:ea typeface="黑体" pitchFamily="49" charset="-122"/>
                <a:sym typeface="Symbol" pitchFamily="18" charset="2"/>
              </a:rPr>
              <a:t> </a:t>
            </a:r>
            <a:r>
              <a:rPr lang="en-US" altLang="zh-CN">
                <a:solidFill>
                  <a:srgbClr val="0000FF"/>
                </a:solidFill>
                <a:ea typeface="黑体" pitchFamily="49" charset="-122"/>
                <a:sym typeface="Symbol" pitchFamily="18" charset="2"/>
              </a:rPr>
              <a:t>= 0</a:t>
            </a:r>
          </a:p>
        </p:txBody>
      </p:sp>
      <p:graphicFrame>
        <p:nvGraphicFramePr>
          <p:cNvPr id="540675" name="Object 3"/>
          <p:cNvGraphicFramePr>
            <a:graphicFrameLocks noChangeAspect="1"/>
          </p:cNvGraphicFramePr>
          <p:nvPr/>
        </p:nvGraphicFramePr>
        <p:xfrm>
          <a:off x="971550" y="1989138"/>
          <a:ext cx="6565900" cy="601662"/>
        </p:xfrm>
        <a:graphic>
          <a:graphicData uri="http://schemas.openxmlformats.org/presentationml/2006/ole">
            <p:oleObj spid="_x0000_s540675" name="Equation" r:id="rId3" imgW="2768400" imgH="253800" progId="Equation.DSMT4">
              <p:embed/>
            </p:oleObj>
          </a:graphicData>
        </a:graphic>
      </p:graphicFrame>
      <p:graphicFrame>
        <p:nvGraphicFramePr>
          <p:cNvPr id="540676" name="Object 4"/>
          <p:cNvGraphicFramePr>
            <a:graphicFrameLocks noChangeAspect="1"/>
          </p:cNvGraphicFramePr>
          <p:nvPr/>
        </p:nvGraphicFramePr>
        <p:xfrm>
          <a:off x="2282825" y="836613"/>
          <a:ext cx="4578350" cy="1022350"/>
        </p:xfrm>
        <a:graphic>
          <a:graphicData uri="http://schemas.openxmlformats.org/presentationml/2006/ole">
            <p:oleObj spid="_x0000_s540676" name="Equation" r:id="rId4" imgW="1930320" imgH="431640" progId="Equation.DSMT4">
              <p:embed/>
            </p:oleObj>
          </a:graphicData>
        </a:graphic>
      </p:graphicFrame>
      <p:graphicFrame>
        <p:nvGraphicFramePr>
          <p:cNvPr id="540677" name="Object 5"/>
          <p:cNvGraphicFramePr>
            <a:graphicFrameLocks noChangeAspect="1"/>
          </p:cNvGraphicFramePr>
          <p:nvPr/>
        </p:nvGraphicFramePr>
        <p:xfrm>
          <a:off x="250825" y="2565400"/>
          <a:ext cx="8372475" cy="601663"/>
        </p:xfrm>
        <a:graphic>
          <a:graphicData uri="http://schemas.openxmlformats.org/presentationml/2006/ole">
            <p:oleObj spid="_x0000_s540677" name="Equation" r:id="rId5" imgW="3530520" imgH="253800" progId="Equation.DSMT4">
              <p:embed/>
            </p:oleObj>
          </a:graphicData>
        </a:graphic>
      </p:graphicFrame>
      <p:graphicFrame>
        <p:nvGraphicFramePr>
          <p:cNvPr id="540678" name="Object 6"/>
          <p:cNvGraphicFramePr>
            <a:graphicFrameLocks noChangeAspect="1"/>
          </p:cNvGraphicFramePr>
          <p:nvPr/>
        </p:nvGraphicFramePr>
        <p:xfrm>
          <a:off x="69850" y="3141663"/>
          <a:ext cx="9004300" cy="1685925"/>
        </p:xfrm>
        <a:graphic>
          <a:graphicData uri="http://schemas.openxmlformats.org/presentationml/2006/ole">
            <p:oleObj spid="_x0000_s540678" name="Equation" r:id="rId6" imgW="3797280" imgH="711000" progId="Equation.DSMT4">
              <p:embed/>
            </p:oleObj>
          </a:graphicData>
        </a:graphic>
      </p:graphicFrame>
      <p:graphicFrame>
        <p:nvGraphicFramePr>
          <p:cNvPr id="540679" name="Object 7"/>
          <p:cNvGraphicFramePr>
            <a:graphicFrameLocks noChangeAspect="1"/>
          </p:cNvGraphicFramePr>
          <p:nvPr/>
        </p:nvGraphicFramePr>
        <p:xfrm>
          <a:off x="1363663" y="4570413"/>
          <a:ext cx="6416675" cy="2287587"/>
        </p:xfrm>
        <a:graphic>
          <a:graphicData uri="http://schemas.openxmlformats.org/presentationml/2006/ole">
            <p:oleObj spid="_x0000_s540679" name="Equation" r:id="rId7" imgW="2705040" imgH="965160" progId="Equation.DSMT4">
              <p:embed/>
            </p:oleObj>
          </a:graphicData>
        </a:graphic>
      </p:graphicFrame>
      <p:graphicFrame>
        <p:nvGraphicFramePr>
          <p:cNvPr id="540680" name="Object 8"/>
          <p:cNvGraphicFramePr>
            <a:graphicFrameLocks noChangeAspect="1"/>
          </p:cNvGraphicFramePr>
          <p:nvPr/>
        </p:nvGraphicFramePr>
        <p:xfrm>
          <a:off x="1714500" y="3429000"/>
          <a:ext cx="5713413" cy="776288"/>
        </p:xfrm>
        <a:graphic>
          <a:graphicData uri="http://schemas.openxmlformats.org/presentationml/2006/ole">
            <p:oleObj spid="_x0000_s540680" name="Equation" r:id="rId8" imgW="2145960" imgH="291960" progId="Equation.DSMT4">
              <p:embed/>
            </p:oleObj>
          </a:graphicData>
        </a:graphic>
      </p:graphicFrame>
      <p:graphicFrame>
        <p:nvGraphicFramePr>
          <p:cNvPr id="540681" name="Object 9"/>
          <p:cNvGraphicFramePr>
            <a:graphicFrameLocks noChangeAspect="1"/>
          </p:cNvGraphicFramePr>
          <p:nvPr/>
        </p:nvGraphicFramePr>
        <p:xfrm>
          <a:off x="4259263" y="3535363"/>
          <a:ext cx="844550" cy="541337"/>
        </p:xfrm>
        <a:graphic>
          <a:graphicData uri="http://schemas.openxmlformats.org/presentationml/2006/ole">
            <p:oleObj spid="_x0000_s540681" name="Equation" r:id="rId9" imgW="355320" imgH="228600" progId="Equation.DSMT4">
              <p:embed/>
            </p:oleObj>
          </a:graphicData>
        </a:graphic>
      </p:graphicFrame>
      <p:sp>
        <p:nvSpPr>
          <p:cNvPr id="540682" name="Text Box 10"/>
          <p:cNvSpPr txBox="1">
            <a:spLocks noChangeArrowheads="1"/>
          </p:cNvSpPr>
          <p:nvPr/>
        </p:nvSpPr>
        <p:spPr bwMode="auto">
          <a:xfrm>
            <a:off x="0" y="6400800"/>
            <a:ext cx="1098550" cy="457200"/>
          </a:xfrm>
          <a:prstGeom prst="rect">
            <a:avLst/>
          </a:prstGeom>
          <a:noFill/>
          <a:ln w="9525">
            <a:noFill/>
            <a:miter lim="800000"/>
            <a:headEnd/>
            <a:tailEnd/>
          </a:ln>
          <a:effectLst/>
        </p:spPr>
        <p:txBody>
          <a:bodyPr wrap="none">
            <a:spAutoFit/>
          </a:bodyPr>
          <a:lstStyle/>
          <a:p>
            <a:r>
              <a:rPr lang="zh-CN" altLang="en-US">
                <a:ea typeface="隶书" pitchFamily="49" charset="-122"/>
              </a:rPr>
              <a:t>无阻尼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540680"/>
                                        </p:tgtEl>
                                      </p:cBhvr>
                                    </p:animEffect>
                                    <p:set>
                                      <p:cBhvr>
                                        <p:cTn id="7" dur="1" fill="hold">
                                          <p:stCondLst>
                                            <p:cond delay="1999"/>
                                          </p:stCondLst>
                                        </p:cTn>
                                        <p:tgtEl>
                                          <p:spTgt spid="540680"/>
                                        </p:tgtEl>
                                        <p:attrNameLst>
                                          <p:attrName>style.visibility</p:attrName>
                                        </p:attrNameLst>
                                      </p:cBhvr>
                                      <p:to>
                                        <p:strVal val="hidden"/>
                                      </p:to>
                                    </p:se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40681"/>
                                        </p:tgtEl>
                                        <p:attrNameLst>
                                          <p:attrName>style.visibility</p:attrName>
                                        </p:attrNameLst>
                                      </p:cBhvr>
                                      <p:to>
                                        <p:strVal val="visible"/>
                                      </p:to>
                                    </p:set>
                                    <p:animEffect transition="in" filter="fade">
                                      <p:cBhvr>
                                        <p:cTn id="11" dur="2000"/>
                                        <p:tgtEl>
                                          <p:spTgt spid="540681"/>
                                        </p:tgtEl>
                                      </p:cBhvr>
                                    </p:animEffect>
                                  </p:childTnLst>
                                </p:cTn>
                              </p:par>
                            </p:childTnLst>
                          </p:cTn>
                        </p:par>
                        <p:par>
                          <p:cTn id="12" fill="hold">
                            <p:stCondLst>
                              <p:cond delay="4000"/>
                            </p:stCondLst>
                            <p:childTnLst>
                              <p:par>
                                <p:cTn id="13" presetID="56" presetClass="path" presetSubtype="0" accel="50000" decel="50000" fill="hold" nodeType="afterEffect">
                                  <p:stCondLst>
                                    <p:cond delay="0"/>
                                  </p:stCondLst>
                                  <p:childTnLst>
                                    <p:animMotion origin="layout" path="M 8.33333E-7 3.46821E-7 L 0.33455 -0.35884 " pathEditMode="relative" rAng="0" ptsTypes="AA">
                                      <p:cBhvr>
                                        <p:cTn id="14" dur="2000" fill="hold"/>
                                        <p:tgtEl>
                                          <p:spTgt spid="540681"/>
                                        </p:tgtEl>
                                        <p:attrNameLst>
                                          <p:attrName>ppt_x</p:attrName>
                                          <p:attrName>ppt_y</p:attrName>
                                        </p:attrNameLst>
                                      </p:cBhvr>
                                      <p:rCtr x="167" y="-179"/>
                                    </p:animMotion>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40675"/>
                                        </p:tgtEl>
                                        <p:attrNameLst>
                                          <p:attrName>style.visibility</p:attrName>
                                        </p:attrNameLst>
                                      </p:cBhvr>
                                      <p:to>
                                        <p:strVal val="visible"/>
                                      </p:to>
                                    </p:set>
                                    <p:animEffect transition="in" filter="wipe(left)">
                                      <p:cBhvr>
                                        <p:cTn id="19" dur="500"/>
                                        <p:tgtEl>
                                          <p:spTgt spid="54067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40677"/>
                                        </p:tgtEl>
                                        <p:attrNameLst>
                                          <p:attrName>style.visibility</p:attrName>
                                        </p:attrNameLst>
                                      </p:cBhvr>
                                      <p:to>
                                        <p:strVal val="visible"/>
                                      </p:to>
                                    </p:set>
                                    <p:animEffect transition="in" filter="wipe(left)">
                                      <p:cBhvr>
                                        <p:cTn id="24" dur="500"/>
                                        <p:tgtEl>
                                          <p:spTgt spid="540677"/>
                                        </p:tgtEl>
                                      </p:cBhvr>
                                    </p:animEffect>
                                  </p:childTnLst>
                                </p:cTn>
                              </p:par>
                            </p:childTnLst>
                          </p:cTn>
                        </p:par>
                        <p:par>
                          <p:cTn id="25" fill="hold">
                            <p:stCondLst>
                              <p:cond delay="500"/>
                            </p:stCondLst>
                            <p:childTnLst>
                              <p:par>
                                <p:cTn id="26" presetID="22" presetClass="entr" presetSubtype="8" fill="hold" nodeType="afterEffect">
                                  <p:stCondLst>
                                    <p:cond delay="2000"/>
                                  </p:stCondLst>
                                  <p:childTnLst>
                                    <p:set>
                                      <p:cBhvr>
                                        <p:cTn id="27" dur="1" fill="hold">
                                          <p:stCondLst>
                                            <p:cond delay="0"/>
                                          </p:stCondLst>
                                        </p:cTn>
                                        <p:tgtEl>
                                          <p:spTgt spid="540678"/>
                                        </p:tgtEl>
                                        <p:attrNameLst>
                                          <p:attrName>style.visibility</p:attrName>
                                        </p:attrNameLst>
                                      </p:cBhvr>
                                      <p:to>
                                        <p:strVal val="visible"/>
                                      </p:to>
                                    </p:set>
                                    <p:animEffect transition="in" filter="wipe(left)">
                                      <p:cBhvr>
                                        <p:cTn id="28" dur="500"/>
                                        <p:tgtEl>
                                          <p:spTgt spid="54067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540679"/>
                                        </p:tgtEl>
                                        <p:attrNameLst>
                                          <p:attrName>style.visibility</p:attrName>
                                        </p:attrNameLst>
                                      </p:cBhvr>
                                      <p:to>
                                        <p:strVal val="visible"/>
                                      </p:to>
                                    </p:set>
                                    <p:animEffect transition="in" filter="wipe(left)">
                                      <p:cBhvr>
                                        <p:cTn id="33" dur="500"/>
                                        <p:tgtEl>
                                          <p:spTgt spid="540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5"/>
          <p:cNvSpPr>
            <a:spLocks noGrp="1"/>
          </p:cNvSpPr>
          <p:nvPr>
            <p:ph type="sldNum" sz="quarter" idx="12"/>
          </p:nvPr>
        </p:nvSpPr>
        <p:spPr/>
        <p:txBody>
          <a:bodyPr/>
          <a:lstStyle/>
          <a:p>
            <a:fld id="{6250BC8A-7FEF-4E7B-8B06-97DE62E96621}" type="slidenum">
              <a:rPr lang="en-US" altLang="zh-CN"/>
              <a:pPr/>
              <a:t>33</a:t>
            </a:fld>
            <a:endParaRPr lang="en-US" altLang="zh-CN"/>
          </a:p>
        </p:txBody>
      </p:sp>
      <p:sp>
        <p:nvSpPr>
          <p:cNvPr id="541698" name="Rectangle 2"/>
          <p:cNvSpPr>
            <a:spLocks noGrp="1" noChangeArrowheads="1"/>
          </p:cNvSpPr>
          <p:nvPr>
            <p:ph type="title"/>
          </p:nvPr>
        </p:nvSpPr>
        <p:spPr>
          <a:xfrm>
            <a:off x="685800" y="0"/>
            <a:ext cx="7772400" cy="908050"/>
          </a:xfrm>
        </p:spPr>
        <p:txBody>
          <a:bodyPr/>
          <a:lstStyle/>
          <a:p>
            <a:r>
              <a:rPr lang="zh-CN" altLang="en-US">
                <a:solidFill>
                  <a:srgbClr val="FF3300"/>
                </a:solidFill>
                <a:ea typeface="黑体" pitchFamily="49" charset="-122"/>
              </a:rPr>
              <a:t>冲击检流计运动方程的解</a:t>
            </a:r>
            <a:r>
              <a:rPr lang="zh-CN" altLang="en-US">
                <a:solidFill>
                  <a:srgbClr val="0000FF"/>
                </a:solidFill>
                <a:ea typeface="黑体" pitchFamily="49" charset="-122"/>
              </a:rPr>
              <a:t> </a:t>
            </a:r>
            <a:r>
              <a:rPr lang="zh-CN" altLang="en-US" i="1">
                <a:solidFill>
                  <a:srgbClr val="0000FF"/>
                </a:solidFill>
                <a:ea typeface="黑体" pitchFamily="49" charset="-122"/>
                <a:sym typeface="Symbol" pitchFamily="18" charset="2"/>
              </a:rPr>
              <a:t> </a:t>
            </a:r>
            <a:r>
              <a:rPr lang="en-US" altLang="zh-CN">
                <a:solidFill>
                  <a:srgbClr val="0000FF"/>
                </a:solidFill>
                <a:ea typeface="黑体" pitchFamily="49" charset="-122"/>
                <a:sym typeface="Symbol" pitchFamily="18" charset="2"/>
              </a:rPr>
              <a:t>= 0</a:t>
            </a:r>
          </a:p>
        </p:txBody>
      </p:sp>
      <p:graphicFrame>
        <p:nvGraphicFramePr>
          <p:cNvPr id="541699" name="Object 3"/>
          <p:cNvGraphicFramePr>
            <a:graphicFrameLocks noChangeAspect="1"/>
          </p:cNvGraphicFramePr>
          <p:nvPr/>
        </p:nvGraphicFramePr>
        <p:xfrm>
          <a:off x="1258888" y="2133600"/>
          <a:ext cx="6565900" cy="601663"/>
        </p:xfrm>
        <a:graphic>
          <a:graphicData uri="http://schemas.openxmlformats.org/presentationml/2006/ole">
            <p:oleObj spid="_x0000_s541699" name="Equation" r:id="rId3" imgW="2768400" imgH="253800" progId="Equation.DSMT4">
              <p:embed/>
            </p:oleObj>
          </a:graphicData>
        </a:graphic>
      </p:graphicFrame>
      <p:graphicFrame>
        <p:nvGraphicFramePr>
          <p:cNvPr id="541700" name="Object 4"/>
          <p:cNvGraphicFramePr>
            <a:graphicFrameLocks noChangeAspect="1"/>
          </p:cNvGraphicFramePr>
          <p:nvPr/>
        </p:nvGraphicFramePr>
        <p:xfrm>
          <a:off x="2719388" y="3933825"/>
          <a:ext cx="3705225" cy="1625600"/>
        </p:xfrm>
        <a:graphic>
          <a:graphicData uri="http://schemas.openxmlformats.org/presentationml/2006/ole">
            <p:oleObj spid="_x0000_s541700" name="Equation" r:id="rId4" imgW="1562040" imgH="685800" progId="Equation.DSMT4">
              <p:embed/>
            </p:oleObj>
          </a:graphicData>
        </a:graphic>
      </p:graphicFrame>
      <p:graphicFrame>
        <p:nvGraphicFramePr>
          <p:cNvPr id="541701" name="Object 5"/>
          <p:cNvGraphicFramePr>
            <a:graphicFrameLocks noChangeAspect="1"/>
          </p:cNvGraphicFramePr>
          <p:nvPr/>
        </p:nvGraphicFramePr>
        <p:xfrm>
          <a:off x="2808288" y="836613"/>
          <a:ext cx="3525837" cy="1263650"/>
        </p:xfrm>
        <a:graphic>
          <a:graphicData uri="http://schemas.openxmlformats.org/presentationml/2006/ole">
            <p:oleObj spid="_x0000_s541701" name="Equation" r:id="rId5" imgW="1485720" imgH="533160" progId="Equation.DSMT4">
              <p:embed/>
            </p:oleObj>
          </a:graphicData>
        </a:graphic>
      </p:graphicFrame>
      <p:graphicFrame>
        <p:nvGraphicFramePr>
          <p:cNvPr id="541702" name="Object 6"/>
          <p:cNvGraphicFramePr>
            <a:graphicFrameLocks noChangeAspect="1"/>
          </p:cNvGraphicFramePr>
          <p:nvPr/>
        </p:nvGraphicFramePr>
        <p:xfrm>
          <a:off x="611188" y="2852738"/>
          <a:ext cx="6292850" cy="933450"/>
        </p:xfrm>
        <a:graphic>
          <a:graphicData uri="http://schemas.openxmlformats.org/presentationml/2006/ole">
            <p:oleObj spid="_x0000_s541702" name="Equation" r:id="rId6" imgW="2654280" imgH="393480" progId="Equation.DSMT4">
              <p:embed/>
            </p:oleObj>
          </a:graphicData>
        </a:graphic>
      </p:graphicFrame>
      <p:graphicFrame>
        <p:nvGraphicFramePr>
          <p:cNvPr id="541703" name="Object 7"/>
          <p:cNvGraphicFramePr>
            <a:graphicFrameLocks noChangeAspect="1"/>
          </p:cNvGraphicFramePr>
          <p:nvPr/>
        </p:nvGraphicFramePr>
        <p:xfrm>
          <a:off x="1770063" y="5589588"/>
          <a:ext cx="5602287" cy="1023937"/>
        </p:xfrm>
        <a:graphic>
          <a:graphicData uri="http://schemas.openxmlformats.org/presentationml/2006/ole">
            <p:oleObj spid="_x0000_s541703" name="Equation" r:id="rId7" imgW="2361960" imgH="431640" progId="Equation.DSMT4">
              <p:embed/>
            </p:oleObj>
          </a:graphicData>
        </a:graphic>
      </p:graphicFrame>
      <p:graphicFrame>
        <p:nvGraphicFramePr>
          <p:cNvPr id="541704" name="Object 8"/>
          <p:cNvGraphicFramePr>
            <a:graphicFrameLocks noChangeAspect="1"/>
          </p:cNvGraphicFramePr>
          <p:nvPr/>
        </p:nvGraphicFramePr>
        <p:xfrm>
          <a:off x="6965950" y="1163638"/>
          <a:ext cx="1717675" cy="661987"/>
        </p:xfrm>
        <a:graphic>
          <a:graphicData uri="http://schemas.openxmlformats.org/presentationml/2006/ole">
            <p:oleObj spid="_x0000_s541704" name="Equation" r:id="rId8" imgW="723600" imgH="279360" progId="Equation.DSMT4">
              <p:embed/>
            </p:oleObj>
          </a:graphicData>
        </a:graphic>
      </p:graphicFrame>
      <p:sp>
        <p:nvSpPr>
          <p:cNvPr id="541705" name="Text Box 9"/>
          <p:cNvSpPr txBox="1">
            <a:spLocks noChangeArrowheads="1"/>
          </p:cNvSpPr>
          <p:nvPr/>
        </p:nvSpPr>
        <p:spPr bwMode="auto">
          <a:xfrm>
            <a:off x="0" y="6400800"/>
            <a:ext cx="1098550" cy="457200"/>
          </a:xfrm>
          <a:prstGeom prst="rect">
            <a:avLst/>
          </a:prstGeom>
          <a:noFill/>
          <a:ln w="9525">
            <a:noFill/>
            <a:miter lim="800000"/>
            <a:headEnd/>
            <a:tailEnd/>
          </a:ln>
          <a:effectLst/>
        </p:spPr>
        <p:txBody>
          <a:bodyPr wrap="none">
            <a:spAutoFit/>
          </a:bodyPr>
          <a:lstStyle/>
          <a:p>
            <a:r>
              <a:rPr lang="zh-CN" altLang="en-US">
                <a:ea typeface="隶书" pitchFamily="49" charset="-122"/>
              </a:rPr>
              <a:t>无阻尼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41702"/>
                                        </p:tgtEl>
                                        <p:attrNameLst>
                                          <p:attrName>style.visibility</p:attrName>
                                        </p:attrNameLst>
                                      </p:cBhvr>
                                      <p:to>
                                        <p:strVal val="visible"/>
                                      </p:to>
                                    </p:set>
                                    <p:animEffect transition="in" filter="wipe(left)">
                                      <p:cBhvr>
                                        <p:cTn id="7" dur="3000"/>
                                        <p:tgtEl>
                                          <p:spTgt spid="541702"/>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541700"/>
                                        </p:tgtEl>
                                        <p:attrNameLst>
                                          <p:attrName>style.visibility</p:attrName>
                                        </p:attrNameLst>
                                      </p:cBhvr>
                                      <p:to>
                                        <p:strVal val="visible"/>
                                      </p:to>
                                    </p:set>
                                    <p:animEffect transition="in" filter="fade">
                                      <p:cBhvr>
                                        <p:cTn id="11" dur="2000"/>
                                        <p:tgtEl>
                                          <p:spTgt spid="541700"/>
                                        </p:tgtEl>
                                      </p:cBhvr>
                                    </p:animEffect>
                                  </p:childTnLst>
                                </p:cTn>
                              </p:par>
                            </p:childTnLst>
                          </p:cTn>
                        </p:par>
                        <p:par>
                          <p:cTn id="12" fill="hold">
                            <p:stCondLst>
                              <p:cond delay="5000"/>
                            </p:stCondLst>
                            <p:childTnLst>
                              <p:par>
                                <p:cTn id="13" presetID="10" presetClass="entr" presetSubtype="0" fill="hold" nodeType="afterEffect">
                                  <p:stCondLst>
                                    <p:cond delay="0"/>
                                  </p:stCondLst>
                                  <p:childTnLst>
                                    <p:set>
                                      <p:cBhvr>
                                        <p:cTn id="14" dur="1" fill="hold">
                                          <p:stCondLst>
                                            <p:cond delay="0"/>
                                          </p:stCondLst>
                                        </p:cTn>
                                        <p:tgtEl>
                                          <p:spTgt spid="541703"/>
                                        </p:tgtEl>
                                        <p:attrNameLst>
                                          <p:attrName>style.visibility</p:attrName>
                                        </p:attrNameLst>
                                      </p:cBhvr>
                                      <p:to>
                                        <p:strVal val="visible"/>
                                      </p:to>
                                    </p:set>
                                    <p:animEffect transition="in" filter="fade">
                                      <p:cBhvr>
                                        <p:cTn id="15" dur="2000"/>
                                        <p:tgtEl>
                                          <p:spTgt spid="541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灯片编号占位符 5"/>
          <p:cNvSpPr>
            <a:spLocks noGrp="1"/>
          </p:cNvSpPr>
          <p:nvPr>
            <p:ph type="sldNum" sz="quarter" idx="12"/>
          </p:nvPr>
        </p:nvSpPr>
        <p:spPr/>
        <p:txBody>
          <a:bodyPr/>
          <a:lstStyle/>
          <a:p>
            <a:fld id="{63F01ED5-11E7-4465-9A01-8887CCA5005A}" type="slidenum">
              <a:rPr lang="en-US" altLang="zh-CN"/>
              <a:pPr/>
              <a:t>34</a:t>
            </a:fld>
            <a:endParaRPr lang="en-US" altLang="zh-CN"/>
          </a:p>
        </p:txBody>
      </p:sp>
      <p:sp>
        <p:nvSpPr>
          <p:cNvPr id="542722" name="Rectangle 2"/>
          <p:cNvSpPr>
            <a:spLocks noGrp="1" noChangeArrowheads="1"/>
          </p:cNvSpPr>
          <p:nvPr>
            <p:ph type="title"/>
          </p:nvPr>
        </p:nvSpPr>
        <p:spPr>
          <a:xfrm>
            <a:off x="576263" y="0"/>
            <a:ext cx="7989887" cy="908050"/>
          </a:xfrm>
        </p:spPr>
        <p:txBody>
          <a:bodyPr/>
          <a:lstStyle/>
          <a:p>
            <a:r>
              <a:rPr lang="zh-CN" altLang="en-US">
                <a:solidFill>
                  <a:srgbClr val="FF3300"/>
                </a:solidFill>
                <a:ea typeface="黑体" pitchFamily="49" charset="-122"/>
              </a:rPr>
              <a:t>冲击检流计运动方程的解</a:t>
            </a:r>
            <a:r>
              <a:rPr lang="zh-CN" altLang="en-US">
                <a:solidFill>
                  <a:srgbClr val="0000FF"/>
                </a:solidFill>
                <a:ea typeface="黑体" pitchFamily="49" charset="-122"/>
              </a:rPr>
              <a:t> </a:t>
            </a:r>
            <a:r>
              <a:rPr lang="zh-CN" altLang="en-US" i="1">
                <a:solidFill>
                  <a:srgbClr val="0000FF"/>
                </a:solidFill>
                <a:ea typeface="黑体" pitchFamily="49" charset="-122"/>
                <a:sym typeface="Symbol" pitchFamily="18" charset="2"/>
              </a:rPr>
              <a:t> </a:t>
            </a:r>
            <a:r>
              <a:rPr lang="en-US" altLang="zh-CN">
                <a:solidFill>
                  <a:srgbClr val="0000FF"/>
                </a:solidFill>
                <a:ea typeface="黑体" pitchFamily="49" charset="-122"/>
                <a:sym typeface="Symbol" pitchFamily="18" charset="2"/>
              </a:rPr>
              <a:t>&lt; </a:t>
            </a:r>
            <a:r>
              <a:rPr lang="en-US" altLang="zh-CN" i="1">
                <a:solidFill>
                  <a:srgbClr val="0000FF"/>
                </a:solidFill>
                <a:ea typeface="黑体" pitchFamily="49" charset="-122"/>
                <a:sym typeface="Symbol" pitchFamily="18" charset="2"/>
              </a:rPr>
              <a:t></a:t>
            </a:r>
            <a:r>
              <a:rPr lang="en-US" altLang="zh-CN" baseline="-25000">
                <a:solidFill>
                  <a:srgbClr val="0000FF"/>
                </a:solidFill>
                <a:ea typeface="黑体" pitchFamily="49" charset="-122"/>
                <a:sym typeface="Symbol" pitchFamily="18" charset="2"/>
              </a:rPr>
              <a:t>0</a:t>
            </a:r>
          </a:p>
        </p:txBody>
      </p:sp>
      <p:graphicFrame>
        <p:nvGraphicFramePr>
          <p:cNvPr id="542723" name="Object 3"/>
          <p:cNvGraphicFramePr>
            <a:graphicFrameLocks noChangeAspect="1"/>
          </p:cNvGraphicFramePr>
          <p:nvPr/>
        </p:nvGraphicFramePr>
        <p:xfrm>
          <a:off x="866775" y="1989138"/>
          <a:ext cx="7408863" cy="601662"/>
        </p:xfrm>
        <a:graphic>
          <a:graphicData uri="http://schemas.openxmlformats.org/presentationml/2006/ole">
            <p:oleObj spid="_x0000_s542723" name="Equation" r:id="rId3" imgW="3124080" imgH="253800" progId="Equation.DSMT4">
              <p:embed/>
            </p:oleObj>
          </a:graphicData>
        </a:graphic>
      </p:graphicFrame>
      <p:graphicFrame>
        <p:nvGraphicFramePr>
          <p:cNvPr id="542724" name="Object 4"/>
          <p:cNvGraphicFramePr>
            <a:graphicFrameLocks noChangeAspect="1"/>
          </p:cNvGraphicFramePr>
          <p:nvPr/>
        </p:nvGraphicFramePr>
        <p:xfrm>
          <a:off x="323850" y="836613"/>
          <a:ext cx="6084888" cy="1022350"/>
        </p:xfrm>
        <a:graphic>
          <a:graphicData uri="http://schemas.openxmlformats.org/presentationml/2006/ole">
            <p:oleObj spid="_x0000_s542724" name="Equation" r:id="rId4" imgW="2565360" imgH="431640" progId="Equation.DSMT4">
              <p:embed/>
            </p:oleObj>
          </a:graphicData>
        </a:graphic>
      </p:graphicFrame>
      <p:graphicFrame>
        <p:nvGraphicFramePr>
          <p:cNvPr id="542725" name="Object 5"/>
          <p:cNvGraphicFramePr>
            <a:graphicFrameLocks noChangeAspect="1"/>
          </p:cNvGraphicFramePr>
          <p:nvPr/>
        </p:nvGraphicFramePr>
        <p:xfrm>
          <a:off x="77788" y="2492375"/>
          <a:ext cx="8988425" cy="579438"/>
        </p:xfrm>
        <a:graphic>
          <a:graphicData uri="http://schemas.openxmlformats.org/presentationml/2006/ole">
            <p:oleObj spid="_x0000_s542725" name="Equation" r:id="rId5" imgW="3936960" imgH="253800" progId="Equation.DSMT4">
              <p:embed/>
            </p:oleObj>
          </a:graphicData>
        </a:graphic>
      </p:graphicFrame>
      <p:graphicFrame>
        <p:nvGraphicFramePr>
          <p:cNvPr id="542726" name="Object 6"/>
          <p:cNvGraphicFramePr>
            <a:graphicFrameLocks noChangeAspect="1"/>
          </p:cNvGraphicFramePr>
          <p:nvPr/>
        </p:nvGraphicFramePr>
        <p:xfrm>
          <a:off x="227013" y="3068638"/>
          <a:ext cx="8689975" cy="1704975"/>
        </p:xfrm>
        <a:graphic>
          <a:graphicData uri="http://schemas.openxmlformats.org/presentationml/2006/ole">
            <p:oleObj spid="_x0000_s542726" name="Equation" r:id="rId6" imgW="4736880" imgH="939600" progId="Equation.DSMT4">
              <p:embed/>
            </p:oleObj>
          </a:graphicData>
        </a:graphic>
      </p:graphicFrame>
      <p:graphicFrame>
        <p:nvGraphicFramePr>
          <p:cNvPr id="542727" name="Object 7"/>
          <p:cNvGraphicFramePr>
            <a:graphicFrameLocks noChangeAspect="1"/>
          </p:cNvGraphicFramePr>
          <p:nvPr/>
        </p:nvGraphicFramePr>
        <p:xfrm>
          <a:off x="895350" y="4660900"/>
          <a:ext cx="6240463" cy="1857375"/>
        </p:xfrm>
        <a:graphic>
          <a:graphicData uri="http://schemas.openxmlformats.org/presentationml/2006/ole">
            <p:oleObj spid="_x0000_s542727" name="Equation" r:id="rId7" imgW="2984400" imgH="888840" progId="Equation.DSMT4">
              <p:embed/>
            </p:oleObj>
          </a:graphicData>
        </a:graphic>
      </p:graphicFrame>
      <p:graphicFrame>
        <p:nvGraphicFramePr>
          <p:cNvPr id="542728" name="Object 8"/>
          <p:cNvGraphicFramePr>
            <a:graphicFrameLocks noChangeAspect="1"/>
          </p:cNvGraphicFramePr>
          <p:nvPr/>
        </p:nvGraphicFramePr>
        <p:xfrm>
          <a:off x="5795963" y="3082925"/>
          <a:ext cx="2136775" cy="692150"/>
        </p:xfrm>
        <a:graphic>
          <a:graphicData uri="http://schemas.openxmlformats.org/presentationml/2006/ole">
            <p:oleObj spid="_x0000_s542728" name="Equation" r:id="rId8" imgW="901440" imgH="291960" progId="Equation.DSMT4">
              <p:embed/>
            </p:oleObj>
          </a:graphicData>
        </a:graphic>
      </p:graphicFrame>
      <p:graphicFrame>
        <p:nvGraphicFramePr>
          <p:cNvPr id="542729" name="Object 9"/>
          <p:cNvGraphicFramePr>
            <a:graphicFrameLocks noChangeAspect="1"/>
          </p:cNvGraphicFramePr>
          <p:nvPr/>
        </p:nvGraphicFramePr>
        <p:xfrm>
          <a:off x="6516688" y="1081088"/>
          <a:ext cx="2528887" cy="692150"/>
        </p:xfrm>
        <a:graphic>
          <a:graphicData uri="http://schemas.openxmlformats.org/presentationml/2006/ole">
            <p:oleObj spid="_x0000_s542729" name="Equation" r:id="rId9" imgW="1066680" imgH="291960" progId="Equation.DSMT4">
              <p:embed/>
            </p:oleObj>
          </a:graphicData>
        </a:graphic>
      </p:graphicFrame>
      <p:sp>
        <p:nvSpPr>
          <p:cNvPr id="542730" name="Text Box 10"/>
          <p:cNvSpPr txBox="1">
            <a:spLocks noChangeArrowheads="1"/>
          </p:cNvSpPr>
          <p:nvPr/>
        </p:nvSpPr>
        <p:spPr bwMode="auto">
          <a:xfrm>
            <a:off x="0" y="6400800"/>
            <a:ext cx="1098550" cy="457200"/>
          </a:xfrm>
          <a:prstGeom prst="rect">
            <a:avLst/>
          </a:prstGeom>
          <a:noFill/>
          <a:ln w="9525">
            <a:noFill/>
            <a:miter lim="800000"/>
            <a:headEnd/>
            <a:tailEnd/>
          </a:ln>
          <a:effectLst/>
        </p:spPr>
        <p:txBody>
          <a:bodyPr wrap="none">
            <a:spAutoFit/>
          </a:bodyPr>
          <a:lstStyle/>
          <a:p>
            <a:r>
              <a:rPr lang="zh-CN" altLang="en-US">
                <a:ea typeface="隶书" pitchFamily="49" charset="-122"/>
              </a:rPr>
              <a:t>欠阻尼</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5"/>
          <p:cNvSpPr>
            <a:spLocks noGrp="1"/>
          </p:cNvSpPr>
          <p:nvPr>
            <p:ph type="sldNum" sz="quarter" idx="12"/>
          </p:nvPr>
        </p:nvSpPr>
        <p:spPr/>
        <p:txBody>
          <a:bodyPr/>
          <a:lstStyle/>
          <a:p>
            <a:fld id="{1358B104-3241-45C1-B718-6F176BB1FFAE}" type="slidenum">
              <a:rPr lang="en-US" altLang="zh-CN"/>
              <a:pPr/>
              <a:t>35</a:t>
            </a:fld>
            <a:endParaRPr lang="en-US" altLang="zh-CN"/>
          </a:p>
        </p:txBody>
      </p:sp>
      <p:sp>
        <p:nvSpPr>
          <p:cNvPr id="543746" name="Rectangle 2"/>
          <p:cNvSpPr>
            <a:spLocks noGrp="1" noChangeArrowheads="1"/>
          </p:cNvSpPr>
          <p:nvPr>
            <p:ph type="title"/>
          </p:nvPr>
        </p:nvSpPr>
        <p:spPr>
          <a:xfrm>
            <a:off x="539750" y="0"/>
            <a:ext cx="8062913" cy="908050"/>
          </a:xfrm>
        </p:spPr>
        <p:txBody>
          <a:bodyPr/>
          <a:lstStyle/>
          <a:p>
            <a:r>
              <a:rPr lang="zh-CN" altLang="en-US">
                <a:solidFill>
                  <a:srgbClr val="FF3300"/>
                </a:solidFill>
                <a:ea typeface="黑体" pitchFamily="49" charset="-122"/>
              </a:rPr>
              <a:t>冲击检流计运动方程的解</a:t>
            </a:r>
            <a:r>
              <a:rPr lang="zh-CN" altLang="en-US">
                <a:solidFill>
                  <a:srgbClr val="0000FF"/>
                </a:solidFill>
                <a:ea typeface="黑体" pitchFamily="49" charset="-122"/>
              </a:rPr>
              <a:t> </a:t>
            </a:r>
            <a:r>
              <a:rPr lang="zh-CN" altLang="en-US" i="1">
                <a:solidFill>
                  <a:srgbClr val="0000FF"/>
                </a:solidFill>
                <a:ea typeface="黑体" pitchFamily="49" charset="-122"/>
                <a:sym typeface="Symbol" pitchFamily="18" charset="2"/>
              </a:rPr>
              <a:t> </a:t>
            </a:r>
            <a:r>
              <a:rPr lang="en-US" altLang="zh-CN">
                <a:solidFill>
                  <a:srgbClr val="0000FF"/>
                </a:solidFill>
                <a:ea typeface="黑体" pitchFamily="49" charset="-122"/>
                <a:sym typeface="Symbol" pitchFamily="18" charset="2"/>
              </a:rPr>
              <a:t>&lt; </a:t>
            </a:r>
            <a:r>
              <a:rPr lang="en-US" altLang="zh-CN" i="1">
                <a:solidFill>
                  <a:srgbClr val="0000FF"/>
                </a:solidFill>
                <a:ea typeface="黑体" pitchFamily="49" charset="-122"/>
                <a:sym typeface="Symbol" pitchFamily="18" charset="2"/>
              </a:rPr>
              <a:t></a:t>
            </a:r>
            <a:r>
              <a:rPr lang="en-US" altLang="zh-CN" baseline="-25000">
                <a:solidFill>
                  <a:srgbClr val="0000FF"/>
                </a:solidFill>
                <a:ea typeface="黑体" pitchFamily="49" charset="-122"/>
                <a:sym typeface="Symbol" pitchFamily="18" charset="2"/>
              </a:rPr>
              <a:t>0</a:t>
            </a:r>
          </a:p>
        </p:txBody>
      </p:sp>
      <p:graphicFrame>
        <p:nvGraphicFramePr>
          <p:cNvPr id="543747" name="Object 3"/>
          <p:cNvGraphicFramePr>
            <a:graphicFrameLocks noChangeAspect="1"/>
          </p:cNvGraphicFramePr>
          <p:nvPr/>
        </p:nvGraphicFramePr>
        <p:xfrm>
          <a:off x="866775" y="2133600"/>
          <a:ext cx="7410450" cy="601663"/>
        </p:xfrm>
        <a:graphic>
          <a:graphicData uri="http://schemas.openxmlformats.org/presentationml/2006/ole">
            <p:oleObj spid="_x0000_s543747" name="Equation" r:id="rId3" imgW="3124080" imgH="253800" progId="Equation.DSMT4">
              <p:embed/>
            </p:oleObj>
          </a:graphicData>
        </a:graphic>
      </p:graphicFrame>
      <p:graphicFrame>
        <p:nvGraphicFramePr>
          <p:cNvPr id="543748" name="Object 4"/>
          <p:cNvGraphicFramePr>
            <a:graphicFrameLocks noChangeAspect="1"/>
          </p:cNvGraphicFramePr>
          <p:nvPr/>
        </p:nvGraphicFramePr>
        <p:xfrm>
          <a:off x="2763838" y="3933825"/>
          <a:ext cx="3614737" cy="1565275"/>
        </p:xfrm>
        <a:graphic>
          <a:graphicData uri="http://schemas.openxmlformats.org/presentationml/2006/ole">
            <p:oleObj spid="_x0000_s543748" name="Equation" r:id="rId4" imgW="1523880" imgH="660240" progId="Equation.DSMT4">
              <p:embed/>
            </p:oleObj>
          </a:graphicData>
        </a:graphic>
      </p:graphicFrame>
      <p:graphicFrame>
        <p:nvGraphicFramePr>
          <p:cNvPr id="543749" name="Object 5"/>
          <p:cNvGraphicFramePr>
            <a:graphicFrameLocks noChangeAspect="1"/>
          </p:cNvGraphicFramePr>
          <p:nvPr/>
        </p:nvGraphicFramePr>
        <p:xfrm>
          <a:off x="2808288" y="836613"/>
          <a:ext cx="3525837" cy="1263650"/>
        </p:xfrm>
        <a:graphic>
          <a:graphicData uri="http://schemas.openxmlformats.org/presentationml/2006/ole">
            <p:oleObj spid="_x0000_s543749" name="Equation" r:id="rId5" imgW="1485720" imgH="533160" progId="Equation.DSMT4">
              <p:embed/>
            </p:oleObj>
          </a:graphicData>
        </a:graphic>
      </p:graphicFrame>
      <p:graphicFrame>
        <p:nvGraphicFramePr>
          <p:cNvPr id="543750" name="Object 6"/>
          <p:cNvGraphicFramePr>
            <a:graphicFrameLocks noChangeAspect="1"/>
          </p:cNvGraphicFramePr>
          <p:nvPr/>
        </p:nvGraphicFramePr>
        <p:xfrm>
          <a:off x="1425575" y="2852738"/>
          <a:ext cx="6292850" cy="933450"/>
        </p:xfrm>
        <a:graphic>
          <a:graphicData uri="http://schemas.openxmlformats.org/presentationml/2006/ole">
            <p:oleObj spid="_x0000_s543750" name="Equation" r:id="rId6" imgW="2654280" imgH="393480" progId="Equation.DSMT4">
              <p:embed/>
            </p:oleObj>
          </a:graphicData>
        </a:graphic>
      </p:graphicFrame>
      <p:graphicFrame>
        <p:nvGraphicFramePr>
          <p:cNvPr id="543751" name="Object 7"/>
          <p:cNvGraphicFramePr>
            <a:graphicFrameLocks noChangeAspect="1"/>
          </p:cNvGraphicFramePr>
          <p:nvPr/>
        </p:nvGraphicFramePr>
        <p:xfrm>
          <a:off x="1500188" y="5661025"/>
          <a:ext cx="6143625" cy="933450"/>
        </p:xfrm>
        <a:graphic>
          <a:graphicData uri="http://schemas.openxmlformats.org/presentationml/2006/ole">
            <p:oleObj spid="_x0000_s543751" name="Equation" r:id="rId7" imgW="2590560" imgH="393480" progId="Equation.DSMT4">
              <p:embed/>
            </p:oleObj>
          </a:graphicData>
        </a:graphic>
      </p:graphicFrame>
      <p:graphicFrame>
        <p:nvGraphicFramePr>
          <p:cNvPr id="543752" name="Object 8"/>
          <p:cNvGraphicFramePr>
            <a:graphicFrameLocks noChangeAspect="1"/>
          </p:cNvGraphicFramePr>
          <p:nvPr/>
        </p:nvGraphicFramePr>
        <p:xfrm>
          <a:off x="6965950" y="1163638"/>
          <a:ext cx="1717675" cy="661987"/>
        </p:xfrm>
        <a:graphic>
          <a:graphicData uri="http://schemas.openxmlformats.org/presentationml/2006/ole">
            <p:oleObj spid="_x0000_s543752" name="Equation" r:id="rId8" imgW="723600" imgH="279360" progId="Equation.DSMT4">
              <p:embed/>
            </p:oleObj>
          </a:graphicData>
        </a:graphic>
      </p:graphicFrame>
      <p:sp>
        <p:nvSpPr>
          <p:cNvPr id="543753" name="Text Box 9"/>
          <p:cNvSpPr txBox="1">
            <a:spLocks noChangeArrowheads="1"/>
          </p:cNvSpPr>
          <p:nvPr/>
        </p:nvSpPr>
        <p:spPr bwMode="auto">
          <a:xfrm>
            <a:off x="0" y="6400800"/>
            <a:ext cx="1098550" cy="457200"/>
          </a:xfrm>
          <a:prstGeom prst="rect">
            <a:avLst/>
          </a:prstGeom>
          <a:noFill/>
          <a:ln w="9525">
            <a:noFill/>
            <a:miter lim="800000"/>
            <a:headEnd/>
            <a:tailEnd/>
          </a:ln>
          <a:effectLst/>
        </p:spPr>
        <p:txBody>
          <a:bodyPr wrap="none">
            <a:spAutoFit/>
          </a:bodyPr>
          <a:lstStyle/>
          <a:p>
            <a:r>
              <a:rPr lang="zh-CN" altLang="en-US">
                <a:ea typeface="隶书" pitchFamily="49" charset="-122"/>
              </a:rPr>
              <a:t>欠阻尼</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灯片编号占位符 5"/>
          <p:cNvSpPr>
            <a:spLocks noGrp="1"/>
          </p:cNvSpPr>
          <p:nvPr>
            <p:ph type="sldNum" sz="quarter" idx="12"/>
          </p:nvPr>
        </p:nvSpPr>
        <p:spPr/>
        <p:txBody>
          <a:bodyPr/>
          <a:lstStyle/>
          <a:p>
            <a:fld id="{D3F70230-CB8F-459C-814A-1FF3AEB8B535}" type="slidenum">
              <a:rPr lang="en-US" altLang="zh-CN"/>
              <a:pPr/>
              <a:t>36</a:t>
            </a:fld>
            <a:endParaRPr lang="en-US" altLang="zh-CN"/>
          </a:p>
        </p:txBody>
      </p:sp>
      <p:sp>
        <p:nvSpPr>
          <p:cNvPr id="544770" name="Rectangle 2"/>
          <p:cNvSpPr>
            <a:spLocks noGrp="1" noChangeArrowheads="1"/>
          </p:cNvSpPr>
          <p:nvPr>
            <p:ph type="title"/>
          </p:nvPr>
        </p:nvSpPr>
        <p:spPr>
          <a:xfrm>
            <a:off x="576263" y="0"/>
            <a:ext cx="7989887" cy="908050"/>
          </a:xfrm>
        </p:spPr>
        <p:txBody>
          <a:bodyPr/>
          <a:lstStyle/>
          <a:p>
            <a:r>
              <a:rPr lang="zh-CN" altLang="en-US">
                <a:solidFill>
                  <a:srgbClr val="FF3300"/>
                </a:solidFill>
                <a:ea typeface="黑体" pitchFamily="49" charset="-122"/>
              </a:rPr>
              <a:t>冲击检流计运动方程的解</a:t>
            </a:r>
            <a:r>
              <a:rPr lang="zh-CN" altLang="en-US">
                <a:solidFill>
                  <a:srgbClr val="0000FF"/>
                </a:solidFill>
                <a:ea typeface="黑体" pitchFamily="49" charset="-122"/>
              </a:rPr>
              <a:t> </a:t>
            </a:r>
            <a:r>
              <a:rPr lang="zh-CN" altLang="en-US" i="1">
                <a:solidFill>
                  <a:srgbClr val="0000FF"/>
                </a:solidFill>
                <a:ea typeface="黑体" pitchFamily="49" charset="-122"/>
                <a:sym typeface="Symbol" pitchFamily="18" charset="2"/>
              </a:rPr>
              <a:t> </a:t>
            </a:r>
            <a:r>
              <a:rPr lang="en-US" altLang="zh-CN">
                <a:solidFill>
                  <a:srgbClr val="0000FF"/>
                </a:solidFill>
                <a:ea typeface="黑体" pitchFamily="49" charset="-122"/>
                <a:sym typeface="Symbol" pitchFamily="18" charset="2"/>
              </a:rPr>
              <a:t>= </a:t>
            </a:r>
            <a:r>
              <a:rPr lang="en-US" altLang="zh-CN" i="1">
                <a:solidFill>
                  <a:srgbClr val="0000FF"/>
                </a:solidFill>
                <a:ea typeface="黑体" pitchFamily="49" charset="-122"/>
                <a:sym typeface="Symbol" pitchFamily="18" charset="2"/>
              </a:rPr>
              <a:t></a:t>
            </a:r>
            <a:r>
              <a:rPr lang="en-US" altLang="zh-CN" baseline="-25000">
                <a:solidFill>
                  <a:srgbClr val="0000FF"/>
                </a:solidFill>
                <a:ea typeface="黑体" pitchFamily="49" charset="-122"/>
                <a:sym typeface="Symbol" pitchFamily="18" charset="2"/>
              </a:rPr>
              <a:t>0</a:t>
            </a:r>
          </a:p>
        </p:txBody>
      </p:sp>
      <p:graphicFrame>
        <p:nvGraphicFramePr>
          <p:cNvPr id="544771" name="Object 3"/>
          <p:cNvGraphicFramePr>
            <a:graphicFrameLocks noChangeAspect="1"/>
          </p:cNvGraphicFramePr>
          <p:nvPr/>
        </p:nvGraphicFramePr>
        <p:xfrm>
          <a:off x="1606550" y="1916113"/>
          <a:ext cx="5930900" cy="601662"/>
        </p:xfrm>
        <a:graphic>
          <a:graphicData uri="http://schemas.openxmlformats.org/presentationml/2006/ole">
            <p:oleObj spid="_x0000_s544771" name="Equation" r:id="rId3" imgW="2501640" imgH="253800" progId="Equation.DSMT4">
              <p:embed/>
            </p:oleObj>
          </a:graphicData>
        </a:graphic>
      </p:graphicFrame>
      <p:graphicFrame>
        <p:nvGraphicFramePr>
          <p:cNvPr id="544772" name="Object 4"/>
          <p:cNvGraphicFramePr>
            <a:graphicFrameLocks noChangeAspect="1"/>
          </p:cNvGraphicFramePr>
          <p:nvPr/>
        </p:nvGraphicFramePr>
        <p:xfrm>
          <a:off x="900113" y="836613"/>
          <a:ext cx="6084887" cy="1022350"/>
        </p:xfrm>
        <a:graphic>
          <a:graphicData uri="http://schemas.openxmlformats.org/presentationml/2006/ole">
            <p:oleObj spid="_x0000_s544772" name="Equation" r:id="rId4" imgW="2565360" imgH="431640" progId="Equation.DSMT4">
              <p:embed/>
            </p:oleObj>
          </a:graphicData>
        </a:graphic>
      </p:graphicFrame>
      <p:graphicFrame>
        <p:nvGraphicFramePr>
          <p:cNvPr id="544773" name="Object 5"/>
          <p:cNvGraphicFramePr>
            <a:graphicFrameLocks noChangeAspect="1"/>
          </p:cNvGraphicFramePr>
          <p:nvPr/>
        </p:nvGraphicFramePr>
        <p:xfrm>
          <a:off x="627063" y="2506663"/>
          <a:ext cx="7888287" cy="579437"/>
        </p:xfrm>
        <a:graphic>
          <a:graphicData uri="http://schemas.openxmlformats.org/presentationml/2006/ole">
            <p:oleObj spid="_x0000_s544773" name="Equation" r:id="rId5" imgW="3454200" imgH="253800" progId="Equation.DSMT4">
              <p:embed/>
            </p:oleObj>
          </a:graphicData>
        </a:graphic>
      </p:graphicFrame>
      <p:graphicFrame>
        <p:nvGraphicFramePr>
          <p:cNvPr id="544774" name="Object 6"/>
          <p:cNvGraphicFramePr>
            <a:graphicFrameLocks noChangeAspect="1"/>
          </p:cNvGraphicFramePr>
          <p:nvPr/>
        </p:nvGraphicFramePr>
        <p:xfrm>
          <a:off x="1595438" y="3167063"/>
          <a:ext cx="5953125" cy="1944687"/>
        </p:xfrm>
        <a:graphic>
          <a:graphicData uri="http://schemas.openxmlformats.org/presentationml/2006/ole">
            <p:oleObj spid="_x0000_s544774" name="Equation" r:id="rId6" imgW="2844720" imgH="939600" progId="Equation.DSMT4">
              <p:embed/>
            </p:oleObj>
          </a:graphicData>
        </a:graphic>
      </p:graphicFrame>
      <p:graphicFrame>
        <p:nvGraphicFramePr>
          <p:cNvPr id="544775" name="Object 7"/>
          <p:cNvGraphicFramePr>
            <a:graphicFrameLocks noChangeAspect="1"/>
          </p:cNvGraphicFramePr>
          <p:nvPr/>
        </p:nvGraphicFramePr>
        <p:xfrm>
          <a:off x="1736725" y="5013325"/>
          <a:ext cx="4740275" cy="1649413"/>
        </p:xfrm>
        <a:graphic>
          <a:graphicData uri="http://schemas.openxmlformats.org/presentationml/2006/ole">
            <p:oleObj spid="_x0000_s544775" name="Equation" r:id="rId7" imgW="2552400" imgH="888840" progId="Equation.DSMT4">
              <p:embed/>
            </p:oleObj>
          </a:graphicData>
        </a:graphic>
      </p:graphicFrame>
      <p:graphicFrame>
        <p:nvGraphicFramePr>
          <p:cNvPr id="544776" name="Object 8"/>
          <p:cNvGraphicFramePr>
            <a:graphicFrameLocks noChangeAspect="1"/>
          </p:cNvGraphicFramePr>
          <p:nvPr/>
        </p:nvGraphicFramePr>
        <p:xfrm>
          <a:off x="6227763" y="3241675"/>
          <a:ext cx="2106612" cy="692150"/>
        </p:xfrm>
        <a:graphic>
          <a:graphicData uri="http://schemas.openxmlformats.org/presentationml/2006/ole">
            <p:oleObj spid="_x0000_s544776" name="Equation" r:id="rId8" imgW="888840" imgH="291960" progId="Equation.DSMT4">
              <p:embed/>
            </p:oleObj>
          </a:graphicData>
        </a:graphic>
      </p:graphicFrame>
      <p:graphicFrame>
        <p:nvGraphicFramePr>
          <p:cNvPr id="544777" name="Object 9"/>
          <p:cNvGraphicFramePr>
            <a:graphicFrameLocks noChangeAspect="1"/>
          </p:cNvGraphicFramePr>
          <p:nvPr/>
        </p:nvGraphicFramePr>
        <p:xfrm>
          <a:off x="7699375" y="1157288"/>
          <a:ext cx="571500" cy="482600"/>
        </p:xfrm>
        <a:graphic>
          <a:graphicData uri="http://schemas.openxmlformats.org/presentationml/2006/ole">
            <p:oleObj spid="_x0000_s544777" name="Equation" r:id="rId9" imgW="241200" imgH="203040" progId="Equation.DSMT4">
              <p:embed/>
            </p:oleObj>
          </a:graphicData>
        </a:graphic>
      </p:graphicFrame>
      <p:sp>
        <p:nvSpPr>
          <p:cNvPr id="544778" name="Text Box 10"/>
          <p:cNvSpPr txBox="1">
            <a:spLocks noChangeArrowheads="1"/>
          </p:cNvSpPr>
          <p:nvPr/>
        </p:nvSpPr>
        <p:spPr bwMode="auto">
          <a:xfrm>
            <a:off x="0" y="6400800"/>
            <a:ext cx="1403350" cy="457200"/>
          </a:xfrm>
          <a:prstGeom prst="rect">
            <a:avLst/>
          </a:prstGeom>
          <a:noFill/>
          <a:ln w="9525">
            <a:noFill/>
            <a:miter lim="800000"/>
            <a:headEnd/>
            <a:tailEnd/>
          </a:ln>
          <a:effectLst/>
        </p:spPr>
        <p:txBody>
          <a:bodyPr wrap="none">
            <a:spAutoFit/>
          </a:bodyPr>
          <a:lstStyle/>
          <a:p>
            <a:r>
              <a:rPr lang="zh-CN" altLang="en-US">
                <a:ea typeface="隶书" pitchFamily="49" charset="-122"/>
              </a:rPr>
              <a:t>临界阻尼</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5"/>
          <p:cNvSpPr>
            <a:spLocks noGrp="1"/>
          </p:cNvSpPr>
          <p:nvPr>
            <p:ph type="sldNum" sz="quarter" idx="12"/>
          </p:nvPr>
        </p:nvSpPr>
        <p:spPr/>
        <p:txBody>
          <a:bodyPr/>
          <a:lstStyle/>
          <a:p>
            <a:fld id="{617903AB-1D4C-4BDE-A494-0E429EF57DDD}" type="slidenum">
              <a:rPr lang="en-US" altLang="zh-CN"/>
              <a:pPr/>
              <a:t>37</a:t>
            </a:fld>
            <a:endParaRPr lang="en-US" altLang="zh-CN"/>
          </a:p>
        </p:txBody>
      </p:sp>
      <p:sp>
        <p:nvSpPr>
          <p:cNvPr id="545794" name="Rectangle 2"/>
          <p:cNvSpPr>
            <a:spLocks noGrp="1" noChangeArrowheads="1"/>
          </p:cNvSpPr>
          <p:nvPr>
            <p:ph type="title"/>
          </p:nvPr>
        </p:nvSpPr>
        <p:spPr>
          <a:xfrm>
            <a:off x="576263" y="0"/>
            <a:ext cx="7989887" cy="908050"/>
          </a:xfrm>
        </p:spPr>
        <p:txBody>
          <a:bodyPr/>
          <a:lstStyle/>
          <a:p>
            <a:r>
              <a:rPr lang="zh-CN" altLang="en-US">
                <a:solidFill>
                  <a:srgbClr val="FF3300"/>
                </a:solidFill>
                <a:ea typeface="黑体" pitchFamily="49" charset="-122"/>
              </a:rPr>
              <a:t>冲击检流计运动方程的解</a:t>
            </a:r>
            <a:r>
              <a:rPr lang="zh-CN" altLang="en-US">
                <a:solidFill>
                  <a:srgbClr val="0000FF"/>
                </a:solidFill>
                <a:ea typeface="黑体" pitchFamily="49" charset="-122"/>
              </a:rPr>
              <a:t> </a:t>
            </a:r>
            <a:r>
              <a:rPr lang="zh-CN" altLang="en-US" i="1">
                <a:solidFill>
                  <a:srgbClr val="0000FF"/>
                </a:solidFill>
                <a:ea typeface="黑体" pitchFamily="49" charset="-122"/>
                <a:sym typeface="Symbol" pitchFamily="18" charset="2"/>
              </a:rPr>
              <a:t> </a:t>
            </a:r>
            <a:r>
              <a:rPr lang="en-US" altLang="zh-CN">
                <a:solidFill>
                  <a:srgbClr val="0000FF"/>
                </a:solidFill>
                <a:ea typeface="黑体" pitchFamily="49" charset="-122"/>
                <a:sym typeface="Symbol" pitchFamily="18" charset="2"/>
              </a:rPr>
              <a:t>= </a:t>
            </a:r>
            <a:r>
              <a:rPr lang="en-US" altLang="zh-CN" i="1">
                <a:solidFill>
                  <a:srgbClr val="0000FF"/>
                </a:solidFill>
                <a:ea typeface="黑体" pitchFamily="49" charset="-122"/>
                <a:sym typeface="Symbol" pitchFamily="18" charset="2"/>
              </a:rPr>
              <a:t></a:t>
            </a:r>
            <a:r>
              <a:rPr lang="en-US" altLang="zh-CN" baseline="-25000">
                <a:solidFill>
                  <a:srgbClr val="0000FF"/>
                </a:solidFill>
                <a:ea typeface="黑体" pitchFamily="49" charset="-122"/>
                <a:sym typeface="Symbol" pitchFamily="18" charset="2"/>
              </a:rPr>
              <a:t>0</a:t>
            </a:r>
          </a:p>
        </p:txBody>
      </p:sp>
      <p:graphicFrame>
        <p:nvGraphicFramePr>
          <p:cNvPr id="545795" name="Object 3"/>
          <p:cNvGraphicFramePr>
            <a:graphicFrameLocks noChangeAspect="1"/>
          </p:cNvGraphicFramePr>
          <p:nvPr/>
        </p:nvGraphicFramePr>
        <p:xfrm>
          <a:off x="1603375" y="2300288"/>
          <a:ext cx="5934075" cy="601662"/>
        </p:xfrm>
        <a:graphic>
          <a:graphicData uri="http://schemas.openxmlformats.org/presentationml/2006/ole">
            <p:oleObj spid="_x0000_s545795" name="Equation" r:id="rId3" imgW="2501640" imgH="253800" progId="Equation.DSMT4">
              <p:embed/>
            </p:oleObj>
          </a:graphicData>
        </a:graphic>
      </p:graphicFrame>
      <p:graphicFrame>
        <p:nvGraphicFramePr>
          <p:cNvPr id="545796" name="Object 4"/>
          <p:cNvGraphicFramePr>
            <a:graphicFrameLocks noChangeAspect="1"/>
          </p:cNvGraphicFramePr>
          <p:nvPr/>
        </p:nvGraphicFramePr>
        <p:xfrm>
          <a:off x="2808288" y="836613"/>
          <a:ext cx="3525837" cy="1263650"/>
        </p:xfrm>
        <a:graphic>
          <a:graphicData uri="http://schemas.openxmlformats.org/presentationml/2006/ole">
            <p:oleObj spid="_x0000_s545796" name="Equation" r:id="rId4" imgW="1485720" imgH="533160" progId="Equation.DSMT4">
              <p:embed/>
            </p:oleObj>
          </a:graphicData>
        </a:graphic>
      </p:graphicFrame>
      <p:graphicFrame>
        <p:nvGraphicFramePr>
          <p:cNvPr id="545797" name="Object 5"/>
          <p:cNvGraphicFramePr>
            <a:graphicFrameLocks noChangeAspect="1"/>
          </p:cNvGraphicFramePr>
          <p:nvPr/>
        </p:nvGraphicFramePr>
        <p:xfrm>
          <a:off x="684213" y="3052763"/>
          <a:ext cx="5975350" cy="885825"/>
        </p:xfrm>
        <a:graphic>
          <a:graphicData uri="http://schemas.openxmlformats.org/presentationml/2006/ole">
            <p:oleObj spid="_x0000_s545797" name="Equation" r:id="rId5" imgW="2654280" imgH="393480" progId="Equation.DSMT4">
              <p:embed/>
            </p:oleObj>
          </a:graphicData>
        </a:graphic>
      </p:graphicFrame>
      <p:graphicFrame>
        <p:nvGraphicFramePr>
          <p:cNvPr id="545798" name="Object 6"/>
          <p:cNvGraphicFramePr>
            <a:graphicFrameLocks noChangeAspect="1"/>
          </p:cNvGraphicFramePr>
          <p:nvPr/>
        </p:nvGraphicFramePr>
        <p:xfrm>
          <a:off x="1892300" y="5283200"/>
          <a:ext cx="5359400" cy="603250"/>
        </p:xfrm>
        <a:graphic>
          <a:graphicData uri="http://schemas.openxmlformats.org/presentationml/2006/ole">
            <p:oleObj spid="_x0000_s545798" name="Equation" r:id="rId6" imgW="2260440" imgH="253800" progId="Equation.DSMT4">
              <p:embed/>
            </p:oleObj>
          </a:graphicData>
        </a:graphic>
      </p:graphicFrame>
      <p:graphicFrame>
        <p:nvGraphicFramePr>
          <p:cNvPr id="545799" name="Object 7"/>
          <p:cNvGraphicFramePr>
            <a:graphicFrameLocks noChangeAspect="1"/>
          </p:cNvGraphicFramePr>
          <p:nvPr/>
        </p:nvGraphicFramePr>
        <p:xfrm>
          <a:off x="6965950" y="1163638"/>
          <a:ext cx="1717675" cy="661987"/>
        </p:xfrm>
        <a:graphic>
          <a:graphicData uri="http://schemas.openxmlformats.org/presentationml/2006/ole">
            <p:oleObj spid="_x0000_s545799" name="Equation" r:id="rId7" imgW="723600" imgH="279360" progId="Equation.DSMT4">
              <p:embed/>
            </p:oleObj>
          </a:graphicData>
        </a:graphic>
      </p:graphicFrame>
      <p:graphicFrame>
        <p:nvGraphicFramePr>
          <p:cNvPr id="545800" name="Object 8"/>
          <p:cNvGraphicFramePr>
            <a:graphicFrameLocks noChangeAspect="1"/>
          </p:cNvGraphicFramePr>
          <p:nvPr/>
        </p:nvGraphicFramePr>
        <p:xfrm>
          <a:off x="2339975" y="4013200"/>
          <a:ext cx="3554413" cy="1144588"/>
        </p:xfrm>
        <a:graphic>
          <a:graphicData uri="http://schemas.openxmlformats.org/presentationml/2006/ole">
            <p:oleObj spid="_x0000_s545800" name="Equation" r:id="rId8" imgW="1498320" imgH="482400" progId="Equation.DSMT4">
              <p:embed/>
            </p:oleObj>
          </a:graphicData>
        </a:graphic>
      </p:graphicFrame>
      <p:sp>
        <p:nvSpPr>
          <p:cNvPr id="545801" name="Text Box 9"/>
          <p:cNvSpPr txBox="1">
            <a:spLocks noChangeArrowheads="1"/>
          </p:cNvSpPr>
          <p:nvPr/>
        </p:nvSpPr>
        <p:spPr bwMode="auto">
          <a:xfrm>
            <a:off x="0" y="6400800"/>
            <a:ext cx="1403350" cy="457200"/>
          </a:xfrm>
          <a:prstGeom prst="rect">
            <a:avLst/>
          </a:prstGeom>
          <a:noFill/>
          <a:ln w="9525">
            <a:noFill/>
            <a:miter lim="800000"/>
            <a:headEnd/>
            <a:tailEnd/>
          </a:ln>
          <a:effectLst/>
        </p:spPr>
        <p:txBody>
          <a:bodyPr wrap="none">
            <a:spAutoFit/>
          </a:bodyPr>
          <a:lstStyle/>
          <a:p>
            <a:r>
              <a:rPr lang="zh-CN" altLang="en-US">
                <a:ea typeface="隶书" pitchFamily="49" charset="-122"/>
              </a:rPr>
              <a:t>临界阻尼</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灯片编号占位符 5"/>
          <p:cNvSpPr>
            <a:spLocks noGrp="1"/>
          </p:cNvSpPr>
          <p:nvPr>
            <p:ph type="sldNum" sz="quarter" idx="12"/>
          </p:nvPr>
        </p:nvSpPr>
        <p:spPr/>
        <p:txBody>
          <a:bodyPr/>
          <a:lstStyle/>
          <a:p>
            <a:fld id="{D20C0583-5EBC-47F7-A06D-48C14A5F5168}" type="slidenum">
              <a:rPr lang="en-US" altLang="zh-CN"/>
              <a:pPr/>
              <a:t>38</a:t>
            </a:fld>
            <a:endParaRPr lang="en-US" altLang="zh-CN"/>
          </a:p>
        </p:txBody>
      </p:sp>
      <p:sp>
        <p:nvSpPr>
          <p:cNvPr id="546818" name="Rectangle 2"/>
          <p:cNvSpPr>
            <a:spLocks noGrp="1" noChangeArrowheads="1"/>
          </p:cNvSpPr>
          <p:nvPr>
            <p:ph type="title"/>
          </p:nvPr>
        </p:nvSpPr>
        <p:spPr>
          <a:xfrm>
            <a:off x="576263" y="0"/>
            <a:ext cx="7989887" cy="908050"/>
          </a:xfrm>
        </p:spPr>
        <p:txBody>
          <a:bodyPr/>
          <a:lstStyle/>
          <a:p>
            <a:r>
              <a:rPr lang="zh-CN" altLang="en-US">
                <a:solidFill>
                  <a:srgbClr val="FF3300"/>
                </a:solidFill>
                <a:ea typeface="黑体" pitchFamily="49" charset="-122"/>
              </a:rPr>
              <a:t>冲击检流计运动方程的解</a:t>
            </a:r>
            <a:r>
              <a:rPr lang="zh-CN" altLang="en-US">
                <a:solidFill>
                  <a:srgbClr val="0000FF"/>
                </a:solidFill>
                <a:ea typeface="黑体" pitchFamily="49" charset="-122"/>
              </a:rPr>
              <a:t> </a:t>
            </a:r>
            <a:r>
              <a:rPr lang="zh-CN" altLang="en-US" i="1">
                <a:solidFill>
                  <a:srgbClr val="0000FF"/>
                </a:solidFill>
                <a:ea typeface="黑体" pitchFamily="49" charset="-122"/>
                <a:sym typeface="Symbol" pitchFamily="18" charset="2"/>
              </a:rPr>
              <a:t> </a:t>
            </a:r>
            <a:r>
              <a:rPr lang="en-US" altLang="zh-CN">
                <a:solidFill>
                  <a:srgbClr val="0000FF"/>
                </a:solidFill>
                <a:ea typeface="黑体" pitchFamily="49" charset="-122"/>
                <a:sym typeface="Symbol" pitchFamily="18" charset="2"/>
              </a:rPr>
              <a:t>&gt; </a:t>
            </a:r>
            <a:r>
              <a:rPr lang="en-US" altLang="zh-CN" i="1">
                <a:solidFill>
                  <a:srgbClr val="0000FF"/>
                </a:solidFill>
                <a:ea typeface="黑体" pitchFamily="49" charset="-122"/>
                <a:sym typeface="Symbol" pitchFamily="18" charset="2"/>
              </a:rPr>
              <a:t></a:t>
            </a:r>
            <a:r>
              <a:rPr lang="en-US" altLang="zh-CN" baseline="-25000">
                <a:solidFill>
                  <a:srgbClr val="0000FF"/>
                </a:solidFill>
                <a:ea typeface="黑体" pitchFamily="49" charset="-122"/>
                <a:sym typeface="Symbol" pitchFamily="18" charset="2"/>
              </a:rPr>
              <a:t>0</a:t>
            </a:r>
          </a:p>
        </p:txBody>
      </p:sp>
      <p:graphicFrame>
        <p:nvGraphicFramePr>
          <p:cNvPr id="546819" name="Object 3"/>
          <p:cNvGraphicFramePr>
            <a:graphicFrameLocks noChangeAspect="1"/>
          </p:cNvGraphicFramePr>
          <p:nvPr/>
        </p:nvGraphicFramePr>
        <p:xfrm>
          <a:off x="1304925" y="1916113"/>
          <a:ext cx="6534150" cy="631825"/>
        </p:xfrm>
        <a:graphic>
          <a:graphicData uri="http://schemas.openxmlformats.org/presentationml/2006/ole">
            <p:oleObj spid="_x0000_s546819" name="Equation" r:id="rId3" imgW="2755800" imgH="266400" progId="Equation.DSMT4">
              <p:embed/>
            </p:oleObj>
          </a:graphicData>
        </a:graphic>
      </p:graphicFrame>
      <p:graphicFrame>
        <p:nvGraphicFramePr>
          <p:cNvPr id="546820" name="Object 4"/>
          <p:cNvGraphicFramePr>
            <a:graphicFrameLocks noChangeAspect="1"/>
          </p:cNvGraphicFramePr>
          <p:nvPr/>
        </p:nvGraphicFramePr>
        <p:xfrm>
          <a:off x="323850" y="836613"/>
          <a:ext cx="6084888" cy="1022350"/>
        </p:xfrm>
        <a:graphic>
          <a:graphicData uri="http://schemas.openxmlformats.org/presentationml/2006/ole">
            <p:oleObj spid="_x0000_s546820" name="Equation" r:id="rId4" imgW="2565360" imgH="431640" progId="Equation.DSMT4">
              <p:embed/>
            </p:oleObj>
          </a:graphicData>
        </a:graphic>
      </p:graphicFrame>
      <p:graphicFrame>
        <p:nvGraphicFramePr>
          <p:cNvPr id="546821" name="Object 5"/>
          <p:cNvGraphicFramePr>
            <a:graphicFrameLocks noChangeAspect="1"/>
          </p:cNvGraphicFramePr>
          <p:nvPr/>
        </p:nvGraphicFramePr>
        <p:xfrm>
          <a:off x="496888" y="2492375"/>
          <a:ext cx="8148637" cy="608013"/>
        </p:xfrm>
        <a:graphic>
          <a:graphicData uri="http://schemas.openxmlformats.org/presentationml/2006/ole">
            <p:oleObj spid="_x0000_s546821" name="Equation" r:id="rId5" imgW="3568680" imgH="266400" progId="Equation.DSMT4">
              <p:embed/>
            </p:oleObj>
          </a:graphicData>
        </a:graphic>
      </p:graphicFrame>
      <p:graphicFrame>
        <p:nvGraphicFramePr>
          <p:cNvPr id="546822" name="Object 6"/>
          <p:cNvGraphicFramePr>
            <a:graphicFrameLocks noChangeAspect="1"/>
          </p:cNvGraphicFramePr>
          <p:nvPr/>
        </p:nvGraphicFramePr>
        <p:xfrm>
          <a:off x="836613" y="3141663"/>
          <a:ext cx="7467600" cy="1997075"/>
        </p:xfrm>
        <a:graphic>
          <a:graphicData uri="http://schemas.openxmlformats.org/presentationml/2006/ole">
            <p:oleObj spid="_x0000_s546822" name="Equation" r:id="rId6" imgW="3568680" imgH="965160" progId="Equation.DSMT4">
              <p:embed/>
            </p:oleObj>
          </a:graphicData>
        </a:graphic>
      </p:graphicFrame>
      <p:graphicFrame>
        <p:nvGraphicFramePr>
          <p:cNvPr id="546823" name="Object 7"/>
          <p:cNvGraphicFramePr>
            <a:graphicFrameLocks noChangeAspect="1"/>
          </p:cNvGraphicFramePr>
          <p:nvPr/>
        </p:nvGraphicFramePr>
        <p:xfrm>
          <a:off x="1547813" y="5013325"/>
          <a:ext cx="5118100" cy="1649413"/>
        </p:xfrm>
        <a:graphic>
          <a:graphicData uri="http://schemas.openxmlformats.org/presentationml/2006/ole">
            <p:oleObj spid="_x0000_s546823" name="Equation" r:id="rId7" imgW="2755800" imgH="888840" progId="Equation.DSMT4">
              <p:embed/>
            </p:oleObj>
          </a:graphicData>
        </a:graphic>
      </p:graphicFrame>
      <p:graphicFrame>
        <p:nvGraphicFramePr>
          <p:cNvPr id="546824" name="Object 8"/>
          <p:cNvGraphicFramePr>
            <a:graphicFrameLocks noChangeAspect="1"/>
          </p:cNvGraphicFramePr>
          <p:nvPr/>
        </p:nvGraphicFramePr>
        <p:xfrm>
          <a:off x="6227763" y="3241675"/>
          <a:ext cx="2106612" cy="692150"/>
        </p:xfrm>
        <a:graphic>
          <a:graphicData uri="http://schemas.openxmlformats.org/presentationml/2006/ole">
            <p:oleObj spid="_x0000_s546824" name="Equation" r:id="rId8" imgW="888840" imgH="291960" progId="Equation.DSMT4">
              <p:embed/>
            </p:oleObj>
          </a:graphicData>
        </a:graphic>
      </p:graphicFrame>
      <p:graphicFrame>
        <p:nvGraphicFramePr>
          <p:cNvPr id="546825" name="Object 9"/>
          <p:cNvGraphicFramePr>
            <a:graphicFrameLocks noChangeAspect="1"/>
          </p:cNvGraphicFramePr>
          <p:nvPr/>
        </p:nvGraphicFramePr>
        <p:xfrm>
          <a:off x="6719888" y="1052513"/>
          <a:ext cx="2317750" cy="692150"/>
        </p:xfrm>
        <a:graphic>
          <a:graphicData uri="http://schemas.openxmlformats.org/presentationml/2006/ole">
            <p:oleObj spid="_x0000_s546825" name="Equation" r:id="rId9" imgW="977760" imgH="291960" progId="Equation.DSMT4">
              <p:embed/>
            </p:oleObj>
          </a:graphicData>
        </a:graphic>
      </p:graphicFrame>
      <p:sp>
        <p:nvSpPr>
          <p:cNvPr id="546826" name="Text Box 10"/>
          <p:cNvSpPr txBox="1">
            <a:spLocks noChangeArrowheads="1"/>
          </p:cNvSpPr>
          <p:nvPr/>
        </p:nvSpPr>
        <p:spPr bwMode="auto">
          <a:xfrm>
            <a:off x="0" y="6400800"/>
            <a:ext cx="1098550" cy="457200"/>
          </a:xfrm>
          <a:prstGeom prst="rect">
            <a:avLst/>
          </a:prstGeom>
          <a:noFill/>
          <a:ln w="9525">
            <a:noFill/>
            <a:miter lim="800000"/>
            <a:headEnd/>
            <a:tailEnd/>
          </a:ln>
          <a:effectLst/>
        </p:spPr>
        <p:txBody>
          <a:bodyPr wrap="none">
            <a:spAutoFit/>
          </a:bodyPr>
          <a:lstStyle/>
          <a:p>
            <a:r>
              <a:rPr lang="zh-CN" altLang="en-US">
                <a:ea typeface="隶书" pitchFamily="49" charset="-122"/>
              </a:rPr>
              <a:t>过阻尼</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灯片编号占位符 5"/>
          <p:cNvSpPr>
            <a:spLocks noGrp="1"/>
          </p:cNvSpPr>
          <p:nvPr>
            <p:ph type="sldNum" sz="quarter" idx="12"/>
          </p:nvPr>
        </p:nvSpPr>
        <p:spPr/>
        <p:txBody>
          <a:bodyPr/>
          <a:lstStyle/>
          <a:p>
            <a:fld id="{604A1108-97B7-4A65-876F-981B6B02D5F0}" type="slidenum">
              <a:rPr lang="en-US" altLang="zh-CN"/>
              <a:pPr/>
              <a:t>39</a:t>
            </a:fld>
            <a:endParaRPr lang="en-US" altLang="zh-CN"/>
          </a:p>
        </p:txBody>
      </p:sp>
      <p:sp>
        <p:nvSpPr>
          <p:cNvPr id="547842" name="Rectangle 2"/>
          <p:cNvSpPr>
            <a:spLocks noGrp="1" noChangeArrowheads="1"/>
          </p:cNvSpPr>
          <p:nvPr>
            <p:ph type="title"/>
          </p:nvPr>
        </p:nvSpPr>
        <p:spPr>
          <a:xfrm>
            <a:off x="539750" y="0"/>
            <a:ext cx="8062913" cy="908050"/>
          </a:xfrm>
        </p:spPr>
        <p:txBody>
          <a:bodyPr/>
          <a:lstStyle/>
          <a:p>
            <a:r>
              <a:rPr lang="zh-CN" altLang="en-US">
                <a:solidFill>
                  <a:srgbClr val="FF3300"/>
                </a:solidFill>
                <a:ea typeface="黑体" pitchFamily="49" charset="-122"/>
              </a:rPr>
              <a:t>冲击检流计运动方程的解</a:t>
            </a:r>
            <a:r>
              <a:rPr lang="zh-CN" altLang="en-US">
                <a:solidFill>
                  <a:srgbClr val="0000FF"/>
                </a:solidFill>
                <a:ea typeface="黑体" pitchFamily="49" charset="-122"/>
              </a:rPr>
              <a:t> </a:t>
            </a:r>
            <a:r>
              <a:rPr lang="zh-CN" altLang="en-US" i="1">
                <a:solidFill>
                  <a:srgbClr val="0000FF"/>
                </a:solidFill>
                <a:ea typeface="黑体" pitchFamily="49" charset="-122"/>
                <a:sym typeface="Symbol" pitchFamily="18" charset="2"/>
              </a:rPr>
              <a:t> </a:t>
            </a:r>
            <a:r>
              <a:rPr lang="en-US" altLang="zh-CN">
                <a:solidFill>
                  <a:srgbClr val="0000FF"/>
                </a:solidFill>
                <a:ea typeface="黑体" pitchFamily="49" charset="-122"/>
                <a:sym typeface="Symbol" pitchFamily="18" charset="2"/>
              </a:rPr>
              <a:t>&gt; </a:t>
            </a:r>
            <a:r>
              <a:rPr lang="en-US" altLang="zh-CN" i="1">
                <a:solidFill>
                  <a:srgbClr val="0000FF"/>
                </a:solidFill>
                <a:ea typeface="黑体" pitchFamily="49" charset="-122"/>
                <a:sym typeface="Symbol" pitchFamily="18" charset="2"/>
              </a:rPr>
              <a:t></a:t>
            </a:r>
            <a:r>
              <a:rPr lang="en-US" altLang="zh-CN" baseline="-25000">
                <a:solidFill>
                  <a:srgbClr val="0000FF"/>
                </a:solidFill>
                <a:ea typeface="黑体" pitchFamily="49" charset="-122"/>
                <a:sym typeface="Symbol" pitchFamily="18" charset="2"/>
              </a:rPr>
              <a:t>0</a:t>
            </a:r>
          </a:p>
        </p:txBody>
      </p:sp>
      <p:graphicFrame>
        <p:nvGraphicFramePr>
          <p:cNvPr id="547843" name="Object 3"/>
          <p:cNvGraphicFramePr>
            <a:graphicFrameLocks noChangeAspect="1"/>
          </p:cNvGraphicFramePr>
          <p:nvPr/>
        </p:nvGraphicFramePr>
        <p:xfrm>
          <a:off x="1317625" y="2119313"/>
          <a:ext cx="6507163" cy="631825"/>
        </p:xfrm>
        <a:graphic>
          <a:graphicData uri="http://schemas.openxmlformats.org/presentationml/2006/ole">
            <p:oleObj spid="_x0000_s547843" name="Equation" r:id="rId3" imgW="2743200" imgH="266400" progId="Equation.DSMT4">
              <p:embed/>
            </p:oleObj>
          </a:graphicData>
        </a:graphic>
      </p:graphicFrame>
      <p:graphicFrame>
        <p:nvGraphicFramePr>
          <p:cNvPr id="547844" name="Object 4"/>
          <p:cNvGraphicFramePr>
            <a:graphicFrameLocks noChangeAspect="1"/>
          </p:cNvGraphicFramePr>
          <p:nvPr/>
        </p:nvGraphicFramePr>
        <p:xfrm>
          <a:off x="2051050" y="3575050"/>
          <a:ext cx="4608513" cy="933450"/>
        </p:xfrm>
        <a:graphic>
          <a:graphicData uri="http://schemas.openxmlformats.org/presentationml/2006/ole">
            <p:oleObj spid="_x0000_s547844" name="Equation" r:id="rId4" imgW="1942920" imgH="393480" progId="Equation.DSMT4">
              <p:embed/>
            </p:oleObj>
          </a:graphicData>
        </a:graphic>
      </p:graphicFrame>
      <p:graphicFrame>
        <p:nvGraphicFramePr>
          <p:cNvPr id="547845" name="Object 5"/>
          <p:cNvGraphicFramePr>
            <a:graphicFrameLocks noChangeAspect="1"/>
          </p:cNvGraphicFramePr>
          <p:nvPr/>
        </p:nvGraphicFramePr>
        <p:xfrm>
          <a:off x="2808288" y="836613"/>
          <a:ext cx="3525837" cy="1263650"/>
        </p:xfrm>
        <a:graphic>
          <a:graphicData uri="http://schemas.openxmlformats.org/presentationml/2006/ole">
            <p:oleObj spid="_x0000_s547845" name="Equation" r:id="rId5" imgW="1485720" imgH="533160" progId="Equation.DSMT4">
              <p:embed/>
            </p:oleObj>
          </a:graphicData>
        </a:graphic>
      </p:graphicFrame>
      <p:graphicFrame>
        <p:nvGraphicFramePr>
          <p:cNvPr id="547846" name="Object 6"/>
          <p:cNvGraphicFramePr>
            <a:graphicFrameLocks noChangeAspect="1"/>
          </p:cNvGraphicFramePr>
          <p:nvPr/>
        </p:nvGraphicFramePr>
        <p:xfrm>
          <a:off x="684213" y="2755900"/>
          <a:ext cx="5975350" cy="885825"/>
        </p:xfrm>
        <a:graphic>
          <a:graphicData uri="http://schemas.openxmlformats.org/presentationml/2006/ole">
            <p:oleObj spid="_x0000_s547846" name="Equation" r:id="rId6" imgW="2654280" imgH="393480" progId="Equation.DSMT4">
              <p:embed/>
            </p:oleObj>
          </a:graphicData>
        </a:graphic>
      </p:graphicFrame>
      <p:graphicFrame>
        <p:nvGraphicFramePr>
          <p:cNvPr id="547847" name="Object 7"/>
          <p:cNvGraphicFramePr>
            <a:graphicFrameLocks noChangeAspect="1"/>
          </p:cNvGraphicFramePr>
          <p:nvPr/>
        </p:nvGraphicFramePr>
        <p:xfrm>
          <a:off x="250825" y="4508500"/>
          <a:ext cx="7016750" cy="1144588"/>
        </p:xfrm>
        <a:graphic>
          <a:graphicData uri="http://schemas.openxmlformats.org/presentationml/2006/ole">
            <p:oleObj spid="_x0000_s547847" name="Equation" r:id="rId7" imgW="2958840" imgH="482400" progId="Equation.DSMT4">
              <p:embed/>
            </p:oleObj>
          </a:graphicData>
        </a:graphic>
      </p:graphicFrame>
      <p:graphicFrame>
        <p:nvGraphicFramePr>
          <p:cNvPr id="547848" name="Object 8"/>
          <p:cNvGraphicFramePr>
            <a:graphicFrameLocks noChangeAspect="1"/>
          </p:cNvGraphicFramePr>
          <p:nvPr/>
        </p:nvGraphicFramePr>
        <p:xfrm>
          <a:off x="6965950" y="1163638"/>
          <a:ext cx="1717675" cy="661987"/>
        </p:xfrm>
        <a:graphic>
          <a:graphicData uri="http://schemas.openxmlformats.org/presentationml/2006/ole">
            <p:oleObj spid="_x0000_s547848" name="Equation" r:id="rId8" imgW="723600" imgH="279360" progId="Equation.DSMT4">
              <p:embed/>
            </p:oleObj>
          </a:graphicData>
        </a:graphic>
      </p:graphicFrame>
      <p:graphicFrame>
        <p:nvGraphicFramePr>
          <p:cNvPr id="547849" name="Object 9"/>
          <p:cNvGraphicFramePr>
            <a:graphicFrameLocks noChangeAspect="1"/>
          </p:cNvGraphicFramePr>
          <p:nvPr/>
        </p:nvGraphicFramePr>
        <p:xfrm>
          <a:off x="6156325" y="5748338"/>
          <a:ext cx="2770188" cy="993775"/>
        </p:xfrm>
        <a:graphic>
          <a:graphicData uri="http://schemas.openxmlformats.org/presentationml/2006/ole">
            <p:oleObj spid="_x0000_s547849" name="Equation" r:id="rId9" imgW="1168200" imgH="419040" progId="Equation.DSMT4">
              <p:embed/>
            </p:oleObj>
          </a:graphicData>
        </a:graphic>
      </p:graphicFrame>
      <p:sp>
        <p:nvSpPr>
          <p:cNvPr id="547850" name="Text Box 10"/>
          <p:cNvSpPr txBox="1">
            <a:spLocks noChangeArrowheads="1"/>
          </p:cNvSpPr>
          <p:nvPr/>
        </p:nvSpPr>
        <p:spPr bwMode="auto">
          <a:xfrm>
            <a:off x="0" y="6400800"/>
            <a:ext cx="1098550" cy="457200"/>
          </a:xfrm>
          <a:prstGeom prst="rect">
            <a:avLst/>
          </a:prstGeom>
          <a:noFill/>
          <a:ln w="9525">
            <a:noFill/>
            <a:miter lim="800000"/>
            <a:headEnd/>
            <a:tailEnd/>
          </a:ln>
          <a:effectLst/>
        </p:spPr>
        <p:txBody>
          <a:bodyPr wrap="none">
            <a:spAutoFit/>
          </a:bodyPr>
          <a:lstStyle/>
          <a:p>
            <a:r>
              <a:rPr lang="zh-CN" altLang="en-US">
                <a:ea typeface="隶书" pitchFamily="49" charset="-122"/>
              </a:rPr>
              <a:t>过阻尼</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65325" y="1196975"/>
            <a:ext cx="5213350" cy="762000"/>
          </a:xfrm>
          <a:noFill/>
        </p:spPr>
        <p:txBody>
          <a:bodyPr wrap="none">
            <a:spAutoFit/>
          </a:bodyPr>
          <a:lstStyle/>
          <a:p>
            <a:r>
              <a:rPr lang="zh-CN" altLang="en-US" dirty="0">
                <a:solidFill>
                  <a:srgbClr val="FF0000"/>
                </a:solidFill>
                <a:ea typeface="黑体" pitchFamily="49" charset="-122"/>
              </a:rPr>
              <a:t>磁矩</a:t>
            </a:r>
            <a:r>
              <a:rPr lang="zh-CN" altLang="en-US" dirty="0">
                <a:ea typeface="黑体" pitchFamily="49" charset="-122"/>
              </a:rPr>
              <a:t>检测的原理基础</a:t>
            </a:r>
          </a:p>
        </p:txBody>
      </p:sp>
      <p:sp>
        <p:nvSpPr>
          <p:cNvPr id="22531" name="Rectangle 3"/>
          <p:cNvSpPr>
            <a:spLocks noGrp="1" noChangeArrowheads="1"/>
          </p:cNvSpPr>
          <p:nvPr>
            <p:ph type="body" idx="1"/>
          </p:nvPr>
        </p:nvSpPr>
        <p:spPr>
          <a:xfrm>
            <a:off x="2479675" y="2492375"/>
            <a:ext cx="4297363" cy="1652588"/>
          </a:xfrm>
          <a:noFill/>
        </p:spPr>
        <p:txBody>
          <a:bodyPr wrap="none">
            <a:spAutoFit/>
          </a:bodyPr>
          <a:lstStyle/>
          <a:p>
            <a:pPr>
              <a:lnSpc>
                <a:spcPct val="150000"/>
              </a:lnSpc>
              <a:buFont typeface="Wingdings" pitchFamily="2" charset="2"/>
              <a:buChar char="Ø"/>
            </a:pPr>
            <a:r>
              <a:rPr lang="en-US" altLang="zh-CN"/>
              <a:t> </a:t>
            </a:r>
            <a:r>
              <a:rPr lang="zh-CN" altLang="en-US"/>
              <a:t>场源等效假设</a:t>
            </a:r>
          </a:p>
          <a:p>
            <a:pPr>
              <a:lnSpc>
                <a:spcPct val="150000"/>
              </a:lnSpc>
              <a:buFont typeface="Wingdings" pitchFamily="2" charset="2"/>
              <a:buChar char="Ø"/>
            </a:pPr>
            <a:r>
              <a:rPr lang="zh-CN" altLang="en-US"/>
              <a:t> 磁矩相关的物理效应</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7" name="灯片编号占位符 5"/>
          <p:cNvSpPr>
            <a:spLocks noGrp="1"/>
          </p:cNvSpPr>
          <p:nvPr>
            <p:ph type="sldNum" sz="quarter" idx="12"/>
          </p:nvPr>
        </p:nvSpPr>
        <p:spPr/>
        <p:txBody>
          <a:bodyPr/>
          <a:lstStyle/>
          <a:p>
            <a:fld id="{C7DD6C63-28F0-42D8-AF19-2AC00AAADF17}" type="slidenum">
              <a:rPr lang="en-US" altLang="zh-CN"/>
              <a:pPr/>
              <a:t>40</a:t>
            </a:fld>
            <a:endParaRPr lang="en-US" altLang="zh-CN"/>
          </a:p>
        </p:txBody>
      </p:sp>
      <p:sp>
        <p:nvSpPr>
          <p:cNvPr id="548866" name="Rectangle 2"/>
          <p:cNvSpPr>
            <a:spLocks noGrp="1" noChangeArrowheads="1"/>
          </p:cNvSpPr>
          <p:nvPr>
            <p:ph type="title"/>
          </p:nvPr>
        </p:nvSpPr>
        <p:spPr>
          <a:xfrm>
            <a:off x="685800" y="0"/>
            <a:ext cx="7772400" cy="908050"/>
          </a:xfrm>
        </p:spPr>
        <p:txBody>
          <a:bodyPr/>
          <a:lstStyle/>
          <a:p>
            <a:r>
              <a:rPr lang="en-US" altLang="zh-CN">
                <a:latin typeface="黑体"/>
                <a:ea typeface="黑体" pitchFamily="49" charset="-122"/>
              </a:rPr>
              <a:t>“</a:t>
            </a:r>
            <a:r>
              <a:rPr lang="zh-CN" altLang="en-US">
                <a:ea typeface="黑体" pitchFamily="49" charset="-122"/>
              </a:rPr>
              <a:t>具有关于细节的全部知识</a:t>
            </a:r>
            <a:r>
              <a:rPr lang="zh-CN" altLang="en-US">
                <a:latin typeface="黑体"/>
                <a:ea typeface="黑体" pitchFamily="49" charset="-122"/>
              </a:rPr>
              <a:t>”</a:t>
            </a:r>
            <a:endParaRPr lang="zh-CN" altLang="en-US">
              <a:ea typeface="黑体" pitchFamily="49" charset="-122"/>
            </a:endParaRPr>
          </a:p>
        </p:txBody>
      </p:sp>
      <p:sp>
        <p:nvSpPr>
          <p:cNvPr id="548867" name="Rectangle 3"/>
          <p:cNvSpPr>
            <a:spLocks noGrp="1" noChangeArrowheads="1"/>
          </p:cNvSpPr>
          <p:nvPr>
            <p:ph type="body" idx="1"/>
          </p:nvPr>
        </p:nvSpPr>
        <p:spPr>
          <a:xfrm>
            <a:off x="685800" y="2195513"/>
            <a:ext cx="7772400" cy="4114800"/>
          </a:xfrm>
        </p:spPr>
        <p:txBody>
          <a:bodyPr/>
          <a:lstStyle/>
          <a:p>
            <a:endParaRPr lang="zh-CN" altLang="zh-CN"/>
          </a:p>
        </p:txBody>
      </p:sp>
      <p:pic>
        <p:nvPicPr>
          <p:cNvPr id="548868" name="Picture 4"/>
          <p:cNvPicPr>
            <a:picLocks noChangeAspect="1" noChangeArrowheads="1"/>
          </p:cNvPicPr>
          <p:nvPr/>
        </p:nvPicPr>
        <p:blipFill>
          <a:blip r:embed="rId2" cstate="print"/>
          <a:srcRect/>
          <a:stretch>
            <a:fillRect/>
          </a:stretch>
        </p:blipFill>
        <p:spPr bwMode="auto">
          <a:xfrm>
            <a:off x="611188" y="2419350"/>
            <a:ext cx="7920037" cy="4249738"/>
          </a:xfrm>
          <a:prstGeom prst="rect">
            <a:avLst/>
          </a:prstGeom>
          <a:noFill/>
          <a:ln w="57150" cmpd="thickThin">
            <a:solidFill>
              <a:srgbClr val="FF3300"/>
            </a:solidFill>
            <a:miter lim="800000"/>
            <a:headEnd/>
            <a:tailEnd/>
          </a:ln>
          <a:effectLst/>
        </p:spPr>
      </p:pic>
      <p:pic>
        <p:nvPicPr>
          <p:cNvPr id="548869" name="Picture 5"/>
          <p:cNvPicPr>
            <a:picLocks noChangeAspect="1" noChangeArrowheads="1"/>
          </p:cNvPicPr>
          <p:nvPr/>
        </p:nvPicPr>
        <p:blipFill>
          <a:blip r:embed="rId3" cstate="print"/>
          <a:srcRect/>
          <a:stretch>
            <a:fillRect/>
          </a:stretch>
        </p:blipFill>
        <p:spPr bwMode="auto">
          <a:xfrm>
            <a:off x="125413" y="2060575"/>
            <a:ext cx="8893175" cy="196850"/>
          </a:xfrm>
          <a:prstGeom prst="rect">
            <a:avLst/>
          </a:prstGeom>
          <a:noFill/>
          <a:ln w="9525">
            <a:solidFill>
              <a:srgbClr val="FF3300"/>
            </a:solidFill>
            <a:miter lim="800000"/>
            <a:headEnd/>
            <a:tailEnd/>
          </a:ln>
          <a:effectLst/>
        </p:spPr>
      </p:pic>
      <p:sp>
        <p:nvSpPr>
          <p:cNvPr id="548870" name="Rectangle 6"/>
          <p:cNvSpPr>
            <a:spLocks noChangeArrowheads="1"/>
          </p:cNvSpPr>
          <p:nvPr/>
        </p:nvSpPr>
        <p:spPr bwMode="auto">
          <a:xfrm>
            <a:off x="250825" y="981075"/>
            <a:ext cx="8640763" cy="915988"/>
          </a:xfrm>
          <a:prstGeom prst="rect">
            <a:avLst/>
          </a:prstGeom>
          <a:noFill/>
          <a:ln w="9525">
            <a:noFill/>
            <a:miter lim="800000"/>
            <a:headEnd/>
            <a:tailEnd/>
          </a:ln>
          <a:effectLst/>
        </p:spPr>
        <p:txBody>
          <a:bodyPr anchor="ctr">
            <a:spAutoFit/>
          </a:bodyPr>
          <a:lstStyle/>
          <a:p>
            <a:r>
              <a:rPr lang="en-US" altLang="zh-CN" sz="1800">
                <a:latin typeface="Arial" pitchFamily="34" charset="0"/>
              </a:rPr>
              <a:t>2008</a:t>
            </a:r>
            <a:r>
              <a:rPr lang="zh-CN" altLang="en-US" sz="1800">
                <a:latin typeface="Arial" pitchFamily="34" charset="0"/>
              </a:rPr>
              <a:t>年诺贝尔物理学奖，由美籍日本科学家南部阳一郎（</a:t>
            </a:r>
            <a:r>
              <a:rPr lang="en-US" altLang="zh-CN" sz="1800">
                <a:latin typeface="Arial" pitchFamily="34" charset="0"/>
              </a:rPr>
              <a:t>Yoichiro Nambu</a:t>
            </a:r>
            <a:r>
              <a:rPr lang="zh-CN" altLang="en-US" sz="1800">
                <a:latin typeface="Arial" pitchFamily="34" charset="0"/>
              </a:rPr>
              <a:t>）、两位位日本科学家小林诚（</a:t>
            </a:r>
            <a:r>
              <a:rPr lang="en-US" altLang="zh-CN" sz="1800">
                <a:latin typeface="Arial" pitchFamily="34" charset="0"/>
              </a:rPr>
              <a:t>Makoto Kobayashi</a:t>
            </a:r>
            <a:r>
              <a:rPr lang="zh-CN" altLang="en-US" sz="1800">
                <a:latin typeface="Arial" pitchFamily="34" charset="0"/>
              </a:rPr>
              <a:t>）与益川敏英（</a:t>
            </a:r>
            <a:r>
              <a:rPr lang="en-US" altLang="zh-CN" sz="1800">
                <a:latin typeface="Arial" pitchFamily="34" charset="0"/>
              </a:rPr>
              <a:t>Toshihide Maskawa</a:t>
            </a:r>
            <a:r>
              <a:rPr lang="zh-CN" altLang="en-US" sz="1800">
                <a:latin typeface="Arial" pitchFamily="34" charset="0"/>
              </a:rPr>
              <a:t>）共同获得。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8" name="灯片编号占位符 5"/>
          <p:cNvSpPr>
            <a:spLocks noGrp="1"/>
          </p:cNvSpPr>
          <p:nvPr>
            <p:ph type="sldNum" sz="quarter" idx="12"/>
          </p:nvPr>
        </p:nvSpPr>
        <p:spPr/>
        <p:txBody>
          <a:bodyPr/>
          <a:lstStyle/>
          <a:p>
            <a:fld id="{648EFCE6-9D93-45B6-B750-D5113DAE6CB8}" type="slidenum">
              <a:rPr lang="en-US" altLang="zh-CN"/>
              <a:pPr/>
              <a:t>41</a:t>
            </a:fld>
            <a:endParaRPr lang="en-US" altLang="zh-CN"/>
          </a:p>
        </p:txBody>
      </p:sp>
      <p:sp>
        <p:nvSpPr>
          <p:cNvPr id="549890" name="Rectangle 2"/>
          <p:cNvSpPr>
            <a:spLocks noGrp="1" noChangeArrowheads="1"/>
          </p:cNvSpPr>
          <p:nvPr>
            <p:ph type="title"/>
          </p:nvPr>
        </p:nvSpPr>
        <p:spPr>
          <a:xfrm>
            <a:off x="685800" y="0"/>
            <a:ext cx="7772400" cy="908050"/>
          </a:xfrm>
        </p:spPr>
        <p:txBody>
          <a:bodyPr/>
          <a:lstStyle/>
          <a:p>
            <a:r>
              <a:rPr lang="en-US" altLang="zh-CN">
                <a:latin typeface="黑体"/>
                <a:ea typeface="黑体" pitchFamily="49" charset="-122"/>
              </a:rPr>
              <a:t>“</a:t>
            </a:r>
            <a:r>
              <a:rPr lang="zh-CN" altLang="en-US">
                <a:ea typeface="黑体" pitchFamily="49" charset="-122"/>
              </a:rPr>
              <a:t>具有关于细节的全部知识</a:t>
            </a:r>
            <a:r>
              <a:rPr lang="zh-CN" altLang="en-US">
                <a:latin typeface="黑体"/>
                <a:ea typeface="黑体" pitchFamily="49" charset="-122"/>
              </a:rPr>
              <a:t>”</a:t>
            </a:r>
            <a:endParaRPr lang="zh-CN" altLang="en-US">
              <a:ea typeface="黑体" pitchFamily="49" charset="-122"/>
            </a:endParaRPr>
          </a:p>
        </p:txBody>
      </p:sp>
      <p:sp>
        <p:nvSpPr>
          <p:cNvPr id="549891" name="Rectangle 3"/>
          <p:cNvSpPr>
            <a:spLocks noGrp="1" noChangeArrowheads="1"/>
          </p:cNvSpPr>
          <p:nvPr>
            <p:ph type="body" idx="1"/>
          </p:nvPr>
        </p:nvSpPr>
        <p:spPr>
          <a:xfrm>
            <a:off x="125413" y="1989138"/>
            <a:ext cx="8893175" cy="3960812"/>
          </a:xfrm>
        </p:spPr>
        <p:txBody>
          <a:bodyPr/>
          <a:lstStyle/>
          <a:p>
            <a:pPr>
              <a:lnSpc>
                <a:spcPct val="90000"/>
              </a:lnSpc>
            </a:pPr>
            <a:r>
              <a:rPr lang="en-US" altLang="zh-CN" sz="1800"/>
              <a:t>1914</a:t>
            </a:r>
            <a:r>
              <a:rPr lang="zh-CN" altLang="en-US" sz="1800"/>
              <a:t>年，</a:t>
            </a:r>
            <a:r>
              <a:rPr lang="zh-CN" altLang="en-US" sz="1800">
                <a:sym typeface="Symbol" pitchFamily="18" charset="2"/>
              </a:rPr>
              <a:t></a:t>
            </a:r>
            <a:r>
              <a:rPr lang="zh-CN" altLang="en-US" sz="1800"/>
              <a:t>衰变的</a:t>
            </a:r>
            <a:r>
              <a:rPr lang="zh-CN" altLang="en-US" sz="1800">
                <a:sym typeface="Symbol" pitchFamily="18" charset="2"/>
              </a:rPr>
              <a:t></a:t>
            </a:r>
            <a:r>
              <a:rPr lang="zh-CN" altLang="en-US" sz="1800"/>
              <a:t>射线能量连续谱（</a:t>
            </a:r>
            <a:r>
              <a:rPr lang="en-US" altLang="zh-CN" sz="1800"/>
              <a:t>J. Chadwich</a:t>
            </a:r>
            <a:r>
              <a:rPr lang="zh-CN" altLang="en-US" sz="1800"/>
              <a:t>）</a:t>
            </a:r>
          </a:p>
          <a:p>
            <a:pPr>
              <a:lnSpc>
                <a:spcPct val="90000"/>
              </a:lnSpc>
            </a:pPr>
            <a:r>
              <a:rPr lang="en-US" altLang="zh-CN" sz="1800"/>
              <a:t>1930</a:t>
            </a:r>
            <a:r>
              <a:rPr lang="zh-CN" altLang="en-US" sz="1800"/>
              <a:t>年，无静止质量、不带电荷的</a:t>
            </a:r>
            <a:r>
              <a:rPr lang="zh-CN" altLang="en-US" sz="1800">
                <a:latin typeface="Arial"/>
              </a:rPr>
              <a:t>“</a:t>
            </a:r>
            <a:r>
              <a:rPr lang="zh-CN" altLang="en-US" sz="1800"/>
              <a:t>中子</a:t>
            </a:r>
            <a:r>
              <a:rPr lang="zh-CN" altLang="en-US" sz="1800">
                <a:latin typeface="Arial"/>
              </a:rPr>
              <a:t>”</a:t>
            </a:r>
            <a:r>
              <a:rPr lang="zh-CN" altLang="en-US" sz="1800"/>
              <a:t>（</a:t>
            </a:r>
            <a:r>
              <a:rPr lang="en-US" altLang="zh-CN" sz="1800"/>
              <a:t>W. E. Pauli</a:t>
            </a:r>
            <a:r>
              <a:rPr lang="zh-CN" altLang="en-US" sz="1800"/>
              <a:t>）</a:t>
            </a:r>
          </a:p>
          <a:p>
            <a:pPr>
              <a:lnSpc>
                <a:spcPct val="90000"/>
              </a:lnSpc>
            </a:pPr>
            <a:r>
              <a:rPr lang="en-US" altLang="zh-CN" sz="1800"/>
              <a:t>1932</a:t>
            </a:r>
            <a:r>
              <a:rPr lang="zh-CN" altLang="en-US" sz="1800"/>
              <a:t>年，原子核内部的</a:t>
            </a:r>
            <a:r>
              <a:rPr lang="zh-CN" altLang="en-US" sz="1800">
                <a:latin typeface="Arial"/>
              </a:rPr>
              <a:t>“</a:t>
            </a:r>
            <a:r>
              <a:rPr lang="zh-CN" altLang="en-US" sz="1800"/>
              <a:t>真正的</a:t>
            </a:r>
            <a:r>
              <a:rPr lang="zh-CN" altLang="en-US" sz="1800">
                <a:latin typeface="Arial"/>
              </a:rPr>
              <a:t>”</a:t>
            </a:r>
            <a:r>
              <a:rPr lang="zh-CN" altLang="en-US" sz="1800"/>
              <a:t> 中子</a:t>
            </a:r>
            <a:r>
              <a:rPr lang="en-US" altLang="zh-CN" sz="1800"/>
              <a:t>(neutron</a:t>
            </a:r>
            <a:r>
              <a:rPr lang="zh-CN" altLang="en-US" sz="1800"/>
              <a:t>）（</a:t>
            </a:r>
            <a:r>
              <a:rPr lang="en-US" altLang="zh-CN" sz="1800"/>
              <a:t>J. Chadwich</a:t>
            </a:r>
            <a:r>
              <a:rPr lang="zh-CN" altLang="en-US" sz="1800"/>
              <a:t>）</a:t>
            </a:r>
          </a:p>
          <a:p>
            <a:pPr>
              <a:lnSpc>
                <a:spcPct val="90000"/>
              </a:lnSpc>
            </a:pPr>
            <a:r>
              <a:rPr lang="en-US" altLang="zh-CN" sz="1800"/>
              <a:t>1933</a:t>
            </a:r>
            <a:r>
              <a:rPr lang="zh-CN" altLang="en-US" sz="1800"/>
              <a:t>年，中微子（</a:t>
            </a:r>
            <a:r>
              <a:rPr lang="en-US" altLang="zh-CN" sz="1800"/>
              <a:t>neutrino</a:t>
            </a:r>
            <a:r>
              <a:rPr lang="zh-CN" altLang="en-US" sz="1800"/>
              <a:t>）、</a:t>
            </a:r>
            <a:r>
              <a:rPr lang="zh-CN" altLang="en-US" sz="1800">
                <a:sym typeface="Symbol" pitchFamily="18" charset="2"/>
              </a:rPr>
              <a:t></a:t>
            </a:r>
            <a:r>
              <a:rPr lang="zh-CN" altLang="en-US" sz="1800"/>
              <a:t>衰变定量理论（</a:t>
            </a:r>
            <a:r>
              <a:rPr lang="en-US" altLang="zh-CN" sz="1800"/>
              <a:t>E. Fermi</a:t>
            </a:r>
            <a:r>
              <a:rPr lang="zh-CN" altLang="en-US" sz="1800"/>
              <a:t>）</a:t>
            </a:r>
          </a:p>
          <a:p>
            <a:pPr>
              <a:lnSpc>
                <a:spcPct val="90000"/>
              </a:lnSpc>
            </a:pPr>
            <a:r>
              <a:rPr lang="en-US" altLang="zh-CN" sz="2400"/>
              <a:t>1955</a:t>
            </a:r>
            <a:r>
              <a:rPr lang="zh-CN" altLang="en-US" sz="2400"/>
              <a:t>年，实验中检测到中微子（ </a:t>
            </a:r>
            <a:r>
              <a:rPr lang="en-US" altLang="zh-CN" sz="2400"/>
              <a:t>F. Reines</a:t>
            </a:r>
            <a:r>
              <a:rPr lang="zh-CN" altLang="en-US" sz="2400"/>
              <a:t>、</a:t>
            </a:r>
            <a:r>
              <a:rPr lang="en-US" altLang="zh-CN" sz="2400" b="1">
                <a:solidFill>
                  <a:srgbClr val="0000FF"/>
                </a:solidFill>
              </a:rPr>
              <a:t>C. L. Cowan</a:t>
            </a:r>
            <a:r>
              <a:rPr lang="zh-CN" altLang="en-US" sz="2400"/>
              <a:t>）</a:t>
            </a:r>
          </a:p>
          <a:p>
            <a:pPr>
              <a:lnSpc>
                <a:spcPct val="90000"/>
              </a:lnSpc>
            </a:pPr>
            <a:r>
              <a:rPr lang="en-US" altLang="zh-CN" sz="1800"/>
              <a:t>1939</a:t>
            </a:r>
            <a:r>
              <a:rPr lang="zh-CN" altLang="en-US" sz="1800"/>
              <a:t>年，太阳发光理论（</a:t>
            </a:r>
            <a:r>
              <a:rPr lang="en-US" altLang="zh-CN" sz="1800"/>
              <a:t>H. A. Bethe</a:t>
            </a:r>
            <a:r>
              <a:rPr lang="zh-CN" altLang="en-US" sz="1800"/>
              <a:t>）</a:t>
            </a:r>
          </a:p>
          <a:p>
            <a:pPr>
              <a:lnSpc>
                <a:spcPct val="90000"/>
              </a:lnSpc>
            </a:pPr>
            <a:r>
              <a:rPr lang="en-US" altLang="zh-CN" sz="2400"/>
              <a:t>1964</a:t>
            </a:r>
            <a:r>
              <a:rPr lang="zh-CN" altLang="en-US" sz="2400"/>
              <a:t>年</a:t>
            </a:r>
            <a:r>
              <a:rPr lang="en-US" altLang="zh-CN" sz="2400"/>
              <a:t>~1994</a:t>
            </a:r>
            <a:r>
              <a:rPr lang="zh-CN" altLang="en-US" sz="2400"/>
              <a:t>年，太阳中微子的检测（</a:t>
            </a:r>
            <a:r>
              <a:rPr lang="en-US" altLang="zh-CN" sz="2400"/>
              <a:t>R. Davis Jr</a:t>
            </a:r>
            <a:r>
              <a:rPr lang="zh-CN" altLang="en-US" sz="2400"/>
              <a:t>，</a:t>
            </a:r>
            <a:r>
              <a:rPr lang="en-US" altLang="zh-CN" sz="2400"/>
              <a:t>615</a:t>
            </a:r>
            <a:r>
              <a:rPr lang="zh-CN" altLang="en-US" sz="2400"/>
              <a:t>吨四氯乙烯，</a:t>
            </a:r>
            <a:r>
              <a:rPr lang="en-US" altLang="zh-CN" sz="2400"/>
              <a:t>1500 </a:t>
            </a:r>
            <a:r>
              <a:rPr lang="zh-CN" altLang="en-US" sz="2400"/>
              <a:t>米深的</a:t>
            </a:r>
            <a:r>
              <a:rPr lang="zh-CN" altLang="en-US" sz="2400">
                <a:solidFill>
                  <a:srgbClr val="FF3300"/>
                </a:solidFill>
              </a:rPr>
              <a:t>废（金）矿</a:t>
            </a:r>
            <a:r>
              <a:rPr lang="zh-CN" altLang="en-US" sz="2400"/>
              <a:t>，</a:t>
            </a:r>
            <a:r>
              <a:rPr lang="en-US" altLang="zh-CN" sz="2400"/>
              <a:t>30 </a:t>
            </a:r>
            <a:r>
              <a:rPr lang="zh-CN" altLang="en-US" sz="2400"/>
              <a:t>年，</a:t>
            </a:r>
            <a:r>
              <a:rPr lang="en-US" altLang="zh-CN" sz="2400"/>
              <a:t>1997</a:t>
            </a:r>
            <a:r>
              <a:rPr lang="zh-CN" altLang="en-US" sz="2400"/>
              <a:t>个中微子）</a:t>
            </a:r>
          </a:p>
          <a:p>
            <a:pPr>
              <a:lnSpc>
                <a:spcPct val="90000"/>
              </a:lnSpc>
            </a:pPr>
            <a:r>
              <a:rPr lang="en-US" altLang="zh-CN" sz="2400"/>
              <a:t>1987</a:t>
            </a:r>
            <a:r>
              <a:rPr lang="zh-CN" altLang="en-US" sz="2400"/>
              <a:t>年，大麦哲伦星系中爆发一颗超新星（小柴昌俊，</a:t>
            </a:r>
            <a:r>
              <a:rPr lang="en-US" altLang="zh-CN" sz="2400"/>
              <a:t>1000</a:t>
            </a:r>
            <a:r>
              <a:rPr lang="zh-CN" altLang="en-US" sz="2400"/>
              <a:t>米深的</a:t>
            </a:r>
            <a:r>
              <a:rPr lang="zh-CN" altLang="en-US" sz="2400">
                <a:solidFill>
                  <a:srgbClr val="FF3300"/>
                </a:solidFill>
              </a:rPr>
              <a:t>（砷）矿井</a:t>
            </a:r>
            <a:r>
              <a:rPr lang="zh-CN" altLang="en-US" sz="2400"/>
              <a:t>，</a:t>
            </a:r>
            <a:r>
              <a:rPr lang="en-US" altLang="zh-CN" sz="2400">
                <a:solidFill>
                  <a:srgbClr val="FF3300"/>
                </a:solidFill>
              </a:rPr>
              <a:t>2140</a:t>
            </a:r>
            <a:r>
              <a:rPr lang="zh-CN" altLang="en-US" sz="2400">
                <a:solidFill>
                  <a:srgbClr val="FF3300"/>
                </a:solidFill>
              </a:rPr>
              <a:t>吨纯水</a:t>
            </a:r>
            <a:r>
              <a:rPr lang="zh-CN" altLang="en-US" sz="2400"/>
              <a:t>，</a:t>
            </a:r>
            <a:r>
              <a:rPr lang="en-US" altLang="zh-CN" sz="2400"/>
              <a:t>1100</a:t>
            </a:r>
            <a:r>
              <a:rPr lang="zh-CN" altLang="en-US" sz="2400"/>
              <a:t>个光电倍增管，</a:t>
            </a:r>
            <a:r>
              <a:rPr lang="en-US" altLang="zh-CN" sz="2400"/>
              <a:t>12</a:t>
            </a:r>
            <a:r>
              <a:rPr lang="zh-CN" altLang="en-US" sz="2400"/>
              <a:t>个中微子）</a:t>
            </a:r>
          </a:p>
        </p:txBody>
      </p:sp>
      <p:sp>
        <p:nvSpPr>
          <p:cNvPr id="549892" name="Rectangle 4"/>
          <p:cNvSpPr>
            <a:spLocks noChangeArrowheads="1"/>
          </p:cNvSpPr>
          <p:nvPr/>
        </p:nvSpPr>
        <p:spPr bwMode="auto">
          <a:xfrm>
            <a:off x="250825" y="981075"/>
            <a:ext cx="8640763" cy="915988"/>
          </a:xfrm>
          <a:prstGeom prst="rect">
            <a:avLst/>
          </a:prstGeom>
          <a:noFill/>
          <a:ln w="9525">
            <a:noFill/>
            <a:miter lim="800000"/>
            <a:headEnd/>
            <a:tailEnd/>
          </a:ln>
          <a:effectLst/>
        </p:spPr>
        <p:txBody>
          <a:bodyPr anchor="ctr">
            <a:spAutoFit/>
          </a:bodyPr>
          <a:lstStyle/>
          <a:p>
            <a:r>
              <a:rPr lang="en-US" altLang="zh-CN" sz="1800">
                <a:latin typeface="Arial" pitchFamily="34" charset="0"/>
              </a:rPr>
              <a:t>2002</a:t>
            </a:r>
            <a:r>
              <a:rPr lang="zh-CN" altLang="en-US" sz="1800">
                <a:latin typeface="Arial" pitchFamily="34" charset="0"/>
              </a:rPr>
              <a:t>年诺贝尔物理学奖，由美国科学家里卡尔多</a:t>
            </a:r>
            <a:r>
              <a:rPr lang="en-US" altLang="zh-CN" sz="1800">
                <a:latin typeface="Arial" pitchFamily="34" charset="0"/>
              </a:rPr>
              <a:t>·</a:t>
            </a:r>
            <a:r>
              <a:rPr lang="zh-CN" altLang="en-US" sz="1800">
                <a:latin typeface="Arial" pitchFamily="34" charset="0"/>
              </a:rPr>
              <a:t>贾科尼（</a:t>
            </a:r>
            <a:r>
              <a:rPr lang="en-US" altLang="zh-CN" sz="1800">
                <a:latin typeface="Arial" pitchFamily="34" charset="0"/>
              </a:rPr>
              <a:t>Riccardo Giacconi</a:t>
            </a:r>
            <a:r>
              <a:rPr lang="zh-CN" altLang="en-US" sz="1800">
                <a:latin typeface="Arial" pitchFamily="34" charset="0"/>
              </a:rPr>
              <a:t>） 、雷蒙德</a:t>
            </a:r>
            <a:r>
              <a:rPr lang="en-US" altLang="zh-CN" sz="1800">
                <a:latin typeface="Arial" pitchFamily="34" charset="0"/>
              </a:rPr>
              <a:t>·</a:t>
            </a:r>
            <a:r>
              <a:rPr lang="zh-CN" altLang="en-US" sz="1800">
                <a:latin typeface="Arial" pitchFamily="34" charset="0"/>
              </a:rPr>
              <a:t>戴维斯（</a:t>
            </a:r>
            <a:r>
              <a:rPr lang="en-US" altLang="zh-CN" sz="1800">
                <a:latin typeface="Arial" pitchFamily="34" charset="0"/>
              </a:rPr>
              <a:t>Raymond Davis Jr</a:t>
            </a:r>
            <a:r>
              <a:rPr lang="zh-CN" altLang="en-US" sz="1800">
                <a:latin typeface="Arial" pitchFamily="34" charset="0"/>
              </a:rPr>
              <a:t>）和日本科学家小柴昌俊（</a:t>
            </a:r>
            <a:r>
              <a:rPr lang="en-US" altLang="zh-CN" sz="1800">
                <a:latin typeface="Arial" pitchFamily="34" charset="0"/>
              </a:rPr>
              <a:t>Masatoshi Koshiba </a:t>
            </a:r>
            <a:r>
              <a:rPr lang="zh-CN" altLang="en-US" sz="1800">
                <a:latin typeface="Arial" pitchFamily="34" charset="0"/>
              </a:rPr>
              <a:t>）共同获得。 </a:t>
            </a:r>
          </a:p>
        </p:txBody>
      </p:sp>
      <p:sp>
        <p:nvSpPr>
          <p:cNvPr id="549893" name="Text Box 5"/>
          <p:cNvSpPr txBox="1">
            <a:spLocks noChangeArrowheads="1"/>
          </p:cNvSpPr>
          <p:nvPr/>
        </p:nvSpPr>
        <p:spPr bwMode="auto">
          <a:xfrm>
            <a:off x="231775" y="6092825"/>
            <a:ext cx="1098550" cy="457200"/>
          </a:xfrm>
          <a:prstGeom prst="rect">
            <a:avLst/>
          </a:prstGeom>
          <a:solidFill>
            <a:srgbClr val="0000FF"/>
          </a:solidFill>
          <a:ln w="9525">
            <a:noFill/>
            <a:miter lim="800000"/>
            <a:headEnd/>
            <a:tailEnd/>
          </a:ln>
          <a:effectLst/>
        </p:spPr>
        <p:txBody>
          <a:bodyPr wrap="none">
            <a:spAutoFit/>
          </a:bodyPr>
          <a:lstStyle/>
          <a:p>
            <a:r>
              <a:rPr lang="zh-CN" altLang="en-US">
                <a:solidFill>
                  <a:schemeClr val="bg1"/>
                </a:solidFill>
                <a:latin typeface="Arial" pitchFamily="34" charset="0"/>
                <a:ea typeface="黑体" pitchFamily="49" charset="-122"/>
              </a:rPr>
              <a:t>长寿！</a:t>
            </a:r>
          </a:p>
        </p:txBody>
      </p:sp>
      <p:sp>
        <p:nvSpPr>
          <p:cNvPr id="549894" name="Text Box 6"/>
          <p:cNvSpPr txBox="1">
            <a:spLocks noChangeArrowheads="1"/>
          </p:cNvSpPr>
          <p:nvPr/>
        </p:nvSpPr>
        <p:spPr bwMode="auto">
          <a:xfrm>
            <a:off x="2627313" y="5734050"/>
            <a:ext cx="5175250" cy="457200"/>
          </a:xfrm>
          <a:prstGeom prst="rect">
            <a:avLst/>
          </a:prstGeom>
          <a:noFill/>
          <a:ln w="9525">
            <a:noFill/>
            <a:miter lim="800000"/>
            <a:headEnd/>
            <a:tailEnd/>
          </a:ln>
          <a:effectLst/>
        </p:spPr>
        <p:txBody>
          <a:bodyPr wrap="none">
            <a:spAutoFit/>
          </a:bodyPr>
          <a:lstStyle/>
          <a:p>
            <a:r>
              <a:rPr lang="en-US" altLang="zh-CN" b="1">
                <a:solidFill>
                  <a:srgbClr val="0000FF"/>
                </a:solidFill>
                <a:latin typeface="Arial" pitchFamily="34" charset="0"/>
              </a:rPr>
              <a:t>H. Friedman, B. Rossi,</a:t>
            </a:r>
            <a:r>
              <a:rPr lang="en-US" altLang="zh-CN" b="1">
                <a:latin typeface="Arial" pitchFamily="34" charset="0"/>
              </a:rPr>
              <a:t> R. Giacconi</a:t>
            </a:r>
          </a:p>
        </p:txBody>
      </p:sp>
      <p:sp>
        <p:nvSpPr>
          <p:cNvPr id="549895" name="Text Box 7"/>
          <p:cNvSpPr txBox="1">
            <a:spLocks noChangeArrowheads="1"/>
          </p:cNvSpPr>
          <p:nvPr/>
        </p:nvSpPr>
        <p:spPr bwMode="auto">
          <a:xfrm>
            <a:off x="3794125" y="6302375"/>
            <a:ext cx="1555750" cy="366713"/>
          </a:xfrm>
          <a:prstGeom prst="rect">
            <a:avLst/>
          </a:prstGeom>
          <a:noFill/>
          <a:ln w="9525">
            <a:noFill/>
            <a:miter lim="800000"/>
            <a:headEnd/>
            <a:tailEnd/>
          </a:ln>
          <a:effectLst/>
        </p:spPr>
        <p:txBody>
          <a:bodyPr wrap="none">
            <a:spAutoFit/>
          </a:bodyPr>
          <a:lstStyle/>
          <a:p>
            <a:r>
              <a:rPr lang="zh-CN" altLang="en-US" sz="1800">
                <a:latin typeface="Arial" pitchFamily="34" charset="0"/>
              </a:rPr>
              <a:t>唐先生讳孝威</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22F2BC5A-DCCE-4CC9-9F6E-AFAF4496EDB9}" type="slidenum">
              <a:rPr lang="en-US" altLang="zh-CN"/>
              <a:pPr/>
              <a:t>42</a:t>
            </a:fld>
            <a:endParaRPr lang="en-US" altLang="zh-CN"/>
          </a:p>
        </p:txBody>
      </p:sp>
      <p:sp>
        <p:nvSpPr>
          <p:cNvPr id="551938" name="Rectangle 2"/>
          <p:cNvSpPr>
            <a:spLocks noGrp="1" noChangeArrowheads="1"/>
          </p:cNvSpPr>
          <p:nvPr>
            <p:ph type="title"/>
          </p:nvPr>
        </p:nvSpPr>
        <p:spPr>
          <a:xfrm>
            <a:off x="685800" y="1412875"/>
            <a:ext cx="7772400" cy="1143000"/>
          </a:xfrm>
        </p:spPr>
        <p:txBody>
          <a:bodyPr/>
          <a:lstStyle/>
          <a:p>
            <a:r>
              <a:rPr lang="zh-CN" altLang="en-US" sz="6000">
                <a:solidFill>
                  <a:schemeClr val="tx1"/>
                </a:solidFill>
                <a:latin typeface="黑体" pitchFamily="49" charset="-122"/>
                <a:ea typeface="黑体" pitchFamily="49" charset="-122"/>
              </a:rPr>
              <a:t>电子式积分器</a:t>
            </a:r>
          </a:p>
        </p:txBody>
      </p:sp>
      <p:sp>
        <p:nvSpPr>
          <p:cNvPr id="551939" name="Rectangle 3"/>
          <p:cNvSpPr>
            <a:spLocks noGrp="1" noChangeArrowheads="1"/>
          </p:cNvSpPr>
          <p:nvPr>
            <p:ph type="body" idx="1"/>
          </p:nvPr>
        </p:nvSpPr>
        <p:spPr>
          <a:xfrm>
            <a:off x="2162175" y="3429000"/>
            <a:ext cx="4821238" cy="762000"/>
          </a:xfrm>
          <a:noFill/>
        </p:spPr>
        <p:txBody>
          <a:bodyPr wrap="none">
            <a:spAutoFit/>
          </a:bodyPr>
          <a:lstStyle/>
          <a:p>
            <a:pPr algn="ctr">
              <a:buFontTx/>
              <a:buNone/>
            </a:pPr>
            <a:r>
              <a:rPr lang="en-US" altLang="zh-CN" sz="4400"/>
              <a:t>Electronic Integrator</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3"/>
        </a:solidFill>
        <a:effectLst/>
      </p:bgPr>
    </p:bg>
    <p:spTree>
      <p:nvGrpSpPr>
        <p:cNvPr id="1" name=""/>
        <p:cNvGrpSpPr/>
        <p:nvPr/>
      </p:nvGrpSpPr>
      <p:grpSpPr>
        <a:xfrm>
          <a:off x="0" y="0"/>
          <a:ext cx="0" cy="0"/>
          <a:chOff x="0" y="0"/>
          <a:chExt cx="0" cy="0"/>
        </a:xfrm>
      </p:grpSpPr>
      <p:sp>
        <p:nvSpPr>
          <p:cNvPr id="60" name="灯片编号占位符 5"/>
          <p:cNvSpPr>
            <a:spLocks noGrp="1"/>
          </p:cNvSpPr>
          <p:nvPr>
            <p:ph type="sldNum" sz="quarter" idx="12"/>
          </p:nvPr>
        </p:nvSpPr>
        <p:spPr/>
        <p:txBody>
          <a:bodyPr/>
          <a:lstStyle/>
          <a:p>
            <a:fld id="{502BAA96-8D0C-4FB4-8D97-EC14701F6EAA}" type="slidenum">
              <a:rPr lang="en-US" altLang="zh-CN"/>
              <a:pPr/>
              <a:t>43</a:t>
            </a:fld>
            <a:endParaRPr lang="en-US" altLang="zh-CN"/>
          </a:p>
        </p:txBody>
      </p:sp>
      <p:sp>
        <p:nvSpPr>
          <p:cNvPr id="552962" name="Rectangle 2"/>
          <p:cNvSpPr>
            <a:spLocks noGrp="1" noChangeArrowheads="1"/>
          </p:cNvSpPr>
          <p:nvPr>
            <p:ph type="title"/>
          </p:nvPr>
        </p:nvSpPr>
        <p:spPr>
          <a:xfrm>
            <a:off x="685800" y="0"/>
            <a:ext cx="7772400" cy="1052513"/>
          </a:xfrm>
        </p:spPr>
        <p:txBody>
          <a:bodyPr/>
          <a:lstStyle/>
          <a:p>
            <a:r>
              <a:rPr lang="zh-CN" altLang="en-US">
                <a:solidFill>
                  <a:schemeClr val="tx1"/>
                </a:solidFill>
                <a:latin typeface="黑体" pitchFamily="49" charset="-122"/>
                <a:ea typeface="黑体" pitchFamily="49" charset="-122"/>
              </a:rPr>
              <a:t>电子式积分器</a:t>
            </a:r>
          </a:p>
        </p:txBody>
      </p:sp>
      <p:grpSp>
        <p:nvGrpSpPr>
          <p:cNvPr id="552963" name="Group 3"/>
          <p:cNvGrpSpPr>
            <a:grpSpLocks/>
          </p:cNvGrpSpPr>
          <p:nvPr/>
        </p:nvGrpSpPr>
        <p:grpSpPr bwMode="auto">
          <a:xfrm>
            <a:off x="179388" y="2139950"/>
            <a:ext cx="4968875" cy="4281488"/>
            <a:chOff x="113" y="1348"/>
            <a:chExt cx="3130" cy="2697"/>
          </a:xfrm>
        </p:grpSpPr>
        <p:sp>
          <p:nvSpPr>
            <p:cNvPr id="552964" name="Text Box 4"/>
            <p:cNvSpPr txBox="1">
              <a:spLocks noChangeArrowheads="1"/>
            </p:cNvSpPr>
            <p:nvPr/>
          </p:nvSpPr>
          <p:spPr bwMode="auto">
            <a:xfrm>
              <a:off x="2839" y="2975"/>
              <a:ext cx="404" cy="365"/>
            </a:xfrm>
            <a:prstGeom prst="rect">
              <a:avLst/>
            </a:prstGeom>
            <a:noFill/>
            <a:ln w="9525">
              <a:noFill/>
              <a:miter lim="800000"/>
              <a:headEnd/>
              <a:tailEnd/>
            </a:ln>
            <a:effectLst/>
          </p:spPr>
          <p:txBody>
            <a:bodyPr wrap="none">
              <a:spAutoFit/>
            </a:bodyPr>
            <a:lstStyle/>
            <a:p>
              <a:r>
                <a:rPr lang="en-US" altLang="zh-CN" sz="3200" b="1" i="1">
                  <a:latin typeface="Arial" pitchFamily="34" charset="0"/>
                </a:rPr>
                <a:t>U</a:t>
              </a:r>
              <a:r>
                <a:rPr lang="en-US" altLang="zh-CN" sz="3200" b="1" i="1" baseline="-25000">
                  <a:latin typeface="Arial" pitchFamily="34" charset="0"/>
                </a:rPr>
                <a:t>o</a:t>
              </a:r>
              <a:endParaRPr lang="en-US" altLang="zh-CN" sz="3200" b="1" i="1">
                <a:latin typeface="Arial" pitchFamily="34" charset="0"/>
              </a:endParaRPr>
            </a:p>
          </p:txBody>
        </p:sp>
        <p:sp>
          <p:nvSpPr>
            <p:cNvPr id="552965" name="Text Box 5"/>
            <p:cNvSpPr txBox="1">
              <a:spLocks noChangeArrowheads="1"/>
            </p:cNvSpPr>
            <p:nvPr/>
          </p:nvSpPr>
          <p:spPr bwMode="auto">
            <a:xfrm>
              <a:off x="113" y="2886"/>
              <a:ext cx="348" cy="365"/>
            </a:xfrm>
            <a:prstGeom prst="rect">
              <a:avLst/>
            </a:prstGeom>
            <a:solidFill>
              <a:srgbClr val="FFFFFF"/>
            </a:solidFill>
            <a:ln w="9525">
              <a:noFill/>
              <a:miter lim="800000"/>
              <a:headEnd/>
              <a:tailEnd/>
            </a:ln>
            <a:effectLst/>
          </p:spPr>
          <p:txBody>
            <a:bodyPr wrap="none">
              <a:spAutoFit/>
            </a:bodyPr>
            <a:lstStyle/>
            <a:p>
              <a:r>
                <a:rPr lang="en-US" altLang="zh-CN" sz="3200" b="1" i="1">
                  <a:latin typeface="Arial" pitchFamily="34" charset="0"/>
                </a:rPr>
                <a:t>U</a:t>
              </a:r>
              <a:r>
                <a:rPr lang="en-US" altLang="zh-CN" sz="3200" b="1" i="1" baseline="-25000">
                  <a:latin typeface="Arial" pitchFamily="34" charset="0"/>
                </a:rPr>
                <a:t>i</a:t>
              </a:r>
              <a:endParaRPr lang="en-US" altLang="zh-CN" sz="3200" b="1" i="1">
                <a:latin typeface="Arial" pitchFamily="34" charset="0"/>
              </a:endParaRPr>
            </a:p>
          </p:txBody>
        </p:sp>
        <p:grpSp>
          <p:nvGrpSpPr>
            <p:cNvPr id="552966" name="Group 6"/>
            <p:cNvGrpSpPr>
              <a:grpSpLocks/>
            </p:cNvGrpSpPr>
            <p:nvPr/>
          </p:nvGrpSpPr>
          <p:grpSpPr bwMode="auto">
            <a:xfrm>
              <a:off x="204" y="1348"/>
              <a:ext cx="2869" cy="2697"/>
              <a:chOff x="204" y="1348"/>
              <a:chExt cx="2869" cy="2697"/>
            </a:xfrm>
          </p:grpSpPr>
          <p:sp>
            <p:nvSpPr>
              <p:cNvPr id="552967" name="Rectangle 7"/>
              <p:cNvSpPr>
                <a:spLocks noChangeArrowheads="1"/>
              </p:cNvSpPr>
              <p:nvPr/>
            </p:nvSpPr>
            <p:spPr bwMode="auto">
              <a:xfrm>
                <a:off x="612" y="1389"/>
                <a:ext cx="2087" cy="2450"/>
              </a:xfrm>
              <a:prstGeom prst="rect">
                <a:avLst/>
              </a:prstGeom>
              <a:noFill/>
              <a:ln w="28575">
                <a:solidFill>
                  <a:srgbClr val="FF00FF"/>
                </a:solidFill>
                <a:prstDash val="dash"/>
                <a:miter lim="800000"/>
                <a:headEnd/>
                <a:tailEnd/>
              </a:ln>
              <a:effectLst/>
            </p:spPr>
            <p:txBody>
              <a:bodyPr wrap="none" anchor="ctr"/>
              <a:lstStyle/>
              <a:p>
                <a:endParaRPr lang="zh-CN" altLang="en-US"/>
              </a:p>
            </p:txBody>
          </p:sp>
          <p:sp>
            <p:nvSpPr>
              <p:cNvPr id="552968" name="Line 8"/>
              <p:cNvSpPr>
                <a:spLocks noChangeShapeType="1"/>
              </p:cNvSpPr>
              <p:nvPr/>
            </p:nvSpPr>
            <p:spPr bwMode="auto">
              <a:xfrm>
                <a:off x="340" y="2637"/>
                <a:ext cx="1361" cy="0"/>
              </a:xfrm>
              <a:prstGeom prst="line">
                <a:avLst/>
              </a:prstGeom>
              <a:noFill/>
              <a:ln w="28575">
                <a:solidFill>
                  <a:schemeClr val="tx1"/>
                </a:solidFill>
                <a:round/>
                <a:headEnd/>
                <a:tailEnd/>
              </a:ln>
              <a:effectLst/>
            </p:spPr>
            <p:txBody>
              <a:bodyPr/>
              <a:lstStyle/>
              <a:p>
                <a:endParaRPr lang="zh-CN" altLang="en-US"/>
              </a:p>
            </p:txBody>
          </p:sp>
          <p:sp>
            <p:nvSpPr>
              <p:cNvPr id="552969" name="Rectangle 9"/>
              <p:cNvSpPr>
                <a:spLocks noChangeArrowheads="1"/>
              </p:cNvSpPr>
              <p:nvPr/>
            </p:nvSpPr>
            <p:spPr bwMode="auto">
              <a:xfrm>
                <a:off x="793" y="2569"/>
                <a:ext cx="408" cy="136"/>
              </a:xfrm>
              <a:prstGeom prst="rect">
                <a:avLst/>
              </a:prstGeom>
              <a:solidFill>
                <a:schemeClr val="bg1"/>
              </a:solidFill>
              <a:ln w="38100">
                <a:solidFill>
                  <a:schemeClr val="tx1"/>
                </a:solidFill>
                <a:miter lim="800000"/>
                <a:headEnd/>
                <a:tailEnd/>
              </a:ln>
              <a:effectLst/>
            </p:spPr>
            <p:txBody>
              <a:bodyPr wrap="none" anchor="ctr"/>
              <a:lstStyle/>
              <a:p>
                <a:endParaRPr lang="zh-CN" altLang="en-US"/>
              </a:p>
            </p:txBody>
          </p:sp>
          <p:sp>
            <p:nvSpPr>
              <p:cNvPr id="552970" name="AutoShape 10"/>
              <p:cNvSpPr>
                <a:spLocks noChangeArrowheads="1"/>
              </p:cNvSpPr>
              <p:nvPr/>
            </p:nvSpPr>
            <p:spPr bwMode="auto">
              <a:xfrm rot="5400000">
                <a:off x="1701" y="2523"/>
                <a:ext cx="544" cy="635"/>
              </a:xfrm>
              <a:prstGeom prst="triangle">
                <a:avLst>
                  <a:gd name="adj" fmla="val 50000"/>
                </a:avLst>
              </a:prstGeom>
              <a:solidFill>
                <a:srgbClr val="CCFF99"/>
              </a:solidFill>
              <a:ln w="38100">
                <a:solidFill>
                  <a:schemeClr val="tx1"/>
                </a:solidFill>
                <a:miter lim="800000"/>
                <a:headEnd/>
                <a:tailEnd/>
              </a:ln>
              <a:effectLst/>
            </p:spPr>
            <p:txBody>
              <a:bodyPr wrap="none" anchor="ctr"/>
              <a:lstStyle/>
              <a:p>
                <a:endParaRPr lang="zh-CN" altLang="en-US"/>
              </a:p>
            </p:txBody>
          </p:sp>
          <p:sp>
            <p:nvSpPr>
              <p:cNvPr id="552971" name="Text Box 11"/>
              <p:cNvSpPr txBox="1">
                <a:spLocks noChangeArrowheads="1"/>
              </p:cNvSpPr>
              <p:nvPr/>
            </p:nvSpPr>
            <p:spPr bwMode="auto">
              <a:xfrm>
                <a:off x="1701" y="2697"/>
                <a:ext cx="255" cy="288"/>
              </a:xfrm>
              <a:prstGeom prst="rect">
                <a:avLst/>
              </a:prstGeom>
              <a:noFill/>
              <a:ln w="9525">
                <a:noFill/>
                <a:miter lim="800000"/>
                <a:headEnd/>
                <a:tailEnd/>
              </a:ln>
              <a:effectLst/>
            </p:spPr>
            <p:txBody>
              <a:bodyPr wrap="none">
                <a:spAutoFit/>
              </a:bodyPr>
              <a:lstStyle/>
              <a:p>
                <a:pPr>
                  <a:spcBef>
                    <a:spcPct val="50000"/>
                  </a:spcBef>
                </a:pPr>
                <a:r>
                  <a:rPr lang="en-US" altLang="zh-CN" b="1">
                    <a:latin typeface="Arial" pitchFamily="34" charset="0"/>
                  </a:rPr>
                  <a:t>A</a:t>
                </a:r>
              </a:p>
            </p:txBody>
          </p:sp>
          <p:sp>
            <p:nvSpPr>
              <p:cNvPr id="552972" name="Text Box 12"/>
              <p:cNvSpPr txBox="1">
                <a:spLocks noChangeArrowheads="1"/>
              </p:cNvSpPr>
              <p:nvPr/>
            </p:nvSpPr>
            <p:spPr bwMode="auto">
              <a:xfrm>
                <a:off x="856" y="2280"/>
                <a:ext cx="326" cy="288"/>
              </a:xfrm>
              <a:prstGeom prst="rect">
                <a:avLst/>
              </a:prstGeom>
              <a:noFill/>
              <a:ln w="9525">
                <a:noFill/>
                <a:miter lim="800000"/>
                <a:headEnd/>
                <a:tailEnd/>
              </a:ln>
              <a:effectLst/>
            </p:spPr>
            <p:txBody>
              <a:bodyPr wrap="none">
                <a:spAutoFit/>
              </a:bodyPr>
              <a:lstStyle/>
              <a:p>
                <a:r>
                  <a:rPr lang="en-US" altLang="zh-CN" b="1" i="1">
                    <a:latin typeface="Arial" pitchFamily="34" charset="0"/>
                  </a:rPr>
                  <a:t>R</a:t>
                </a:r>
                <a:r>
                  <a:rPr lang="en-US" altLang="zh-CN" b="1" baseline="-25000">
                    <a:latin typeface="Arial" pitchFamily="34" charset="0"/>
                  </a:rPr>
                  <a:t>1</a:t>
                </a:r>
                <a:endParaRPr lang="en-US" altLang="zh-CN" b="1" i="1">
                  <a:latin typeface="Arial" pitchFamily="34" charset="0"/>
                </a:endParaRPr>
              </a:p>
            </p:txBody>
          </p:sp>
          <p:sp>
            <p:nvSpPr>
              <p:cNvPr id="552973" name="Oval 13"/>
              <p:cNvSpPr>
                <a:spLocks noChangeArrowheads="1"/>
              </p:cNvSpPr>
              <p:nvPr/>
            </p:nvSpPr>
            <p:spPr bwMode="auto">
              <a:xfrm>
                <a:off x="1383" y="2614"/>
                <a:ext cx="45" cy="45"/>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552974" name="Oval 14"/>
              <p:cNvSpPr>
                <a:spLocks noChangeArrowheads="1"/>
              </p:cNvSpPr>
              <p:nvPr/>
            </p:nvSpPr>
            <p:spPr bwMode="auto">
              <a:xfrm>
                <a:off x="2497" y="2817"/>
                <a:ext cx="45" cy="45"/>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552975" name="Oval 15"/>
              <p:cNvSpPr>
                <a:spLocks noChangeArrowheads="1"/>
              </p:cNvSpPr>
              <p:nvPr/>
            </p:nvSpPr>
            <p:spPr bwMode="auto">
              <a:xfrm>
                <a:off x="204" y="2569"/>
                <a:ext cx="136" cy="136"/>
              </a:xfrm>
              <a:prstGeom prst="ellipse">
                <a:avLst/>
              </a:prstGeom>
              <a:noFill/>
              <a:ln w="28575">
                <a:solidFill>
                  <a:schemeClr val="tx1"/>
                </a:solidFill>
                <a:round/>
                <a:headEnd/>
                <a:tailEnd/>
              </a:ln>
              <a:effectLst/>
            </p:spPr>
            <p:txBody>
              <a:bodyPr wrap="none" anchor="ctr"/>
              <a:lstStyle/>
              <a:p>
                <a:endParaRPr lang="zh-CN" altLang="en-US"/>
              </a:p>
            </p:txBody>
          </p:sp>
          <p:sp>
            <p:nvSpPr>
              <p:cNvPr id="552976" name="Oval 16"/>
              <p:cNvSpPr>
                <a:spLocks noChangeArrowheads="1"/>
              </p:cNvSpPr>
              <p:nvPr/>
            </p:nvSpPr>
            <p:spPr bwMode="auto">
              <a:xfrm>
                <a:off x="2937" y="2768"/>
                <a:ext cx="136" cy="136"/>
              </a:xfrm>
              <a:prstGeom prst="ellipse">
                <a:avLst/>
              </a:prstGeom>
              <a:noFill/>
              <a:ln w="28575">
                <a:solidFill>
                  <a:schemeClr val="tx1"/>
                </a:solidFill>
                <a:round/>
                <a:headEnd/>
                <a:tailEnd/>
              </a:ln>
              <a:effectLst/>
            </p:spPr>
            <p:txBody>
              <a:bodyPr wrap="none" anchor="ctr"/>
              <a:lstStyle/>
              <a:p>
                <a:endParaRPr lang="zh-CN" altLang="en-US"/>
              </a:p>
            </p:txBody>
          </p:sp>
          <p:sp>
            <p:nvSpPr>
              <p:cNvPr id="552977" name="Line 17"/>
              <p:cNvSpPr>
                <a:spLocks noChangeShapeType="1"/>
              </p:cNvSpPr>
              <p:nvPr/>
            </p:nvSpPr>
            <p:spPr bwMode="auto">
              <a:xfrm>
                <a:off x="1293" y="4045"/>
                <a:ext cx="204" cy="0"/>
              </a:xfrm>
              <a:prstGeom prst="line">
                <a:avLst/>
              </a:prstGeom>
              <a:noFill/>
              <a:ln w="38100">
                <a:solidFill>
                  <a:schemeClr val="tx1"/>
                </a:solidFill>
                <a:round/>
                <a:headEnd/>
                <a:tailEnd/>
              </a:ln>
              <a:effectLst/>
            </p:spPr>
            <p:txBody>
              <a:bodyPr/>
              <a:lstStyle/>
              <a:p>
                <a:endParaRPr lang="zh-CN" altLang="en-US"/>
              </a:p>
            </p:txBody>
          </p:sp>
          <p:sp>
            <p:nvSpPr>
              <p:cNvPr id="552978" name="Text Box 18"/>
              <p:cNvSpPr txBox="1">
                <a:spLocks noChangeArrowheads="1"/>
              </p:cNvSpPr>
              <p:nvPr/>
            </p:nvSpPr>
            <p:spPr bwMode="auto">
              <a:xfrm>
                <a:off x="1474" y="3355"/>
                <a:ext cx="340" cy="288"/>
              </a:xfrm>
              <a:prstGeom prst="rect">
                <a:avLst/>
              </a:prstGeom>
              <a:noFill/>
              <a:ln w="9525">
                <a:noFill/>
                <a:miter lim="800000"/>
                <a:headEnd/>
                <a:tailEnd/>
              </a:ln>
              <a:effectLst/>
            </p:spPr>
            <p:txBody>
              <a:bodyPr wrap="none">
                <a:spAutoFit/>
              </a:bodyPr>
              <a:lstStyle/>
              <a:p>
                <a:r>
                  <a:rPr lang="en-US" altLang="zh-CN" b="1" i="1">
                    <a:latin typeface="Arial" pitchFamily="34" charset="0"/>
                  </a:rPr>
                  <a:t>R</a:t>
                </a:r>
                <a:r>
                  <a:rPr lang="en-US" altLang="zh-CN" b="1" i="1" baseline="-25000">
                    <a:latin typeface="Arial" pitchFamily="34" charset="0"/>
                  </a:rPr>
                  <a:t>P</a:t>
                </a:r>
                <a:endParaRPr lang="en-US" altLang="zh-CN" b="1" i="1">
                  <a:latin typeface="Arial" pitchFamily="34" charset="0"/>
                </a:endParaRPr>
              </a:p>
            </p:txBody>
          </p:sp>
          <p:sp>
            <p:nvSpPr>
              <p:cNvPr id="552979" name="Line 19"/>
              <p:cNvSpPr>
                <a:spLocks noChangeShapeType="1"/>
              </p:cNvSpPr>
              <p:nvPr/>
            </p:nvSpPr>
            <p:spPr bwMode="auto">
              <a:xfrm flipV="1">
                <a:off x="1406" y="1707"/>
                <a:ext cx="0" cy="907"/>
              </a:xfrm>
              <a:prstGeom prst="line">
                <a:avLst/>
              </a:prstGeom>
              <a:noFill/>
              <a:ln w="28575">
                <a:solidFill>
                  <a:schemeClr val="tx1"/>
                </a:solidFill>
                <a:round/>
                <a:headEnd/>
                <a:tailEnd/>
              </a:ln>
              <a:effectLst/>
            </p:spPr>
            <p:txBody>
              <a:bodyPr/>
              <a:lstStyle/>
              <a:p>
                <a:endParaRPr lang="zh-CN" altLang="en-US"/>
              </a:p>
            </p:txBody>
          </p:sp>
          <p:sp>
            <p:nvSpPr>
              <p:cNvPr id="552980" name="Line 20"/>
              <p:cNvSpPr>
                <a:spLocks noChangeShapeType="1"/>
              </p:cNvSpPr>
              <p:nvPr/>
            </p:nvSpPr>
            <p:spPr bwMode="auto">
              <a:xfrm flipV="1">
                <a:off x="2518" y="1707"/>
                <a:ext cx="0" cy="1134"/>
              </a:xfrm>
              <a:prstGeom prst="line">
                <a:avLst/>
              </a:prstGeom>
              <a:noFill/>
              <a:ln w="28575">
                <a:solidFill>
                  <a:schemeClr val="tx1"/>
                </a:solidFill>
                <a:round/>
                <a:headEnd/>
                <a:tailEnd/>
              </a:ln>
              <a:effectLst/>
            </p:spPr>
            <p:txBody>
              <a:bodyPr/>
              <a:lstStyle/>
              <a:p>
                <a:endParaRPr lang="zh-CN" altLang="en-US"/>
              </a:p>
            </p:txBody>
          </p:sp>
          <p:grpSp>
            <p:nvGrpSpPr>
              <p:cNvPr id="552981" name="Group 21"/>
              <p:cNvGrpSpPr>
                <a:grpSpLocks/>
              </p:cNvGrpSpPr>
              <p:nvPr/>
            </p:nvGrpSpPr>
            <p:grpSpPr bwMode="auto">
              <a:xfrm>
                <a:off x="1406" y="1827"/>
                <a:ext cx="1111" cy="470"/>
                <a:chOff x="1814" y="1509"/>
                <a:chExt cx="1111" cy="470"/>
              </a:xfrm>
            </p:grpSpPr>
            <p:sp>
              <p:nvSpPr>
                <p:cNvPr id="552982" name="Text Box 22"/>
                <p:cNvSpPr txBox="1">
                  <a:spLocks noChangeArrowheads="1"/>
                </p:cNvSpPr>
                <p:nvPr/>
              </p:nvSpPr>
              <p:spPr bwMode="auto">
                <a:xfrm>
                  <a:off x="2242" y="1509"/>
                  <a:ext cx="255" cy="288"/>
                </a:xfrm>
                <a:prstGeom prst="rect">
                  <a:avLst/>
                </a:prstGeom>
                <a:noFill/>
                <a:ln w="9525">
                  <a:noFill/>
                  <a:miter lim="800000"/>
                  <a:headEnd/>
                  <a:tailEnd/>
                </a:ln>
                <a:effectLst/>
              </p:spPr>
              <p:txBody>
                <a:bodyPr wrap="none">
                  <a:spAutoFit/>
                </a:bodyPr>
                <a:lstStyle/>
                <a:p>
                  <a:r>
                    <a:rPr lang="en-US" altLang="zh-CN" b="1" i="1">
                      <a:latin typeface="Arial" pitchFamily="34" charset="0"/>
                    </a:rPr>
                    <a:t>C</a:t>
                  </a:r>
                </a:p>
              </p:txBody>
            </p:sp>
            <p:sp>
              <p:nvSpPr>
                <p:cNvPr id="552983" name="Line 23"/>
                <p:cNvSpPr>
                  <a:spLocks noChangeShapeType="1"/>
                </p:cNvSpPr>
                <p:nvPr/>
              </p:nvSpPr>
              <p:spPr bwMode="auto">
                <a:xfrm>
                  <a:off x="1814" y="1865"/>
                  <a:ext cx="1111" cy="0"/>
                </a:xfrm>
                <a:prstGeom prst="line">
                  <a:avLst/>
                </a:prstGeom>
                <a:noFill/>
                <a:ln w="28575">
                  <a:solidFill>
                    <a:schemeClr val="tx1"/>
                  </a:solidFill>
                  <a:round/>
                  <a:headEnd/>
                  <a:tailEnd/>
                </a:ln>
                <a:effectLst/>
              </p:spPr>
              <p:txBody>
                <a:bodyPr/>
                <a:lstStyle/>
                <a:p>
                  <a:endParaRPr lang="zh-CN" altLang="en-US"/>
                </a:p>
              </p:txBody>
            </p:sp>
            <p:grpSp>
              <p:nvGrpSpPr>
                <p:cNvPr id="552984" name="Group 24"/>
                <p:cNvGrpSpPr>
                  <a:grpSpLocks/>
                </p:cNvGrpSpPr>
                <p:nvPr/>
              </p:nvGrpSpPr>
              <p:grpSpPr bwMode="auto">
                <a:xfrm>
                  <a:off x="2324" y="1752"/>
                  <a:ext cx="91" cy="227"/>
                  <a:chOff x="2199" y="1752"/>
                  <a:chExt cx="91" cy="227"/>
                </a:xfrm>
              </p:grpSpPr>
              <p:sp>
                <p:nvSpPr>
                  <p:cNvPr id="552985" name="Rectangle 25"/>
                  <p:cNvSpPr>
                    <a:spLocks noChangeArrowheads="1"/>
                  </p:cNvSpPr>
                  <p:nvPr/>
                </p:nvSpPr>
                <p:spPr bwMode="auto">
                  <a:xfrm>
                    <a:off x="2199" y="1752"/>
                    <a:ext cx="91" cy="227"/>
                  </a:xfrm>
                  <a:prstGeom prst="rect">
                    <a:avLst/>
                  </a:prstGeom>
                  <a:solidFill>
                    <a:srgbClr val="FFFFFF"/>
                  </a:solidFill>
                  <a:ln w="9525">
                    <a:noFill/>
                    <a:miter lim="800000"/>
                    <a:headEnd/>
                    <a:tailEnd/>
                  </a:ln>
                  <a:effectLst/>
                </p:spPr>
                <p:txBody>
                  <a:bodyPr wrap="none" anchor="ctr"/>
                  <a:lstStyle/>
                  <a:p>
                    <a:endParaRPr lang="zh-CN" altLang="en-US"/>
                  </a:p>
                </p:txBody>
              </p:sp>
              <p:sp>
                <p:nvSpPr>
                  <p:cNvPr id="552986" name="Line 26"/>
                  <p:cNvSpPr>
                    <a:spLocks noChangeShapeType="1"/>
                  </p:cNvSpPr>
                  <p:nvPr/>
                </p:nvSpPr>
                <p:spPr bwMode="auto">
                  <a:xfrm>
                    <a:off x="2199" y="1775"/>
                    <a:ext cx="0" cy="181"/>
                  </a:xfrm>
                  <a:prstGeom prst="line">
                    <a:avLst/>
                  </a:prstGeom>
                  <a:noFill/>
                  <a:ln w="38100">
                    <a:solidFill>
                      <a:schemeClr val="tx1"/>
                    </a:solidFill>
                    <a:round/>
                    <a:headEnd/>
                    <a:tailEnd/>
                  </a:ln>
                  <a:effectLst/>
                </p:spPr>
                <p:txBody>
                  <a:bodyPr/>
                  <a:lstStyle/>
                  <a:p>
                    <a:endParaRPr lang="zh-CN" altLang="en-US"/>
                  </a:p>
                </p:txBody>
              </p:sp>
              <p:sp>
                <p:nvSpPr>
                  <p:cNvPr id="552987" name="Line 27"/>
                  <p:cNvSpPr>
                    <a:spLocks noChangeShapeType="1"/>
                  </p:cNvSpPr>
                  <p:nvPr/>
                </p:nvSpPr>
                <p:spPr bwMode="auto">
                  <a:xfrm>
                    <a:off x="2290" y="1775"/>
                    <a:ext cx="0" cy="181"/>
                  </a:xfrm>
                  <a:prstGeom prst="line">
                    <a:avLst/>
                  </a:prstGeom>
                  <a:noFill/>
                  <a:ln w="38100">
                    <a:solidFill>
                      <a:schemeClr val="tx1"/>
                    </a:solidFill>
                    <a:round/>
                    <a:headEnd/>
                    <a:tailEnd/>
                  </a:ln>
                  <a:effectLst/>
                </p:spPr>
                <p:txBody>
                  <a:bodyPr/>
                  <a:lstStyle/>
                  <a:p>
                    <a:endParaRPr lang="zh-CN" altLang="en-US"/>
                  </a:p>
                </p:txBody>
              </p:sp>
            </p:grpSp>
          </p:grpSp>
          <p:grpSp>
            <p:nvGrpSpPr>
              <p:cNvPr id="552988" name="Group 28"/>
              <p:cNvGrpSpPr>
                <a:grpSpLocks/>
              </p:cNvGrpSpPr>
              <p:nvPr/>
            </p:nvGrpSpPr>
            <p:grpSpPr bwMode="auto">
              <a:xfrm>
                <a:off x="1406" y="1348"/>
                <a:ext cx="1111" cy="426"/>
                <a:chOff x="1406" y="1348"/>
                <a:chExt cx="1111" cy="426"/>
              </a:xfrm>
            </p:grpSpPr>
            <p:sp>
              <p:nvSpPr>
                <p:cNvPr id="552989" name="Text Box 29"/>
                <p:cNvSpPr txBox="1">
                  <a:spLocks noChangeArrowheads="1"/>
                </p:cNvSpPr>
                <p:nvPr/>
              </p:nvSpPr>
              <p:spPr bwMode="auto">
                <a:xfrm>
                  <a:off x="1834" y="1348"/>
                  <a:ext cx="326" cy="288"/>
                </a:xfrm>
                <a:prstGeom prst="rect">
                  <a:avLst/>
                </a:prstGeom>
                <a:noFill/>
                <a:ln w="9525">
                  <a:noFill/>
                  <a:miter lim="800000"/>
                  <a:headEnd/>
                  <a:tailEnd/>
                </a:ln>
                <a:effectLst/>
              </p:spPr>
              <p:txBody>
                <a:bodyPr wrap="none">
                  <a:spAutoFit/>
                </a:bodyPr>
                <a:lstStyle/>
                <a:p>
                  <a:r>
                    <a:rPr lang="en-US" altLang="zh-CN" b="1" i="1">
                      <a:latin typeface="Arial" pitchFamily="34" charset="0"/>
                    </a:rPr>
                    <a:t>R</a:t>
                  </a:r>
                  <a:r>
                    <a:rPr lang="en-US" altLang="zh-CN" b="1" baseline="-25000">
                      <a:latin typeface="Arial" pitchFamily="34" charset="0"/>
                    </a:rPr>
                    <a:t>2</a:t>
                  </a:r>
                  <a:endParaRPr lang="en-US" altLang="zh-CN" b="1" i="1">
                    <a:latin typeface="Arial" pitchFamily="34" charset="0"/>
                  </a:endParaRPr>
                </a:p>
              </p:txBody>
            </p:sp>
            <p:sp>
              <p:nvSpPr>
                <p:cNvPr id="552990" name="Line 30"/>
                <p:cNvSpPr>
                  <a:spLocks noChangeShapeType="1"/>
                </p:cNvSpPr>
                <p:nvPr/>
              </p:nvSpPr>
              <p:spPr bwMode="auto">
                <a:xfrm>
                  <a:off x="1406" y="1707"/>
                  <a:ext cx="1111" cy="0"/>
                </a:xfrm>
                <a:prstGeom prst="line">
                  <a:avLst/>
                </a:prstGeom>
                <a:noFill/>
                <a:ln w="28575">
                  <a:solidFill>
                    <a:schemeClr val="tx1"/>
                  </a:solidFill>
                  <a:round/>
                  <a:headEnd/>
                  <a:tailEnd/>
                </a:ln>
                <a:effectLst/>
              </p:spPr>
              <p:txBody>
                <a:bodyPr/>
                <a:lstStyle/>
                <a:p>
                  <a:endParaRPr lang="zh-CN" altLang="en-US"/>
                </a:p>
              </p:txBody>
            </p:sp>
            <p:sp>
              <p:nvSpPr>
                <p:cNvPr id="552991" name="Rectangle 31"/>
                <p:cNvSpPr>
                  <a:spLocks noChangeArrowheads="1"/>
                </p:cNvSpPr>
                <p:nvPr/>
              </p:nvSpPr>
              <p:spPr bwMode="auto">
                <a:xfrm>
                  <a:off x="1758" y="1638"/>
                  <a:ext cx="408" cy="136"/>
                </a:xfrm>
                <a:prstGeom prst="rect">
                  <a:avLst/>
                </a:prstGeom>
                <a:solidFill>
                  <a:schemeClr val="bg1"/>
                </a:solidFill>
                <a:ln w="38100">
                  <a:solidFill>
                    <a:schemeClr val="tx1"/>
                  </a:solidFill>
                  <a:miter lim="800000"/>
                  <a:headEnd/>
                  <a:tailEnd/>
                </a:ln>
                <a:effectLst/>
              </p:spPr>
              <p:txBody>
                <a:bodyPr wrap="none" anchor="ctr"/>
                <a:lstStyle/>
                <a:p>
                  <a:endParaRPr lang="zh-CN" altLang="en-US"/>
                </a:p>
              </p:txBody>
            </p:sp>
          </p:grpSp>
          <p:sp>
            <p:nvSpPr>
              <p:cNvPr id="552992" name="Freeform 32"/>
              <p:cNvSpPr>
                <a:spLocks/>
              </p:cNvSpPr>
              <p:nvPr/>
            </p:nvSpPr>
            <p:spPr bwMode="auto">
              <a:xfrm>
                <a:off x="1406" y="3041"/>
                <a:ext cx="241" cy="1004"/>
              </a:xfrm>
              <a:custGeom>
                <a:avLst/>
                <a:gdLst/>
                <a:ahLst/>
                <a:cxnLst>
                  <a:cxn ang="0">
                    <a:pos x="272" y="0"/>
                  </a:cxn>
                  <a:cxn ang="0">
                    <a:pos x="0" y="0"/>
                  </a:cxn>
                  <a:cxn ang="0">
                    <a:pos x="0" y="1225"/>
                  </a:cxn>
                </a:cxnLst>
                <a:rect l="0" t="0" r="r" b="b"/>
                <a:pathLst>
                  <a:path w="272" h="1225">
                    <a:moveTo>
                      <a:pt x="272" y="0"/>
                    </a:moveTo>
                    <a:lnTo>
                      <a:pt x="0" y="0"/>
                    </a:lnTo>
                    <a:lnTo>
                      <a:pt x="0" y="1225"/>
                    </a:lnTo>
                  </a:path>
                </a:pathLst>
              </a:custGeom>
              <a:noFill/>
              <a:ln w="28575" cmpd="sng">
                <a:solidFill>
                  <a:schemeClr val="tx1"/>
                </a:solidFill>
                <a:round/>
                <a:headEnd/>
                <a:tailEnd/>
              </a:ln>
              <a:effectLst/>
            </p:spPr>
            <p:txBody>
              <a:bodyPr/>
              <a:lstStyle/>
              <a:p>
                <a:endParaRPr lang="zh-CN" altLang="en-US"/>
              </a:p>
            </p:txBody>
          </p:sp>
          <p:sp>
            <p:nvSpPr>
              <p:cNvPr id="552993" name="Rectangle 33"/>
              <p:cNvSpPr>
                <a:spLocks noChangeArrowheads="1"/>
              </p:cNvSpPr>
              <p:nvPr/>
            </p:nvSpPr>
            <p:spPr bwMode="auto">
              <a:xfrm rot="-5400000">
                <a:off x="1202" y="3431"/>
                <a:ext cx="408" cy="136"/>
              </a:xfrm>
              <a:prstGeom prst="rect">
                <a:avLst/>
              </a:prstGeom>
              <a:solidFill>
                <a:schemeClr val="bg1"/>
              </a:solidFill>
              <a:ln w="38100">
                <a:solidFill>
                  <a:schemeClr val="tx1"/>
                </a:solidFill>
                <a:miter lim="800000"/>
                <a:headEnd/>
                <a:tailEnd/>
              </a:ln>
              <a:effectLst/>
            </p:spPr>
            <p:txBody>
              <a:bodyPr wrap="none" anchor="ctr"/>
              <a:lstStyle/>
              <a:p>
                <a:endParaRPr lang="zh-CN" altLang="en-US"/>
              </a:p>
            </p:txBody>
          </p:sp>
          <p:sp>
            <p:nvSpPr>
              <p:cNvPr id="552994" name="Line 34"/>
              <p:cNvSpPr>
                <a:spLocks noChangeShapeType="1"/>
              </p:cNvSpPr>
              <p:nvPr/>
            </p:nvSpPr>
            <p:spPr bwMode="auto">
              <a:xfrm>
                <a:off x="2290" y="2841"/>
                <a:ext cx="636" cy="0"/>
              </a:xfrm>
              <a:prstGeom prst="line">
                <a:avLst/>
              </a:prstGeom>
              <a:noFill/>
              <a:ln w="28575">
                <a:solidFill>
                  <a:schemeClr val="tx1"/>
                </a:solidFill>
                <a:round/>
                <a:headEnd/>
                <a:tailEnd/>
              </a:ln>
              <a:effectLst/>
            </p:spPr>
            <p:txBody>
              <a:bodyPr/>
              <a:lstStyle/>
              <a:p>
                <a:endParaRPr lang="zh-CN" altLang="en-US"/>
              </a:p>
            </p:txBody>
          </p:sp>
        </p:grpSp>
        <p:grpSp>
          <p:nvGrpSpPr>
            <p:cNvPr id="552995" name="Group 35"/>
            <p:cNvGrpSpPr>
              <a:grpSpLocks/>
            </p:cNvGrpSpPr>
            <p:nvPr/>
          </p:nvGrpSpPr>
          <p:grpSpPr bwMode="auto">
            <a:xfrm>
              <a:off x="2903" y="3476"/>
              <a:ext cx="204" cy="408"/>
              <a:chOff x="3175" y="3113"/>
              <a:chExt cx="204" cy="408"/>
            </a:xfrm>
          </p:grpSpPr>
          <p:grpSp>
            <p:nvGrpSpPr>
              <p:cNvPr id="552996" name="Group 36"/>
              <p:cNvGrpSpPr>
                <a:grpSpLocks/>
              </p:cNvGrpSpPr>
              <p:nvPr/>
            </p:nvGrpSpPr>
            <p:grpSpPr bwMode="auto">
              <a:xfrm>
                <a:off x="3175" y="3249"/>
                <a:ext cx="204" cy="272"/>
                <a:chOff x="3198" y="3067"/>
                <a:chExt cx="204" cy="272"/>
              </a:xfrm>
            </p:grpSpPr>
            <p:sp>
              <p:nvSpPr>
                <p:cNvPr id="552997" name="Line 37"/>
                <p:cNvSpPr>
                  <a:spLocks noChangeShapeType="1"/>
                </p:cNvSpPr>
                <p:nvPr/>
              </p:nvSpPr>
              <p:spPr bwMode="auto">
                <a:xfrm>
                  <a:off x="3198" y="3339"/>
                  <a:ext cx="204" cy="0"/>
                </a:xfrm>
                <a:prstGeom prst="line">
                  <a:avLst/>
                </a:prstGeom>
                <a:noFill/>
                <a:ln w="28575">
                  <a:solidFill>
                    <a:schemeClr val="tx1"/>
                  </a:solidFill>
                  <a:round/>
                  <a:headEnd/>
                  <a:tailEnd/>
                </a:ln>
                <a:effectLst/>
              </p:spPr>
              <p:txBody>
                <a:bodyPr/>
                <a:lstStyle/>
                <a:p>
                  <a:endParaRPr lang="zh-CN" altLang="en-US"/>
                </a:p>
              </p:txBody>
            </p:sp>
            <p:sp>
              <p:nvSpPr>
                <p:cNvPr id="552998" name="Line 38"/>
                <p:cNvSpPr>
                  <a:spLocks noChangeShapeType="1"/>
                </p:cNvSpPr>
                <p:nvPr/>
              </p:nvSpPr>
              <p:spPr bwMode="auto">
                <a:xfrm flipV="1">
                  <a:off x="3300" y="3067"/>
                  <a:ext cx="0" cy="272"/>
                </a:xfrm>
                <a:prstGeom prst="line">
                  <a:avLst/>
                </a:prstGeom>
                <a:noFill/>
                <a:ln w="28575">
                  <a:solidFill>
                    <a:schemeClr val="tx1"/>
                  </a:solidFill>
                  <a:round/>
                  <a:headEnd/>
                  <a:tailEnd/>
                </a:ln>
                <a:effectLst/>
              </p:spPr>
              <p:txBody>
                <a:bodyPr/>
                <a:lstStyle/>
                <a:p>
                  <a:endParaRPr lang="zh-CN" altLang="en-US"/>
                </a:p>
              </p:txBody>
            </p:sp>
          </p:grpSp>
          <p:sp>
            <p:nvSpPr>
              <p:cNvPr id="552999" name="Oval 39"/>
              <p:cNvSpPr>
                <a:spLocks noChangeArrowheads="1"/>
              </p:cNvSpPr>
              <p:nvPr/>
            </p:nvSpPr>
            <p:spPr bwMode="auto">
              <a:xfrm>
                <a:off x="3209" y="3113"/>
                <a:ext cx="136" cy="136"/>
              </a:xfrm>
              <a:prstGeom prst="ellipse">
                <a:avLst/>
              </a:prstGeom>
              <a:noFill/>
              <a:ln w="28575">
                <a:solidFill>
                  <a:schemeClr val="tx1"/>
                </a:solidFill>
                <a:round/>
                <a:headEnd/>
                <a:tailEnd/>
              </a:ln>
              <a:effectLst/>
            </p:spPr>
            <p:txBody>
              <a:bodyPr wrap="none" anchor="ctr"/>
              <a:lstStyle/>
              <a:p>
                <a:endParaRPr lang="zh-CN" altLang="en-US"/>
              </a:p>
            </p:txBody>
          </p:sp>
        </p:grpSp>
        <p:grpSp>
          <p:nvGrpSpPr>
            <p:cNvPr id="553000" name="Group 40"/>
            <p:cNvGrpSpPr>
              <a:grpSpLocks/>
            </p:cNvGrpSpPr>
            <p:nvPr/>
          </p:nvGrpSpPr>
          <p:grpSpPr bwMode="auto">
            <a:xfrm>
              <a:off x="204" y="3476"/>
              <a:ext cx="204" cy="408"/>
              <a:chOff x="3175" y="3113"/>
              <a:chExt cx="204" cy="408"/>
            </a:xfrm>
          </p:grpSpPr>
          <p:grpSp>
            <p:nvGrpSpPr>
              <p:cNvPr id="553001" name="Group 41"/>
              <p:cNvGrpSpPr>
                <a:grpSpLocks/>
              </p:cNvGrpSpPr>
              <p:nvPr/>
            </p:nvGrpSpPr>
            <p:grpSpPr bwMode="auto">
              <a:xfrm>
                <a:off x="3175" y="3249"/>
                <a:ext cx="204" cy="272"/>
                <a:chOff x="3198" y="3067"/>
                <a:chExt cx="204" cy="272"/>
              </a:xfrm>
            </p:grpSpPr>
            <p:sp>
              <p:nvSpPr>
                <p:cNvPr id="553002" name="Line 42"/>
                <p:cNvSpPr>
                  <a:spLocks noChangeShapeType="1"/>
                </p:cNvSpPr>
                <p:nvPr/>
              </p:nvSpPr>
              <p:spPr bwMode="auto">
                <a:xfrm>
                  <a:off x="3198" y="3339"/>
                  <a:ext cx="204" cy="0"/>
                </a:xfrm>
                <a:prstGeom prst="line">
                  <a:avLst/>
                </a:prstGeom>
                <a:noFill/>
                <a:ln w="28575">
                  <a:solidFill>
                    <a:schemeClr val="tx1"/>
                  </a:solidFill>
                  <a:round/>
                  <a:headEnd/>
                  <a:tailEnd/>
                </a:ln>
                <a:effectLst/>
              </p:spPr>
              <p:txBody>
                <a:bodyPr/>
                <a:lstStyle/>
                <a:p>
                  <a:endParaRPr lang="zh-CN" altLang="en-US"/>
                </a:p>
              </p:txBody>
            </p:sp>
            <p:sp>
              <p:nvSpPr>
                <p:cNvPr id="553003" name="Line 43"/>
                <p:cNvSpPr>
                  <a:spLocks noChangeShapeType="1"/>
                </p:cNvSpPr>
                <p:nvPr/>
              </p:nvSpPr>
              <p:spPr bwMode="auto">
                <a:xfrm flipV="1">
                  <a:off x="3300" y="3067"/>
                  <a:ext cx="0" cy="272"/>
                </a:xfrm>
                <a:prstGeom prst="line">
                  <a:avLst/>
                </a:prstGeom>
                <a:noFill/>
                <a:ln w="28575">
                  <a:solidFill>
                    <a:schemeClr val="tx1"/>
                  </a:solidFill>
                  <a:round/>
                  <a:headEnd/>
                  <a:tailEnd/>
                </a:ln>
                <a:effectLst/>
              </p:spPr>
              <p:txBody>
                <a:bodyPr/>
                <a:lstStyle/>
                <a:p>
                  <a:endParaRPr lang="zh-CN" altLang="en-US"/>
                </a:p>
              </p:txBody>
            </p:sp>
          </p:grpSp>
          <p:sp>
            <p:nvSpPr>
              <p:cNvPr id="553004" name="Oval 44"/>
              <p:cNvSpPr>
                <a:spLocks noChangeArrowheads="1"/>
              </p:cNvSpPr>
              <p:nvPr/>
            </p:nvSpPr>
            <p:spPr bwMode="auto">
              <a:xfrm>
                <a:off x="3209" y="3113"/>
                <a:ext cx="136" cy="136"/>
              </a:xfrm>
              <a:prstGeom prst="ellipse">
                <a:avLst/>
              </a:prstGeom>
              <a:noFill/>
              <a:ln w="28575">
                <a:solidFill>
                  <a:schemeClr val="tx1"/>
                </a:solidFill>
                <a:round/>
                <a:headEnd/>
                <a:tailEnd/>
              </a:ln>
              <a:effectLst/>
            </p:spPr>
            <p:txBody>
              <a:bodyPr wrap="none" anchor="ctr"/>
              <a:lstStyle/>
              <a:p>
                <a:endParaRPr lang="zh-CN" altLang="en-US"/>
              </a:p>
            </p:txBody>
          </p:sp>
        </p:grpSp>
      </p:grpSp>
      <p:sp>
        <p:nvSpPr>
          <p:cNvPr id="553005" name="Rectangle 45"/>
          <p:cNvSpPr>
            <a:spLocks noGrp="1" noChangeArrowheads="1"/>
          </p:cNvSpPr>
          <p:nvPr>
            <p:ph type="body" idx="1"/>
          </p:nvPr>
        </p:nvSpPr>
        <p:spPr>
          <a:xfrm>
            <a:off x="387350" y="1196975"/>
            <a:ext cx="4184650" cy="579438"/>
          </a:xfrm>
          <a:noFill/>
          <a:ln/>
        </p:spPr>
        <p:txBody>
          <a:bodyPr wrap="none">
            <a:spAutoFit/>
          </a:bodyPr>
          <a:lstStyle/>
          <a:p>
            <a:r>
              <a:rPr lang="zh-CN" altLang="en-US"/>
              <a:t>积分器的电路原理图</a:t>
            </a:r>
          </a:p>
        </p:txBody>
      </p:sp>
      <p:sp>
        <p:nvSpPr>
          <p:cNvPr id="553006" name="Line 46"/>
          <p:cNvSpPr>
            <a:spLocks noChangeShapeType="1"/>
          </p:cNvSpPr>
          <p:nvPr/>
        </p:nvSpPr>
        <p:spPr bwMode="auto">
          <a:xfrm>
            <a:off x="5867400" y="2767013"/>
            <a:ext cx="1800225" cy="0"/>
          </a:xfrm>
          <a:prstGeom prst="line">
            <a:avLst/>
          </a:prstGeom>
          <a:noFill/>
          <a:ln w="38100">
            <a:solidFill>
              <a:srgbClr val="FF3300"/>
            </a:solidFill>
            <a:round/>
            <a:headEnd/>
            <a:tailEnd/>
          </a:ln>
          <a:effectLst/>
        </p:spPr>
        <p:txBody>
          <a:bodyPr/>
          <a:lstStyle/>
          <a:p>
            <a:endParaRPr lang="zh-CN" altLang="en-US"/>
          </a:p>
        </p:txBody>
      </p:sp>
      <p:sp>
        <p:nvSpPr>
          <p:cNvPr id="553007" name="Line 47"/>
          <p:cNvSpPr>
            <a:spLocks noChangeShapeType="1"/>
          </p:cNvSpPr>
          <p:nvPr/>
        </p:nvSpPr>
        <p:spPr bwMode="auto">
          <a:xfrm flipV="1">
            <a:off x="5867400" y="4494213"/>
            <a:ext cx="1873250" cy="576262"/>
          </a:xfrm>
          <a:prstGeom prst="line">
            <a:avLst/>
          </a:prstGeom>
          <a:noFill/>
          <a:ln w="38100">
            <a:solidFill>
              <a:srgbClr val="0000FF"/>
            </a:solidFill>
            <a:round/>
            <a:headEnd/>
            <a:tailEnd/>
          </a:ln>
          <a:effectLst/>
        </p:spPr>
        <p:txBody>
          <a:bodyPr/>
          <a:lstStyle/>
          <a:p>
            <a:endParaRPr lang="zh-CN" altLang="en-US"/>
          </a:p>
        </p:txBody>
      </p:sp>
      <p:sp>
        <p:nvSpPr>
          <p:cNvPr id="553008" name="Text Box 48"/>
          <p:cNvSpPr txBox="1">
            <a:spLocks noChangeArrowheads="1"/>
          </p:cNvSpPr>
          <p:nvPr/>
        </p:nvSpPr>
        <p:spPr bwMode="auto">
          <a:xfrm>
            <a:off x="7893050" y="0"/>
            <a:ext cx="1250950" cy="457200"/>
          </a:xfrm>
          <a:prstGeom prst="rect">
            <a:avLst/>
          </a:prstGeom>
          <a:solidFill>
            <a:srgbClr val="CCCCFF"/>
          </a:solidFill>
          <a:ln w="9525">
            <a:noFill/>
            <a:miter lim="800000"/>
            <a:headEnd/>
            <a:tailEnd/>
          </a:ln>
          <a:effectLst/>
        </p:spPr>
        <p:txBody>
          <a:bodyPr wrap="none">
            <a:spAutoFit/>
          </a:bodyPr>
          <a:lstStyle/>
          <a:p>
            <a:pPr algn="r"/>
            <a:r>
              <a:rPr kumimoji="1" lang="zh-CN" altLang="en-US"/>
              <a:t>积分器</a:t>
            </a:r>
            <a:r>
              <a:rPr kumimoji="1" lang="en-US" altLang="zh-CN"/>
              <a:t>1</a:t>
            </a:r>
            <a:endParaRPr kumimoji="1" lang="en-US" altLang="zh-CN">
              <a:ea typeface="华文行楷" pitchFamily="2" charset="-122"/>
            </a:endParaRPr>
          </a:p>
        </p:txBody>
      </p:sp>
      <p:grpSp>
        <p:nvGrpSpPr>
          <p:cNvPr id="553009" name="Group 49"/>
          <p:cNvGrpSpPr>
            <a:grpSpLocks/>
          </p:cNvGrpSpPr>
          <p:nvPr/>
        </p:nvGrpSpPr>
        <p:grpSpPr bwMode="auto">
          <a:xfrm>
            <a:off x="5867400" y="2046288"/>
            <a:ext cx="2803525" cy="3975100"/>
            <a:chOff x="3696" y="1289"/>
            <a:chExt cx="1766" cy="2504"/>
          </a:xfrm>
        </p:grpSpPr>
        <p:sp>
          <p:nvSpPr>
            <p:cNvPr id="553010" name="Line 50"/>
            <p:cNvSpPr>
              <a:spLocks noChangeShapeType="1"/>
            </p:cNvSpPr>
            <p:nvPr/>
          </p:nvSpPr>
          <p:spPr bwMode="auto">
            <a:xfrm>
              <a:off x="3696" y="1380"/>
              <a:ext cx="0" cy="1043"/>
            </a:xfrm>
            <a:prstGeom prst="line">
              <a:avLst/>
            </a:prstGeom>
            <a:noFill/>
            <a:ln w="9525">
              <a:solidFill>
                <a:schemeClr val="tx1"/>
              </a:solidFill>
              <a:round/>
              <a:headEnd type="triangle" w="med" len="med"/>
              <a:tailEnd/>
            </a:ln>
            <a:effectLst/>
          </p:spPr>
          <p:txBody>
            <a:bodyPr/>
            <a:lstStyle/>
            <a:p>
              <a:endParaRPr lang="zh-CN" altLang="en-US"/>
            </a:p>
          </p:txBody>
        </p:sp>
        <p:sp>
          <p:nvSpPr>
            <p:cNvPr id="553011" name="Line 51"/>
            <p:cNvSpPr>
              <a:spLocks noChangeShapeType="1"/>
            </p:cNvSpPr>
            <p:nvPr/>
          </p:nvSpPr>
          <p:spPr bwMode="auto">
            <a:xfrm>
              <a:off x="3696" y="2287"/>
              <a:ext cx="1678" cy="0"/>
            </a:xfrm>
            <a:prstGeom prst="line">
              <a:avLst/>
            </a:prstGeom>
            <a:noFill/>
            <a:ln w="9525">
              <a:solidFill>
                <a:schemeClr val="tx1"/>
              </a:solidFill>
              <a:round/>
              <a:headEnd/>
              <a:tailEnd type="triangle" w="med" len="med"/>
            </a:ln>
            <a:effectLst/>
          </p:spPr>
          <p:txBody>
            <a:bodyPr/>
            <a:lstStyle/>
            <a:p>
              <a:endParaRPr lang="zh-CN" altLang="en-US"/>
            </a:p>
          </p:txBody>
        </p:sp>
        <p:sp>
          <p:nvSpPr>
            <p:cNvPr id="553012" name="Line 52"/>
            <p:cNvSpPr>
              <a:spLocks noChangeShapeType="1"/>
            </p:cNvSpPr>
            <p:nvPr/>
          </p:nvSpPr>
          <p:spPr bwMode="auto">
            <a:xfrm>
              <a:off x="3696" y="3512"/>
              <a:ext cx="1678" cy="0"/>
            </a:xfrm>
            <a:prstGeom prst="line">
              <a:avLst/>
            </a:prstGeom>
            <a:noFill/>
            <a:ln w="9525">
              <a:solidFill>
                <a:schemeClr val="tx1"/>
              </a:solidFill>
              <a:round/>
              <a:headEnd/>
              <a:tailEnd type="triangle" w="med" len="med"/>
            </a:ln>
            <a:effectLst/>
          </p:spPr>
          <p:txBody>
            <a:bodyPr/>
            <a:lstStyle/>
            <a:p>
              <a:endParaRPr lang="zh-CN" altLang="en-US"/>
            </a:p>
          </p:txBody>
        </p:sp>
        <p:sp>
          <p:nvSpPr>
            <p:cNvPr id="553013" name="Line 53"/>
            <p:cNvSpPr>
              <a:spLocks noChangeShapeType="1"/>
            </p:cNvSpPr>
            <p:nvPr/>
          </p:nvSpPr>
          <p:spPr bwMode="auto">
            <a:xfrm>
              <a:off x="3696" y="2695"/>
              <a:ext cx="0" cy="1043"/>
            </a:xfrm>
            <a:prstGeom prst="line">
              <a:avLst/>
            </a:prstGeom>
            <a:noFill/>
            <a:ln w="9525">
              <a:solidFill>
                <a:schemeClr val="tx1"/>
              </a:solidFill>
              <a:round/>
              <a:headEnd type="triangle" w="med" len="med"/>
              <a:tailEnd/>
            </a:ln>
            <a:effectLst/>
          </p:spPr>
          <p:txBody>
            <a:bodyPr/>
            <a:lstStyle/>
            <a:p>
              <a:endParaRPr lang="zh-CN" altLang="en-US"/>
            </a:p>
          </p:txBody>
        </p:sp>
        <p:sp>
          <p:nvSpPr>
            <p:cNvPr id="553014" name="Text Box 54"/>
            <p:cNvSpPr txBox="1">
              <a:spLocks noChangeArrowheads="1"/>
            </p:cNvSpPr>
            <p:nvPr/>
          </p:nvSpPr>
          <p:spPr bwMode="auto">
            <a:xfrm>
              <a:off x="5284" y="3466"/>
              <a:ext cx="178" cy="327"/>
            </a:xfrm>
            <a:prstGeom prst="rect">
              <a:avLst/>
            </a:prstGeom>
            <a:noFill/>
            <a:ln w="9525">
              <a:noFill/>
              <a:miter lim="800000"/>
              <a:headEnd/>
              <a:tailEnd/>
            </a:ln>
            <a:effectLst/>
          </p:spPr>
          <p:txBody>
            <a:bodyPr wrap="none">
              <a:spAutoFit/>
            </a:bodyPr>
            <a:lstStyle/>
            <a:p>
              <a:r>
                <a:rPr lang="en-US" altLang="zh-CN" sz="2800" i="1">
                  <a:latin typeface="Arial" pitchFamily="34" charset="0"/>
                </a:rPr>
                <a:t>t</a:t>
              </a:r>
            </a:p>
          </p:txBody>
        </p:sp>
        <p:sp>
          <p:nvSpPr>
            <p:cNvPr id="553015" name="Text Box 55"/>
            <p:cNvSpPr txBox="1">
              <a:spLocks noChangeArrowheads="1"/>
            </p:cNvSpPr>
            <p:nvPr/>
          </p:nvSpPr>
          <p:spPr bwMode="auto">
            <a:xfrm>
              <a:off x="5284" y="2259"/>
              <a:ext cx="178" cy="327"/>
            </a:xfrm>
            <a:prstGeom prst="rect">
              <a:avLst/>
            </a:prstGeom>
            <a:noFill/>
            <a:ln w="9525">
              <a:noFill/>
              <a:miter lim="800000"/>
              <a:headEnd/>
              <a:tailEnd/>
            </a:ln>
            <a:effectLst/>
          </p:spPr>
          <p:txBody>
            <a:bodyPr wrap="none">
              <a:spAutoFit/>
            </a:bodyPr>
            <a:lstStyle/>
            <a:p>
              <a:r>
                <a:rPr lang="en-US" altLang="zh-CN" sz="2800" i="1">
                  <a:latin typeface="Arial" pitchFamily="34" charset="0"/>
                </a:rPr>
                <a:t>t</a:t>
              </a:r>
            </a:p>
          </p:txBody>
        </p:sp>
        <p:sp>
          <p:nvSpPr>
            <p:cNvPr id="553016" name="Text Box 56"/>
            <p:cNvSpPr txBox="1">
              <a:spLocks noChangeArrowheads="1"/>
            </p:cNvSpPr>
            <p:nvPr/>
          </p:nvSpPr>
          <p:spPr bwMode="auto">
            <a:xfrm>
              <a:off x="3696" y="1289"/>
              <a:ext cx="312" cy="327"/>
            </a:xfrm>
            <a:prstGeom prst="rect">
              <a:avLst/>
            </a:prstGeom>
            <a:noFill/>
            <a:ln w="9525">
              <a:noFill/>
              <a:miter lim="800000"/>
              <a:headEnd/>
              <a:tailEnd/>
            </a:ln>
            <a:effectLst/>
          </p:spPr>
          <p:txBody>
            <a:bodyPr wrap="none">
              <a:spAutoFit/>
            </a:bodyPr>
            <a:lstStyle/>
            <a:p>
              <a:r>
                <a:rPr lang="en-US" altLang="zh-CN" sz="2800" i="1">
                  <a:latin typeface="Arial" pitchFamily="34" charset="0"/>
                </a:rPr>
                <a:t>U</a:t>
              </a:r>
              <a:r>
                <a:rPr lang="en-US" altLang="zh-CN" sz="2800" i="1" baseline="-25000">
                  <a:latin typeface="Arial" pitchFamily="34" charset="0"/>
                </a:rPr>
                <a:t>i</a:t>
              </a:r>
              <a:endParaRPr lang="en-US" altLang="zh-CN" sz="2800" i="1">
                <a:latin typeface="Arial" pitchFamily="34" charset="0"/>
              </a:endParaRPr>
            </a:p>
          </p:txBody>
        </p:sp>
        <p:sp>
          <p:nvSpPr>
            <p:cNvPr id="553017" name="Text Box 57"/>
            <p:cNvSpPr txBox="1">
              <a:spLocks noChangeArrowheads="1"/>
            </p:cNvSpPr>
            <p:nvPr/>
          </p:nvSpPr>
          <p:spPr bwMode="auto">
            <a:xfrm>
              <a:off x="3696" y="2650"/>
              <a:ext cx="363" cy="327"/>
            </a:xfrm>
            <a:prstGeom prst="rect">
              <a:avLst/>
            </a:prstGeom>
            <a:noFill/>
            <a:ln w="9525">
              <a:noFill/>
              <a:miter lim="800000"/>
              <a:headEnd/>
              <a:tailEnd/>
            </a:ln>
            <a:effectLst/>
          </p:spPr>
          <p:txBody>
            <a:bodyPr wrap="none">
              <a:spAutoFit/>
            </a:bodyPr>
            <a:lstStyle/>
            <a:p>
              <a:r>
                <a:rPr lang="en-US" altLang="zh-CN" sz="2800" i="1">
                  <a:latin typeface="Arial" pitchFamily="34" charset="0"/>
                </a:rPr>
                <a:t>U</a:t>
              </a:r>
              <a:r>
                <a:rPr lang="en-US" altLang="zh-CN" sz="2800" i="1" baseline="-25000">
                  <a:latin typeface="Arial" pitchFamily="34" charset="0"/>
                </a:rPr>
                <a:t>o</a:t>
              </a:r>
              <a:endParaRPr lang="en-US" altLang="zh-CN" sz="2800" i="1">
                <a:latin typeface="Arial" pitchFamily="34" charset="0"/>
              </a:endParaRPr>
            </a:p>
          </p:txBody>
        </p:sp>
        <p:sp>
          <p:nvSpPr>
            <p:cNvPr id="553018" name="Text Box 58"/>
            <p:cNvSpPr txBox="1">
              <a:spLocks noChangeArrowheads="1"/>
            </p:cNvSpPr>
            <p:nvPr/>
          </p:nvSpPr>
          <p:spPr bwMode="auto">
            <a:xfrm>
              <a:off x="4500" y="1302"/>
              <a:ext cx="692" cy="231"/>
            </a:xfrm>
            <a:prstGeom prst="rect">
              <a:avLst/>
            </a:prstGeom>
            <a:noFill/>
            <a:ln w="9525">
              <a:noFill/>
              <a:miter lim="800000"/>
              <a:headEnd/>
              <a:tailEnd/>
            </a:ln>
            <a:effectLst/>
          </p:spPr>
          <p:txBody>
            <a:bodyPr wrap="none">
              <a:spAutoFit/>
            </a:bodyPr>
            <a:lstStyle/>
            <a:p>
              <a:r>
                <a:rPr lang="zh-CN" altLang="en-US" sz="1800">
                  <a:latin typeface="Arial" pitchFamily="34" charset="0"/>
                </a:rPr>
                <a:t>感应电势</a:t>
              </a:r>
            </a:p>
          </p:txBody>
        </p:sp>
        <p:sp>
          <p:nvSpPr>
            <p:cNvPr id="553019" name="Text Box 59"/>
            <p:cNvSpPr txBox="1">
              <a:spLocks noChangeArrowheads="1"/>
            </p:cNvSpPr>
            <p:nvPr/>
          </p:nvSpPr>
          <p:spPr bwMode="auto">
            <a:xfrm>
              <a:off x="4694" y="3022"/>
              <a:ext cx="548" cy="231"/>
            </a:xfrm>
            <a:prstGeom prst="rect">
              <a:avLst/>
            </a:prstGeom>
            <a:noFill/>
            <a:ln w="9525">
              <a:noFill/>
              <a:miter lim="800000"/>
              <a:headEnd/>
              <a:tailEnd/>
            </a:ln>
            <a:effectLst/>
          </p:spPr>
          <p:txBody>
            <a:bodyPr wrap="none">
              <a:spAutoFit/>
            </a:bodyPr>
            <a:lstStyle/>
            <a:p>
              <a:r>
                <a:rPr lang="zh-CN" altLang="en-US" sz="1800">
                  <a:latin typeface="Arial" pitchFamily="34" charset="0"/>
                </a:rPr>
                <a:t>磁通量</a:t>
              </a:r>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553009"/>
                                        </p:tgtEl>
                                        <p:attrNameLst>
                                          <p:attrName>style.visibility</p:attrName>
                                        </p:attrNameLst>
                                      </p:cBhvr>
                                      <p:to>
                                        <p:strVal val="visible"/>
                                      </p:to>
                                    </p:set>
                                    <p:animEffect transition="in" filter="strips(upRight)">
                                      <p:cBhvr>
                                        <p:cTn id="7" dur="500"/>
                                        <p:tgtEl>
                                          <p:spTgt spid="553009"/>
                                        </p:tgtEl>
                                      </p:cBhvr>
                                    </p:animEffect>
                                  </p:childTnLst>
                                </p:cTn>
                              </p:par>
                            </p:childTnLst>
                          </p:cTn>
                        </p:par>
                        <p:par>
                          <p:cTn id="8" fill="hold">
                            <p:stCondLst>
                              <p:cond delay="500"/>
                            </p:stCondLst>
                            <p:childTnLst>
                              <p:par>
                                <p:cTn id="9" presetID="18" presetClass="entr" presetSubtype="3" fill="hold" grpId="0" nodeType="afterEffect">
                                  <p:stCondLst>
                                    <p:cond delay="1000"/>
                                  </p:stCondLst>
                                  <p:childTnLst>
                                    <p:set>
                                      <p:cBhvr>
                                        <p:cTn id="10" dur="1" fill="hold">
                                          <p:stCondLst>
                                            <p:cond delay="0"/>
                                          </p:stCondLst>
                                        </p:cTn>
                                        <p:tgtEl>
                                          <p:spTgt spid="553006"/>
                                        </p:tgtEl>
                                        <p:attrNameLst>
                                          <p:attrName>style.visibility</p:attrName>
                                        </p:attrNameLst>
                                      </p:cBhvr>
                                      <p:to>
                                        <p:strVal val="visible"/>
                                      </p:to>
                                    </p:set>
                                    <p:animEffect transition="in" filter="strips(upRight)">
                                      <p:cBhvr>
                                        <p:cTn id="11" dur="3000"/>
                                        <p:tgtEl>
                                          <p:spTgt spid="553006"/>
                                        </p:tgtEl>
                                      </p:cBhvr>
                                    </p:animEffect>
                                  </p:childTnLst>
                                </p:cTn>
                              </p:par>
                              <p:par>
                                <p:cTn id="12" presetID="18" presetClass="entr" presetSubtype="3" fill="hold" grpId="0" nodeType="withEffect">
                                  <p:stCondLst>
                                    <p:cond delay="1000"/>
                                  </p:stCondLst>
                                  <p:childTnLst>
                                    <p:set>
                                      <p:cBhvr>
                                        <p:cTn id="13" dur="1" fill="hold">
                                          <p:stCondLst>
                                            <p:cond delay="0"/>
                                          </p:stCondLst>
                                        </p:cTn>
                                        <p:tgtEl>
                                          <p:spTgt spid="553007"/>
                                        </p:tgtEl>
                                        <p:attrNameLst>
                                          <p:attrName>style.visibility</p:attrName>
                                        </p:attrNameLst>
                                      </p:cBhvr>
                                      <p:to>
                                        <p:strVal val="visible"/>
                                      </p:to>
                                    </p:set>
                                    <p:animEffect transition="in" filter="strips(upRight)">
                                      <p:cBhvr>
                                        <p:cTn id="14" dur="4000"/>
                                        <p:tgtEl>
                                          <p:spTgt spid="5530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6" grpId="0" animBg="1"/>
      <p:bldP spid="55300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3"/>
        </a:solidFill>
        <a:effectLst/>
      </p:bgPr>
    </p:bg>
    <p:spTree>
      <p:nvGrpSpPr>
        <p:cNvPr id="1" name=""/>
        <p:cNvGrpSpPr/>
        <p:nvPr/>
      </p:nvGrpSpPr>
      <p:grpSpPr>
        <a:xfrm>
          <a:off x="0" y="0"/>
          <a:ext cx="0" cy="0"/>
          <a:chOff x="0" y="0"/>
          <a:chExt cx="0" cy="0"/>
        </a:xfrm>
      </p:grpSpPr>
      <p:sp>
        <p:nvSpPr>
          <p:cNvPr id="42" name="灯片编号占位符 5"/>
          <p:cNvSpPr>
            <a:spLocks noGrp="1"/>
          </p:cNvSpPr>
          <p:nvPr>
            <p:ph type="sldNum" sz="quarter" idx="12"/>
          </p:nvPr>
        </p:nvSpPr>
        <p:spPr/>
        <p:txBody>
          <a:bodyPr/>
          <a:lstStyle/>
          <a:p>
            <a:fld id="{51AE0886-39EC-4ECF-AF37-F140685EF850}" type="slidenum">
              <a:rPr lang="en-US" altLang="zh-CN"/>
              <a:pPr/>
              <a:t>44</a:t>
            </a:fld>
            <a:endParaRPr lang="en-US" altLang="zh-CN"/>
          </a:p>
        </p:txBody>
      </p:sp>
      <p:sp>
        <p:nvSpPr>
          <p:cNvPr id="553986" name="Rectangle 2"/>
          <p:cNvSpPr>
            <a:spLocks noGrp="1" noChangeArrowheads="1"/>
          </p:cNvSpPr>
          <p:nvPr>
            <p:ph type="title"/>
          </p:nvPr>
        </p:nvSpPr>
        <p:spPr>
          <a:xfrm>
            <a:off x="685800" y="0"/>
            <a:ext cx="7772400" cy="1052513"/>
          </a:xfrm>
        </p:spPr>
        <p:txBody>
          <a:bodyPr/>
          <a:lstStyle/>
          <a:p>
            <a:r>
              <a:rPr lang="zh-CN" altLang="en-US">
                <a:solidFill>
                  <a:schemeClr val="tx1"/>
                </a:solidFill>
                <a:latin typeface="黑体" pitchFamily="49" charset="-122"/>
                <a:ea typeface="黑体" pitchFamily="49" charset="-122"/>
              </a:rPr>
              <a:t>电子式积分器</a:t>
            </a:r>
          </a:p>
        </p:txBody>
      </p:sp>
      <p:sp>
        <p:nvSpPr>
          <p:cNvPr id="553987" name="Rectangle 3"/>
          <p:cNvSpPr>
            <a:spLocks noGrp="1" noChangeArrowheads="1"/>
          </p:cNvSpPr>
          <p:nvPr>
            <p:ph type="body" idx="1"/>
          </p:nvPr>
        </p:nvSpPr>
        <p:spPr>
          <a:xfrm>
            <a:off x="387350" y="1196975"/>
            <a:ext cx="3665538" cy="579438"/>
          </a:xfrm>
          <a:noFill/>
          <a:ln/>
        </p:spPr>
        <p:txBody>
          <a:bodyPr wrap="none">
            <a:spAutoFit/>
          </a:bodyPr>
          <a:lstStyle/>
          <a:p>
            <a:r>
              <a:rPr lang="zh-CN" altLang="en-US"/>
              <a:t>数字化：</a:t>
            </a:r>
            <a:r>
              <a:rPr lang="en-US" altLang="zh-CN"/>
              <a:t>A/D</a:t>
            </a:r>
            <a:r>
              <a:rPr lang="zh-CN" altLang="en-US"/>
              <a:t>转换</a:t>
            </a:r>
          </a:p>
        </p:txBody>
      </p:sp>
      <p:sp>
        <p:nvSpPr>
          <p:cNvPr id="553988" name="Text Box 4"/>
          <p:cNvSpPr txBox="1">
            <a:spLocks noChangeArrowheads="1"/>
          </p:cNvSpPr>
          <p:nvPr/>
        </p:nvSpPr>
        <p:spPr bwMode="auto">
          <a:xfrm>
            <a:off x="7893050" y="0"/>
            <a:ext cx="1250950" cy="457200"/>
          </a:xfrm>
          <a:prstGeom prst="rect">
            <a:avLst/>
          </a:prstGeom>
          <a:solidFill>
            <a:srgbClr val="CCCCFF"/>
          </a:solidFill>
          <a:ln w="9525">
            <a:noFill/>
            <a:miter lim="800000"/>
            <a:headEnd/>
            <a:tailEnd/>
          </a:ln>
          <a:effectLst/>
        </p:spPr>
        <p:txBody>
          <a:bodyPr wrap="none">
            <a:spAutoFit/>
          </a:bodyPr>
          <a:lstStyle/>
          <a:p>
            <a:pPr algn="r"/>
            <a:r>
              <a:rPr kumimoji="1" lang="zh-CN" altLang="en-US"/>
              <a:t>积分器</a:t>
            </a:r>
            <a:r>
              <a:rPr kumimoji="1" lang="en-US" altLang="zh-CN"/>
              <a:t>2</a:t>
            </a:r>
            <a:endParaRPr kumimoji="1" lang="en-US" altLang="zh-CN">
              <a:ea typeface="华文行楷" pitchFamily="2" charset="-122"/>
            </a:endParaRPr>
          </a:p>
        </p:txBody>
      </p:sp>
      <p:graphicFrame>
        <p:nvGraphicFramePr>
          <p:cNvPr id="553989" name="Group 5"/>
          <p:cNvGraphicFramePr>
            <a:graphicFrameLocks noGrp="1"/>
          </p:cNvGraphicFramePr>
          <p:nvPr/>
        </p:nvGraphicFramePr>
        <p:xfrm>
          <a:off x="431800" y="1844675"/>
          <a:ext cx="8280400" cy="1168400"/>
        </p:xfrm>
        <a:graphic>
          <a:graphicData uri="http://schemas.openxmlformats.org/drawingml/2006/table">
            <a:tbl>
              <a:tblPr/>
              <a:tblGrid>
                <a:gridCol w="1741488"/>
                <a:gridCol w="6538912"/>
              </a:tblGrid>
              <a:tr h="584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smtClean="0">
                          <a:ln>
                            <a:noFill/>
                          </a:ln>
                          <a:solidFill>
                            <a:schemeClr val="tx1"/>
                          </a:solidFill>
                          <a:effectLst/>
                          <a:latin typeface="Times New Roman" pitchFamily="18" charset="0"/>
                          <a:ea typeface="宋体" pitchFamily="2" charset="-122"/>
                        </a:rPr>
                        <a:t>积分式</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Times New Roman" pitchFamily="18" charset="0"/>
                          <a:ea typeface="宋体" pitchFamily="2" charset="-122"/>
                        </a:rPr>
                        <a:t>双积分式、三斜积分式、脉冲调宽式、电压－频率式</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4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smtClean="0">
                          <a:ln>
                            <a:noFill/>
                          </a:ln>
                          <a:solidFill>
                            <a:schemeClr val="tx1"/>
                          </a:solidFill>
                          <a:effectLst/>
                          <a:latin typeface="Times New Roman" pitchFamily="18" charset="0"/>
                          <a:ea typeface="宋体" pitchFamily="2" charset="-122"/>
                        </a:rPr>
                        <a:t>非积分式</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Times New Roman" pitchFamily="18" charset="0"/>
                          <a:ea typeface="宋体" pitchFamily="2" charset="-122"/>
                        </a:rPr>
                        <a:t>（锯齿波、阶梯波）斜坡式、（逐次逼近、并行）比较式</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54000" name="Rectangle 16"/>
          <p:cNvSpPr>
            <a:spLocks noChangeArrowheads="1"/>
          </p:cNvSpPr>
          <p:nvPr/>
        </p:nvSpPr>
        <p:spPr bwMode="auto">
          <a:xfrm>
            <a:off x="323850" y="3357563"/>
            <a:ext cx="4816475" cy="579437"/>
          </a:xfrm>
          <a:prstGeom prst="rect">
            <a:avLst/>
          </a:prstGeom>
          <a:noFill/>
          <a:ln w="9525">
            <a:noFill/>
            <a:miter lim="800000"/>
            <a:headEnd/>
            <a:tailEnd/>
          </a:ln>
          <a:effectLst/>
        </p:spPr>
        <p:txBody>
          <a:bodyPr wrap="none">
            <a:spAutoFit/>
          </a:bodyPr>
          <a:lstStyle/>
          <a:p>
            <a:pPr marL="342900" indent="-342900">
              <a:spcBef>
                <a:spcPct val="20000"/>
              </a:spcBef>
              <a:buFontTx/>
              <a:buChar char="•"/>
            </a:pPr>
            <a:r>
              <a:rPr lang="zh-CN" altLang="en-US" sz="3200"/>
              <a:t>电压采集卡的</a:t>
            </a:r>
            <a:r>
              <a:rPr lang="zh-CN" altLang="en-US" sz="3200">
                <a:latin typeface="宋体"/>
              </a:rPr>
              <a:t>“</a:t>
            </a:r>
            <a:r>
              <a:rPr lang="zh-CN" altLang="en-US" sz="3200"/>
              <a:t>位</a:t>
            </a:r>
            <a:r>
              <a:rPr lang="zh-CN" altLang="en-US" sz="3200">
                <a:latin typeface="宋体"/>
              </a:rPr>
              <a:t>”</a:t>
            </a:r>
            <a:r>
              <a:rPr lang="zh-CN" altLang="en-US" sz="3200"/>
              <a:t>：</a:t>
            </a:r>
            <a:r>
              <a:rPr lang="en-US" altLang="zh-CN" sz="3200" b="1" i="1"/>
              <a:t>n</a:t>
            </a:r>
            <a:endParaRPr lang="en-US" altLang="zh-CN" sz="3200"/>
          </a:p>
        </p:txBody>
      </p:sp>
      <p:graphicFrame>
        <p:nvGraphicFramePr>
          <p:cNvPr id="554001" name="Object 17"/>
          <p:cNvGraphicFramePr>
            <a:graphicFrameLocks noChangeAspect="1"/>
          </p:cNvGraphicFramePr>
          <p:nvPr/>
        </p:nvGraphicFramePr>
        <p:xfrm>
          <a:off x="1476375" y="4005263"/>
          <a:ext cx="5186363" cy="973137"/>
        </p:xfrm>
        <a:graphic>
          <a:graphicData uri="http://schemas.openxmlformats.org/presentationml/2006/ole">
            <p:oleObj spid="_x0000_s554001" name="Equation" r:id="rId4" imgW="2095200" imgH="393480" progId="Equation.DSMT4">
              <p:embed/>
            </p:oleObj>
          </a:graphicData>
        </a:graphic>
      </p:graphicFrame>
      <p:graphicFrame>
        <p:nvGraphicFramePr>
          <p:cNvPr id="554002" name="Group 18"/>
          <p:cNvGraphicFramePr>
            <a:graphicFrameLocks noGrp="1"/>
          </p:cNvGraphicFramePr>
          <p:nvPr/>
        </p:nvGraphicFramePr>
        <p:xfrm>
          <a:off x="142875" y="5229225"/>
          <a:ext cx="8858250" cy="1247775"/>
        </p:xfrm>
        <a:graphic>
          <a:graphicData uri="http://schemas.openxmlformats.org/drawingml/2006/table">
            <a:tbl>
              <a:tblPr/>
              <a:tblGrid>
                <a:gridCol w="1368425"/>
                <a:gridCol w="1152525"/>
                <a:gridCol w="1223963"/>
                <a:gridCol w="1404937"/>
                <a:gridCol w="1800225"/>
                <a:gridCol w="1908175"/>
              </a:tblGrid>
              <a:tr h="625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pitchFamily="2" charset="-122"/>
                        </a:rPr>
                        <a:t>A/D</a:t>
                      </a:r>
                      <a:r>
                        <a:rPr kumimoji="0" lang="zh-CN" altLang="en-US" sz="2400" b="0" i="0" u="none" strike="noStrike" cap="none" normalizeH="0" baseline="0" smtClean="0">
                          <a:ln>
                            <a:noFill/>
                          </a:ln>
                          <a:solidFill>
                            <a:schemeClr val="tx1"/>
                          </a:solidFill>
                          <a:effectLst/>
                          <a:latin typeface="Times New Roman" pitchFamily="18" charset="0"/>
                          <a:ea typeface="宋体" pitchFamily="2" charset="-122"/>
                        </a:rPr>
                        <a:t>位数</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pitchFamily="2" charset="-122"/>
                        </a:rPr>
                        <a:t>8</a:t>
                      </a:r>
                      <a:r>
                        <a:rPr kumimoji="0" lang="zh-CN" altLang="en-US" sz="2400" b="0" i="0" u="none" strike="noStrike" cap="none" normalizeH="0" baseline="0" smtClean="0">
                          <a:ln>
                            <a:noFill/>
                          </a:ln>
                          <a:solidFill>
                            <a:schemeClr val="tx1"/>
                          </a:solidFill>
                          <a:effectLst/>
                          <a:latin typeface="Times New Roman" pitchFamily="18" charset="0"/>
                          <a:ea typeface="宋体" pitchFamily="2" charset="-122"/>
                        </a:rPr>
                        <a:t>位</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pitchFamily="2" charset="-122"/>
                        </a:rPr>
                        <a:t>10</a:t>
                      </a:r>
                      <a:r>
                        <a:rPr kumimoji="0" lang="zh-CN" altLang="en-US" sz="2400" b="0" i="0" u="none" strike="noStrike" cap="none" normalizeH="0" baseline="0" smtClean="0">
                          <a:ln>
                            <a:noFill/>
                          </a:ln>
                          <a:solidFill>
                            <a:schemeClr val="tx1"/>
                          </a:solidFill>
                          <a:effectLst/>
                          <a:latin typeface="Times New Roman" pitchFamily="18" charset="0"/>
                          <a:ea typeface="宋体" pitchFamily="2" charset="-122"/>
                        </a:rPr>
                        <a:t>位</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pitchFamily="2" charset="-122"/>
                        </a:rPr>
                        <a:t>12</a:t>
                      </a:r>
                      <a:r>
                        <a:rPr kumimoji="0" lang="zh-CN" altLang="en-US" sz="2400" b="0" i="0" u="none" strike="noStrike" cap="none" normalizeH="0" baseline="0" smtClean="0">
                          <a:ln>
                            <a:noFill/>
                          </a:ln>
                          <a:solidFill>
                            <a:schemeClr val="tx1"/>
                          </a:solidFill>
                          <a:effectLst/>
                          <a:latin typeface="Times New Roman" pitchFamily="18" charset="0"/>
                          <a:ea typeface="宋体" pitchFamily="2" charset="-122"/>
                        </a:rPr>
                        <a:t>位</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pitchFamily="2" charset="-122"/>
                        </a:rPr>
                        <a:t>16</a:t>
                      </a:r>
                      <a:r>
                        <a:rPr kumimoji="0" lang="zh-CN" altLang="en-US" sz="2400" b="0" i="0" u="none" strike="noStrike" cap="none" normalizeH="0" baseline="0" smtClean="0">
                          <a:ln>
                            <a:noFill/>
                          </a:ln>
                          <a:solidFill>
                            <a:schemeClr val="tx1"/>
                          </a:solidFill>
                          <a:effectLst/>
                          <a:latin typeface="Times New Roman" pitchFamily="18" charset="0"/>
                          <a:ea typeface="宋体" pitchFamily="2" charset="-122"/>
                        </a:rPr>
                        <a:t>位</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pitchFamily="2" charset="-122"/>
                        </a:rPr>
                        <a:t>17</a:t>
                      </a:r>
                      <a:r>
                        <a:rPr kumimoji="0" lang="zh-CN" altLang="en-US" sz="2400" b="0" i="0" u="none" strike="noStrike" cap="none" normalizeH="0" baseline="0" smtClean="0">
                          <a:ln>
                            <a:noFill/>
                          </a:ln>
                          <a:solidFill>
                            <a:schemeClr val="tx1"/>
                          </a:solidFill>
                          <a:effectLst/>
                          <a:latin typeface="Times New Roman" pitchFamily="18" charset="0"/>
                          <a:ea typeface="宋体" pitchFamily="2" charset="-122"/>
                        </a:rPr>
                        <a:t>位</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2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b="0" i="1" u="none" strike="noStrike" cap="none" normalizeH="0" baseline="0" smtClean="0">
                          <a:ln>
                            <a:noFill/>
                          </a:ln>
                          <a:solidFill>
                            <a:schemeClr val="tx1"/>
                          </a:solidFill>
                          <a:effectLst/>
                          <a:latin typeface="Times New Roman" pitchFamily="18" charset="0"/>
                          <a:ea typeface="宋体" pitchFamily="2" charset="-122"/>
                        </a:rPr>
                        <a:t>V</a:t>
                      </a:r>
                      <a:r>
                        <a:rPr kumimoji="0" lang="en-US" altLang="zh-CN" sz="2400" b="0" i="0" u="none" strike="noStrike" cap="none" normalizeH="0" baseline="-25000" smtClean="0">
                          <a:ln>
                            <a:noFill/>
                          </a:ln>
                          <a:solidFill>
                            <a:schemeClr val="tx1"/>
                          </a:solidFill>
                          <a:effectLst/>
                          <a:latin typeface="Times New Roman" pitchFamily="18" charset="0"/>
                          <a:ea typeface="宋体" pitchFamily="2" charset="-122"/>
                        </a:rPr>
                        <a:t>0</a:t>
                      </a:r>
                      <a:r>
                        <a:rPr kumimoji="0" lang="en-US" altLang="zh-CN" sz="2400" b="0" i="0" u="none" strike="noStrike" cap="none" normalizeH="0" baseline="0" smtClean="0">
                          <a:ln>
                            <a:noFill/>
                          </a:ln>
                          <a:solidFill>
                            <a:schemeClr val="tx1"/>
                          </a:solidFill>
                          <a:effectLst/>
                          <a:latin typeface="Times New Roman" pitchFamily="18" charset="0"/>
                          <a:ea typeface="宋体" pitchFamily="2" charset="-122"/>
                        </a:rPr>
                        <a:t> (mV)</a:t>
                      </a:r>
                      <a:endParaRPr kumimoji="0" lang="en-US" altLang="zh-CN" sz="2400" b="0" i="1" u="none" strike="noStrike" cap="none" normalizeH="0" baseline="0" smtClean="0">
                        <a:ln>
                          <a:noFill/>
                        </a:ln>
                        <a:solidFill>
                          <a:schemeClr val="tx1"/>
                        </a:solidFill>
                        <a:effectLst/>
                        <a:latin typeface="Times New Roman" pitchFamily="18" charset="0"/>
                        <a:ea typeface="宋体"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smtClean="0">
                          <a:ln>
                            <a:noFill/>
                          </a:ln>
                          <a:solidFill>
                            <a:srgbClr val="FF3300"/>
                          </a:solidFill>
                          <a:effectLst/>
                          <a:latin typeface="Times New Roman" pitchFamily="18" charset="0"/>
                          <a:ea typeface="宋体" pitchFamily="2" charset="-122"/>
                        </a:rPr>
                        <a:t>39.062</a:t>
                      </a: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smtClean="0">
                          <a:ln>
                            <a:noFill/>
                          </a:ln>
                          <a:solidFill>
                            <a:srgbClr val="0000FF"/>
                          </a:solidFill>
                          <a:effectLst/>
                          <a:latin typeface="Times New Roman" pitchFamily="18" charset="0"/>
                          <a:ea typeface="宋体" pitchFamily="2" charset="-122"/>
                        </a:rPr>
                        <a:t>9.765</a:t>
                      </a: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rPr>
                        <a:t>625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smtClean="0">
                          <a:ln>
                            <a:noFill/>
                          </a:ln>
                          <a:solidFill>
                            <a:srgbClr val="FF3300"/>
                          </a:solidFill>
                          <a:effectLst/>
                          <a:latin typeface="Times New Roman" pitchFamily="18" charset="0"/>
                          <a:ea typeface="宋体" pitchFamily="2" charset="-122"/>
                        </a:rPr>
                        <a:t>2.441</a:t>
                      </a: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rPr>
                        <a:t>40625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smtClean="0">
                          <a:ln>
                            <a:noFill/>
                          </a:ln>
                          <a:solidFill>
                            <a:srgbClr val="0000FF"/>
                          </a:solidFill>
                          <a:effectLst/>
                          <a:latin typeface="Times New Roman" pitchFamily="18" charset="0"/>
                          <a:ea typeface="宋体" pitchFamily="2" charset="-122"/>
                        </a:rPr>
                        <a:t>0.152</a:t>
                      </a: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rPr>
                        <a:t>587890625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smtClean="0">
                          <a:ln>
                            <a:noFill/>
                          </a:ln>
                          <a:solidFill>
                            <a:srgbClr val="FF3300"/>
                          </a:solidFill>
                          <a:effectLst/>
                          <a:latin typeface="Times New Roman" pitchFamily="18" charset="0"/>
                          <a:ea typeface="宋体" pitchFamily="2" charset="-122"/>
                        </a:rPr>
                        <a:t>0.076</a:t>
                      </a: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rPr>
                        <a:t>2939453125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54025" name="Text Box 41"/>
          <p:cNvSpPr txBox="1">
            <a:spLocks noChangeArrowheads="1"/>
          </p:cNvSpPr>
          <p:nvPr/>
        </p:nvSpPr>
        <p:spPr bwMode="auto">
          <a:xfrm>
            <a:off x="7380288" y="4221163"/>
            <a:ext cx="1230312" cy="641350"/>
          </a:xfrm>
          <a:prstGeom prst="rect">
            <a:avLst/>
          </a:prstGeom>
          <a:noFill/>
          <a:ln w="9525">
            <a:noFill/>
            <a:miter lim="800000"/>
            <a:headEnd/>
            <a:tailEnd/>
          </a:ln>
          <a:effectLst/>
        </p:spPr>
        <p:txBody>
          <a:bodyPr wrap="none">
            <a:spAutoFit/>
          </a:bodyPr>
          <a:lstStyle/>
          <a:p>
            <a:pPr algn="ctr"/>
            <a:r>
              <a:rPr lang="en-US" altLang="zh-CN" sz="1800">
                <a:latin typeface="Arial" pitchFamily="34" charset="0"/>
              </a:rPr>
              <a:t>23</a:t>
            </a:r>
            <a:r>
              <a:rPr lang="zh-CN" altLang="en-US" sz="1800">
                <a:latin typeface="Arial" pitchFamily="34" charset="0"/>
              </a:rPr>
              <a:t>位：</a:t>
            </a:r>
          </a:p>
          <a:p>
            <a:pPr algn="ctr"/>
            <a:r>
              <a:rPr lang="en-US" altLang="zh-CN" sz="1800">
                <a:latin typeface="Arial" pitchFamily="34" charset="0"/>
              </a:rPr>
              <a:t>1.1921 </a:t>
            </a:r>
            <a:r>
              <a:rPr lang="en-US" altLang="zh-CN" sz="1800">
                <a:latin typeface="Arial" pitchFamily="34" charset="0"/>
                <a:sym typeface="Symbol" pitchFamily="18" charset="2"/>
              </a:rPr>
              <a:t>V</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54000"/>
                                        </p:tgtEl>
                                        <p:attrNameLst>
                                          <p:attrName>style.visibility</p:attrName>
                                        </p:attrNameLst>
                                      </p:cBhvr>
                                      <p:to>
                                        <p:strVal val="visible"/>
                                      </p:to>
                                    </p:set>
                                    <p:animEffect transition="in" filter="strips(downRight)">
                                      <p:cBhvr>
                                        <p:cTn id="7" dur="500"/>
                                        <p:tgtEl>
                                          <p:spTgt spid="554000"/>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554001"/>
                                        </p:tgtEl>
                                        <p:attrNameLst>
                                          <p:attrName>style.visibility</p:attrName>
                                        </p:attrNameLst>
                                      </p:cBhvr>
                                      <p:to>
                                        <p:strVal val="visible"/>
                                      </p:to>
                                    </p:set>
                                    <p:animEffect transition="in" filter="strips(downRight)">
                                      <p:cBhvr>
                                        <p:cTn id="11" dur="3000"/>
                                        <p:tgtEl>
                                          <p:spTgt spid="554001"/>
                                        </p:tgtEl>
                                      </p:cBhvr>
                                    </p:animEffect>
                                  </p:childTnLst>
                                </p:cTn>
                              </p:par>
                            </p:childTnLst>
                          </p:cTn>
                        </p:par>
                        <p:par>
                          <p:cTn id="12" fill="hold">
                            <p:stCondLst>
                              <p:cond delay="3500"/>
                            </p:stCondLst>
                            <p:childTnLst>
                              <p:par>
                                <p:cTn id="13" presetID="18" presetClass="entr" presetSubtype="6" fill="hold" nodeType="afterEffect">
                                  <p:stCondLst>
                                    <p:cond delay="0"/>
                                  </p:stCondLst>
                                  <p:childTnLst>
                                    <p:set>
                                      <p:cBhvr>
                                        <p:cTn id="14" dur="1" fill="hold">
                                          <p:stCondLst>
                                            <p:cond delay="0"/>
                                          </p:stCondLst>
                                        </p:cTn>
                                        <p:tgtEl>
                                          <p:spTgt spid="554002"/>
                                        </p:tgtEl>
                                        <p:attrNameLst>
                                          <p:attrName>style.visibility</p:attrName>
                                        </p:attrNameLst>
                                      </p:cBhvr>
                                      <p:to>
                                        <p:strVal val="visible"/>
                                      </p:to>
                                    </p:set>
                                    <p:animEffect transition="in" filter="strips(downRight)">
                                      <p:cBhvr>
                                        <p:cTn id="15" dur="3000"/>
                                        <p:tgtEl>
                                          <p:spTgt spid="554002"/>
                                        </p:tgtEl>
                                      </p:cBhvr>
                                    </p:animEffect>
                                  </p:childTnLst>
                                </p:cTn>
                              </p:par>
                            </p:childTnLst>
                          </p:cTn>
                        </p:par>
                        <p:par>
                          <p:cTn id="16" fill="hold">
                            <p:stCondLst>
                              <p:cond delay="6500"/>
                            </p:stCondLst>
                            <p:childTnLst>
                              <p:par>
                                <p:cTn id="17" presetID="18" presetClass="entr" presetSubtype="6" fill="hold" grpId="0" nodeType="afterEffect">
                                  <p:stCondLst>
                                    <p:cond delay="0"/>
                                  </p:stCondLst>
                                  <p:childTnLst>
                                    <p:set>
                                      <p:cBhvr>
                                        <p:cTn id="18" dur="1" fill="hold">
                                          <p:stCondLst>
                                            <p:cond delay="0"/>
                                          </p:stCondLst>
                                        </p:cTn>
                                        <p:tgtEl>
                                          <p:spTgt spid="554025"/>
                                        </p:tgtEl>
                                        <p:attrNameLst>
                                          <p:attrName>style.visibility</p:attrName>
                                        </p:attrNameLst>
                                      </p:cBhvr>
                                      <p:to>
                                        <p:strVal val="visible"/>
                                      </p:to>
                                    </p:set>
                                    <p:animEffect transition="in" filter="strips(downRight)">
                                      <p:cBhvr>
                                        <p:cTn id="19" dur="3000"/>
                                        <p:tgtEl>
                                          <p:spTgt spid="554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000" grpId="0"/>
      <p:bldP spid="55402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灯片编号占位符 5"/>
          <p:cNvSpPr>
            <a:spLocks noGrp="1"/>
          </p:cNvSpPr>
          <p:nvPr>
            <p:ph type="sldNum" sz="quarter" idx="12"/>
          </p:nvPr>
        </p:nvSpPr>
        <p:spPr/>
        <p:txBody>
          <a:bodyPr/>
          <a:lstStyle/>
          <a:p>
            <a:fld id="{D3302A84-6417-4EF7-B92B-6FFDA0183511}" type="slidenum">
              <a:rPr lang="en-US" altLang="zh-CN"/>
              <a:pPr/>
              <a:t>45</a:t>
            </a:fld>
            <a:endParaRPr lang="en-US" altLang="zh-CN"/>
          </a:p>
        </p:txBody>
      </p:sp>
      <p:sp>
        <p:nvSpPr>
          <p:cNvPr id="555010" name="Rectangle 2"/>
          <p:cNvSpPr>
            <a:spLocks noGrp="1" noChangeArrowheads="1"/>
          </p:cNvSpPr>
          <p:nvPr>
            <p:ph type="title"/>
          </p:nvPr>
        </p:nvSpPr>
        <p:spPr>
          <a:xfrm>
            <a:off x="685800" y="0"/>
            <a:ext cx="7772400" cy="1052513"/>
          </a:xfrm>
        </p:spPr>
        <p:txBody>
          <a:bodyPr/>
          <a:lstStyle/>
          <a:p>
            <a:r>
              <a:rPr lang="zh-CN" altLang="en-US">
                <a:solidFill>
                  <a:schemeClr val="tx1"/>
                </a:solidFill>
                <a:latin typeface="黑体" pitchFamily="49" charset="-122"/>
                <a:ea typeface="黑体" pitchFamily="49" charset="-122"/>
              </a:rPr>
              <a:t>电子式积分器</a:t>
            </a:r>
          </a:p>
        </p:txBody>
      </p:sp>
      <p:sp>
        <p:nvSpPr>
          <p:cNvPr id="555011" name="Rectangle 3"/>
          <p:cNvSpPr>
            <a:spLocks noGrp="1" noChangeArrowheads="1"/>
          </p:cNvSpPr>
          <p:nvPr>
            <p:ph type="body" idx="1"/>
          </p:nvPr>
        </p:nvSpPr>
        <p:spPr>
          <a:xfrm>
            <a:off x="387350" y="1196975"/>
            <a:ext cx="4184650" cy="579438"/>
          </a:xfrm>
          <a:noFill/>
          <a:ln/>
        </p:spPr>
        <p:txBody>
          <a:bodyPr wrap="none">
            <a:spAutoFit/>
          </a:bodyPr>
          <a:lstStyle/>
          <a:p>
            <a:r>
              <a:rPr lang="zh-CN" altLang="en-US"/>
              <a:t>虚拟化：软件积分器</a:t>
            </a:r>
          </a:p>
        </p:txBody>
      </p:sp>
      <p:sp>
        <p:nvSpPr>
          <p:cNvPr id="555012" name="Text Box 4"/>
          <p:cNvSpPr txBox="1">
            <a:spLocks noChangeArrowheads="1"/>
          </p:cNvSpPr>
          <p:nvPr/>
        </p:nvSpPr>
        <p:spPr bwMode="auto">
          <a:xfrm>
            <a:off x="7893050" y="0"/>
            <a:ext cx="1250950" cy="457200"/>
          </a:xfrm>
          <a:prstGeom prst="rect">
            <a:avLst/>
          </a:prstGeom>
          <a:solidFill>
            <a:srgbClr val="CCCCFF"/>
          </a:solidFill>
          <a:ln w="9525">
            <a:noFill/>
            <a:miter lim="800000"/>
            <a:headEnd/>
            <a:tailEnd/>
          </a:ln>
          <a:effectLst/>
        </p:spPr>
        <p:txBody>
          <a:bodyPr wrap="none">
            <a:spAutoFit/>
          </a:bodyPr>
          <a:lstStyle/>
          <a:p>
            <a:pPr algn="r"/>
            <a:r>
              <a:rPr kumimoji="1" lang="zh-CN" altLang="en-US"/>
              <a:t>积分器</a:t>
            </a:r>
            <a:r>
              <a:rPr kumimoji="1" lang="en-US" altLang="zh-CN"/>
              <a:t>3</a:t>
            </a:r>
            <a:endParaRPr kumimoji="1" lang="en-US" altLang="zh-CN">
              <a:ea typeface="华文行楷" pitchFamily="2" charset="-122"/>
            </a:endParaRPr>
          </a:p>
        </p:txBody>
      </p:sp>
      <p:sp>
        <p:nvSpPr>
          <p:cNvPr id="555013" name="Rectangle 5"/>
          <p:cNvSpPr>
            <a:spLocks noChangeArrowheads="1"/>
          </p:cNvSpPr>
          <p:nvPr/>
        </p:nvSpPr>
        <p:spPr bwMode="auto">
          <a:xfrm>
            <a:off x="4932363" y="1916113"/>
            <a:ext cx="3978275" cy="579437"/>
          </a:xfrm>
          <a:prstGeom prst="rect">
            <a:avLst/>
          </a:prstGeom>
          <a:noFill/>
          <a:ln w="9525">
            <a:noFill/>
            <a:miter lim="800000"/>
            <a:headEnd/>
            <a:tailEnd/>
          </a:ln>
          <a:effectLst/>
        </p:spPr>
        <p:txBody>
          <a:bodyPr wrap="none">
            <a:spAutoFit/>
          </a:bodyPr>
          <a:lstStyle/>
          <a:p>
            <a:pPr marL="342900" indent="-342900">
              <a:spcBef>
                <a:spcPct val="20000"/>
              </a:spcBef>
            </a:pPr>
            <a:r>
              <a:rPr lang="zh-CN" altLang="en-US" sz="3200"/>
              <a:t>例如，</a:t>
            </a:r>
            <a:r>
              <a:rPr lang="en-US" altLang="zh-CN" sz="3200" b="1" i="1"/>
              <a:t>NI </a:t>
            </a:r>
            <a:r>
              <a:rPr lang="zh-CN" altLang="en-US" sz="3200"/>
              <a:t>的 </a:t>
            </a:r>
            <a:r>
              <a:rPr lang="en-US" altLang="zh-CN" sz="3200"/>
              <a:t>LabView</a:t>
            </a:r>
          </a:p>
        </p:txBody>
      </p:sp>
      <p:grpSp>
        <p:nvGrpSpPr>
          <p:cNvPr id="555014" name="Group 6"/>
          <p:cNvGrpSpPr>
            <a:grpSpLocks/>
          </p:cNvGrpSpPr>
          <p:nvPr/>
        </p:nvGrpSpPr>
        <p:grpSpPr bwMode="auto">
          <a:xfrm>
            <a:off x="179388" y="2171700"/>
            <a:ext cx="4968875" cy="4281488"/>
            <a:chOff x="113" y="1348"/>
            <a:chExt cx="3130" cy="2697"/>
          </a:xfrm>
        </p:grpSpPr>
        <p:sp>
          <p:nvSpPr>
            <p:cNvPr id="555015" name="Text Box 7"/>
            <p:cNvSpPr txBox="1">
              <a:spLocks noChangeArrowheads="1"/>
            </p:cNvSpPr>
            <p:nvPr/>
          </p:nvSpPr>
          <p:spPr bwMode="auto">
            <a:xfrm>
              <a:off x="2839" y="2975"/>
              <a:ext cx="404" cy="365"/>
            </a:xfrm>
            <a:prstGeom prst="rect">
              <a:avLst/>
            </a:prstGeom>
            <a:noFill/>
            <a:ln w="9525">
              <a:noFill/>
              <a:miter lim="800000"/>
              <a:headEnd/>
              <a:tailEnd/>
            </a:ln>
            <a:effectLst/>
          </p:spPr>
          <p:txBody>
            <a:bodyPr wrap="none">
              <a:spAutoFit/>
            </a:bodyPr>
            <a:lstStyle/>
            <a:p>
              <a:r>
                <a:rPr lang="en-US" altLang="zh-CN" sz="3200" b="1" i="1">
                  <a:latin typeface="Arial" pitchFamily="34" charset="0"/>
                </a:rPr>
                <a:t>U</a:t>
              </a:r>
              <a:r>
                <a:rPr lang="en-US" altLang="zh-CN" sz="3200" b="1" i="1" baseline="-25000">
                  <a:latin typeface="Arial" pitchFamily="34" charset="0"/>
                </a:rPr>
                <a:t>o</a:t>
              </a:r>
              <a:endParaRPr lang="en-US" altLang="zh-CN" sz="3200" b="1" i="1">
                <a:latin typeface="Arial" pitchFamily="34" charset="0"/>
              </a:endParaRPr>
            </a:p>
          </p:txBody>
        </p:sp>
        <p:sp>
          <p:nvSpPr>
            <p:cNvPr id="555016" name="Text Box 8"/>
            <p:cNvSpPr txBox="1">
              <a:spLocks noChangeArrowheads="1"/>
            </p:cNvSpPr>
            <p:nvPr/>
          </p:nvSpPr>
          <p:spPr bwMode="auto">
            <a:xfrm>
              <a:off x="113" y="2886"/>
              <a:ext cx="348" cy="365"/>
            </a:xfrm>
            <a:prstGeom prst="rect">
              <a:avLst/>
            </a:prstGeom>
            <a:solidFill>
              <a:srgbClr val="FFFFFF"/>
            </a:solidFill>
            <a:ln w="9525">
              <a:noFill/>
              <a:miter lim="800000"/>
              <a:headEnd/>
              <a:tailEnd/>
            </a:ln>
            <a:effectLst/>
          </p:spPr>
          <p:txBody>
            <a:bodyPr wrap="none">
              <a:spAutoFit/>
            </a:bodyPr>
            <a:lstStyle/>
            <a:p>
              <a:r>
                <a:rPr lang="en-US" altLang="zh-CN" sz="3200" b="1" i="1">
                  <a:latin typeface="Arial" pitchFamily="34" charset="0"/>
                </a:rPr>
                <a:t>U</a:t>
              </a:r>
              <a:r>
                <a:rPr lang="en-US" altLang="zh-CN" sz="3200" b="1" i="1" baseline="-25000">
                  <a:latin typeface="Arial" pitchFamily="34" charset="0"/>
                </a:rPr>
                <a:t>i</a:t>
              </a:r>
              <a:endParaRPr lang="en-US" altLang="zh-CN" sz="3200" b="1" i="1">
                <a:latin typeface="Arial" pitchFamily="34" charset="0"/>
              </a:endParaRPr>
            </a:p>
          </p:txBody>
        </p:sp>
        <p:grpSp>
          <p:nvGrpSpPr>
            <p:cNvPr id="555017" name="Group 9"/>
            <p:cNvGrpSpPr>
              <a:grpSpLocks/>
            </p:cNvGrpSpPr>
            <p:nvPr/>
          </p:nvGrpSpPr>
          <p:grpSpPr bwMode="auto">
            <a:xfrm>
              <a:off x="204" y="1348"/>
              <a:ext cx="2869" cy="2697"/>
              <a:chOff x="204" y="1348"/>
              <a:chExt cx="2869" cy="2697"/>
            </a:xfrm>
          </p:grpSpPr>
          <p:sp>
            <p:nvSpPr>
              <p:cNvPr id="555018" name="Rectangle 10"/>
              <p:cNvSpPr>
                <a:spLocks noChangeArrowheads="1"/>
              </p:cNvSpPr>
              <p:nvPr/>
            </p:nvSpPr>
            <p:spPr bwMode="auto">
              <a:xfrm>
                <a:off x="612" y="1389"/>
                <a:ext cx="2087" cy="2450"/>
              </a:xfrm>
              <a:prstGeom prst="rect">
                <a:avLst/>
              </a:prstGeom>
              <a:noFill/>
              <a:ln w="28575">
                <a:solidFill>
                  <a:srgbClr val="FF00FF"/>
                </a:solidFill>
                <a:prstDash val="dash"/>
                <a:miter lim="800000"/>
                <a:headEnd/>
                <a:tailEnd/>
              </a:ln>
              <a:effectLst/>
            </p:spPr>
            <p:txBody>
              <a:bodyPr wrap="none" anchor="ctr"/>
              <a:lstStyle/>
              <a:p>
                <a:endParaRPr lang="zh-CN" altLang="en-US"/>
              </a:p>
            </p:txBody>
          </p:sp>
          <p:sp>
            <p:nvSpPr>
              <p:cNvPr id="555019" name="Line 11"/>
              <p:cNvSpPr>
                <a:spLocks noChangeShapeType="1"/>
              </p:cNvSpPr>
              <p:nvPr/>
            </p:nvSpPr>
            <p:spPr bwMode="auto">
              <a:xfrm>
                <a:off x="340" y="2637"/>
                <a:ext cx="1361" cy="0"/>
              </a:xfrm>
              <a:prstGeom prst="line">
                <a:avLst/>
              </a:prstGeom>
              <a:noFill/>
              <a:ln w="28575">
                <a:solidFill>
                  <a:schemeClr val="tx1"/>
                </a:solidFill>
                <a:round/>
                <a:headEnd/>
                <a:tailEnd/>
              </a:ln>
              <a:effectLst/>
            </p:spPr>
            <p:txBody>
              <a:bodyPr/>
              <a:lstStyle/>
              <a:p>
                <a:endParaRPr lang="zh-CN" altLang="en-US"/>
              </a:p>
            </p:txBody>
          </p:sp>
          <p:sp>
            <p:nvSpPr>
              <p:cNvPr id="555020" name="Rectangle 12"/>
              <p:cNvSpPr>
                <a:spLocks noChangeArrowheads="1"/>
              </p:cNvSpPr>
              <p:nvPr/>
            </p:nvSpPr>
            <p:spPr bwMode="auto">
              <a:xfrm>
                <a:off x="793" y="2569"/>
                <a:ext cx="408" cy="136"/>
              </a:xfrm>
              <a:prstGeom prst="rect">
                <a:avLst/>
              </a:prstGeom>
              <a:solidFill>
                <a:schemeClr val="bg1"/>
              </a:solidFill>
              <a:ln w="38100">
                <a:solidFill>
                  <a:schemeClr val="tx1"/>
                </a:solidFill>
                <a:miter lim="800000"/>
                <a:headEnd/>
                <a:tailEnd/>
              </a:ln>
              <a:effectLst/>
            </p:spPr>
            <p:txBody>
              <a:bodyPr wrap="none" anchor="ctr"/>
              <a:lstStyle/>
              <a:p>
                <a:endParaRPr lang="zh-CN" altLang="en-US"/>
              </a:p>
            </p:txBody>
          </p:sp>
          <p:sp>
            <p:nvSpPr>
              <p:cNvPr id="555021" name="AutoShape 13"/>
              <p:cNvSpPr>
                <a:spLocks noChangeArrowheads="1"/>
              </p:cNvSpPr>
              <p:nvPr/>
            </p:nvSpPr>
            <p:spPr bwMode="auto">
              <a:xfrm rot="5400000">
                <a:off x="1701" y="2523"/>
                <a:ext cx="544" cy="635"/>
              </a:xfrm>
              <a:prstGeom prst="triangle">
                <a:avLst>
                  <a:gd name="adj" fmla="val 50000"/>
                </a:avLst>
              </a:prstGeom>
              <a:solidFill>
                <a:srgbClr val="CCFF99"/>
              </a:solidFill>
              <a:ln w="38100">
                <a:solidFill>
                  <a:schemeClr val="tx1"/>
                </a:solidFill>
                <a:miter lim="800000"/>
                <a:headEnd/>
                <a:tailEnd/>
              </a:ln>
              <a:effectLst/>
            </p:spPr>
            <p:txBody>
              <a:bodyPr wrap="none" anchor="ctr"/>
              <a:lstStyle/>
              <a:p>
                <a:endParaRPr lang="zh-CN" altLang="en-US"/>
              </a:p>
            </p:txBody>
          </p:sp>
          <p:sp>
            <p:nvSpPr>
              <p:cNvPr id="555022" name="Text Box 14"/>
              <p:cNvSpPr txBox="1">
                <a:spLocks noChangeArrowheads="1"/>
              </p:cNvSpPr>
              <p:nvPr/>
            </p:nvSpPr>
            <p:spPr bwMode="auto">
              <a:xfrm>
                <a:off x="1701" y="2697"/>
                <a:ext cx="255" cy="288"/>
              </a:xfrm>
              <a:prstGeom prst="rect">
                <a:avLst/>
              </a:prstGeom>
              <a:noFill/>
              <a:ln w="9525">
                <a:noFill/>
                <a:miter lim="800000"/>
                <a:headEnd/>
                <a:tailEnd/>
              </a:ln>
              <a:effectLst/>
            </p:spPr>
            <p:txBody>
              <a:bodyPr wrap="none">
                <a:spAutoFit/>
              </a:bodyPr>
              <a:lstStyle/>
              <a:p>
                <a:pPr>
                  <a:spcBef>
                    <a:spcPct val="50000"/>
                  </a:spcBef>
                </a:pPr>
                <a:r>
                  <a:rPr lang="en-US" altLang="zh-CN" b="1">
                    <a:latin typeface="Arial" pitchFamily="34" charset="0"/>
                  </a:rPr>
                  <a:t>A</a:t>
                </a:r>
              </a:p>
            </p:txBody>
          </p:sp>
          <p:sp>
            <p:nvSpPr>
              <p:cNvPr id="555023" name="Text Box 15"/>
              <p:cNvSpPr txBox="1">
                <a:spLocks noChangeArrowheads="1"/>
              </p:cNvSpPr>
              <p:nvPr/>
            </p:nvSpPr>
            <p:spPr bwMode="auto">
              <a:xfrm>
                <a:off x="856" y="2280"/>
                <a:ext cx="326" cy="288"/>
              </a:xfrm>
              <a:prstGeom prst="rect">
                <a:avLst/>
              </a:prstGeom>
              <a:noFill/>
              <a:ln w="9525">
                <a:noFill/>
                <a:miter lim="800000"/>
                <a:headEnd/>
                <a:tailEnd/>
              </a:ln>
              <a:effectLst/>
            </p:spPr>
            <p:txBody>
              <a:bodyPr wrap="none">
                <a:spAutoFit/>
              </a:bodyPr>
              <a:lstStyle/>
              <a:p>
                <a:r>
                  <a:rPr lang="en-US" altLang="zh-CN" b="1" i="1">
                    <a:latin typeface="Arial" pitchFamily="34" charset="0"/>
                  </a:rPr>
                  <a:t>R</a:t>
                </a:r>
                <a:r>
                  <a:rPr lang="en-US" altLang="zh-CN" b="1" baseline="-25000">
                    <a:latin typeface="Arial" pitchFamily="34" charset="0"/>
                  </a:rPr>
                  <a:t>1</a:t>
                </a:r>
                <a:endParaRPr lang="en-US" altLang="zh-CN" b="1" i="1">
                  <a:latin typeface="Arial" pitchFamily="34" charset="0"/>
                </a:endParaRPr>
              </a:p>
            </p:txBody>
          </p:sp>
          <p:sp>
            <p:nvSpPr>
              <p:cNvPr id="555024" name="Oval 16"/>
              <p:cNvSpPr>
                <a:spLocks noChangeArrowheads="1"/>
              </p:cNvSpPr>
              <p:nvPr/>
            </p:nvSpPr>
            <p:spPr bwMode="auto">
              <a:xfrm>
                <a:off x="1383" y="2614"/>
                <a:ext cx="45" cy="45"/>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555025" name="Oval 17"/>
              <p:cNvSpPr>
                <a:spLocks noChangeArrowheads="1"/>
              </p:cNvSpPr>
              <p:nvPr/>
            </p:nvSpPr>
            <p:spPr bwMode="auto">
              <a:xfrm>
                <a:off x="2497" y="2817"/>
                <a:ext cx="45" cy="45"/>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555026" name="Oval 18"/>
              <p:cNvSpPr>
                <a:spLocks noChangeArrowheads="1"/>
              </p:cNvSpPr>
              <p:nvPr/>
            </p:nvSpPr>
            <p:spPr bwMode="auto">
              <a:xfrm>
                <a:off x="204" y="2569"/>
                <a:ext cx="136" cy="136"/>
              </a:xfrm>
              <a:prstGeom prst="ellipse">
                <a:avLst/>
              </a:prstGeom>
              <a:noFill/>
              <a:ln w="28575">
                <a:solidFill>
                  <a:schemeClr val="tx1"/>
                </a:solidFill>
                <a:round/>
                <a:headEnd/>
                <a:tailEnd/>
              </a:ln>
              <a:effectLst/>
            </p:spPr>
            <p:txBody>
              <a:bodyPr wrap="none" anchor="ctr"/>
              <a:lstStyle/>
              <a:p>
                <a:endParaRPr lang="zh-CN" altLang="en-US"/>
              </a:p>
            </p:txBody>
          </p:sp>
          <p:sp>
            <p:nvSpPr>
              <p:cNvPr id="555027" name="Oval 19"/>
              <p:cNvSpPr>
                <a:spLocks noChangeArrowheads="1"/>
              </p:cNvSpPr>
              <p:nvPr/>
            </p:nvSpPr>
            <p:spPr bwMode="auto">
              <a:xfrm>
                <a:off x="2937" y="2768"/>
                <a:ext cx="136" cy="136"/>
              </a:xfrm>
              <a:prstGeom prst="ellipse">
                <a:avLst/>
              </a:prstGeom>
              <a:noFill/>
              <a:ln w="28575">
                <a:solidFill>
                  <a:schemeClr val="tx1"/>
                </a:solidFill>
                <a:round/>
                <a:headEnd/>
                <a:tailEnd/>
              </a:ln>
              <a:effectLst/>
            </p:spPr>
            <p:txBody>
              <a:bodyPr wrap="none" anchor="ctr"/>
              <a:lstStyle/>
              <a:p>
                <a:endParaRPr lang="zh-CN" altLang="en-US"/>
              </a:p>
            </p:txBody>
          </p:sp>
          <p:sp>
            <p:nvSpPr>
              <p:cNvPr id="555028" name="Line 20"/>
              <p:cNvSpPr>
                <a:spLocks noChangeShapeType="1"/>
              </p:cNvSpPr>
              <p:nvPr/>
            </p:nvSpPr>
            <p:spPr bwMode="auto">
              <a:xfrm>
                <a:off x="1293" y="4045"/>
                <a:ext cx="204" cy="0"/>
              </a:xfrm>
              <a:prstGeom prst="line">
                <a:avLst/>
              </a:prstGeom>
              <a:noFill/>
              <a:ln w="38100">
                <a:solidFill>
                  <a:schemeClr val="tx1"/>
                </a:solidFill>
                <a:round/>
                <a:headEnd/>
                <a:tailEnd/>
              </a:ln>
              <a:effectLst/>
            </p:spPr>
            <p:txBody>
              <a:bodyPr/>
              <a:lstStyle/>
              <a:p>
                <a:endParaRPr lang="zh-CN" altLang="en-US"/>
              </a:p>
            </p:txBody>
          </p:sp>
          <p:sp>
            <p:nvSpPr>
              <p:cNvPr id="555029" name="Text Box 21"/>
              <p:cNvSpPr txBox="1">
                <a:spLocks noChangeArrowheads="1"/>
              </p:cNvSpPr>
              <p:nvPr/>
            </p:nvSpPr>
            <p:spPr bwMode="auto">
              <a:xfrm>
                <a:off x="1474" y="3355"/>
                <a:ext cx="340" cy="288"/>
              </a:xfrm>
              <a:prstGeom prst="rect">
                <a:avLst/>
              </a:prstGeom>
              <a:noFill/>
              <a:ln w="9525">
                <a:noFill/>
                <a:miter lim="800000"/>
                <a:headEnd/>
                <a:tailEnd/>
              </a:ln>
              <a:effectLst/>
            </p:spPr>
            <p:txBody>
              <a:bodyPr wrap="none">
                <a:spAutoFit/>
              </a:bodyPr>
              <a:lstStyle/>
              <a:p>
                <a:r>
                  <a:rPr lang="en-US" altLang="zh-CN" b="1" i="1">
                    <a:latin typeface="Arial" pitchFamily="34" charset="0"/>
                  </a:rPr>
                  <a:t>R</a:t>
                </a:r>
                <a:r>
                  <a:rPr lang="en-US" altLang="zh-CN" b="1" i="1" baseline="-25000">
                    <a:latin typeface="Arial" pitchFamily="34" charset="0"/>
                  </a:rPr>
                  <a:t>P</a:t>
                </a:r>
                <a:endParaRPr lang="en-US" altLang="zh-CN" b="1" i="1">
                  <a:latin typeface="Arial" pitchFamily="34" charset="0"/>
                </a:endParaRPr>
              </a:p>
            </p:txBody>
          </p:sp>
          <p:sp>
            <p:nvSpPr>
              <p:cNvPr id="555030" name="Line 22"/>
              <p:cNvSpPr>
                <a:spLocks noChangeShapeType="1"/>
              </p:cNvSpPr>
              <p:nvPr/>
            </p:nvSpPr>
            <p:spPr bwMode="auto">
              <a:xfrm flipV="1">
                <a:off x="1406" y="1707"/>
                <a:ext cx="0" cy="907"/>
              </a:xfrm>
              <a:prstGeom prst="line">
                <a:avLst/>
              </a:prstGeom>
              <a:noFill/>
              <a:ln w="28575">
                <a:solidFill>
                  <a:schemeClr val="tx1"/>
                </a:solidFill>
                <a:round/>
                <a:headEnd/>
                <a:tailEnd/>
              </a:ln>
              <a:effectLst/>
            </p:spPr>
            <p:txBody>
              <a:bodyPr/>
              <a:lstStyle/>
              <a:p>
                <a:endParaRPr lang="zh-CN" altLang="en-US"/>
              </a:p>
            </p:txBody>
          </p:sp>
          <p:sp>
            <p:nvSpPr>
              <p:cNvPr id="555031" name="Line 23"/>
              <p:cNvSpPr>
                <a:spLocks noChangeShapeType="1"/>
              </p:cNvSpPr>
              <p:nvPr/>
            </p:nvSpPr>
            <p:spPr bwMode="auto">
              <a:xfrm flipV="1">
                <a:off x="2518" y="1707"/>
                <a:ext cx="0" cy="1134"/>
              </a:xfrm>
              <a:prstGeom prst="line">
                <a:avLst/>
              </a:prstGeom>
              <a:noFill/>
              <a:ln w="28575">
                <a:solidFill>
                  <a:schemeClr val="tx1"/>
                </a:solidFill>
                <a:round/>
                <a:headEnd/>
                <a:tailEnd/>
              </a:ln>
              <a:effectLst/>
            </p:spPr>
            <p:txBody>
              <a:bodyPr/>
              <a:lstStyle/>
              <a:p>
                <a:endParaRPr lang="zh-CN" altLang="en-US"/>
              </a:p>
            </p:txBody>
          </p:sp>
          <p:grpSp>
            <p:nvGrpSpPr>
              <p:cNvPr id="555032" name="Group 24"/>
              <p:cNvGrpSpPr>
                <a:grpSpLocks/>
              </p:cNvGrpSpPr>
              <p:nvPr/>
            </p:nvGrpSpPr>
            <p:grpSpPr bwMode="auto">
              <a:xfrm>
                <a:off x="1406" y="1827"/>
                <a:ext cx="1111" cy="470"/>
                <a:chOff x="1814" y="1509"/>
                <a:chExt cx="1111" cy="470"/>
              </a:xfrm>
            </p:grpSpPr>
            <p:sp>
              <p:nvSpPr>
                <p:cNvPr id="555033" name="Text Box 25"/>
                <p:cNvSpPr txBox="1">
                  <a:spLocks noChangeArrowheads="1"/>
                </p:cNvSpPr>
                <p:nvPr/>
              </p:nvSpPr>
              <p:spPr bwMode="auto">
                <a:xfrm>
                  <a:off x="2242" y="1509"/>
                  <a:ext cx="255" cy="288"/>
                </a:xfrm>
                <a:prstGeom prst="rect">
                  <a:avLst/>
                </a:prstGeom>
                <a:noFill/>
                <a:ln w="9525">
                  <a:noFill/>
                  <a:miter lim="800000"/>
                  <a:headEnd/>
                  <a:tailEnd/>
                </a:ln>
                <a:effectLst/>
              </p:spPr>
              <p:txBody>
                <a:bodyPr wrap="none">
                  <a:spAutoFit/>
                </a:bodyPr>
                <a:lstStyle/>
                <a:p>
                  <a:r>
                    <a:rPr lang="en-US" altLang="zh-CN" b="1" i="1">
                      <a:latin typeface="Arial" pitchFamily="34" charset="0"/>
                    </a:rPr>
                    <a:t>C</a:t>
                  </a:r>
                </a:p>
              </p:txBody>
            </p:sp>
            <p:sp>
              <p:nvSpPr>
                <p:cNvPr id="555034" name="Line 26"/>
                <p:cNvSpPr>
                  <a:spLocks noChangeShapeType="1"/>
                </p:cNvSpPr>
                <p:nvPr/>
              </p:nvSpPr>
              <p:spPr bwMode="auto">
                <a:xfrm>
                  <a:off x="1814" y="1865"/>
                  <a:ext cx="1111" cy="0"/>
                </a:xfrm>
                <a:prstGeom prst="line">
                  <a:avLst/>
                </a:prstGeom>
                <a:noFill/>
                <a:ln w="28575">
                  <a:solidFill>
                    <a:schemeClr val="tx1"/>
                  </a:solidFill>
                  <a:round/>
                  <a:headEnd/>
                  <a:tailEnd/>
                </a:ln>
                <a:effectLst/>
              </p:spPr>
              <p:txBody>
                <a:bodyPr/>
                <a:lstStyle/>
                <a:p>
                  <a:endParaRPr lang="zh-CN" altLang="en-US"/>
                </a:p>
              </p:txBody>
            </p:sp>
            <p:grpSp>
              <p:nvGrpSpPr>
                <p:cNvPr id="555035" name="Group 27"/>
                <p:cNvGrpSpPr>
                  <a:grpSpLocks/>
                </p:cNvGrpSpPr>
                <p:nvPr/>
              </p:nvGrpSpPr>
              <p:grpSpPr bwMode="auto">
                <a:xfrm>
                  <a:off x="2324" y="1752"/>
                  <a:ext cx="91" cy="227"/>
                  <a:chOff x="2199" y="1752"/>
                  <a:chExt cx="91" cy="227"/>
                </a:xfrm>
              </p:grpSpPr>
              <p:sp>
                <p:nvSpPr>
                  <p:cNvPr id="555036" name="Rectangle 28"/>
                  <p:cNvSpPr>
                    <a:spLocks noChangeArrowheads="1"/>
                  </p:cNvSpPr>
                  <p:nvPr/>
                </p:nvSpPr>
                <p:spPr bwMode="auto">
                  <a:xfrm>
                    <a:off x="2199" y="1752"/>
                    <a:ext cx="91" cy="227"/>
                  </a:xfrm>
                  <a:prstGeom prst="rect">
                    <a:avLst/>
                  </a:prstGeom>
                  <a:solidFill>
                    <a:srgbClr val="FFFFFF"/>
                  </a:solidFill>
                  <a:ln w="9525">
                    <a:noFill/>
                    <a:miter lim="800000"/>
                    <a:headEnd/>
                    <a:tailEnd/>
                  </a:ln>
                  <a:effectLst/>
                </p:spPr>
                <p:txBody>
                  <a:bodyPr wrap="none" anchor="ctr"/>
                  <a:lstStyle/>
                  <a:p>
                    <a:endParaRPr lang="zh-CN" altLang="en-US"/>
                  </a:p>
                </p:txBody>
              </p:sp>
              <p:sp>
                <p:nvSpPr>
                  <p:cNvPr id="555037" name="Line 29"/>
                  <p:cNvSpPr>
                    <a:spLocks noChangeShapeType="1"/>
                  </p:cNvSpPr>
                  <p:nvPr/>
                </p:nvSpPr>
                <p:spPr bwMode="auto">
                  <a:xfrm>
                    <a:off x="2199" y="1775"/>
                    <a:ext cx="0" cy="181"/>
                  </a:xfrm>
                  <a:prstGeom prst="line">
                    <a:avLst/>
                  </a:prstGeom>
                  <a:noFill/>
                  <a:ln w="38100">
                    <a:solidFill>
                      <a:schemeClr val="tx1"/>
                    </a:solidFill>
                    <a:round/>
                    <a:headEnd/>
                    <a:tailEnd/>
                  </a:ln>
                  <a:effectLst/>
                </p:spPr>
                <p:txBody>
                  <a:bodyPr/>
                  <a:lstStyle/>
                  <a:p>
                    <a:endParaRPr lang="zh-CN" altLang="en-US"/>
                  </a:p>
                </p:txBody>
              </p:sp>
              <p:sp>
                <p:nvSpPr>
                  <p:cNvPr id="555038" name="Line 30"/>
                  <p:cNvSpPr>
                    <a:spLocks noChangeShapeType="1"/>
                  </p:cNvSpPr>
                  <p:nvPr/>
                </p:nvSpPr>
                <p:spPr bwMode="auto">
                  <a:xfrm>
                    <a:off x="2290" y="1775"/>
                    <a:ext cx="0" cy="181"/>
                  </a:xfrm>
                  <a:prstGeom prst="line">
                    <a:avLst/>
                  </a:prstGeom>
                  <a:noFill/>
                  <a:ln w="38100">
                    <a:solidFill>
                      <a:schemeClr val="tx1"/>
                    </a:solidFill>
                    <a:round/>
                    <a:headEnd/>
                    <a:tailEnd/>
                  </a:ln>
                  <a:effectLst/>
                </p:spPr>
                <p:txBody>
                  <a:bodyPr/>
                  <a:lstStyle/>
                  <a:p>
                    <a:endParaRPr lang="zh-CN" altLang="en-US"/>
                  </a:p>
                </p:txBody>
              </p:sp>
            </p:grpSp>
          </p:grpSp>
          <p:grpSp>
            <p:nvGrpSpPr>
              <p:cNvPr id="555039" name="Group 31"/>
              <p:cNvGrpSpPr>
                <a:grpSpLocks/>
              </p:cNvGrpSpPr>
              <p:nvPr/>
            </p:nvGrpSpPr>
            <p:grpSpPr bwMode="auto">
              <a:xfrm>
                <a:off x="1406" y="1348"/>
                <a:ext cx="1111" cy="426"/>
                <a:chOff x="1406" y="1348"/>
                <a:chExt cx="1111" cy="426"/>
              </a:xfrm>
            </p:grpSpPr>
            <p:sp>
              <p:nvSpPr>
                <p:cNvPr id="555040" name="Text Box 32"/>
                <p:cNvSpPr txBox="1">
                  <a:spLocks noChangeArrowheads="1"/>
                </p:cNvSpPr>
                <p:nvPr/>
              </p:nvSpPr>
              <p:spPr bwMode="auto">
                <a:xfrm>
                  <a:off x="1834" y="1348"/>
                  <a:ext cx="326" cy="288"/>
                </a:xfrm>
                <a:prstGeom prst="rect">
                  <a:avLst/>
                </a:prstGeom>
                <a:noFill/>
                <a:ln w="9525">
                  <a:noFill/>
                  <a:miter lim="800000"/>
                  <a:headEnd/>
                  <a:tailEnd/>
                </a:ln>
                <a:effectLst/>
              </p:spPr>
              <p:txBody>
                <a:bodyPr wrap="none">
                  <a:spAutoFit/>
                </a:bodyPr>
                <a:lstStyle/>
                <a:p>
                  <a:r>
                    <a:rPr lang="en-US" altLang="zh-CN" b="1" i="1">
                      <a:latin typeface="Arial" pitchFamily="34" charset="0"/>
                    </a:rPr>
                    <a:t>R</a:t>
                  </a:r>
                  <a:r>
                    <a:rPr lang="en-US" altLang="zh-CN" b="1" baseline="-25000">
                      <a:latin typeface="Arial" pitchFamily="34" charset="0"/>
                    </a:rPr>
                    <a:t>2</a:t>
                  </a:r>
                  <a:endParaRPr lang="en-US" altLang="zh-CN" b="1" i="1">
                    <a:latin typeface="Arial" pitchFamily="34" charset="0"/>
                  </a:endParaRPr>
                </a:p>
              </p:txBody>
            </p:sp>
            <p:sp>
              <p:nvSpPr>
                <p:cNvPr id="555041" name="Line 33"/>
                <p:cNvSpPr>
                  <a:spLocks noChangeShapeType="1"/>
                </p:cNvSpPr>
                <p:nvPr/>
              </p:nvSpPr>
              <p:spPr bwMode="auto">
                <a:xfrm>
                  <a:off x="1406" y="1707"/>
                  <a:ext cx="1111" cy="0"/>
                </a:xfrm>
                <a:prstGeom prst="line">
                  <a:avLst/>
                </a:prstGeom>
                <a:noFill/>
                <a:ln w="28575">
                  <a:solidFill>
                    <a:schemeClr val="tx1"/>
                  </a:solidFill>
                  <a:round/>
                  <a:headEnd/>
                  <a:tailEnd/>
                </a:ln>
                <a:effectLst/>
              </p:spPr>
              <p:txBody>
                <a:bodyPr/>
                <a:lstStyle/>
                <a:p>
                  <a:endParaRPr lang="zh-CN" altLang="en-US"/>
                </a:p>
              </p:txBody>
            </p:sp>
            <p:sp>
              <p:nvSpPr>
                <p:cNvPr id="555042" name="Rectangle 34"/>
                <p:cNvSpPr>
                  <a:spLocks noChangeArrowheads="1"/>
                </p:cNvSpPr>
                <p:nvPr/>
              </p:nvSpPr>
              <p:spPr bwMode="auto">
                <a:xfrm>
                  <a:off x="1758" y="1638"/>
                  <a:ext cx="408" cy="136"/>
                </a:xfrm>
                <a:prstGeom prst="rect">
                  <a:avLst/>
                </a:prstGeom>
                <a:solidFill>
                  <a:schemeClr val="bg1"/>
                </a:solidFill>
                <a:ln w="38100">
                  <a:solidFill>
                    <a:schemeClr val="tx1"/>
                  </a:solidFill>
                  <a:miter lim="800000"/>
                  <a:headEnd/>
                  <a:tailEnd/>
                </a:ln>
                <a:effectLst/>
              </p:spPr>
              <p:txBody>
                <a:bodyPr wrap="none" anchor="ctr"/>
                <a:lstStyle/>
                <a:p>
                  <a:endParaRPr lang="zh-CN" altLang="en-US"/>
                </a:p>
              </p:txBody>
            </p:sp>
          </p:grpSp>
          <p:sp>
            <p:nvSpPr>
              <p:cNvPr id="555043" name="Freeform 35"/>
              <p:cNvSpPr>
                <a:spLocks/>
              </p:cNvSpPr>
              <p:nvPr/>
            </p:nvSpPr>
            <p:spPr bwMode="auto">
              <a:xfrm>
                <a:off x="1406" y="3041"/>
                <a:ext cx="241" cy="1004"/>
              </a:xfrm>
              <a:custGeom>
                <a:avLst/>
                <a:gdLst/>
                <a:ahLst/>
                <a:cxnLst>
                  <a:cxn ang="0">
                    <a:pos x="272" y="0"/>
                  </a:cxn>
                  <a:cxn ang="0">
                    <a:pos x="0" y="0"/>
                  </a:cxn>
                  <a:cxn ang="0">
                    <a:pos x="0" y="1225"/>
                  </a:cxn>
                </a:cxnLst>
                <a:rect l="0" t="0" r="r" b="b"/>
                <a:pathLst>
                  <a:path w="272" h="1225">
                    <a:moveTo>
                      <a:pt x="272" y="0"/>
                    </a:moveTo>
                    <a:lnTo>
                      <a:pt x="0" y="0"/>
                    </a:lnTo>
                    <a:lnTo>
                      <a:pt x="0" y="1225"/>
                    </a:lnTo>
                  </a:path>
                </a:pathLst>
              </a:custGeom>
              <a:noFill/>
              <a:ln w="28575" cmpd="sng">
                <a:solidFill>
                  <a:schemeClr val="tx1"/>
                </a:solidFill>
                <a:round/>
                <a:headEnd/>
                <a:tailEnd/>
              </a:ln>
              <a:effectLst/>
            </p:spPr>
            <p:txBody>
              <a:bodyPr/>
              <a:lstStyle/>
              <a:p>
                <a:endParaRPr lang="zh-CN" altLang="en-US"/>
              </a:p>
            </p:txBody>
          </p:sp>
          <p:sp>
            <p:nvSpPr>
              <p:cNvPr id="555044" name="Rectangle 36"/>
              <p:cNvSpPr>
                <a:spLocks noChangeArrowheads="1"/>
              </p:cNvSpPr>
              <p:nvPr/>
            </p:nvSpPr>
            <p:spPr bwMode="auto">
              <a:xfrm rot="-5400000">
                <a:off x="1202" y="3431"/>
                <a:ext cx="408" cy="136"/>
              </a:xfrm>
              <a:prstGeom prst="rect">
                <a:avLst/>
              </a:prstGeom>
              <a:solidFill>
                <a:schemeClr val="bg1"/>
              </a:solidFill>
              <a:ln w="38100">
                <a:solidFill>
                  <a:schemeClr val="tx1"/>
                </a:solidFill>
                <a:miter lim="800000"/>
                <a:headEnd/>
                <a:tailEnd/>
              </a:ln>
              <a:effectLst/>
            </p:spPr>
            <p:txBody>
              <a:bodyPr wrap="none" anchor="ctr"/>
              <a:lstStyle/>
              <a:p>
                <a:endParaRPr lang="zh-CN" altLang="en-US"/>
              </a:p>
            </p:txBody>
          </p:sp>
          <p:sp>
            <p:nvSpPr>
              <p:cNvPr id="555045" name="Line 37"/>
              <p:cNvSpPr>
                <a:spLocks noChangeShapeType="1"/>
              </p:cNvSpPr>
              <p:nvPr/>
            </p:nvSpPr>
            <p:spPr bwMode="auto">
              <a:xfrm>
                <a:off x="2290" y="2841"/>
                <a:ext cx="636" cy="0"/>
              </a:xfrm>
              <a:prstGeom prst="line">
                <a:avLst/>
              </a:prstGeom>
              <a:noFill/>
              <a:ln w="28575">
                <a:solidFill>
                  <a:schemeClr val="tx1"/>
                </a:solidFill>
                <a:round/>
                <a:headEnd/>
                <a:tailEnd/>
              </a:ln>
              <a:effectLst/>
            </p:spPr>
            <p:txBody>
              <a:bodyPr/>
              <a:lstStyle/>
              <a:p>
                <a:endParaRPr lang="zh-CN" altLang="en-US"/>
              </a:p>
            </p:txBody>
          </p:sp>
        </p:grpSp>
        <p:grpSp>
          <p:nvGrpSpPr>
            <p:cNvPr id="555046" name="Group 38"/>
            <p:cNvGrpSpPr>
              <a:grpSpLocks/>
            </p:cNvGrpSpPr>
            <p:nvPr/>
          </p:nvGrpSpPr>
          <p:grpSpPr bwMode="auto">
            <a:xfrm>
              <a:off x="2903" y="3476"/>
              <a:ext cx="204" cy="408"/>
              <a:chOff x="3175" y="3113"/>
              <a:chExt cx="204" cy="408"/>
            </a:xfrm>
          </p:grpSpPr>
          <p:grpSp>
            <p:nvGrpSpPr>
              <p:cNvPr id="555047" name="Group 39"/>
              <p:cNvGrpSpPr>
                <a:grpSpLocks/>
              </p:cNvGrpSpPr>
              <p:nvPr/>
            </p:nvGrpSpPr>
            <p:grpSpPr bwMode="auto">
              <a:xfrm>
                <a:off x="3175" y="3249"/>
                <a:ext cx="204" cy="272"/>
                <a:chOff x="3198" y="3067"/>
                <a:chExt cx="204" cy="272"/>
              </a:xfrm>
            </p:grpSpPr>
            <p:sp>
              <p:nvSpPr>
                <p:cNvPr id="555048" name="Line 40"/>
                <p:cNvSpPr>
                  <a:spLocks noChangeShapeType="1"/>
                </p:cNvSpPr>
                <p:nvPr/>
              </p:nvSpPr>
              <p:spPr bwMode="auto">
                <a:xfrm>
                  <a:off x="3198" y="3339"/>
                  <a:ext cx="204" cy="0"/>
                </a:xfrm>
                <a:prstGeom prst="line">
                  <a:avLst/>
                </a:prstGeom>
                <a:noFill/>
                <a:ln w="28575">
                  <a:solidFill>
                    <a:schemeClr val="tx1"/>
                  </a:solidFill>
                  <a:round/>
                  <a:headEnd/>
                  <a:tailEnd/>
                </a:ln>
                <a:effectLst/>
              </p:spPr>
              <p:txBody>
                <a:bodyPr/>
                <a:lstStyle/>
                <a:p>
                  <a:endParaRPr lang="zh-CN" altLang="en-US"/>
                </a:p>
              </p:txBody>
            </p:sp>
            <p:sp>
              <p:nvSpPr>
                <p:cNvPr id="555049" name="Line 41"/>
                <p:cNvSpPr>
                  <a:spLocks noChangeShapeType="1"/>
                </p:cNvSpPr>
                <p:nvPr/>
              </p:nvSpPr>
              <p:spPr bwMode="auto">
                <a:xfrm flipV="1">
                  <a:off x="3300" y="3067"/>
                  <a:ext cx="0" cy="272"/>
                </a:xfrm>
                <a:prstGeom prst="line">
                  <a:avLst/>
                </a:prstGeom>
                <a:noFill/>
                <a:ln w="28575">
                  <a:solidFill>
                    <a:schemeClr val="tx1"/>
                  </a:solidFill>
                  <a:round/>
                  <a:headEnd/>
                  <a:tailEnd/>
                </a:ln>
                <a:effectLst/>
              </p:spPr>
              <p:txBody>
                <a:bodyPr/>
                <a:lstStyle/>
                <a:p>
                  <a:endParaRPr lang="zh-CN" altLang="en-US"/>
                </a:p>
              </p:txBody>
            </p:sp>
          </p:grpSp>
          <p:sp>
            <p:nvSpPr>
              <p:cNvPr id="555050" name="Oval 42"/>
              <p:cNvSpPr>
                <a:spLocks noChangeArrowheads="1"/>
              </p:cNvSpPr>
              <p:nvPr/>
            </p:nvSpPr>
            <p:spPr bwMode="auto">
              <a:xfrm>
                <a:off x="3209" y="3113"/>
                <a:ext cx="136" cy="136"/>
              </a:xfrm>
              <a:prstGeom prst="ellipse">
                <a:avLst/>
              </a:prstGeom>
              <a:noFill/>
              <a:ln w="28575">
                <a:solidFill>
                  <a:schemeClr val="tx1"/>
                </a:solidFill>
                <a:round/>
                <a:headEnd/>
                <a:tailEnd/>
              </a:ln>
              <a:effectLst/>
            </p:spPr>
            <p:txBody>
              <a:bodyPr wrap="none" anchor="ctr"/>
              <a:lstStyle/>
              <a:p>
                <a:endParaRPr lang="zh-CN" altLang="en-US"/>
              </a:p>
            </p:txBody>
          </p:sp>
        </p:grpSp>
        <p:grpSp>
          <p:nvGrpSpPr>
            <p:cNvPr id="555051" name="Group 43"/>
            <p:cNvGrpSpPr>
              <a:grpSpLocks/>
            </p:cNvGrpSpPr>
            <p:nvPr/>
          </p:nvGrpSpPr>
          <p:grpSpPr bwMode="auto">
            <a:xfrm>
              <a:off x="204" y="3476"/>
              <a:ext cx="204" cy="408"/>
              <a:chOff x="3175" y="3113"/>
              <a:chExt cx="204" cy="408"/>
            </a:xfrm>
          </p:grpSpPr>
          <p:grpSp>
            <p:nvGrpSpPr>
              <p:cNvPr id="555052" name="Group 44"/>
              <p:cNvGrpSpPr>
                <a:grpSpLocks/>
              </p:cNvGrpSpPr>
              <p:nvPr/>
            </p:nvGrpSpPr>
            <p:grpSpPr bwMode="auto">
              <a:xfrm>
                <a:off x="3175" y="3249"/>
                <a:ext cx="204" cy="272"/>
                <a:chOff x="3198" y="3067"/>
                <a:chExt cx="204" cy="272"/>
              </a:xfrm>
            </p:grpSpPr>
            <p:sp>
              <p:nvSpPr>
                <p:cNvPr id="555053" name="Line 45"/>
                <p:cNvSpPr>
                  <a:spLocks noChangeShapeType="1"/>
                </p:cNvSpPr>
                <p:nvPr/>
              </p:nvSpPr>
              <p:spPr bwMode="auto">
                <a:xfrm>
                  <a:off x="3198" y="3339"/>
                  <a:ext cx="204" cy="0"/>
                </a:xfrm>
                <a:prstGeom prst="line">
                  <a:avLst/>
                </a:prstGeom>
                <a:noFill/>
                <a:ln w="28575">
                  <a:solidFill>
                    <a:schemeClr val="tx1"/>
                  </a:solidFill>
                  <a:round/>
                  <a:headEnd/>
                  <a:tailEnd/>
                </a:ln>
                <a:effectLst/>
              </p:spPr>
              <p:txBody>
                <a:bodyPr/>
                <a:lstStyle/>
                <a:p>
                  <a:endParaRPr lang="zh-CN" altLang="en-US"/>
                </a:p>
              </p:txBody>
            </p:sp>
            <p:sp>
              <p:nvSpPr>
                <p:cNvPr id="555054" name="Line 46"/>
                <p:cNvSpPr>
                  <a:spLocks noChangeShapeType="1"/>
                </p:cNvSpPr>
                <p:nvPr/>
              </p:nvSpPr>
              <p:spPr bwMode="auto">
                <a:xfrm flipV="1">
                  <a:off x="3300" y="3067"/>
                  <a:ext cx="0" cy="272"/>
                </a:xfrm>
                <a:prstGeom prst="line">
                  <a:avLst/>
                </a:prstGeom>
                <a:noFill/>
                <a:ln w="28575">
                  <a:solidFill>
                    <a:schemeClr val="tx1"/>
                  </a:solidFill>
                  <a:round/>
                  <a:headEnd/>
                  <a:tailEnd/>
                </a:ln>
                <a:effectLst/>
              </p:spPr>
              <p:txBody>
                <a:bodyPr/>
                <a:lstStyle/>
                <a:p>
                  <a:endParaRPr lang="zh-CN" altLang="en-US"/>
                </a:p>
              </p:txBody>
            </p:sp>
          </p:grpSp>
          <p:sp>
            <p:nvSpPr>
              <p:cNvPr id="555055" name="Oval 47"/>
              <p:cNvSpPr>
                <a:spLocks noChangeArrowheads="1"/>
              </p:cNvSpPr>
              <p:nvPr/>
            </p:nvSpPr>
            <p:spPr bwMode="auto">
              <a:xfrm>
                <a:off x="3209" y="3113"/>
                <a:ext cx="136" cy="136"/>
              </a:xfrm>
              <a:prstGeom prst="ellipse">
                <a:avLst/>
              </a:prstGeom>
              <a:noFill/>
              <a:ln w="28575">
                <a:solidFill>
                  <a:schemeClr val="tx1"/>
                </a:solidFill>
                <a:round/>
                <a:headEnd/>
                <a:tailEnd/>
              </a:ln>
              <a:effectLst/>
            </p:spPr>
            <p:txBody>
              <a:bodyPr wrap="none" anchor="ctr"/>
              <a:lstStyle/>
              <a:p>
                <a:endParaRPr lang="zh-CN" altLang="en-US"/>
              </a:p>
            </p:txBody>
          </p:sp>
        </p:grpSp>
      </p:grpSp>
      <p:sp>
        <p:nvSpPr>
          <p:cNvPr id="555056" name="AutoShape 48"/>
          <p:cNvSpPr>
            <a:spLocks noChangeArrowheads="1"/>
          </p:cNvSpPr>
          <p:nvPr/>
        </p:nvSpPr>
        <p:spPr bwMode="auto">
          <a:xfrm>
            <a:off x="5940425" y="2781300"/>
            <a:ext cx="2305050" cy="504825"/>
          </a:xfrm>
          <a:prstGeom prst="wedgeRectCallout">
            <a:avLst>
              <a:gd name="adj1" fmla="val -120593"/>
              <a:gd name="adj2" fmla="val 167611"/>
            </a:avLst>
          </a:prstGeom>
          <a:solidFill>
            <a:srgbClr val="FF00FF"/>
          </a:solidFill>
          <a:ln w="9525">
            <a:solidFill>
              <a:schemeClr val="tx1"/>
            </a:solidFill>
            <a:miter lim="800000"/>
            <a:headEnd/>
            <a:tailEnd/>
          </a:ln>
          <a:effectLst/>
        </p:spPr>
        <p:txBody>
          <a:bodyPr anchor="ctr"/>
          <a:lstStyle/>
          <a:p>
            <a:pPr algn="ctr"/>
            <a:r>
              <a:rPr lang="en-US" altLang="zh-CN" b="1">
                <a:solidFill>
                  <a:schemeClr val="bg1"/>
                </a:solidFill>
              </a:rPr>
              <a:t>Integration.vi</a:t>
            </a:r>
          </a:p>
        </p:txBody>
      </p:sp>
      <p:sp>
        <p:nvSpPr>
          <p:cNvPr id="555057" name="AutoShape 49"/>
          <p:cNvSpPr>
            <a:spLocks noChangeArrowheads="1"/>
          </p:cNvSpPr>
          <p:nvPr/>
        </p:nvSpPr>
        <p:spPr bwMode="auto">
          <a:xfrm>
            <a:off x="5580063" y="3789363"/>
            <a:ext cx="3313112" cy="504825"/>
          </a:xfrm>
          <a:prstGeom prst="wedgeRectCallout">
            <a:avLst>
              <a:gd name="adj1" fmla="val -89481"/>
              <a:gd name="adj2" fmla="val -27356"/>
            </a:avLst>
          </a:prstGeom>
          <a:solidFill>
            <a:srgbClr val="FF00FF"/>
          </a:solidFill>
          <a:ln w="9525">
            <a:solidFill>
              <a:schemeClr val="tx1"/>
            </a:solidFill>
            <a:miter lim="800000"/>
            <a:headEnd/>
            <a:tailEnd/>
          </a:ln>
          <a:effectLst/>
        </p:spPr>
        <p:txBody>
          <a:bodyPr anchor="ctr"/>
          <a:lstStyle/>
          <a:p>
            <a:pPr algn="ctr"/>
            <a:r>
              <a:rPr lang="en-US" altLang="zh-CN" b="1">
                <a:solidFill>
                  <a:schemeClr val="bg1"/>
                </a:solidFill>
              </a:rPr>
              <a:t>Numeric Integration.vi</a:t>
            </a:r>
          </a:p>
        </p:txBody>
      </p:sp>
      <p:sp>
        <p:nvSpPr>
          <p:cNvPr id="555058" name="AutoShape 50"/>
          <p:cNvSpPr>
            <a:spLocks noChangeArrowheads="1"/>
          </p:cNvSpPr>
          <p:nvPr/>
        </p:nvSpPr>
        <p:spPr bwMode="auto">
          <a:xfrm>
            <a:off x="5867400" y="5013325"/>
            <a:ext cx="2305050" cy="504825"/>
          </a:xfrm>
          <a:prstGeom prst="wedgeRectCallout">
            <a:avLst>
              <a:gd name="adj1" fmla="val -118528"/>
              <a:gd name="adj2" fmla="val -265722"/>
            </a:avLst>
          </a:prstGeom>
          <a:solidFill>
            <a:srgbClr val="FF00FF"/>
          </a:solidFill>
          <a:ln w="9525">
            <a:solidFill>
              <a:schemeClr val="tx1"/>
            </a:solidFill>
            <a:miter lim="800000"/>
            <a:headEnd/>
            <a:tailEnd/>
          </a:ln>
          <a:effectLst/>
        </p:spPr>
        <p:txBody>
          <a:bodyPr anchor="ctr"/>
          <a:lstStyle/>
          <a:p>
            <a:pPr algn="ctr"/>
            <a:r>
              <a:rPr lang="en-US" altLang="zh-CN" b="1">
                <a:solidFill>
                  <a:schemeClr val="bg1"/>
                </a:solidFill>
              </a:rPr>
              <a:t>Integral x(t).vi</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灯片编号占位符 5"/>
          <p:cNvSpPr>
            <a:spLocks noGrp="1"/>
          </p:cNvSpPr>
          <p:nvPr>
            <p:ph type="sldNum" sz="quarter" idx="12"/>
          </p:nvPr>
        </p:nvSpPr>
        <p:spPr/>
        <p:txBody>
          <a:bodyPr/>
          <a:lstStyle/>
          <a:p>
            <a:fld id="{925CB4F2-AEEF-4582-8405-11F029C298FE}" type="slidenum">
              <a:rPr lang="en-US" altLang="zh-CN"/>
              <a:pPr/>
              <a:t>46</a:t>
            </a:fld>
            <a:endParaRPr lang="en-US" altLang="zh-CN"/>
          </a:p>
        </p:txBody>
      </p:sp>
      <p:sp>
        <p:nvSpPr>
          <p:cNvPr id="550914" name="Rectangle 2"/>
          <p:cNvSpPr>
            <a:spLocks noGrp="1" noChangeArrowheads="1"/>
          </p:cNvSpPr>
          <p:nvPr>
            <p:ph type="title"/>
          </p:nvPr>
        </p:nvSpPr>
        <p:spPr>
          <a:xfrm>
            <a:off x="685800" y="0"/>
            <a:ext cx="7772400" cy="947738"/>
          </a:xfrm>
        </p:spPr>
        <p:txBody>
          <a:bodyPr/>
          <a:lstStyle/>
          <a:p>
            <a:r>
              <a:rPr lang="zh-CN" altLang="en-US">
                <a:ea typeface="黑体" pitchFamily="49" charset="-122"/>
              </a:rPr>
              <a:t>磁通冲击常数的测定</a:t>
            </a:r>
          </a:p>
        </p:txBody>
      </p:sp>
      <p:sp>
        <p:nvSpPr>
          <p:cNvPr id="550915" name="Rectangle 3"/>
          <p:cNvSpPr>
            <a:spLocks noGrp="1" noChangeArrowheads="1"/>
          </p:cNvSpPr>
          <p:nvPr>
            <p:ph type="body" idx="1"/>
          </p:nvPr>
        </p:nvSpPr>
        <p:spPr>
          <a:xfrm>
            <a:off x="498475" y="1052513"/>
            <a:ext cx="6477000" cy="579437"/>
          </a:xfrm>
          <a:noFill/>
        </p:spPr>
        <p:txBody>
          <a:bodyPr wrap="none">
            <a:spAutoFit/>
          </a:bodyPr>
          <a:lstStyle/>
          <a:p>
            <a:r>
              <a:rPr lang="zh-CN" altLang="en-US"/>
              <a:t>电量冲击常数：</a:t>
            </a:r>
            <a:r>
              <a:rPr lang="en-US" altLang="zh-CN" b="1" i="1"/>
              <a:t>C</a:t>
            </a:r>
            <a:r>
              <a:rPr lang="en-US" altLang="zh-CN" b="1" i="1" baseline="-25000"/>
              <a:t>Q</a:t>
            </a:r>
            <a:r>
              <a:rPr lang="zh-CN" altLang="en-US"/>
              <a:t>（单位</a:t>
            </a:r>
            <a:r>
              <a:rPr lang="en-US" altLang="zh-CN"/>
              <a:t>C/mm</a:t>
            </a:r>
            <a:r>
              <a:rPr lang="zh-CN" altLang="en-US"/>
              <a:t>）</a:t>
            </a:r>
          </a:p>
        </p:txBody>
      </p:sp>
      <p:sp>
        <p:nvSpPr>
          <p:cNvPr id="550916" name="Text Box 4"/>
          <p:cNvSpPr txBox="1">
            <a:spLocks noChangeArrowheads="1"/>
          </p:cNvSpPr>
          <p:nvPr/>
        </p:nvSpPr>
        <p:spPr bwMode="auto">
          <a:xfrm>
            <a:off x="7893050" y="0"/>
            <a:ext cx="1250950" cy="457200"/>
          </a:xfrm>
          <a:prstGeom prst="rect">
            <a:avLst/>
          </a:prstGeom>
          <a:solidFill>
            <a:srgbClr val="CCCCFF"/>
          </a:solidFill>
          <a:ln w="9525">
            <a:noFill/>
            <a:miter lim="800000"/>
            <a:headEnd/>
            <a:tailEnd/>
          </a:ln>
          <a:effectLst/>
        </p:spPr>
        <p:txBody>
          <a:bodyPr wrap="none">
            <a:spAutoFit/>
          </a:bodyPr>
          <a:lstStyle/>
          <a:p>
            <a:pPr algn="r"/>
            <a:r>
              <a:rPr kumimoji="1" lang="zh-CN" altLang="en-US"/>
              <a:t>检流计</a:t>
            </a:r>
            <a:r>
              <a:rPr kumimoji="1" lang="en-US" altLang="zh-CN"/>
              <a:t>5</a:t>
            </a:r>
            <a:endParaRPr kumimoji="1" lang="en-US" altLang="zh-CN">
              <a:ea typeface="华文行楷" pitchFamily="2" charset="-122"/>
            </a:endParaRPr>
          </a:p>
        </p:txBody>
      </p:sp>
      <p:sp>
        <p:nvSpPr>
          <p:cNvPr id="550917" name="Rectangle 5"/>
          <p:cNvSpPr>
            <a:spLocks noChangeArrowheads="1"/>
          </p:cNvSpPr>
          <p:nvPr/>
        </p:nvSpPr>
        <p:spPr bwMode="auto">
          <a:xfrm>
            <a:off x="498475" y="3257550"/>
            <a:ext cx="6807200" cy="579438"/>
          </a:xfrm>
          <a:prstGeom prst="rect">
            <a:avLst/>
          </a:prstGeom>
          <a:noFill/>
          <a:ln w="9525">
            <a:noFill/>
            <a:miter lim="800000"/>
            <a:headEnd/>
            <a:tailEnd/>
          </a:ln>
          <a:effectLst/>
        </p:spPr>
        <p:txBody>
          <a:bodyPr wrap="none">
            <a:spAutoFit/>
          </a:bodyPr>
          <a:lstStyle/>
          <a:p>
            <a:pPr marL="342900" indent="-342900">
              <a:spcBef>
                <a:spcPct val="20000"/>
              </a:spcBef>
              <a:buFontTx/>
              <a:buChar char="•"/>
            </a:pPr>
            <a:r>
              <a:rPr lang="zh-CN" altLang="en-US" sz="3200"/>
              <a:t>磁通冲击常数：</a:t>
            </a:r>
            <a:r>
              <a:rPr lang="en-US" altLang="zh-CN" sz="3200" b="1" i="1"/>
              <a:t>C</a:t>
            </a:r>
            <a:r>
              <a:rPr lang="en-US" altLang="zh-CN" sz="3200" b="1" i="1" baseline="-25000">
                <a:sym typeface="Symbol" pitchFamily="18" charset="2"/>
              </a:rPr>
              <a:t> </a:t>
            </a:r>
            <a:r>
              <a:rPr lang="zh-CN" altLang="en-US" sz="3200"/>
              <a:t>（单位</a:t>
            </a:r>
            <a:r>
              <a:rPr lang="en-US" altLang="zh-CN" sz="3200"/>
              <a:t>Wb/mm</a:t>
            </a:r>
            <a:r>
              <a:rPr lang="zh-CN" altLang="en-US" sz="3200"/>
              <a:t>）</a:t>
            </a:r>
          </a:p>
        </p:txBody>
      </p:sp>
      <p:sp>
        <p:nvSpPr>
          <p:cNvPr id="550918" name="Text Box 6"/>
          <p:cNvSpPr txBox="1">
            <a:spLocks noChangeArrowheads="1"/>
          </p:cNvSpPr>
          <p:nvPr/>
        </p:nvSpPr>
        <p:spPr bwMode="auto">
          <a:xfrm>
            <a:off x="900113" y="1725613"/>
            <a:ext cx="8007350" cy="457200"/>
          </a:xfrm>
          <a:prstGeom prst="rect">
            <a:avLst/>
          </a:prstGeom>
          <a:noFill/>
          <a:ln w="9525">
            <a:noFill/>
            <a:miter lim="800000"/>
            <a:headEnd/>
            <a:tailEnd/>
          </a:ln>
          <a:effectLst/>
        </p:spPr>
        <p:txBody>
          <a:bodyPr wrap="none">
            <a:spAutoFit/>
          </a:bodyPr>
          <a:lstStyle/>
          <a:p>
            <a:r>
              <a:rPr lang="zh-CN" altLang="en-US">
                <a:latin typeface="Arial" pitchFamily="34" charset="0"/>
              </a:rPr>
              <a:t>当脉冲电流（电量</a:t>
            </a:r>
            <a:r>
              <a:rPr lang="en-US" altLang="zh-CN" i="1">
                <a:latin typeface="Arial" pitchFamily="34" charset="0"/>
              </a:rPr>
              <a:t>Q</a:t>
            </a:r>
            <a:r>
              <a:rPr lang="zh-CN" altLang="en-US">
                <a:latin typeface="Arial" pitchFamily="34" charset="0"/>
              </a:rPr>
              <a:t>）通过时，检流计的偏转角为</a:t>
            </a:r>
            <a:r>
              <a:rPr lang="zh-CN" altLang="en-US" i="1">
                <a:latin typeface="Arial" pitchFamily="34" charset="0"/>
                <a:sym typeface="Symbol" pitchFamily="18" charset="2"/>
              </a:rPr>
              <a:t></a:t>
            </a:r>
            <a:r>
              <a:rPr lang="en-US" altLang="zh-CN" baseline="-25000">
                <a:latin typeface="Arial" pitchFamily="34" charset="0"/>
                <a:sym typeface="Symbol" pitchFamily="18" charset="2"/>
              </a:rPr>
              <a:t>max</a:t>
            </a:r>
            <a:r>
              <a:rPr lang="zh-CN" altLang="en-US">
                <a:latin typeface="Arial" pitchFamily="34" charset="0"/>
                <a:sym typeface="Symbol" pitchFamily="18" charset="2"/>
              </a:rPr>
              <a:t>，则</a:t>
            </a:r>
          </a:p>
        </p:txBody>
      </p:sp>
      <p:graphicFrame>
        <p:nvGraphicFramePr>
          <p:cNvPr id="550919" name="Object 7"/>
          <p:cNvGraphicFramePr>
            <a:graphicFrameLocks noChangeAspect="1"/>
          </p:cNvGraphicFramePr>
          <p:nvPr/>
        </p:nvGraphicFramePr>
        <p:xfrm>
          <a:off x="1828800" y="4441825"/>
          <a:ext cx="5484813" cy="571500"/>
        </p:xfrm>
        <a:graphic>
          <a:graphicData uri="http://schemas.openxmlformats.org/presentationml/2006/ole">
            <p:oleObj spid="_x0000_s550919" name="Equation" r:id="rId3" imgW="2311200" imgH="241200" progId="Equation.DSMT4">
              <p:embed/>
            </p:oleObj>
          </a:graphicData>
        </a:graphic>
      </p:graphicFrame>
      <p:graphicFrame>
        <p:nvGraphicFramePr>
          <p:cNvPr id="550920" name="Object 8"/>
          <p:cNvGraphicFramePr>
            <a:graphicFrameLocks noChangeAspect="1"/>
          </p:cNvGraphicFramePr>
          <p:nvPr/>
        </p:nvGraphicFramePr>
        <p:xfrm>
          <a:off x="1376363" y="2200275"/>
          <a:ext cx="6389687" cy="1084263"/>
        </p:xfrm>
        <a:graphic>
          <a:graphicData uri="http://schemas.openxmlformats.org/presentationml/2006/ole">
            <p:oleObj spid="_x0000_s550920" name="Equation" r:id="rId4" imgW="2692080" imgH="457200" progId="Equation.DSMT4">
              <p:embed/>
            </p:oleObj>
          </a:graphicData>
        </a:graphic>
      </p:graphicFrame>
      <p:sp>
        <p:nvSpPr>
          <p:cNvPr id="550921" name="Text Box 9"/>
          <p:cNvSpPr txBox="1">
            <a:spLocks noChangeArrowheads="1"/>
          </p:cNvSpPr>
          <p:nvPr/>
        </p:nvSpPr>
        <p:spPr bwMode="auto">
          <a:xfrm>
            <a:off x="900113" y="3933825"/>
            <a:ext cx="7735887" cy="457200"/>
          </a:xfrm>
          <a:prstGeom prst="rect">
            <a:avLst/>
          </a:prstGeom>
          <a:noFill/>
          <a:ln w="9525">
            <a:noFill/>
            <a:miter lim="800000"/>
            <a:headEnd/>
            <a:tailEnd/>
          </a:ln>
          <a:effectLst/>
        </p:spPr>
        <p:txBody>
          <a:bodyPr wrap="none">
            <a:spAutoFit/>
          </a:bodyPr>
          <a:lstStyle/>
          <a:p>
            <a:r>
              <a:rPr lang="zh-CN" altLang="en-US">
                <a:latin typeface="Arial" pitchFamily="34" charset="0"/>
              </a:rPr>
              <a:t>当磁通变化产生的脉冲电流（电量</a:t>
            </a:r>
            <a:r>
              <a:rPr lang="en-US" altLang="zh-CN" i="1">
                <a:latin typeface="Arial" pitchFamily="34" charset="0"/>
              </a:rPr>
              <a:t>Q</a:t>
            </a:r>
            <a:r>
              <a:rPr lang="zh-CN" altLang="en-US">
                <a:latin typeface="Arial" pitchFamily="34" charset="0"/>
              </a:rPr>
              <a:t>）通过检流计时，</a:t>
            </a:r>
            <a:r>
              <a:rPr lang="zh-CN" altLang="en-US">
                <a:latin typeface="Arial" pitchFamily="34" charset="0"/>
                <a:sym typeface="Symbol" pitchFamily="18" charset="2"/>
              </a:rPr>
              <a:t>则</a:t>
            </a:r>
          </a:p>
        </p:txBody>
      </p:sp>
      <p:graphicFrame>
        <p:nvGraphicFramePr>
          <p:cNvPr id="550922" name="Object 10"/>
          <p:cNvGraphicFramePr>
            <a:graphicFrameLocks noChangeAspect="1"/>
          </p:cNvGraphicFramePr>
          <p:nvPr/>
        </p:nvGraphicFramePr>
        <p:xfrm>
          <a:off x="1000125" y="5013325"/>
          <a:ext cx="7143750" cy="1763713"/>
        </p:xfrm>
        <a:graphic>
          <a:graphicData uri="http://schemas.openxmlformats.org/presentationml/2006/ole">
            <p:oleObj spid="_x0000_s550922" name="Equation" r:id="rId5" imgW="3695400" imgH="9144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50917"/>
                                        </p:tgtEl>
                                        <p:attrNameLst>
                                          <p:attrName>style.visibility</p:attrName>
                                        </p:attrNameLst>
                                      </p:cBhvr>
                                      <p:to>
                                        <p:strVal val="visible"/>
                                      </p:to>
                                    </p:set>
                                    <p:animEffect transition="in" filter="wipe(up)">
                                      <p:cBhvr>
                                        <p:cTn id="7" dur="500"/>
                                        <p:tgtEl>
                                          <p:spTgt spid="55091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50921"/>
                                        </p:tgtEl>
                                        <p:attrNameLst>
                                          <p:attrName>style.visibility</p:attrName>
                                        </p:attrNameLst>
                                      </p:cBhvr>
                                      <p:to>
                                        <p:strVal val="visible"/>
                                      </p:to>
                                    </p:set>
                                    <p:animEffect transition="in" filter="wipe(up)">
                                      <p:cBhvr>
                                        <p:cTn id="11" dur="500"/>
                                        <p:tgtEl>
                                          <p:spTgt spid="550921"/>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550919"/>
                                        </p:tgtEl>
                                        <p:attrNameLst>
                                          <p:attrName>style.visibility</p:attrName>
                                        </p:attrNameLst>
                                      </p:cBhvr>
                                      <p:to>
                                        <p:strVal val="visible"/>
                                      </p:to>
                                    </p:set>
                                    <p:animEffect transition="in" filter="wipe(up)">
                                      <p:cBhvr>
                                        <p:cTn id="15" dur="500"/>
                                        <p:tgtEl>
                                          <p:spTgt spid="550919"/>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50922"/>
                                        </p:tgtEl>
                                        <p:attrNameLst>
                                          <p:attrName>style.visibility</p:attrName>
                                        </p:attrNameLst>
                                      </p:cBhvr>
                                      <p:to>
                                        <p:strVal val="visible"/>
                                      </p:to>
                                    </p:set>
                                    <p:animEffect transition="in" filter="wipe(up)">
                                      <p:cBhvr>
                                        <p:cTn id="19" dur="500"/>
                                        <p:tgtEl>
                                          <p:spTgt spid="550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917" grpId="0"/>
      <p:bldP spid="55092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406525" y="800100"/>
            <a:ext cx="6330950" cy="762000"/>
          </a:xfrm>
          <a:noFill/>
        </p:spPr>
        <p:txBody>
          <a:bodyPr wrap="none">
            <a:spAutoFit/>
          </a:bodyPr>
          <a:lstStyle/>
          <a:p>
            <a:r>
              <a:rPr lang="zh-CN" altLang="en-US">
                <a:ea typeface="黑体" pitchFamily="49" charset="-122"/>
              </a:rPr>
              <a:t>电磁感应原理的</a:t>
            </a:r>
            <a:r>
              <a:rPr lang="zh-CN" altLang="en-US">
                <a:solidFill>
                  <a:srgbClr val="FF0000"/>
                </a:solidFill>
                <a:ea typeface="黑体" pitchFamily="49" charset="-122"/>
              </a:rPr>
              <a:t>应用</a:t>
            </a:r>
            <a:r>
              <a:rPr lang="zh-CN" altLang="en-US">
                <a:ea typeface="黑体" pitchFamily="49" charset="-122"/>
              </a:rPr>
              <a:t>基础</a:t>
            </a:r>
          </a:p>
        </p:txBody>
      </p:sp>
      <p:sp>
        <p:nvSpPr>
          <p:cNvPr id="15363" name="Rectangle 3"/>
          <p:cNvSpPr>
            <a:spLocks noGrp="1" noChangeArrowheads="1"/>
          </p:cNvSpPr>
          <p:nvPr>
            <p:ph type="body" idx="1"/>
          </p:nvPr>
        </p:nvSpPr>
        <p:spPr>
          <a:xfrm>
            <a:off x="2251075" y="1700808"/>
            <a:ext cx="4641850" cy="2289175"/>
          </a:xfrm>
          <a:noFill/>
        </p:spPr>
        <p:txBody>
          <a:bodyPr wrap="none">
            <a:spAutoFit/>
          </a:bodyPr>
          <a:lstStyle/>
          <a:p>
            <a:pPr algn="ctr">
              <a:spcBef>
                <a:spcPct val="50000"/>
              </a:spcBef>
            </a:pPr>
            <a:r>
              <a:rPr lang="zh-CN" altLang="en-US" sz="3600" dirty="0">
                <a:solidFill>
                  <a:srgbClr val="0000FF"/>
                </a:solidFill>
              </a:rPr>
              <a:t>点</a:t>
            </a:r>
            <a:r>
              <a:rPr lang="zh-CN" altLang="en-US" sz="3600" dirty="0"/>
              <a:t>磁偶极子假设</a:t>
            </a:r>
          </a:p>
          <a:p>
            <a:pPr algn="ctr">
              <a:spcBef>
                <a:spcPct val="50000"/>
              </a:spcBef>
            </a:pPr>
            <a:r>
              <a:rPr lang="zh-CN" altLang="en-US" sz="3600" dirty="0">
                <a:solidFill>
                  <a:srgbClr val="FF0000"/>
                </a:solidFill>
                <a:ea typeface="隶书" pitchFamily="49" charset="-122"/>
              </a:rPr>
              <a:t>变化磁通</a:t>
            </a:r>
            <a:r>
              <a:rPr lang="zh-CN" altLang="en-US" sz="3600" dirty="0">
                <a:solidFill>
                  <a:srgbClr val="FF0000"/>
                </a:solidFill>
              </a:rPr>
              <a:t>的技术实现</a:t>
            </a:r>
          </a:p>
          <a:p>
            <a:pPr algn="ctr">
              <a:spcBef>
                <a:spcPct val="50000"/>
              </a:spcBef>
            </a:pPr>
            <a:r>
              <a:rPr lang="zh-CN" altLang="en-US" sz="3600" dirty="0">
                <a:solidFill>
                  <a:srgbClr val="0000FF"/>
                </a:solidFill>
                <a:ea typeface="隶书" pitchFamily="49" charset="-122"/>
              </a:rPr>
              <a:t>变化磁通</a:t>
            </a:r>
            <a:r>
              <a:rPr lang="zh-CN" altLang="en-US" sz="3600" dirty="0">
                <a:solidFill>
                  <a:srgbClr val="0000FF"/>
                </a:solidFill>
              </a:rPr>
              <a:t>的测量</a:t>
            </a:r>
          </a:p>
        </p:txBody>
      </p:sp>
      <p:sp>
        <p:nvSpPr>
          <p:cNvPr id="10" name="Text Box 4"/>
          <p:cNvSpPr txBox="1">
            <a:spLocks noChangeArrowheads="1"/>
          </p:cNvSpPr>
          <p:nvPr/>
        </p:nvSpPr>
        <p:spPr bwMode="auto">
          <a:xfrm>
            <a:off x="1426741" y="5949280"/>
            <a:ext cx="5745484" cy="584775"/>
          </a:xfrm>
          <a:prstGeom prst="rect">
            <a:avLst/>
          </a:prstGeom>
          <a:noFill/>
          <a:ln w="9525">
            <a:noFill/>
            <a:miter lim="800000"/>
            <a:headEnd/>
            <a:tailEnd/>
          </a:ln>
          <a:effectLst/>
        </p:spPr>
        <p:txBody>
          <a:bodyPr wrap="none">
            <a:spAutoFit/>
          </a:bodyPr>
          <a:lstStyle/>
          <a:p>
            <a:r>
              <a:rPr lang="zh-CN" altLang="en-US" sz="3200" dirty="0">
                <a:latin typeface="Arial" pitchFamily="34" charset="0"/>
                <a:ea typeface="隶书" pitchFamily="49" charset="-122"/>
              </a:rPr>
              <a:t>利用互易性（</a:t>
            </a:r>
            <a:r>
              <a:rPr lang="en-US" altLang="zh-CN" sz="3200" dirty="0">
                <a:latin typeface="Arial" pitchFamily="34" charset="0"/>
                <a:ea typeface="隶书" pitchFamily="49" charset="-122"/>
              </a:rPr>
              <a:t>reciprocity</a:t>
            </a:r>
            <a:r>
              <a:rPr lang="zh-CN" altLang="en-US" sz="3200" dirty="0">
                <a:latin typeface="Arial" pitchFamily="34" charset="0"/>
                <a:ea typeface="隶书" pitchFamily="49" charset="-122"/>
              </a:rPr>
              <a:t>）</a:t>
            </a:r>
            <a:r>
              <a:rPr lang="zh-CN" altLang="en-US" sz="3200" dirty="0" smtClean="0">
                <a:latin typeface="Arial" pitchFamily="34" charset="0"/>
                <a:ea typeface="隶书" pitchFamily="49" charset="-122"/>
              </a:rPr>
              <a:t>原理</a:t>
            </a:r>
            <a:endParaRPr lang="zh-CN" altLang="en-US" sz="3200" dirty="0">
              <a:latin typeface="Arial" pitchFamily="34" charset="0"/>
              <a:ea typeface="隶书" pitchFamily="49" charset="-122"/>
            </a:endParaRPr>
          </a:p>
        </p:txBody>
      </p:sp>
      <p:sp>
        <p:nvSpPr>
          <p:cNvPr id="11" name="Text Box 5"/>
          <p:cNvSpPr txBox="1">
            <a:spLocks noChangeArrowheads="1"/>
          </p:cNvSpPr>
          <p:nvPr/>
        </p:nvSpPr>
        <p:spPr bwMode="auto">
          <a:xfrm>
            <a:off x="611560" y="4797152"/>
            <a:ext cx="4288353" cy="584775"/>
          </a:xfrm>
          <a:prstGeom prst="rect">
            <a:avLst/>
          </a:prstGeom>
          <a:noFill/>
          <a:ln w="9525">
            <a:noFill/>
            <a:miter lim="800000"/>
            <a:headEnd/>
            <a:tailEnd/>
          </a:ln>
          <a:effectLst/>
        </p:spPr>
        <p:txBody>
          <a:bodyPr wrap="none">
            <a:spAutoFit/>
          </a:bodyPr>
          <a:lstStyle/>
          <a:p>
            <a:r>
              <a:rPr lang="zh-CN" altLang="en-US" sz="3200" dirty="0">
                <a:latin typeface="Arial" pitchFamily="34" charset="0"/>
              </a:rPr>
              <a:t>感应电势的处理</a:t>
            </a:r>
            <a:r>
              <a:rPr lang="zh-CN" altLang="en-US" sz="3200" dirty="0" smtClean="0">
                <a:latin typeface="Arial" pitchFamily="34" charset="0"/>
              </a:rPr>
              <a:t>方法：</a:t>
            </a:r>
            <a:endParaRPr lang="zh-CN" altLang="en-US" sz="3200" dirty="0">
              <a:latin typeface="Arial" pitchFamily="34" charset="0"/>
            </a:endParaRPr>
          </a:p>
        </p:txBody>
      </p:sp>
      <p:sp>
        <p:nvSpPr>
          <p:cNvPr id="12" name="Text Box 6"/>
          <p:cNvSpPr txBox="1">
            <a:spLocks noChangeArrowheads="1"/>
          </p:cNvSpPr>
          <p:nvPr/>
        </p:nvSpPr>
        <p:spPr bwMode="auto">
          <a:xfrm>
            <a:off x="1426741" y="5445224"/>
            <a:ext cx="2646878" cy="584775"/>
          </a:xfrm>
          <a:prstGeom prst="rect">
            <a:avLst/>
          </a:prstGeom>
          <a:noFill/>
          <a:ln w="9525">
            <a:noFill/>
            <a:miter lim="800000"/>
            <a:headEnd/>
            <a:tailEnd/>
          </a:ln>
          <a:effectLst/>
        </p:spPr>
        <p:txBody>
          <a:bodyPr wrap="none">
            <a:spAutoFit/>
          </a:bodyPr>
          <a:lstStyle/>
          <a:p>
            <a:r>
              <a:rPr lang="zh-CN" altLang="en-US" sz="3200" dirty="0">
                <a:latin typeface="Arial" pitchFamily="34" charset="0"/>
                <a:ea typeface="隶书" pitchFamily="49" charset="-122"/>
              </a:rPr>
              <a:t>直接算的</a:t>
            </a:r>
            <a:r>
              <a:rPr lang="zh-CN" altLang="en-US" sz="3200" dirty="0" smtClean="0">
                <a:latin typeface="Arial" pitchFamily="34" charset="0"/>
                <a:ea typeface="隶书" pitchFamily="49" charset="-122"/>
              </a:rPr>
              <a:t>方法</a:t>
            </a:r>
            <a:endParaRPr lang="zh-CN" altLang="en-US" sz="3200" dirty="0">
              <a:latin typeface="Arial" pitchFamily="34" charset="0"/>
              <a:ea typeface="隶书" pitchFamily="49" charset="-122"/>
            </a:endParaRPr>
          </a:p>
        </p:txBody>
      </p:sp>
      <p:graphicFrame>
        <p:nvGraphicFramePr>
          <p:cNvPr id="13" name="Object 7"/>
          <p:cNvGraphicFramePr>
            <a:graphicFrameLocks noChangeAspect="1"/>
          </p:cNvGraphicFramePr>
          <p:nvPr/>
        </p:nvGraphicFramePr>
        <p:xfrm>
          <a:off x="4788024" y="4941168"/>
          <a:ext cx="4121993" cy="891307"/>
        </p:xfrm>
        <a:graphic>
          <a:graphicData uri="http://schemas.openxmlformats.org/presentationml/2006/ole">
            <p:oleObj spid="_x0000_s788482" name="Equation" r:id="rId3" imgW="2234880" imgH="4824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DFFEF"/>
        </a:solidFill>
        <a:effectLst/>
      </p:bgPr>
    </p:bg>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23FE06F3-4848-4D7E-85A3-96DCC0EAC9E8}" type="slidenum">
              <a:rPr lang="en-US" altLang="zh-CN"/>
              <a:pPr/>
              <a:t>48</a:t>
            </a:fld>
            <a:endParaRPr lang="en-US" altLang="zh-CN"/>
          </a:p>
        </p:txBody>
      </p:sp>
      <p:sp>
        <p:nvSpPr>
          <p:cNvPr id="605186" name="Rectangle 2"/>
          <p:cNvSpPr>
            <a:spLocks noGrp="1" noChangeArrowheads="1"/>
          </p:cNvSpPr>
          <p:nvPr>
            <p:ph type="title"/>
          </p:nvPr>
        </p:nvSpPr>
        <p:spPr>
          <a:xfrm>
            <a:off x="685800" y="1371600"/>
            <a:ext cx="7772400" cy="838200"/>
          </a:xfrm>
          <a:noFill/>
          <a:ln/>
        </p:spPr>
        <p:txBody>
          <a:bodyPr/>
          <a:lstStyle/>
          <a:p>
            <a:r>
              <a:rPr lang="zh-CN" altLang="en-US" sz="6000">
                <a:solidFill>
                  <a:srgbClr val="FF0000"/>
                </a:solidFill>
                <a:latin typeface="黑体" pitchFamily="49" charset="-122"/>
                <a:ea typeface="黑体" pitchFamily="49" charset="-122"/>
              </a:rPr>
              <a:t>点</a:t>
            </a:r>
            <a:r>
              <a:rPr lang="zh-CN" altLang="en-US" sz="6000">
                <a:solidFill>
                  <a:schemeClr val="tx1"/>
                </a:solidFill>
                <a:latin typeface="黑体" pitchFamily="49" charset="-122"/>
                <a:ea typeface="黑体" pitchFamily="49" charset="-122"/>
              </a:rPr>
              <a:t> 磁偶极子 假设</a:t>
            </a:r>
          </a:p>
        </p:txBody>
      </p:sp>
      <p:sp>
        <p:nvSpPr>
          <p:cNvPr id="605187" name="Text Box 3"/>
          <p:cNvSpPr txBox="1">
            <a:spLocks noChangeArrowheads="1"/>
          </p:cNvSpPr>
          <p:nvPr/>
        </p:nvSpPr>
        <p:spPr bwMode="auto">
          <a:xfrm>
            <a:off x="1570038" y="3200400"/>
            <a:ext cx="6003925" cy="762000"/>
          </a:xfrm>
          <a:prstGeom prst="rect">
            <a:avLst/>
          </a:prstGeom>
          <a:noFill/>
          <a:ln w="9525">
            <a:noFill/>
            <a:miter lim="800000"/>
            <a:headEnd/>
            <a:tailEnd/>
          </a:ln>
          <a:effectLst/>
        </p:spPr>
        <p:txBody>
          <a:bodyPr wrap="none">
            <a:spAutoFit/>
          </a:bodyPr>
          <a:lstStyle/>
          <a:p>
            <a:pPr algn="ctr"/>
            <a:r>
              <a:rPr kumimoji="1" lang="en-US" altLang="zh-CN" sz="4400"/>
              <a:t>the presumed point dipole</a:t>
            </a:r>
          </a:p>
        </p:txBody>
      </p:sp>
      <p:sp>
        <p:nvSpPr>
          <p:cNvPr id="605188" name="Text Box 4"/>
          <p:cNvSpPr txBox="1">
            <a:spLocks noChangeArrowheads="1"/>
          </p:cNvSpPr>
          <p:nvPr/>
        </p:nvSpPr>
        <p:spPr bwMode="auto">
          <a:xfrm>
            <a:off x="1990725" y="5229225"/>
            <a:ext cx="5162550" cy="519113"/>
          </a:xfrm>
          <a:prstGeom prst="rect">
            <a:avLst/>
          </a:prstGeom>
          <a:noFill/>
          <a:ln w="9525">
            <a:noFill/>
            <a:miter lim="800000"/>
            <a:headEnd/>
            <a:tailEnd/>
          </a:ln>
          <a:effectLst/>
        </p:spPr>
        <p:txBody>
          <a:bodyPr wrap="none">
            <a:spAutoFit/>
          </a:bodyPr>
          <a:lstStyle/>
          <a:p>
            <a:r>
              <a:rPr lang="zh-CN" altLang="en-US" sz="2800">
                <a:solidFill>
                  <a:srgbClr val="0000FF"/>
                </a:solidFill>
                <a:ea typeface="华文行楷" pitchFamily="2" charset="-122"/>
              </a:rPr>
              <a:t>将被测样品作为点磁偶极子对待</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DFFEF"/>
        </a:solidFill>
        <a:effectLst/>
      </p:bgPr>
    </p:bg>
    <p:spTree>
      <p:nvGrpSpPr>
        <p:cNvPr id="1" name=""/>
        <p:cNvGrpSpPr/>
        <p:nvPr/>
      </p:nvGrpSpPr>
      <p:grpSpPr>
        <a:xfrm>
          <a:off x="0" y="0"/>
          <a:ext cx="0" cy="0"/>
          <a:chOff x="0" y="0"/>
          <a:chExt cx="0" cy="0"/>
        </a:xfrm>
      </p:grpSpPr>
      <p:sp>
        <p:nvSpPr>
          <p:cNvPr id="43" name="灯片编号占位符 5"/>
          <p:cNvSpPr>
            <a:spLocks noGrp="1"/>
          </p:cNvSpPr>
          <p:nvPr>
            <p:ph type="sldNum" sz="quarter" idx="12"/>
          </p:nvPr>
        </p:nvSpPr>
        <p:spPr/>
        <p:txBody>
          <a:bodyPr/>
          <a:lstStyle/>
          <a:p>
            <a:fld id="{7E0A7402-4B41-46A6-B9E0-D53DF5571917}" type="slidenum">
              <a:rPr lang="en-US" altLang="zh-CN"/>
              <a:pPr/>
              <a:t>49</a:t>
            </a:fld>
            <a:endParaRPr lang="en-US" altLang="zh-CN"/>
          </a:p>
        </p:txBody>
      </p:sp>
      <p:sp>
        <p:nvSpPr>
          <p:cNvPr id="294914" name="Rectangle 2"/>
          <p:cNvSpPr>
            <a:spLocks noGrp="1" noChangeArrowheads="1"/>
          </p:cNvSpPr>
          <p:nvPr>
            <p:ph type="title"/>
          </p:nvPr>
        </p:nvSpPr>
        <p:spPr>
          <a:xfrm>
            <a:off x="685800" y="76200"/>
            <a:ext cx="7772400" cy="838200"/>
          </a:xfrm>
          <a:noFill/>
          <a:ln/>
        </p:spPr>
        <p:txBody>
          <a:bodyPr/>
          <a:lstStyle/>
          <a:p>
            <a:r>
              <a:rPr lang="zh-CN" altLang="en-US">
                <a:solidFill>
                  <a:schemeClr val="tx1"/>
                </a:solidFill>
                <a:latin typeface="黑体" pitchFamily="49" charset="-122"/>
                <a:ea typeface="黑体" pitchFamily="49" charset="-122"/>
              </a:rPr>
              <a:t>磁（</a:t>
            </a:r>
            <a:r>
              <a:rPr lang="zh-CN" altLang="en-US">
                <a:solidFill>
                  <a:srgbClr val="FF0000"/>
                </a:solidFill>
                <a:latin typeface="黑体" pitchFamily="49" charset="-122"/>
                <a:ea typeface="黑体" pitchFamily="49" charset="-122"/>
              </a:rPr>
              <a:t>偶</a:t>
            </a:r>
            <a:r>
              <a:rPr lang="zh-CN" altLang="en-US">
                <a:solidFill>
                  <a:schemeClr val="tx1"/>
                </a:solidFill>
                <a:latin typeface="黑体" pitchFamily="49" charset="-122"/>
                <a:ea typeface="黑体" pitchFamily="49" charset="-122"/>
              </a:rPr>
              <a:t>）极子假设</a:t>
            </a:r>
          </a:p>
        </p:txBody>
      </p:sp>
      <p:sp>
        <p:nvSpPr>
          <p:cNvPr id="294915" name="Text Box 3"/>
          <p:cNvSpPr txBox="1">
            <a:spLocks noChangeArrowheads="1"/>
          </p:cNvSpPr>
          <p:nvPr/>
        </p:nvSpPr>
        <p:spPr bwMode="auto">
          <a:xfrm>
            <a:off x="7588250" y="0"/>
            <a:ext cx="1555750" cy="457200"/>
          </a:xfrm>
          <a:prstGeom prst="rect">
            <a:avLst/>
          </a:prstGeom>
          <a:solidFill>
            <a:srgbClr val="CCCCFF"/>
          </a:solidFill>
          <a:ln w="9525">
            <a:noFill/>
            <a:miter lim="800000"/>
            <a:headEnd/>
            <a:tailEnd/>
          </a:ln>
          <a:effectLst/>
        </p:spPr>
        <p:txBody>
          <a:bodyPr wrap="none">
            <a:spAutoFit/>
          </a:bodyPr>
          <a:lstStyle/>
          <a:p>
            <a:pPr algn="r"/>
            <a:r>
              <a:rPr kumimoji="1" lang="zh-CN" altLang="en-US"/>
              <a:t>磁偶极子</a:t>
            </a:r>
            <a:r>
              <a:rPr kumimoji="1" lang="en-US" altLang="zh-CN"/>
              <a:t>1</a:t>
            </a:r>
            <a:endParaRPr kumimoji="1" lang="en-US" altLang="zh-CN">
              <a:ea typeface="华文行楷" pitchFamily="2" charset="-122"/>
            </a:endParaRPr>
          </a:p>
        </p:txBody>
      </p:sp>
      <p:graphicFrame>
        <p:nvGraphicFramePr>
          <p:cNvPr id="294916" name="Object 4"/>
          <p:cNvGraphicFramePr>
            <a:graphicFrameLocks noChangeAspect="1"/>
          </p:cNvGraphicFramePr>
          <p:nvPr/>
        </p:nvGraphicFramePr>
        <p:xfrm>
          <a:off x="5651500" y="1484313"/>
          <a:ext cx="2401888" cy="615950"/>
        </p:xfrm>
        <a:graphic>
          <a:graphicData uri="http://schemas.openxmlformats.org/presentationml/2006/ole">
            <p:oleObj spid="_x0000_s294916" name="Equation" r:id="rId3" imgW="990360" imgH="253800" progId="Equation.DSMT4">
              <p:embed/>
            </p:oleObj>
          </a:graphicData>
        </a:graphic>
      </p:graphicFrame>
      <p:graphicFrame>
        <p:nvGraphicFramePr>
          <p:cNvPr id="294917" name="Object 5"/>
          <p:cNvGraphicFramePr>
            <a:graphicFrameLocks noChangeAspect="1"/>
          </p:cNvGraphicFramePr>
          <p:nvPr/>
        </p:nvGraphicFramePr>
        <p:xfrm>
          <a:off x="5710238" y="2205038"/>
          <a:ext cx="2555875" cy="523875"/>
        </p:xfrm>
        <a:graphic>
          <a:graphicData uri="http://schemas.openxmlformats.org/presentationml/2006/ole">
            <p:oleObj spid="_x0000_s294917" name="Equation" r:id="rId4" imgW="1054080" imgH="215640" progId="Equation.DSMT4">
              <p:embed/>
            </p:oleObj>
          </a:graphicData>
        </a:graphic>
      </p:graphicFrame>
      <p:grpSp>
        <p:nvGrpSpPr>
          <p:cNvPr id="294918" name="Group 6"/>
          <p:cNvGrpSpPr>
            <a:grpSpLocks/>
          </p:cNvGrpSpPr>
          <p:nvPr/>
        </p:nvGrpSpPr>
        <p:grpSpPr bwMode="auto">
          <a:xfrm>
            <a:off x="612775" y="1879600"/>
            <a:ext cx="2687638" cy="2341563"/>
            <a:chOff x="386" y="1184"/>
            <a:chExt cx="1693" cy="1475"/>
          </a:xfrm>
        </p:grpSpPr>
        <p:grpSp>
          <p:nvGrpSpPr>
            <p:cNvPr id="294919" name="Group 7"/>
            <p:cNvGrpSpPr>
              <a:grpSpLocks/>
            </p:cNvGrpSpPr>
            <p:nvPr/>
          </p:nvGrpSpPr>
          <p:grpSpPr bwMode="auto">
            <a:xfrm>
              <a:off x="930" y="1206"/>
              <a:ext cx="136" cy="1383"/>
              <a:chOff x="930" y="906"/>
              <a:chExt cx="136" cy="1383"/>
            </a:xfrm>
          </p:grpSpPr>
          <p:sp>
            <p:nvSpPr>
              <p:cNvPr id="294920" name="Rectangle 8"/>
              <p:cNvSpPr>
                <a:spLocks noChangeArrowheads="1"/>
              </p:cNvSpPr>
              <p:nvPr/>
            </p:nvSpPr>
            <p:spPr bwMode="auto">
              <a:xfrm>
                <a:off x="930" y="974"/>
                <a:ext cx="136" cy="1247"/>
              </a:xfrm>
              <a:prstGeom prst="rect">
                <a:avLst/>
              </a:prstGeom>
              <a:solidFill>
                <a:srgbClr val="FF0000">
                  <a:alpha val="50000"/>
                </a:srgbClr>
              </a:solidFill>
              <a:ln w="9525">
                <a:noFill/>
                <a:miter lim="800000"/>
                <a:headEnd/>
                <a:tailEnd/>
              </a:ln>
              <a:effectLst/>
            </p:spPr>
            <p:txBody>
              <a:bodyPr wrap="none" anchor="ctr"/>
              <a:lstStyle/>
              <a:p>
                <a:endParaRPr lang="zh-CN" altLang="en-US"/>
              </a:p>
            </p:txBody>
          </p:sp>
          <p:sp>
            <p:nvSpPr>
              <p:cNvPr id="294921" name="Oval 9"/>
              <p:cNvSpPr>
                <a:spLocks noChangeArrowheads="1"/>
              </p:cNvSpPr>
              <p:nvPr/>
            </p:nvSpPr>
            <p:spPr bwMode="auto">
              <a:xfrm>
                <a:off x="930" y="906"/>
                <a:ext cx="136" cy="136"/>
              </a:xfrm>
              <a:prstGeom prst="ellipse">
                <a:avLst/>
              </a:prstGeom>
              <a:solidFill>
                <a:srgbClr val="FF0000"/>
              </a:solidFill>
              <a:ln w="9525">
                <a:noFill/>
                <a:round/>
                <a:headEnd/>
                <a:tailEnd/>
              </a:ln>
              <a:effectLst/>
            </p:spPr>
            <p:txBody>
              <a:bodyPr wrap="none" anchor="ctr"/>
              <a:lstStyle/>
              <a:p>
                <a:endParaRPr lang="zh-CN" altLang="en-US"/>
              </a:p>
            </p:txBody>
          </p:sp>
          <p:sp>
            <p:nvSpPr>
              <p:cNvPr id="294922" name="Oval 10"/>
              <p:cNvSpPr>
                <a:spLocks noChangeAspect="1" noChangeArrowheads="1"/>
              </p:cNvSpPr>
              <p:nvPr/>
            </p:nvSpPr>
            <p:spPr bwMode="auto">
              <a:xfrm>
                <a:off x="930" y="2153"/>
                <a:ext cx="136" cy="136"/>
              </a:xfrm>
              <a:prstGeom prst="ellipse">
                <a:avLst/>
              </a:prstGeom>
              <a:solidFill>
                <a:srgbClr val="FF0000"/>
              </a:solidFill>
              <a:ln w="9525">
                <a:noFill/>
                <a:round/>
                <a:headEnd/>
                <a:tailEnd/>
              </a:ln>
              <a:effectLst/>
            </p:spPr>
            <p:txBody>
              <a:bodyPr wrap="none" anchor="ctr"/>
              <a:lstStyle/>
              <a:p>
                <a:endParaRPr lang="zh-CN" altLang="en-US"/>
              </a:p>
            </p:txBody>
          </p:sp>
        </p:grpSp>
        <p:sp>
          <p:nvSpPr>
            <p:cNvPr id="294923" name="Text Box 11"/>
            <p:cNvSpPr txBox="1">
              <a:spLocks noChangeArrowheads="1"/>
            </p:cNvSpPr>
            <p:nvPr/>
          </p:nvSpPr>
          <p:spPr bwMode="auto">
            <a:xfrm>
              <a:off x="386" y="1184"/>
              <a:ext cx="429" cy="250"/>
            </a:xfrm>
            <a:prstGeom prst="rect">
              <a:avLst/>
            </a:prstGeom>
            <a:noFill/>
            <a:ln w="9525">
              <a:noFill/>
              <a:miter lim="800000"/>
              <a:headEnd/>
              <a:tailEnd/>
            </a:ln>
            <a:effectLst/>
          </p:spPr>
          <p:txBody>
            <a:bodyPr wrap="none">
              <a:spAutoFit/>
            </a:bodyPr>
            <a:lstStyle/>
            <a:p>
              <a:r>
                <a:rPr lang="en-US" altLang="zh-CN" sz="2000" i="1">
                  <a:latin typeface="Arial" pitchFamily="34" charset="0"/>
                </a:rPr>
                <a:t>+ q</a:t>
              </a:r>
              <a:r>
                <a:rPr lang="en-US" altLang="zh-CN" sz="2000" i="1" baseline="-25000">
                  <a:latin typeface="Arial" pitchFamily="34" charset="0"/>
                </a:rPr>
                <a:t>m</a:t>
              </a:r>
              <a:endParaRPr lang="en-US" altLang="zh-CN" sz="2000" i="1">
                <a:latin typeface="Arial" pitchFamily="34" charset="0"/>
              </a:endParaRPr>
            </a:p>
          </p:txBody>
        </p:sp>
        <p:sp>
          <p:nvSpPr>
            <p:cNvPr id="294924" name="Text Box 12"/>
            <p:cNvSpPr txBox="1">
              <a:spLocks noChangeArrowheads="1"/>
            </p:cNvSpPr>
            <p:nvPr/>
          </p:nvSpPr>
          <p:spPr bwMode="auto">
            <a:xfrm>
              <a:off x="386" y="2409"/>
              <a:ext cx="389" cy="250"/>
            </a:xfrm>
            <a:prstGeom prst="rect">
              <a:avLst/>
            </a:prstGeom>
            <a:noFill/>
            <a:ln w="9525">
              <a:noFill/>
              <a:miter lim="800000"/>
              <a:headEnd/>
              <a:tailEnd/>
            </a:ln>
            <a:effectLst/>
          </p:spPr>
          <p:txBody>
            <a:bodyPr wrap="none">
              <a:spAutoFit/>
            </a:bodyPr>
            <a:lstStyle/>
            <a:p>
              <a:r>
                <a:rPr lang="en-US" altLang="zh-CN" sz="2000" i="1">
                  <a:latin typeface="Arial" pitchFamily="34" charset="0"/>
                </a:rPr>
                <a:t>- q</a:t>
              </a:r>
              <a:r>
                <a:rPr lang="en-US" altLang="zh-CN" sz="2000" i="1" baseline="-25000">
                  <a:latin typeface="Arial" pitchFamily="34" charset="0"/>
                </a:rPr>
                <a:t>m</a:t>
              </a:r>
              <a:endParaRPr lang="en-US" altLang="zh-CN" sz="2000" i="1">
                <a:latin typeface="Arial" pitchFamily="34" charset="0"/>
              </a:endParaRPr>
            </a:p>
          </p:txBody>
        </p:sp>
        <p:grpSp>
          <p:nvGrpSpPr>
            <p:cNvPr id="294925" name="Group 13"/>
            <p:cNvGrpSpPr>
              <a:grpSpLocks/>
            </p:cNvGrpSpPr>
            <p:nvPr/>
          </p:nvGrpSpPr>
          <p:grpSpPr bwMode="auto">
            <a:xfrm>
              <a:off x="1078" y="1269"/>
              <a:ext cx="1001" cy="1258"/>
              <a:chOff x="1078" y="953"/>
              <a:chExt cx="1001" cy="1258"/>
            </a:xfrm>
          </p:grpSpPr>
          <p:sp>
            <p:nvSpPr>
              <p:cNvPr id="294926" name="Line 14"/>
              <p:cNvSpPr>
                <a:spLocks noChangeShapeType="1"/>
              </p:cNvSpPr>
              <p:nvPr/>
            </p:nvSpPr>
            <p:spPr bwMode="auto">
              <a:xfrm>
                <a:off x="1078" y="953"/>
                <a:ext cx="998" cy="0"/>
              </a:xfrm>
              <a:prstGeom prst="line">
                <a:avLst/>
              </a:prstGeom>
              <a:noFill/>
              <a:ln w="9525">
                <a:solidFill>
                  <a:schemeClr val="tx1"/>
                </a:solidFill>
                <a:round/>
                <a:headEnd/>
                <a:tailEnd/>
              </a:ln>
              <a:effectLst/>
            </p:spPr>
            <p:txBody>
              <a:bodyPr/>
              <a:lstStyle/>
              <a:p>
                <a:endParaRPr lang="zh-CN" altLang="en-US"/>
              </a:p>
            </p:txBody>
          </p:sp>
          <p:sp>
            <p:nvSpPr>
              <p:cNvPr id="294927" name="Line 15"/>
              <p:cNvSpPr>
                <a:spLocks noChangeShapeType="1"/>
              </p:cNvSpPr>
              <p:nvPr/>
            </p:nvSpPr>
            <p:spPr bwMode="auto">
              <a:xfrm>
                <a:off x="1081" y="2211"/>
                <a:ext cx="998" cy="0"/>
              </a:xfrm>
              <a:prstGeom prst="line">
                <a:avLst/>
              </a:prstGeom>
              <a:noFill/>
              <a:ln w="9525">
                <a:solidFill>
                  <a:schemeClr val="tx1"/>
                </a:solidFill>
                <a:round/>
                <a:headEnd/>
                <a:tailEnd/>
              </a:ln>
              <a:effectLst/>
            </p:spPr>
            <p:txBody>
              <a:bodyPr/>
              <a:lstStyle/>
              <a:p>
                <a:endParaRPr lang="zh-CN" altLang="en-US"/>
              </a:p>
            </p:txBody>
          </p:sp>
          <p:sp>
            <p:nvSpPr>
              <p:cNvPr id="294928" name="Line 16"/>
              <p:cNvSpPr>
                <a:spLocks noChangeShapeType="1"/>
              </p:cNvSpPr>
              <p:nvPr/>
            </p:nvSpPr>
            <p:spPr bwMode="auto">
              <a:xfrm>
                <a:off x="1933" y="957"/>
                <a:ext cx="0" cy="1247"/>
              </a:xfrm>
              <a:prstGeom prst="line">
                <a:avLst/>
              </a:prstGeom>
              <a:noFill/>
              <a:ln w="9525">
                <a:solidFill>
                  <a:schemeClr val="tx1"/>
                </a:solidFill>
                <a:round/>
                <a:headEnd type="triangle" w="med" len="med"/>
                <a:tailEnd type="triangle" w="med" len="med"/>
              </a:ln>
              <a:effectLst/>
            </p:spPr>
            <p:txBody>
              <a:bodyPr/>
              <a:lstStyle/>
              <a:p>
                <a:endParaRPr lang="zh-CN" altLang="en-US"/>
              </a:p>
            </p:txBody>
          </p:sp>
          <p:sp>
            <p:nvSpPr>
              <p:cNvPr id="294929" name="Text Box 17"/>
              <p:cNvSpPr txBox="1">
                <a:spLocks noChangeArrowheads="1"/>
              </p:cNvSpPr>
              <p:nvPr/>
            </p:nvSpPr>
            <p:spPr bwMode="auto">
              <a:xfrm>
                <a:off x="1859" y="1543"/>
                <a:ext cx="160" cy="192"/>
              </a:xfrm>
              <a:prstGeom prst="rect">
                <a:avLst/>
              </a:prstGeom>
              <a:solidFill>
                <a:schemeClr val="bg1"/>
              </a:solidFill>
              <a:ln w="9525">
                <a:noFill/>
                <a:miter lim="800000"/>
                <a:headEnd/>
                <a:tailEnd/>
              </a:ln>
              <a:effectLst/>
            </p:spPr>
            <p:txBody>
              <a:bodyPr wrap="none" tIns="0" bIns="0">
                <a:spAutoFit/>
              </a:bodyPr>
              <a:lstStyle/>
              <a:p>
                <a:r>
                  <a:rPr lang="en-US" altLang="zh-CN" sz="2000">
                    <a:latin typeface="Mistral" pitchFamily="66" charset="0"/>
                  </a:rPr>
                  <a:t>l</a:t>
                </a:r>
              </a:p>
            </p:txBody>
          </p:sp>
        </p:grpSp>
      </p:grpSp>
      <p:grpSp>
        <p:nvGrpSpPr>
          <p:cNvPr id="294930" name="Group 18"/>
          <p:cNvGrpSpPr>
            <a:grpSpLocks/>
          </p:cNvGrpSpPr>
          <p:nvPr/>
        </p:nvGrpSpPr>
        <p:grpSpPr bwMode="auto">
          <a:xfrm>
            <a:off x="323850" y="2417763"/>
            <a:ext cx="2519363" cy="1266825"/>
            <a:chOff x="204" y="1227"/>
            <a:chExt cx="1587" cy="798"/>
          </a:xfrm>
        </p:grpSpPr>
        <p:grpSp>
          <p:nvGrpSpPr>
            <p:cNvPr id="294931" name="Group 19"/>
            <p:cNvGrpSpPr>
              <a:grpSpLocks/>
            </p:cNvGrpSpPr>
            <p:nvPr/>
          </p:nvGrpSpPr>
          <p:grpSpPr bwMode="auto">
            <a:xfrm>
              <a:off x="204" y="1306"/>
              <a:ext cx="1587" cy="590"/>
              <a:chOff x="567" y="3203"/>
              <a:chExt cx="1587" cy="590"/>
            </a:xfrm>
          </p:grpSpPr>
          <p:grpSp>
            <p:nvGrpSpPr>
              <p:cNvPr id="294932" name="Group 20"/>
              <p:cNvGrpSpPr>
                <a:grpSpLocks/>
              </p:cNvGrpSpPr>
              <p:nvPr/>
            </p:nvGrpSpPr>
            <p:grpSpPr bwMode="auto">
              <a:xfrm>
                <a:off x="771" y="3271"/>
                <a:ext cx="1180" cy="454"/>
                <a:chOff x="793" y="3249"/>
                <a:chExt cx="1180" cy="454"/>
              </a:xfrm>
            </p:grpSpPr>
            <p:sp>
              <p:nvSpPr>
                <p:cNvPr id="294933" name="Oval 21"/>
                <p:cNvSpPr>
                  <a:spLocks noChangeArrowheads="1"/>
                </p:cNvSpPr>
                <p:nvPr/>
              </p:nvSpPr>
              <p:spPr bwMode="auto">
                <a:xfrm>
                  <a:off x="793" y="3249"/>
                  <a:ext cx="1180" cy="454"/>
                </a:xfrm>
                <a:prstGeom prst="ellipse">
                  <a:avLst/>
                </a:prstGeom>
                <a:solidFill>
                  <a:schemeClr val="bg1">
                    <a:alpha val="50000"/>
                  </a:schemeClr>
                </a:solidFill>
                <a:ln w="76200">
                  <a:solidFill>
                    <a:srgbClr val="FF9900"/>
                  </a:solidFill>
                  <a:round/>
                  <a:headEnd/>
                  <a:tailEnd/>
                </a:ln>
                <a:effectLst/>
              </p:spPr>
              <p:txBody>
                <a:bodyPr wrap="none" anchor="ctr"/>
                <a:lstStyle/>
                <a:p>
                  <a:endParaRPr lang="zh-CN" altLang="en-US"/>
                </a:p>
              </p:txBody>
            </p:sp>
            <p:sp>
              <p:nvSpPr>
                <p:cNvPr id="294934" name="Arc 22"/>
                <p:cNvSpPr>
                  <a:spLocks/>
                </p:cNvSpPr>
                <p:nvPr/>
              </p:nvSpPr>
              <p:spPr bwMode="auto">
                <a:xfrm flipV="1">
                  <a:off x="1292" y="3475"/>
                  <a:ext cx="415" cy="227"/>
                </a:xfrm>
                <a:custGeom>
                  <a:avLst/>
                  <a:gdLst>
                    <a:gd name="G0" fmla="+- 3859 0 0"/>
                    <a:gd name="G1" fmla="+- 21600 0 0"/>
                    <a:gd name="G2" fmla="+- 21600 0 0"/>
                    <a:gd name="T0" fmla="*/ 0 w 15201"/>
                    <a:gd name="T1" fmla="*/ 348 h 21600"/>
                    <a:gd name="T2" fmla="*/ 15201 w 15201"/>
                    <a:gd name="T3" fmla="*/ 3217 h 21600"/>
                    <a:gd name="T4" fmla="*/ 3859 w 15201"/>
                    <a:gd name="T5" fmla="*/ 21600 h 21600"/>
                  </a:gdLst>
                  <a:ahLst/>
                  <a:cxnLst>
                    <a:cxn ang="0">
                      <a:pos x="T0" y="T1"/>
                    </a:cxn>
                    <a:cxn ang="0">
                      <a:pos x="T2" y="T3"/>
                    </a:cxn>
                    <a:cxn ang="0">
                      <a:pos x="T4" y="T5"/>
                    </a:cxn>
                  </a:cxnLst>
                  <a:rect l="0" t="0" r="r" b="b"/>
                  <a:pathLst>
                    <a:path w="15201" h="21600" fill="none" extrusionOk="0">
                      <a:moveTo>
                        <a:pt x="-1" y="347"/>
                      </a:moveTo>
                      <a:cubicBezTo>
                        <a:pt x="1273" y="116"/>
                        <a:pt x="2564" y="-1"/>
                        <a:pt x="3859" y="0"/>
                      </a:cubicBezTo>
                      <a:cubicBezTo>
                        <a:pt x="7864" y="0"/>
                        <a:pt x="11791" y="1113"/>
                        <a:pt x="15200" y="3217"/>
                      </a:cubicBezTo>
                    </a:path>
                    <a:path w="15201" h="21600" stroke="0" extrusionOk="0">
                      <a:moveTo>
                        <a:pt x="-1" y="347"/>
                      </a:moveTo>
                      <a:cubicBezTo>
                        <a:pt x="1273" y="116"/>
                        <a:pt x="2564" y="-1"/>
                        <a:pt x="3859" y="0"/>
                      </a:cubicBezTo>
                      <a:cubicBezTo>
                        <a:pt x="7864" y="0"/>
                        <a:pt x="11791" y="1113"/>
                        <a:pt x="15200" y="3217"/>
                      </a:cubicBezTo>
                      <a:lnTo>
                        <a:pt x="3859" y="21600"/>
                      </a:lnTo>
                      <a:close/>
                    </a:path>
                  </a:pathLst>
                </a:custGeom>
                <a:noFill/>
                <a:ln w="38100">
                  <a:solidFill>
                    <a:srgbClr val="0000FF"/>
                  </a:solidFill>
                  <a:round/>
                  <a:headEnd/>
                  <a:tailEnd type="triangle" w="med" len="med"/>
                </a:ln>
                <a:effectLst/>
              </p:spPr>
              <p:txBody>
                <a:bodyPr wrap="none" anchor="ctr"/>
                <a:lstStyle/>
                <a:p>
                  <a:endParaRPr lang="zh-CN" altLang="en-US"/>
                </a:p>
              </p:txBody>
            </p:sp>
          </p:grpSp>
          <p:sp>
            <p:nvSpPr>
              <p:cNvPr id="294935" name="Line 23"/>
              <p:cNvSpPr>
                <a:spLocks noChangeShapeType="1"/>
              </p:cNvSpPr>
              <p:nvPr/>
            </p:nvSpPr>
            <p:spPr bwMode="auto">
              <a:xfrm>
                <a:off x="567" y="3498"/>
                <a:ext cx="1587" cy="0"/>
              </a:xfrm>
              <a:prstGeom prst="line">
                <a:avLst/>
              </a:prstGeom>
              <a:noFill/>
              <a:ln w="9525">
                <a:solidFill>
                  <a:schemeClr val="tx1"/>
                </a:solidFill>
                <a:round/>
                <a:headEnd/>
                <a:tailEnd type="triangle" w="med" len="med"/>
              </a:ln>
              <a:effectLst/>
            </p:spPr>
            <p:txBody>
              <a:bodyPr/>
              <a:lstStyle/>
              <a:p>
                <a:endParaRPr lang="zh-CN" altLang="en-US"/>
              </a:p>
            </p:txBody>
          </p:sp>
          <p:sp>
            <p:nvSpPr>
              <p:cNvPr id="294936" name="Line 24"/>
              <p:cNvSpPr>
                <a:spLocks noChangeShapeType="1"/>
              </p:cNvSpPr>
              <p:nvPr/>
            </p:nvSpPr>
            <p:spPr bwMode="auto">
              <a:xfrm flipH="1">
                <a:off x="839" y="3203"/>
                <a:ext cx="1043" cy="590"/>
              </a:xfrm>
              <a:prstGeom prst="line">
                <a:avLst/>
              </a:prstGeom>
              <a:noFill/>
              <a:ln w="9525">
                <a:solidFill>
                  <a:schemeClr val="tx1"/>
                </a:solidFill>
                <a:round/>
                <a:headEnd/>
                <a:tailEnd type="triangle" w="med" len="med"/>
              </a:ln>
              <a:effectLst/>
            </p:spPr>
            <p:txBody>
              <a:bodyPr/>
              <a:lstStyle/>
              <a:p>
                <a:endParaRPr lang="zh-CN" altLang="en-US"/>
              </a:p>
            </p:txBody>
          </p:sp>
        </p:grpSp>
        <p:sp>
          <p:nvSpPr>
            <p:cNvPr id="294937" name="Text Box 25"/>
            <p:cNvSpPr txBox="1">
              <a:spLocks noChangeArrowheads="1"/>
            </p:cNvSpPr>
            <p:nvPr/>
          </p:nvSpPr>
          <p:spPr bwMode="auto">
            <a:xfrm>
              <a:off x="1293" y="1775"/>
              <a:ext cx="169" cy="250"/>
            </a:xfrm>
            <a:prstGeom prst="rect">
              <a:avLst/>
            </a:prstGeom>
            <a:noFill/>
            <a:ln w="9525">
              <a:noFill/>
              <a:miter lim="800000"/>
              <a:headEnd/>
              <a:tailEnd/>
            </a:ln>
            <a:effectLst/>
          </p:spPr>
          <p:txBody>
            <a:bodyPr wrap="none">
              <a:spAutoFit/>
            </a:bodyPr>
            <a:lstStyle/>
            <a:p>
              <a:r>
                <a:rPr lang="en-US" altLang="zh-CN" sz="2000" i="1">
                  <a:solidFill>
                    <a:srgbClr val="0000FF"/>
                  </a:solidFill>
                </a:rPr>
                <a:t>I</a:t>
              </a:r>
            </a:p>
          </p:txBody>
        </p:sp>
        <p:sp>
          <p:nvSpPr>
            <p:cNvPr id="294938" name="Line 26"/>
            <p:cNvSpPr>
              <a:spLocks noChangeShapeType="1"/>
            </p:cNvSpPr>
            <p:nvPr/>
          </p:nvSpPr>
          <p:spPr bwMode="auto">
            <a:xfrm flipH="1" flipV="1">
              <a:off x="613" y="1452"/>
              <a:ext cx="384" cy="144"/>
            </a:xfrm>
            <a:prstGeom prst="line">
              <a:avLst/>
            </a:prstGeom>
            <a:noFill/>
            <a:ln w="9525">
              <a:solidFill>
                <a:schemeClr val="tx1"/>
              </a:solidFill>
              <a:round/>
              <a:headEnd/>
              <a:tailEnd type="arrow" w="med" len="med"/>
            </a:ln>
            <a:effectLst/>
          </p:spPr>
          <p:txBody>
            <a:bodyPr/>
            <a:lstStyle/>
            <a:p>
              <a:endParaRPr lang="zh-CN" altLang="en-US"/>
            </a:p>
          </p:txBody>
        </p:sp>
        <p:sp>
          <p:nvSpPr>
            <p:cNvPr id="294939" name="Text Box 27"/>
            <p:cNvSpPr txBox="1">
              <a:spLocks noChangeArrowheads="1"/>
            </p:cNvSpPr>
            <p:nvPr/>
          </p:nvSpPr>
          <p:spPr bwMode="auto">
            <a:xfrm>
              <a:off x="373" y="1227"/>
              <a:ext cx="232" cy="250"/>
            </a:xfrm>
            <a:prstGeom prst="rect">
              <a:avLst/>
            </a:prstGeom>
            <a:noFill/>
            <a:ln w="9525">
              <a:noFill/>
              <a:miter lim="800000"/>
              <a:headEnd/>
              <a:tailEnd/>
            </a:ln>
            <a:effectLst/>
          </p:spPr>
          <p:txBody>
            <a:bodyPr wrap="none">
              <a:spAutoFit/>
            </a:bodyPr>
            <a:lstStyle/>
            <a:p>
              <a:r>
                <a:rPr lang="en-US" altLang="zh-CN" sz="2000" i="1">
                  <a:latin typeface="Arial" pitchFamily="34" charset="0"/>
                </a:rPr>
                <a:t>R</a:t>
              </a:r>
            </a:p>
          </p:txBody>
        </p:sp>
      </p:grpSp>
      <p:sp>
        <p:nvSpPr>
          <p:cNvPr id="294940" name="Line 28"/>
          <p:cNvSpPr>
            <a:spLocks noChangeShapeType="1"/>
          </p:cNvSpPr>
          <p:nvPr/>
        </p:nvSpPr>
        <p:spPr bwMode="auto">
          <a:xfrm flipV="1">
            <a:off x="2268538" y="1554163"/>
            <a:ext cx="0" cy="431800"/>
          </a:xfrm>
          <a:prstGeom prst="line">
            <a:avLst/>
          </a:prstGeom>
          <a:noFill/>
          <a:ln w="9525">
            <a:solidFill>
              <a:schemeClr val="tx1"/>
            </a:solidFill>
            <a:round/>
            <a:headEnd/>
            <a:tailEnd type="triangle" w="med" len="med"/>
          </a:ln>
          <a:effectLst/>
        </p:spPr>
        <p:txBody>
          <a:bodyPr/>
          <a:lstStyle/>
          <a:p>
            <a:endParaRPr lang="zh-CN" altLang="en-US"/>
          </a:p>
        </p:txBody>
      </p:sp>
      <p:graphicFrame>
        <p:nvGraphicFramePr>
          <p:cNvPr id="294941" name="Object 29"/>
          <p:cNvGraphicFramePr>
            <a:graphicFrameLocks noChangeAspect="1"/>
          </p:cNvGraphicFramePr>
          <p:nvPr/>
        </p:nvGraphicFramePr>
        <p:xfrm>
          <a:off x="2339975" y="1436688"/>
          <a:ext cx="323850" cy="549275"/>
        </p:xfrm>
        <a:graphic>
          <a:graphicData uri="http://schemas.openxmlformats.org/presentationml/2006/ole">
            <p:oleObj spid="_x0000_s294941" name="Equation" r:id="rId5" imgW="126720" imgH="215640" progId="Equation.DSMT4">
              <p:embed/>
            </p:oleObj>
          </a:graphicData>
        </a:graphic>
      </p:graphicFrame>
      <p:sp>
        <p:nvSpPr>
          <p:cNvPr id="294942" name="Text Box 30"/>
          <p:cNvSpPr txBox="1">
            <a:spLocks noChangeArrowheads="1"/>
          </p:cNvSpPr>
          <p:nvPr/>
        </p:nvSpPr>
        <p:spPr bwMode="auto">
          <a:xfrm>
            <a:off x="4325938" y="1597025"/>
            <a:ext cx="1454150" cy="396875"/>
          </a:xfrm>
          <a:prstGeom prst="rect">
            <a:avLst/>
          </a:prstGeom>
          <a:noFill/>
          <a:ln w="9525">
            <a:noFill/>
            <a:miter lim="800000"/>
            <a:headEnd/>
            <a:tailEnd/>
          </a:ln>
          <a:effectLst/>
        </p:spPr>
        <p:txBody>
          <a:bodyPr wrap="none">
            <a:spAutoFit/>
          </a:bodyPr>
          <a:lstStyle/>
          <a:p>
            <a:r>
              <a:rPr lang="zh-CN" altLang="en-US" sz="2000">
                <a:latin typeface="Arial" pitchFamily="34" charset="0"/>
              </a:rPr>
              <a:t>磁偶极矩：</a:t>
            </a:r>
          </a:p>
        </p:txBody>
      </p:sp>
      <p:sp>
        <p:nvSpPr>
          <p:cNvPr id="294943" name="Text Box 31"/>
          <p:cNvSpPr txBox="1">
            <a:spLocks noChangeArrowheads="1"/>
          </p:cNvSpPr>
          <p:nvPr/>
        </p:nvSpPr>
        <p:spPr bwMode="auto">
          <a:xfrm>
            <a:off x="4097338" y="2324100"/>
            <a:ext cx="1708150" cy="396875"/>
          </a:xfrm>
          <a:prstGeom prst="rect">
            <a:avLst/>
          </a:prstGeom>
          <a:noFill/>
          <a:ln w="9525">
            <a:noFill/>
            <a:miter lim="800000"/>
            <a:headEnd/>
            <a:tailEnd/>
          </a:ln>
          <a:effectLst/>
        </p:spPr>
        <p:txBody>
          <a:bodyPr wrap="none">
            <a:spAutoFit/>
          </a:bodyPr>
          <a:lstStyle/>
          <a:p>
            <a:r>
              <a:rPr lang="zh-CN" altLang="en-US" sz="2000">
                <a:latin typeface="Arial" pitchFamily="34" charset="0"/>
              </a:rPr>
              <a:t>电流环磁矩：</a:t>
            </a:r>
          </a:p>
        </p:txBody>
      </p:sp>
      <p:graphicFrame>
        <p:nvGraphicFramePr>
          <p:cNvPr id="294944" name="Object 32"/>
          <p:cNvGraphicFramePr>
            <a:graphicFrameLocks noChangeAspect="1"/>
          </p:cNvGraphicFramePr>
          <p:nvPr/>
        </p:nvGraphicFramePr>
        <p:xfrm>
          <a:off x="4211638" y="3573463"/>
          <a:ext cx="4005262" cy="615950"/>
        </p:xfrm>
        <a:graphic>
          <a:graphicData uri="http://schemas.openxmlformats.org/presentationml/2006/ole">
            <p:oleObj spid="_x0000_s294944" name="Equation" r:id="rId6" imgW="1650960" imgH="253800" progId="Equation.DSMT4">
              <p:embed/>
            </p:oleObj>
          </a:graphicData>
        </a:graphic>
      </p:graphicFrame>
      <p:sp>
        <p:nvSpPr>
          <p:cNvPr id="294945" name="Text Box 33"/>
          <p:cNvSpPr txBox="1">
            <a:spLocks noChangeArrowheads="1"/>
          </p:cNvSpPr>
          <p:nvPr/>
        </p:nvSpPr>
        <p:spPr bwMode="auto">
          <a:xfrm>
            <a:off x="115888" y="4437063"/>
            <a:ext cx="3232150" cy="457200"/>
          </a:xfrm>
          <a:prstGeom prst="rect">
            <a:avLst/>
          </a:prstGeom>
          <a:noFill/>
          <a:ln w="9525">
            <a:noFill/>
            <a:miter lim="800000"/>
            <a:headEnd/>
            <a:tailEnd/>
          </a:ln>
          <a:effectLst/>
        </p:spPr>
        <p:txBody>
          <a:bodyPr wrap="none">
            <a:spAutoFit/>
          </a:bodyPr>
          <a:lstStyle/>
          <a:p>
            <a:r>
              <a:rPr lang="zh-CN" altLang="en-US">
                <a:latin typeface="Arial" pitchFamily="34" charset="0"/>
                <a:ea typeface="隶书" pitchFamily="49" charset="-122"/>
              </a:rPr>
              <a:t>电流环中心磁场强度：</a:t>
            </a:r>
          </a:p>
        </p:txBody>
      </p:sp>
      <p:graphicFrame>
        <p:nvGraphicFramePr>
          <p:cNvPr id="294946" name="Object 34"/>
          <p:cNvGraphicFramePr>
            <a:graphicFrameLocks noChangeAspect="1"/>
          </p:cNvGraphicFramePr>
          <p:nvPr/>
        </p:nvGraphicFramePr>
        <p:xfrm>
          <a:off x="179388" y="5013325"/>
          <a:ext cx="4926012" cy="1633538"/>
        </p:xfrm>
        <a:graphic>
          <a:graphicData uri="http://schemas.openxmlformats.org/presentationml/2006/ole">
            <p:oleObj spid="_x0000_s294946" name="Equation" r:id="rId7" imgW="2031840" imgH="672840" progId="Equation.DSMT4">
              <p:embed/>
            </p:oleObj>
          </a:graphicData>
        </a:graphic>
      </p:graphicFrame>
      <p:graphicFrame>
        <p:nvGraphicFramePr>
          <p:cNvPr id="294947" name="Object 35"/>
          <p:cNvGraphicFramePr>
            <a:graphicFrameLocks noChangeAspect="1"/>
          </p:cNvGraphicFramePr>
          <p:nvPr/>
        </p:nvGraphicFramePr>
        <p:xfrm>
          <a:off x="5795963" y="4292600"/>
          <a:ext cx="2555875" cy="1725613"/>
        </p:xfrm>
        <a:graphic>
          <a:graphicData uri="http://schemas.openxmlformats.org/presentationml/2006/ole">
            <p:oleObj spid="_x0000_s294947" name="Equation" r:id="rId8" imgW="1054080" imgH="711000" progId="Equation.DSMT4">
              <p:embed/>
            </p:oleObj>
          </a:graphicData>
        </a:graphic>
      </p:graphicFrame>
      <p:sp>
        <p:nvSpPr>
          <p:cNvPr id="294948" name="Text Box 36"/>
          <p:cNvSpPr txBox="1">
            <a:spLocks noChangeArrowheads="1"/>
          </p:cNvSpPr>
          <p:nvPr/>
        </p:nvSpPr>
        <p:spPr bwMode="auto">
          <a:xfrm>
            <a:off x="250825" y="836613"/>
            <a:ext cx="1403350" cy="579437"/>
          </a:xfrm>
          <a:prstGeom prst="rect">
            <a:avLst/>
          </a:prstGeom>
          <a:noFill/>
          <a:ln w="9525">
            <a:noFill/>
            <a:miter lim="800000"/>
            <a:headEnd/>
            <a:tailEnd/>
          </a:ln>
          <a:effectLst/>
        </p:spPr>
        <p:txBody>
          <a:bodyPr wrap="none">
            <a:spAutoFit/>
          </a:bodyPr>
          <a:lstStyle/>
          <a:p>
            <a:r>
              <a:rPr lang="zh-CN" altLang="en-US" sz="3200">
                <a:latin typeface="Arial" pitchFamily="34" charset="0"/>
              </a:rPr>
              <a:t>点磁荷</a:t>
            </a:r>
          </a:p>
        </p:txBody>
      </p:sp>
      <p:sp>
        <p:nvSpPr>
          <p:cNvPr id="294949" name="Text Box 37"/>
          <p:cNvSpPr txBox="1">
            <a:spLocks noChangeArrowheads="1"/>
          </p:cNvSpPr>
          <p:nvPr/>
        </p:nvSpPr>
        <p:spPr bwMode="auto">
          <a:xfrm>
            <a:off x="4140200" y="2971800"/>
            <a:ext cx="4146550" cy="457200"/>
          </a:xfrm>
          <a:prstGeom prst="rect">
            <a:avLst/>
          </a:prstGeom>
          <a:noFill/>
          <a:ln w="9525">
            <a:noFill/>
            <a:miter lim="800000"/>
            <a:headEnd/>
            <a:tailEnd/>
          </a:ln>
          <a:effectLst/>
        </p:spPr>
        <p:txBody>
          <a:bodyPr wrap="none">
            <a:spAutoFit/>
          </a:bodyPr>
          <a:lstStyle/>
          <a:p>
            <a:r>
              <a:rPr lang="zh-CN" altLang="en-US">
                <a:latin typeface="Arial" pitchFamily="34" charset="0"/>
                <a:ea typeface="隶书" pitchFamily="49" charset="-122"/>
              </a:rPr>
              <a:t>电流环与磁偶极子等效模型：</a:t>
            </a:r>
          </a:p>
        </p:txBody>
      </p:sp>
      <p:graphicFrame>
        <p:nvGraphicFramePr>
          <p:cNvPr id="294950" name="Object 38"/>
          <p:cNvGraphicFramePr>
            <a:graphicFrameLocks noChangeAspect="1"/>
          </p:cNvGraphicFramePr>
          <p:nvPr/>
        </p:nvGraphicFramePr>
        <p:xfrm>
          <a:off x="5940425" y="6165850"/>
          <a:ext cx="1939925" cy="523875"/>
        </p:xfrm>
        <a:graphic>
          <a:graphicData uri="http://schemas.openxmlformats.org/presentationml/2006/ole">
            <p:oleObj spid="_x0000_s294950" name="Equation" r:id="rId9" imgW="799920" imgH="215640" progId="Equation.DSMT4">
              <p:embed/>
            </p:oleObj>
          </a:graphicData>
        </a:graphic>
      </p:graphicFrame>
      <p:sp>
        <p:nvSpPr>
          <p:cNvPr id="294951" name="Line 39"/>
          <p:cNvSpPr>
            <a:spLocks noChangeShapeType="1"/>
          </p:cNvSpPr>
          <p:nvPr/>
        </p:nvSpPr>
        <p:spPr bwMode="auto">
          <a:xfrm flipV="1">
            <a:off x="1577975" y="1470025"/>
            <a:ext cx="0" cy="2881313"/>
          </a:xfrm>
          <a:prstGeom prst="line">
            <a:avLst/>
          </a:prstGeom>
          <a:noFill/>
          <a:ln w="9525">
            <a:solidFill>
              <a:schemeClr val="tx1"/>
            </a:solidFill>
            <a:round/>
            <a:headEnd/>
            <a:tailEnd type="triangle" w="med" len="med"/>
          </a:ln>
          <a:effectLst/>
        </p:spPr>
        <p:txBody>
          <a:bodyPr/>
          <a:lstStyle/>
          <a:p>
            <a:endParaRPr lang="zh-CN" altLang="en-US"/>
          </a:p>
        </p:txBody>
      </p:sp>
      <p:sp>
        <p:nvSpPr>
          <p:cNvPr id="294953" name="Rectangle 41"/>
          <p:cNvSpPr>
            <a:spLocks noChangeArrowheads="1"/>
          </p:cNvSpPr>
          <p:nvPr/>
        </p:nvSpPr>
        <p:spPr bwMode="auto">
          <a:xfrm>
            <a:off x="539750" y="3313113"/>
            <a:ext cx="298450" cy="457200"/>
          </a:xfrm>
          <a:prstGeom prst="rect">
            <a:avLst/>
          </a:prstGeom>
          <a:noFill/>
          <a:ln w="9525">
            <a:noFill/>
            <a:miter lim="800000"/>
            <a:headEnd/>
            <a:tailEnd/>
          </a:ln>
          <a:effectLst/>
        </p:spPr>
        <p:txBody>
          <a:bodyPr wrap="none">
            <a:spAutoFit/>
          </a:bodyPr>
          <a:lstStyle/>
          <a:p>
            <a:r>
              <a:rPr lang="en-US" altLang="zh-CN">
                <a:latin typeface="Mistral" pitchFamily="66" charset="0"/>
              </a:rPr>
              <a:t>x</a:t>
            </a:r>
          </a:p>
        </p:txBody>
      </p:sp>
      <p:sp>
        <p:nvSpPr>
          <p:cNvPr id="294954" name="Rectangle 42"/>
          <p:cNvSpPr>
            <a:spLocks noChangeArrowheads="1"/>
          </p:cNvSpPr>
          <p:nvPr/>
        </p:nvSpPr>
        <p:spPr bwMode="auto">
          <a:xfrm>
            <a:off x="2700338" y="2879725"/>
            <a:ext cx="312737" cy="457200"/>
          </a:xfrm>
          <a:prstGeom prst="rect">
            <a:avLst/>
          </a:prstGeom>
          <a:noFill/>
          <a:ln w="9525">
            <a:noFill/>
            <a:miter lim="800000"/>
            <a:headEnd/>
            <a:tailEnd/>
          </a:ln>
          <a:effectLst/>
        </p:spPr>
        <p:txBody>
          <a:bodyPr wrap="none">
            <a:spAutoFit/>
          </a:bodyPr>
          <a:lstStyle/>
          <a:p>
            <a:r>
              <a:rPr lang="en-US" altLang="zh-CN">
                <a:latin typeface="Mistral" pitchFamily="66" charset="0"/>
              </a:rPr>
              <a:t>y</a:t>
            </a:r>
          </a:p>
        </p:txBody>
      </p:sp>
      <p:sp>
        <p:nvSpPr>
          <p:cNvPr id="294955" name="Rectangle 43"/>
          <p:cNvSpPr>
            <a:spLocks noChangeArrowheads="1"/>
          </p:cNvSpPr>
          <p:nvPr/>
        </p:nvSpPr>
        <p:spPr bwMode="auto">
          <a:xfrm>
            <a:off x="1619250" y="1223963"/>
            <a:ext cx="285750" cy="457200"/>
          </a:xfrm>
          <a:prstGeom prst="rect">
            <a:avLst/>
          </a:prstGeom>
          <a:noFill/>
          <a:ln w="9525">
            <a:noFill/>
            <a:miter lim="800000"/>
            <a:headEnd/>
            <a:tailEnd/>
          </a:ln>
          <a:effectLst/>
        </p:spPr>
        <p:txBody>
          <a:bodyPr wrap="none">
            <a:spAutoFit/>
          </a:bodyPr>
          <a:lstStyle/>
          <a:p>
            <a:r>
              <a:rPr lang="en-US" altLang="zh-CN">
                <a:latin typeface="Mistral" pitchFamily="66" charset="0"/>
              </a:rPr>
              <a:t>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4930"/>
                                        </p:tgtEl>
                                        <p:attrNameLst>
                                          <p:attrName>style.visibility</p:attrName>
                                        </p:attrNameLst>
                                      </p:cBhvr>
                                      <p:to>
                                        <p:strVal val="visible"/>
                                      </p:to>
                                    </p:set>
                                    <p:animEffect transition="in" filter="fade">
                                      <p:cBhvr>
                                        <p:cTn id="7" dur="2000"/>
                                        <p:tgtEl>
                                          <p:spTgt spid="294930"/>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294943"/>
                                        </p:tgtEl>
                                        <p:attrNameLst>
                                          <p:attrName>style.visibility</p:attrName>
                                        </p:attrNameLst>
                                      </p:cBhvr>
                                      <p:to>
                                        <p:strVal val="visible"/>
                                      </p:to>
                                    </p:set>
                                    <p:animEffect transition="in" filter="wipe(left)">
                                      <p:cBhvr>
                                        <p:cTn id="11" dur="500"/>
                                        <p:tgtEl>
                                          <p:spTgt spid="294943"/>
                                        </p:tgtEl>
                                      </p:cBhvr>
                                    </p:animEffect>
                                  </p:childTnLst>
                                </p:cTn>
                              </p:par>
                            </p:childTnLst>
                          </p:cTn>
                        </p:par>
                        <p:par>
                          <p:cTn id="12" fill="hold">
                            <p:stCondLst>
                              <p:cond delay="2500"/>
                            </p:stCondLst>
                            <p:childTnLst>
                              <p:par>
                                <p:cTn id="13" presetID="22" presetClass="entr" presetSubtype="8" fill="hold" nodeType="afterEffect">
                                  <p:stCondLst>
                                    <p:cond delay="0"/>
                                  </p:stCondLst>
                                  <p:childTnLst>
                                    <p:set>
                                      <p:cBhvr>
                                        <p:cTn id="14" dur="1" fill="hold">
                                          <p:stCondLst>
                                            <p:cond delay="0"/>
                                          </p:stCondLst>
                                        </p:cTn>
                                        <p:tgtEl>
                                          <p:spTgt spid="294917"/>
                                        </p:tgtEl>
                                        <p:attrNameLst>
                                          <p:attrName>style.visibility</p:attrName>
                                        </p:attrNameLst>
                                      </p:cBhvr>
                                      <p:to>
                                        <p:strVal val="visible"/>
                                      </p:to>
                                    </p:set>
                                    <p:animEffect transition="in" filter="wipe(left)">
                                      <p:cBhvr>
                                        <p:cTn id="15" dur="500"/>
                                        <p:tgtEl>
                                          <p:spTgt spid="294917"/>
                                        </p:tgtEl>
                                      </p:cBhvr>
                                    </p:animEffect>
                                  </p:childTnLst>
                                </p:cTn>
                              </p:par>
                            </p:childTnLst>
                          </p:cTn>
                        </p:par>
                        <p:par>
                          <p:cTn id="16" fill="hold">
                            <p:stCondLst>
                              <p:cond delay="3000"/>
                            </p:stCondLst>
                            <p:childTnLst>
                              <p:par>
                                <p:cTn id="17" presetID="1" presetClass="entr" presetSubtype="0" fill="hold" grpId="0" nodeType="afterEffect">
                                  <p:stCondLst>
                                    <p:cond delay="0"/>
                                  </p:stCondLst>
                                  <p:childTnLst>
                                    <p:set>
                                      <p:cBhvr>
                                        <p:cTn id="18" dur="1" fill="hold">
                                          <p:stCondLst>
                                            <p:cond delay="0"/>
                                          </p:stCondLst>
                                        </p:cTn>
                                        <p:tgtEl>
                                          <p:spTgt spid="2949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49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49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49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94945"/>
                                        </p:tgtEl>
                                        <p:attrNameLst>
                                          <p:attrName>style.visibility</p:attrName>
                                        </p:attrNameLst>
                                      </p:cBhvr>
                                      <p:to>
                                        <p:strVal val="visible"/>
                                      </p:to>
                                    </p:set>
                                    <p:animEffect transition="in" filter="fade">
                                      <p:cBhvr>
                                        <p:cTn id="31" dur="2000"/>
                                        <p:tgtEl>
                                          <p:spTgt spid="29494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94946"/>
                                        </p:tgtEl>
                                        <p:attrNameLst>
                                          <p:attrName>style.visibility</p:attrName>
                                        </p:attrNameLst>
                                      </p:cBhvr>
                                      <p:to>
                                        <p:strVal val="visible"/>
                                      </p:to>
                                    </p:set>
                                    <p:animEffect transition="in" filter="wipe(left)">
                                      <p:cBhvr>
                                        <p:cTn id="36" dur="500"/>
                                        <p:tgtEl>
                                          <p:spTgt spid="294946"/>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294947"/>
                                        </p:tgtEl>
                                        <p:attrNameLst>
                                          <p:attrName>style.visibility</p:attrName>
                                        </p:attrNameLst>
                                      </p:cBhvr>
                                      <p:to>
                                        <p:strVal val="visible"/>
                                      </p:to>
                                    </p:set>
                                    <p:animEffect transition="in" filter="wipe(left)">
                                      <p:cBhvr>
                                        <p:cTn id="40" dur="500"/>
                                        <p:tgtEl>
                                          <p:spTgt spid="294947"/>
                                        </p:tgtEl>
                                      </p:cBhvr>
                                    </p:animEffect>
                                  </p:childTnLst>
                                </p:cTn>
                              </p:par>
                            </p:childTnLst>
                          </p:cTn>
                        </p:par>
                        <p:par>
                          <p:cTn id="41" fill="hold">
                            <p:stCondLst>
                              <p:cond delay="1000"/>
                            </p:stCondLst>
                            <p:childTnLst>
                              <p:par>
                                <p:cTn id="42" presetID="22" presetClass="entr" presetSubtype="8" fill="hold" nodeType="afterEffect">
                                  <p:stCondLst>
                                    <p:cond delay="0"/>
                                  </p:stCondLst>
                                  <p:childTnLst>
                                    <p:set>
                                      <p:cBhvr>
                                        <p:cTn id="43" dur="1" fill="hold">
                                          <p:stCondLst>
                                            <p:cond delay="0"/>
                                          </p:stCondLst>
                                        </p:cTn>
                                        <p:tgtEl>
                                          <p:spTgt spid="294950"/>
                                        </p:tgtEl>
                                        <p:attrNameLst>
                                          <p:attrName>style.visibility</p:attrName>
                                        </p:attrNameLst>
                                      </p:cBhvr>
                                      <p:to>
                                        <p:strVal val="visible"/>
                                      </p:to>
                                    </p:set>
                                    <p:animEffect transition="in" filter="wipe(left)">
                                      <p:cBhvr>
                                        <p:cTn id="44" dur="2000"/>
                                        <p:tgtEl>
                                          <p:spTgt spid="294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40" grpId="0" animBg="1"/>
      <p:bldP spid="294943" grpId="0"/>
      <p:bldP spid="294945" grpId="0"/>
      <p:bldP spid="2949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212850" y="44450"/>
            <a:ext cx="6686550" cy="579438"/>
          </a:xfrm>
          <a:noFill/>
        </p:spPr>
        <p:txBody>
          <a:bodyPr wrap="none">
            <a:spAutoFit/>
          </a:bodyPr>
          <a:lstStyle/>
          <a:p>
            <a:r>
              <a:rPr lang="zh-CN" altLang="en-US" sz="3200">
                <a:solidFill>
                  <a:srgbClr val="FF0000"/>
                </a:solidFill>
                <a:ea typeface="黑体" pitchFamily="49" charset="-122"/>
              </a:rPr>
              <a:t>磁矩</a:t>
            </a:r>
            <a:r>
              <a:rPr lang="zh-CN" altLang="en-US" sz="3200">
                <a:ea typeface="黑体" pitchFamily="49" charset="-122"/>
              </a:rPr>
              <a:t>检测的原理基础：</a:t>
            </a:r>
            <a:r>
              <a:rPr lang="zh-CN" altLang="en-US" sz="3200">
                <a:solidFill>
                  <a:srgbClr val="0000FF"/>
                </a:solidFill>
                <a:ea typeface="隶书" pitchFamily="49" charset="-122"/>
              </a:rPr>
              <a:t>场</a:t>
            </a:r>
            <a:r>
              <a:rPr lang="zh-CN" altLang="en-US" sz="3200">
                <a:solidFill>
                  <a:srgbClr val="FF0000"/>
                </a:solidFill>
                <a:ea typeface="隶书" pitchFamily="49" charset="-122"/>
              </a:rPr>
              <a:t>源</a:t>
            </a:r>
            <a:r>
              <a:rPr lang="zh-CN" altLang="en-US" sz="3200">
                <a:solidFill>
                  <a:srgbClr val="0000FF"/>
                </a:solidFill>
                <a:ea typeface="隶书" pitchFamily="49" charset="-122"/>
              </a:rPr>
              <a:t>等效假设</a:t>
            </a:r>
          </a:p>
        </p:txBody>
      </p:sp>
      <p:sp>
        <p:nvSpPr>
          <p:cNvPr id="5166" name="Text Box 46"/>
          <p:cNvSpPr txBox="1">
            <a:spLocks noChangeArrowheads="1"/>
          </p:cNvSpPr>
          <p:nvPr/>
        </p:nvSpPr>
        <p:spPr bwMode="auto">
          <a:xfrm>
            <a:off x="323850" y="981075"/>
            <a:ext cx="6280150" cy="579438"/>
          </a:xfrm>
          <a:prstGeom prst="rect">
            <a:avLst/>
          </a:prstGeom>
          <a:noFill/>
          <a:ln w="9525">
            <a:noFill/>
            <a:miter lim="800000"/>
            <a:headEnd/>
            <a:tailEnd/>
          </a:ln>
          <a:effectLst/>
        </p:spPr>
        <p:txBody>
          <a:bodyPr wrap="none">
            <a:spAutoFit/>
          </a:bodyPr>
          <a:lstStyle/>
          <a:p>
            <a:r>
              <a:rPr lang="zh-CN" altLang="en-US" sz="3200"/>
              <a:t>磁矩的来源：</a:t>
            </a:r>
            <a:r>
              <a:rPr lang="zh-CN" altLang="en-US" sz="3200" u="sng">
                <a:ea typeface="隶书" pitchFamily="49" charset="-122"/>
              </a:rPr>
              <a:t>原子磁矩</a:t>
            </a:r>
            <a:r>
              <a:rPr lang="zh-CN" altLang="en-US" sz="3200">
                <a:ea typeface="隶书" pitchFamily="49" charset="-122"/>
              </a:rPr>
              <a:t>、</a:t>
            </a:r>
            <a:r>
              <a:rPr lang="zh-CN" altLang="en-US" sz="3200" u="sng">
                <a:ea typeface="隶书" pitchFamily="49" charset="-122"/>
              </a:rPr>
              <a:t>运动电荷</a:t>
            </a:r>
          </a:p>
        </p:txBody>
      </p:sp>
      <p:sp>
        <p:nvSpPr>
          <p:cNvPr id="5167" name="Text Box 47"/>
          <p:cNvSpPr txBox="1">
            <a:spLocks noChangeArrowheads="1"/>
          </p:cNvSpPr>
          <p:nvPr/>
        </p:nvSpPr>
        <p:spPr bwMode="auto">
          <a:xfrm>
            <a:off x="3203848" y="2348880"/>
            <a:ext cx="2954655" cy="646331"/>
          </a:xfrm>
          <a:prstGeom prst="rect">
            <a:avLst/>
          </a:prstGeom>
          <a:noFill/>
          <a:ln w="38100" cmpd="dbl">
            <a:solidFill>
              <a:schemeClr val="tx1"/>
            </a:solidFill>
            <a:miter lim="800000"/>
            <a:headEnd/>
            <a:tailEnd/>
          </a:ln>
          <a:effectLst/>
        </p:spPr>
        <p:txBody>
          <a:bodyPr wrap="none">
            <a:spAutoFit/>
          </a:bodyPr>
          <a:lstStyle/>
          <a:p>
            <a:r>
              <a:rPr lang="zh-CN" altLang="en-US" sz="3600"/>
              <a:t>（偶极）</a:t>
            </a:r>
            <a:r>
              <a:rPr lang="zh-CN" altLang="en-US" sz="3600">
                <a:solidFill>
                  <a:srgbClr val="0000FF"/>
                </a:solidFill>
              </a:rPr>
              <a:t>磁场</a:t>
            </a:r>
          </a:p>
        </p:txBody>
      </p:sp>
      <p:sp>
        <p:nvSpPr>
          <p:cNvPr id="5168" name="Freeform 48"/>
          <p:cNvSpPr>
            <a:spLocks/>
          </p:cNvSpPr>
          <p:nvPr/>
        </p:nvSpPr>
        <p:spPr bwMode="auto">
          <a:xfrm>
            <a:off x="3708400" y="1484313"/>
            <a:ext cx="1895475" cy="841375"/>
          </a:xfrm>
          <a:custGeom>
            <a:avLst/>
            <a:gdLst/>
            <a:ahLst/>
            <a:cxnLst>
              <a:cxn ang="0">
                <a:pos x="0" y="0"/>
              </a:cxn>
              <a:cxn ang="0">
                <a:pos x="593" y="530"/>
              </a:cxn>
              <a:cxn ang="0">
                <a:pos x="1194" y="33"/>
              </a:cxn>
            </a:cxnLst>
            <a:rect l="0" t="0" r="r" b="b"/>
            <a:pathLst>
              <a:path w="1194" h="530">
                <a:moveTo>
                  <a:pt x="0" y="0"/>
                </a:moveTo>
                <a:lnTo>
                  <a:pt x="593" y="530"/>
                </a:lnTo>
                <a:lnTo>
                  <a:pt x="1194" y="33"/>
                </a:lnTo>
              </a:path>
            </a:pathLst>
          </a:custGeom>
          <a:noFill/>
          <a:ln w="38100" cmpd="sng">
            <a:solidFill>
              <a:schemeClr val="tx1"/>
            </a:solidFill>
            <a:round/>
            <a:headEnd/>
            <a:tailEnd/>
          </a:ln>
          <a:effectLst/>
        </p:spPr>
        <p:txBody>
          <a:bodyPr/>
          <a:lstStyle/>
          <a:p>
            <a:endParaRPr lang="zh-CN" altLang="en-US"/>
          </a:p>
        </p:txBody>
      </p:sp>
      <p:grpSp>
        <p:nvGrpSpPr>
          <p:cNvPr id="2" name="组合 19"/>
          <p:cNvGrpSpPr/>
          <p:nvPr/>
        </p:nvGrpSpPr>
        <p:grpSpPr>
          <a:xfrm>
            <a:off x="7092404" y="3754041"/>
            <a:ext cx="1165225" cy="2089150"/>
            <a:chOff x="7092404" y="3754041"/>
            <a:chExt cx="1165225" cy="2089150"/>
          </a:xfrm>
        </p:grpSpPr>
        <p:sp>
          <p:nvSpPr>
            <p:cNvPr id="5169" name="Freeform 49"/>
            <p:cNvSpPr>
              <a:spLocks/>
            </p:cNvSpPr>
            <p:nvPr/>
          </p:nvSpPr>
          <p:spPr bwMode="auto">
            <a:xfrm>
              <a:off x="7092404" y="3754041"/>
              <a:ext cx="373063" cy="2089150"/>
            </a:xfrm>
            <a:custGeom>
              <a:avLst/>
              <a:gdLst/>
              <a:ahLst/>
              <a:cxnLst>
                <a:cxn ang="0">
                  <a:pos x="0" y="0"/>
                </a:cxn>
                <a:cxn ang="0">
                  <a:pos x="363" y="635"/>
                </a:cxn>
                <a:cxn ang="0">
                  <a:pos x="46" y="1316"/>
                </a:cxn>
              </a:cxnLst>
              <a:rect l="0" t="0" r="r" b="b"/>
              <a:pathLst>
                <a:path w="371" h="1316">
                  <a:moveTo>
                    <a:pt x="0" y="0"/>
                  </a:moveTo>
                  <a:cubicBezTo>
                    <a:pt x="177" y="208"/>
                    <a:pt x="355" y="416"/>
                    <a:pt x="363" y="635"/>
                  </a:cubicBezTo>
                  <a:cubicBezTo>
                    <a:pt x="371" y="854"/>
                    <a:pt x="208" y="1085"/>
                    <a:pt x="46" y="1316"/>
                  </a:cubicBezTo>
                </a:path>
              </a:pathLst>
            </a:custGeom>
            <a:noFill/>
            <a:ln w="38100">
              <a:solidFill>
                <a:schemeClr val="tx1"/>
              </a:solidFill>
              <a:round/>
              <a:headEnd type="stealth" w="med" len="lg"/>
              <a:tailEnd type="none" w="med" len="lg"/>
            </a:ln>
            <a:effectLst/>
          </p:spPr>
          <p:txBody>
            <a:bodyPr/>
            <a:lstStyle/>
            <a:p>
              <a:endParaRPr lang="zh-CN" altLang="en-US"/>
            </a:p>
          </p:txBody>
        </p:sp>
        <p:sp>
          <p:nvSpPr>
            <p:cNvPr id="5170" name="Freeform 50"/>
            <p:cNvSpPr>
              <a:spLocks/>
            </p:cNvSpPr>
            <p:nvPr/>
          </p:nvSpPr>
          <p:spPr bwMode="auto">
            <a:xfrm flipH="1">
              <a:off x="7884567" y="3754041"/>
              <a:ext cx="373062" cy="2089150"/>
            </a:xfrm>
            <a:custGeom>
              <a:avLst/>
              <a:gdLst/>
              <a:ahLst/>
              <a:cxnLst>
                <a:cxn ang="0">
                  <a:pos x="0" y="0"/>
                </a:cxn>
                <a:cxn ang="0">
                  <a:pos x="363" y="635"/>
                </a:cxn>
                <a:cxn ang="0">
                  <a:pos x="46" y="1316"/>
                </a:cxn>
              </a:cxnLst>
              <a:rect l="0" t="0" r="r" b="b"/>
              <a:pathLst>
                <a:path w="371" h="1316">
                  <a:moveTo>
                    <a:pt x="0" y="0"/>
                  </a:moveTo>
                  <a:cubicBezTo>
                    <a:pt x="177" y="208"/>
                    <a:pt x="355" y="416"/>
                    <a:pt x="363" y="635"/>
                  </a:cubicBezTo>
                  <a:cubicBezTo>
                    <a:pt x="371" y="854"/>
                    <a:pt x="208" y="1085"/>
                    <a:pt x="46" y="1316"/>
                  </a:cubicBezTo>
                </a:path>
              </a:pathLst>
            </a:custGeom>
            <a:noFill/>
            <a:ln w="38100">
              <a:solidFill>
                <a:schemeClr val="tx1"/>
              </a:solidFill>
              <a:round/>
              <a:headEnd type="stealth" w="med" len="lg"/>
              <a:tailEnd type="none" w="med" len="lg"/>
            </a:ln>
            <a:effectLst/>
          </p:spPr>
          <p:txBody>
            <a:bodyPr/>
            <a:lstStyle/>
            <a:p>
              <a:endParaRPr lang="zh-CN" altLang="en-US"/>
            </a:p>
          </p:txBody>
        </p:sp>
        <p:sp>
          <p:nvSpPr>
            <p:cNvPr id="5171" name="Line 51"/>
            <p:cNvSpPr>
              <a:spLocks noChangeShapeType="1"/>
            </p:cNvSpPr>
            <p:nvPr/>
          </p:nvSpPr>
          <p:spPr bwMode="auto">
            <a:xfrm flipV="1">
              <a:off x="7668667" y="3754041"/>
              <a:ext cx="0" cy="2089150"/>
            </a:xfrm>
            <a:prstGeom prst="line">
              <a:avLst/>
            </a:prstGeom>
            <a:noFill/>
            <a:ln w="38100">
              <a:solidFill>
                <a:schemeClr val="tx1"/>
              </a:solidFill>
              <a:round/>
              <a:headEnd/>
              <a:tailEnd type="stealth" w="med" len="lg"/>
            </a:ln>
            <a:effectLst/>
          </p:spPr>
          <p:txBody>
            <a:bodyPr/>
            <a:lstStyle/>
            <a:p>
              <a:endParaRPr lang="zh-CN" altLang="en-US"/>
            </a:p>
          </p:txBody>
        </p:sp>
      </p:grpSp>
      <p:sp>
        <p:nvSpPr>
          <p:cNvPr id="5173" name="Text Box 53"/>
          <p:cNvSpPr txBox="1">
            <a:spLocks noChangeArrowheads="1"/>
          </p:cNvSpPr>
          <p:nvPr/>
        </p:nvSpPr>
        <p:spPr bwMode="auto">
          <a:xfrm>
            <a:off x="323850" y="3572669"/>
            <a:ext cx="5467350" cy="579437"/>
          </a:xfrm>
          <a:prstGeom prst="rect">
            <a:avLst/>
          </a:prstGeom>
          <a:noFill/>
          <a:ln w="9525">
            <a:noFill/>
            <a:miter lim="800000"/>
            <a:headEnd/>
            <a:tailEnd/>
          </a:ln>
          <a:effectLst/>
        </p:spPr>
        <p:txBody>
          <a:bodyPr wrap="none">
            <a:spAutoFit/>
          </a:bodyPr>
          <a:lstStyle/>
          <a:p>
            <a:r>
              <a:rPr lang="zh-CN" altLang="en-US" sz="3200"/>
              <a:t>测磁矩本身？测磁矩的磁场？</a:t>
            </a:r>
            <a:endParaRPr lang="zh-CN" altLang="en-US" sz="3200" u="sng">
              <a:ea typeface="隶书" pitchFamily="49" charset="-122"/>
            </a:endParaRPr>
          </a:p>
        </p:txBody>
      </p:sp>
      <p:sp>
        <p:nvSpPr>
          <p:cNvPr id="5174" name="Line 54"/>
          <p:cNvSpPr>
            <a:spLocks noChangeShapeType="1"/>
          </p:cNvSpPr>
          <p:nvPr/>
        </p:nvSpPr>
        <p:spPr bwMode="auto">
          <a:xfrm>
            <a:off x="1403350" y="4221956"/>
            <a:ext cx="0" cy="1511300"/>
          </a:xfrm>
          <a:prstGeom prst="line">
            <a:avLst/>
          </a:prstGeom>
          <a:noFill/>
          <a:ln w="9525">
            <a:solidFill>
              <a:schemeClr val="tx1"/>
            </a:solidFill>
            <a:round/>
            <a:headEnd/>
            <a:tailEnd/>
          </a:ln>
          <a:effectLst/>
        </p:spPr>
        <p:txBody>
          <a:bodyPr/>
          <a:lstStyle/>
          <a:p>
            <a:endParaRPr lang="zh-CN" altLang="en-US"/>
          </a:p>
        </p:txBody>
      </p:sp>
      <p:sp>
        <p:nvSpPr>
          <p:cNvPr id="5175" name="Line 55"/>
          <p:cNvSpPr>
            <a:spLocks noChangeShapeType="1"/>
          </p:cNvSpPr>
          <p:nvPr/>
        </p:nvSpPr>
        <p:spPr bwMode="auto">
          <a:xfrm>
            <a:off x="4067175" y="4221956"/>
            <a:ext cx="0" cy="1511300"/>
          </a:xfrm>
          <a:prstGeom prst="line">
            <a:avLst/>
          </a:prstGeom>
          <a:noFill/>
          <a:ln w="9525">
            <a:solidFill>
              <a:schemeClr val="tx1"/>
            </a:solidFill>
            <a:round/>
            <a:headEnd/>
            <a:tailEnd/>
          </a:ln>
          <a:effectLst/>
        </p:spPr>
        <p:txBody>
          <a:bodyPr/>
          <a:lstStyle/>
          <a:p>
            <a:endParaRPr lang="zh-CN" altLang="en-US"/>
          </a:p>
        </p:txBody>
      </p:sp>
      <p:sp>
        <p:nvSpPr>
          <p:cNvPr id="5176" name="Freeform 56"/>
          <p:cNvSpPr>
            <a:spLocks/>
          </p:cNvSpPr>
          <p:nvPr/>
        </p:nvSpPr>
        <p:spPr bwMode="auto">
          <a:xfrm>
            <a:off x="1116013" y="4509294"/>
            <a:ext cx="1079500" cy="852487"/>
          </a:xfrm>
          <a:custGeom>
            <a:avLst/>
            <a:gdLst/>
            <a:ahLst/>
            <a:cxnLst>
              <a:cxn ang="0">
                <a:pos x="0" y="227"/>
              </a:cxn>
              <a:cxn ang="0">
                <a:pos x="181" y="499"/>
              </a:cxn>
              <a:cxn ang="0">
                <a:pos x="680" y="0"/>
              </a:cxn>
            </a:cxnLst>
            <a:rect l="0" t="0" r="r" b="b"/>
            <a:pathLst>
              <a:path w="680" h="537">
                <a:moveTo>
                  <a:pt x="0" y="227"/>
                </a:moveTo>
                <a:cubicBezTo>
                  <a:pt x="34" y="382"/>
                  <a:pt x="68" y="537"/>
                  <a:pt x="181" y="499"/>
                </a:cubicBezTo>
                <a:cubicBezTo>
                  <a:pt x="294" y="461"/>
                  <a:pt x="597" y="83"/>
                  <a:pt x="680" y="0"/>
                </a:cubicBezTo>
              </a:path>
            </a:pathLst>
          </a:custGeom>
          <a:noFill/>
          <a:ln w="38100" cmpd="sng">
            <a:solidFill>
              <a:srgbClr val="FF0000"/>
            </a:solidFill>
            <a:round/>
            <a:headEnd/>
            <a:tailEnd/>
          </a:ln>
          <a:effectLst/>
        </p:spPr>
        <p:txBody>
          <a:bodyPr/>
          <a:lstStyle/>
          <a:p>
            <a:endParaRPr lang="zh-CN" altLang="en-US"/>
          </a:p>
        </p:txBody>
      </p:sp>
      <p:sp>
        <p:nvSpPr>
          <p:cNvPr id="5177" name="Freeform 57"/>
          <p:cNvSpPr>
            <a:spLocks/>
          </p:cNvSpPr>
          <p:nvPr/>
        </p:nvSpPr>
        <p:spPr bwMode="auto">
          <a:xfrm>
            <a:off x="3803650" y="4537869"/>
            <a:ext cx="531813" cy="828675"/>
          </a:xfrm>
          <a:custGeom>
            <a:avLst/>
            <a:gdLst/>
            <a:ahLst/>
            <a:cxnLst>
              <a:cxn ang="0">
                <a:pos x="0" y="166"/>
              </a:cxn>
              <a:cxn ang="0">
                <a:pos x="12" y="68"/>
              </a:cxn>
              <a:cxn ang="0">
                <a:pos x="98" y="19"/>
              </a:cxn>
              <a:cxn ang="0">
                <a:pos x="276" y="74"/>
              </a:cxn>
              <a:cxn ang="0">
                <a:pos x="294" y="129"/>
              </a:cxn>
              <a:cxn ang="0">
                <a:pos x="147" y="295"/>
              </a:cxn>
              <a:cxn ang="0">
                <a:pos x="141" y="522"/>
              </a:cxn>
            </a:cxnLst>
            <a:rect l="0" t="0" r="r" b="b"/>
            <a:pathLst>
              <a:path w="335" h="522">
                <a:moveTo>
                  <a:pt x="0" y="166"/>
                </a:moveTo>
                <a:cubicBezTo>
                  <a:pt x="4" y="133"/>
                  <a:pt x="5" y="100"/>
                  <a:pt x="12" y="68"/>
                </a:cubicBezTo>
                <a:cubicBezTo>
                  <a:pt x="18" y="38"/>
                  <a:pt x="76" y="34"/>
                  <a:pt x="98" y="19"/>
                </a:cubicBezTo>
                <a:cubicBezTo>
                  <a:pt x="291" y="28"/>
                  <a:pt x="196" y="0"/>
                  <a:pt x="276" y="74"/>
                </a:cubicBezTo>
                <a:cubicBezTo>
                  <a:pt x="282" y="92"/>
                  <a:pt x="288" y="111"/>
                  <a:pt x="294" y="129"/>
                </a:cubicBezTo>
                <a:cubicBezTo>
                  <a:pt x="335" y="254"/>
                  <a:pt x="215" y="250"/>
                  <a:pt x="147" y="295"/>
                </a:cubicBezTo>
                <a:cubicBezTo>
                  <a:pt x="119" y="379"/>
                  <a:pt x="141" y="307"/>
                  <a:pt x="141" y="522"/>
                </a:cubicBezTo>
              </a:path>
            </a:pathLst>
          </a:custGeom>
          <a:noFill/>
          <a:ln w="38100" cmpd="sng">
            <a:solidFill>
              <a:srgbClr val="FF0000"/>
            </a:solidFill>
            <a:round/>
            <a:headEnd/>
            <a:tailEnd/>
          </a:ln>
          <a:effectLst/>
        </p:spPr>
        <p:txBody>
          <a:bodyPr/>
          <a:lstStyle/>
          <a:p>
            <a:endParaRPr lang="zh-CN" altLang="en-US"/>
          </a:p>
        </p:txBody>
      </p:sp>
      <p:sp>
        <p:nvSpPr>
          <p:cNvPr id="5178" name="Oval 58"/>
          <p:cNvSpPr>
            <a:spLocks noChangeArrowheads="1"/>
          </p:cNvSpPr>
          <p:nvPr/>
        </p:nvSpPr>
        <p:spPr bwMode="auto">
          <a:xfrm>
            <a:off x="3995738" y="5517356"/>
            <a:ext cx="71437" cy="71438"/>
          </a:xfrm>
          <a:prstGeom prst="ellipse">
            <a:avLst/>
          </a:prstGeom>
          <a:solidFill>
            <a:srgbClr val="FF0000"/>
          </a:solidFill>
          <a:ln w="9525">
            <a:solidFill>
              <a:srgbClr val="FF0000"/>
            </a:solidFill>
            <a:round/>
            <a:headEnd/>
            <a:tailEnd/>
          </a:ln>
          <a:effectLst/>
        </p:spPr>
        <p:txBody>
          <a:bodyPr wrap="none" anchor="ctr"/>
          <a:lstStyle/>
          <a:p>
            <a:endParaRPr lang="zh-CN" altLang="en-US"/>
          </a:p>
        </p:txBody>
      </p:sp>
      <p:sp>
        <p:nvSpPr>
          <p:cNvPr id="18" name="TextBox 17"/>
          <p:cNvSpPr txBox="1"/>
          <p:nvPr/>
        </p:nvSpPr>
        <p:spPr>
          <a:xfrm>
            <a:off x="5292080" y="4725144"/>
            <a:ext cx="1107996" cy="461665"/>
          </a:xfrm>
          <a:prstGeom prst="rect">
            <a:avLst/>
          </a:prstGeom>
          <a:noFill/>
        </p:spPr>
        <p:txBody>
          <a:bodyPr wrap="none" rtlCol="0">
            <a:spAutoFit/>
          </a:bodyPr>
          <a:lstStyle/>
          <a:p>
            <a:r>
              <a:rPr lang="zh-CN" altLang="en-US" dirty="0"/>
              <a:t>演绎法</a:t>
            </a:r>
          </a:p>
        </p:txBody>
      </p:sp>
      <p:sp>
        <p:nvSpPr>
          <p:cNvPr id="19" name="TextBox 18"/>
          <p:cNvSpPr txBox="1"/>
          <p:nvPr/>
        </p:nvSpPr>
        <p:spPr>
          <a:xfrm>
            <a:off x="7092280" y="6021288"/>
            <a:ext cx="1107996" cy="461665"/>
          </a:xfrm>
          <a:prstGeom prst="rect">
            <a:avLst/>
          </a:prstGeom>
          <a:noFill/>
        </p:spPr>
        <p:txBody>
          <a:bodyPr wrap="none" rtlCol="0">
            <a:spAutoFit/>
          </a:bodyPr>
          <a:lstStyle/>
          <a:p>
            <a:r>
              <a:rPr lang="zh-CN" altLang="en-US" dirty="0"/>
              <a:t>归纳</a:t>
            </a:r>
            <a:r>
              <a:rPr lang="zh-CN" altLang="en-US" dirty="0" smtClean="0"/>
              <a:t>法</a:t>
            </a:r>
            <a:endParaRPr lang="zh-CN" altLang="en-US" dirty="0"/>
          </a:p>
        </p:txBody>
      </p:sp>
      <p:sp>
        <p:nvSpPr>
          <p:cNvPr id="5172" name="Oval 52"/>
          <p:cNvSpPr>
            <a:spLocks noChangeArrowheads="1"/>
          </p:cNvSpPr>
          <p:nvPr/>
        </p:nvSpPr>
        <p:spPr bwMode="auto">
          <a:xfrm>
            <a:off x="7308304" y="4581128"/>
            <a:ext cx="720725" cy="433388"/>
          </a:xfrm>
          <a:prstGeom prst="ellipse">
            <a:avLst/>
          </a:prstGeom>
          <a:solidFill>
            <a:srgbClr val="FF0000">
              <a:alpha val="39999"/>
            </a:srgbClr>
          </a:solidFill>
          <a:ln w="9525">
            <a:solidFill>
              <a:srgbClr val="FE5454"/>
            </a:solidFill>
            <a:prstDash val="dash"/>
            <a:round/>
            <a:headEnd/>
            <a:tailEnd/>
          </a:ln>
          <a:effectLst/>
        </p:spPr>
        <p:txBody>
          <a:bodyPr wrap="none" anchor="ctr"/>
          <a:lstStyle/>
          <a:p>
            <a:endParaRPr lang="zh-CN" altLang="en-US"/>
          </a:p>
        </p:txBody>
      </p:sp>
      <p:sp>
        <p:nvSpPr>
          <p:cNvPr id="21" name="TextBox 20"/>
          <p:cNvSpPr txBox="1"/>
          <p:nvPr/>
        </p:nvSpPr>
        <p:spPr>
          <a:xfrm>
            <a:off x="7884368" y="116632"/>
            <a:ext cx="458780" cy="461665"/>
          </a:xfrm>
          <a:prstGeom prst="rect">
            <a:avLst/>
          </a:prstGeom>
          <a:noFill/>
        </p:spPr>
        <p:txBody>
          <a:bodyPr wrap="none" rtlCol="0">
            <a:spAutoFit/>
          </a:bodyPr>
          <a:lstStyle/>
          <a:p>
            <a:r>
              <a:rPr lang="zh-CN" altLang="en-US" dirty="0" smtClean="0">
                <a:solidFill>
                  <a:srgbClr val="0000FF"/>
                </a:solidFill>
                <a:sym typeface="Wingdings"/>
              </a:rPr>
              <a:t></a:t>
            </a:r>
            <a:endParaRPr lang="zh-CN" alt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5172"/>
                                        </p:tgtEl>
                                      </p:cBhvr>
                                    </p:animEffect>
                                    <p:set>
                                      <p:cBhvr>
                                        <p:cTn id="17" dur="1" fill="hold">
                                          <p:stCondLst>
                                            <p:cond delay="1999"/>
                                          </p:stCondLst>
                                        </p:cTn>
                                        <p:tgtEl>
                                          <p:spTgt spid="5172"/>
                                        </p:tgtEl>
                                        <p:attrNameLst>
                                          <p:attrName>style.visibility</p:attrName>
                                        </p:attrNameLst>
                                      </p:cBhvr>
                                      <p:to>
                                        <p:strVal val="hidden"/>
                                      </p:to>
                                    </p:se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2000"/>
                                        <p:tgtEl>
                                          <p:spTgt spid="19"/>
                                        </p:tgtEl>
                                      </p:cBhvr>
                                    </p:animEffect>
                                  </p:childTnLst>
                                </p:cTn>
                              </p:par>
                            </p:childTnLst>
                          </p:cTn>
                        </p:par>
                        <p:par>
                          <p:cTn id="22" fill="hold">
                            <p:stCondLst>
                              <p:cond delay="4000"/>
                            </p:stCondLst>
                            <p:childTnLst>
                              <p:par>
                                <p:cTn id="23" presetID="8" presetClass="entr" presetSubtype="16" fill="hold" grpId="1" nodeType="afterEffect">
                                  <p:stCondLst>
                                    <p:cond delay="0"/>
                                  </p:stCondLst>
                                  <p:childTnLst>
                                    <p:set>
                                      <p:cBhvr>
                                        <p:cTn id="24" dur="1" fill="hold">
                                          <p:stCondLst>
                                            <p:cond delay="0"/>
                                          </p:stCondLst>
                                        </p:cTn>
                                        <p:tgtEl>
                                          <p:spTgt spid="5172"/>
                                        </p:tgtEl>
                                        <p:attrNameLst>
                                          <p:attrName>style.visibility</p:attrName>
                                        </p:attrNameLst>
                                      </p:cBhvr>
                                      <p:to>
                                        <p:strVal val="visible"/>
                                      </p:to>
                                    </p:set>
                                    <p:animEffect transition="in" filter="diamond(in)">
                                      <p:cBhvr>
                                        <p:cTn id="25" dur="2000"/>
                                        <p:tgtEl>
                                          <p:spTgt spid="5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5172" grpId="0" animBg="1"/>
      <p:bldP spid="5172"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灯片编号占位符 5"/>
          <p:cNvSpPr>
            <a:spLocks noGrp="1"/>
          </p:cNvSpPr>
          <p:nvPr>
            <p:ph type="sldNum" sz="quarter" idx="12"/>
          </p:nvPr>
        </p:nvSpPr>
        <p:spPr/>
        <p:txBody>
          <a:bodyPr/>
          <a:lstStyle/>
          <a:p>
            <a:fld id="{561DC4E1-168F-428E-9215-4AD05A875880}" type="slidenum">
              <a:rPr lang="en-US" altLang="zh-CN"/>
              <a:pPr/>
              <a:t>50</a:t>
            </a:fld>
            <a:endParaRPr lang="en-US" altLang="zh-CN"/>
          </a:p>
        </p:txBody>
      </p:sp>
      <p:sp>
        <p:nvSpPr>
          <p:cNvPr id="419842" name="Rectangle 2"/>
          <p:cNvSpPr>
            <a:spLocks noGrp="1" noChangeArrowheads="1"/>
          </p:cNvSpPr>
          <p:nvPr>
            <p:ph type="title"/>
          </p:nvPr>
        </p:nvSpPr>
        <p:spPr>
          <a:xfrm>
            <a:off x="1406525" y="0"/>
            <a:ext cx="6330950" cy="762000"/>
          </a:xfrm>
          <a:noFill/>
        </p:spPr>
        <p:txBody>
          <a:bodyPr wrap="none">
            <a:spAutoFit/>
          </a:bodyPr>
          <a:lstStyle/>
          <a:p>
            <a:r>
              <a:rPr lang="zh-CN" altLang="en-US">
                <a:ea typeface="黑体" pitchFamily="49" charset="-122"/>
              </a:rPr>
              <a:t>磁偶极子磁场的空间分布</a:t>
            </a:r>
          </a:p>
        </p:txBody>
      </p:sp>
      <p:sp>
        <p:nvSpPr>
          <p:cNvPr id="419843" name="Rectangle 3"/>
          <p:cNvSpPr>
            <a:spLocks noGrp="1" noChangeArrowheads="1"/>
          </p:cNvSpPr>
          <p:nvPr>
            <p:ph type="body" idx="1"/>
          </p:nvPr>
        </p:nvSpPr>
        <p:spPr>
          <a:xfrm>
            <a:off x="323850" y="908050"/>
            <a:ext cx="7212013" cy="579438"/>
          </a:xfrm>
          <a:noFill/>
        </p:spPr>
        <p:txBody>
          <a:bodyPr wrap="none">
            <a:spAutoFit/>
          </a:bodyPr>
          <a:lstStyle/>
          <a:p>
            <a:r>
              <a:rPr lang="zh-CN" altLang="en-US"/>
              <a:t>完整表达式：距离 </a:t>
            </a:r>
            <a:r>
              <a:rPr lang="en-US" altLang="zh-CN" b="1" i="1">
                <a:solidFill>
                  <a:srgbClr val="FF0000"/>
                </a:solidFill>
              </a:rPr>
              <a:t>r</a:t>
            </a:r>
            <a:r>
              <a:rPr lang="en-US" altLang="zh-CN"/>
              <a:t> </a:t>
            </a:r>
            <a:r>
              <a:rPr lang="zh-CN" altLang="en-US"/>
              <a:t>处</a:t>
            </a:r>
            <a:r>
              <a:rPr lang="en-US" altLang="zh-CN" b="1" i="1">
                <a:solidFill>
                  <a:schemeClr val="accent1"/>
                </a:solidFill>
              </a:rPr>
              <a:t>S</a:t>
            </a:r>
            <a:r>
              <a:rPr lang="zh-CN" altLang="en-US" b="1">
                <a:solidFill>
                  <a:schemeClr val="accent1"/>
                </a:solidFill>
              </a:rPr>
              <a:t>点</a:t>
            </a:r>
            <a:r>
              <a:rPr lang="zh-CN" altLang="en-US"/>
              <a:t>的磁场强度</a:t>
            </a:r>
          </a:p>
        </p:txBody>
      </p:sp>
      <p:grpSp>
        <p:nvGrpSpPr>
          <p:cNvPr id="419870" name="Group 30"/>
          <p:cNvGrpSpPr>
            <a:grpSpLocks/>
          </p:cNvGrpSpPr>
          <p:nvPr/>
        </p:nvGrpSpPr>
        <p:grpSpPr bwMode="auto">
          <a:xfrm>
            <a:off x="371475" y="2984500"/>
            <a:ext cx="2687638" cy="2341563"/>
            <a:chOff x="386" y="1184"/>
            <a:chExt cx="1693" cy="1475"/>
          </a:xfrm>
        </p:grpSpPr>
        <p:grpSp>
          <p:nvGrpSpPr>
            <p:cNvPr id="419871" name="Group 31"/>
            <p:cNvGrpSpPr>
              <a:grpSpLocks/>
            </p:cNvGrpSpPr>
            <p:nvPr/>
          </p:nvGrpSpPr>
          <p:grpSpPr bwMode="auto">
            <a:xfrm>
              <a:off x="930" y="1206"/>
              <a:ext cx="136" cy="1383"/>
              <a:chOff x="930" y="906"/>
              <a:chExt cx="136" cy="1383"/>
            </a:xfrm>
          </p:grpSpPr>
          <p:sp>
            <p:nvSpPr>
              <p:cNvPr id="419872" name="Rectangle 32"/>
              <p:cNvSpPr>
                <a:spLocks noChangeArrowheads="1"/>
              </p:cNvSpPr>
              <p:nvPr/>
            </p:nvSpPr>
            <p:spPr bwMode="auto">
              <a:xfrm>
                <a:off x="930" y="974"/>
                <a:ext cx="136" cy="1247"/>
              </a:xfrm>
              <a:prstGeom prst="rect">
                <a:avLst/>
              </a:prstGeom>
              <a:solidFill>
                <a:srgbClr val="FF0000">
                  <a:alpha val="50000"/>
                </a:srgbClr>
              </a:solidFill>
              <a:ln w="9525">
                <a:noFill/>
                <a:miter lim="800000"/>
                <a:headEnd/>
                <a:tailEnd/>
              </a:ln>
              <a:effectLst/>
            </p:spPr>
            <p:txBody>
              <a:bodyPr wrap="none" anchor="ctr"/>
              <a:lstStyle/>
              <a:p>
                <a:endParaRPr lang="zh-CN" altLang="en-US"/>
              </a:p>
            </p:txBody>
          </p:sp>
          <p:sp>
            <p:nvSpPr>
              <p:cNvPr id="419873" name="Oval 33"/>
              <p:cNvSpPr>
                <a:spLocks noChangeArrowheads="1"/>
              </p:cNvSpPr>
              <p:nvPr/>
            </p:nvSpPr>
            <p:spPr bwMode="auto">
              <a:xfrm>
                <a:off x="930" y="906"/>
                <a:ext cx="136" cy="136"/>
              </a:xfrm>
              <a:prstGeom prst="ellipse">
                <a:avLst/>
              </a:prstGeom>
              <a:solidFill>
                <a:srgbClr val="FF0000"/>
              </a:solidFill>
              <a:ln w="9525">
                <a:noFill/>
                <a:round/>
                <a:headEnd/>
                <a:tailEnd/>
              </a:ln>
              <a:effectLst/>
            </p:spPr>
            <p:txBody>
              <a:bodyPr wrap="none" anchor="ctr"/>
              <a:lstStyle/>
              <a:p>
                <a:endParaRPr lang="zh-CN" altLang="en-US"/>
              </a:p>
            </p:txBody>
          </p:sp>
          <p:sp>
            <p:nvSpPr>
              <p:cNvPr id="419874" name="Oval 34"/>
              <p:cNvSpPr>
                <a:spLocks noChangeAspect="1" noChangeArrowheads="1"/>
              </p:cNvSpPr>
              <p:nvPr/>
            </p:nvSpPr>
            <p:spPr bwMode="auto">
              <a:xfrm>
                <a:off x="930" y="2153"/>
                <a:ext cx="136" cy="136"/>
              </a:xfrm>
              <a:prstGeom prst="ellipse">
                <a:avLst/>
              </a:prstGeom>
              <a:solidFill>
                <a:srgbClr val="FF0000"/>
              </a:solidFill>
              <a:ln w="9525">
                <a:noFill/>
                <a:round/>
                <a:headEnd/>
                <a:tailEnd/>
              </a:ln>
              <a:effectLst/>
            </p:spPr>
            <p:txBody>
              <a:bodyPr wrap="none" anchor="ctr"/>
              <a:lstStyle/>
              <a:p>
                <a:endParaRPr lang="zh-CN" altLang="en-US"/>
              </a:p>
            </p:txBody>
          </p:sp>
        </p:grpSp>
        <p:sp>
          <p:nvSpPr>
            <p:cNvPr id="419875" name="Text Box 35"/>
            <p:cNvSpPr txBox="1">
              <a:spLocks noChangeArrowheads="1"/>
            </p:cNvSpPr>
            <p:nvPr/>
          </p:nvSpPr>
          <p:spPr bwMode="auto">
            <a:xfrm>
              <a:off x="386" y="1184"/>
              <a:ext cx="429" cy="250"/>
            </a:xfrm>
            <a:prstGeom prst="rect">
              <a:avLst/>
            </a:prstGeom>
            <a:noFill/>
            <a:ln w="9525">
              <a:noFill/>
              <a:miter lim="800000"/>
              <a:headEnd/>
              <a:tailEnd/>
            </a:ln>
            <a:effectLst/>
          </p:spPr>
          <p:txBody>
            <a:bodyPr wrap="none">
              <a:spAutoFit/>
            </a:bodyPr>
            <a:lstStyle/>
            <a:p>
              <a:r>
                <a:rPr lang="en-US" altLang="zh-CN" sz="2000" i="1">
                  <a:latin typeface="Arial" pitchFamily="34" charset="0"/>
                </a:rPr>
                <a:t>+ q</a:t>
              </a:r>
              <a:r>
                <a:rPr lang="en-US" altLang="zh-CN" sz="2000" i="1" baseline="-25000">
                  <a:latin typeface="Arial" pitchFamily="34" charset="0"/>
                </a:rPr>
                <a:t>m</a:t>
              </a:r>
              <a:endParaRPr lang="en-US" altLang="zh-CN" sz="2000" i="1">
                <a:latin typeface="Arial" pitchFamily="34" charset="0"/>
              </a:endParaRPr>
            </a:p>
          </p:txBody>
        </p:sp>
        <p:sp>
          <p:nvSpPr>
            <p:cNvPr id="419876" name="Text Box 36"/>
            <p:cNvSpPr txBox="1">
              <a:spLocks noChangeArrowheads="1"/>
            </p:cNvSpPr>
            <p:nvPr/>
          </p:nvSpPr>
          <p:spPr bwMode="auto">
            <a:xfrm>
              <a:off x="386" y="2409"/>
              <a:ext cx="389" cy="250"/>
            </a:xfrm>
            <a:prstGeom prst="rect">
              <a:avLst/>
            </a:prstGeom>
            <a:noFill/>
            <a:ln w="9525">
              <a:noFill/>
              <a:miter lim="800000"/>
              <a:headEnd/>
              <a:tailEnd/>
            </a:ln>
            <a:effectLst/>
          </p:spPr>
          <p:txBody>
            <a:bodyPr wrap="none">
              <a:spAutoFit/>
            </a:bodyPr>
            <a:lstStyle/>
            <a:p>
              <a:r>
                <a:rPr lang="en-US" altLang="zh-CN" sz="2000" i="1">
                  <a:latin typeface="Arial" pitchFamily="34" charset="0"/>
                </a:rPr>
                <a:t>- q</a:t>
              </a:r>
              <a:r>
                <a:rPr lang="en-US" altLang="zh-CN" sz="2000" i="1" baseline="-25000">
                  <a:latin typeface="Arial" pitchFamily="34" charset="0"/>
                </a:rPr>
                <a:t>m</a:t>
              </a:r>
              <a:endParaRPr lang="en-US" altLang="zh-CN" sz="2000" i="1">
                <a:latin typeface="Arial" pitchFamily="34" charset="0"/>
              </a:endParaRPr>
            </a:p>
          </p:txBody>
        </p:sp>
        <p:grpSp>
          <p:nvGrpSpPr>
            <p:cNvPr id="419877" name="Group 37"/>
            <p:cNvGrpSpPr>
              <a:grpSpLocks/>
            </p:cNvGrpSpPr>
            <p:nvPr/>
          </p:nvGrpSpPr>
          <p:grpSpPr bwMode="auto">
            <a:xfrm>
              <a:off x="1078" y="1269"/>
              <a:ext cx="1001" cy="1258"/>
              <a:chOff x="1078" y="953"/>
              <a:chExt cx="1001" cy="1258"/>
            </a:xfrm>
          </p:grpSpPr>
          <p:sp>
            <p:nvSpPr>
              <p:cNvPr id="419878" name="Line 38"/>
              <p:cNvSpPr>
                <a:spLocks noChangeShapeType="1"/>
              </p:cNvSpPr>
              <p:nvPr/>
            </p:nvSpPr>
            <p:spPr bwMode="auto">
              <a:xfrm>
                <a:off x="1078" y="953"/>
                <a:ext cx="998" cy="0"/>
              </a:xfrm>
              <a:prstGeom prst="line">
                <a:avLst/>
              </a:prstGeom>
              <a:noFill/>
              <a:ln w="9525">
                <a:solidFill>
                  <a:schemeClr val="tx1"/>
                </a:solidFill>
                <a:round/>
                <a:headEnd/>
                <a:tailEnd/>
              </a:ln>
              <a:effectLst/>
            </p:spPr>
            <p:txBody>
              <a:bodyPr/>
              <a:lstStyle/>
              <a:p>
                <a:endParaRPr lang="zh-CN" altLang="en-US"/>
              </a:p>
            </p:txBody>
          </p:sp>
          <p:sp>
            <p:nvSpPr>
              <p:cNvPr id="419879" name="Line 39"/>
              <p:cNvSpPr>
                <a:spLocks noChangeShapeType="1"/>
              </p:cNvSpPr>
              <p:nvPr/>
            </p:nvSpPr>
            <p:spPr bwMode="auto">
              <a:xfrm>
                <a:off x="1081" y="2211"/>
                <a:ext cx="998" cy="0"/>
              </a:xfrm>
              <a:prstGeom prst="line">
                <a:avLst/>
              </a:prstGeom>
              <a:noFill/>
              <a:ln w="9525">
                <a:solidFill>
                  <a:schemeClr val="tx1"/>
                </a:solidFill>
                <a:round/>
                <a:headEnd/>
                <a:tailEnd/>
              </a:ln>
              <a:effectLst/>
            </p:spPr>
            <p:txBody>
              <a:bodyPr/>
              <a:lstStyle/>
              <a:p>
                <a:endParaRPr lang="zh-CN" altLang="en-US"/>
              </a:p>
            </p:txBody>
          </p:sp>
          <p:sp>
            <p:nvSpPr>
              <p:cNvPr id="419880" name="Line 40"/>
              <p:cNvSpPr>
                <a:spLocks noChangeShapeType="1"/>
              </p:cNvSpPr>
              <p:nvPr/>
            </p:nvSpPr>
            <p:spPr bwMode="auto">
              <a:xfrm>
                <a:off x="1933" y="957"/>
                <a:ext cx="0" cy="1247"/>
              </a:xfrm>
              <a:prstGeom prst="line">
                <a:avLst/>
              </a:prstGeom>
              <a:noFill/>
              <a:ln w="9525">
                <a:solidFill>
                  <a:schemeClr val="tx1"/>
                </a:solidFill>
                <a:round/>
                <a:headEnd type="triangle" w="med" len="med"/>
                <a:tailEnd type="triangle" w="med" len="med"/>
              </a:ln>
              <a:effectLst/>
            </p:spPr>
            <p:txBody>
              <a:bodyPr/>
              <a:lstStyle/>
              <a:p>
                <a:endParaRPr lang="zh-CN" altLang="en-US"/>
              </a:p>
            </p:txBody>
          </p:sp>
          <p:sp>
            <p:nvSpPr>
              <p:cNvPr id="419881" name="Text Box 41"/>
              <p:cNvSpPr txBox="1">
                <a:spLocks noChangeArrowheads="1"/>
              </p:cNvSpPr>
              <p:nvPr/>
            </p:nvSpPr>
            <p:spPr bwMode="auto">
              <a:xfrm>
                <a:off x="1859" y="1543"/>
                <a:ext cx="160" cy="192"/>
              </a:xfrm>
              <a:prstGeom prst="rect">
                <a:avLst/>
              </a:prstGeom>
              <a:solidFill>
                <a:schemeClr val="bg1"/>
              </a:solidFill>
              <a:ln w="9525">
                <a:noFill/>
                <a:miter lim="800000"/>
                <a:headEnd/>
                <a:tailEnd/>
              </a:ln>
              <a:effectLst/>
            </p:spPr>
            <p:txBody>
              <a:bodyPr wrap="none" tIns="0" bIns="0">
                <a:spAutoFit/>
              </a:bodyPr>
              <a:lstStyle/>
              <a:p>
                <a:r>
                  <a:rPr lang="en-US" altLang="zh-CN" sz="2000">
                    <a:latin typeface="Mistral" pitchFamily="66" charset="0"/>
                  </a:rPr>
                  <a:t>l</a:t>
                </a:r>
              </a:p>
            </p:txBody>
          </p:sp>
        </p:grpSp>
      </p:grpSp>
      <p:grpSp>
        <p:nvGrpSpPr>
          <p:cNvPr id="419882" name="Group 42"/>
          <p:cNvGrpSpPr>
            <a:grpSpLocks/>
          </p:cNvGrpSpPr>
          <p:nvPr/>
        </p:nvGrpSpPr>
        <p:grpSpPr bwMode="auto">
          <a:xfrm>
            <a:off x="82550" y="3522663"/>
            <a:ext cx="2519363" cy="1266825"/>
            <a:chOff x="204" y="1227"/>
            <a:chExt cx="1587" cy="798"/>
          </a:xfrm>
        </p:grpSpPr>
        <p:grpSp>
          <p:nvGrpSpPr>
            <p:cNvPr id="419883" name="Group 43"/>
            <p:cNvGrpSpPr>
              <a:grpSpLocks/>
            </p:cNvGrpSpPr>
            <p:nvPr/>
          </p:nvGrpSpPr>
          <p:grpSpPr bwMode="auto">
            <a:xfrm>
              <a:off x="204" y="1306"/>
              <a:ext cx="1587" cy="590"/>
              <a:chOff x="567" y="3203"/>
              <a:chExt cx="1587" cy="590"/>
            </a:xfrm>
          </p:grpSpPr>
          <p:grpSp>
            <p:nvGrpSpPr>
              <p:cNvPr id="419884" name="Group 44"/>
              <p:cNvGrpSpPr>
                <a:grpSpLocks/>
              </p:cNvGrpSpPr>
              <p:nvPr/>
            </p:nvGrpSpPr>
            <p:grpSpPr bwMode="auto">
              <a:xfrm>
                <a:off x="771" y="3271"/>
                <a:ext cx="1180" cy="454"/>
                <a:chOff x="793" y="3249"/>
                <a:chExt cx="1180" cy="454"/>
              </a:xfrm>
            </p:grpSpPr>
            <p:sp>
              <p:nvSpPr>
                <p:cNvPr id="419885" name="Oval 45"/>
                <p:cNvSpPr>
                  <a:spLocks noChangeArrowheads="1"/>
                </p:cNvSpPr>
                <p:nvPr/>
              </p:nvSpPr>
              <p:spPr bwMode="auto">
                <a:xfrm>
                  <a:off x="793" y="3249"/>
                  <a:ext cx="1180" cy="454"/>
                </a:xfrm>
                <a:prstGeom prst="ellipse">
                  <a:avLst/>
                </a:prstGeom>
                <a:solidFill>
                  <a:schemeClr val="bg1">
                    <a:alpha val="50000"/>
                  </a:schemeClr>
                </a:solidFill>
                <a:ln w="76200">
                  <a:solidFill>
                    <a:srgbClr val="FF9900"/>
                  </a:solidFill>
                  <a:round/>
                  <a:headEnd/>
                  <a:tailEnd/>
                </a:ln>
                <a:effectLst/>
              </p:spPr>
              <p:txBody>
                <a:bodyPr wrap="none" anchor="ctr"/>
                <a:lstStyle/>
                <a:p>
                  <a:endParaRPr lang="zh-CN" altLang="en-US"/>
                </a:p>
              </p:txBody>
            </p:sp>
            <p:sp>
              <p:nvSpPr>
                <p:cNvPr id="419886" name="Arc 46"/>
                <p:cNvSpPr>
                  <a:spLocks/>
                </p:cNvSpPr>
                <p:nvPr/>
              </p:nvSpPr>
              <p:spPr bwMode="auto">
                <a:xfrm flipV="1">
                  <a:off x="1292" y="3475"/>
                  <a:ext cx="415" cy="227"/>
                </a:xfrm>
                <a:custGeom>
                  <a:avLst/>
                  <a:gdLst>
                    <a:gd name="G0" fmla="+- 3859 0 0"/>
                    <a:gd name="G1" fmla="+- 21600 0 0"/>
                    <a:gd name="G2" fmla="+- 21600 0 0"/>
                    <a:gd name="T0" fmla="*/ 0 w 15201"/>
                    <a:gd name="T1" fmla="*/ 348 h 21600"/>
                    <a:gd name="T2" fmla="*/ 15201 w 15201"/>
                    <a:gd name="T3" fmla="*/ 3217 h 21600"/>
                    <a:gd name="T4" fmla="*/ 3859 w 15201"/>
                    <a:gd name="T5" fmla="*/ 21600 h 21600"/>
                  </a:gdLst>
                  <a:ahLst/>
                  <a:cxnLst>
                    <a:cxn ang="0">
                      <a:pos x="T0" y="T1"/>
                    </a:cxn>
                    <a:cxn ang="0">
                      <a:pos x="T2" y="T3"/>
                    </a:cxn>
                    <a:cxn ang="0">
                      <a:pos x="T4" y="T5"/>
                    </a:cxn>
                  </a:cxnLst>
                  <a:rect l="0" t="0" r="r" b="b"/>
                  <a:pathLst>
                    <a:path w="15201" h="21600" fill="none" extrusionOk="0">
                      <a:moveTo>
                        <a:pt x="-1" y="347"/>
                      </a:moveTo>
                      <a:cubicBezTo>
                        <a:pt x="1273" y="116"/>
                        <a:pt x="2564" y="-1"/>
                        <a:pt x="3859" y="0"/>
                      </a:cubicBezTo>
                      <a:cubicBezTo>
                        <a:pt x="7864" y="0"/>
                        <a:pt x="11791" y="1113"/>
                        <a:pt x="15200" y="3217"/>
                      </a:cubicBezTo>
                    </a:path>
                    <a:path w="15201" h="21600" stroke="0" extrusionOk="0">
                      <a:moveTo>
                        <a:pt x="-1" y="347"/>
                      </a:moveTo>
                      <a:cubicBezTo>
                        <a:pt x="1273" y="116"/>
                        <a:pt x="2564" y="-1"/>
                        <a:pt x="3859" y="0"/>
                      </a:cubicBezTo>
                      <a:cubicBezTo>
                        <a:pt x="7864" y="0"/>
                        <a:pt x="11791" y="1113"/>
                        <a:pt x="15200" y="3217"/>
                      </a:cubicBezTo>
                      <a:lnTo>
                        <a:pt x="3859" y="21600"/>
                      </a:lnTo>
                      <a:close/>
                    </a:path>
                  </a:pathLst>
                </a:custGeom>
                <a:noFill/>
                <a:ln w="38100">
                  <a:solidFill>
                    <a:srgbClr val="0000FF"/>
                  </a:solidFill>
                  <a:round/>
                  <a:headEnd/>
                  <a:tailEnd type="triangle" w="med" len="med"/>
                </a:ln>
                <a:effectLst/>
              </p:spPr>
              <p:txBody>
                <a:bodyPr wrap="none" anchor="ctr"/>
                <a:lstStyle/>
                <a:p>
                  <a:endParaRPr lang="zh-CN" altLang="en-US"/>
                </a:p>
              </p:txBody>
            </p:sp>
          </p:grpSp>
          <p:sp>
            <p:nvSpPr>
              <p:cNvPr id="419887" name="Line 47"/>
              <p:cNvSpPr>
                <a:spLocks noChangeShapeType="1"/>
              </p:cNvSpPr>
              <p:nvPr/>
            </p:nvSpPr>
            <p:spPr bwMode="auto">
              <a:xfrm>
                <a:off x="567" y="3498"/>
                <a:ext cx="1587" cy="0"/>
              </a:xfrm>
              <a:prstGeom prst="line">
                <a:avLst/>
              </a:prstGeom>
              <a:noFill/>
              <a:ln w="9525">
                <a:solidFill>
                  <a:schemeClr val="tx1"/>
                </a:solidFill>
                <a:round/>
                <a:headEnd/>
                <a:tailEnd type="triangle" w="med" len="med"/>
              </a:ln>
              <a:effectLst/>
            </p:spPr>
            <p:txBody>
              <a:bodyPr/>
              <a:lstStyle/>
              <a:p>
                <a:endParaRPr lang="zh-CN" altLang="en-US"/>
              </a:p>
            </p:txBody>
          </p:sp>
          <p:sp>
            <p:nvSpPr>
              <p:cNvPr id="419888" name="Line 48"/>
              <p:cNvSpPr>
                <a:spLocks noChangeShapeType="1"/>
              </p:cNvSpPr>
              <p:nvPr/>
            </p:nvSpPr>
            <p:spPr bwMode="auto">
              <a:xfrm flipH="1">
                <a:off x="839" y="3203"/>
                <a:ext cx="1043" cy="590"/>
              </a:xfrm>
              <a:prstGeom prst="line">
                <a:avLst/>
              </a:prstGeom>
              <a:noFill/>
              <a:ln w="9525">
                <a:solidFill>
                  <a:schemeClr val="tx1"/>
                </a:solidFill>
                <a:round/>
                <a:headEnd/>
                <a:tailEnd type="triangle" w="med" len="med"/>
              </a:ln>
              <a:effectLst/>
            </p:spPr>
            <p:txBody>
              <a:bodyPr/>
              <a:lstStyle/>
              <a:p>
                <a:endParaRPr lang="zh-CN" altLang="en-US"/>
              </a:p>
            </p:txBody>
          </p:sp>
        </p:grpSp>
        <p:sp>
          <p:nvSpPr>
            <p:cNvPr id="419889" name="Text Box 49"/>
            <p:cNvSpPr txBox="1">
              <a:spLocks noChangeArrowheads="1"/>
            </p:cNvSpPr>
            <p:nvPr/>
          </p:nvSpPr>
          <p:spPr bwMode="auto">
            <a:xfrm>
              <a:off x="1293" y="1775"/>
              <a:ext cx="169" cy="250"/>
            </a:xfrm>
            <a:prstGeom prst="rect">
              <a:avLst/>
            </a:prstGeom>
            <a:noFill/>
            <a:ln w="9525">
              <a:noFill/>
              <a:miter lim="800000"/>
              <a:headEnd/>
              <a:tailEnd/>
            </a:ln>
            <a:effectLst/>
          </p:spPr>
          <p:txBody>
            <a:bodyPr wrap="none">
              <a:spAutoFit/>
            </a:bodyPr>
            <a:lstStyle/>
            <a:p>
              <a:r>
                <a:rPr lang="en-US" altLang="zh-CN" sz="2000" i="1">
                  <a:solidFill>
                    <a:srgbClr val="0000FF"/>
                  </a:solidFill>
                </a:rPr>
                <a:t>I</a:t>
              </a:r>
            </a:p>
          </p:txBody>
        </p:sp>
        <p:sp>
          <p:nvSpPr>
            <p:cNvPr id="419890" name="Line 50"/>
            <p:cNvSpPr>
              <a:spLocks noChangeShapeType="1"/>
            </p:cNvSpPr>
            <p:nvPr/>
          </p:nvSpPr>
          <p:spPr bwMode="auto">
            <a:xfrm flipH="1" flipV="1">
              <a:off x="613" y="1452"/>
              <a:ext cx="384" cy="144"/>
            </a:xfrm>
            <a:prstGeom prst="line">
              <a:avLst/>
            </a:prstGeom>
            <a:noFill/>
            <a:ln w="9525">
              <a:solidFill>
                <a:schemeClr val="tx1"/>
              </a:solidFill>
              <a:round/>
              <a:headEnd/>
              <a:tailEnd type="arrow" w="med" len="med"/>
            </a:ln>
            <a:effectLst/>
          </p:spPr>
          <p:txBody>
            <a:bodyPr/>
            <a:lstStyle/>
            <a:p>
              <a:endParaRPr lang="zh-CN" altLang="en-US"/>
            </a:p>
          </p:txBody>
        </p:sp>
        <p:sp>
          <p:nvSpPr>
            <p:cNvPr id="419891" name="Text Box 51"/>
            <p:cNvSpPr txBox="1">
              <a:spLocks noChangeArrowheads="1"/>
            </p:cNvSpPr>
            <p:nvPr/>
          </p:nvSpPr>
          <p:spPr bwMode="auto">
            <a:xfrm>
              <a:off x="373" y="1227"/>
              <a:ext cx="232" cy="250"/>
            </a:xfrm>
            <a:prstGeom prst="rect">
              <a:avLst/>
            </a:prstGeom>
            <a:noFill/>
            <a:ln w="9525">
              <a:noFill/>
              <a:miter lim="800000"/>
              <a:headEnd/>
              <a:tailEnd/>
            </a:ln>
            <a:effectLst/>
          </p:spPr>
          <p:txBody>
            <a:bodyPr wrap="none">
              <a:spAutoFit/>
            </a:bodyPr>
            <a:lstStyle/>
            <a:p>
              <a:r>
                <a:rPr lang="en-US" altLang="zh-CN" sz="2000" i="1">
                  <a:latin typeface="Arial" pitchFamily="34" charset="0"/>
                </a:rPr>
                <a:t>R</a:t>
              </a:r>
            </a:p>
          </p:txBody>
        </p:sp>
      </p:grpSp>
      <p:sp>
        <p:nvSpPr>
          <p:cNvPr id="419892" name="Line 52"/>
          <p:cNvSpPr>
            <a:spLocks noChangeShapeType="1"/>
          </p:cNvSpPr>
          <p:nvPr/>
        </p:nvSpPr>
        <p:spPr bwMode="auto">
          <a:xfrm flipV="1">
            <a:off x="617538" y="2490788"/>
            <a:ext cx="0" cy="431800"/>
          </a:xfrm>
          <a:prstGeom prst="line">
            <a:avLst/>
          </a:prstGeom>
          <a:noFill/>
          <a:ln w="9525">
            <a:solidFill>
              <a:schemeClr val="tx1"/>
            </a:solidFill>
            <a:round/>
            <a:headEnd/>
            <a:tailEnd type="triangle" w="med" len="med"/>
          </a:ln>
          <a:effectLst/>
        </p:spPr>
        <p:txBody>
          <a:bodyPr/>
          <a:lstStyle/>
          <a:p>
            <a:endParaRPr lang="zh-CN" altLang="en-US"/>
          </a:p>
        </p:txBody>
      </p:sp>
      <p:graphicFrame>
        <p:nvGraphicFramePr>
          <p:cNvPr id="419893" name="Object 53"/>
          <p:cNvGraphicFramePr>
            <a:graphicFrameLocks noChangeAspect="1"/>
          </p:cNvGraphicFramePr>
          <p:nvPr/>
        </p:nvGraphicFramePr>
        <p:xfrm>
          <a:off x="688975" y="2373313"/>
          <a:ext cx="323850" cy="549275"/>
        </p:xfrm>
        <a:graphic>
          <a:graphicData uri="http://schemas.openxmlformats.org/presentationml/2006/ole">
            <p:oleObj spid="_x0000_s419893" name="Equation" r:id="rId3" imgW="126720" imgH="215640" progId="Equation.DSMT4">
              <p:embed/>
            </p:oleObj>
          </a:graphicData>
        </a:graphic>
      </p:graphicFrame>
      <p:sp>
        <p:nvSpPr>
          <p:cNvPr id="419894" name="Line 54"/>
          <p:cNvSpPr>
            <a:spLocks noChangeShapeType="1"/>
          </p:cNvSpPr>
          <p:nvPr/>
        </p:nvSpPr>
        <p:spPr bwMode="auto">
          <a:xfrm flipV="1">
            <a:off x="1336675" y="2574925"/>
            <a:ext cx="0" cy="2881313"/>
          </a:xfrm>
          <a:prstGeom prst="line">
            <a:avLst/>
          </a:prstGeom>
          <a:noFill/>
          <a:ln w="9525">
            <a:solidFill>
              <a:schemeClr val="tx1"/>
            </a:solidFill>
            <a:round/>
            <a:headEnd/>
            <a:tailEnd type="triangle" w="med" len="med"/>
          </a:ln>
          <a:effectLst/>
        </p:spPr>
        <p:txBody>
          <a:bodyPr/>
          <a:lstStyle/>
          <a:p>
            <a:endParaRPr lang="zh-CN" altLang="en-US"/>
          </a:p>
        </p:txBody>
      </p:sp>
      <p:sp>
        <p:nvSpPr>
          <p:cNvPr id="419895" name="Rectangle 55"/>
          <p:cNvSpPr>
            <a:spLocks noChangeArrowheads="1"/>
          </p:cNvSpPr>
          <p:nvPr/>
        </p:nvSpPr>
        <p:spPr bwMode="auto">
          <a:xfrm>
            <a:off x="298450" y="4418013"/>
            <a:ext cx="298450" cy="457200"/>
          </a:xfrm>
          <a:prstGeom prst="rect">
            <a:avLst/>
          </a:prstGeom>
          <a:noFill/>
          <a:ln w="9525">
            <a:noFill/>
            <a:miter lim="800000"/>
            <a:headEnd/>
            <a:tailEnd/>
          </a:ln>
          <a:effectLst/>
        </p:spPr>
        <p:txBody>
          <a:bodyPr wrap="none">
            <a:spAutoFit/>
          </a:bodyPr>
          <a:lstStyle/>
          <a:p>
            <a:r>
              <a:rPr lang="en-US" altLang="zh-CN">
                <a:latin typeface="Mistral" pitchFamily="66" charset="0"/>
              </a:rPr>
              <a:t>x</a:t>
            </a:r>
          </a:p>
        </p:txBody>
      </p:sp>
      <p:sp>
        <p:nvSpPr>
          <p:cNvPr id="419896" name="Rectangle 56"/>
          <p:cNvSpPr>
            <a:spLocks noChangeArrowheads="1"/>
          </p:cNvSpPr>
          <p:nvPr/>
        </p:nvSpPr>
        <p:spPr bwMode="auto">
          <a:xfrm>
            <a:off x="2459038" y="3984625"/>
            <a:ext cx="312737" cy="457200"/>
          </a:xfrm>
          <a:prstGeom prst="rect">
            <a:avLst/>
          </a:prstGeom>
          <a:noFill/>
          <a:ln w="9525">
            <a:noFill/>
            <a:miter lim="800000"/>
            <a:headEnd/>
            <a:tailEnd/>
          </a:ln>
          <a:effectLst/>
        </p:spPr>
        <p:txBody>
          <a:bodyPr wrap="none">
            <a:spAutoFit/>
          </a:bodyPr>
          <a:lstStyle/>
          <a:p>
            <a:r>
              <a:rPr lang="en-US" altLang="zh-CN">
                <a:latin typeface="Mistral" pitchFamily="66" charset="0"/>
              </a:rPr>
              <a:t>y</a:t>
            </a:r>
          </a:p>
        </p:txBody>
      </p:sp>
      <p:sp>
        <p:nvSpPr>
          <p:cNvPr id="419897" name="Rectangle 57"/>
          <p:cNvSpPr>
            <a:spLocks noChangeArrowheads="1"/>
          </p:cNvSpPr>
          <p:nvPr/>
        </p:nvSpPr>
        <p:spPr bwMode="auto">
          <a:xfrm>
            <a:off x="1377950" y="2328863"/>
            <a:ext cx="285750" cy="457200"/>
          </a:xfrm>
          <a:prstGeom prst="rect">
            <a:avLst/>
          </a:prstGeom>
          <a:noFill/>
          <a:ln w="9525">
            <a:noFill/>
            <a:miter lim="800000"/>
            <a:headEnd/>
            <a:tailEnd/>
          </a:ln>
          <a:effectLst/>
        </p:spPr>
        <p:txBody>
          <a:bodyPr wrap="none">
            <a:spAutoFit/>
          </a:bodyPr>
          <a:lstStyle/>
          <a:p>
            <a:r>
              <a:rPr lang="en-US" altLang="zh-CN">
                <a:latin typeface="Mistral" pitchFamily="66" charset="0"/>
              </a:rPr>
              <a:t>z</a:t>
            </a:r>
          </a:p>
        </p:txBody>
      </p:sp>
      <p:sp>
        <p:nvSpPr>
          <p:cNvPr id="419898" name="Line 58"/>
          <p:cNvSpPr>
            <a:spLocks noChangeShapeType="1"/>
          </p:cNvSpPr>
          <p:nvPr/>
        </p:nvSpPr>
        <p:spPr bwMode="auto">
          <a:xfrm flipV="1">
            <a:off x="1336675" y="2157413"/>
            <a:ext cx="720725" cy="1944687"/>
          </a:xfrm>
          <a:prstGeom prst="line">
            <a:avLst/>
          </a:prstGeom>
          <a:noFill/>
          <a:ln w="57150">
            <a:solidFill>
              <a:schemeClr val="accent1"/>
            </a:solidFill>
            <a:round/>
            <a:headEnd/>
            <a:tailEnd type="stealth" w="lg" len="lg"/>
          </a:ln>
          <a:effectLst/>
        </p:spPr>
        <p:txBody>
          <a:bodyPr/>
          <a:lstStyle/>
          <a:p>
            <a:endParaRPr lang="zh-CN" altLang="en-US"/>
          </a:p>
        </p:txBody>
      </p:sp>
      <p:sp>
        <p:nvSpPr>
          <p:cNvPr id="419900" name="Rectangle 60"/>
          <p:cNvSpPr>
            <a:spLocks noChangeArrowheads="1"/>
          </p:cNvSpPr>
          <p:nvPr/>
        </p:nvSpPr>
        <p:spPr bwMode="auto">
          <a:xfrm>
            <a:off x="1476375" y="2636838"/>
            <a:ext cx="303213" cy="457200"/>
          </a:xfrm>
          <a:prstGeom prst="rect">
            <a:avLst/>
          </a:prstGeom>
          <a:noFill/>
          <a:ln w="9525">
            <a:noFill/>
            <a:miter lim="800000"/>
            <a:headEnd/>
            <a:tailEnd/>
          </a:ln>
          <a:effectLst/>
        </p:spPr>
        <p:txBody>
          <a:bodyPr wrap="none">
            <a:spAutoFit/>
          </a:bodyPr>
          <a:lstStyle/>
          <a:p>
            <a:r>
              <a:rPr lang="en-US" altLang="zh-CN" b="1" i="1">
                <a:solidFill>
                  <a:srgbClr val="0000FF"/>
                </a:solidFill>
              </a:rPr>
              <a:t>r</a:t>
            </a:r>
          </a:p>
        </p:txBody>
      </p:sp>
      <p:sp>
        <p:nvSpPr>
          <p:cNvPr id="419901" name="Arc 61"/>
          <p:cNvSpPr>
            <a:spLocks/>
          </p:cNvSpPr>
          <p:nvPr/>
        </p:nvSpPr>
        <p:spPr bwMode="auto">
          <a:xfrm>
            <a:off x="1341438" y="3295650"/>
            <a:ext cx="271462" cy="215900"/>
          </a:xfrm>
          <a:custGeom>
            <a:avLst/>
            <a:gdLst>
              <a:gd name="G0" fmla="+- 0 0 0"/>
              <a:gd name="G1" fmla="+- 21600 0 0"/>
              <a:gd name="G2" fmla="+- 21600 0 0"/>
              <a:gd name="T0" fmla="*/ 0 w 13486"/>
              <a:gd name="T1" fmla="*/ 0 h 21600"/>
              <a:gd name="T2" fmla="*/ 13486 w 13486"/>
              <a:gd name="T3" fmla="*/ 4727 h 21600"/>
              <a:gd name="T4" fmla="*/ 0 w 13486"/>
              <a:gd name="T5" fmla="*/ 21600 h 21600"/>
            </a:gdLst>
            <a:ahLst/>
            <a:cxnLst>
              <a:cxn ang="0">
                <a:pos x="T0" y="T1"/>
              </a:cxn>
              <a:cxn ang="0">
                <a:pos x="T2" y="T3"/>
              </a:cxn>
              <a:cxn ang="0">
                <a:pos x="T4" y="T5"/>
              </a:cxn>
            </a:cxnLst>
            <a:rect l="0" t="0" r="r" b="b"/>
            <a:pathLst>
              <a:path w="13486" h="21600" fill="none" extrusionOk="0">
                <a:moveTo>
                  <a:pt x="-1" y="0"/>
                </a:moveTo>
                <a:cubicBezTo>
                  <a:pt x="4901" y="0"/>
                  <a:pt x="9657" y="1667"/>
                  <a:pt x="13485" y="4727"/>
                </a:cubicBezTo>
              </a:path>
              <a:path w="13486" h="21600" stroke="0" extrusionOk="0">
                <a:moveTo>
                  <a:pt x="-1" y="0"/>
                </a:moveTo>
                <a:cubicBezTo>
                  <a:pt x="4901" y="0"/>
                  <a:pt x="9657" y="1667"/>
                  <a:pt x="13485" y="4727"/>
                </a:cubicBezTo>
                <a:lnTo>
                  <a:pt x="0" y="21600"/>
                </a:lnTo>
                <a:close/>
              </a:path>
            </a:pathLst>
          </a:custGeom>
          <a:noFill/>
          <a:ln w="9525">
            <a:solidFill>
              <a:schemeClr val="tx1"/>
            </a:solidFill>
            <a:round/>
            <a:headEnd/>
            <a:tailEnd type="arrow" w="med" len="med"/>
          </a:ln>
          <a:effectLst/>
        </p:spPr>
        <p:txBody>
          <a:bodyPr wrap="none" anchor="ctr"/>
          <a:lstStyle/>
          <a:p>
            <a:endParaRPr lang="zh-CN" altLang="en-US"/>
          </a:p>
        </p:txBody>
      </p:sp>
      <p:sp>
        <p:nvSpPr>
          <p:cNvPr id="419902" name="Oval 62"/>
          <p:cNvSpPr>
            <a:spLocks noChangeArrowheads="1"/>
          </p:cNvSpPr>
          <p:nvPr/>
        </p:nvSpPr>
        <p:spPr bwMode="auto">
          <a:xfrm>
            <a:off x="1995488" y="2025650"/>
            <a:ext cx="144462" cy="144463"/>
          </a:xfrm>
          <a:prstGeom prst="ellipse">
            <a:avLst/>
          </a:prstGeom>
          <a:solidFill>
            <a:schemeClr val="accent1"/>
          </a:solidFill>
          <a:ln w="9525">
            <a:solidFill>
              <a:schemeClr val="tx1"/>
            </a:solidFill>
            <a:round/>
            <a:headEnd/>
            <a:tailEnd/>
          </a:ln>
          <a:effectLst/>
        </p:spPr>
        <p:txBody>
          <a:bodyPr wrap="none" anchor="ctr"/>
          <a:lstStyle/>
          <a:p>
            <a:endParaRPr lang="zh-CN" altLang="en-US"/>
          </a:p>
        </p:txBody>
      </p:sp>
      <p:sp>
        <p:nvSpPr>
          <p:cNvPr id="419903" name="Text Box 63"/>
          <p:cNvSpPr txBox="1">
            <a:spLocks noChangeArrowheads="1"/>
          </p:cNvSpPr>
          <p:nvPr/>
        </p:nvSpPr>
        <p:spPr bwMode="auto">
          <a:xfrm>
            <a:off x="1624013" y="1844675"/>
            <a:ext cx="354012" cy="457200"/>
          </a:xfrm>
          <a:prstGeom prst="rect">
            <a:avLst/>
          </a:prstGeom>
          <a:noFill/>
          <a:ln w="9525">
            <a:noFill/>
            <a:miter lim="800000"/>
            <a:headEnd/>
            <a:tailEnd/>
          </a:ln>
          <a:effectLst/>
        </p:spPr>
        <p:txBody>
          <a:bodyPr wrap="none">
            <a:spAutoFit/>
          </a:bodyPr>
          <a:lstStyle/>
          <a:p>
            <a:r>
              <a:rPr lang="en-US" altLang="zh-CN" b="1" i="1">
                <a:solidFill>
                  <a:schemeClr val="accent1"/>
                </a:solidFill>
              </a:rPr>
              <a:t>S</a:t>
            </a:r>
          </a:p>
        </p:txBody>
      </p:sp>
      <p:sp>
        <p:nvSpPr>
          <p:cNvPr id="419904" name="Line 64"/>
          <p:cNvSpPr>
            <a:spLocks noChangeShapeType="1"/>
          </p:cNvSpPr>
          <p:nvPr/>
        </p:nvSpPr>
        <p:spPr bwMode="auto">
          <a:xfrm>
            <a:off x="2057400" y="2071688"/>
            <a:ext cx="0" cy="2160587"/>
          </a:xfrm>
          <a:prstGeom prst="line">
            <a:avLst/>
          </a:prstGeom>
          <a:noFill/>
          <a:ln w="9525">
            <a:solidFill>
              <a:schemeClr val="tx1"/>
            </a:solidFill>
            <a:round/>
            <a:headEnd/>
            <a:tailEnd/>
          </a:ln>
          <a:effectLst/>
        </p:spPr>
        <p:txBody>
          <a:bodyPr/>
          <a:lstStyle/>
          <a:p>
            <a:endParaRPr lang="zh-CN" altLang="en-US"/>
          </a:p>
        </p:txBody>
      </p:sp>
      <p:sp>
        <p:nvSpPr>
          <p:cNvPr id="419905" name="Line 65"/>
          <p:cNvSpPr>
            <a:spLocks noChangeShapeType="1"/>
          </p:cNvSpPr>
          <p:nvPr/>
        </p:nvSpPr>
        <p:spPr bwMode="auto">
          <a:xfrm flipH="1" flipV="1">
            <a:off x="1327150" y="4114800"/>
            <a:ext cx="730250" cy="117475"/>
          </a:xfrm>
          <a:prstGeom prst="line">
            <a:avLst/>
          </a:prstGeom>
          <a:noFill/>
          <a:ln w="9525">
            <a:solidFill>
              <a:schemeClr val="tx1"/>
            </a:solidFill>
            <a:round/>
            <a:headEnd/>
            <a:tailEnd/>
          </a:ln>
          <a:effectLst/>
        </p:spPr>
        <p:txBody>
          <a:bodyPr/>
          <a:lstStyle/>
          <a:p>
            <a:endParaRPr lang="zh-CN" altLang="en-US"/>
          </a:p>
        </p:txBody>
      </p:sp>
      <p:sp>
        <p:nvSpPr>
          <p:cNvPr id="419906" name="Arc 66"/>
          <p:cNvSpPr>
            <a:spLocks/>
          </p:cNvSpPr>
          <p:nvPr/>
        </p:nvSpPr>
        <p:spPr bwMode="auto">
          <a:xfrm>
            <a:off x="1139825" y="3884613"/>
            <a:ext cx="427038" cy="398462"/>
          </a:xfrm>
          <a:custGeom>
            <a:avLst/>
            <a:gdLst>
              <a:gd name="G0" fmla="+- 10730 0 0"/>
              <a:gd name="G1" fmla="+- 0 0 0"/>
              <a:gd name="G2" fmla="+- 21600 0 0"/>
              <a:gd name="T0" fmla="*/ 27373 w 27373"/>
              <a:gd name="T1" fmla="*/ 13768 h 21600"/>
              <a:gd name="T2" fmla="*/ 0 w 27373"/>
              <a:gd name="T3" fmla="*/ 18746 h 21600"/>
              <a:gd name="T4" fmla="*/ 10730 w 27373"/>
              <a:gd name="T5" fmla="*/ 0 h 21600"/>
            </a:gdLst>
            <a:ahLst/>
            <a:cxnLst>
              <a:cxn ang="0">
                <a:pos x="T0" y="T1"/>
              </a:cxn>
              <a:cxn ang="0">
                <a:pos x="T2" y="T3"/>
              </a:cxn>
              <a:cxn ang="0">
                <a:pos x="T4" y="T5"/>
              </a:cxn>
            </a:cxnLst>
            <a:rect l="0" t="0" r="r" b="b"/>
            <a:pathLst>
              <a:path w="27373" h="21600" fill="none" extrusionOk="0">
                <a:moveTo>
                  <a:pt x="27373" y="13768"/>
                </a:moveTo>
                <a:cubicBezTo>
                  <a:pt x="23269" y="18728"/>
                  <a:pt x="17167" y="21599"/>
                  <a:pt x="10730" y="21600"/>
                </a:cubicBezTo>
                <a:cubicBezTo>
                  <a:pt x="6965" y="21600"/>
                  <a:pt x="3266" y="20616"/>
                  <a:pt x="-1" y="18746"/>
                </a:cubicBezTo>
              </a:path>
              <a:path w="27373" h="21600" stroke="0" extrusionOk="0">
                <a:moveTo>
                  <a:pt x="27373" y="13768"/>
                </a:moveTo>
                <a:cubicBezTo>
                  <a:pt x="23269" y="18728"/>
                  <a:pt x="17167" y="21599"/>
                  <a:pt x="10730" y="21600"/>
                </a:cubicBezTo>
                <a:cubicBezTo>
                  <a:pt x="6965" y="21600"/>
                  <a:pt x="3266" y="20616"/>
                  <a:pt x="-1" y="18746"/>
                </a:cubicBezTo>
                <a:lnTo>
                  <a:pt x="10730" y="0"/>
                </a:lnTo>
                <a:close/>
              </a:path>
            </a:pathLst>
          </a:custGeom>
          <a:noFill/>
          <a:ln w="9525">
            <a:solidFill>
              <a:schemeClr val="tx1"/>
            </a:solidFill>
            <a:round/>
            <a:headEnd type="arrow" w="med" len="med"/>
            <a:tailEnd/>
          </a:ln>
          <a:effectLst/>
        </p:spPr>
        <p:txBody>
          <a:bodyPr wrap="none" anchor="ctr"/>
          <a:lstStyle/>
          <a:p>
            <a:endParaRPr lang="zh-CN" altLang="en-US"/>
          </a:p>
        </p:txBody>
      </p:sp>
      <p:sp>
        <p:nvSpPr>
          <p:cNvPr id="419907" name="Text Box 67"/>
          <p:cNvSpPr txBox="1">
            <a:spLocks noChangeArrowheads="1"/>
          </p:cNvSpPr>
          <p:nvPr/>
        </p:nvSpPr>
        <p:spPr bwMode="auto">
          <a:xfrm>
            <a:off x="1235075" y="3262313"/>
            <a:ext cx="444500" cy="457200"/>
          </a:xfrm>
          <a:prstGeom prst="rect">
            <a:avLst/>
          </a:prstGeom>
          <a:noFill/>
          <a:ln w="9525">
            <a:noFill/>
            <a:miter lim="800000"/>
            <a:headEnd/>
            <a:tailEnd/>
          </a:ln>
          <a:effectLst/>
        </p:spPr>
        <p:txBody>
          <a:bodyPr wrap="none">
            <a:spAutoFit/>
          </a:bodyPr>
          <a:lstStyle/>
          <a:p>
            <a:r>
              <a:rPr lang="en-US" altLang="zh-CN" i="1">
                <a:sym typeface="Symbol" pitchFamily="18" charset="2"/>
              </a:rPr>
              <a:t></a:t>
            </a:r>
            <a:r>
              <a:rPr lang="en-US" altLang="zh-CN" baseline="-25000">
                <a:sym typeface="Symbol" pitchFamily="18" charset="2"/>
              </a:rPr>
              <a:t>0</a:t>
            </a:r>
            <a:endParaRPr lang="en-US" altLang="zh-CN" i="1">
              <a:sym typeface="Symbol" pitchFamily="18" charset="2"/>
            </a:endParaRPr>
          </a:p>
        </p:txBody>
      </p:sp>
      <p:sp>
        <p:nvSpPr>
          <p:cNvPr id="419908" name="Text Box 68"/>
          <p:cNvSpPr txBox="1">
            <a:spLocks noChangeArrowheads="1"/>
          </p:cNvSpPr>
          <p:nvPr/>
        </p:nvSpPr>
        <p:spPr bwMode="auto">
          <a:xfrm>
            <a:off x="1471613" y="4006850"/>
            <a:ext cx="469900" cy="457200"/>
          </a:xfrm>
          <a:prstGeom prst="rect">
            <a:avLst/>
          </a:prstGeom>
          <a:noFill/>
          <a:ln w="9525">
            <a:noFill/>
            <a:miter lim="800000"/>
            <a:headEnd/>
            <a:tailEnd/>
          </a:ln>
          <a:effectLst/>
        </p:spPr>
        <p:txBody>
          <a:bodyPr wrap="none">
            <a:spAutoFit/>
          </a:bodyPr>
          <a:lstStyle/>
          <a:p>
            <a:r>
              <a:rPr lang="en-US" altLang="zh-CN" i="1">
                <a:sym typeface="Symbol" pitchFamily="18" charset="2"/>
              </a:rPr>
              <a:t></a:t>
            </a:r>
            <a:r>
              <a:rPr lang="en-US" altLang="zh-CN" baseline="-25000">
                <a:sym typeface="Symbol" pitchFamily="18" charset="2"/>
              </a:rPr>
              <a:t>0</a:t>
            </a:r>
            <a:endParaRPr lang="en-US" altLang="zh-CN" i="1">
              <a:sym typeface="Symbol" pitchFamily="18" charset="2"/>
            </a:endParaRPr>
          </a:p>
        </p:txBody>
      </p:sp>
      <p:graphicFrame>
        <p:nvGraphicFramePr>
          <p:cNvPr id="419909" name="Object 69"/>
          <p:cNvGraphicFramePr>
            <a:graphicFrameLocks noChangeAspect="1"/>
          </p:cNvGraphicFramePr>
          <p:nvPr/>
        </p:nvGraphicFramePr>
        <p:xfrm>
          <a:off x="3635375" y="1557338"/>
          <a:ext cx="5227638" cy="2144712"/>
        </p:xfrm>
        <a:graphic>
          <a:graphicData uri="http://schemas.openxmlformats.org/presentationml/2006/ole">
            <p:oleObj spid="_x0000_s419909" name="Equation" r:id="rId4" imgW="3251160" imgH="1333440" progId="Equation.DSMT4">
              <p:embed/>
            </p:oleObj>
          </a:graphicData>
        </a:graphic>
      </p:graphicFrame>
      <p:graphicFrame>
        <p:nvGraphicFramePr>
          <p:cNvPr id="419910" name="Object 70"/>
          <p:cNvGraphicFramePr>
            <a:graphicFrameLocks noChangeAspect="1"/>
          </p:cNvGraphicFramePr>
          <p:nvPr/>
        </p:nvGraphicFramePr>
        <p:xfrm>
          <a:off x="3708400" y="3860800"/>
          <a:ext cx="5048250" cy="625475"/>
        </p:xfrm>
        <a:graphic>
          <a:graphicData uri="http://schemas.openxmlformats.org/presentationml/2006/ole">
            <p:oleObj spid="_x0000_s419910" name="Equation" r:id="rId5" imgW="2463480" imgH="304560" progId="Equation.DSMT4">
              <p:embed/>
            </p:oleObj>
          </a:graphicData>
        </a:graphic>
      </p:graphicFrame>
      <p:graphicFrame>
        <p:nvGraphicFramePr>
          <p:cNvPr id="419911" name="Object 71"/>
          <p:cNvGraphicFramePr>
            <a:graphicFrameLocks noChangeAspect="1"/>
          </p:cNvGraphicFramePr>
          <p:nvPr/>
        </p:nvGraphicFramePr>
        <p:xfrm>
          <a:off x="3395663" y="4587875"/>
          <a:ext cx="3116262" cy="877888"/>
        </p:xfrm>
        <a:graphic>
          <a:graphicData uri="http://schemas.openxmlformats.org/presentationml/2006/ole">
            <p:oleObj spid="_x0000_s419911" name="Equation" r:id="rId6" imgW="2031840" imgH="571320" progId="Equation.DSMT4">
              <p:embed/>
            </p:oleObj>
          </a:graphicData>
        </a:graphic>
      </p:graphicFrame>
      <p:graphicFrame>
        <p:nvGraphicFramePr>
          <p:cNvPr id="419912" name="Object 72"/>
          <p:cNvGraphicFramePr>
            <a:graphicFrameLocks noChangeAspect="1"/>
          </p:cNvGraphicFramePr>
          <p:nvPr/>
        </p:nvGraphicFramePr>
        <p:xfrm>
          <a:off x="3402013" y="5705475"/>
          <a:ext cx="4770437" cy="896938"/>
        </p:xfrm>
        <a:graphic>
          <a:graphicData uri="http://schemas.openxmlformats.org/presentationml/2006/ole">
            <p:oleObj spid="_x0000_s419912" name="Equation" r:id="rId7" imgW="3111480" imgH="583920" progId="Equation.DSMT4">
              <p:embed/>
            </p:oleObj>
          </a:graphicData>
        </a:graphic>
      </p:graphicFrame>
      <p:sp>
        <p:nvSpPr>
          <p:cNvPr id="419913" name="AutoShape 73"/>
          <p:cNvSpPr>
            <a:spLocks noChangeArrowheads="1"/>
          </p:cNvSpPr>
          <p:nvPr/>
        </p:nvSpPr>
        <p:spPr bwMode="auto">
          <a:xfrm flipH="1">
            <a:off x="2484438" y="5876925"/>
            <a:ext cx="574675" cy="57626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wrap="none" anchor="ctr"/>
          <a:lstStyle/>
          <a:p>
            <a:endParaRPr lang="zh-CN" altLang="en-US"/>
          </a:p>
        </p:txBody>
      </p:sp>
      <p:graphicFrame>
        <p:nvGraphicFramePr>
          <p:cNvPr id="419914" name="Object 74"/>
          <p:cNvGraphicFramePr>
            <a:graphicFrameLocks noChangeAspect="1"/>
          </p:cNvGraphicFramePr>
          <p:nvPr/>
        </p:nvGraphicFramePr>
        <p:xfrm>
          <a:off x="1116013" y="5734050"/>
          <a:ext cx="1066800" cy="808038"/>
        </p:xfrm>
        <a:graphic>
          <a:graphicData uri="http://schemas.openxmlformats.org/presentationml/2006/ole">
            <p:oleObj spid="_x0000_s419914" name="Equation" r:id="rId8" imgW="520560" imgH="3934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9882"/>
                                        </p:tgtEl>
                                        <p:attrNameLst>
                                          <p:attrName>style.visibility</p:attrName>
                                        </p:attrNameLst>
                                      </p:cBhvr>
                                      <p:to>
                                        <p:strVal val="visible"/>
                                      </p:to>
                                    </p:set>
                                    <p:animEffect transition="in" filter="fade">
                                      <p:cBhvr>
                                        <p:cTn id="7" dur="2000"/>
                                        <p:tgtEl>
                                          <p:spTgt spid="419882"/>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41989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灯片编号占位符 5"/>
          <p:cNvSpPr>
            <a:spLocks noGrp="1"/>
          </p:cNvSpPr>
          <p:nvPr>
            <p:ph type="sldNum" sz="quarter" idx="12"/>
          </p:nvPr>
        </p:nvSpPr>
        <p:spPr/>
        <p:txBody>
          <a:bodyPr/>
          <a:lstStyle/>
          <a:p>
            <a:fld id="{9E85FBE9-0DA4-4639-B1D5-73B11872949A}" type="slidenum">
              <a:rPr lang="en-US" altLang="zh-CN"/>
              <a:pPr/>
              <a:t>51</a:t>
            </a:fld>
            <a:endParaRPr lang="en-US" altLang="zh-CN"/>
          </a:p>
        </p:txBody>
      </p:sp>
      <p:sp>
        <p:nvSpPr>
          <p:cNvPr id="420866" name="Rectangle 2"/>
          <p:cNvSpPr>
            <a:spLocks noGrp="1" noChangeArrowheads="1"/>
          </p:cNvSpPr>
          <p:nvPr>
            <p:ph type="title"/>
          </p:nvPr>
        </p:nvSpPr>
        <p:spPr>
          <a:xfrm>
            <a:off x="1406525" y="0"/>
            <a:ext cx="6330950" cy="762000"/>
          </a:xfrm>
          <a:noFill/>
        </p:spPr>
        <p:txBody>
          <a:bodyPr wrap="none">
            <a:spAutoFit/>
          </a:bodyPr>
          <a:lstStyle/>
          <a:p>
            <a:r>
              <a:rPr lang="zh-CN" altLang="en-US">
                <a:ea typeface="黑体" pitchFamily="49" charset="-122"/>
              </a:rPr>
              <a:t>磁偶极子磁场的空间分布</a:t>
            </a:r>
          </a:p>
        </p:txBody>
      </p:sp>
      <p:sp>
        <p:nvSpPr>
          <p:cNvPr id="420867" name="Rectangle 3"/>
          <p:cNvSpPr>
            <a:spLocks noGrp="1" noChangeArrowheads="1"/>
          </p:cNvSpPr>
          <p:nvPr>
            <p:ph type="body" idx="1"/>
          </p:nvPr>
        </p:nvSpPr>
        <p:spPr>
          <a:xfrm>
            <a:off x="323850" y="908050"/>
            <a:ext cx="6804025" cy="579438"/>
          </a:xfrm>
          <a:noFill/>
        </p:spPr>
        <p:txBody>
          <a:bodyPr wrap="none">
            <a:spAutoFit/>
          </a:bodyPr>
          <a:lstStyle/>
          <a:p>
            <a:r>
              <a:rPr lang="zh-CN" altLang="en-US"/>
              <a:t>完整表达式：距离 </a:t>
            </a:r>
            <a:r>
              <a:rPr lang="en-US" altLang="zh-CN" b="1" i="1">
                <a:solidFill>
                  <a:srgbClr val="FF0000"/>
                </a:solidFill>
              </a:rPr>
              <a:t>r</a:t>
            </a:r>
            <a:r>
              <a:rPr lang="en-US" altLang="zh-CN"/>
              <a:t> </a:t>
            </a:r>
            <a:r>
              <a:rPr lang="zh-CN" altLang="en-US"/>
              <a:t>处</a:t>
            </a:r>
            <a:r>
              <a:rPr lang="en-US" altLang="zh-CN" b="1" i="1">
                <a:solidFill>
                  <a:schemeClr val="accent1"/>
                </a:solidFill>
              </a:rPr>
              <a:t>S</a:t>
            </a:r>
            <a:r>
              <a:rPr lang="zh-CN" altLang="en-US"/>
              <a:t>的磁场强度</a:t>
            </a:r>
          </a:p>
        </p:txBody>
      </p:sp>
      <p:graphicFrame>
        <p:nvGraphicFramePr>
          <p:cNvPr id="420912" name="Object 48"/>
          <p:cNvGraphicFramePr>
            <a:graphicFrameLocks noChangeAspect="1"/>
          </p:cNvGraphicFramePr>
          <p:nvPr/>
        </p:nvGraphicFramePr>
        <p:xfrm>
          <a:off x="1728788" y="1628775"/>
          <a:ext cx="6804025" cy="977900"/>
        </p:xfrm>
        <a:graphic>
          <a:graphicData uri="http://schemas.openxmlformats.org/presentationml/2006/ole">
            <p:oleObj spid="_x0000_s420912" name="Equation" r:id="rId3" imgW="3720960" imgH="533160" progId="Equation.DSMT4">
              <p:embed/>
            </p:oleObj>
          </a:graphicData>
        </a:graphic>
      </p:graphicFrame>
      <p:graphicFrame>
        <p:nvGraphicFramePr>
          <p:cNvPr id="420914" name="Object 50"/>
          <p:cNvGraphicFramePr>
            <a:graphicFrameLocks noChangeAspect="1"/>
          </p:cNvGraphicFramePr>
          <p:nvPr/>
        </p:nvGraphicFramePr>
        <p:xfrm>
          <a:off x="4932363" y="2781300"/>
          <a:ext cx="3575050" cy="920750"/>
        </p:xfrm>
        <a:graphic>
          <a:graphicData uri="http://schemas.openxmlformats.org/presentationml/2006/ole">
            <p:oleObj spid="_x0000_s420914" name="Equation" r:id="rId4" imgW="1828800" imgH="469800" progId="Equation.DSMT4">
              <p:embed/>
            </p:oleObj>
          </a:graphicData>
        </a:graphic>
      </p:graphicFrame>
      <p:grpSp>
        <p:nvGrpSpPr>
          <p:cNvPr id="420915" name="Group 51"/>
          <p:cNvGrpSpPr>
            <a:grpSpLocks/>
          </p:cNvGrpSpPr>
          <p:nvPr/>
        </p:nvGrpSpPr>
        <p:grpSpPr bwMode="auto">
          <a:xfrm>
            <a:off x="587375" y="4137025"/>
            <a:ext cx="2687638" cy="2341563"/>
            <a:chOff x="386" y="1184"/>
            <a:chExt cx="1693" cy="1475"/>
          </a:xfrm>
        </p:grpSpPr>
        <p:grpSp>
          <p:nvGrpSpPr>
            <p:cNvPr id="420916" name="Group 52"/>
            <p:cNvGrpSpPr>
              <a:grpSpLocks/>
            </p:cNvGrpSpPr>
            <p:nvPr/>
          </p:nvGrpSpPr>
          <p:grpSpPr bwMode="auto">
            <a:xfrm>
              <a:off x="930" y="1206"/>
              <a:ext cx="136" cy="1383"/>
              <a:chOff x="930" y="906"/>
              <a:chExt cx="136" cy="1383"/>
            </a:xfrm>
          </p:grpSpPr>
          <p:sp>
            <p:nvSpPr>
              <p:cNvPr id="420917" name="Rectangle 53"/>
              <p:cNvSpPr>
                <a:spLocks noChangeArrowheads="1"/>
              </p:cNvSpPr>
              <p:nvPr/>
            </p:nvSpPr>
            <p:spPr bwMode="auto">
              <a:xfrm>
                <a:off x="930" y="974"/>
                <a:ext cx="136" cy="1247"/>
              </a:xfrm>
              <a:prstGeom prst="rect">
                <a:avLst/>
              </a:prstGeom>
              <a:solidFill>
                <a:srgbClr val="FF0000">
                  <a:alpha val="50000"/>
                </a:srgbClr>
              </a:solidFill>
              <a:ln w="9525">
                <a:noFill/>
                <a:miter lim="800000"/>
                <a:headEnd/>
                <a:tailEnd/>
              </a:ln>
              <a:effectLst/>
            </p:spPr>
            <p:txBody>
              <a:bodyPr wrap="none" anchor="ctr"/>
              <a:lstStyle/>
              <a:p>
                <a:endParaRPr lang="zh-CN" altLang="en-US"/>
              </a:p>
            </p:txBody>
          </p:sp>
          <p:sp>
            <p:nvSpPr>
              <p:cNvPr id="420918" name="Oval 54"/>
              <p:cNvSpPr>
                <a:spLocks noChangeArrowheads="1"/>
              </p:cNvSpPr>
              <p:nvPr/>
            </p:nvSpPr>
            <p:spPr bwMode="auto">
              <a:xfrm>
                <a:off x="930" y="906"/>
                <a:ext cx="136" cy="136"/>
              </a:xfrm>
              <a:prstGeom prst="ellipse">
                <a:avLst/>
              </a:prstGeom>
              <a:solidFill>
                <a:srgbClr val="FF0000"/>
              </a:solidFill>
              <a:ln w="9525">
                <a:noFill/>
                <a:round/>
                <a:headEnd/>
                <a:tailEnd/>
              </a:ln>
              <a:effectLst/>
            </p:spPr>
            <p:txBody>
              <a:bodyPr wrap="none" anchor="ctr"/>
              <a:lstStyle/>
              <a:p>
                <a:endParaRPr lang="zh-CN" altLang="en-US"/>
              </a:p>
            </p:txBody>
          </p:sp>
          <p:sp>
            <p:nvSpPr>
              <p:cNvPr id="420919" name="Oval 55"/>
              <p:cNvSpPr>
                <a:spLocks noChangeAspect="1" noChangeArrowheads="1"/>
              </p:cNvSpPr>
              <p:nvPr/>
            </p:nvSpPr>
            <p:spPr bwMode="auto">
              <a:xfrm>
                <a:off x="930" y="2153"/>
                <a:ext cx="136" cy="136"/>
              </a:xfrm>
              <a:prstGeom prst="ellipse">
                <a:avLst/>
              </a:prstGeom>
              <a:solidFill>
                <a:srgbClr val="FF0000"/>
              </a:solidFill>
              <a:ln w="9525">
                <a:noFill/>
                <a:round/>
                <a:headEnd/>
                <a:tailEnd/>
              </a:ln>
              <a:effectLst/>
            </p:spPr>
            <p:txBody>
              <a:bodyPr wrap="none" anchor="ctr"/>
              <a:lstStyle/>
              <a:p>
                <a:endParaRPr lang="zh-CN" altLang="en-US"/>
              </a:p>
            </p:txBody>
          </p:sp>
        </p:grpSp>
        <p:sp>
          <p:nvSpPr>
            <p:cNvPr id="420920" name="Text Box 56"/>
            <p:cNvSpPr txBox="1">
              <a:spLocks noChangeArrowheads="1"/>
            </p:cNvSpPr>
            <p:nvPr/>
          </p:nvSpPr>
          <p:spPr bwMode="auto">
            <a:xfrm>
              <a:off x="386" y="1184"/>
              <a:ext cx="429" cy="250"/>
            </a:xfrm>
            <a:prstGeom prst="rect">
              <a:avLst/>
            </a:prstGeom>
            <a:noFill/>
            <a:ln w="9525">
              <a:noFill/>
              <a:miter lim="800000"/>
              <a:headEnd/>
              <a:tailEnd/>
            </a:ln>
            <a:effectLst/>
          </p:spPr>
          <p:txBody>
            <a:bodyPr wrap="none">
              <a:spAutoFit/>
            </a:bodyPr>
            <a:lstStyle/>
            <a:p>
              <a:r>
                <a:rPr lang="en-US" altLang="zh-CN" sz="2000" i="1">
                  <a:latin typeface="Arial" pitchFamily="34" charset="0"/>
                </a:rPr>
                <a:t>+ q</a:t>
              </a:r>
              <a:r>
                <a:rPr lang="en-US" altLang="zh-CN" sz="2000" i="1" baseline="-25000">
                  <a:latin typeface="Arial" pitchFamily="34" charset="0"/>
                </a:rPr>
                <a:t>m</a:t>
              </a:r>
              <a:endParaRPr lang="en-US" altLang="zh-CN" sz="2000" i="1">
                <a:latin typeface="Arial" pitchFamily="34" charset="0"/>
              </a:endParaRPr>
            </a:p>
          </p:txBody>
        </p:sp>
        <p:sp>
          <p:nvSpPr>
            <p:cNvPr id="420921" name="Text Box 57"/>
            <p:cNvSpPr txBox="1">
              <a:spLocks noChangeArrowheads="1"/>
            </p:cNvSpPr>
            <p:nvPr/>
          </p:nvSpPr>
          <p:spPr bwMode="auto">
            <a:xfrm>
              <a:off x="386" y="2409"/>
              <a:ext cx="389" cy="250"/>
            </a:xfrm>
            <a:prstGeom prst="rect">
              <a:avLst/>
            </a:prstGeom>
            <a:noFill/>
            <a:ln w="9525">
              <a:noFill/>
              <a:miter lim="800000"/>
              <a:headEnd/>
              <a:tailEnd/>
            </a:ln>
            <a:effectLst/>
          </p:spPr>
          <p:txBody>
            <a:bodyPr wrap="none">
              <a:spAutoFit/>
            </a:bodyPr>
            <a:lstStyle/>
            <a:p>
              <a:r>
                <a:rPr lang="en-US" altLang="zh-CN" sz="2000" i="1">
                  <a:latin typeface="Arial" pitchFamily="34" charset="0"/>
                </a:rPr>
                <a:t>- q</a:t>
              </a:r>
              <a:r>
                <a:rPr lang="en-US" altLang="zh-CN" sz="2000" i="1" baseline="-25000">
                  <a:latin typeface="Arial" pitchFamily="34" charset="0"/>
                </a:rPr>
                <a:t>m</a:t>
              </a:r>
              <a:endParaRPr lang="en-US" altLang="zh-CN" sz="2000" i="1">
                <a:latin typeface="Arial" pitchFamily="34" charset="0"/>
              </a:endParaRPr>
            </a:p>
          </p:txBody>
        </p:sp>
        <p:grpSp>
          <p:nvGrpSpPr>
            <p:cNvPr id="420922" name="Group 58"/>
            <p:cNvGrpSpPr>
              <a:grpSpLocks/>
            </p:cNvGrpSpPr>
            <p:nvPr/>
          </p:nvGrpSpPr>
          <p:grpSpPr bwMode="auto">
            <a:xfrm>
              <a:off x="1078" y="1269"/>
              <a:ext cx="1001" cy="1258"/>
              <a:chOff x="1078" y="953"/>
              <a:chExt cx="1001" cy="1258"/>
            </a:xfrm>
          </p:grpSpPr>
          <p:sp>
            <p:nvSpPr>
              <p:cNvPr id="420923" name="Line 59"/>
              <p:cNvSpPr>
                <a:spLocks noChangeShapeType="1"/>
              </p:cNvSpPr>
              <p:nvPr/>
            </p:nvSpPr>
            <p:spPr bwMode="auto">
              <a:xfrm>
                <a:off x="1078" y="953"/>
                <a:ext cx="998" cy="0"/>
              </a:xfrm>
              <a:prstGeom prst="line">
                <a:avLst/>
              </a:prstGeom>
              <a:noFill/>
              <a:ln w="9525">
                <a:solidFill>
                  <a:schemeClr val="tx1"/>
                </a:solidFill>
                <a:round/>
                <a:headEnd/>
                <a:tailEnd/>
              </a:ln>
              <a:effectLst/>
            </p:spPr>
            <p:txBody>
              <a:bodyPr/>
              <a:lstStyle/>
              <a:p>
                <a:endParaRPr lang="zh-CN" altLang="en-US"/>
              </a:p>
            </p:txBody>
          </p:sp>
          <p:sp>
            <p:nvSpPr>
              <p:cNvPr id="420924" name="Line 60"/>
              <p:cNvSpPr>
                <a:spLocks noChangeShapeType="1"/>
              </p:cNvSpPr>
              <p:nvPr/>
            </p:nvSpPr>
            <p:spPr bwMode="auto">
              <a:xfrm>
                <a:off x="1081" y="2211"/>
                <a:ext cx="998" cy="0"/>
              </a:xfrm>
              <a:prstGeom prst="line">
                <a:avLst/>
              </a:prstGeom>
              <a:noFill/>
              <a:ln w="9525">
                <a:solidFill>
                  <a:schemeClr val="tx1"/>
                </a:solidFill>
                <a:round/>
                <a:headEnd/>
                <a:tailEnd/>
              </a:ln>
              <a:effectLst/>
            </p:spPr>
            <p:txBody>
              <a:bodyPr/>
              <a:lstStyle/>
              <a:p>
                <a:endParaRPr lang="zh-CN" altLang="en-US"/>
              </a:p>
            </p:txBody>
          </p:sp>
          <p:sp>
            <p:nvSpPr>
              <p:cNvPr id="420925" name="Line 61"/>
              <p:cNvSpPr>
                <a:spLocks noChangeShapeType="1"/>
              </p:cNvSpPr>
              <p:nvPr/>
            </p:nvSpPr>
            <p:spPr bwMode="auto">
              <a:xfrm>
                <a:off x="1933" y="957"/>
                <a:ext cx="0" cy="1247"/>
              </a:xfrm>
              <a:prstGeom prst="line">
                <a:avLst/>
              </a:prstGeom>
              <a:noFill/>
              <a:ln w="9525">
                <a:solidFill>
                  <a:schemeClr val="tx1"/>
                </a:solidFill>
                <a:round/>
                <a:headEnd type="triangle" w="med" len="med"/>
                <a:tailEnd type="triangle" w="med" len="med"/>
              </a:ln>
              <a:effectLst/>
            </p:spPr>
            <p:txBody>
              <a:bodyPr/>
              <a:lstStyle/>
              <a:p>
                <a:endParaRPr lang="zh-CN" altLang="en-US"/>
              </a:p>
            </p:txBody>
          </p:sp>
          <p:sp>
            <p:nvSpPr>
              <p:cNvPr id="420926" name="Text Box 62"/>
              <p:cNvSpPr txBox="1">
                <a:spLocks noChangeArrowheads="1"/>
              </p:cNvSpPr>
              <p:nvPr/>
            </p:nvSpPr>
            <p:spPr bwMode="auto">
              <a:xfrm>
                <a:off x="1859" y="1543"/>
                <a:ext cx="160" cy="192"/>
              </a:xfrm>
              <a:prstGeom prst="rect">
                <a:avLst/>
              </a:prstGeom>
              <a:solidFill>
                <a:schemeClr val="bg1"/>
              </a:solidFill>
              <a:ln w="9525">
                <a:noFill/>
                <a:miter lim="800000"/>
                <a:headEnd/>
                <a:tailEnd/>
              </a:ln>
              <a:effectLst/>
            </p:spPr>
            <p:txBody>
              <a:bodyPr wrap="none" tIns="0" bIns="0">
                <a:spAutoFit/>
              </a:bodyPr>
              <a:lstStyle/>
              <a:p>
                <a:r>
                  <a:rPr lang="en-US" altLang="zh-CN" sz="2000">
                    <a:latin typeface="Mistral" pitchFamily="66" charset="0"/>
                  </a:rPr>
                  <a:t>l</a:t>
                </a:r>
              </a:p>
            </p:txBody>
          </p:sp>
        </p:grpSp>
      </p:grpSp>
      <p:grpSp>
        <p:nvGrpSpPr>
          <p:cNvPr id="420927" name="Group 63"/>
          <p:cNvGrpSpPr>
            <a:grpSpLocks/>
          </p:cNvGrpSpPr>
          <p:nvPr/>
        </p:nvGrpSpPr>
        <p:grpSpPr bwMode="auto">
          <a:xfrm>
            <a:off x="298450" y="4675188"/>
            <a:ext cx="2519363" cy="1266825"/>
            <a:chOff x="204" y="1227"/>
            <a:chExt cx="1587" cy="798"/>
          </a:xfrm>
        </p:grpSpPr>
        <p:grpSp>
          <p:nvGrpSpPr>
            <p:cNvPr id="420928" name="Group 64"/>
            <p:cNvGrpSpPr>
              <a:grpSpLocks/>
            </p:cNvGrpSpPr>
            <p:nvPr/>
          </p:nvGrpSpPr>
          <p:grpSpPr bwMode="auto">
            <a:xfrm>
              <a:off x="204" y="1306"/>
              <a:ext cx="1587" cy="590"/>
              <a:chOff x="567" y="3203"/>
              <a:chExt cx="1587" cy="590"/>
            </a:xfrm>
          </p:grpSpPr>
          <p:grpSp>
            <p:nvGrpSpPr>
              <p:cNvPr id="420929" name="Group 65"/>
              <p:cNvGrpSpPr>
                <a:grpSpLocks/>
              </p:cNvGrpSpPr>
              <p:nvPr/>
            </p:nvGrpSpPr>
            <p:grpSpPr bwMode="auto">
              <a:xfrm>
                <a:off x="771" y="3271"/>
                <a:ext cx="1180" cy="454"/>
                <a:chOff x="793" y="3249"/>
                <a:chExt cx="1180" cy="454"/>
              </a:xfrm>
            </p:grpSpPr>
            <p:sp>
              <p:nvSpPr>
                <p:cNvPr id="420930" name="Oval 66"/>
                <p:cNvSpPr>
                  <a:spLocks noChangeArrowheads="1"/>
                </p:cNvSpPr>
                <p:nvPr/>
              </p:nvSpPr>
              <p:spPr bwMode="auto">
                <a:xfrm>
                  <a:off x="793" y="3249"/>
                  <a:ext cx="1180" cy="454"/>
                </a:xfrm>
                <a:prstGeom prst="ellipse">
                  <a:avLst/>
                </a:prstGeom>
                <a:solidFill>
                  <a:schemeClr val="bg1">
                    <a:alpha val="50000"/>
                  </a:schemeClr>
                </a:solidFill>
                <a:ln w="76200">
                  <a:solidFill>
                    <a:srgbClr val="FF9900"/>
                  </a:solidFill>
                  <a:round/>
                  <a:headEnd/>
                  <a:tailEnd/>
                </a:ln>
                <a:effectLst/>
              </p:spPr>
              <p:txBody>
                <a:bodyPr wrap="none" anchor="ctr"/>
                <a:lstStyle/>
                <a:p>
                  <a:endParaRPr lang="zh-CN" altLang="en-US"/>
                </a:p>
              </p:txBody>
            </p:sp>
            <p:sp>
              <p:nvSpPr>
                <p:cNvPr id="420931" name="Arc 67"/>
                <p:cNvSpPr>
                  <a:spLocks/>
                </p:cNvSpPr>
                <p:nvPr/>
              </p:nvSpPr>
              <p:spPr bwMode="auto">
                <a:xfrm flipV="1">
                  <a:off x="1292" y="3475"/>
                  <a:ext cx="415" cy="227"/>
                </a:xfrm>
                <a:custGeom>
                  <a:avLst/>
                  <a:gdLst>
                    <a:gd name="G0" fmla="+- 3859 0 0"/>
                    <a:gd name="G1" fmla="+- 21600 0 0"/>
                    <a:gd name="G2" fmla="+- 21600 0 0"/>
                    <a:gd name="T0" fmla="*/ 0 w 15201"/>
                    <a:gd name="T1" fmla="*/ 348 h 21600"/>
                    <a:gd name="T2" fmla="*/ 15201 w 15201"/>
                    <a:gd name="T3" fmla="*/ 3217 h 21600"/>
                    <a:gd name="T4" fmla="*/ 3859 w 15201"/>
                    <a:gd name="T5" fmla="*/ 21600 h 21600"/>
                  </a:gdLst>
                  <a:ahLst/>
                  <a:cxnLst>
                    <a:cxn ang="0">
                      <a:pos x="T0" y="T1"/>
                    </a:cxn>
                    <a:cxn ang="0">
                      <a:pos x="T2" y="T3"/>
                    </a:cxn>
                    <a:cxn ang="0">
                      <a:pos x="T4" y="T5"/>
                    </a:cxn>
                  </a:cxnLst>
                  <a:rect l="0" t="0" r="r" b="b"/>
                  <a:pathLst>
                    <a:path w="15201" h="21600" fill="none" extrusionOk="0">
                      <a:moveTo>
                        <a:pt x="-1" y="347"/>
                      </a:moveTo>
                      <a:cubicBezTo>
                        <a:pt x="1273" y="116"/>
                        <a:pt x="2564" y="-1"/>
                        <a:pt x="3859" y="0"/>
                      </a:cubicBezTo>
                      <a:cubicBezTo>
                        <a:pt x="7864" y="0"/>
                        <a:pt x="11791" y="1113"/>
                        <a:pt x="15200" y="3217"/>
                      </a:cubicBezTo>
                    </a:path>
                    <a:path w="15201" h="21600" stroke="0" extrusionOk="0">
                      <a:moveTo>
                        <a:pt x="-1" y="347"/>
                      </a:moveTo>
                      <a:cubicBezTo>
                        <a:pt x="1273" y="116"/>
                        <a:pt x="2564" y="-1"/>
                        <a:pt x="3859" y="0"/>
                      </a:cubicBezTo>
                      <a:cubicBezTo>
                        <a:pt x="7864" y="0"/>
                        <a:pt x="11791" y="1113"/>
                        <a:pt x="15200" y="3217"/>
                      </a:cubicBezTo>
                      <a:lnTo>
                        <a:pt x="3859" y="21600"/>
                      </a:lnTo>
                      <a:close/>
                    </a:path>
                  </a:pathLst>
                </a:custGeom>
                <a:noFill/>
                <a:ln w="38100">
                  <a:solidFill>
                    <a:srgbClr val="0000FF"/>
                  </a:solidFill>
                  <a:round/>
                  <a:headEnd/>
                  <a:tailEnd type="triangle" w="med" len="med"/>
                </a:ln>
                <a:effectLst/>
              </p:spPr>
              <p:txBody>
                <a:bodyPr wrap="none" anchor="ctr"/>
                <a:lstStyle/>
                <a:p>
                  <a:endParaRPr lang="zh-CN" altLang="en-US"/>
                </a:p>
              </p:txBody>
            </p:sp>
          </p:grpSp>
          <p:sp>
            <p:nvSpPr>
              <p:cNvPr id="420932" name="Line 68"/>
              <p:cNvSpPr>
                <a:spLocks noChangeShapeType="1"/>
              </p:cNvSpPr>
              <p:nvPr/>
            </p:nvSpPr>
            <p:spPr bwMode="auto">
              <a:xfrm>
                <a:off x="567" y="3498"/>
                <a:ext cx="1587" cy="0"/>
              </a:xfrm>
              <a:prstGeom prst="line">
                <a:avLst/>
              </a:prstGeom>
              <a:noFill/>
              <a:ln w="9525">
                <a:solidFill>
                  <a:schemeClr val="tx1"/>
                </a:solidFill>
                <a:round/>
                <a:headEnd/>
                <a:tailEnd type="triangle" w="med" len="med"/>
              </a:ln>
              <a:effectLst/>
            </p:spPr>
            <p:txBody>
              <a:bodyPr/>
              <a:lstStyle/>
              <a:p>
                <a:endParaRPr lang="zh-CN" altLang="en-US"/>
              </a:p>
            </p:txBody>
          </p:sp>
          <p:sp>
            <p:nvSpPr>
              <p:cNvPr id="420933" name="Line 69"/>
              <p:cNvSpPr>
                <a:spLocks noChangeShapeType="1"/>
              </p:cNvSpPr>
              <p:nvPr/>
            </p:nvSpPr>
            <p:spPr bwMode="auto">
              <a:xfrm flipH="1">
                <a:off x="839" y="3203"/>
                <a:ext cx="1043" cy="590"/>
              </a:xfrm>
              <a:prstGeom prst="line">
                <a:avLst/>
              </a:prstGeom>
              <a:noFill/>
              <a:ln w="9525">
                <a:solidFill>
                  <a:schemeClr val="tx1"/>
                </a:solidFill>
                <a:round/>
                <a:headEnd/>
                <a:tailEnd type="triangle" w="med" len="med"/>
              </a:ln>
              <a:effectLst/>
            </p:spPr>
            <p:txBody>
              <a:bodyPr/>
              <a:lstStyle/>
              <a:p>
                <a:endParaRPr lang="zh-CN" altLang="en-US"/>
              </a:p>
            </p:txBody>
          </p:sp>
        </p:grpSp>
        <p:sp>
          <p:nvSpPr>
            <p:cNvPr id="420934" name="Text Box 70"/>
            <p:cNvSpPr txBox="1">
              <a:spLocks noChangeArrowheads="1"/>
            </p:cNvSpPr>
            <p:nvPr/>
          </p:nvSpPr>
          <p:spPr bwMode="auto">
            <a:xfrm>
              <a:off x="1293" y="1775"/>
              <a:ext cx="169" cy="250"/>
            </a:xfrm>
            <a:prstGeom prst="rect">
              <a:avLst/>
            </a:prstGeom>
            <a:noFill/>
            <a:ln w="9525">
              <a:noFill/>
              <a:miter lim="800000"/>
              <a:headEnd/>
              <a:tailEnd/>
            </a:ln>
            <a:effectLst/>
          </p:spPr>
          <p:txBody>
            <a:bodyPr wrap="none">
              <a:spAutoFit/>
            </a:bodyPr>
            <a:lstStyle/>
            <a:p>
              <a:r>
                <a:rPr lang="en-US" altLang="zh-CN" sz="2000" i="1">
                  <a:solidFill>
                    <a:srgbClr val="0000FF"/>
                  </a:solidFill>
                </a:rPr>
                <a:t>I</a:t>
              </a:r>
            </a:p>
          </p:txBody>
        </p:sp>
        <p:sp>
          <p:nvSpPr>
            <p:cNvPr id="420935" name="Line 71"/>
            <p:cNvSpPr>
              <a:spLocks noChangeShapeType="1"/>
            </p:cNvSpPr>
            <p:nvPr/>
          </p:nvSpPr>
          <p:spPr bwMode="auto">
            <a:xfrm flipH="1" flipV="1">
              <a:off x="613" y="1452"/>
              <a:ext cx="384" cy="144"/>
            </a:xfrm>
            <a:prstGeom prst="line">
              <a:avLst/>
            </a:prstGeom>
            <a:noFill/>
            <a:ln w="9525">
              <a:solidFill>
                <a:schemeClr val="tx1"/>
              </a:solidFill>
              <a:round/>
              <a:headEnd/>
              <a:tailEnd type="arrow" w="med" len="med"/>
            </a:ln>
            <a:effectLst/>
          </p:spPr>
          <p:txBody>
            <a:bodyPr/>
            <a:lstStyle/>
            <a:p>
              <a:endParaRPr lang="zh-CN" altLang="en-US"/>
            </a:p>
          </p:txBody>
        </p:sp>
        <p:sp>
          <p:nvSpPr>
            <p:cNvPr id="420936" name="Text Box 72"/>
            <p:cNvSpPr txBox="1">
              <a:spLocks noChangeArrowheads="1"/>
            </p:cNvSpPr>
            <p:nvPr/>
          </p:nvSpPr>
          <p:spPr bwMode="auto">
            <a:xfrm>
              <a:off x="373" y="1227"/>
              <a:ext cx="232" cy="250"/>
            </a:xfrm>
            <a:prstGeom prst="rect">
              <a:avLst/>
            </a:prstGeom>
            <a:noFill/>
            <a:ln w="9525">
              <a:noFill/>
              <a:miter lim="800000"/>
              <a:headEnd/>
              <a:tailEnd/>
            </a:ln>
            <a:effectLst/>
          </p:spPr>
          <p:txBody>
            <a:bodyPr wrap="none">
              <a:spAutoFit/>
            </a:bodyPr>
            <a:lstStyle/>
            <a:p>
              <a:r>
                <a:rPr lang="en-US" altLang="zh-CN" sz="2000" i="1">
                  <a:latin typeface="Arial" pitchFamily="34" charset="0"/>
                </a:rPr>
                <a:t>R</a:t>
              </a:r>
            </a:p>
          </p:txBody>
        </p:sp>
      </p:grpSp>
      <p:sp>
        <p:nvSpPr>
          <p:cNvPr id="420937" name="Line 73"/>
          <p:cNvSpPr>
            <a:spLocks noChangeShapeType="1"/>
          </p:cNvSpPr>
          <p:nvPr/>
        </p:nvSpPr>
        <p:spPr bwMode="auto">
          <a:xfrm flipV="1">
            <a:off x="833438" y="3643313"/>
            <a:ext cx="0" cy="431800"/>
          </a:xfrm>
          <a:prstGeom prst="line">
            <a:avLst/>
          </a:prstGeom>
          <a:noFill/>
          <a:ln w="9525">
            <a:solidFill>
              <a:schemeClr val="tx1"/>
            </a:solidFill>
            <a:round/>
            <a:headEnd/>
            <a:tailEnd type="triangle" w="med" len="med"/>
          </a:ln>
          <a:effectLst/>
        </p:spPr>
        <p:txBody>
          <a:bodyPr/>
          <a:lstStyle/>
          <a:p>
            <a:endParaRPr lang="zh-CN" altLang="en-US"/>
          </a:p>
        </p:txBody>
      </p:sp>
      <p:graphicFrame>
        <p:nvGraphicFramePr>
          <p:cNvPr id="420938" name="Object 74"/>
          <p:cNvGraphicFramePr>
            <a:graphicFrameLocks noChangeAspect="1"/>
          </p:cNvGraphicFramePr>
          <p:nvPr/>
        </p:nvGraphicFramePr>
        <p:xfrm>
          <a:off x="904875" y="3525838"/>
          <a:ext cx="323850" cy="549275"/>
        </p:xfrm>
        <a:graphic>
          <a:graphicData uri="http://schemas.openxmlformats.org/presentationml/2006/ole">
            <p:oleObj spid="_x0000_s420938" name="Equation" r:id="rId5" imgW="126720" imgH="215640" progId="Equation.DSMT4">
              <p:embed/>
            </p:oleObj>
          </a:graphicData>
        </a:graphic>
      </p:graphicFrame>
      <p:sp>
        <p:nvSpPr>
          <p:cNvPr id="420939" name="Line 75"/>
          <p:cNvSpPr>
            <a:spLocks noChangeShapeType="1"/>
          </p:cNvSpPr>
          <p:nvPr/>
        </p:nvSpPr>
        <p:spPr bwMode="auto">
          <a:xfrm flipV="1">
            <a:off x="1552575" y="3727450"/>
            <a:ext cx="0" cy="2881313"/>
          </a:xfrm>
          <a:prstGeom prst="line">
            <a:avLst/>
          </a:prstGeom>
          <a:noFill/>
          <a:ln w="9525">
            <a:solidFill>
              <a:schemeClr val="tx1"/>
            </a:solidFill>
            <a:round/>
            <a:headEnd/>
            <a:tailEnd type="triangle" w="med" len="med"/>
          </a:ln>
          <a:effectLst/>
        </p:spPr>
        <p:txBody>
          <a:bodyPr/>
          <a:lstStyle/>
          <a:p>
            <a:endParaRPr lang="zh-CN" altLang="en-US"/>
          </a:p>
        </p:txBody>
      </p:sp>
      <p:sp>
        <p:nvSpPr>
          <p:cNvPr id="420940" name="Rectangle 76"/>
          <p:cNvSpPr>
            <a:spLocks noChangeArrowheads="1"/>
          </p:cNvSpPr>
          <p:nvPr/>
        </p:nvSpPr>
        <p:spPr bwMode="auto">
          <a:xfrm>
            <a:off x="514350" y="5570538"/>
            <a:ext cx="298450" cy="457200"/>
          </a:xfrm>
          <a:prstGeom prst="rect">
            <a:avLst/>
          </a:prstGeom>
          <a:noFill/>
          <a:ln w="9525">
            <a:noFill/>
            <a:miter lim="800000"/>
            <a:headEnd/>
            <a:tailEnd/>
          </a:ln>
          <a:effectLst/>
        </p:spPr>
        <p:txBody>
          <a:bodyPr wrap="none">
            <a:spAutoFit/>
          </a:bodyPr>
          <a:lstStyle/>
          <a:p>
            <a:r>
              <a:rPr lang="en-US" altLang="zh-CN">
                <a:latin typeface="Mistral" pitchFamily="66" charset="0"/>
              </a:rPr>
              <a:t>x</a:t>
            </a:r>
          </a:p>
        </p:txBody>
      </p:sp>
      <p:sp>
        <p:nvSpPr>
          <p:cNvPr id="420941" name="Rectangle 77"/>
          <p:cNvSpPr>
            <a:spLocks noChangeArrowheads="1"/>
          </p:cNvSpPr>
          <p:nvPr/>
        </p:nvSpPr>
        <p:spPr bwMode="auto">
          <a:xfrm>
            <a:off x="2674938" y="5137150"/>
            <a:ext cx="312737" cy="457200"/>
          </a:xfrm>
          <a:prstGeom prst="rect">
            <a:avLst/>
          </a:prstGeom>
          <a:noFill/>
          <a:ln w="9525">
            <a:noFill/>
            <a:miter lim="800000"/>
            <a:headEnd/>
            <a:tailEnd/>
          </a:ln>
          <a:effectLst/>
        </p:spPr>
        <p:txBody>
          <a:bodyPr wrap="none">
            <a:spAutoFit/>
          </a:bodyPr>
          <a:lstStyle/>
          <a:p>
            <a:r>
              <a:rPr lang="en-US" altLang="zh-CN">
                <a:latin typeface="Mistral" pitchFamily="66" charset="0"/>
              </a:rPr>
              <a:t>y</a:t>
            </a:r>
          </a:p>
        </p:txBody>
      </p:sp>
      <p:sp>
        <p:nvSpPr>
          <p:cNvPr id="420942" name="Rectangle 78"/>
          <p:cNvSpPr>
            <a:spLocks noChangeArrowheads="1"/>
          </p:cNvSpPr>
          <p:nvPr/>
        </p:nvSpPr>
        <p:spPr bwMode="auto">
          <a:xfrm>
            <a:off x="1593850" y="3481388"/>
            <a:ext cx="285750" cy="457200"/>
          </a:xfrm>
          <a:prstGeom prst="rect">
            <a:avLst/>
          </a:prstGeom>
          <a:noFill/>
          <a:ln w="9525">
            <a:noFill/>
            <a:miter lim="800000"/>
            <a:headEnd/>
            <a:tailEnd/>
          </a:ln>
          <a:effectLst/>
        </p:spPr>
        <p:txBody>
          <a:bodyPr wrap="none">
            <a:spAutoFit/>
          </a:bodyPr>
          <a:lstStyle/>
          <a:p>
            <a:r>
              <a:rPr lang="en-US" altLang="zh-CN">
                <a:latin typeface="Mistral" pitchFamily="66" charset="0"/>
              </a:rPr>
              <a:t>z</a:t>
            </a:r>
          </a:p>
        </p:txBody>
      </p:sp>
      <p:sp>
        <p:nvSpPr>
          <p:cNvPr id="420943" name="Line 79"/>
          <p:cNvSpPr>
            <a:spLocks noChangeShapeType="1"/>
          </p:cNvSpPr>
          <p:nvPr/>
        </p:nvSpPr>
        <p:spPr bwMode="auto">
          <a:xfrm flipV="1">
            <a:off x="1552575" y="3309938"/>
            <a:ext cx="720725" cy="1944687"/>
          </a:xfrm>
          <a:prstGeom prst="line">
            <a:avLst/>
          </a:prstGeom>
          <a:noFill/>
          <a:ln w="57150">
            <a:solidFill>
              <a:schemeClr val="accent1"/>
            </a:solidFill>
            <a:round/>
            <a:headEnd/>
            <a:tailEnd type="stealth" w="lg" len="lg"/>
          </a:ln>
          <a:effectLst/>
        </p:spPr>
        <p:txBody>
          <a:bodyPr/>
          <a:lstStyle/>
          <a:p>
            <a:endParaRPr lang="zh-CN" altLang="en-US"/>
          </a:p>
        </p:txBody>
      </p:sp>
      <p:sp>
        <p:nvSpPr>
          <p:cNvPr id="420944" name="Rectangle 80"/>
          <p:cNvSpPr>
            <a:spLocks noChangeArrowheads="1"/>
          </p:cNvSpPr>
          <p:nvPr/>
        </p:nvSpPr>
        <p:spPr bwMode="auto">
          <a:xfrm>
            <a:off x="1692275" y="3789363"/>
            <a:ext cx="303213" cy="457200"/>
          </a:xfrm>
          <a:prstGeom prst="rect">
            <a:avLst/>
          </a:prstGeom>
          <a:noFill/>
          <a:ln w="9525">
            <a:noFill/>
            <a:miter lim="800000"/>
            <a:headEnd/>
            <a:tailEnd/>
          </a:ln>
          <a:effectLst/>
        </p:spPr>
        <p:txBody>
          <a:bodyPr wrap="none">
            <a:spAutoFit/>
          </a:bodyPr>
          <a:lstStyle/>
          <a:p>
            <a:r>
              <a:rPr lang="en-US" altLang="zh-CN" b="1" i="1">
                <a:solidFill>
                  <a:srgbClr val="0000FF"/>
                </a:solidFill>
              </a:rPr>
              <a:t>r</a:t>
            </a:r>
          </a:p>
        </p:txBody>
      </p:sp>
      <p:sp>
        <p:nvSpPr>
          <p:cNvPr id="420945" name="Arc 81"/>
          <p:cNvSpPr>
            <a:spLocks/>
          </p:cNvSpPr>
          <p:nvPr/>
        </p:nvSpPr>
        <p:spPr bwMode="auto">
          <a:xfrm>
            <a:off x="1557338" y="4448175"/>
            <a:ext cx="271462" cy="215900"/>
          </a:xfrm>
          <a:custGeom>
            <a:avLst/>
            <a:gdLst>
              <a:gd name="G0" fmla="+- 0 0 0"/>
              <a:gd name="G1" fmla="+- 21600 0 0"/>
              <a:gd name="G2" fmla="+- 21600 0 0"/>
              <a:gd name="T0" fmla="*/ 0 w 13486"/>
              <a:gd name="T1" fmla="*/ 0 h 21600"/>
              <a:gd name="T2" fmla="*/ 13486 w 13486"/>
              <a:gd name="T3" fmla="*/ 4727 h 21600"/>
              <a:gd name="T4" fmla="*/ 0 w 13486"/>
              <a:gd name="T5" fmla="*/ 21600 h 21600"/>
            </a:gdLst>
            <a:ahLst/>
            <a:cxnLst>
              <a:cxn ang="0">
                <a:pos x="T0" y="T1"/>
              </a:cxn>
              <a:cxn ang="0">
                <a:pos x="T2" y="T3"/>
              </a:cxn>
              <a:cxn ang="0">
                <a:pos x="T4" y="T5"/>
              </a:cxn>
            </a:cxnLst>
            <a:rect l="0" t="0" r="r" b="b"/>
            <a:pathLst>
              <a:path w="13486" h="21600" fill="none" extrusionOk="0">
                <a:moveTo>
                  <a:pt x="-1" y="0"/>
                </a:moveTo>
                <a:cubicBezTo>
                  <a:pt x="4901" y="0"/>
                  <a:pt x="9657" y="1667"/>
                  <a:pt x="13485" y="4727"/>
                </a:cubicBezTo>
              </a:path>
              <a:path w="13486" h="21600" stroke="0" extrusionOk="0">
                <a:moveTo>
                  <a:pt x="-1" y="0"/>
                </a:moveTo>
                <a:cubicBezTo>
                  <a:pt x="4901" y="0"/>
                  <a:pt x="9657" y="1667"/>
                  <a:pt x="13485" y="4727"/>
                </a:cubicBezTo>
                <a:lnTo>
                  <a:pt x="0" y="21600"/>
                </a:lnTo>
                <a:close/>
              </a:path>
            </a:pathLst>
          </a:custGeom>
          <a:noFill/>
          <a:ln w="9525">
            <a:solidFill>
              <a:schemeClr val="tx1"/>
            </a:solidFill>
            <a:round/>
            <a:headEnd/>
            <a:tailEnd type="arrow" w="med" len="med"/>
          </a:ln>
          <a:effectLst/>
        </p:spPr>
        <p:txBody>
          <a:bodyPr wrap="none" anchor="ctr"/>
          <a:lstStyle/>
          <a:p>
            <a:endParaRPr lang="zh-CN" altLang="en-US"/>
          </a:p>
        </p:txBody>
      </p:sp>
      <p:sp>
        <p:nvSpPr>
          <p:cNvPr id="420946" name="Oval 82"/>
          <p:cNvSpPr>
            <a:spLocks noChangeArrowheads="1"/>
          </p:cNvSpPr>
          <p:nvPr/>
        </p:nvSpPr>
        <p:spPr bwMode="auto">
          <a:xfrm>
            <a:off x="2211388" y="3178175"/>
            <a:ext cx="144462" cy="144463"/>
          </a:xfrm>
          <a:prstGeom prst="ellipse">
            <a:avLst/>
          </a:prstGeom>
          <a:solidFill>
            <a:schemeClr val="accent1"/>
          </a:solidFill>
          <a:ln w="9525">
            <a:solidFill>
              <a:schemeClr val="tx1"/>
            </a:solidFill>
            <a:round/>
            <a:headEnd/>
            <a:tailEnd/>
          </a:ln>
          <a:effectLst/>
        </p:spPr>
        <p:txBody>
          <a:bodyPr wrap="none" anchor="ctr"/>
          <a:lstStyle/>
          <a:p>
            <a:endParaRPr lang="zh-CN" altLang="en-US"/>
          </a:p>
        </p:txBody>
      </p:sp>
      <p:sp>
        <p:nvSpPr>
          <p:cNvPr id="420947" name="Text Box 83"/>
          <p:cNvSpPr txBox="1">
            <a:spLocks noChangeArrowheads="1"/>
          </p:cNvSpPr>
          <p:nvPr/>
        </p:nvSpPr>
        <p:spPr bwMode="auto">
          <a:xfrm>
            <a:off x="1839913" y="2997200"/>
            <a:ext cx="354012" cy="457200"/>
          </a:xfrm>
          <a:prstGeom prst="rect">
            <a:avLst/>
          </a:prstGeom>
          <a:noFill/>
          <a:ln w="9525">
            <a:noFill/>
            <a:miter lim="800000"/>
            <a:headEnd/>
            <a:tailEnd/>
          </a:ln>
          <a:effectLst/>
        </p:spPr>
        <p:txBody>
          <a:bodyPr wrap="none">
            <a:spAutoFit/>
          </a:bodyPr>
          <a:lstStyle/>
          <a:p>
            <a:r>
              <a:rPr lang="en-US" altLang="zh-CN" b="1" i="1">
                <a:solidFill>
                  <a:schemeClr val="accent1"/>
                </a:solidFill>
              </a:rPr>
              <a:t>S</a:t>
            </a:r>
          </a:p>
        </p:txBody>
      </p:sp>
      <p:sp>
        <p:nvSpPr>
          <p:cNvPr id="420948" name="Line 84"/>
          <p:cNvSpPr>
            <a:spLocks noChangeShapeType="1"/>
          </p:cNvSpPr>
          <p:nvPr/>
        </p:nvSpPr>
        <p:spPr bwMode="auto">
          <a:xfrm>
            <a:off x="2273300" y="3224213"/>
            <a:ext cx="0" cy="2160587"/>
          </a:xfrm>
          <a:prstGeom prst="line">
            <a:avLst/>
          </a:prstGeom>
          <a:noFill/>
          <a:ln w="9525">
            <a:solidFill>
              <a:schemeClr val="tx1"/>
            </a:solidFill>
            <a:round/>
            <a:headEnd/>
            <a:tailEnd/>
          </a:ln>
          <a:effectLst/>
        </p:spPr>
        <p:txBody>
          <a:bodyPr/>
          <a:lstStyle/>
          <a:p>
            <a:endParaRPr lang="zh-CN" altLang="en-US"/>
          </a:p>
        </p:txBody>
      </p:sp>
      <p:sp>
        <p:nvSpPr>
          <p:cNvPr id="420949" name="Line 85"/>
          <p:cNvSpPr>
            <a:spLocks noChangeShapeType="1"/>
          </p:cNvSpPr>
          <p:nvPr/>
        </p:nvSpPr>
        <p:spPr bwMode="auto">
          <a:xfrm flipH="1" flipV="1">
            <a:off x="1543050" y="5267325"/>
            <a:ext cx="730250" cy="117475"/>
          </a:xfrm>
          <a:prstGeom prst="line">
            <a:avLst/>
          </a:prstGeom>
          <a:noFill/>
          <a:ln w="9525">
            <a:solidFill>
              <a:schemeClr val="tx1"/>
            </a:solidFill>
            <a:round/>
            <a:headEnd/>
            <a:tailEnd/>
          </a:ln>
          <a:effectLst/>
        </p:spPr>
        <p:txBody>
          <a:bodyPr/>
          <a:lstStyle/>
          <a:p>
            <a:endParaRPr lang="zh-CN" altLang="en-US"/>
          </a:p>
        </p:txBody>
      </p:sp>
      <p:sp>
        <p:nvSpPr>
          <p:cNvPr id="420950" name="Arc 86"/>
          <p:cNvSpPr>
            <a:spLocks/>
          </p:cNvSpPr>
          <p:nvPr/>
        </p:nvSpPr>
        <p:spPr bwMode="auto">
          <a:xfrm>
            <a:off x="1355725" y="5037138"/>
            <a:ext cx="427038" cy="398462"/>
          </a:xfrm>
          <a:custGeom>
            <a:avLst/>
            <a:gdLst>
              <a:gd name="G0" fmla="+- 10730 0 0"/>
              <a:gd name="G1" fmla="+- 0 0 0"/>
              <a:gd name="G2" fmla="+- 21600 0 0"/>
              <a:gd name="T0" fmla="*/ 27373 w 27373"/>
              <a:gd name="T1" fmla="*/ 13768 h 21600"/>
              <a:gd name="T2" fmla="*/ 0 w 27373"/>
              <a:gd name="T3" fmla="*/ 18746 h 21600"/>
              <a:gd name="T4" fmla="*/ 10730 w 27373"/>
              <a:gd name="T5" fmla="*/ 0 h 21600"/>
            </a:gdLst>
            <a:ahLst/>
            <a:cxnLst>
              <a:cxn ang="0">
                <a:pos x="T0" y="T1"/>
              </a:cxn>
              <a:cxn ang="0">
                <a:pos x="T2" y="T3"/>
              </a:cxn>
              <a:cxn ang="0">
                <a:pos x="T4" y="T5"/>
              </a:cxn>
            </a:cxnLst>
            <a:rect l="0" t="0" r="r" b="b"/>
            <a:pathLst>
              <a:path w="27373" h="21600" fill="none" extrusionOk="0">
                <a:moveTo>
                  <a:pt x="27373" y="13768"/>
                </a:moveTo>
                <a:cubicBezTo>
                  <a:pt x="23269" y="18728"/>
                  <a:pt x="17167" y="21599"/>
                  <a:pt x="10730" y="21600"/>
                </a:cubicBezTo>
                <a:cubicBezTo>
                  <a:pt x="6965" y="21600"/>
                  <a:pt x="3266" y="20616"/>
                  <a:pt x="-1" y="18746"/>
                </a:cubicBezTo>
              </a:path>
              <a:path w="27373" h="21600" stroke="0" extrusionOk="0">
                <a:moveTo>
                  <a:pt x="27373" y="13768"/>
                </a:moveTo>
                <a:cubicBezTo>
                  <a:pt x="23269" y="18728"/>
                  <a:pt x="17167" y="21599"/>
                  <a:pt x="10730" y="21600"/>
                </a:cubicBezTo>
                <a:cubicBezTo>
                  <a:pt x="6965" y="21600"/>
                  <a:pt x="3266" y="20616"/>
                  <a:pt x="-1" y="18746"/>
                </a:cubicBezTo>
                <a:lnTo>
                  <a:pt x="10730" y="0"/>
                </a:lnTo>
                <a:close/>
              </a:path>
            </a:pathLst>
          </a:custGeom>
          <a:noFill/>
          <a:ln w="9525">
            <a:solidFill>
              <a:schemeClr val="tx1"/>
            </a:solidFill>
            <a:round/>
            <a:headEnd type="arrow" w="med" len="med"/>
            <a:tailEnd/>
          </a:ln>
          <a:effectLst/>
        </p:spPr>
        <p:txBody>
          <a:bodyPr wrap="none" anchor="ctr"/>
          <a:lstStyle/>
          <a:p>
            <a:endParaRPr lang="zh-CN" altLang="en-US"/>
          </a:p>
        </p:txBody>
      </p:sp>
      <p:sp>
        <p:nvSpPr>
          <p:cNvPr id="420951" name="Text Box 87"/>
          <p:cNvSpPr txBox="1">
            <a:spLocks noChangeArrowheads="1"/>
          </p:cNvSpPr>
          <p:nvPr/>
        </p:nvSpPr>
        <p:spPr bwMode="auto">
          <a:xfrm>
            <a:off x="1450975" y="4414838"/>
            <a:ext cx="342900" cy="457200"/>
          </a:xfrm>
          <a:prstGeom prst="rect">
            <a:avLst/>
          </a:prstGeom>
          <a:noFill/>
          <a:ln w="9525">
            <a:noFill/>
            <a:miter lim="800000"/>
            <a:headEnd/>
            <a:tailEnd/>
          </a:ln>
          <a:effectLst/>
        </p:spPr>
        <p:txBody>
          <a:bodyPr wrap="none">
            <a:spAutoFit/>
          </a:bodyPr>
          <a:lstStyle/>
          <a:p>
            <a:r>
              <a:rPr lang="en-US" altLang="zh-CN" i="1">
                <a:sym typeface="Symbol" pitchFamily="18" charset="2"/>
              </a:rPr>
              <a:t></a:t>
            </a:r>
          </a:p>
        </p:txBody>
      </p:sp>
      <p:sp>
        <p:nvSpPr>
          <p:cNvPr id="420952" name="Text Box 88"/>
          <p:cNvSpPr txBox="1">
            <a:spLocks noChangeArrowheads="1"/>
          </p:cNvSpPr>
          <p:nvPr/>
        </p:nvSpPr>
        <p:spPr bwMode="auto">
          <a:xfrm>
            <a:off x="1687513" y="5159375"/>
            <a:ext cx="368300" cy="457200"/>
          </a:xfrm>
          <a:prstGeom prst="rect">
            <a:avLst/>
          </a:prstGeom>
          <a:noFill/>
          <a:ln w="9525">
            <a:noFill/>
            <a:miter lim="800000"/>
            <a:headEnd/>
            <a:tailEnd/>
          </a:ln>
          <a:effectLst/>
        </p:spPr>
        <p:txBody>
          <a:bodyPr wrap="none">
            <a:spAutoFit/>
          </a:bodyPr>
          <a:lstStyle/>
          <a:p>
            <a:r>
              <a:rPr lang="en-US" altLang="zh-CN" i="1">
                <a:sym typeface="Symbol" pitchFamily="18" charset="2"/>
              </a:rPr>
              <a:t></a:t>
            </a:r>
          </a:p>
        </p:txBody>
      </p:sp>
      <p:graphicFrame>
        <p:nvGraphicFramePr>
          <p:cNvPr id="420955" name="Object 91"/>
          <p:cNvGraphicFramePr>
            <a:graphicFrameLocks noChangeAspect="1"/>
          </p:cNvGraphicFramePr>
          <p:nvPr/>
        </p:nvGraphicFramePr>
        <p:xfrm>
          <a:off x="4572000" y="4076700"/>
          <a:ext cx="2547938" cy="468313"/>
        </p:xfrm>
        <a:graphic>
          <a:graphicData uri="http://schemas.openxmlformats.org/presentationml/2006/ole">
            <p:oleObj spid="_x0000_s420955" name="Equation" r:id="rId6" imgW="1244520" imgH="228600" progId="Equation.DSMT4">
              <p:embed/>
            </p:oleObj>
          </a:graphicData>
        </a:graphic>
      </p:graphicFrame>
      <p:graphicFrame>
        <p:nvGraphicFramePr>
          <p:cNvPr id="420956" name="Object 92"/>
          <p:cNvGraphicFramePr>
            <a:graphicFrameLocks noChangeAspect="1"/>
          </p:cNvGraphicFramePr>
          <p:nvPr/>
        </p:nvGraphicFramePr>
        <p:xfrm>
          <a:off x="5076825" y="5876925"/>
          <a:ext cx="2263775" cy="598488"/>
        </p:xfrm>
        <a:graphic>
          <a:graphicData uri="http://schemas.openxmlformats.org/presentationml/2006/ole">
            <p:oleObj spid="_x0000_s420956" name="Equation" r:id="rId7" imgW="1104840" imgH="291960" progId="Equation.DSMT4">
              <p:embed/>
            </p:oleObj>
          </a:graphicData>
        </a:graphic>
      </p:graphicFrame>
      <p:graphicFrame>
        <p:nvGraphicFramePr>
          <p:cNvPr id="420957" name="Object 93"/>
          <p:cNvGraphicFramePr>
            <a:graphicFrameLocks noChangeAspect="1"/>
          </p:cNvGraphicFramePr>
          <p:nvPr/>
        </p:nvGraphicFramePr>
        <p:xfrm>
          <a:off x="4572000" y="4689475"/>
          <a:ext cx="2522538" cy="468313"/>
        </p:xfrm>
        <a:graphic>
          <a:graphicData uri="http://schemas.openxmlformats.org/presentationml/2006/ole">
            <p:oleObj spid="_x0000_s420957" name="Equation" r:id="rId8" imgW="1231560" imgH="228600" progId="Equation.DSMT4">
              <p:embed/>
            </p:oleObj>
          </a:graphicData>
        </a:graphic>
      </p:graphicFrame>
      <p:graphicFrame>
        <p:nvGraphicFramePr>
          <p:cNvPr id="420958" name="Object 94"/>
          <p:cNvGraphicFramePr>
            <a:graphicFrameLocks noChangeAspect="1"/>
          </p:cNvGraphicFramePr>
          <p:nvPr/>
        </p:nvGraphicFramePr>
        <p:xfrm>
          <a:off x="4572000" y="5265738"/>
          <a:ext cx="1663700" cy="468312"/>
        </p:xfrm>
        <a:graphic>
          <a:graphicData uri="http://schemas.openxmlformats.org/presentationml/2006/ole">
            <p:oleObj spid="_x0000_s420958" name="Equation" r:id="rId9" imgW="812520" imgH="2286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0927"/>
                                        </p:tgtEl>
                                        <p:attrNameLst>
                                          <p:attrName>style.visibility</p:attrName>
                                        </p:attrNameLst>
                                      </p:cBhvr>
                                      <p:to>
                                        <p:strVal val="visible"/>
                                      </p:to>
                                    </p:set>
                                    <p:animEffect transition="in" filter="fade">
                                      <p:cBhvr>
                                        <p:cTn id="7" dur="2000"/>
                                        <p:tgtEl>
                                          <p:spTgt spid="420927"/>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4209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09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93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灯片编号占位符 5"/>
          <p:cNvSpPr>
            <a:spLocks noGrp="1"/>
          </p:cNvSpPr>
          <p:nvPr>
            <p:ph type="sldNum" sz="quarter" idx="12"/>
          </p:nvPr>
        </p:nvSpPr>
        <p:spPr/>
        <p:txBody>
          <a:bodyPr/>
          <a:lstStyle/>
          <a:p>
            <a:fld id="{A650C915-F915-4EF6-AD4A-C0E9AD8E83BD}" type="slidenum">
              <a:rPr lang="en-US" altLang="zh-CN"/>
              <a:pPr/>
              <a:t>52</a:t>
            </a:fld>
            <a:endParaRPr lang="en-US" altLang="zh-CN"/>
          </a:p>
        </p:txBody>
      </p:sp>
      <p:sp>
        <p:nvSpPr>
          <p:cNvPr id="295938" name="Rectangle 2"/>
          <p:cNvSpPr>
            <a:spLocks noGrp="1" noChangeArrowheads="1"/>
          </p:cNvSpPr>
          <p:nvPr>
            <p:ph type="title"/>
          </p:nvPr>
        </p:nvSpPr>
        <p:spPr>
          <a:xfrm>
            <a:off x="685800" y="76200"/>
            <a:ext cx="7772400" cy="838200"/>
          </a:xfrm>
          <a:noFill/>
          <a:ln/>
        </p:spPr>
        <p:txBody>
          <a:bodyPr/>
          <a:lstStyle/>
          <a:p>
            <a:r>
              <a:rPr lang="zh-CN" altLang="en-US">
                <a:solidFill>
                  <a:schemeClr val="tx1"/>
                </a:solidFill>
                <a:latin typeface="黑体" pitchFamily="49" charset="-122"/>
                <a:ea typeface="黑体" pitchFamily="49" charset="-122"/>
              </a:rPr>
              <a:t>磁（</a:t>
            </a:r>
            <a:r>
              <a:rPr lang="zh-CN" altLang="en-US">
                <a:solidFill>
                  <a:srgbClr val="FF0000"/>
                </a:solidFill>
                <a:latin typeface="黑体" pitchFamily="49" charset="-122"/>
                <a:ea typeface="黑体" pitchFamily="49" charset="-122"/>
              </a:rPr>
              <a:t>偶</a:t>
            </a:r>
            <a:r>
              <a:rPr lang="zh-CN" altLang="en-US">
                <a:solidFill>
                  <a:schemeClr val="tx1"/>
                </a:solidFill>
                <a:latin typeface="黑体" pitchFamily="49" charset="-122"/>
                <a:ea typeface="黑体" pitchFamily="49" charset="-122"/>
              </a:rPr>
              <a:t>）极子假设</a:t>
            </a:r>
          </a:p>
        </p:txBody>
      </p:sp>
      <p:sp>
        <p:nvSpPr>
          <p:cNvPr id="295939" name="Text Box 3"/>
          <p:cNvSpPr txBox="1">
            <a:spLocks noChangeArrowheads="1"/>
          </p:cNvSpPr>
          <p:nvPr/>
        </p:nvSpPr>
        <p:spPr bwMode="auto">
          <a:xfrm>
            <a:off x="7588250" y="0"/>
            <a:ext cx="1555750" cy="457200"/>
          </a:xfrm>
          <a:prstGeom prst="rect">
            <a:avLst/>
          </a:prstGeom>
          <a:solidFill>
            <a:srgbClr val="CCCCFF"/>
          </a:solidFill>
          <a:ln w="9525">
            <a:noFill/>
            <a:miter lim="800000"/>
            <a:headEnd/>
            <a:tailEnd/>
          </a:ln>
          <a:effectLst/>
        </p:spPr>
        <p:txBody>
          <a:bodyPr wrap="none">
            <a:spAutoFit/>
          </a:bodyPr>
          <a:lstStyle/>
          <a:p>
            <a:pPr algn="r"/>
            <a:r>
              <a:rPr kumimoji="1" lang="zh-CN" altLang="en-US"/>
              <a:t>磁偶极子</a:t>
            </a:r>
            <a:r>
              <a:rPr kumimoji="1" lang="en-US" altLang="zh-CN"/>
              <a:t>2</a:t>
            </a:r>
            <a:endParaRPr kumimoji="1" lang="en-US" altLang="zh-CN">
              <a:ea typeface="华文行楷" pitchFamily="2" charset="-122"/>
            </a:endParaRPr>
          </a:p>
        </p:txBody>
      </p:sp>
      <p:sp>
        <p:nvSpPr>
          <p:cNvPr id="295940" name="Text Box 4"/>
          <p:cNvSpPr txBox="1">
            <a:spLocks noChangeArrowheads="1"/>
          </p:cNvSpPr>
          <p:nvPr/>
        </p:nvSpPr>
        <p:spPr bwMode="auto">
          <a:xfrm>
            <a:off x="250825" y="1076325"/>
            <a:ext cx="5103813" cy="579438"/>
          </a:xfrm>
          <a:prstGeom prst="rect">
            <a:avLst/>
          </a:prstGeom>
          <a:noFill/>
          <a:ln w="9525">
            <a:noFill/>
            <a:miter lim="800000"/>
            <a:headEnd/>
            <a:tailEnd/>
          </a:ln>
          <a:effectLst/>
        </p:spPr>
        <p:txBody>
          <a:bodyPr wrap="none">
            <a:spAutoFit/>
          </a:bodyPr>
          <a:lstStyle/>
          <a:p>
            <a:r>
              <a:rPr lang="zh-CN" altLang="en-US" sz="3200">
                <a:latin typeface="Arial" pitchFamily="34" charset="0"/>
              </a:rPr>
              <a:t>点磁偶极子（</a:t>
            </a:r>
            <a:r>
              <a:rPr lang="en-US" altLang="zh-CN" sz="3200">
                <a:latin typeface="Arial" pitchFamily="34" charset="0"/>
              </a:rPr>
              <a:t>point dipole</a:t>
            </a:r>
            <a:r>
              <a:rPr lang="zh-CN" altLang="en-US" sz="3200">
                <a:latin typeface="Arial" pitchFamily="34" charset="0"/>
              </a:rPr>
              <a:t>）</a:t>
            </a:r>
          </a:p>
        </p:txBody>
      </p:sp>
      <p:graphicFrame>
        <p:nvGraphicFramePr>
          <p:cNvPr id="295941" name="Object 5"/>
          <p:cNvGraphicFramePr>
            <a:graphicFrameLocks noChangeAspect="1"/>
          </p:cNvGraphicFramePr>
          <p:nvPr/>
        </p:nvGraphicFramePr>
        <p:xfrm>
          <a:off x="1924050" y="5876925"/>
          <a:ext cx="5295900" cy="646113"/>
        </p:xfrm>
        <a:graphic>
          <a:graphicData uri="http://schemas.openxmlformats.org/presentationml/2006/ole">
            <p:oleObj spid="_x0000_s295941" name="Equation" r:id="rId3" imgW="2184120" imgH="266400" progId="Equation.DSMT4">
              <p:embed/>
            </p:oleObj>
          </a:graphicData>
        </a:graphic>
      </p:graphicFrame>
      <p:sp>
        <p:nvSpPr>
          <p:cNvPr id="295942" name="Line 6"/>
          <p:cNvSpPr>
            <a:spLocks noChangeShapeType="1"/>
          </p:cNvSpPr>
          <p:nvPr/>
        </p:nvSpPr>
        <p:spPr bwMode="auto">
          <a:xfrm flipV="1">
            <a:off x="2628900" y="2063750"/>
            <a:ext cx="0" cy="431800"/>
          </a:xfrm>
          <a:prstGeom prst="line">
            <a:avLst/>
          </a:prstGeom>
          <a:noFill/>
          <a:ln w="9525">
            <a:solidFill>
              <a:schemeClr val="tx1"/>
            </a:solidFill>
            <a:round/>
            <a:headEnd/>
            <a:tailEnd type="triangle" w="med" len="med"/>
          </a:ln>
          <a:effectLst/>
        </p:spPr>
        <p:txBody>
          <a:bodyPr/>
          <a:lstStyle/>
          <a:p>
            <a:endParaRPr lang="zh-CN" altLang="en-US"/>
          </a:p>
        </p:txBody>
      </p:sp>
      <p:graphicFrame>
        <p:nvGraphicFramePr>
          <p:cNvPr id="295943" name="Object 7"/>
          <p:cNvGraphicFramePr>
            <a:graphicFrameLocks noChangeAspect="1"/>
          </p:cNvGraphicFramePr>
          <p:nvPr/>
        </p:nvGraphicFramePr>
        <p:xfrm>
          <a:off x="2700338" y="1990725"/>
          <a:ext cx="323850" cy="549275"/>
        </p:xfrm>
        <a:graphic>
          <a:graphicData uri="http://schemas.openxmlformats.org/presentationml/2006/ole">
            <p:oleObj spid="_x0000_s295943" name="Equation" r:id="rId4" imgW="126720" imgH="215640" progId="Equation.DSMT4">
              <p:embed/>
            </p:oleObj>
          </a:graphicData>
        </a:graphic>
      </p:graphicFrame>
      <p:grpSp>
        <p:nvGrpSpPr>
          <p:cNvPr id="295944" name="Group 8"/>
          <p:cNvGrpSpPr>
            <a:grpSpLocks/>
          </p:cNvGrpSpPr>
          <p:nvPr/>
        </p:nvGrpSpPr>
        <p:grpSpPr bwMode="auto">
          <a:xfrm>
            <a:off x="1331913" y="4654550"/>
            <a:ext cx="215900" cy="649288"/>
            <a:chOff x="975" y="1570"/>
            <a:chExt cx="136" cy="409"/>
          </a:xfrm>
        </p:grpSpPr>
        <p:sp>
          <p:nvSpPr>
            <p:cNvPr id="295945" name="Oval 9"/>
            <p:cNvSpPr>
              <a:spLocks noChangeAspect="1" noChangeArrowheads="1"/>
            </p:cNvSpPr>
            <p:nvPr/>
          </p:nvSpPr>
          <p:spPr bwMode="auto">
            <a:xfrm>
              <a:off x="975" y="1752"/>
              <a:ext cx="136" cy="136"/>
            </a:xfrm>
            <a:prstGeom prst="ellipse">
              <a:avLst/>
            </a:prstGeom>
            <a:solidFill>
              <a:srgbClr val="FF0000"/>
            </a:solidFill>
            <a:ln w="9525">
              <a:noFill/>
              <a:round/>
              <a:headEnd/>
              <a:tailEnd/>
            </a:ln>
            <a:effectLst/>
          </p:spPr>
          <p:txBody>
            <a:bodyPr wrap="none" anchor="ctr"/>
            <a:lstStyle/>
            <a:p>
              <a:endParaRPr lang="zh-CN" altLang="en-US"/>
            </a:p>
          </p:txBody>
        </p:sp>
        <p:sp>
          <p:nvSpPr>
            <p:cNvPr id="295946" name="Line 10"/>
            <p:cNvSpPr>
              <a:spLocks noChangeShapeType="1"/>
            </p:cNvSpPr>
            <p:nvPr/>
          </p:nvSpPr>
          <p:spPr bwMode="auto">
            <a:xfrm flipV="1">
              <a:off x="1043" y="1570"/>
              <a:ext cx="0" cy="409"/>
            </a:xfrm>
            <a:prstGeom prst="line">
              <a:avLst/>
            </a:prstGeom>
            <a:noFill/>
            <a:ln w="57150">
              <a:solidFill>
                <a:srgbClr val="FF0000"/>
              </a:solidFill>
              <a:round/>
              <a:headEnd/>
              <a:tailEnd type="triangle" w="med" len="med"/>
            </a:ln>
            <a:effectLst/>
          </p:spPr>
          <p:txBody>
            <a:bodyPr/>
            <a:lstStyle/>
            <a:p>
              <a:endParaRPr lang="zh-CN" altLang="en-US"/>
            </a:p>
          </p:txBody>
        </p:sp>
      </p:grpSp>
      <p:sp>
        <p:nvSpPr>
          <p:cNvPr id="295947" name="Oval 11"/>
          <p:cNvSpPr>
            <a:spLocks noChangeArrowheads="1"/>
          </p:cNvSpPr>
          <p:nvPr/>
        </p:nvSpPr>
        <p:spPr bwMode="auto">
          <a:xfrm>
            <a:off x="2843213" y="3502025"/>
            <a:ext cx="107950" cy="107950"/>
          </a:xfrm>
          <a:prstGeom prst="ellipse">
            <a:avLst/>
          </a:prstGeom>
          <a:solidFill>
            <a:schemeClr val="tx1"/>
          </a:solidFill>
          <a:ln w="9525">
            <a:solidFill>
              <a:schemeClr val="tx1"/>
            </a:solidFill>
            <a:round/>
            <a:headEnd/>
            <a:tailEnd/>
          </a:ln>
          <a:effectLst/>
        </p:spPr>
        <p:txBody>
          <a:bodyPr wrap="none" anchor="ctr"/>
          <a:lstStyle/>
          <a:p>
            <a:endParaRPr lang="zh-CN" altLang="en-US"/>
          </a:p>
        </p:txBody>
      </p:sp>
      <p:grpSp>
        <p:nvGrpSpPr>
          <p:cNvPr id="295948" name="Group 12"/>
          <p:cNvGrpSpPr>
            <a:grpSpLocks/>
          </p:cNvGrpSpPr>
          <p:nvPr/>
        </p:nvGrpSpPr>
        <p:grpSpPr bwMode="auto">
          <a:xfrm>
            <a:off x="107950" y="1773238"/>
            <a:ext cx="4329113" cy="3598862"/>
            <a:chOff x="1565" y="1207"/>
            <a:chExt cx="2727" cy="2267"/>
          </a:xfrm>
        </p:grpSpPr>
        <p:sp>
          <p:nvSpPr>
            <p:cNvPr id="295949" name="Oval 13"/>
            <p:cNvSpPr>
              <a:spLocks noChangeArrowheads="1"/>
            </p:cNvSpPr>
            <p:nvPr/>
          </p:nvSpPr>
          <p:spPr bwMode="auto">
            <a:xfrm>
              <a:off x="1836" y="1774"/>
              <a:ext cx="1815" cy="771"/>
            </a:xfrm>
            <a:prstGeom prst="ellipse">
              <a:avLst/>
            </a:prstGeom>
            <a:noFill/>
            <a:ln w="76200">
              <a:solidFill>
                <a:schemeClr val="folHlink"/>
              </a:solidFill>
              <a:round/>
              <a:headEnd/>
              <a:tailEnd/>
            </a:ln>
            <a:effectLst/>
          </p:spPr>
          <p:txBody>
            <a:bodyPr wrap="none" anchor="ctr"/>
            <a:lstStyle/>
            <a:p>
              <a:endParaRPr lang="zh-CN" altLang="en-US"/>
            </a:p>
          </p:txBody>
        </p:sp>
        <p:sp>
          <p:nvSpPr>
            <p:cNvPr id="295950" name="Line 14"/>
            <p:cNvSpPr>
              <a:spLocks noChangeShapeType="1"/>
            </p:cNvSpPr>
            <p:nvPr/>
          </p:nvSpPr>
          <p:spPr bwMode="auto">
            <a:xfrm flipV="1">
              <a:off x="2753" y="1298"/>
              <a:ext cx="0" cy="2176"/>
            </a:xfrm>
            <a:prstGeom prst="line">
              <a:avLst/>
            </a:prstGeom>
            <a:noFill/>
            <a:ln w="28575">
              <a:solidFill>
                <a:schemeClr val="tx1"/>
              </a:solidFill>
              <a:round/>
              <a:headEnd/>
              <a:tailEnd type="triangle" w="med" len="med"/>
            </a:ln>
            <a:effectLst/>
          </p:spPr>
          <p:txBody>
            <a:bodyPr/>
            <a:lstStyle/>
            <a:p>
              <a:endParaRPr lang="zh-CN" altLang="en-US"/>
            </a:p>
          </p:txBody>
        </p:sp>
        <p:sp>
          <p:nvSpPr>
            <p:cNvPr id="295951" name="Line 15"/>
            <p:cNvSpPr>
              <a:spLocks noChangeShapeType="1"/>
            </p:cNvSpPr>
            <p:nvPr/>
          </p:nvSpPr>
          <p:spPr bwMode="auto">
            <a:xfrm>
              <a:off x="2744" y="2160"/>
              <a:ext cx="1497" cy="0"/>
            </a:xfrm>
            <a:prstGeom prst="line">
              <a:avLst/>
            </a:prstGeom>
            <a:noFill/>
            <a:ln w="28575">
              <a:solidFill>
                <a:schemeClr val="tx1"/>
              </a:solidFill>
              <a:round/>
              <a:headEnd/>
              <a:tailEnd type="triangle" w="med" len="med"/>
            </a:ln>
            <a:effectLst/>
          </p:spPr>
          <p:txBody>
            <a:bodyPr/>
            <a:lstStyle/>
            <a:p>
              <a:endParaRPr lang="zh-CN" altLang="en-US"/>
            </a:p>
          </p:txBody>
        </p:sp>
        <p:sp>
          <p:nvSpPr>
            <p:cNvPr id="295952" name="Line 16"/>
            <p:cNvSpPr>
              <a:spLocks noChangeShapeType="1"/>
            </p:cNvSpPr>
            <p:nvPr/>
          </p:nvSpPr>
          <p:spPr bwMode="auto">
            <a:xfrm flipH="1">
              <a:off x="1701" y="2160"/>
              <a:ext cx="1043" cy="635"/>
            </a:xfrm>
            <a:prstGeom prst="line">
              <a:avLst/>
            </a:prstGeom>
            <a:noFill/>
            <a:ln w="28575">
              <a:solidFill>
                <a:schemeClr val="tx1"/>
              </a:solidFill>
              <a:round/>
              <a:headEnd/>
              <a:tailEnd type="triangle" w="med" len="med"/>
            </a:ln>
            <a:effectLst/>
          </p:spPr>
          <p:txBody>
            <a:bodyPr/>
            <a:lstStyle/>
            <a:p>
              <a:endParaRPr lang="zh-CN" altLang="en-US"/>
            </a:p>
          </p:txBody>
        </p:sp>
        <p:sp>
          <p:nvSpPr>
            <p:cNvPr id="295953" name="Text Box 17"/>
            <p:cNvSpPr txBox="1">
              <a:spLocks noChangeArrowheads="1"/>
            </p:cNvSpPr>
            <p:nvPr/>
          </p:nvSpPr>
          <p:spPr bwMode="auto">
            <a:xfrm>
              <a:off x="1565" y="2704"/>
              <a:ext cx="187" cy="250"/>
            </a:xfrm>
            <a:prstGeom prst="rect">
              <a:avLst/>
            </a:prstGeom>
            <a:noFill/>
            <a:ln w="9525">
              <a:noFill/>
              <a:miter lim="800000"/>
              <a:headEnd/>
              <a:tailEnd/>
            </a:ln>
            <a:effectLst/>
          </p:spPr>
          <p:txBody>
            <a:bodyPr wrap="none">
              <a:spAutoFit/>
            </a:bodyPr>
            <a:lstStyle/>
            <a:p>
              <a:r>
                <a:rPr lang="en-US" altLang="zh-CN" sz="2000" i="1"/>
                <a:t>x</a:t>
              </a:r>
            </a:p>
          </p:txBody>
        </p:sp>
        <p:sp>
          <p:nvSpPr>
            <p:cNvPr id="295954" name="Text Box 18"/>
            <p:cNvSpPr txBox="1">
              <a:spLocks noChangeArrowheads="1"/>
            </p:cNvSpPr>
            <p:nvPr/>
          </p:nvSpPr>
          <p:spPr bwMode="auto">
            <a:xfrm>
              <a:off x="4105" y="2160"/>
              <a:ext cx="187" cy="250"/>
            </a:xfrm>
            <a:prstGeom prst="rect">
              <a:avLst/>
            </a:prstGeom>
            <a:noFill/>
            <a:ln w="9525">
              <a:noFill/>
              <a:miter lim="800000"/>
              <a:headEnd/>
              <a:tailEnd/>
            </a:ln>
            <a:effectLst/>
          </p:spPr>
          <p:txBody>
            <a:bodyPr wrap="none">
              <a:spAutoFit/>
            </a:bodyPr>
            <a:lstStyle/>
            <a:p>
              <a:r>
                <a:rPr lang="en-US" altLang="zh-CN" sz="2000" i="1"/>
                <a:t>y</a:t>
              </a:r>
            </a:p>
          </p:txBody>
        </p:sp>
        <p:sp>
          <p:nvSpPr>
            <p:cNvPr id="295955" name="Text Box 19"/>
            <p:cNvSpPr txBox="1">
              <a:spLocks noChangeArrowheads="1"/>
            </p:cNvSpPr>
            <p:nvPr/>
          </p:nvSpPr>
          <p:spPr bwMode="auto">
            <a:xfrm>
              <a:off x="2744" y="1207"/>
              <a:ext cx="178" cy="250"/>
            </a:xfrm>
            <a:prstGeom prst="rect">
              <a:avLst/>
            </a:prstGeom>
            <a:noFill/>
            <a:ln w="28575">
              <a:noFill/>
              <a:miter lim="800000"/>
              <a:headEnd/>
              <a:tailEnd/>
            </a:ln>
            <a:effectLst/>
          </p:spPr>
          <p:txBody>
            <a:bodyPr wrap="none">
              <a:spAutoFit/>
            </a:bodyPr>
            <a:lstStyle/>
            <a:p>
              <a:r>
                <a:rPr lang="en-US" altLang="zh-CN" sz="2000" i="1"/>
                <a:t>z</a:t>
              </a:r>
            </a:p>
          </p:txBody>
        </p:sp>
        <p:sp>
          <p:nvSpPr>
            <p:cNvPr id="295956" name="Text Box 20"/>
            <p:cNvSpPr txBox="1">
              <a:spLocks noChangeArrowheads="1"/>
            </p:cNvSpPr>
            <p:nvPr/>
          </p:nvSpPr>
          <p:spPr bwMode="auto">
            <a:xfrm>
              <a:off x="2512" y="1979"/>
              <a:ext cx="232" cy="250"/>
            </a:xfrm>
            <a:prstGeom prst="rect">
              <a:avLst/>
            </a:prstGeom>
            <a:noFill/>
            <a:ln w="9525">
              <a:noFill/>
              <a:miter lim="800000"/>
              <a:headEnd/>
              <a:tailEnd/>
            </a:ln>
            <a:effectLst/>
          </p:spPr>
          <p:txBody>
            <a:bodyPr wrap="none">
              <a:spAutoFit/>
            </a:bodyPr>
            <a:lstStyle/>
            <a:p>
              <a:r>
                <a:rPr lang="en-US" altLang="zh-CN" sz="2000" i="1"/>
                <a:t>O</a:t>
              </a:r>
            </a:p>
          </p:txBody>
        </p:sp>
      </p:grpSp>
      <p:sp>
        <p:nvSpPr>
          <p:cNvPr id="295957" name="AutoShape 21"/>
          <p:cNvSpPr>
            <a:spLocks/>
          </p:cNvSpPr>
          <p:nvPr/>
        </p:nvSpPr>
        <p:spPr bwMode="auto">
          <a:xfrm>
            <a:off x="2411413" y="5014913"/>
            <a:ext cx="1152525" cy="431800"/>
          </a:xfrm>
          <a:prstGeom prst="borderCallout1">
            <a:avLst>
              <a:gd name="adj1" fmla="val 26472"/>
              <a:gd name="adj2" fmla="val -6611"/>
              <a:gd name="adj3" fmla="val 9560"/>
              <a:gd name="adj4" fmla="val -73690"/>
            </a:avLst>
          </a:prstGeom>
          <a:noFill/>
          <a:ln w="9525">
            <a:solidFill>
              <a:schemeClr val="tx1"/>
            </a:solidFill>
            <a:miter lim="800000"/>
            <a:headEnd type="arrow" w="med" len="med"/>
            <a:tailEnd/>
          </a:ln>
          <a:effectLst/>
        </p:spPr>
        <p:txBody>
          <a:bodyPr anchor="ctr"/>
          <a:lstStyle/>
          <a:p>
            <a:pPr algn="ctr"/>
            <a:r>
              <a:rPr lang="en-US" altLang="zh-CN" sz="2000"/>
              <a:t>(</a:t>
            </a:r>
            <a:r>
              <a:rPr lang="en-US" altLang="zh-CN" sz="2000" i="1"/>
              <a:t>x</a:t>
            </a:r>
            <a:r>
              <a:rPr lang="en-US" altLang="zh-CN" sz="2000" baseline="-25000"/>
              <a:t>0</a:t>
            </a:r>
            <a:r>
              <a:rPr lang="en-US" altLang="zh-CN" sz="2000"/>
              <a:t>, </a:t>
            </a:r>
            <a:r>
              <a:rPr lang="en-US" altLang="zh-CN" sz="2000" i="1"/>
              <a:t>y</a:t>
            </a:r>
            <a:r>
              <a:rPr lang="en-US" altLang="zh-CN" sz="2000" baseline="-25000"/>
              <a:t>0</a:t>
            </a:r>
            <a:r>
              <a:rPr lang="en-US" altLang="zh-CN" sz="2000"/>
              <a:t>, </a:t>
            </a:r>
            <a:r>
              <a:rPr lang="en-US" altLang="zh-CN" sz="2000" i="1"/>
              <a:t>z</a:t>
            </a:r>
            <a:r>
              <a:rPr lang="en-US" altLang="zh-CN" sz="2000"/>
              <a:t>)</a:t>
            </a:r>
          </a:p>
        </p:txBody>
      </p:sp>
      <p:sp>
        <p:nvSpPr>
          <p:cNvPr id="295958" name="AutoShape 22"/>
          <p:cNvSpPr>
            <a:spLocks/>
          </p:cNvSpPr>
          <p:nvPr/>
        </p:nvSpPr>
        <p:spPr bwMode="auto">
          <a:xfrm>
            <a:off x="3419475" y="3862388"/>
            <a:ext cx="1152525" cy="431800"/>
          </a:xfrm>
          <a:prstGeom prst="borderCallout1">
            <a:avLst>
              <a:gd name="adj1" fmla="val 26472"/>
              <a:gd name="adj2" fmla="val -6611"/>
              <a:gd name="adj3" fmla="val -58088"/>
              <a:gd name="adj4" fmla="val -39120"/>
            </a:avLst>
          </a:prstGeom>
          <a:noFill/>
          <a:ln w="9525">
            <a:solidFill>
              <a:schemeClr val="tx1"/>
            </a:solidFill>
            <a:miter lim="800000"/>
            <a:headEnd type="arrow" w="med" len="med"/>
            <a:tailEnd/>
          </a:ln>
          <a:effectLst/>
        </p:spPr>
        <p:txBody>
          <a:bodyPr anchor="ctr"/>
          <a:lstStyle/>
          <a:p>
            <a:pPr algn="ctr"/>
            <a:r>
              <a:rPr lang="en-US" altLang="zh-CN" sz="2000"/>
              <a:t>(</a:t>
            </a:r>
            <a:r>
              <a:rPr lang="en-US" altLang="zh-CN" sz="2000" i="1"/>
              <a:t>x</a:t>
            </a:r>
            <a:r>
              <a:rPr lang="en-US" altLang="zh-CN" sz="2000"/>
              <a:t>, </a:t>
            </a:r>
            <a:r>
              <a:rPr lang="en-US" altLang="zh-CN" sz="2000" i="1"/>
              <a:t>y</a:t>
            </a:r>
            <a:r>
              <a:rPr lang="en-US" altLang="zh-CN" sz="2000"/>
              <a:t>, 0)</a:t>
            </a:r>
          </a:p>
        </p:txBody>
      </p:sp>
      <p:sp>
        <p:nvSpPr>
          <p:cNvPr id="295959" name="AutoShape 23"/>
          <p:cNvSpPr>
            <a:spLocks/>
          </p:cNvSpPr>
          <p:nvPr/>
        </p:nvSpPr>
        <p:spPr bwMode="auto">
          <a:xfrm>
            <a:off x="34925" y="2062163"/>
            <a:ext cx="1223963" cy="431800"/>
          </a:xfrm>
          <a:prstGeom prst="borderCallout1">
            <a:avLst>
              <a:gd name="adj1" fmla="val 26472"/>
              <a:gd name="adj2" fmla="val 106227"/>
              <a:gd name="adj3" fmla="val 145588"/>
              <a:gd name="adj4" fmla="val 128273"/>
            </a:avLst>
          </a:prstGeom>
          <a:noFill/>
          <a:ln w="9525">
            <a:solidFill>
              <a:schemeClr val="tx1"/>
            </a:solidFill>
            <a:miter lim="800000"/>
            <a:headEnd/>
            <a:tailEnd type="arrow" w="med" len="med"/>
          </a:ln>
          <a:effectLst/>
        </p:spPr>
        <p:txBody>
          <a:bodyPr anchor="ctr"/>
          <a:lstStyle/>
          <a:p>
            <a:pPr algn="ctr"/>
            <a:r>
              <a:rPr lang="zh-CN" altLang="en-US" sz="2000"/>
              <a:t>检测线圈</a:t>
            </a:r>
          </a:p>
        </p:txBody>
      </p:sp>
      <p:graphicFrame>
        <p:nvGraphicFramePr>
          <p:cNvPr id="295960" name="Object 24"/>
          <p:cNvGraphicFramePr>
            <a:graphicFrameLocks noChangeAspect="1"/>
          </p:cNvGraphicFramePr>
          <p:nvPr/>
        </p:nvGraphicFramePr>
        <p:xfrm>
          <a:off x="827088" y="4799013"/>
          <a:ext cx="401637" cy="523875"/>
        </p:xfrm>
        <a:graphic>
          <a:graphicData uri="http://schemas.openxmlformats.org/presentationml/2006/ole">
            <p:oleObj spid="_x0000_s295960" name="Equation" r:id="rId5" imgW="164880" imgH="215640" progId="Equation.DSMT4">
              <p:embed/>
            </p:oleObj>
          </a:graphicData>
        </a:graphic>
      </p:graphicFrame>
      <p:graphicFrame>
        <p:nvGraphicFramePr>
          <p:cNvPr id="295961" name="Object 25"/>
          <p:cNvGraphicFramePr>
            <a:graphicFrameLocks noChangeAspect="1"/>
          </p:cNvGraphicFramePr>
          <p:nvPr/>
        </p:nvGraphicFramePr>
        <p:xfrm>
          <a:off x="2195513" y="4222750"/>
          <a:ext cx="647700" cy="585788"/>
        </p:xfrm>
        <a:graphic>
          <a:graphicData uri="http://schemas.openxmlformats.org/presentationml/2006/ole">
            <p:oleObj spid="_x0000_s295961" name="Equation" r:id="rId6" imgW="266400" imgH="241200" progId="Equation.DSMT4">
              <p:embed/>
            </p:oleObj>
          </a:graphicData>
        </a:graphic>
      </p:graphicFrame>
      <p:sp>
        <p:nvSpPr>
          <p:cNvPr id="295962" name="Line 26"/>
          <p:cNvSpPr>
            <a:spLocks noChangeShapeType="1"/>
          </p:cNvSpPr>
          <p:nvPr/>
        </p:nvSpPr>
        <p:spPr bwMode="auto">
          <a:xfrm flipV="1">
            <a:off x="1430338" y="3573463"/>
            <a:ext cx="1473200" cy="1482725"/>
          </a:xfrm>
          <a:prstGeom prst="line">
            <a:avLst/>
          </a:prstGeom>
          <a:noFill/>
          <a:ln w="38100">
            <a:solidFill>
              <a:srgbClr val="0000FF"/>
            </a:solidFill>
            <a:round/>
            <a:headEnd/>
            <a:tailEnd type="arrow" w="med" len="med"/>
          </a:ln>
          <a:effectLst/>
        </p:spPr>
        <p:txBody>
          <a:bodyPr/>
          <a:lstStyle/>
          <a:p>
            <a:endParaRPr lang="zh-CN" altLang="en-US"/>
          </a:p>
        </p:txBody>
      </p:sp>
      <p:sp>
        <p:nvSpPr>
          <p:cNvPr id="295963" name="Line 27"/>
          <p:cNvSpPr>
            <a:spLocks noChangeShapeType="1"/>
          </p:cNvSpPr>
          <p:nvPr/>
        </p:nvSpPr>
        <p:spPr bwMode="auto">
          <a:xfrm>
            <a:off x="1979613" y="3286125"/>
            <a:ext cx="936625" cy="287338"/>
          </a:xfrm>
          <a:prstGeom prst="line">
            <a:avLst/>
          </a:prstGeom>
          <a:noFill/>
          <a:ln w="28575">
            <a:solidFill>
              <a:srgbClr val="FF0000"/>
            </a:solidFill>
            <a:round/>
            <a:headEnd/>
            <a:tailEnd type="triangle" w="med" len="med"/>
          </a:ln>
          <a:effectLst/>
        </p:spPr>
        <p:txBody>
          <a:bodyPr/>
          <a:lstStyle/>
          <a:p>
            <a:endParaRPr lang="zh-CN" altLang="en-US"/>
          </a:p>
        </p:txBody>
      </p:sp>
      <p:sp>
        <p:nvSpPr>
          <p:cNvPr id="295964" name="Text Box 28"/>
          <p:cNvSpPr txBox="1">
            <a:spLocks noChangeArrowheads="1"/>
          </p:cNvSpPr>
          <p:nvPr/>
        </p:nvSpPr>
        <p:spPr bwMode="auto">
          <a:xfrm>
            <a:off x="2339975" y="3349625"/>
            <a:ext cx="309563" cy="366713"/>
          </a:xfrm>
          <a:prstGeom prst="rect">
            <a:avLst/>
          </a:prstGeom>
          <a:noFill/>
          <a:ln w="9525">
            <a:noFill/>
            <a:miter lim="800000"/>
            <a:headEnd/>
            <a:tailEnd/>
          </a:ln>
          <a:effectLst/>
        </p:spPr>
        <p:txBody>
          <a:bodyPr wrap="none">
            <a:spAutoFit/>
          </a:bodyPr>
          <a:lstStyle/>
          <a:p>
            <a:r>
              <a:rPr lang="en-US" altLang="zh-CN" sz="1800" i="1">
                <a:latin typeface="Arial" pitchFamily="34" charset="0"/>
                <a:sym typeface="Symbol" pitchFamily="18" charset="2"/>
              </a:rPr>
              <a:t></a:t>
            </a:r>
          </a:p>
        </p:txBody>
      </p:sp>
      <p:sp>
        <p:nvSpPr>
          <p:cNvPr id="295965" name="Text Box 29"/>
          <p:cNvSpPr txBox="1">
            <a:spLocks noChangeArrowheads="1"/>
          </p:cNvSpPr>
          <p:nvPr/>
        </p:nvSpPr>
        <p:spPr bwMode="auto">
          <a:xfrm>
            <a:off x="1944688" y="3430588"/>
            <a:ext cx="322262" cy="366712"/>
          </a:xfrm>
          <a:prstGeom prst="rect">
            <a:avLst/>
          </a:prstGeom>
          <a:noFill/>
          <a:ln w="9525">
            <a:noFill/>
            <a:miter lim="800000"/>
            <a:headEnd/>
            <a:tailEnd/>
          </a:ln>
          <a:effectLst/>
        </p:spPr>
        <p:txBody>
          <a:bodyPr wrap="none">
            <a:spAutoFit/>
          </a:bodyPr>
          <a:lstStyle/>
          <a:p>
            <a:r>
              <a:rPr lang="en-US" altLang="zh-CN" sz="1800" i="1">
                <a:latin typeface="Arial" pitchFamily="34" charset="0"/>
                <a:sym typeface="Symbol" pitchFamily="18" charset="2"/>
              </a:rPr>
              <a:t></a:t>
            </a:r>
          </a:p>
        </p:txBody>
      </p:sp>
      <p:sp>
        <p:nvSpPr>
          <p:cNvPr id="295966" name="Freeform 30"/>
          <p:cNvSpPr>
            <a:spLocks/>
          </p:cNvSpPr>
          <p:nvPr/>
        </p:nvSpPr>
        <p:spPr bwMode="auto">
          <a:xfrm>
            <a:off x="1735138" y="3392488"/>
            <a:ext cx="571500" cy="153987"/>
          </a:xfrm>
          <a:custGeom>
            <a:avLst/>
            <a:gdLst/>
            <a:ahLst/>
            <a:cxnLst>
              <a:cxn ang="0">
                <a:pos x="0" y="42"/>
              </a:cxn>
              <a:cxn ang="0">
                <a:pos x="116" y="83"/>
              </a:cxn>
              <a:cxn ang="0">
                <a:pos x="254" y="83"/>
              </a:cxn>
              <a:cxn ang="0">
                <a:pos x="360" y="0"/>
              </a:cxn>
            </a:cxnLst>
            <a:rect l="0" t="0" r="r" b="b"/>
            <a:pathLst>
              <a:path w="360" h="97">
                <a:moveTo>
                  <a:pt x="0" y="42"/>
                </a:moveTo>
                <a:cubicBezTo>
                  <a:pt x="19" y="49"/>
                  <a:pt x="74" y="76"/>
                  <a:pt x="116" y="83"/>
                </a:cubicBezTo>
                <a:cubicBezTo>
                  <a:pt x="158" y="90"/>
                  <a:pt x="213" y="97"/>
                  <a:pt x="254" y="83"/>
                </a:cubicBezTo>
                <a:cubicBezTo>
                  <a:pt x="295" y="69"/>
                  <a:pt x="338" y="17"/>
                  <a:pt x="360" y="0"/>
                </a:cubicBezTo>
              </a:path>
            </a:pathLst>
          </a:custGeom>
          <a:noFill/>
          <a:ln w="28575" cmpd="sng">
            <a:solidFill>
              <a:srgbClr val="FF0000"/>
            </a:solidFill>
            <a:round/>
            <a:headEnd type="none" w="med" len="med"/>
            <a:tailEnd type="triangle" w="med" len="med"/>
          </a:ln>
          <a:effectLst/>
        </p:spPr>
        <p:txBody>
          <a:bodyPr/>
          <a:lstStyle/>
          <a:p>
            <a:endParaRPr lang="zh-CN" altLang="en-US"/>
          </a:p>
        </p:txBody>
      </p:sp>
      <p:sp>
        <p:nvSpPr>
          <p:cNvPr id="295967" name="Line 31"/>
          <p:cNvSpPr>
            <a:spLocks noChangeShapeType="1"/>
          </p:cNvSpPr>
          <p:nvPr/>
        </p:nvSpPr>
        <p:spPr bwMode="auto">
          <a:xfrm flipV="1">
            <a:off x="1979613" y="2925763"/>
            <a:ext cx="1079500" cy="360362"/>
          </a:xfrm>
          <a:prstGeom prst="line">
            <a:avLst/>
          </a:prstGeom>
          <a:noFill/>
          <a:ln w="9525">
            <a:solidFill>
              <a:schemeClr val="tx1"/>
            </a:solidFill>
            <a:round/>
            <a:headEnd/>
            <a:tailEnd type="triangle" w="med" len="med"/>
          </a:ln>
          <a:effectLst/>
        </p:spPr>
        <p:txBody>
          <a:bodyPr/>
          <a:lstStyle/>
          <a:p>
            <a:endParaRPr lang="zh-CN" altLang="en-US"/>
          </a:p>
        </p:txBody>
      </p:sp>
      <p:sp>
        <p:nvSpPr>
          <p:cNvPr id="295968" name="Text Box 32"/>
          <p:cNvSpPr txBox="1">
            <a:spLocks noChangeArrowheads="1"/>
          </p:cNvSpPr>
          <p:nvPr/>
        </p:nvSpPr>
        <p:spPr bwMode="auto">
          <a:xfrm>
            <a:off x="2363788" y="2703513"/>
            <a:ext cx="336550" cy="366712"/>
          </a:xfrm>
          <a:prstGeom prst="rect">
            <a:avLst/>
          </a:prstGeom>
          <a:noFill/>
          <a:ln w="9525">
            <a:noFill/>
            <a:miter lim="800000"/>
            <a:headEnd/>
            <a:tailEnd/>
          </a:ln>
          <a:effectLst/>
        </p:spPr>
        <p:txBody>
          <a:bodyPr wrap="none">
            <a:spAutoFit/>
          </a:bodyPr>
          <a:lstStyle/>
          <a:p>
            <a:r>
              <a:rPr lang="en-US" altLang="zh-CN" sz="1800" i="1">
                <a:latin typeface="Arial" pitchFamily="34" charset="0"/>
              </a:rPr>
              <a:t>r</a:t>
            </a:r>
            <a:r>
              <a:rPr lang="en-US" altLang="zh-CN" sz="1800" i="1" baseline="-25000">
                <a:latin typeface="Arial" pitchFamily="34" charset="0"/>
              </a:rPr>
              <a:t>c</a:t>
            </a:r>
            <a:endParaRPr lang="en-US" altLang="zh-CN" sz="1800" i="1">
              <a:latin typeface="Arial" pitchFamily="34" charset="0"/>
            </a:endParaRPr>
          </a:p>
        </p:txBody>
      </p:sp>
      <p:graphicFrame>
        <p:nvGraphicFramePr>
          <p:cNvPr id="295969" name="Object 33"/>
          <p:cNvGraphicFramePr>
            <a:graphicFrameLocks noChangeAspect="1"/>
          </p:cNvGraphicFramePr>
          <p:nvPr/>
        </p:nvGraphicFramePr>
        <p:xfrm>
          <a:off x="4695825" y="2349500"/>
          <a:ext cx="4268788" cy="1322388"/>
        </p:xfrm>
        <a:graphic>
          <a:graphicData uri="http://schemas.openxmlformats.org/presentationml/2006/ole">
            <p:oleObj spid="_x0000_s295969" name="Equation" r:id="rId7" imgW="1968480" imgH="609480" progId="Equation.DSMT4">
              <p:embed/>
            </p:oleObj>
          </a:graphicData>
        </a:graphic>
      </p:graphicFrame>
      <p:sp>
        <p:nvSpPr>
          <p:cNvPr id="295970" name="Text Box 34"/>
          <p:cNvSpPr txBox="1">
            <a:spLocks noChangeArrowheads="1"/>
          </p:cNvSpPr>
          <p:nvPr/>
        </p:nvSpPr>
        <p:spPr bwMode="auto">
          <a:xfrm>
            <a:off x="5148263" y="4005263"/>
            <a:ext cx="3740150" cy="519112"/>
          </a:xfrm>
          <a:prstGeom prst="rect">
            <a:avLst/>
          </a:prstGeom>
          <a:noFill/>
          <a:ln w="9525">
            <a:noFill/>
            <a:miter lim="800000"/>
            <a:headEnd/>
            <a:tailEnd/>
          </a:ln>
          <a:effectLst/>
        </p:spPr>
        <p:txBody>
          <a:bodyPr wrap="none">
            <a:spAutoFit/>
          </a:bodyPr>
          <a:lstStyle/>
          <a:p>
            <a:r>
              <a:rPr lang="zh-CN" altLang="en-US" sz="2800">
                <a:solidFill>
                  <a:srgbClr val="0000FF"/>
                </a:solidFill>
                <a:latin typeface="Arial" pitchFamily="34" charset="0"/>
                <a:ea typeface="隶书" pitchFamily="49" charset="-122"/>
              </a:rPr>
              <a:t>检测线圈内的磁通量：</a:t>
            </a:r>
          </a:p>
        </p:txBody>
      </p:sp>
      <p:graphicFrame>
        <p:nvGraphicFramePr>
          <p:cNvPr id="295971" name="Object 35"/>
          <p:cNvGraphicFramePr>
            <a:graphicFrameLocks noChangeAspect="1"/>
          </p:cNvGraphicFramePr>
          <p:nvPr/>
        </p:nvGraphicFramePr>
        <p:xfrm>
          <a:off x="5241925" y="4652963"/>
          <a:ext cx="3387725" cy="923925"/>
        </p:xfrm>
        <a:graphic>
          <a:graphicData uri="http://schemas.openxmlformats.org/presentationml/2006/ole">
            <p:oleObj spid="_x0000_s295971" name="Equation" r:id="rId8" imgW="1396800" imgH="380880" progId="Equation.DSMT4">
              <p:embed/>
            </p:oleObj>
          </a:graphicData>
        </a:graphic>
      </p:graphicFrame>
      <p:sp>
        <p:nvSpPr>
          <p:cNvPr id="295972" name="Text Box 36"/>
          <p:cNvSpPr txBox="1">
            <a:spLocks noChangeArrowheads="1"/>
          </p:cNvSpPr>
          <p:nvPr/>
        </p:nvSpPr>
        <p:spPr bwMode="auto">
          <a:xfrm>
            <a:off x="3995738" y="1700213"/>
            <a:ext cx="4451350" cy="519112"/>
          </a:xfrm>
          <a:prstGeom prst="rect">
            <a:avLst/>
          </a:prstGeom>
          <a:noFill/>
          <a:ln w="9525">
            <a:noFill/>
            <a:miter lim="800000"/>
            <a:headEnd/>
            <a:tailEnd/>
          </a:ln>
          <a:effectLst/>
        </p:spPr>
        <p:txBody>
          <a:bodyPr wrap="none">
            <a:spAutoFit/>
          </a:bodyPr>
          <a:lstStyle/>
          <a:p>
            <a:r>
              <a:rPr lang="zh-CN" altLang="en-US" sz="2800">
                <a:solidFill>
                  <a:srgbClr val="FF0000"/>
                </a:solidFill>
                <a:latin typeface="Arial" pitchFamily="34" charset="0"/>
                <a:ea typeface="隶书" pitchFamily="49" charset="-122"/>
              </a:rPr>
              <a:t>空间任意位置的磁场强度：</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5944"/>
                                        </p:tgtEl>
                                        <p:attrNameLst>
                                          <p:attrName>style.visibility</p:attrName>
                                        </p:attrNameLst>
                                      </p:cBhvr>
                                      <p:to>
                                        <p:strVal val="visible"/>
                                      </p:to>
                                    </p:set>
                                    <p:anim calcmode="lin" valueType="num">
                                      <p:cBhvr additive="base">
                                        <p:cTn id="7" dur="500" fill="hold"/>
                                        <p:tgtEl>
                                          <p:spTgt spid="295944"/>
                                        </p:tgtEl>
                                        <p:attrNameLst>
                                          <p:attrName>ppt_x</p:attrName>
                                        </p:attrNameLst>
                                      </p:cBhvr>
                                      <p:tavLst>
                                        <p:tav tm="0">
                                          <p:val>
                                            <p:strVal val="0-#ppt_w/2"/>
                                          </p:val>
                                        </p:tav>
                                        <p:tav tm="100000">
                                          <p:val>
                                            <p:strVal val="#ppt_x"/>
                                          </p:val>
                                        </p:tav>
                                      </p:tavLst>
                                    </p:anim>
                                    <p:anim calcmode="lin" valueType="num">
                                      <p:cBhvr additive="base">
                                        <p:cTn id="8" dur="500" fill="hold"/>
                                        <p:tgtEl>
                                          <p:spTgt spid="29594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95957"/>
                                        </p:tgtEl>
                                        <p:attrNameLst>
                                          <p:attrName>style.visibility</p:attrName>
                                        </p:attrNameLst>
                                      </p:cBhvr>
                                      <p:to>
                                        <p:strVal val="visible"/>
                                      </p:to>
                                    </p:set>
                                    <p:animEffect transition="in" filter="fade">
                                      <p:cBhvr>
                                        <p:cTn id="11" dur="2000"/>
                                        <p:tgtEl>
                                          <p:spTgt spid="295957"/>
                                        </p:tgtEl>
                                      </p:cBhvr>
                                    </p:animEffect>
                                  </p:childTnLst>
                                </p:cTn>
                              </p:par>
                              <p:par>
                                <p:cTn id="12" presetID="10" presetClass="entr" presetSubtype="0" fill="hold" nodeType="withEffect">
                                  <p:stCondLst>
                                    <p:cond delay="0"/>
                                  </p:stCondLst>
                                  <p:childTnLst>
                                    <p:set>
                                      <p:cBhvr>
                                        <p:cTn id="13" dur="1" fill="hold">
                                          <p:stCondLst>
                                            <p:cond delay="0"/>
                                          </p:stCondLst>
                                        </p:cTn>
                                        <p:tgtEl>
                                          <p:spTgt spid="295960"/>
                                        </p:tgtEl>
                                        <p:attrNameLst>
                                          <p:attrName>style.visibility</p:attrName>
                                        </p:attrNameLst>
                                      </p:cBhvr>
                                      <p:to>
                                        <p:strVal val="visible"/>
                                      </p:to>
                                    </p:set>
                                    <p:animEffect transition="in" filter="fade">
                                      <p:cBhvr>
                                        <p:cTn id="14" dur="2000"/>
                                        <p:tgtEl>
                                          <p:spTgt spid="29596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5947"/>
                                        </p:tgtEl>
                                        <p:attrNameLst>
                                          <p:attrName>style.visibility</p:attrName>
                                        </p:attrNameLst>
                                      </p:cBhvr>
                                      <p:to>
                                        <p:strVal val="visible"/>
                                      </p:to>
                                    </p:set>
                                  </p:childTnLst>
                                </p:cTn>
                              </p:par>
                            </p:childTnLst>
                          </p:cTn>
                        </p:par>
                        <p:par>
                          <p:cTn id="19" fill="hold">
                            <p:stCondLst>
                              <p:cond delay="0"/>
                            </p:stCondLst>
                            <p:childTnLst>
                              <p:par>
                                <p:cTn id="20" presetID="18" presetClass="entr" presetSubtype="6" fill="hold" grpId="0" nodeType="afterEffect">
                                  <p:stCondLst>
                                    <p:cond delay="0"/>
                                  </p:stCondLst>
                                  <p:childTnLst>
                                    <p:set>
                                      <p:cBhvr>
                                        <p:cTn id="21" dur="1" fill="hold">
                                          <p:stCondLst>
                                            <p:cond delay="0"/>
                                          </p:stCondLst>
                                        </p:cTn>
                                        <p:tgtEl>
                                          <p:spTgt spid="295958"/>
                                        </p:tgtEl>
                                        <p:attrNameLst>
                                          <p:attrName>style.visibility</p:attrName>
                                        </p:attrNameLst>
                                      </p:cBhvr>
                                      <p:to>
                                        <p:strVal val="visible"/>
                                      </p:to>
                                    </p:set>
                                    <p:animEffect transition="in" filter="strips(downRight)">
                                      <p:cBhvr>
                                        <p:cTn id="22" dur="500"/>
                                        <p:tgtEl>
                                          <p:spTgt spid="295958"/>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295964"/>
                                        </p:tgtEl>
                                        <p:attrNameLst>
                                          <p:attrName>style.visibility</p:attrName>
                                        </p:attrNameLst>
                                      </p:cBhvr>
                                      <p:to>
                                        <p:strVal val="visible"/>
                                      </p:to>
                                    </p:set>
                                    <p:animEffect transition="in" filter="wipe(left)">
                                      <p:cBhvr>
                                        <p:cTn id="26" dur="500"/>
                                        <p:tgtEl>
                                          <p:spTgt spid="295964"/>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95963"/>
                                        </p:tgtEl>
                                        <p:attrNameLst>
                                          <p:attrName>style.visibility</p:attrName>
                                        </p:attrNameLst>
                                      </p:cBhvr>
                                      <p:to>
                                        <p:strVal val="visible"/>
                                      </p:to>
                                    </p:set>
                                    <p:animEffect transition="in" filter="wipe(left)">
                                      <p:cBhvr>
                                        <p:cTn id="29" dur="500"/>
                                        <p:tgtEl>
                                          <p:spTgt spid="29596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95965"/>
                                        </p:tgtEl>
                                        <p:attrNameLst>
                                          <p:attrName>style.visibility</p:attrName>
                                        </p:attrNameLst>
                                      </p:cBhvr>
                                      <p:to>
                                        <p:strVal val="visible"/>
                                      </p:to>
                                    </p:set>
                                    <p:animEffect transition="in" filter="wipe(left)">
                                      <p:cBhvr>
                                        <p:cTn id="32" dur="500"/>
                                        <p:tgtEl>
                                          <p:spTgt spid="29596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95966"/>
                                        </p:tgtEl>
                                        <p:attrNameLst>
                                          <p:attrName>style.visibility</p:attrName>
                                        </p:attrNameLst>
                                      </p:cBhvr>
                                      <p:to>
                                        <p:strVal val="visible"/>
                                      </p:to>
                                    </p:set>
                                    <p:animEffect transition="in" filter="wipe(left)">
                                      <p:cBhvr>
                                        <p:cTn id="35" dur="500"/>
                                        <p:tgtEl>
                                          <p:spTgt spid="295966"/>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3" fill="hold" grpId="0" nodeType="clickEffect">
                                  <p:stCondLst>
                                    <p:cond delay="0"/>
                                  </p:stCondLst>
                                  <p:childTnLst>
                                    <p:set>
                                      <p:cBhvr>
                                        <p:cTn id="39" dur="1" fill="hold">
                                          <p:stCondLst>
                                            <p:cond delay="0"/>
                                          </p:stCondLst>
                                        </p:cTn>
                                        <p:tgtEl>
                                          <p:spTgt spid="295962"/>
                                        </p:tgtEl>
                                        <p:attrNameLst>
                                          <p:attrName>style.visibility</p:attrName>
                                        </p:attrNameLst>
                                      </p:cBhvr>
                                      <p:to>
                                        <p:strVal val="visible"/>
                                      </p:to>
                                    </p:set>
                                    <p:animEffect transition="in" filter="strips(upRight)">
                                      <p:cBhvr>
                                        <p:cTn id="40" dur="500"/>
                                        <p:tgtEl>
                                          <p:spTgt spid="295962"/>
                                        </p:tgtEl>
                                      </p:cBhvr>
                                    </p:animEffect>
                                  </p:childTnLst>
                                </p:cTn>
                              </p:par>
                              <p:par>
                                <p:cTn id="41" presetID="18" presetClass="entr" presetSubtype="3" fill="hold" nodeType="withEffect">
                                  <p:stCondLst>
                                    <p:cond delay="0"/>
                                  </p:stCondLst>
                                  <p:childTnLst>
                                    <p:set>
                                      <p:cBhvr>
                                        <p:cTn id="42" dur="1" fill="hold">
                                          <p:stCondLst>
                                            <p:cond delay="0"/>
                                          </p:stCondLst>
                                        </p:cTn>
                                        <p:tgtEl>
                                          <p:spTgt spid="295961"/>
                                        </p:tgtEl>
                                        <p:attrNameLst>
                                          <p:attrName>style.visibility</p:attrName>
                                        </p:attrNameLst>
                                      </p:cBhvr>
                                      <p:to>
                                        <p:strVal val="visible"/>
                                      </p:to>
                                    </p:set>
                                    <p:animEffect transition="in" filter="strips(upRight)">
                                      <p:cBhvr>
                                        <p:cTn id="43" dur="500"/>
                                        <p:tgtEl>
                                          <p:spTgt spid="295961"/>
                                        </p:tgtEl>
                                      </p:cBhvr>
                                    </p:animEffect>
                                  </p:childTnLst>
                                </p:cTn>
                              </p:par>
                              <p:par>
                                <p:cTn id="44" presetID="18" presetClass="entr" presetSubtype="3" fill="hold" nodeType="withEffect">
                                  <p:stCondLst>
                                    <p:cond delay="0"/>
                                  </p:stCondLst>
                                  <p:childTnLst>
                                    <p:set>
                                      <p:cBhvr>
                                        <p:cTn id="45" dur="1" fill="hold">
                                          <p:stCondLst>
                                            <p:cond delay="0"/>
                                          </p:stCondLst>
                                        </p:cTn>
                                        <p:tgtEl>
                                          <p:spTgt spid="295941"/>
                                        </p:tgtEl>
                                        <p:attrNameLst>
                                          <p:attrName>style.visibility</p:attrName>
                                        </p:attrNameLst>
                                      </p:cBhvr>
                                      <p:to>
                                        <p:strVal val="visible"/>
                                      </p:to>
                                    </p:set>
                                    <p:animEffect transition="in" filter="strips(upRight)">
                                      <p:cBhvr>
                                        <p:cTn id="46" dur="500"/>
                                        <p:tgtEl>
                                          <p:spTgt spid="29594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95972"/>
                                        </p:tgtEl>
                                        <p:attrNameLst>
                                          <p:attrName>style.visibility</p:attrName>
                                        </p:attrNameLst>
                                      </p:cBhvr>
                                      <p:to>
                                        <p:strVal val="visible"/>
                                      </p:to>
                                    </p:set>
                                    <p:animEffect transition="in" filter="fade">
                                      <p:cBhvr>
                                        <p:cTn id="51" dur="2000"/>
                                        <p:tgtEl>
                                          <p:spTgt spid="295972"/>
                                        </p:tgtEl>
                                      </p:cBhvr>
                                    </p:animEffect>
                                  </p:childTnLst>
                                </p:cTn>
                              </p:par>
                              <p:par>
                                <p:cTn id="52" presetID="10" presetClass="entr" presetSubtype="0" fill="hold" nodeType="withEffect">
                                  <p:stCondLst>
                                    <p:cond delay="0"/>
                                  </p:stCondLst>
                                  <p:childTnLst>
                                    <p:set>
                                      <p:cBhvr>
                                        <p:cTn id="53" dur="1" fill="hold">
                                          <p:stCondLst>
                                            <p:cond delay="0"/>
                                          </p:stCondLst>
                                        </p:cTn>
                                        <p:tgtEl>
                                          <p:spTgt spid="295969"/>
                                        </p:tgtEl>
                                        <p:attrNameLst>
                                          <p:attrName>style.visibility</p:attrName>
                                        </p:attrNameLst>
                                      </p:cBhvr>
                                      <p:to>
                                        <p:strVal val="visible"/>
                                      </p:to>
                                    </p:set>
                                    <p:animEffect transition="in" filter="fade">
                                      <p:cBhvr>
                                        <p:cTn id="54" dur="2000"/>
                                        <p:tgtEl>
                                          <p:spTgt spid="29596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95970"/>
                                        </p:tgtEl>
                                        <p:attrNameLst>
                                          <p:attrName>style.visibility</p:attrName>
                                        </p:attrNameLst>
                                      </p:cBhvr>
                                      <p:to>
                                        <p:strVal val="visible"/>
                                      </p:to>
                                    </p:set>
                                    <p:animEffect transition="in" filter="fade">
                                      <p:cBhvr>
                                        <p:cTn id="59" dur="2000"/>
                                        <p:tgtEl>
                                          <p:spTgt spid="295970"/>
                                        </p:tgtEl>
                                      </p:cBhvr>
                                    </p:animEffect>
                                  </p:childTnLst>
                                </p:cTn>
                              </p:par>
                              <p:par>
                                <p:cTn id="60" presetID="10" presetClass="entr" presetSubtype="0" fill="hold" nodeType="withEffect">
                                  <p:stCondLst>
                                    <p:cond delay="0"/>
                                  </p:stCondLst>
                                  <p:childTnLst>
                                    <p:set>
                                      <p:cBhvr>
                                        <p:cTn id="61" dur="1" fill="hold">
                                          <p:stCondLst>
                                            <p:cond delay="0"/>
                                          </p:stCondLst>
                                        </p:cTn>
                                        <p:tgtEl>
                                          <p:spTgt spid="295971"/>
                                        </p:tgtEl>
                                        <p:attrNameLst>
                                          <p:attrName>style.visibility</p:attrName>
                                        </p:attrNameLst>
                                      </p:cBhvr>
                                      <p:to>
                                        <p:strVal val="visible"/>
                                      </p:to>
                                    </p:set>
                                    <p:animEffect transition="in" filter="fade">
                                      <p:cBhvr>
                                        <p:cTn id="62" dur="2000"/>
                                        <p:tgtEl>
                                          <p:spTgt spid="295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47" grpId="0" animBg="1"/>
      <p:bldP spid="295957" grpId="0" animBg="1"/>
      <p:bldP spid="295958" grpId="0" animBg="1"/>
      <p:bldP spid="295962" grpId="0" animBg="1"/>
      <p:bldP spid="295963" grpId="0" animBg="1"/>
      <p:bldP spid="295964" grpId="0"/>
      <p:bldP spid="295965" grpId="0"/>
      <p:bldP spid="295966" grpId="0" animBg="1"/>
      <p:bldP spid="295970" grpId="0"/>
      <p:bldP spid="29597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灯片编号占位符 5"/>
          <p:cNvSpPr>
            <a:spLocks noGrp="1"/>
          </p:cNvSpPr>
          <p:nvPr>
            <p:ph type="sldNum" sz="quarter" idx="12"/>
          </p:nvPr>
        </p:nvSpPr>
        <p:spPr/>
        <p:txBody>
          <a:bodyPr/>
          <a:lstStyle/>
          <a:p>
            <a:fld id="{0E1B0DF6-BD13-47D1-ADC9-0904166D3497}" type="slidenum">
              <a:rPr lang="en-US" altLang="zh-CN"/>
              <a:pPr/>
              <a:t>53</a:t>
            </a:fld>
            <a:endParaRPr lang="en-US" altLang="zh-CN"/>
          </a:p>
        </p:txBody>
      </p:sp>
      <p:sp>
        <p:nvSpPr>
          <p:cNvPr id="296962" name="Rectangle 2"/>
          <p:cNvSpPr>
            <a:spLocks noGrp="1" noChangeArrowheads="1"/>
          </p:cNvSpPr>
          <p:nvPr>
            <p:ph type="title"/>
          </p:nvPr>
        </p:nvSpPr>
        <p:spPr>
          <a:xfrm>
            <a:off x="685800" y="76200"/>
            <a:ext cx="7772400" cy="838200"/>
          </a:xfrm>
          <a:noFill/>
          <a:ln/>
        </p:spPr>
        <p:txBody>
          <a:bodyPr/>
          <a:lstStyle/>
          <a:p>
            <a:r>
              <a:rPr lang="zh-CN" altLang="en-US">
                <a:solidFill>
                  <a:schemeClr val="tx1"/>
                </a:solidFill>
                <a:latin typeface="黑体" pitchFamily="49" charset="-122"/>
                <a:ea typeface="黑体" pitchFamily="49" charset="-122"/>
              </a:rPr>
              <a:t>磁（</a:t>
            </a:r>
            <a:r>
              <a:rPr lang="zh-CN" altLang="en-US">
                <a:solidFill>
                  <a:srgbClr val="FF0000"/>
                </a:solidFill>
                <a:latin typeface="黑体" pitchFamily="49" charset="-122"/>
                <a:ea typeface="黑体" pitchFamily="49" charset="-122"/>
              </a:rPr>
              <a:t>偶</a:t>
            </a:r>
            <a:r>
              <a:rPr lang="zh-CN" altLang="en-US">
                <a:solidFill>
                  <a:schemeClr val="tx1"/>
                </a:solidFill>
                <a:latin typeface="黑体" pitchFamily="49" charset="-122"/>
                <a:ea typeface="黑体" pitchFamily="49" charset="-122"/>
              </a:rPr>
              <a:t>）极子假设</a:t>
            </a:r>
          </a:p>
        </p:txBody>
      </p:sp>
      <p:sp>
        <p:nvSpPr>
          <p:cNvPr id="296963" name="Text Box 3"/>
          <p:cNvSpPr txBox="1">
            <a:spLocks noChangeArrowheads="1"/>
          </p:cNvSpPr>
          <p:nvPr/>
        </p:nvSpPr>
        <p:spPr bwMode="auto">
          <a:xfrm>
            <a:off x="7588250" y="0"/>
            <a:ext cx="1555750" cy="457200"/>
          </a:xfrm>
          <a:prstGeom prst="rect">
            <a:avLst/>
          </a:prstGeom>
          <a:solidFill>
            <a:srgbClr val="CCCCFF"/>
          </a:solidFill>
          <a:ln w="9525">
            <a:noFill/>
            <a:miter lim="800000"/>
            <a:headEnd/>
            <a:tailEnd/>
          </a:ln>
          <a:effectLst/>
        </p:spPr>
        <p:txBody>
          <a:bodyPr wrap="none">
            <a:spAutoFit/>
          </a:bodyPr>
          <a:lstStyle/>
          <a:p>
            <a:pPr algn="r"/>
            <a:r>
              <a:rPr kumimoji="1" lang="zh-CN" altLang="en-US"/>
              <a:t>磁偶极子</a:t>
            </a:r>
            <a:r>
              <a:rPr kumimoji="1" lang="en-US" altLang="zh-CN"/>
              <a:t>3</a:t>
            </a:r>
            <a:endParaRPr kumimoji="1" lang="en-US" altLang="zh-CN">
              <a:ea typeface="华文行楷" pitchFamily="2" charset="-122"/>
            </a:endParaRPr>
          </a:p>
        </p:txBody>
      </p:sp>
      <p:sp>
        <p:nvSpPr>
          <p:cNvPr id="296964" name="Text Box 4"/>
          <p:cNvSpPr txBox="1">
            <a:spLocks noChangeArrowheads="1"/>
          </p:cNvSpPr>
          <p:nvPr/>
        </p:nvSpPr>
        <p:spPr bwMode="auto">
          <a:xfrm>
            <a:off x="323850" y="2981325"/>
            <a:ext cx="7296150" cy="519113"/>
          </a:xfrm>
          <a:prstGeom prst="rect">
            <a:avLst/>
          </a:prstGeom>
          <a:noFill/>
          <a:ln w="9525">
            <a:noFill/>
            <a:miter lim="800000"/>
            <a:headEnd/>
            <a:tailEnd/>
          </a:ln>
          <a:effectLst/>
        </p:spPr>
        <p:txBody>
          <a:bodyPr wrap="none">
            <a:spAutoFit/>
          </a:bodyPr>
          <a:lstStyle/>
          <a:p>
            <a:r>
              <a:rPr lang="zh-CN" altLang="en-US" sz="2800">
                <a:latin typeface="Arial" pitchFamily="34" charset="0"/>
                <a:ea typeface="隶书" pitchFamily="49" charset="-122"/>
              </a:rPr>
              <a:t>点磁偶极子与检测线圈平面内</a:t>
            </a:r>
            <a:r>
              <a:rPr lang="zh-CN" altLang="en-US" sz="2800">
                <a:solidFill>
                  <a:srgbClr val="0000FF"/>
                </a:solidFill>
                <a:latin typeface="Arial" pitchFamily="34" charset="0"/>
                <a:ea typeface="隶书" pitchFamily="49" charset="-122"/>
              </a:rPr>
              <a:t>任一点</a:t>
            </a:r>
            <a:r>
              <a:rPr lang="zh-CN" altLang="en-US" sz="2800">
                <a:latin typeface="Arial" pitchFamily="34" charset="0"/>
                <a:ea typeface="隶书" pitchFamily="49" charset="-122"/>
              </a:rPr>
              <a:t>的距离：</a:t>
            </a:r>
          </a:p>
        </p:txBody>
      </p:sp>
      <p:graphicFrame>
        <p:nvGraphicFramePr>
          <p:cNvPr id="296965" name="Object 5"/>
          <p:cNvGraphicFramePr>
            <a:graphicFrameLocks noChangeAspect="1"/>
          </p:cNvGraphicFramePr>
          <p:nvPr/>
        </p:nvGraphicFramePr>
        <p:xfrm>
          <a:off x="468313" y="4564063"/>
          <a:ext cx="1538287" cy="523875"/>
        </p:xfrm>
        <a:graphic>
          <a:graphicData uri="http://schemas.openxmlformats.org/presentationml/2006/ole">
            <p:oleObj spid="_x0000_s296965" name="Equation" r:id="rId3" imgW="634680" imgH="215640" progId="Equation.DSMT4">
              <p:embed/>
            </p:oleObj>
          </a:graphicData>
        </a:graphic>
      </p:graphicFrame>
      <p:sp>
        <p:nvSpPr>
          <p:cNvPr id="296966" name="Text Box 6"/>
          <p:cNvSpPr txBox="1">
            <a:spLocks noChangeArrowheads="1"/>
          </p:cNvSpPr>
          <p:nvPr/>
        </p:nvSpPr>
        <p:spPr bwMode="auto">
          <a:xfrm>
            <a:off x="250825" y="1076325"/>
            <a:ext cx="5103813" cy="579438"/>
          </a:xfrm>
          <a:prstGeom prst="rect">
            <a:avLst/>
          </a:prstGeom>
          <a:noFill/>
          <a:ln w="9525">
            <a:noFill/>
            <a:miter lim="800000"/>
            <a:headEnd/>
            <a:tailEnd/>
          </a:ln>
          <a:effectLst/>
        </p:spPr>
        <p:txBody>
          <a:bodyPr wrap="none">
            <a:spAutoFit/>
          </a:bodyPr>
          <a:lstStyle/>
          <a:p>
            <a:r>
              <a:rPr lang="zh-CN" altLang="en-US" sz="3200">
                <a:latin typeface="Arial" pitchFamily="34" charset="0"/>
              </a:rPr>
              <a:t>点磁偶极子（</a:t>
            </a:r>
            <a:r>
              <a:rPr lang="en-US" altLang="zh-CN" sz="3200">
                <a:latin typeface="Arial" pitchFamily="34" charset="0"/>
              </a:rPr>
              <a:t>point dipole</a:t>
            </a:r>
            <a:r>
              <a:rPr lang="zh-CN" altLang="en-US" sz="3200">
                <a:latin typeface="Arial" pitchFamily="34" charset="0"/>
              </a:rPr>
              <a:t>）</a:t>
            </a:r>
          </a:p>
        </p:txBody>
      </p:sp>
      <p:sp>
        <p:nvSpPr>
          <p:cNvPr id="296967" name="Text Box 7"/>
          <p:cNvSpPr txBox="1">
            <a:spLocks noChangeArrowheads="1"/>
          </p:cNvSpPr>
          <p:nvPr/>
        </p:nvSpPr>
        <p:spPr bwMode="auto">
          <a:xfrm>
            <a:off x="323850" y="1633538"/>
            <a:ext cx="8126413" cy="519112"/>
          </a:xfrm>
          <a:prstGeom prst="rect">
            <a:avLst/>
          </a:prstGeom>
          <a:noFill/>
          <a:ln w="9525">
            <a:noFill/>
            <a:miter lim="800000"/>
            <a:headEnd/>
            <a:tailEnd/>
          </a:ln>
          <a:effectLst/>
        </p:spPr>
        <p:txBody>
          <a:bodyPr wrap="none">
            <a:spAutoFit/>
          </a:bodyPr>
          <a:lstStyle/>
          <a:p>
            <a:r>
              <a:rPr lang="zh-CN" altLang="en-US" sz="2800">
                <a:latin typeface="Arial" pitchFamily="34" charset="0"/>
                <a:ea typeface="隶书" pitchFamily="49" charset="-122"/>
              </a:rPr>
              <a:t>圆柱面坐标系：检测线圈位于</a:t>
            </a:r>
            <a:r>
              <a:rPr lang="en-US" altLang="zh-CN" sz="2800" i="1">
                <a:ea typeface="隶书" pitchFamily="49" charset="-122"/>
              </a:rPr>
              <a:t>z</a:t>
            </a:r>
            <a:r>
              <a:rPr lang="zh-CN" altLang="en-US" sz="2800">
                <a:latin typeface="Arial" pitchFamily="34" charset="0"/>
                <a:ea typeface="隶书" pitchFamily="49" charset="-122"/>
              </a:rPr>
              <a:t>＝</a:t>
            </a:r>
            <a:r>
              <a:rPr lang="en-US" altLang="zh-CN" sz="2800">
                <a:latin typeface="Arial" pitchFamily="34" charset="0"/>
                <a:ea typeface="隶书" pitchFamily="49" charset="-122"/>
              </a:rPr>
              <a:t>0</a:t>
            </a:r>
            <a:r>
              <a:rPr lang="zh-CN" altLang="en-US" sz="2800">
                <a:latin typeface="Arial" pitchFamily="34" charset="0"/>
                <a:ea typeface="隶书" pitchFamily="49" charset="-122"/>
              </a:rPr>
              <a:t>，法线沿着</a:t>
            </a:r>
            <a:r>
              <a:rPr lang="en-US" altLang="zh-CN" sz="2800" i="1">
                <a:ea typeface="隶书" pitchFamily="49" charset="-122"/>
              </a:rPr>
              <a:t>z</a:t>
            </a:r>
            <a:r>
              <a:rPr lang="zh-CN" altLang="en-US" sz="2800">
                <a:latin typeface="Arial" pitchFamily="34" charset="0"/>
                <a:ea typeface="隶书" pitchFamily="49" charset="-122"/>
              </a:rPr>
              <a:t>方向</a:t>
            </a:r>
          </a:p>
        </p:txBody>
      </p:sp>
      <p:graphicFrame>
        <p:nvGraphicFramePr>
          <p:cNvPr id="296968" name="Object 8"/>
          <p:cNvGraphicFramePr>
            <a:graphicFrameLocks noChangeAspect="1"/>
          </p:cNvGraphicFramePr>
          <p:nvPr/>
        </p:nvGraphicFramePr>
        <p:xfrm>
          <a:off x="1085850" y="3429000"/>
          <a:ext cx="6432550" cy="800100"/>
        </p:xfrm>
        <a:graphic>
          <a:graphicData uri="http://schemas.openxmlformats.org/presentationml/2006/ole">
            <p:oleObj spid="_x0000_s296968" name="Equation" r:id="rId4" imgW="2654280" imgH="330120" progId="Equation.DSMT4">
              <p:embed/>
            </p:oleObj>
          </a:graphicData>
        </a:graphic>
      </p:graphicFrame>
      <p:graphicFrame>
        <p:nvGraphicFramePr>
          <p:cNvPr id="296969" name="Object 9"/>
          <p:cNvGraphicFramePr>
            <a:graphicFrameLocks noChangeAspect="1"/>
          </p:cNvGraphicFramePr>
          <p:nvPr/>
        </p:nvGraphicFramePr>
        <p:xfrm>
          <a:off x="1160463" y="5489575"/>
          <a:ext cx="4664075" cy="1111250"/>
        </p:xfrm>
        <a:graphic>
          <a:graphicData uri="http://schemas.openxmlformats.org/presentationml/2006/ole">
            <p:oleObj spid="_x0000_s296969" name="Equation" r:id="rId5" imgW="2133360" imgH="507960" progId="Equation.DSMT4">
              <p:embed/>
            </p:oleObj>
          </a:graphicData>
        </a:graphic>
      </p:graphicFrame>
      <p:sp>
        <p:nvSpPr>
          <p:cNvPr id="296970" name="Text Box 10"/>
          <p:cNvSpPr txBox="1">
            <a:spLocks noChangeArrowheads="1"/>
          </p:cNvSpPr>
          <p:nvPr/>
        </p:nvSpPr>
        <p:spPr bwMode="auto">
          <a:xfrm>
            <a:off x="1089025" y="2160588"/>
            <a:ext cx="4706938" cy="396875"/>
          </a:xfrm>
          <a:prstGeom prst="rect">
            <a:avLst/>
          </a:prstGeom>
          <a:noFill/>
          <a:ln w="9525">
            <a:noFill/>
            <a:miter lim="800000"/>
            <a:headEnd/>
            <a:tailEnd/>
          </a:ln>
          <a:effectLst/>
        </p:spPr>
        <p:txBody>
          <a:bodyPr wrap="none">
            <a:spAutoFit/>
          </a:bodyPr>
          <a:lstStyle/>
          <a:p>
            <a:r>
              <a:rPr lang="zh-CN" altLang="en-US" sz="2000">
                <a:latin typeface="Arial" pitchFamily="34" charset="0"/>
              </a:rPr>
              <a:t>检测线圈内任一位置的坐标</a:t>
            </a:r>
            <a:r>
              <a:rPr lang="zh-CN" altLang="en-US" sz="2000">
                <a:latin typeface="Arial" pitchFamily="34" charset="0"/>
                <a:sym typeface="Wingdings" pitchFamily="2" charset="2"/>
              </a:rPr>
              <a:t>：（</a:t>
            </a:r>
            <a:r>
              <a:rPr lang="zh-CN" altLang="en-US" sz="2000" i="1">
                <a:latin typeface="Arial" pitchFamily="34" charset="0"/>
                <a:sym typeface="Symbol" pitchFamily="18" charset="2"/>
              </a:rPr>
              <a:t></a:t>
            </a:r>
            <a:r>
              <a:rPr lang="en-US" altLang="zh-CN" sz="2000" i="1">
                <a:latin typeface="Arial" pitchFamily="34" charset="0"/>
                <a:sym typeface="Symbol" pitchFamily="18" charset="2"/>
              </a:rPr>
              <a:t>, , </a:t>
            </a:r>
            <a:r>
              <a:rPr lang="en-US" altLang="zh-CN" sz="2000">
                <a:latin typeface="Arial" pitchFamily="34" charset="0"/>
                <a:sym typeface="Symbol" pitchFamily="18" charset="2"/>
              </a:rPr>
              <a:t>0</a:t>
            </a:r>
            <a:r>
              <a:rPr lang="zh-CN" altLang="en-US" sz="2000">
                <a:latin typeface="Arial" pitchFamily="34" charset="0"/>
                <a:sym typeface="Wingdings" pitchFamily="2" charset="2"/>
              </a:rPr>
              <a:t>）</a:t>
            </a:r>
            <a:endParaRPr lang="zh-CN" altLang="en-US" sz="2000">
              <a:latin typeface="Arial" pitchFamily="34" charset="0"/>
            </a:endParaRPr>
          </a:p>
        </p:txBody>
      </p:sp>
      <p:sp>
        <p:nvSpPr>
          <p:cNvPr id="296971" name="Text Box 11"/>
          <p:cNvSpPr txBox="1">
            <a:spLocks noChangeArrowheads="1"/>
          </p:cNvSpPr>
          <p:nvPr/>
        </p:nvSpPr>
        <p:spPr bwMode="auto">
          <a:xfrm>
            <a:off x="1089025" y="2600325"/>
            <a:ext cx="4598988" cy="396875"/>
          </a:xfrm>
          <a:prstGeom prst="rect">
            <a:avLst/>
          </a:prstGeom>
          <a:noFill/>
          <a:ln w="9525">
            <a:noFill/>
            <a:miter lim="800000"/>
            <a:headEnd/>
            <a:tailEnd/>
          </a:ln>
          <a:effectLst/>
        </p:spPr>
        <p:txBody>
          <a:bodyPr wrap="none">
            <a:spAutoFit/>
          </a:bodyPr>
          <a:lstStyle/>
          <a:p>
            <a:r>
              <a:rPr lang="zh-CN" altLang="en-US" sz="2000">
                <a:latin typeface="Arial" pitchFamily="34" charset="0"/>
              </a:rPr>
              <a:t>点磁偶极子的位置坐标</a:t>
            </a:r>
            <a:r>
              <a:rPr lang="zh-CN" altLang="en-US" sz="2000">
                <a:latin typeface="Arial" pitchFamily="34" charset="0"/>
                <a:sym typeface="Wingdings" pitchFamily="2" charset="2"/>
              </a:rPr>
              <a:t>：（</a:t>
            </a:r>
            <a:r>
              <a:rPr lang="zh-CN" altLang="en-US" sz="2000" i="1">
                <a:solidFill>
                  <a:srgbClr val="FF0000"/>
                </a:solidFill>
                <a:latin typeface="Arial" pitchFamily="34" charset="0"/>
                <a:sym typeface="Symbol" pitchFamily="18" charset="2"/>
              </a:rPr>
              <a:t></a:t>
            </a:r>
            <a:r>
              <a:rPr lang="zh-CN" altLang="en-US" sz="2000" i="1">
                <a:latin typeface="Arial" pitchFamily="34" charset="0"/>
                <a:sym typeface="Symbol" pitchFamily="18" charset="2"/>
              </a:rPr>
              <a:t> </a:t>
            </a:r>
            <a:r>
              <a:rPr lang="en-US" altLang="zh-CN" sz="2000" i="1">
                <a:latin typeface="Arial" pitchFamily="34" charset="0"/>
                <a:sym typeface="Symbol" pitchFamily="18" charset="2"/>
              </a:rPr>
              <a:t>r</a:t>
            </a:r>
            <a:r>
              <a:rPr lang="en-US" altLang="zh-CN" sz="2000" i="1" baseline="-25000">
                <a:latin typeface="Arial" pitchFamily="34" charset="0"/>
                <a:sym typeface="Symbol" pitchFamily="18" charset="2"/>
              </a:rPr>
              <a:t>c</a:t>
            </a:r>
            <a:r>
              <a:rPr lang="en-US" altLang="zh-CN" sz="2000" i="1">
                <a:latin typeface="Arial" pitchFamily="34" charset="0"/>
                <a:sym typeface="Symbol" pitchFamily="18" charset="2"/>
              </a:rPr>
              <a:t>, 0,</a:t>
            </a:r>
            <a:r>
              <a:rPr lang="en-US" altLang="zh-CN" sz="2000" i="1">
                <a:sym typeface="Symbol" pitchFamily="18" charset="2"/>
              </a:rPr>
              <a:t> z</a:t>
            </a:r>
            <a:r>
              <a:rPr lang="en-US" altLang="zh-CN" sz="2000">
                <a:sym typeface="Symbol" pitchFamily="18" charset="2"/>
              </a:rPr>
              <a:t>(</a:t>
            </a:r>
            <a:r>
              <a:rPr lang="en-US" altLang="zh-CN" sz="2000" i="1">
                <a:sym typeface="Symbol" pitchFamily="18" charset="2"/>
              </a:rPr>
              <a:t>t</a:t>
            </a:r>
            <a:r>
              <a:rPr lang="en-US" altLang="zh-CN" sz="2000">
                <a:sym typeface="Symbol" pitchFamily="18" charset="2"/>
              </a:rPr>
              <a:t>)</a:t>
            </a:r>
            <a:r>
              <a:rPr lang="zh-CN" altLang="en-US" sz="2000">
                <a:latin typeface="Arial" pitchFamily="34" charset="0"/>
                <a:sym typeface="Wingdings" pitchFamily="2" charset="2"/>
              </a:rPr>
              <a:t>）</a:t>
            </a:r>
            <a:endParaRPr lang="zh-CN" altLang="en-US" sz="2000">
              <a:latin typeface="Arial" pitchFamily="34" charset="0"/>
            </a:endParaRPr>
          </a:p>
        </p:txBody>
      </p:sp>
      <p:graphicFrame>
        <p:nvGraphicFramePr>
          <p:cNvPr id="296972" name="Object 12"/>
          <p:cNvGraphicFramePr>
            <a:graphicFrameLocks noChangeAspect="1"/>
          </p:cNvGraphicFramePr>
          <p:nvPr/>
        </p:nvGraphicFramePr>
        <p:xfrm>
          <a:off x="2578100" y="4533900"/>
          <a:ext cx="6096000" cy="923925"/>
        </p:xfrm>
        <a:graphic>
          <a:graphicData uri="http://schemas.openxmlformats.org/presentationml/2006/ole">
            <p:oleObj spid="_x0000_s296972" name="Equation" r:id="rId6" imgW="2514600" imgH="380880" progId="Equation.DSMT4">
              <p:embed/>
            </p:oleObj>
          </a:graphicData>
        </a:graphic>
      </p:graphicFrame>
      <p:graphicFrame>
        <p:nvGraphicFramePr>
          <p:cNvPr id="296973" name="Object 13"/>
          <p:cNvGraphicFramePr>
            <a:graphicFrameLocks noChangeAspect="1"/>
          </p:cNvGraphicFramePr>
          <p:nvPr/>
        </p:nvGraphicFramePr>
        <p:xfrm>
          <a:off x="6178550" y="5829300"/>
          <a:ext cx="2032000" cy="493713"/>
        </p:xfrm>
        <a:graphic>
          <a:graphicData uri="http://schemas.openxmlformats.org/presentationml/2006/ole">
            <p:oleObj spid="_x0000_s296973" name="Equation" r:id="rId7" imgW="838080" imgH="2030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5000"/>
                                  </p:iterate>
                                  <p:childTnLst>
                                    <p:set>
                                      <p:cBhvr>
                                        <p:cTn id="6" dur="1" fill="hold">
                                          <p:stCondLst>
                                            <p:cond delay="0"/>
                                          </p:stCondLst>
                                        </p:cTn>
                                        <p:tgtEl>
                                          <p:spTgt spid="296971"/>
                                        </p:tgtEl>
                                        <p:attrNameLst>
                                          <p:attrName>style.visibility</p:attrName>
                                        </p:attrNameLst>
                                      </p:cBhvr>
                                      <p:to>
                                        <p:strVal val="visible"/>
                                      </p:to>
                                    </p:set>
                                    <p:animEffect transition="in" filter="wipe(left)">
                                      <p:cBhvr>
                                        <p:cTn id="7" dur="2000"/>
                                        <p:tgtEl>
                                          <p:spTgt spid="29697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96964"/>
                                        </p:tgtEl>
                                        <p:attrNameLst>
                                          <p:attrName>style.visibility</p:attrName>
                                        </p:attrNameLst>
                                      </p:cBhvr>
                                      <p:to>
                                        <p:strVal val="visible"/>
                                      </p:to>
                                    </p:set>
                                    <p:animEffect transition="in" filter="strips(downRight)">
                                      <p:cBhvr>
                                        <p:cTn id="12" dur="500"/>
                                        <p:tgtEl>
                                          <p:spTgt spid="296964"/>
                                        </p:tgtEl>
                                      </p:cBhvr>
                                    </p:animEffect>
                                  </p:childTnLst>
                                </p:cTn>
                              </p:par>
                            </p:childTnLst>
                          </p:cTn>
                        </p:par>
                        <p:par>
                          <p:cTn id="13" fill="hold">
                            <p:stCondLst>
                              <p:cond delay="500"/>
                            </p:stCondLst>
                            <p:childTnLst>
                              <p:par>
                                <p:cTn id="14" presetID="18" presetClass="entr" presetSubtype="6" fill="hold" nodeType="afterEffect">
                                  <p:stCondLst>
                                    <p:cond delay="0"/>
                                  </p:stCondLst>
                                  <p:childTnLst>
                                    <p:set>
                                      <p:cBhvr>
                                        <p:cTn id="15" dur="1" fill="hold">
                                          <p:stCondLst>
                                            <p:cond delay="0"/>
                                          </p:stCondLst>
                                        </p:cTn>
                                        <p:tgtEl>
                                          <p:spTgt spid="296968"/>
                                        </p:tgtEl>
                                        <p:attrNameLst>
                                          <p:attrName>style.visibility</p:attrName>
                                        </p:attrNameLst>
                                      </p:cBhvr>
                                      <p:to>
                                        <p:strVal val="visible"/>
                                      </p:to>
                                    </p:set>
                                    <p:animEffect transition="in" filter="strips(downRight)">
                                      <p:cBhvr>
                                        <p:cTn id="16" dur="500"/>
                                        <p:tgtEl>
                                          <p:spTgt spid="29696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6965"/>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29697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96969"/>
                                        </p:tgtEl>
                                        <p:attrNameLst>
                                          <p:attrName>style.visibility</p:attrName>
                                        </p:attrNameLst>
                                      </p:cBhvr>
                                      <p:to>
                                        <p:strVal val="visible"/>
                                      </p:to>
                                    </p:set>
                                    <p:animEffect transition="in" filter="fade">
                                      <p:cBhvr>
                                        <p:cTn id="28" dur="2000"/>
                                        <p:tgtEl>
                                          <p:spTgt spid="296969"/>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296973"/>
                                        </p:tgtEl>
                                        <p:attrNameLst>
                                          <p:attrName>style.visibility</p:attrName>
                                        </p:attrNameLst>
                                      </p:cBhvr>
                                      <p:to>
                                        <p:strVal val="visible"/>
                                      </p:to>
                                    </p:set>
                                    <p:animEffect transition="in" filter="fade">
                                      <p:cBhvr>
                                        <p:cTn id="32" dur="2000"/>
                                        <p:tgtEl>
                                          <p:spTgt spid="296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4" grpId="0"/>
      <p:bldP spid="29697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灯片编号占位符 5"/>
          <p:cNvSpPr>
            <a:spLocks noGrp="1"/>
          </p:cNvSpPr>
          <p:nvPr>
            <p:ph type="sldNum" sz="quarter" idx="12"/>
          </p:nvPr>
        </p:nvSpPr>
        <p:spPr/>
        <p:txBody>
          <a:bodyPr/>
          <a:lstStyle/>
          <a:p>
            <a:fld id="{0E055F64-EADF-4A60-9008-5F0D8BC3B297}" type="slidenum">
              <a:rPr lang="en-US" altLang="zh-CN"/>
              <a:pPr/>
              <a:t>54</a:t>
            </a:fld>
            <a:endParaRPr lang="en-US" altLang="zh-CN"/>
          </a:p>
        </p:txBody>
      </p:sp>
      <p:sp>
        <p:nvSpPr>
          <p:cNvPr id="297986" name="Rectangle 2"/>
          <p:cNvSpPr>
            <a:spLocks noGrp="1" noChangeArrowheads="1"/>
          </p:cNvSpPr>
          <p:nvPr>
            <p:ph type="title"/>
          </p:nvPr>
        </p:nvSpPr>
        <p:spPr>
          <a:xfrm>
            <a:off x="685800" y="76200"/>
            <a:ext cx="7772400" cy="838200"/>
          </a:xfrm>
          <a:noFill/>
          <a:ln/>
        </p:spPr>
        <p:txBody>
          <a:bodyPr/>
          <a:lstStyle/>
          <a:p>
            <a:r>
              <a:rPr lang="zh-CN" altLang="en-US">
                <a:solidFill>
                  <a:schemeClr val="tx1"/>
                </a:solidFill>
                <a:latin typeface="黑体" pitchFamily="49" charset="-122"/>
                <a:ea typeface="黑体" pitchFamily="49" charset="-122"/>
              </a:rPr>
              <a:t>磁（</a:t>
            </a:r>
            <a:r>
              <a:rPr lang="zh-CN" altLang="en-US">
                <a:solidFill>
                  <a:srgbClr val="FF0000"/>
                </a:solidFill>
                <a:latin typeface="黑体" pitchFamily="49" charset="-122"/>
                <a:ea typeface="黑体" pitchFamily="49" charset="-122"/>
              </a:rPr>
              <a:t>偶</a:t>
            </a:r>
            <a:r>
              <a:rPr lang="zh-CN" altLang="en-US">
                <a:solidFill>
                  <a:schemeClr val="tx1"/>
                </a:solidFill>
                <a:latin typeface="黑体" pitchFamily="49" charset="-122"/>
                <a:ea typeface="黑体" pitchFamily="49" charset="-122"/>
              </a:rPr>
              <a:t>）极子假设</a:t>
            </a:r>
          </a:p>
        </p:txBody>
      </p:sp>
      <p:sp>
        <p:nvSpPr>
          <p:cNvPr id="297987" name="Text Box 3"/>
          <p:cNvSpPr txBox="1">
            <a:spLocks noChangeArrowheads="1"/>
          </p:cNvSpPr>
          <p:nvPr/>
        </p:nvSpPr>
        <p:spPr bwMode="auto">
          <a:xfrm>
            <a:off x="7588250" y="0"/>
            <a:ext cx="1555750" cy="457200"/>
          </a:xfrm>
          <a:prstGeom prst="rect">
            <a:avLst/>
          </a:prstGeom>
          <a:solidFill>
            <a:srgbClr val="CCCCFF"/>
          </a:solidFill>
          <a:ln w="9525">
            <a:noFill/>
            <a:miter lim="800000"/>
            <a:headEnd/>
            <a:tailEnd/>
          </a:ln>
          <a:effectLst/>
        </p:spPr>
        <p:txBody>
          <a:bodyPr wrap="none">
            <a:spAutoFit/>
          </a:bodyPr>
          <a:lstStyle/>
          <a:p>
            <a:pPr algn="r"/>
            <a:r>
              <a:rPr kumimoji="1" lang="zh-CN" altLang="en-US"/>
              <a:t>磁偶极子</a:t>
            </a:r>
            <a:r>
              <a:rPr kumimoji="1" lang="en-US" altLang="zh-CN"/>
              <a:t>4</a:t>
            </a:r>
            <a:endParaRPr kumimoji="1" lang="en-US" altLang="zh-CN">
              <a:ea typeface="华文行楷" pitchFamily="2" charset="-122"/>
            </a:endParaRPr>
          </a:p>
        </p:txBody>
      </p:sp>
      <p:sp>
        <p:nvSpPr>
          <p:cNvPr id="297988" name="Text Box 4"/>
          <p:cNvSpPr txBox="1">
            <a:spLocks noChangeArrowheads="1"/>
          </p:cNvSpPr>
          <p:nvPr/>
        </p:nvSpPr>
        <p:spPr bwMode="auto">
          <a:xfrm>
            <a:off x="395288" y="2349500"/>
            <a:ext cx="7413625" cy="519113"/>
          </a:xfrm>
          <a:prstGeom prst="rect">
            <a:avLst/>
          </a:prstGeom>
          <a:noFill/>
          <a:ln w="9525">
            <a:noFill/>
            <a:miter lim="800000"/>
            <a:headEnd/>
            <a:tailEnd/>
          </a:ln>
          <a:effectLst/>
        </p:spPr>
        <p:txBody>
          <a:bodyPr wrap="none">
            <a:spAutoFit/>
          </a:bodyPr>
          <a:lstStyle/>
          <a:p>
            <a:r>
              <a:rPr lang="zh-CN" altLang="en-US" sz="2800">
                <a:solidFill>
                  <a:srgbClr val="FF0000"/>
                </a:solidFill>
                <a:latin typeface="Arial" pitchFamily="34" charset="0"/>
                <a:ea typeface="隶书" pitchFamily="49" charset="-122"/>
              </a:rPr>
              <a:t>（</a:t>
            </a:r>
            <a:r>
              <a:rPr lang="en-US" altLang="zh-CN" sz="2800">
                <a:solidFill>
                  <a:srgbClr val="FF0000"/>
                </a:solidFill>
                <a:ea typeface="隶书" pitchFamily="49" charset="-122"/>
              </a:rPr>
              <a:t>i</a:t>
            </a:r>
            <a:r>
              <a:rPr lang="zh-CN" altLang="en-US" sz="2800">
                <a:solidFill>
                  <a:srgbClr val="FF0000"/>
                </a:solidFill>
                <a:latin typeface="Arial" pitchFamily="34" charset="0"/>
                <a:ea typeface="隶书" pitchFamily="49" charset="-122"/>
              </a:rPr>
              <a:t>）点磁偶极子</a:t>
            </a:r>
            <a:r>
              <a:rPr lang="zh-CN" altLang="en-US" sz="2800">
                <a:solidFill>
                  <a:srgbClr val="0000FF"/>
                </a:solidFill>
                <a:latin typeface="Arial" pitchFamily="34" charset="0"/>
                <a:ea typeface="隶书" pitchFamily="49" charset="-122"/>
              </a:rPr>
              <a:t>位于</a:t>
            </a:r>
            <a:r>
              <a:rPr lang="zh-CN" altLang="en-US" sz="2800">
                <a:solidFill>
                  <a:srgbClr val="FF0000"/>
                </a:solidFill>
                <a:latin typeface="Arial" pitchFamily="34" charset="0"/>
                <a:ea typeface="隶书" pitchFamily="49" charset="-122"/>
              </a:rPr>
              <a:t>检测线圈的</a:t>
            </a:r>
            <a:r>
              <a:rPr lang="zh-CN" altLang="en-US" sz="2800">
                <a:solidFill>
                  <a:srgbClr val="0000FF"/>
                </a:solidFill>
                <a:latin typeface="Arial" pitchFamily="34" charset="0"/>
                <a:ea typeface="隶书" pitchFamily="49" charset="-122"/>
              </a:rPr>
              <a:t>轴线上</a:t>
            </a:r>
            <a:r>
              <a:rPr lang="zh-CN" altLang="en-US" sz="2800">
                <a:solidFill>
                  <a:srgbClr val="FF0000"/>
                </a:solidFill>
                <a:latin typeface="Arial" pitchFamily="34" charset="0"/>
                <a:ea typeface="隶书" pitchFamily="49" charset="-122"/>
              </a:rPr>
              <a:t>：</a:t>
            </a:r>
            <a:r>
              <a:rPr lang="zh-CN" altLang="en-US" sz="2800" i="1">
                <a:solidFill>
                  <a:srgbClr val="FF0000"/>
                </a:solidFill>
                <a:latin typeface="Arial" pitchFamily="34" charset="0"/>
                <a:ea typeface="隶书" pitchFamily="49" charset="-122"/>
                <a:sym typeface="Symbol" pitchFamily="18" charset="2"/>
              </a:rPr>
              <a:t></a:t>
            </a:r>
            <a:r>
              <a:rPr lang="zh-CN" altLang="en-US" sz="2800">
                <a:solidFill>
                  <a:srgbClr val="FF0000"/>
                </a:solidFill>
                <a:latin typeface="Arial" pitchFamily="34" charset="0"/>
                <a:ea typeface="隶书" pitchFamily="49" charset="-122"/>
                <a:sym typeface="Symbol" pitchFamily="18" charset="2"/>
              </a:rPr>
              <a:t>＝</a:t>
            </a:r>
            <a:r>
              <a:rPr lang="en-US" altLang="zh-CN" sz="2800">
                <a:solidFill>
                  <a:srgbClr val="FF0000"/>
                </a:solidFill>
                <a:latin typeface="Arial" pitchFamily="34" charset="0"/>
                <a:ea typeface="隶书" pitchFamily="49" charset="-122"/>
                <a:sym typeface="Symbol" pitchFamily="18" charset="2"/>
              </a:rPr>
              <a:t>0</a:t>
            </a:r>
          </a:p>
        </p:txBody>
      </p:sp>
      <p:sp>
        <p:nvSpPr>
          <p:cNvPr id="297989" name="Text Box 5"/>
          <p:cNvSpPr txBox="1">
            <a:spLocks noChangeArrowheads="1"/>
          </p:cNvSpPr>
          <p:nvPr/>
        </p:nvSpPr>
        <p:spPr bwMode="auto">
          <a:xfrm>
            <a:off x="250825" y="1076325"/>
            <a:ext cx="5103813" cy="579438"/>
          </a:xfrm>
          <a:prstGeom prst="rect">
            <a:avLst/>
          </a:prstGeom>
          <a:noFill/>
          <a:ln w="9525">
            <a:noFill/>
            <a:miter lim="800000"/>
            <a:headEnd/>
            <a:tailEnd/>
          </a:ln>
          <a:effectLst/>
        </p:spPr>
        <p:txBody>
          <a:bodyPr wrap="none">
            <a:spAutoFit/>
          </a:bodyPr>
          <a:lstStyle/>
          <a:p>
            <a:r>
              <a:rPr lang="zh-CN" altLang="en-US" sz="3200">
                <a:latin typeface="Arial" pitchFamily="34" charset="0"/>
              </a:rPr>
              <a:t>点磁偶极子（</a:t>
            </a:r>
            <a:r>
              <a:rPr lang="en-US" altLang="zh-CN" sz="3200">
                <a:latin typeface="Arial" pitchFamily="34" charset="0"/>
              </a:rPr>
              <a:t>point dipole</a:t>
            </a:r>
            <a:r>
              <a:rPr lang="zh-CN" altLang="en-US" sz="3200">
                <a:latin typeface="Arial" pitchFamily="34" charset="0"/>
              </a:rPr>
              <a:t>）</a:t>
            </a:r>
          </a:p>
        </p:txBody>
      </p:sp>
      <p:graphicFrame>
        <p:nvGraphicFramePr>
          <p:cNvPr id="297990" name="Object 6"/>
          <p:cNvGraphicFramePr>
            <a:graphicFrameLocks noChangeAspect="1"/>
          </p:cNvGraphicFramePr>
          <p:nvPr/>
        </p:nvGraphicFramePr>
        <p:xfrm>
          <a:off x="6156325" y="2835275"/>
          <a:ext cx="2832100" cy="738188"/>
        </p:xfrm>
        <a:graphic>
          <a:graphicData uri="http://schemas.openxmlformats.org/presentationml/2006/ole">
            <p:oleObj spid="_x0000_s297990" name="Equation" r:id="rId3" imgW="1168200" imgH="304560" progId="Equation.DSMT4">
              <p:embed/>
            </p:oleObj>
          </a:graphicData>
        </a:graphic>
      </p:graphicFrame>
      <p:graphicFrame>
        <p:nvGraphicFramePr>
          <p:cNvPr id="297991" name="Object 7"/>
          <p:cNvGraphicFramePr>
            <a:graphicFrameLocks noChangeAspect="1"/>
          </p:cNvGraphicFramePr>
          <p:nvPr/>
        </p:nvGraphicFramePr>
        <p:xfrm>
          <a:off x="1187450" y="3644900"/>
          <a:ext cx="5018088" cy="1385888"/>
        </p:xfrm>
        <a:graphic>
          <a:graphicData uri="http://schemas.openxmlformats.org/presentationml/2006/ole">
            <p:oleObj spid="_x0000_s297991" name="Equation" r:id="rId4" imgW="2070000" imgH="571320" progId="Equation.DSMT4">
              <p:embed/>
            </p:oleObj>
          </a:graphicData>
        </a:graphic>
      </p:graphicFrame>
      <p:sp>
        <p:nvSpPr>
          <p:cNvPr id="297992" name="Text Box 8"/>
          <p:cNvSpPr txBox="1">
            <a:spLocks noChangeArrowheads="1"/>
          </p:cNvSpPr>
          <p:nvPr/>
        </p:nvSpPr>
        <p:spPr bwMode="auto">
          <a:xfrm>
            <a:off x="395288" y="1773238"/>
            <a:ext cx="6940550" cy="519112"/>
          </a:xfrm>
          <a:prstGeom prst="rect">
            <a:avLst/>
          </a:prstGeom>
          <a:noFill/>
          <a:ln w="9525">
            <a:noFill/>
            <a:miter lim="800000"/>
            <a:headEnd/>
            <a:tailEnd/>
          </a:ln>
          <a:effectLst/>
        </p:spPr>
        <p:txBody>
          <a:bodyPr wrap="none">
            <a:spAutoFit/>
          </a:bodyPr>
          <a:lstStyle/>
          <a:p>
            <a:r>
              <a:rPr lang="zh-CN" altLang="en-US" sz="2800">
                <a:latin typeface="Arial" pitchFamily="34" charset="0"/>
                <a:ea typeface="隶书" pitchFamily="49" charset="-122"/>
              </a:rPr>
              <a:t>检测线圈内的磁通量：一般情况没有解析解</a:t>
            </a:r>
          </a:p>
        </p:txBody>
      </p:sp>
      <p:sp>
        <p:nvSpPr>
          <p:cNvPr id="297993" name="Text Box 9"/>
          <p:cNvSpPr txBox="1">
            <a:spLocks noChangeArrowheads="1"/>
          </p:cNvSpPr>
          <p:nvPr/>
        </p:nvSpPr>
        <p:spPr bwMode="auto">
          <a:xfrm>
            <a:off x="755650" y="2981325"/>
            <a:ext cx="5162550" cy="519113"/>
          </a:xfrm>
          <a:prstGeom prst="rect">
            <a:avLst/>
          </a:prstGeom>
          <a:noFill/>
          <a:ln w="9525">
            <a:noFill/>
            <a:miter lim="800000"/>
            <a:headEnd/>
            <a:tailEnd/>
          </a:ln>
          <a:effectLst/>
        </p:spPr>
        <p:txBody>
          <a:bodyPr wrap="none">
            <a:spAutoFit/>
          </a:bodyPr>
          <a:lstStyle/>
          <a:p>
            <a:r>
              <a:rPr lang="zh-CN" altLang="en-US" sz="2800">
                <a:latin typeface="Arial" pitchFamily="34" charset="0"/>
                <a:ea typeface="隶书" pitchFamily="49" charset="-122"/>
              </a:rPr>
              <a:t>则，单匝检测线圈内的磁通量：</a:t>
            </a:r>
          </a:p>
        </p:txBody>
      </p:sp>
      <p:sp>
        <p:nvSpPr>
          <p:cNvPr id="297994" name="Text Box 10"/>
          <p:cNvSpPr txBox="1">
            <a:spLocks noChangeArrowheads="1"/>
          </p:cNvSpPr>
          <p:nvPr/>
        </p:nvSpPr>
        <p:spPr bwMode="auto">
          <a:xfrm>
            <a:off x="1042988" y="5070475"/>
            <a:ext cx="4806950" cy="519113"/>
          </a:xfrm>
          <a:prstGeom prst="rect">
            <a:avLst/>
          </a:prstGeom>
          <a:noFill/>
          <a:ln w="9525">
            <a:noFill/>
            <a:miter lim="800000"/>
            <a:headEnd/>
            <a:tailEnd/>
          </a:ln>
          <a:effectLst/>
        </p:spPr>
        <p:txBody>
          <a:bodyPr wrap="none">
            <a:spAutoFit/>
          </a:bodyPr>
          <a:lstStyle/>
          <a:p>
            <a:r>
              <a:rPr lang="zh-CN" altLang="en-US" sz="2800">
                <a:latin typeface="Arial" pitchFamily="34" charset="0"/>
                <a:ea typeface="隶书" pitchFamily="49" charset="-122"/>
              </a:rPr>
              <a:t>单匝检测线圈内的感应电势：</a:t>
            </a:r>
          </a:p>
        </p:txBody>
      </p:sp>
      <p:graphicFrame>
        <p:nvGraphicFramePr>
          <p:cNvPr id="297995" name="Object 11"/>
          <p:cNvGraphicFramePr>
            <a:graphicFrameLocks noChangeAspect="1"/>
          </p:cNvGraphicFramePr>
          <p:nvPr/>
        </p:nvGraphicFramePr>
        <p:xfrm>
          <a:off x="725488" y="5556250"/>
          <a:ext cx="7693025" cy="1301750"/>
        </p:xfrm>
        <a:graphic>
          <a:graphicData uri="http://schemas.openxmlformats.org/presentationml/2006/ole">
            <p:oleObj spid="_x0000_s297995" name="Equation" r:id="rId5" imgW="3454200" imgH="583920" progId="Equation.DSMT4">
              <p:embed/>
            </p:oleObj>
          </a:graphicData>
        </a:graphic>
      </p:graphicFrame>
      <p:sp>
        <p:nvSpPr>
          <p:cNvPr id="297996" name="Text Box 12"/>
          <p:cNvSpPr txBox="1">
            <a:spLocks noChangeArrowheads="1"/>
          </p:cNvSpPr>
          <p:nvPr/>
        </p:nvSpPr>
        <p:spPr bwMode="auto">
          <a:xfrm>
            <a:off x="6856413" y="1201738"/>
            <a:ext cx="1098550" cy="366712"/>
          </a:xfrm>
          <a:prstGeom prst="rect">
            <a:avLst/>
          </a:prstGeom>
          <a:noFill/>
          <a:ln w="9525">
            <a:noFill/>
            <a:miter lim="800000"/>
            <a:headEnd/>
            <a:tailEnd/>
          </a:ln>
          <a:effectLst/>
        </p:spPr>
        <p:txBody>
          <a:bodyPr wrap="none">
            <a:spAutoFit/>
          </a:bodyPr>
          <a:lstStyle/>
          <a:p>
            <a:r>
              <a:rPr lang="zh-CN" altLang="en-US" sz="1800"/>
              <a:t>圆形线圈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7988"/>
                                        </p:tgtEl>
                                        <p:attrNameLst>
                                          <p:attrName>style.visibility</p:attrName>
                                        </p:attrNameLst>
                                      </p:cBhvr>
                                      <p:to>
                                        <p:strVal val="visible"/>
                                      </p:to>
                                    </p:set>
                                    <p:animEffect transition="in" filter="fade">
                                      <p:cBhvr>
                                        <p:cTn id="7" dur="2000"/>
                                        <p:tgtEl>
                                          <p:spTgt spid="297988"/>
                                        </p:tgtEl>
                                      </p:cBhvr>
                                    </p:animEffect>
                                  </p:childTnLst>
                                </p:cTn>
                              </p:par>
                              <p:par>
                                <p:cTn id="8" presetID="10" presetClass="entr" presetSubtype="0" fill="hold" nodeType="withEffect">
                                  <p:stCondLst>
                                    <p:cond delay="0"/>
                                  </p:stCondLst>
                                  <p:childTnLst>
                                    <p:set>
                                      <p:cBhvr>
                                        <p:cTn id="9" dur="1" fill="hold">
                                          <p:stCondLst>
                                            <p:cond delay="0"/>
                                          </p:stCondLst>
                                        </p:cTn>
                                        <p:tgtEl>
                                          <p:spTgt spid="297990"/>
                                        </p:tgtEl>
                                        <p:attrNameLst>
                                          <p:attrName>style.visibility</p:attrName>
                                        </p:attrNameLst>
                                      </p:cBhvr>
                                      <p:to>
                                        <p:strVal val="visible"/>
                                      </p:to>
                                    </p:set>
                                    <p:animEffect transition="in" filter="fade">
                                      <p:cBhvr>
                                        <p:cTn id="10" dur="2000"/>
                                        <p:tgtEl>
                                          <p:spTgt spid="297990"/>
                                        </p:tgtEl>
                                      </p:cBhvr>
                                    </p:animEffect>
                                  </p:childTnLst>
                                </p:cTn>
                              </p:par>
                              <p:par>
                                <p:cTn id="11" presetID="10" presetClass="entr" presetSubtype="0" fill="hold" nodeType="withEffect">
                                  <p:stCondLst>
                                    <p:cond delay="0"/>
                                  </p:stCondLst>
                                  <p:childTnLst>
                                    <p:set>
                                      <p:cBhvr>
                                        <p:cTn id="12" dur="1" fill="hold">
                                          <p:stCondLst>
                                            <p:cond delay="0"/>
                                          </p:stCondLst>
                                        </p:cTn>
                                        <p:tgtEl>
                                          <p:spTgt spid="297991"/>
                                        </p:tgtEl>
                                        <p:attrNameLst>
                                          <p:attrName>style.visibility</p:attrName>
                                        </p:attrNameLst>
                                      </p:cBhvr>
                                      <p:to>
                                        <p:strVal val="visible"/>
                                      </p:to>
                                    </p:set>
                                    <p:animEffect transition="in" filter="fade">
                                      <p:cBhvr>
                                        <p:cTn id="13" dur="2000"/>
                                        <p:tgtEl>
                                          <p:spTgt spid="29799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7993"/>
                                        </p:tgtEl>
                                        <p:attrNameLst>
                                          <p:attrName>style.visibility</p:attrName>
                                        </p:attrNameLst>
                                      </p:cBhvr>
                                      <p:to>
                                        <p:strVal val="visible"/>
                                      </p:to>
                                    </p:set>
                                    <p:animEffect transition="in" filter="fade">
                                      <p:cBhvr>
                                        <p:cTn id="16" dur="2000"/>
                                        <p:tgtEl>
                                          <p:spTgt spid="29799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97994"/>
                                        </p:tgtEl>
                                        <p:attrNameLst>
                                          <p:attrName>style.visibility</p:attrName>
                                        </p:attrNameLst>
                                      </p:cBhvr>
                                      <p:to>
                                        <p:strVal val="visible"/>
                                      </p:to>
                                    </p:set>
                                    <p:animEffect transition="in" filter="fade">
                                      <p:cBhvr>
                                        <p:cTn id="21" dur="2000"/>
                                        <p:tgtEl>
                                          <p:spTgt spid="297994"/>
                                        </p:tgtEl>
                                      </p:cBhvr>
                                    </p:animEffect>
                                  </p:childTnLst>
                                </p:cTn>
                              </p:par>
                              <p:par>
                                <p:cTn id="22" presetID="10" presetClass="entr" presetSubtype="0" fill="hold" nodeType="withEffect">
                                  <p:stCondLst>
                                    <p:cond delay="0"/>
                                  </p:stCondLst>
                                  <p:childTnLst>
                                    <p:set>
                                      <p:cBhvr>
                                        <p:cTn id="23" dur="1" fill="hold">
                                          <p:stCondLst>
                                            <p:cond delay="0"/>
                                          </p:stCondLst>
                                        </p:cTn>
                                        <p:tgtEl>
                                          <p:spTgt spid="297995"/>
                                        </p:tgtEl>
                                        <p:attrNameLst>
                                          <p:attrName>style.visibility</p:attrName>
                                        </p:attrNameLst>
                                      </p:cBhvr>
                                      <p:to>
                                        <p:strVal val="visible"/>
                                      </p:to>
                                    </p:set>
                                    <p:animEffect transition="in" filter="fade">
                                      <p:cBhvr>
                                        <p:cTn id="24" dur="2000"/>
                                        <p:tgtEl>
                                          <p:spTgt spid="297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8" grpId="0"/>
      <p:bldP spid="297993" grpId="0"/>
      <p:bldP spid="29799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灯片编号占位符 5"/>
          <p:cNvSpPr>
            <a:spLocks noGrp="1"/>
          </p:cNvSpPr>
          <p:nvPr>
            <p:ph type="sldNum" sz="quarter" idx="12"/>
          </p:nvPr>
        </p:nvSpPr>
        <p:spPr/>
        <p:txBody>
          <a:bodyPr/>
          <a:lstStyle/>
          <a:p>
            <a:fld id="{EB9F6777-8AAE-4945-985B-C719A8D78F85}" type="slidenum">
              <a:rPr lang="en-US" altLang="zh-CN"/>
              <a:pPr/>
              <a:t>55</a:t>
            </a:fld>
            <a:endParaRPr lang="en-US" altLang="zh-CN"/>
          </a:p>
        </p:txBody>
      </p:sp>
      <p:sp>
        <p:nvSpPr>
          <p:cNvPr id="299010" name="Rectangle 2"/>
          <p:cNvSpPr>
            <a:spLocks noGrp="1" noChangeArrowheads="1"/>
          </p:cNvSpPr>
          <p:nvPr>
            <p:ph type="title"/>
          </p:nvPr>
        </p:nvSpPr>
        <p:spPr>
          <a:xfrm>
            <a:off x="685800" y="76200"/>
            <a:ext cx="7772400" cy="838200"/>
          </a:xfrm>
          <a:noFill/>
          <a:ln/>
        </p:spPr>
        <p:txBody>
          <a:bodyPr/>
          <a:lstStyle/>
          <a:p>
            <a:r>
              <a:rPr lang="zh-CN" altLang="en-US">
                <a:solidFill>
                  <a:schemeClr val="tx1"/>
                </a:solidFill>
                <a:latin typeface="黑体" pitchFamily="49" charset="-122"/>
                <a:ea typeface="黑体" pitchFamily="49" charset="-122"/>
              </a:rPr>
              <a:t>磁（</a:t>
            </a:r>
            <a:r>
              <a:rPr lang="zh-CN" altLang="en-US">
                <a:solidFill>
                  <a:srgbClr val="FF0000"/>
                </a:solidFill>
                <a:latin typeface="黑体" pitchFamily="49" charset="-122"/>
                <a:ea typeface="黑体" pitchFamily="49" charset="-122"/>
              </a:rPr>
              <a:t>偶</a:t>
            </a:r>
            <a:r>
              <a:rPr lang="zh-CN" altLang="en-US">
                <a:solidFill>
                  <a:schemeClr val="tx1"/>
                </a:solidFill>
                <a:latin typeface="黑体" pitchFamily="49" charset="-122"/>
                <a:ea typeface="黑体" pitchFamily="49" charset="-122"/>
              </a:rPr>
              <a:t>）极子假设</a:t>
            </a:r>
          </a:p>
        </p:txBody>
      </p:sp>
      <p:sp>
        <p:nvSpPr>
          <p:cNvPr id="299011" name="Text Box 3"/>
          <p:cNvSpPr txBox="1">
            <a:spLocks noChangeArrowheads="1"/>
          </p:cNvSpPr>
          <p:nvPr/>
        </p:nvSpPr>
        <p:spPr bwMode="auto">
          <a:xfrm>
            <a:off x="7588250" y="0"/>
            <a:ext cx="1555750" cy="457200"/>
          </a:xfrm>
          <a:prstGeom prst="rect">
            <a:avLst/>
          </a:prstGeom>
          <a:solidFill>
            <a:srgbClr val="CCCCFF"/>
          </a:solidFill>
          <a:ln w="9525">
            <a:noFill/>
            <a:miter lim="800000"/>
            <a:headEnd/>
            <a:tailEnd/>
          </a:ln>
          <a:effectLst/>
        </p:spPr>
        <p:txBody>
          <a:bodyPr wrap="none">
            <a:spAutoFit/>
          </a:bodyPr>
          <a:lstStyle/>
          <a:p>
            <a:pPr algn="r"/>
            <a:r>
              <a:rPr kumimoji="1" lang="zh-CN" altLang="en-US"/>
              <a:t>磁偶极子</a:t>
            </a:r>
            <a:r>
              <a:rPr kumimoji="1" lang="en-US" altLang="zh-CN"/>
              <a:t>5</a:t>
            </a:r>
            <a:endParaRPr kumimoji="1" lang="en-US" altLang="zh-CN">
              <a:ea typeface="华文行楷" pitchFamily="2" charset="-122"/>
            </a:endParaRPr>
          </a:p>
        </p:txBody>
      </p:sp>
      <p:sp>
        <p:nvSpPr>
          <p:cNvPr id="299012" name="Text Box 4"/>
          <p:cNvSpPr txBox="1">
            <a:spLocks noChangeArrowheads="1"/>
          </p:cNvSpPr>
          <p:nvPr/>
        </p:nvSpPr>
        <p:spPr bwMode="auto">
          <a:xfrm>
            <a:off x="250825" y="1700213"/>
            <a:ext cx="7192963" cy="519112"/>
          </a:xfrm>
          <a:prstGeom prst="rect">
            <a:avLst/>
          </a:prstGeom>
          <a:noFill/>
          <a:ln w="9525">
            <a:noFill/>
            <a:miter lim="800000"/>
            <a:headEnd/>
            <a:tailEnd/>
          </a:ln>
          <a:effectLst/>
        </p:spPr>
        <p:txBody>
          <a:bodyPr wrap="none">
            <a:spAutoFit/>
          </a:bodyPr>
          <a:lstStyle/>
          <a:p>
            <a:r>
              <a:rPr lang="zh-CN" altLang="en-US" sz="2800">
                <a:solidFill>
                  <a:srgbClr val="FF0000"/>
                </a:solidFill>
                <a:latin typeface="Arial" pitchFamily="34" charset="0"/>
                <a:ea typeface="隶书" pitchFamily="49" charset="-122"/>
              </a:rPr>
              <a:t>（</a:t>
            </a:r>
            <a:r>
              <a:rPr lang="en-US" altLang="zh-CN" sz="2800">
                <a:solidFill>
                  <a:srgbClr val="FF0000"/>
                </a:solidFill>
                <a:ea typeface="隶书" pitchFamily="49" charset="-122"/>
              </a:rPr>
              <a:t>ii</a:t>
            </a:r>
            <a:r>
              <a:rPr lang="zh-CN" altLang="en-US" sz="2800">
                <a:solidFill>
                  <a:srgbClr val="FF0000"/>
                </a:solidFill>
                <a:latin typeface="Arial" pitchFamily="34" charset="0"/>
                <a:ea typeface="隶书" pitchFamily="49" charset="-122"/>
              </a:rPr>
              <a:t>）点磁偶极子</a:t>
            </a:r>
            <a:r>
              <a:rPr lang="zh-CN" altLang="en-US" sz="2800">
                <a:solidFill>
                  <a:srgbClr val="0000FF"/>
                </a:solidFill>
                <a:latin typeface="Arial" pitchFamily="34" charset="0"/>
                <a:ea typeface="隶书" pitchFamily="49" charset="-122"/>
              </a:rPr>
              <a:t>偏离</a:t>
            </a:r>
            <a:r>
              <a:rPr lang="zh-CN" altLang="en-US" sz="2800">
                <a:solidFill>
                  <a:srgbClr val="FF0000"/>
                </a:solidFill>
                <a:latin typeface="Arial" pitchFamily="34" charset="0"/>
                <a:ea typeface="隶书" pitchFamily="49" charset="-122"/>
              </a:rPr>
              <a:t>检测线圈的</a:t>
            </a:r>
            <a:r>
              <a:rPr lang="zh-CN" altLang="en-US" sz="2800">
                <a:solidFill>
                  <a:srgbClr val="0000FF"/>
                </a:solidFill>
                <a:latin typeface="Arial" pitchFamily="34" charset="0"/>
                <a:ea typeface="隶书" pitchFamily="49" charset="-122"/>
              </a:rPr>
              <a:t>轴线</a:t>
            </a:r>
            <a:r>
              <a:rPr lang="zh-CN" altLang="en-US" sz="2800">
                <a:solidFill>
                  <a:srgbClr val="FF0000"/>
                </a:solidFill>
                <a:latin typeface="Arial" pitchFamily="34" charset="0"/>
                <a:ea typeface="隶书" pitchFamily="49" charset="-122"/>
              </a:rPr>
              <a:t>：</a:t>
            </a:r>
            <a:r>
              <a:rPr lang="zh-CN" altLang="en-US" sz="2800">
                <a:solidFill>
                  <a:srgbClr val="FF0000"/>
                </a:solidFill>
                <a:latin typeface="Arial" pitchFamily="34" charset="0"/>
                <a:ea typeface="隶书" pitchFamily="49" charset="-122"/>
                <a:sym typeface="Symbol" pitchFamily="18" charset="2"/>
              </a:rPr>
              <a:t>  </a:t>
            </a:r>
            <a:r>
              <a:rPr lang="en-US" altLang="zh-CN" sz="2800">
                <a:solidFill>
                  <a:srgbClr val="FF0000"/>
                </a:solidFill>
                <a:latin typeface="Arial" pitchFamily="34" charset="0"/>
                <a:ea typeface="隶书" pitchFamily="49" charset="-122"/>
                <a:sym typeface="Symbol" pitchFamily="18" charset="2"/>
              </a:rPr>
              <a:t>0</a:t>
            </a:r>
          </a:p>
        </p:txBody>
      </p:sp>
      <p:sp>
        <p:nvSpPr>
          <p:cNvPr id="299013" name="Text Box 5"/>
          <p:cNvSpPr txBox="1">
            <a:spLocks noChangeArrowheads="1"/>
          </p:cNvSpPr>
          <p:nvPr/>
        </p:nvSpPr>
        <p:spPr bwMode="auto">
          <a:xfrm>
            <a:off x="250825" y="1076325"/>
            <a:ext cx="5103813" cy="579438"/>
          </a:xfrm>
          <a:prstGeom prst="rect">
            <a:avLst/>
          </a:prstGeom>
          <a:noFill/>
          <a:ln w="9525">
            <a:noFill/>
            <a:miter lim="800000"/>
            <a:headEnd/>
            <a:tailEnd/>
          </a:ln>
          <a:effectLst/>
        </p:spPr>
        <p:txBody>
          <a:bodyPr wrap="none">
            <a:spAutoFit/>
          </a:bodyPr>
          <a:lstStyle/>
          <a:p>
            <a:r>
              <a:rPr lang="zh-CN" altLang="en-US" sz="3200">
                <a:latin typeface="Arial" pitchFamily="34" charset="0"/>
              </a:rPr>
              <a:t>点磁偶极子（</a:t>
            </a:r>
            <a:r>
              <a:rPr lang="en-US" altLang="zh-CN" sz="3200">
                <a:latin typeface="Arial" pitchFamily="34" charset="0"/>
              </a:rPr>
              <a:t>point dipole</a:t>
            </a:r>
            <a:r>
              <a:rPr lang="zh-CN" altLang="en-US" sz="3200">
                <a:latin typeface="Arial" pitchFamily="34" charset="0"/>
              </a:rPr>
              <a:t>）</a:t>
            </a:r>
          </a:p>
        </p:txBody>
      </p:sp>
      <p:graphicFrame>
        <p:nvGraphicFramePr>
          <p:cNvPr id="299014" name="Object 6"/>
          <p:cNvGraphicFramePr>
            <a:graphicFrameLocks noChangeAspect="1"/>
          </p:cNvGraphicFramePr>
          <p:nvPr/>
        </p:nvGraphicFramePr>
        <p:xfrm>
          <a:off x="79375" y="3644900"/>
          <a:ext cx="9064625" cy="1243013"/>
        </p:xfrm>
        <a:graphic>
          <a:graphicData uri="http://schemas.openxmlformats.org/presentationml/2006/ole">
            <p:oleObj spid="_x0000_s299014" name="Equation" r:id="rId3" imgW="4724280" imgH="647640" progId="Equation.DSMT4">
              <p:embed/>
            </p:oleObj>
          </a:graphicData>
        </a:graphic>
      </p:graphicFrame>
      <p:sp>
        <p:nvSpPr>
          <p:cNvPr id="299015" name="Text Box 7"/>
          <p:cNvSpPr txBox="1">
            <a:spLocks noChangeArrowheads="1"/>
          </p:cNvSpPr>
          <p:nvPr/>
        </p:nvSpPr>
        <p:spPr bwMode="auto">
          <a:xfrm>
            <a:off x="755650" y="3054350"/>
            <a:ext cx="5162550" cy="519113"/>
          </a:xfrm>
          <a:prstGeom prst="rect">
            <a:avLst/>
          </a:prstGeom>
          <a:noFill/>
          <a:ln w="9525">
            <a:noFill/>
            <a:miter lim="800000"/>
            <a:headEnd/>
            <a:tailEnd/>
          </a:ln>
          <a:effectLst/>
        </p:spPr>
        <p:txBody>
          <a:bodyPr wrap="none">
            <a:spAutoFit/>
          </a:bodyPr>
          <a:lstStyle/>
          <a:p>
            <a:r>
              <a:rPr lang="zh-CN" altLang="en-US" sz="2800">
                <a:latin typeface="Arial" pitchFamily="34" charset="0"/>
                <a:ea typeface="隶书" pitchFamily="49" charset="-122"/>
              </a:rPr>
              <a:t>则，单匝检测线圈内的磁通量：</a:t>
            </a:r>
          </a:p>
        </p:txBody>
      </p:sp>
      <p:graphicFrame>
        <p:nvGraphicFramePr>
          <p:cNvPr id="299016" name="Object 8"/>
          <p:cNvGraphicFramePr>
            <a:graphicFrameLocks noChangeAspect="1"/>
          </p:cNvGraphicFramePr>
          <p:nvPr/>
        </p:nvGraphicFramePr>
        <p:xfrm>
          <a:off x="4787900" y="5229225"/>
          <a:ext cx="3756025" cy="1201738"/>
        </p:xfrm>
        <a:graphic>
          <a:graphicData uri="http://schemas.openxmlformats.org/presentationml/2006/ole">
            <p:oleObj spid="_x0000_s299016" name="Equation" r:id="rId4" imgW="1549080" imgH="495000" progId="Equation.DSMT4">
              <p:embed/>
            </p:oleObj>
          </a:graphicData>
        </a:graphic>
      </p:graphicFrame>
      <p:graphicFrame>
        <p:nvGraphicFramePr>
          <p:cNvPr id="299017" name="Object 9"/>
          <p:cNvGraphicFramePr>
            <a:graphicFrameLocks noChangeAspect="1"/>
          </p:cNvGraphicFramePr>
          <p:nvPr/>
        </p:nvGraphicFramePr>
        <p:xfrm>
          <a:off x="1355725" y="2205038"/>
          <a:ext cx="6432550" cy="800100"/>
        </p:xfrm>
        <a:graphic>
          <a:graphicData uri="http://schemas.openxmlformats.org/presentationml/2006/ole">
            <p:oleObj spid="_x0000_s299017" name="Equation" r:id="rId5" imgW="2654280" imgH="330120" progId="Equation.DSMT4">
              <p:embed/>
            </p:oleObj>
          </a:graphicData>
        </a:graphic>
      </p:graphicFrame>
      <p:sp>
        <p:nvSpPr>
          <p:cNvPr id="299018" name="Text Box 10"/>
          <p:cNvSpPr txBox="1">
            <a:spLocks noChangeArrowheads="1"/>
          </p:cNvSpPr>
          <p:nvPr/>
        </p:nvSpPr>
        <p:spPr bwMode="auto">
          <a:xfrm>
            <a:off x="179388" y="5300663"/>
            <a:ext cx="4248150" cy="831850"/>
          </a:xfrm>
          <a:prstGeom prst="rect">
            <a:avLst/>
          </a:prstGeom>
          <a:noFill/>
          <a:ln w="9525">
            <a:solidFill>
              <a:schemeClr val="tx1"/>
            </a:solidFill>
            <a:miter lim="800000"/>
            <a:headEnd/>
            <a:tailEnd/>
          </a:ln>
          <a:effectLst/>
        </p:spPr>
        <p:txBody>
          <a:bodyPr>
            <a:spAutoFit/>
          </a:bodyPr>
          <a:lstStyle/>
          <a:p>
            <a:r>
              <a:rPr lang="en-US" altLang="zh-CN" i="1"/>
              <a:t>K</a:t>
            </a:r>
            <a:r>
              <a:rPr lang="en-US" altLang="zh-CN"/>
              <a:t>(</a:t>
            </a:r>
            <a:r>
              <a:rPr lang="en-US" altLang="zh-CN" i="1"/>
              <a:t>k</a:t>
            </a:r>
            <a:r>
              <a:rPr lang="en-US" altLang="zh-CN"/>
              <a:t>)</a:t>
            </a:r>
            <a:r>
              <a:rPr lang="zh-CN" altLang="en-US"/>
              <a:t>和</a:t>
            </a:r>
            <a:r>
              <a:rPr lang="en-US" altLang="zh-CN" i="1"/>
              <a:t>E</a:t>
            </a:r>
            <a:r>
              <a:rPr lang="en-US" altLang="zh-CN"/>
              <a:t>(k)</a:t>
            </a:r>
            <a:r>
              <a:rPr lang="zh-CN" altLang="en-US"/>
              <a:t>：</a:t>
            </a:r>
          </a:p>
          <a:p>
            <a:r>
              <a:rPr lang="zh-CN" altLang="en-US"/>
              <a:t>第一类、第二类完全椭圆积分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9012"/>
                                        </p:tgtEl>
                                        <p:attrNameLst>
                                          <p:attrName>style.visibility</p:attrName>
                                        </p:attrNameLst>
                                      </p:cBhvr>
                                      <p:to>
                                        <p:strVal val="visible"/>
                                      </p:to>
                                    </p:set>
                                    <p:animEffect transition="in" filter="fade">
                                      <p:cBhvr>
                                        <p:cTn id="7" dur="2000"/>
                                        <p:tgtEl>
                                          <p:spTgt spid="299012"/>
                                        </p:tgtEl>
                                      </p:cBhvr>
                                    </p:animEffect>
                                  </p:childTnLst>
                                </p:cTn>
                              </p:par>
                              <p:par>
                                <p:cTn id="8" presetID="10" presetClass="entr" presetSubtype="0" fill="hold" nodeType="withEffect">
                                  <p:stCondLst>
                                    <p:cond delay="0"/>
                                  </p:stCondLst>
                                  <p:childTnLst>
                                    <p:set>
                                      <p:cBhvr>
                                        <p:cTn id="9" dur="1" fill="hold">
                                          <p:stCondLst>
                                            <p:cond delay="0"/>
                                          </p:stCondLst>
                                        </p:cTn>
                                        <p:tgtEl>
                                          <p:spTgt spid="299017"/>
                                        </p:tgtEl>
                                        <p:attrNameLst>
                                          <p:attrName>style.visibility</p:attrName>
                                        </p:attrNameLst>
                                      </p:cBhvr>
                                      <p:to>
                                        <p:strVal val="visible"/>
                                      </p:to>
                                    </p:set>
                                    <p:animEffect transition="in" filter="fade">
                                      <p:cBhvr>
                                        <p:cTn id="10" dur="2000"/>
                                        <p:tgtEl>
                                          <p:spTgt spid="299017"/>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299015"/>
                                        </p:tgtEl>
                                        <p:attrNameLst>
                                          <p:attrName>style.visibility</p:attrName>
                                        </p:attrNameLst>
                                      </p:cBhvr>
                                      <p:to>
                                        <p:strVal val="visible"/>
                                      </p:to>
                                    </p:set>
                                    <p:animEffect transition="in" filter="strips(downRight)">
                                      <p:cBhvr>
                                        <p:cTn id="15" dur="500"/>
                                        <p:tgtEl>
                                          <p:spTgt spid="299015"/>
                                        </p:tgtEl>
                                      </p:cBhvr>
                                    </p:animEffect>
                                  </p:childTnLst>
                                </p:cTn>
                              </p:par>
                            </p:childTnLst>
                          </p:cTn>
                        </p:par>
                        <p:par>
                          <p:cTn id="16" fill="hold">
                            <p:stCondLst>
                              <p:cond delay="500"/>
                            </p:stCondLst>
                            <p:childTnLst>
                              <p:par>
                                <p:cTn id="17" presetID="18" presetClass="entr" presetSubtype="6" fill="hold" nodeType="afterEffect">
                                  <p:stCondLst>
                                    <p:cond delay="0"/>
                                  </p:stCondLst>
                                  <p:childTnLst>
                                    <p:set>
                                      <p:cBhvr>
                                        <p:cTn id="18" dur="1" fill="hold">
                                          <p:stCondLst>
                                            <p:cond delay="0"/>
                                          </p:stCondLst>
                                        </p:cTn>
                                        <p:tgtEl>
                                          <p:spTgt spid="299014"/>
                                        </p:tgtEl>
                                        <p:attrNameLst>
                                          <p:attrName>style.visibility</p:attrName>
                                        </p:attrNameLst>
                                      </p:cBhvr>
                                      <p:to>
                                        <p:strVal val="visible"/>
                                      </p:to>
                                    </p:set>
                                    <p:animEffect transition="in" filter="strips(downRight)">
                                      <p:cBhvr>
                                        <p:cTn id="19" dur="500"/>
                                        <p:tgtEl>
                                          <p:spTgt spid="299014"/>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299016"/>
                                        </p:tgtEl>
                                        <p:attrNameLst>
                                          <p:attrName>style.visibility</p:attrName>
                                        </p:attrNameLst>
                                      </p:cBhvr>
                                      <p:to>
                                        <p:strVal val="visible"/>
                                      </p:to>
                                    </p:set>
                                    <p:animEffect transition="in" filter="fade">
                                      <p:cBhvr>
                                        <p:cTn id="23" dur="2000"/>
                                        <p:tgtEl>
                                          <p:spTgt spid="2990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99018"/>
                                        </p:tgtEl>
                                        <p:attrNameLst>
                                          <p:attrName>style.visibility</p:attrName>
                                        </p:attrNameLst>
                                      </p:cBhvr>
                                      <p:to>
                                        <p:strVal val="visible"/>
                                      </p:to>
                                    </p:set>
                                    <p:animEffect transition="in" filter="fade">
                                      <p:cBhvr>
                                        <p:cTn id="26" dur="2000"/>
                                        <p:tgtEl>
                                          <p:spTgt spid="299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2" grpId="0"/>
      <p:bldP spid="299015" grpId="0"/>
      <p:bldP spid="29901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4AD5AF54-5CFB-42D2-8149-EF7770CB9C08}" type="slidenum">
              <a:rPr lang="en-US" altLang="zh-CN"/>
              <a:pPr/>
              <a:t>56</a:t>
            </a:fld>
            <a:endParaRPr lang="en-US" altLang="zh-CN"/>
          </a:p>
        </p:txBody>
      </p:sp>
      <p:sp>
        <p:nvSpPr>
          <p:cNvPr id="300034" name="Rectangle 2"/>
          <p:cNvSpPr>
            <a:spLocks noGrp="1" noChangeArrowheads="1"/>
          </p:cNvSpPr>
          <p:nvPr>
            <p:ph type="title"/>
          </p:nvPr>
        </p:nvSpPr>
        <p:spPr>
          <a:xfrm>
            <a:off x="685800" y="76200"/>
            <a:ext cx="7772400" cy="838200"/>
          </a:xfrm>
          <a:noFill/>
          <a:ln/>
        </p:spPr>
        <p:txBody>
          <a:bodyPr/>
          <a:lstStyle/>
          <a:p>
            <a:r>
              <a:rPr lang="zh-CN" altLang="en-US">
                <a:solidFill>
                  <a:schemeClr val="tx1"/>
                </a:solidFill>
                <a:latin typeface="黑体" pitchFamily="49" charset="-122"/>
                <a:ea typeface="黑体" pitchFamily="49" charset="-122"/>
              </a:rPr>
              <a:t>完全椭圆积分的级数展开</a:t>
            </a:r>
          </a:p>
        </p:txBody>
      </p:sp>
      <p:graphicFrame>
        <p:nvGraphicFramePr>
          <p:cNvPr id="300035" name="Object 3"/>
          <p:cNvGraphicFramePr>
            <a:graphicFrameLocks noChangeAspect="1"/>
          </p:cNvGraphicFramePr>
          <p:nvPr/>
        </p:nvGraphicFramePr>
        <p:xfrm>
          <a:off x="2693988" y="5013325"/>
          <a:ext cx="3756025" cy="1201738"/>
        </p:xfrm>
        <a:graphic>
          <a:graphicData uri="http://schemas.openxmlformats.org/presentationml/2006/ole">
            <p:oleObj spid="_x0000_s300035" name="Equation" r:id="rId3" imgW="1549080" imgH="495000" progId="Equation.DSMT4">
              <p:embed/>
            </p:oleObj>
          </a:graphicData>
        </a:graphic>
      </p:graphicFrame>
      <p:graphicFrame>
        <p:nvGraphicFramePr>
          <p:cNvPr id="300036" name="Object 4"/>
          <p:cNvGraphicFramePr>
            <a:graphicFrameLocks noChangeAspect="1"/>
          </p:cNvGraphicFramePr>
          <p:nvPr/>
        </p:nvGraphicFramePr>
        <p:xfrm>
          <a:off x="249238" y="981075"/>
          <a:ext cx="8642350" cy="2319338"/>
        </p:xfrm>
        <a:graphic>
          <a:graphicData uri="http://schemas.openxmlformats.org/presentationml/2006/ole">
            <p:oleObj spid="_x0000_s300036" name="Equation" r:id="rId4" imgW="4254480" imgH="1143000" progId="Equation.DSMT4">
              <p:embed/>
            </p:oleObj>
          </a:graphicData>
        </a:graphic>
      </p:graphicFrame>
      <p:graphicFrame>
        <p:nvGraphicFramePr>
          <p:cNvPr id="300037" name="Object 5"/>
          <p:cNvGraphicFramePr>
            <a:graphicFrameLocks noChangeAspect="1"/>
          </p:cNvGraphicFramePr>
          <p:nvPr/>
        </p:nvGraphicFramePr>
        <p:xfrm>
          <a:off x="107950" y="3573463"/>
          <a:ext cx="8863013" cy="1030287"/>
        </p:xfrm>
        <a:graphic>
          <a:graphicData uri="http://schemas.openxmlformats.org/presentationml/2006/ole">
            <p:oleObj spid="_x0000_s300037" name="Equation" r:id="rId5" imgW="4800600" imgH="558720" progId="Equation.DSMT4">
              <p:embed/>
            </p:oleObj>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5"/>
          <p:cNvSpPr>
            <a:spLocks noGrp="1"/>
          </p:cNvSpPr>
          <p:nvPr>
            <p:ph type="sldNum" sz="quarter" idx="12"/>
          </p:nvPr>
        </p:nvSpPr>
        <p:spPr/>
        <p:txBody>
          <a:bodyPr/>
          <a:lstStyle/>
          <a:p>
            <a:fld id="{49DD669A-E9F9-4BC8-9198-0D28FD700FC6}" type="slidenum">
              <a:rPr lang="en-US" altLang="zh-CN"/>
              <a:pPr/>
              <a:t>57</a:t>
            </a:fld>
            <a:endParaRPr lang="en-US" altLang="zh-CN"/>
          </a:p>
        </p:txBody>
      </p:sp>
      <p:sp>
        <p:nvSpPr>
          <p:cNvPr id="301058" name="Rectangle 2"/>
          <p:cNvSpPr>
            <a:spLocks noGrp="1" noChangeArrowheads="1"/>
          </p:cNvSpPr>
          <p:nvPr>
            <p:ph type="title"/>
          </p:nvPr>
        </p:nvSpPr>
        <p:spPr>
          <a:xfrm>
            <a:off x="685800" y="76200"/>
            <a:ext cx="7772400" cy="838200"/>
          </a:xfrm>
          <a:noFill/>
          <a:ln/>
        </p:spPr>
        <p:txBody>
          <a:bodyPr/>
          <a:lstStyle/>
          <a:p>
            <a:r>
              <a:rPr lang="zh-CN" altLang="en-US">
                <a:solidFill>
                  <a:schemeClr val="tx1"/>
                </a:solidFill>
                <a:latin typeface="黑体" pitchFamily="49" charset="-122"/>
                <a:ea typeface="黑体" pitchFamily="49" charset="-122"/>
              </a:rPr>
              <a:t>磁（</a:t>
            </a:r>
            <a:r>
              <a:rPr lang="zh-CN" altLang="en-US">
                <a:solidFill>
                  <a:srgbClr val="FF0000"/>
                </a:solidFill>
                <a:latin typeface="黑体" pitchFamily="49" charset="-122"/>
                <a:ea typeface="黑体" pitchFamily="49" charset="-122"/>
              </a:rPr>
              <a:t>偶</a:t>
            </a:r>
            <a:r>
              <a:rPr lang="zh-CN" altLang="en-US">
                <a:solidFill>
                  <a:schemeClr val="tx1"/>
                </a:solidFill>
                <a:latin typeface="黑体" pitchFamily="49" charset="-122"/>
                <a:ea typeface="黑体" pitchFamily="49" charset="-122"/>
              </a:rPr>
              <a:t>）极子假设</a:t>
            </a:r>
          </a:p>
        </p:txBody>
      </p:sp>
      <p:sp>
        <p:nvSpPr>
          <p:cNvPr id="301059" name="Text Box 3"/>
          <p:cNvSpPr txBox="1">
            <a:spLocks noChangeArrowheads="1"/>
          </p:cNvSpPr>
          <p:nvPr/>
        </p:nvSpPr>
        <p:spPr bwMode="auto">
          <a:xfrm>
            <a:off x="7588250" y="0"/>
            <a:ext cx="1555750" cy="457200"/>
          </a:xfrm>
          <a:prstGeom prst="rect">
            <a:avLst/>
          </a:prstGeom>
          <a:solidFill>
            <a:srgbClr val="CCCCFF"/>
          </a:solidFill>
          <a:ln w="9525">
            <a:noFill/>
            <a:miter lim="800000"/>
            <a:headEnd/>
            <a:tailEnd/>
          </a:ln>
          <a:effectLst/>
        </p:spPr>
        <p:txBody>
          <a:bodyPr wrap="none">
            <a:spAutoFit/>
          </a:bodyPr>
          <a:lstStyle/>
          <a:p>
            <a:pPr algn="r"/>
            <a:r>
              <a:rPr kumimoji="1" lang="zh-CN" altLang="en-US"/>
              <a:t>磁偶极子</a:t>
            </a:r>
            <a:r>
              <a:rPr kumimoji="1" lang="en-US" altLang="zh-CN"/>
              <a:t>6</a:t>
            </a:r>
            <a:endParaRPr kumimoji="1" lang="en-US" altLang="zh-CN">
              <a:ea typeface="华文行楷" pitchFamily="2" charset="-122"/>
            </a:endParaRPr>
          </a:p>
        </p:txBody>
      </p:sp>
      <p:sp>
        <p:nvSpPr>
          <p:cNvPr id="301060" name="Text Box 4"/>
          <p:cNvSpPr txBox="1">
            <a:spLocks noChangeArrowheads="1"/>
          </p:cNvSpPr>
          <p:nvPr/>
        </p:nvSpPr>
        <p:spPr bwMode="auto">
          <a:xfrm>
            <a:off x="250825" y="1700213"/>
            <a:ext cx="7192963" cy="519112"/>
          </a:xfrm>
          <a:prstGeom prst="rect">
            <a:avLst/>
          </a:prstGeom>
          <a:noFill/>
          <a:ln w="9525">
            <a:noFill/>
            <a:miter lim="800000"/>
            <a:headEnd/>
            <a:tailEnd/>
          </a:ln>
          <a:effectLst/>
        </p:spPr>
        <p:txBody>
          <a:bodyPr wrap="none">
            <a:spAutoFit/>
          </a:bodyPr>
          <a:lstStyle/>
          <a:p>
            <a:r>
              <a:rPr lang="zh-CN" altLang="en-US" sz="2800">
                <a:solidFill>
                  <a:srgbClr val="FF0000"/>
                </a:solidFill>
                <a:latin typeface="Arial" pitchFamily="34" charset="0"/>
                <a:ea typeface="隶书" pitchFamily="49" charset="-122"/>
              </a:rPr>
              <a:t>（</a:t>
            </a:r>
            <a:r>
              <a:rPr lang="en-US" altLang="zh-CN" sz="2800">
                <a:solidFill>
                  <a:srgbClr val="FF0000"/>
                </a:solidFill>
                <a:ea typeface="隶书" pitchFamily="49" charset="-122"/>
              </a:rPr>
              <a:t>ii</a:t>
            </a:r>
            <a:r>
              <a:rPr lang="zh-CN" altLang="en-US" sz="2800">
                <a:solidFill>
                  <a:srgbClr val="FF0000"/>
                </a:solidFill>
                <a:latin typeface="Arial" pitchFamily="34" charset="0"/>
                <a:ea typeface="隶书" pitchFamily="49" charset="-122"/>
              </a:rPr>
              <a:t>）点磁偶极子</a:t>
            </a:r>
            <a:r>
              <a:rPr lang="zh-CN" altLang="en-US" sz="2800">
                <a:solidFill>
                  <a:srgbClr val="0000FF"/>
                </a:solidFill>
                <a:latin typeface="Arial" pitchFamily="34" charset="0"/>
                <a:ea typeface="隶书" pitchFamily="49" charset="-122"/>
              </a:rPr>
              <a:t>偏离</a:t>
            </a:r>
            <a:r>
              <a:rPr lang="zh-CN" altLang="en-US" sz="2800">
                <a:solidFill>
                  <a:srgbClr val="FF0000"/>
                </a:solidFill>
                <a:latin typeface="Arial" pitchFamily="34" charset="0"/>
                <a:ea typeface="隶书" pitchFamily="49" charset="-122"/>
              </a:rPr>
              <a:t>检测线圈的</a:t>
            </a:r>
            <a:r>
              <a:rPr lang="zh-CN" altLang="en-US" sz="2800">
                <a:solidFill>
                  <a:srgbClr val="0000FF"/>
                </a:solidFill>
                <a:latin typeface="Arial" pitchFamily="34" charset="0"/>
                <a:ea typeface="隶书" pitchFamily="49" charset="-122"/>
              </a:rPr>
              <a:t>轴线</a:t>
            </a:r>
            <a:r>
              <a:rPr lang="zh-CN" altLang="en-US" sz="2800">
                <a:solidFill>
                  <a:srgbClr val="FF0000"/>
                </a:solidFill>
                <a:latin typeface="Arial" pitchFamily="34" charset="0"/>
                <a:ea typeface="隶书" pitchFamily="49" charset="-122"/>
              </a:rPr>
              <a:t>：</a:t>
            </a:r>
            <a:r>
              <a:rPr lang="zh-CN" altLang="en-US" sz="2800">
                <a:solidFill>
                  <a:srgbClr val="FF0000"/>
                </a:solidFill>
                <a:latin typeface="Arial" pitchFamily="34" charset="0"/>
                <a:ea typeface="隶书" pitchFamily="49" charset="-122"/>
                <a:sym typeface="Symbol" pitchFamily="18" charset="2"/>
              </a:rPr>
              <a:t>  </a:t>
            </a:r>
            <a:r>
              <a:rPr lang="en-US" altLang="zh-CN" sz="2800">
                <a:solidFill>
                  <a:srgbClr val="FF0000"/>
                </a:solidFill>
                <a:latin typeface="Arial" pitchFamily="34" charset="0"/>
                <a:ea typeface="隶书" pitchFamily="49" charset="-122"/>
                <a:sym typeface="Symbol" pitchFamily="18" charset="2"/>
              </a:rPr>
              <a:t>0</a:t>
            </a:r>
          </a:p>
        </p:txBody>
      </p:sp>
      <p:sp>
        <p:nvSpPr>
          <p:cNvPr id="301061" name="Text Box 5"/>
          <p:cNvSpPr txBox="1">
            <a:spLocks noChangeArrowheads="1"/>
          </p:cNvSpPr>
          <p:nvPr/>
        </p:nvSpPr>
        <p:spPr bwMode="auto">
          <a:xfrm>
            <a:off x="250825" y="1076325"/>
            <a:ext cx="5103813" cy="579438"/>
          </a:xfrm>
          <a:prstGeom prst="rect">
            <a:avLst/>
          </a:prstGeom>
          <a:noFill/>
          <a:ln w="9525">
            <a:noFill/>
            <a:miter lim="800000"/>
            <a:headEnd/>
            <a:tailEnd/>
          </a:ln>
          <a:effectLst/>
        </p:spPr>
        <p:txBody>
          <a:bodyPr wrap="none">
            <a:spAutoFit/>
          </a:bodyPr>
          <a:lstStyle/>
          <a:p>
            <a:r>
              <a:rPr lang="zh-CN" altLang="en-US" sz="3200">
                <a:latin typeface="Arial" pitchFamily="34" charset="0"/>
              </a:rPr>
              <a:t>点磁偶极子（</a:t>
            </a:r>
            <a:r>
              <a:rPr lang="en-US" altLang="zh-CN" sz="3200">
                <a:latin typeface="Arial" pitchFamily="34" charset="0"/>
              </a:rPr>
              <a:t>point dipole</a:t>
            </a:r>
            <a:r>
              <a:rPr lang="zh-CN" altLang="en-US" sz="3200">
                <a:latin typeface="Arial" pitchFamily="34" charset="0"/>
              </a:rPr>
              <a:t>）</a:t>
            </a:r>
          </a:p>
        </p:txBody>
      </p:sp>
      <p:graphicFrame>
        <p:nvGraphicFramePr>
          <p:cNvPr id="301062" name="Object 6"/>
          <p:cNvGraphicFramePr>
            <a:graphicFrameLocks noChangeAspect="1"/>
          </p:cNvGraphicFramePr>
          <p:nvPr/>
        </p:nvGraphicFramePr>
        <p:xfrm>
          <a:off x="41275" y="2997200"/>
          <a:ext cx="9061450" cy="3451225"/>
        </p:xfrm>
        <a:graphic>
          <a:graphicData uri="http://schemas.openxmlformats.org/presentationml/2006/ole">
            <p:oleObj spid="_x0000_s301062" name="Equation" r:id="rId3" imgW="4000320" imgH="1523880" progId="Equation.DSMT4">
              <p:embed/>
            </p:oleObj>
          </a:graphicData>
        </a:graphic>
      </p:graphicFrame>
      <p:sp>
        <p:nvSpPr>
          <p:cNvPr id="301063" name="Text Box 7"/>
          <p:cNvSpPr txBox="1">
            <a:spLocks noChangeArrowheads="1"/>
          </p:cNvSpPr>
          <p:nvPr/>
        </p:nvSpPr>
        <p:spPr bwMode="auto">
          <a:xfrm>
            <a:off x="539750" y="2333625"/>
            <a:ext cx="5873750" cy="519113"/>
          </a:xfrm>
          <a:prstGeom prst="rect">
            <a:avLst/>
          </a:prstGeom>
          <a:noFill/>
          <a:ln w="9525">
            <a:noFill/>
            <a:miter lim="800000"/>
            <a:headEnd/>
            <a:tailEnd/>
          </a:ln>
          <a:effectLst/>
        </p:spPr>
        <p:txBody>
          <a:bodyPr wrap="none">
            <a:spAutoFit/>
          </a:bodyPr>
          <a:lstStyle/>
          <a:p>
            <a:r>
              <a:rPr lang="zh-CN" altLang="en-US" sz="2800">
                <a:latin typeface="Arial" pitchFamily="34" charset="0"/>
                <a:ea typeface="隶书" pitchFamily="49" charset="-122"/>
              </a:rPr>
              <a:t>单匝检测线圈内的磁通量：级数展开</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5"/>
          <p:cNvSpPr>
            <a:spLocks noGrp="1"/>
          </p:cNvSpPr>
          <p:nvPr>
            <p:ph type="sldNum" sz="quarter" idx="12"/>
          </p:nvPr>
        </p:nvSpPr>
        <p:spPr/>
        <p:txBody>
          <a:bodyPr/>
          <a:lstStyle/>
          <a:p>
            <a:fld id="{1AA8CC93-CE38-45ED-AF92-7D415CA5F44F}" type="slidenum">
              <a:rPr lang="en-US" altLang="zh-CN"/>
              <a:pPr/>
              <a:t>58</a:t>
            </a:fld>
            <a:endParaRPr lang="en-US" altLang="zh-CN"/>
          </a:p>
        </p:txBody>
      </p:sp>
      <p:sp>
        <p:nvSpPr>
          <p:cNvPr id="302082" name="Rectangle 2"/>
          <p:cNvSpPr>
            <a:spLocks noGrp="1" noChangeArrowheads="1"/>
          </p:cNvSpPr>
          <p:nvPr>
            <p:ph type="title"/>
          </p:nvPr>
        </p:nvSpPr>
        <p:spPr>
          <a:xfrm>
            <a:off x="685800" y="76200"/>
            <a:ext cx="7772400" cy="838200"/>
          </a:xfrm>
          <a:noFill/>
          <a:ln/>
        </p:spPr>
        <p:txBody>
          <a:bodyPr/>
          <a:lstStyle/>
          <a:p>
            <a:r>
              <a:rPr lang="zh-CN" altLang="en-US">
                <a:solidFill>
                  <a:schemeClr val="tx1"/>
                </a:solidFill>
                <a:latin typeface="黑体" pitchFamily="49" charset="-122"/>
                <a:ea typeface="黑体" pitchFamily="49" charset="-122"/>
              </a:rPr>
              <a:t>重新整理</a:t>
            </a:r>
          </a:p>
        </p:txBody>
      </p:sp>
      <p:graphicFrame>
        <p:nvGraphicFramePr>
          <p:cNvPr id="302083" name="Object 3"/>
          <p:cNvGraphicFramePr>
            <a:graphicFrameLocks noChangeAspect="1"/>
          </p:cNvGraphicFramePr>
          <p:nvPr/>
        </p:nvGraphicFramePr>
        <p:xfrm>
          <a:off x="90488" y="3141663"/>
          <a:ext cx="8963025" cy="2538412"/>
        </p:xfrm>
        <a:graphic>
          <a:graphicData uri="http://schemas.openxmlformats.org/presentationml/2006/ole">
            <p:oleObj spid="_x0000_s302083" name="Equation" r:id="rId3" imgW="4127400" imgH="1168200" progId="Equation.DSMT4">
              <p:embed/>
            </p:oleObj>
          </a:graphicData>
        </a:graphic>
      </p:graphicFrame>
      <p:graphicFrame>
        <p:nvGraphicFramePr>
          <p:cNvPr id="302084" name="Object 4"/>
          <p:cNvGraphicFramePr>
            <a:graphicFrameLocks noChangeAspect="1"/>
          </p:cNvGraphicFramePr>
          <p:nvPr/>
        </p:nvGraphicFramePr>
        <p:xfrm>
          <a:off x="536575" y="1341438"/>
          <a:ext cx="8069263" cy="1446212"/>
        </p:xfrm>
        <a:graphic>
          <a:graphicData uri="http://schemas.openxmlformats.org/presentationml/2006/ole">
            <p:oleObj spid="_x0000_s302084" name="Equation" r:id="rId4" imgW="3403440" imgH="609480" progId="Equation.DSMT4">
              <p:embed/>
            </p:oleObj>
          </a:graphicData>
        </a:graphic>
      </p:graphicFrame>
      <p:sp>
        <p:nvSpPr>
          <p:cNvPr id="302085" name="Oval 5"/>
          <p:cNvSpPr>
            <a:spLocks noChangeArrowheads="1"/>
          </p:cNvSpPr>
          <p:nvPr/>
        </p:nvSpPr>
        <p:spPr bwMode="auto">
          <a:xfrm>
            <a:off x="7885113" y="1557338"/>
            <a:ext cx="647700" cy="935037"/>
          </a:xfrm>
          <a:prstGeom prst="ellipse">
            <a:avLst/>
          </a:prstGeom>
          <a:noFill/>
          <a:ln w="38100">
            <a:solidFill>
              <a:srgbClr val="FF00FF"/>
            </a:solidFill>
            <a:prstDash val="dash"/>
            <a:round/>
            <a:headEnd/>
            <a:tailEnd/>
          </a:ln>
          <a:effectLst/>
        </p:spPr>
        <p:txBody>
          <a:bodyPr wrap="none" anchor="ctr"/>
          <a:lstStyle/>
          <a:p>
            <a:endParaRPr lang="zh-CN" altLang="en-US"/>
          </a:p>
        </p:txBody>
      </p:sp>
      <p:sp>
        <p:nvSpPr>
          <p:cNvPr id="302086" name="Oval 6"/>
          <p:cNvSpPr>
            <a:spLocks noChangeArrowheads="1"/>
          </p:cNvSpPr>
          <p:nvPr/>
        </p:nvSpPr>
        <p:spPr bwMode="auto">
          <a:xfrm>
            <a:off x="6732588" y="3213100"/>
            <a:ext cx="647700" cy="935038"/>
          </a:xfrm>
          <a:prstGeom prst="ellipse">
            <a:avLst/>
          </a:prstGeom>
          <a:noFill/>
          <a:ln w="38100">
            <a:solidFill>
              <a:srgbClr val="FF00FF"/>
            </a:solidFill>
            <a:prstDash val="dash"/>
            <a:round/>
            <a:headEnd/>
            <a:tailEnd/>
          </a:ln>
          <a:effectLst/>
        </p:spPr>
        <p:txBody>
          <a:bodyPr wrap="none" anchor="ctr"/>
          <a:lstStyle/>
          <a:p>
            <a:endParaRPr lang="zh-CN" altLang="en-US"/>
          </a:p>
        </p:txBody>
      </p:sp>
      <p:sp>
        <p:nvSpPr>
          <p:cNvPr id="302087" name="Oval 7"/>
          <p:cNvSpPr>
            <a:spLocks noChangeArrowheads="1"/>
          </p:cNvSpPr>
          <p:nvPr/>
        </p:nvSpPr>
        <p:spPr bwMode="auto">
          <a:xfrm>
            <a:off x="8243888" y="4508500"/>
            <a:ext cx="647700" cy="935038"/>
          </a:xfrm>
          <a:prstGeom prst="ellipse">
            <a:avLst/>
          </a:prstGeom>
          <a:noFill/>
          <a:ln w="38100">
            <a:solidFill>
              <a:srgbClr val="FF00FF"/>
            </a:solidFill>
            <a:prstDash val="dash"/>
            <a:round/>
            <a:headEnd/>
            <a:tailEnd/>
          </a:ln>
          <a:effectLst/>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灯片编号占位符 5"/>
          <p:cNvSpPr>
            <a:spLocks noGrp="1"/>
          </p:cNvSpPr>
          <p:nvPr>
            <p:ph type="sldNum" sz="quarter" idx="12"/>
          </p:nvPr>
        </p:nvSpPr>
        <p:spPr/>
        <p:txBody>
          <a:bodyPr/>
          <a:lstStyle/>
          <a:p>
            <a:fld id="{DA78FB01-9156-4C33-9AF8-FE26A8860091}" type="slidenum">
              <a:rPr lang="en-US" altLang="zh-CN"/>
              <a:pPr/>
              <a:t>59</a:t>
            </a:fld>
            <a:endParaRPr lang="en-US" altLang="zh-CN"/>
          </a:p>
        </p:txBody>
      </p:sp>
      <p:sp>
        <p:nvSpPr>
          <p:cNvPr id="303106" name="Rectangle 2"/>
          <p:cNvSpPr>
            <a:spLocks noGrp="1" noChangeArrowheads="1"/>
          </p:cNvSpPr>
          <p:nvPr>
            <p:ph type="title"/>
          </p:nvPr>
        </p:nvSpPr>
        <p:spPr>
          <a:xfrm>
            <a:off x="685800" y="76200"/>
            <a:ext cx="7772400" cy="838200"/>
          </a:xfrm>
          <a:noFill/>
          <a:ln/>
        </p:spPr>
        <p:txBody>
          <a:bodyPr/>
          <a:lstStyle/>
          <a:p>
            <a:r>
              <a:rPr lang="zh-CN" altLang="en-US">
                <a:solidFill>
                  <a:schemeClr val="tx1"/>
                </a:solidFill>
                <a:latin typeface="黑体" pitchFamily="49" charset="-122"/>
                <a:ea typeface="黑体" pitchFamily="49" charset="-122"/>
              </a:rPr>
              <a:t>磁（</a:t>
            </a:r>
            <a:r>
              <a:rPr lang="zh-CN" altLang="en-US">
                <a:solidFill>
                  <a:srgbClr val="FF0000"/>
                </a:solidFill>
                <a:latin typeface="黑体" pitchFamily="49" charset="-122"/>
                <a:ea typeface="黑体" pitchFamily="49" charset="-122"/>
              </a:rPr>
              <a:t>偶</a:t>
            </a:r>
            <a:r>
              <a:rPr lang="zh-CN" altLang="en-US">
                <a:solidFill>
                  <a:schemeClr val="tx1"/>
                </a:solidFill>
                <a:latin typeface="黑体" pitchFamily="49" charset="-122"/>
                <a:ea typeface="黑体" pitchFamily="49" charset="-122"/>
              </a:rPr>
              <a:t>）极子假设</a:t>
            </a:r>
          </a:p>
        </p:txBody>
      </p:sp>
      <p:sp>
        <p:nvSpPr>
          <p:cNvPr id="303107" name="Text Box 3"/>
          <p:cNvSpPr txBox="1">
            <a:spLocks noChangeArrowheads="1"/>
          </p:cNvSpPr>
          <p:nvPr/>
        </p:nvSpPr>
        <p:spPr bwMode="auto">
          <a:xfrm>
            <a:off x="7588250" y="0"/>
            <a:ext cx="1555750" cy="457200"/>
          </a:xfrm>
          <a:prstGeom prst="rect">
            <a:avLst/>
          </a:prstGeom>
          <a:solidFill>
            <a:srgbClr val="CCCCFF"/>
          </a:solidFill>
          <a:ln w="9525">
            <a:noFill/>
            <a:miter lim="800000"/>
            <a:headEnd/>
            <a:tailEnd/>
          </a:ln>
          <a:effectLst/>
        </p:spPr>
        <p:txBody>
          <a:bodyPr wrap="none">
            <a:spAutoFit/>
          </a:bodyPr>
          <a:lstStyle/>
          <a:p>
            <a:pPr algn="r"/>
            <a:r>
              <a:rPr kumimoji="1" lang="zh-CN" altLang="en-US"/>
              <a:t>磁偶极子</a:t>
            </a:r>
            <a:r>
              <a:rPr kumimoji="1" lang="en-US" altLang="zh-CN"/>
              <a:t>7</a:t>
            </a:r>
            <a:endParaRPr kumimoji="1" lang="en-US" altLang="zh-CN">
              <a:ea typeface="华文行楷" pitchFamily="2" charset="-122"/>
            </a:endParaRPr>
          </a:p>
        </p:txBody>
      </p:sp>
      <p:sp>
        <p:nvSpPr>
          <p:cNvPr id="303108" name="Text Box 4"/>
          <p:cNvSpPr txBox="1">
            <a:spLocks noChangeArrowheads="1"/>
          </p:cNvSpPr>
          <p:nvPr/>
        </p:nvSpPr>
        <p:spPr bwMode="auto">
          <a:xfrm>
            <a:off x="250825" y="1700213"/>
            <a:ext cx="7192963" cy="519112"/>
          </a:xfrm>
          <a:prstGeom prst="rect">
            <a:avLst/>
          </a:prstGeom>
          <a:noFill/>
          <a:ln w="9525">
            <a:noFill/>
            <a:miter lim="800000"/>
            <a:headEnd/>
            <a:tailEnd/>
          </a:ln>
          <a:effectLst/>
        </p:spPr>
        <p:txBody>
          <a:bodyPr wrap="none">
            <a:spAutoFit/>
          </a:bodyPr>
          <a:lstStyle/>
          <a:p>
            <a:r>
              <a:rPr lang="zh-CN" altLang="en-US" sz="2800">
                <a:solidFill>
                  <a:srgbClr val="FF0000"/>
                </a:solidFill>
                <a:latin typeface="Arial" pitchFamily="34" charset="0"/>
                <a:ea typeface="隶书" pitchFamily="49" charset="-122"/>
              </a:rPr>
              <a:t>（</a:t>
            </a:r>
            <a:r>
              <a:rPr lang="en-US" altLang="zh-CN" sz="2800">
                <a:solidFill>
                  <a:srgbClr val="FF0000"/>
                </a:solidFill>
                <a:ea typeface="隶书" pitchFamily="49" charset="-122"/>
              </a:rPr>
              <a:t>ii</a:t>
            </a:r>
            <a:r>
              <a:rPr lang="zh-CN" altLang="en-US" sz="2800">
                <a:solidFill>
                  <a:srgbClr val="FF0000"/>
                </a:solidFill>
                <a:latin typeface="Arial" pitchFamily="34" charset="0"/>
                <a:ea typeface="隶书" pitchFamily="49" charset="-122"/>
              </a:rPr>
              <a:t>）点磁偶极子</a:t>
            </a:r>
            <a:r>
              <a:rPr lang="zh-CN" altLang="en-US" sz="2800">
                <a:solidFill>
                  <a:srgbClr val="0000FF"/>
                </a:solidFill>
                <a:latin typeface="Arial" pitchFamily="34" charset="0"/>
                <a:ea typeface="隶书" pitchFamily="49" charset="-122"/>
              </a:rPr>
              <a:t>偏离</a:t>
            </a:r>
            <a:r>
              <a:rPr lang="zh-CN" altLang="en-US" sz="2800">
                <a:solidFill>
                  <a:srgbClr val="FF0000"/>
                </a:solidFill>
                <a:latin typeface="Arial" pitchFamily="34" charset="0"/>
                <a:ea typeface="隶书" pitchFamily="49" charset="-122"/>
              </a:rPr>
              <a:t>检测线圈的</a:t>
            </a:r>
            <a:r>
              <a:rPr lang="zh-CN" altLang="en-US" sz="2800">
                <a:solidFill>
                  <a:srgbClr val="0000FF"/>
                </a:solidFill>
                <a:latin typeface="Arial" pitchFamily="34" charset="0"/>
                <a:ea typeface="隶书" pitchFamily="49" charset="-122"/>
              </a:rPr>
              <a:t>轴线</a:t>
            </a:r>
            <a:r>
              <a:rPr lang="zh-CN" altLang="en-US" sz="2800">
                <a:solidFill>
                  <a:srgbClr val="FF0000"/>
                </a:solidFill>
                <a:latin typeface="Arial" pitchFamily="34" charset="0"/>
                <a:ea typeface="隶书" pitchFamily="49" charset="-122"/>
              </a:rPr>
              <a:t>：</a:t>
            </a:r>
            <a:r>
              <a:rPr lang="zh-CN" altLang="en-US" sz="2800">
                <a:solidFill>
                  <a:srgbClr val="FF0000"/>
                </a:solidFill>
                <a:latin typeface="Arial" pitchFamily="34" charset="0"/>
                <a:ea typeface="隶书" pitchFamily="49" charset="-122"/>
                <a:sym typeface="Symbol" pitchFamily="18" charset="2"/>
              </a:rPr>
              <a:t>  </a:t>
            </a:r>
            <a:r>
              <a:rPr lang="en-US" altLang="zh-CN" sz="2800">
                <a:solidFill>
                  <a:srgbClr val="FF0000"/>
                </a:solidFill>
                <a:latin typeface="Arial" pitchFamily="34" charset="0"/>
                <a:ea typeface="隶书" pitchFamily="49" charset="-122"/>
                <a:sym typeface="Symbol" pitchFamily="18" charset="2"/>
              </a:rPr>
              <a:t>0</a:t>
            </a:r>
          </a:p>
        </p:txBody>
      </p:sp>
      <p:sp>
        <p:nvSpPr>
          <p:cNvPr id="303109" name="Text Box 5"/>
          <p:cNvSpPr txBox="1">
            <a:spLocks noChangeArrowheads="1"/>
          </p:cNvSpPr>
          <p:nvPr/>
        </p:nvSpPr>
        <p:spPr bwMode="auto">
          <a:xfrm>
            <a:off x="250825" y="1076325"/>
            <a:ext cx="5103813" cy="579438"/>
          </a:xfrm>
          <a:prstGeom prst="rect">
            <a:avLst/>
          </a:prstGeom>
          <a:noFill/>
          <a:ln w="9525">
            <a:noFill/>
            <a:miter lim="800000"/>
            <a:headEnd/>
            <a:tailEnd/>
          </a:ln>
          <a:effectLst/>
        </p:spPr>
        <p:txBody>
          <a:bodyPr wrap="none">
            <a:spAutoFit/>
          </a:bodyPr>
          <a:lstStyle/>
          <a:p>
            <a:r>
              <a:rPr lang="zh-CN" altLang="en-US" sz="3200">
                <a:latin typeface="Arial" pitchFamily="34" charset="0"/>
              </a:rPr>
              <a:t>点磁偶极子（</a:t>
            </a:r>
            <a:r>
              <a:rPr lang="en-US" altLang="zh-CN" sz="3200">
                <a:latin typeface="Arial" pitchFamily="34" charset="0"/>
              </a:rPr>
              <a:t>point dipole</a:t>
            </a:r>
            <a:r>
              <a:rPr lang="zh-CN" altLang="en-US" sz="3200">
                <a:latin typeface="Arial" pitchFamily="34" charset="0"/>
              </a:rPr>
              <a:t>）</a:t>
            </a:r>
          </a:p>
        </p:txBody>
      </p:sp>
      <p:sp>
        <p:nvSpPr>
          <p:cNvPr id="303110" name="Text Box 6"/>
          <p:cNvSpPr txBox="1">
            <a:spLocks noChangeArrowheads="1"/>
          </p:cNvSpPr>
          <p:nvPr/>
        </p:nvSpPr>
        <p:spPr bwMode="auto">
          <a:xfrm>
            <a:off x="539750" y="2297113"/>
            <a:ext cx="5183188" cy="519112"/>
          </a:xfrm>
          <a:prstGeom prst="rect">
            <a:avLst/>
          </a:prstGeom>
          <a:noFill/>
          <a:ln w="9525">
            <a:noFill/>
            <a:miter lim="800000"/>
            <a:headEnd/>
            <a:tailEnd/>
          </a:ln>
          <a:effectLst/>
        </p:spPr>
        <p:txBody>
          <a:bodyPr wrap="none">
            <a:spAutoFit/>
          </a:bodyPr>
          <a:lstStyle/>
          <a:p>
            <a:r>
              <a:rPr lang="zh-CN" altLang="en-US" sz="2800">
                <a:latin typeface="Arial" pitchFamily="34" charset="0"/>
                <a:ea typeface="隶书" pitchFamily="49" charset="-122"/>
              </a:rPr>
              <a:t>单匝检测线圈内的磁通量：</a:t>
            </a:r>
            <a:r>
              <a:rPr lang="en-US" altLang="zh-CN" sz="2800" i="1">
                <a:ea typeface="隶书" pitchFamily="49" charset="-122"/>
              </a:rPr>
              <a:t>n</a:t>
            </a:r>
            <a:r>
              <a:rPr lang="zh-CN" altLang="en-US" sz="2800">
                <a:latin typeface="Arial" pitchFamily="34" charset="0"/>
                <a:ea typeface="隶书" pitchFamily="49" charset="-122"/>
              </a:rPr>
              <a:t>＝</a:t>
            </a:r>
            <a:r>
              <a:rPr lang="en-US" altLang="zh-CN" sz="2800">
                <a:latin typeface="Arial" pitchFamily="34" charset="0"/>
                <a:ea typeface="隶书" pitchFamily="49" charset="-122"/>
              </a:rPr>
              <a:t>2</a:t>
            </a:r>
          </a:p>
        </p:txBody>
      </p:sp>
      <p:graphicFrame>
        <p:nvGraphicFramePr>
          <p:cNvPr id="303111" name="Object 7"/>
          <p:cNvGraphicFramePr>
            <a:graphicFrameLocks noChangeAspect="1"/>
          </p:cNvGraphicFramePr>
          <p:nvPr/>
        </p:nvGraphicFramePr>
        <p:xfrm>
          <a:off x="77788" y="2725738"/>
          <a:ext cx="8986837" cy="1406525"/>
        </p:xfrm>
        <a:graphic>
          <a:graphicData uri="http://schemas.openxmlformats.org/presentationml/2006/ole">
            <p:oleObj spid="_x0000_s303111" name="Equation" r:id="rId3" imgW="3898800" imgH="609480" progId="Equation.DSMT4">
              <p:embed/>
            </p:oleObj>
          </a:graphicData>
        </a:graphic>
      </p:graphicFrame>
      <p:grpSp>
        <p:nvGrpSpPr>
          <p:cNvPr id="303112" name="Group 8"/>
          <p:cNvGrpSpPr>
            <a:grpSpLocks/>
          </p:cNvGrpSpPr>
          <p:nvPr/>
        </p:nvGrpSpPr>
        <p:grpSpPr bwMode="auto">
          <a:xfrm>
            <a:off x="104775" y="3860800"/>
            <a:ext cx="3098800" cy="2735263"/>
            <a:chOff x="179" y="2478"/>
            <a:chExt cx="1952" cy="1723"/>
          </a:xfrm>
        </p:grpSpPr>
        <p:sp>
          <p:nvSpPr>
            <p:cNvPr id="303113" name="Oval 9"/>
            <p:cNvSpPr>
              <a:spLocks noChangeArrowheads="1"/>
            </p:cNvSpPr>
            <p:nvPr/>
          </p:nvSpPr>
          <p:spPr bwMode="auto">
            <a:xfrm>
              <a:off x="385" y="2750"/>
              <a:ext cx="1315" cy="545"/>
            </a:xfrm>
            <a:prstGeom prst="ellipse">
              <a:avLst/>
            </a:prstGeom>
            <a:solidFill>
              <a:schemeClr val="bg1"/>
            </a:solidFill>
            <a:ln w="57150">
              <a:solidFill>
                <a:schemeClr val="folHlink"/>
              </a:solidFill>
              <a:round/>
              <a:headEnd/>
              <a:tailEnd/>
            </a:ln>
            <a:effectLst/>
          </p:spPr>
          <p:txBody>
            <a:bodyPr wrap="none" anchor="ctr"/>
            <a:lstStyle/>
            <a:p>
              <a:endParaRPr lang="zh-CN" altLang="en-US"/>
            </a:p>
          </p:txBody>
        </p:sp>
        <p:sp>
          <p:nvSpPr>
            <p:cNvPr id="303114" name="Line 10"/>
            <p:cNvSpPr>
              <a:spLocks noChangeShapeType="1"/>
            </p:cNvSpPr>
            <p:nvPr/>
          </p:nvSpPr>
          <p:spPr bwMode="auto">
            <a:xfrm flipV="1">
              <a:off x="1042" y="2478"/>
              <a:ext cx="0" cy="1723"/>
            </a:xfrm>
            <a:prstGeom prst="line">
              <a:avLst/>
            </a:prstGeom>
            <a:noFill/>
            <a:ln w="9525">
              <a:solidFill>
                <a:schemeClr val="tx1"/>
              </a:solidFill>
              <a:round/>
              <a:headEnd/>
              <a:tailEnd type="triangle" w="med" len="med"/>
            </a:ln>
            <a:effectLst/>
          </p:spPr>
          <p:txBody>
            <a:bodyPr/>
            <a:lstStyle/>
            <a:p>
              <a:endParaRPr lang="zh-CN" altLang="en-US"/>
            </a:p>
          </p:txBody>
        </p:sp>
        <p:sp>
          <p:nvSpPr>
            <p:cNvPr id="303115" name="Line 11"/>
            <p:cNvSpPr>
              <a:spLocks noChangeShapeType="1"/>
            </p:cNvSpPr>
            <p:nvPr/>
          </p:nvSpPr>
          <p:spPr bwMode="auto">
            <a:xfrm>
              <a:off x="1042" y="3022"/>
              <a:ext cx="1089" cy="0"/>
            </a:xfrm>
            <a:prstGeom prst="line">
              <a:avLst/>
            </a:prstGeom>
            <a:noFill/>
            <a:ln w="9525">
              <a:solidFill>
                <a:schemeClr val="tx1"/>
              </a:solidFill>
              <a:round/>
              <a:headEnd/>
              <a:tailEnd type="triangle" w="med" len="med"/>
            </a:ln>
            <a:effectLst/>
          </p:spPr>
          <p:txBody>
            <a:bodyPr/>
            <a:lstStyle/>
            <a:p>
              <a:endParaRPr lang="zh-CN" altLang="en-US"/>
            </a:p>
          </p:txBody>
        </p:sp>
        <p:sp>
          <p:nvSpPr>
            <p:cNvPr id="303116" name="Line 12"/>
            <p:cNvSpPr>
              <a:spLocks noChangeShapeType="1"/>
            </p:cNvSpPr>
            <p:nvPr/>
          </p:nvSpPr>
          <p:spPr bwMode="auto">
            <a:xfrm flipH="1">
              <a:off x="179" y="3022"/>
              <a:ext cx="863" cy="408"/>
            </a:xfrm>
            <a:prstGeom prst="line">
              <a:avLst/>
            </a:prstGeom>
            <a:noFill/>
            <a:ln w="9525">
              <a:solidFill>
                <a:schemeClr val="tx1"/>
              </a:solidFill>
              <a:round/>
              <a:headEnd/>
              <a:tailEnd type="triangle" w="med" len="med"/>
            </a:ln>
            <a:effectLst/>
          </p:spPr>
          <p:txBody>
            <a:bodyPr/>
            <a:lstStyle/>
            <a:p>
              <a:endParaRPr lang="zh-CN" altLang="en-US"/>
            </a:p>
          </p:txBody>
        </p:sp>
      </p:grpSp>
      <p:grpSp>
        <p:nvGrpSpPr>
          <p:cNvPr id="303117" name="Group 13"/>
          <p:cNvGrpSpPr>
            <a:grpSpLocks/>
          </p:cNvGrpSpPr>
          <p:nvPr/>
        </p:nvGrpSpPr>
        <p:grpSpPr bwMode="auto">
          <a:xfrm>
            <a:off x="1573213" y="5732463"/>
            <a:ext cx="119062" cy="431800"/>
            <a:chOff x="1095" y="3865"/>
            <a:chExt cx="91" cy="272"/>
          </a:xfrm>
        </p:grpSpPr>
        <p:sp>
          <p:nvSpPr>
            <p:cNvPr id="303118" name="Oval 14"/>
            <p:cNvSpPr>
              <a:spLocks noChangeArrowheads="1"/>
            </p:cNvSpPr>
            <p:nvPr/>
          </p:nvSpPr>
          <p:spPr bwMode="auto">
            <a:xfrm>
              <a:off x="1095" y="3972"/>
              <a:ext cx="91" cy="91"/>
            </a:xfrm>
            <a:prstGeom prst="ellipse">
              <a:avLst/>
            </a:prstGeom>
            <a:solidFill>
              <a:srgbClr val="FF0000"/>
            </a:solidFill>
            <a:ln w="9525">
              <a:solidFill>
                <a:srgbClr val="FF0000"/>
              </a:solidFill>
              <a:round/>
              <a:headEnd/>
              <a:tailEnd/>
            </a:ln>
            <a:effectLst/>
          </p:spPr>
          <p:txBody>
            <a:bodyPr wrap="none" anchor="ctr"/>
            <a:lstStyle/>
            <a:p>
              <a:pPr algn="ctr"/>
              <a:endParaRPr lang="zh-CN" altLang="zh-CN" sz="1800"/>
            </a:p>
          </p:txBody>
        </p:sp>
        <p:sp>
          <p:nvSpPr>
            <p:cNvPr id="303119" name="Line 15"/>
            <p:cNvSpPr>
              <a:spLocks noChangeShapeType="1"/>
            </p:cNvSpPr>
            <p:nvPr/>
          </p:nvSpPr>
          <p:spPr bwMode="auto">
            <a:xfrm flipV="1">
              <a:off x="1141" y="3865"/>
              <a:ext cx="0" cy="272"/>
            </a:xfrm>
            <a:prstGeom prst="line">
              <a:avLst/>
            </a:prstGeom>
            <a:noFill/>
            <a:ln w="38100">
              <a:solidFill>
                <a:srgbClr val="FF0000"/>
              </a:solidFill>
              <a:round/>
              <a:headEnd/>
              <a:tailEnd type="triangle" w="med" len="med"/>
            </a:ln>
            <a:effectLst/>
          </p:spPr>
          <p:txBody>
            <a:bodyPr/>
            <a:lstStyle/>
            <a:p>
              <a:endParaRPr lang="zh-CN" altLang="en-US"/>
            </a:p>
          </p:txBody>
        </p:sp>
      </p:grpSp>
      <p:sp>
        <p:nvSpPr>
          <p:cNvPr id="303120" name="Text Box 16"/>
          <p:cNvSpPr txBox="1">
            <a:spLocks noChangeArrowheads="1"/>
          </p:cNvSpPr>
          <p:nvPr/>
        </p:nvSpPr>
        <p:spPr bwMode="auto">
          <a:xfrm>
            <a:off x="1911350" y="4292600"/>
            <a:ext cx="393700" cy="457200"/>
          </a:xfrm>
          <a:prstGeom prst="rect">
            <a:avLst/>
          </a:prstGeom>
          <a:noFill/>
          <a:ln w="9525">
            <a:noFill/>
            <a:miter lim="800000"/>
            <a:headEnd/>
            <a:tailEnd/>
          </a:ln>
          <a:effectLst/>
        </p:spPr>
        <p:txBody>
          <a:bodyPr wrap="none">
            <a:spAutoFit/>
          </a:bodyPr>
          <a:lstStyle/>
          <a:p>
            <a:r>
              <a:rPr lang="en-US" altLang="zh-CN" i="1"/>
              <a:t>r</a:t>
            </a:r>
            <a:r>
              <a:rPr lang="en-US" altLang="zh-CN" i="1" baseline="-25000"/>
              <a:t>c</a:t>
            </a:r>
            <a:endParaRPr lang="en-US" altLang="zh-CN" i="1"/>
          </a:p>
        </p:txBody>
      </p:sp>
      <p:sp>
        <p:nvSpPr>
          <p:cNvPr id="303121" name="Line 17"/>
          <p:cNvSpPr>
            <a:spLocks noChangeShapeType="1"/>
          </p:cNvSpPr>
          <p:nvPr/>
        </p:nvSpPr>
        <p:spPr bwMode="auto">
          <a:xfrm flipH="1">
            <a:off x="1635125" y="4724400"/>
            <a:ext cx="885825" cy="1260475"/>
          </a:xfrm>
          <a:prstGeom prst="line">
            <a:avLst/>
          </a:prstGeom>
          <a:noFill/>
          <a:ln w="28575">
            <a:solidFill>
              <a:srgbClr val="0000FF"/>
            </a:solidFill>
            <a:round/>
            <a:headEnd/>
            <a:tailEnd/>
          </a:ln>
          <a:effectLst/>
        </p:spPr>
        <p:txBody>
          <a:bodyPr/>
          <a:lstStyle/>
          <a:p>
            <a:endParaRPr lang="zh-CN" altLang="en-US"/>
          </a:p>
        </p:txBody>
      </p:sp>
      <p:sp>
        <p:nvSpPr>
          <p:cNvPr id="303122" name="Text Box 18"/>
          <p:cNvSpPr txBox="1">
            <a:spLocks noChangeArrowheads="1"/>
          </p:cNvSpPr>
          <p:nvPr/>
        </p:nvSpPr>
        <p:spPr bwMode="auto">
          <a:xfrm>
            <a:off x="1008063" y="5227638"/>
            <a:ext cx="488950" cy="366712"/>
          </a:xfrm>
          <a:prstGeom prst="rect">
            <a:avLst/>
          </a:prstGeom>
          <a:noFill/>
          <a:ln w="9525">
            <a:noFill/>
            <a:miter lim="800000"/>
            <a:headEnd/>
            <a:tailEnd/>
          </a:ln>
          <a:effectLst/>
        </p:spPr>
        <p:txBody>
          <a:bodyPr wrap="none">
            <a:spAutoFit/>
          </a:bodyPr>
          <a:lstStyle/>
          <a:p>
            <a:r>
              <a:rPr lang="en-US" altLang="zh-CN" sz="1800" i="1"/>
              <a:t>z</a:t>
            </a:r>
            <a:r>
              <a:rPr lang="en-US" altLang="zh-CN" sz="1800"/>
              <a:t>(</a:t>
            </a:r>
            <a:r>
              <a:rPr lang="en-US" altLang="zh-CN" sz="1800" i="1"/>
              <a:t>t</a:t>
            </a:r>
            <a:r>
              <a:rPr lang="en-US" altLang="zh-CN" sz="1800"/>
              <a:t>)</a:t>
            </a:r>
          </a:p>
        </p:txBody>
      </p:sp>
      <p:sp>
        <p:nvSpPr>
          <p:cNvPr id="303123" name="Freeform 19"/>
          <p:cNvSpPr>
            <a:spLocks/>
          </p:cNvSpPr>
          <p:nvPr/>
        </p:nvSpPr>
        <p:spPr bwMode="auto">
          <a:xfrm>
            <a:off x="1633538" y="5364163"/>
            <a:ext cx="330200" cy="142875"/>
          </a:xfrm>
          <a:custGeom>
            <a:avLst/>
            <a:gdLst/>
            <a:ahLst/>
            <a:cxnLst>
              <a:cxn ang="0">
                <a:pos x="0" y="54"/>
              </a:cxn>
              <a:cxn ang="0">
                <a:pos x="116" y="6"/>
              </a:cxn>
              <a:cxn ang="0">
                <a:pos x="208" y="90"/>
              </a:cxn>
            </a:cxnLst>
            <a:rect l="0" t="0" r="r" b="b"/>
            <a:pathLst>
              <a:path w="208" h="90">
                <a:moveTo>
                  <a:pt x="0" y="54"/>
                </a:moveTo>
                <a:cubicBezTo>
                  <a:pt x="19" y="46"/>
                  <a:pt x="81" y="0"/>
                  <a:pt x="116" y="6"/>
                </a:cubicBezTo>
                <a:cubicBezTo>
                  <a:pt x="151" y="12"/>
                  <a:pt x="189" y="72"/>
                  <a:pt x="208" y="90"/>
                </a:cubicBezTo>
              </a:path>
            </a:pathLst>
          </a:custGeom>
          <a:noFill/>
          <a:ln w="19050" cmpd="sng">
            <a:solidFill>
              <a:schemeClr val="tx1"/>
            </a:solidFill>
            <a:round/>
            <a:headEnd type="none" w="med" len="med"/>
            <a:tailEnd type="triangle" w="med" len="med"/>
          </a:ln>
          <a:effectLst/>
        </p:spPr>
        <p:txBody>
          <a:bodyPr/>
          <a:lstStyle/>
          <a:p>
            <a:endParaRPr lang="zh-CN" altLang="en-US"/>
          </a:p>
        </p:txBody>
      </p:sp>
      <p:sp>
        <p:nvSpPr>
          <p:cNvPr id="303124" name="Text Box 20"/>
          <p:cNvSpPr txBox="1">
            <a:spLocks noChangeArrowheads="1"/>
          </p:cNvSpPr>
          <p:nvPr/>
        </p:nvSpPr>
        <p:spPr bwMode="auto">
          <a:xfrm>
            <a:off x="1763713" y="5084763"/>
            <a:ext cx="303212" cy="366712"/>
          </a:xfrm>
          <a:prstGeom prst="rect">
            <a:avLst/>
          </a:prstGeom>
          <a:noFill/>
          <a:ln w="9525">
            <a:noFill/>
            <a:miter lim="800000"/>
            <a:headEnd/>
            <a:tailEnd/>
          </a:ln>
          <a:effectLst/>
        </p:spPr>
        <p:txBody>
          <a:bodyPr wrap="none">
            <a:spAutoFit/>
          </a:bodyPr>
          <a:lstStyle/>
          <a:p>
            <a:r>
              <a:rPr lang="en-US" altLang="zh-CN" sz="1800" i="1">
                <a:sym typeface="Symbol" pitchFamily="18" charset="2"/>
              </a:rPr>
              <a:t></a:t>
            </a:r>
          </a:p>
        </p:txBody>
      </p:sp>
      <p:graphicFrame>
        <p:nvGraphicFramePr>
          <p:cNvPr id="303125" name="Object 21"/>
          <p:cNvGraphicFramePr>
            <a:graphicFrameLocks noChangeAspect="1"/>
          </p:cNvGraphicFramePr>
          <p:nvPr/>
        </p:nvGraphicFramePr>
        <p:xfrm>
          <a:off x="3635375" y="4365625"/>
          <a:ext cx="4862513" cy="1438275"/>
        </p:xfrm>
        <a:graphic>
          <a:graphicData uri="http://schemas.openxmlformats.org/presentationml/2006/ole">
            <p:oleObj spid="_x0000_s303125" name="Equation" r:id="rId4" imgW="1714320" imgH="507960" progId="Equation.DSMT4">
              <p:embed/>
            </p:oleObj>
          </a:graphicData>
        </a:graphic>
      </p:graphicFrame>
      <p:graphicFrame>
        <p:nvGraphicFramePr>
          <p:cNvPr id="303126" name="Object 22"/>
          <p:cNvGraphicFramePr>
            <a:graphicFrameLocks noChangeAspect="1"/>
          </p:cNvGraphicFramePr>
          <p:nvPr/>
        </p:nvGraphicFramePr>
        <p:xfrm>
          <a:off x="7308850" y="6092825"/>
          <a:ext cx="1692275" cy="503238"/>
        </p:xfrm>
        <a:graphic>
          <a:graphicData uri="http://schemas.openxmlformats.org/presentationml/2006/ole">
            <p:oleObj spid="_x0000_s303126" name="Equation" r:id="rId5" imgW="596880" imgH="177480" progId="Equation.DSMT4">
              <p:embed/>
            </p:oleObj>
          </a:graphicData>
        </a:graphic>
      </p:graphicFrame>
      <p:sp>
        <p:nvSpPr>
          <p:cNvPr id="303127" name="Text Box 23"/>
          <p:cNvSpPr txBox="1">
            <a:spLocks noChangeArrowheads="1"/>
          </p:cNvSpPr>
          <p:nvPr/>
        </p:nvSpPr>
        <p:spPr bwMode="auto">
          <a:xfrm>
            <a:off x="6948488" y="4364038"/>
            <a:ext cx="2078037" cy="457200"/>
          </a:xfrm>
          <a:prstGeom prst="rect">
            <a:avLst/>
          </a:prstGeom>
          <a:solidFill>
            <a:srgbClr val="0000FF"/>
          </a:solidFill>
          <a:ln w="9525">
            <a:noFill/>
            <a:miter lim="800000"/>
            <a:headEnd/>
            <a:tailEnd/>
          </a:ln>
          <a:effectLst/>
        </p:spPr>
        <p:txBody>
          <a:bodyPr wrap="none">
            <a:spAutoFit/>
          </a:bodyPr>
          <a:lstStyle/>
          <a:p>
            <a:r>
              <a:rPr lang="en-US" altLang="zh-CN">
                <a:solidFill>
                  <a:schemeClr val="bg1"/>
                </a:solidFill>
              </a:rPr>
              <a:t>Helmholtz</a:t>
            </a:r>
            <a:r>
              <a:rPr lang="zh-CN" altLang="en-US">
                <a:solidFill>
                  <a:schemeClr val="bg1"/>
                </a:solidFill>
              </a:rPr>
              <a:t>线圈</a:t>
            </a:r>
          </a:p>
        </p:txBody>
      </p:sp>
      <p:sp>
        <p:nvSpPr>
          <p:cNvPr id="303128" name="Line 24"/>
          <p:cNvSpPr>
            <a:spLocks noChangeShapeType="1"/>
          </p:cNvSpPr>
          <p:nvPr/>
        </p:nvSpPr>
        <p:spPr bwMode="auto">
          <a:xfrm flipV="1">
            <a:off x="1633538" y="5018088"/>
            <a:ext cx="0" cy="1439862"/>
          </a:xfrm>
          <a:prstGeom prst="line">
            <a:avLst/>
          </a:prstGeom>
          <a:noFill/>
          <a:ln w="9525">
            <a:solidFill>
              <a:schemeClr val="tx1"/>
            </a:solidFill>
            <a:round/>
            <a:headEnd/>
            <a:tailEnd/>
          </a:ln>
          <a:effectLst/>
        </p:spPr>
        <p:txBody>
          <a:bodyPr/>
          <a:lstStyle/>
          <a:p>
            <a:endParaRPr lang="zh-CN" altLang="en-US"/>
          </a:p>
        </p:txBody>
      </p:sp>
      <p:sp>
        <p:nvSpPr>
          <p:cNvPr id="303129" name="Line 25"/>
          <p:cNvSpPr>
            <a:spLocks noChangeShapeType="1"/>
          </p:cNvSpPr>
          <p:nvPr/>
        </p:nvSpPr>
        <p:spPr bwMode="auto">
          <a:xfrm>
            <a:off x="1116013" y="6237288"/>
            <a:ext cx="360362" cy="0"/>
          </a:xfrm>
          <a:prstGeom prst="line">
            <a:avLst/>
          </a:prstGeom>
          <a:noFill/>
          <a:ln w="9525">
            <a:solidFill>
              <a:schemeClr val="tx1"/>
            </a:solidFill>
            <a:round/>
            <a:headEnd/>
            <a:tailEnd type="triangle" w="med" len="med"/>
          </a:ln>
          <a:effectLst/>
        </p:spPr>
        <p:txBody>
          <a:bodyPr/>
          <a:lstStyle/>
          <a:p>
            <a:endParaRPr lang="zh-CN" altLang="en-US"/>
          </a:p>
        </p:txBody>
      </p:sp>
      <p:sp>
        <p:nvSpPr>
          <p:cNvPr id="303130" name="Line 26"/>
          <p:cNvSpPr>
            <a:spLocks noChangeShapeType="1"/>
          </p:cNvSpPr>
          <p:nvPr/>
        </p:nvSpPr>
        <p:spPr bwMode="auto">
          <a:xfrm flipH="1">
            <a:off x="1638300" y="6237288"/>
            <a:ext cx="215900" cy="0"/>
          </a:xfrm>
          <a:prstGeom prst="line">
            <a:avLst/>
          </a:prstGeom>
          <a:noFill/>
          <a:ln w="9525">
            <a:solidFill>
              <a:schemeClr val="tx1"/>
            </a:solidFill>
            <a:round/>
            <a:headEnd/>
            <a:tailEnd type="triangle" w="med" len="med"/>
          </a:ln>
          <a:effectLst/>
        </p:spPr>
        <p:txBody>
          <a:bodyPr/>
          <a:lstStyle/>
          <a:p>
            <a:endParaRPr lang="zh-CN" altLang="en-US"/>
          </a:p>
        </p:txBody>
      </p:sp>
      <p:sp>
        <p:nvSpPr>
          <p:cNvPr id="303131" name="AutoShape 27"/>
          <p:cNvSpPr>
            <a:spLocks/>
          </p:cNvSpPr>
          <p:nvPr/>
        </p:nvSpPr>
        <p:spPr bwMode="auto">
          <a:xfrm>
            <a:off x="303213" y="5689600"/>
            <a:ext cx="630237" cy="466725"/>
          </a:xfrm>
          <a:prstGeom prst="borderCallout1">
            <a:avLst>
              <a:gd name="adj1" fmla="val 24491"/>
              <a:gd name="adj2" fmla="val 112093"/>
              <a:gd name="adj3" fmla="val 107824"/>
              <a:gd name="adj4" fmla="val 196472"/>
            </a:avLst>
          </a:prstGeom>
          <a:solidFill>
            <a:srgbClr val="FF99FF"/>
          </a:solidFill>
          <a:ln w="9525">
            <a:solidFill>
              <a:schemeClr val="tx1"/>
            </a:solidFill>
            <a:miter lim="800000"/>
            <a:headEnd/>
            <a:tailEnd/>
          </a:ln>
          <a:effectLst/>
        </p:spPr>
        <p:txBody>
          <a:bodyPr wrap="none" anchor="ctr">
            <a:spAutoFit/>
          </a:bodyPr>
          <a:lstStyle/>
          <a:p>
            <a:pPr algn="ctr"/>
            <a:r>
              <a:rPr lang="en-US" altLang="zh-CN" i="1">
                <a:solidFill>
                  <a:srgbClr val="FF0000"/>
                </a:solidFill>
                <a:sym typeface="Symbol" pitchFamily="18" charset="2"/>
              </a:rPr>
              <a:t></a:t>
            </a:r>
            <a:r>
              <a:rPr lang="en-US" altLang="zh-CN" i="1">
                <a:sym typeface="Symbol" pitchFamily="18" charset="2"/>
              </a:rPr>
              <a:t> r</a:t>
            </a:r>
            <a:r>
              <a:rPr lang="en-US" altLang="zh-CN" i="1" baseline="-25000">
                <a:sym typeface="Symbol" pitchFamily="18" charset="2"/>
              </a:rPr>
              <a:t>c</a:t>
            </a:r>
            <a:endParaRPr lang="en-US" altLang="zh-CN" i="1">
              <a:sym typeface="Symbol" pitchFamily="18" charset="2"/>
            </a:endParaRPr>
          </a:p>
        </p:txBody>
      </p:sp>
      <p:sp>
        <p:nvSpPr>
          <p:cNvPr id="303132" name="Text Box 28"/>
          <p:cNvSpPr txBox="1">
            <a:spLocks noChangeArrowheads="1"/>
          </p:cNvSpPr>
          <p:nvPr/>
        </p:nvSpPr>
        <p:spPr bwMode="auto">
          <a:xfrm>
            <a:off x="1692275" y="6092825"/>
            <a:ext cx="5394325" cy="519113"/>
          </a:xfrm>
          <a:prstGeom prst="rect">
            <a:avLst/>
          </a:prstGeom>
          <a:solidFill>
            <a:srgbClr val="CCFF66"/>
          </a:solidFill>
          <a:ln w="9525">
            <a:noFill/>
            <a:miter lim="800000"/>
            <a:headEnd/>
            <a:tailEnd/>
          </a:ln>
          <a:effectLst/>
        </p:spPr>
        <p:txBody>
          <a:bodyPr wrap="none">
            <a:spAutoFit/>
          </a:bodyPr>
          <a:lstStyle/>
          <a:p>
            <a:r>
              <a:rPr lang="zh-CN" altLang="en-US" sz="2800"/>
              <a:t>在</a:t>
            </a:r>
            <a:r>
              <a:rPr lang="zh-CN" altLang="en-US" sz="2800" i="1">
                <a:solidFill>
                  <a:srgbClr val="0000FF"/>
                </a:solidFill>
                <a:sym typeface="Symbol" pitchFamily="18" charset="2"/>
              </a:rPr>
              <a:t></a:t>
            </a:r>
            <a:r>
              <a:rPr lang="en-US" altLang="zh-CN" sz="2800" i="1" baseline="-25000">
                <a:solidFill>
                  <a:srgbClr val="FF0000"/>
                </a:solidFill>
                <a:sym typeface="Symbol" pitchFamily="18" charset="2"/>
              </a:rPr>
              <a:t>sign</a:t>
            </a:r>
            <a:r>
              <a:rPr lang="zh-CN" altLang="en-US" sz="2800"/>
              <a:t>处，磁矩与磁场方向相反！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3125"/>
                                        </p:tgtEl>
                                        <p:attrNameLst>
                                          <p:attrName>style.visibility</p:attrName>
                                        </p:attrNameLst>
                                      </p:cBhvr>
                                      <p:to>
                                        <p:strVal val="visible"/>
                                      </p:to>
                                    </p:set>
                                    <p:animEffect transition="in" filter="fade">
                                      <p:cBhvr>
                                        <p:cTn id="7" dur="2000"/>
                                        <p:tgtEl>
                                          <p:spTgt spid="3031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3127"/>
                                        </p:tgtEl>
                                        <p:attrNameLst>
                                          <p:attrName>style.visibility</p:attrName>
                                        </p:attrNameLst>
                                      </p:cBhvr>
                                      <p:to>
                                        <p:strVal val="visible"/>
                                      </p:to>
                                    </p:set>
                                    <p:animEffect transition="in" filter="fade">
                                      <p:cBhvr>
                                        <p:cTn id="10" dur="2000"/>
                                        <p:tgtEl>
                                          <p:spTgt spid="30312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03132"/>
                                        </p:tgtEl>
                                        <p:attrNameLst>
                                          <p:attrName>style.visibility</p:attrName>
                                        </p:attrNameLst>
                                      </p:cBhvr>
                                      <p:to>
                                        <p:strVal val="visible"/>
                                      </p:to>
                                    </p:set>
                                    <p:anim calcmode="lin" valueType="num">
                                      <p:cBhvr additive="base">
                                        <p:cTn id="15" dur="500" fill="hold"/>
                                        <p:tgtEl>
                                          <p:spTgt spid="303132"/>
                                        </p:tgtEl>
                                        <p:attrNameLst>
                                          <p:attrName>ppt_x</p:attrName>
                                        </p:attrNameLst>
                                      </p:cBhvr>
                                      <p:tavLst>
                                        <p:tav tm="0">
                                          <p:val>
                                            <p:strVal val="#ppt_x"/>
                                          </p:val>
                                        </p:tav>
                                        <p:tav tm="100000">
                                          <p:val>
                                            <p:strVal val="#ppt_x"/>
                                          </p:val>
                                        </p:tav>
                                      </p:tavLst>
                                    </p:anim>
                                    <p:anim calcmode="lin" valueType="num">
                                      <p:cBhvr additive="base">
                                        <p:cTn id="16" dur="500" fill="hold"/>
                                        <p:tgtEl>
                                          <p:spTgt spid="30313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nodeType="afterEffect">
                                  <p:stCondLst>
                                    <p:cond delay="0"/>
                                  </p:stCondLst>
                                  <p:childTnLst>
                                    <p:set>
                                      <p:cBhvr>
                                        <p:cTn id="19" dur="1" fill="hold">
                                          <p:stCondLst>
                                            <p:cond delay="0"/>
                                          </p:stCondLst>
                                        </p:cTn>
                                        <p:tgtEl>
                                          <p:spTgt spid="303126"/>
                                        </p:tgtEl>
                                        <p:attrNameLst>
                                          <p:attrName>style.visibility</p:attrName>
                                        </p:attrNameLst>
                                      </p:cBhvr>
                                      <p:to>
                                        <p:strVal val="visible"/>
                                      </p:to>
                                    </p:set>
                                    <p:anim calcmode="lin" valueType="num">
                                      <p:cBhvr additive="base">
                                        <p:cTn id="20" dur="500" fill="hold"/>
                                        <p:tgtEl>
                                          <p:spTgt spid="303126"/>
                                        </p:tgtEl>
                                        <p:attrNameLst>
                                          <p:attrName>ppt_x</p:attrName>
                                        </p:attrNameLst>
                                      </p:cBhvr>
                                      <p:tavLst>
                                        <p:tav tm="0">
                                          <p:val>
                                            <p:strVal val="#ppt_x"/>
                                          </p:val>
                                        </p:tav>
                                        <p:tav tm="100000">
                                          <p:val>
                                            <p:strVal val="#ppt_x"/>
                                          </p:val>
                                        </p:tav>
                                      </p:tavLst>
                                    </p:anim>
                                    <p:anim calcmode="lin" valueType="num">
                                      <p:cBhvr additive="base">
                                        <p:cTn id="21" dur="500" fill="hold"/>
                                        <p:tgtEl>
                                          <p:spTgt spid="3031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27" grpId="0" animBg="1"/>
      <p:bldP spid="3031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1212850" y="44450"/>
            <a:ext cx="6686550" cy="579438"/>
          </a:xfrm>
          <a:noFill/>
        </p:spPr>
        <p:txBody>
          <a:bodyPr wrap="none">
            <a:spAutoFit/>
          </a:bodyPr>
          <a:lstStyle/>
          <a:p>
            <a:r>
              <a:rPr lang="zh-CN" altLang="en-US" sz="3200">
                <a:solidFill>
                  <a:srgbClr val="FF0000"/>
                </a:solidFill>
                <a:ea typeface="黑体" pitchFamily="49" charset="-122"/>
              </a:rPr>
              <a:t>磁矩</a:t>
            </a:r>
            <a:r>
              <a:rPr lang="zh-CN" altLang="en-US" sz="3200">
                <a:ea typeface="黑体" pitchFamily="49" charset="-122"/>
              </a:rPr>
              <a:t>检测的原理基础：</a:t>
            </a:r>
            <a:r>
              <a:rPr lang="zh-CN" altLang="en-US" sz="3200">
                <a:solidFill>
                  <a:srgbClr val="0000FF"/>
                </a:solidFill>
                <a:ea typeface="隶书" pitchFamily="49" charset="-122"/>
              </a:rPr>
              <a:t>场</a:t>
            </a:r>
            <a:r>
              <a:rPr lang="zh-CN" altLang="en-US" sz="3200">
                <a:solidFill>
                  <a:srgbClr val="FF0000"/>
                </a:solidFill>
                <a:ea typeface="隶书" pitchFamily="49" charset="-122"/>
              </a:rPr>
              <a:t>源</a:t>
            </a:r>
            <a:r>
              <a:rPr lang="zh-CN" altLang="en-US" sz="3200">
                <a:solidFill>
                  <a:srgbClr val="0000FF"/>
                </a:solidFill>
                <a:ea typeface="隶书" pitchFamily="49" charset="-122"/>
              </a:rPr>
              <a:t>等效假设</a:t>
            </a:r>
          </a:p>
        </p:txBody>
      </p:sp>
      <p:grpSp>
        <p:nvGrpSpPr>
          <p:cNvPr id="2" name="Group 16"/>
          <p:cNvGrpSpPr>
            <a:grpSpLocks/>
          </p:cNvGrpSpPr>
          <p:nvPr/>
        </p:nvGrpSpPr>
        <p:grpSpPr bwMode="auto">
          <a:xfrm>
            <a:off x="5715000" y="1946275"/>
            <a:ext cx="2874963" cy="2152650"/>
            <a:chOff x="3600" y="1632"/>
            <a:chExt cx="1811" cy="1356"/>
          </a:xfrm>
        </p:grpSpPr>
        <p:sp>
          <p:nvSpPr>
            <p:cNvPr id="306193" name="Line 17"/>
            <p:cNvSpPr>
              <a:spLocks noChangeShapeType="1"/>
            </p:cNvSpPr>
            <p:nvPr/>
          </p:nvSpPr>
          <p:spPr bwMode="auto">
            <a:xfrm flipV="1">
              <a:off x="4704" y="1632"/>
              <a:ext cx="0" cy="1056"/>
            </a:xfrm>
            <a:prstGeom prst="line">
              <a:avLst/>
            </a:prstGeom>
            <a:noFill/>
            <a:ln w="19050">
              <a:solidFill>
                <a:schemeClr val="tx1"/>
              </a:solidFill>
              <a:round/>
              <a:headEnd type="triangle" w="med" len="med"/>
              <a:tailEnd type="triangle" w="med" len="med"/>
            </a:ln>
            <a:effectLst/>
          </p:spPr>
          <p:txBody>
            <a:bodyPr lIns="90000" tIns="46800" rIns="90000" bIns="46800">
              <a:spAutoFit/>
            </a:bodyPr>
            <a:lstStyle/>
            <a:p>
              <a:endParaRPr lang="zh-CN" altLang="en-US"/>
            </a:p>
          </p:txBody>
        </p:sp>
        <p:sp>
          <p:nvSpPr>
            <p:cNvPr id="306194" name="Text Box 18"/>
            <p:cNvSpPr txBox="1">
              <a:spLocks noChangeArrowheads="1"/>
            </p:cNvSpPr>
            <p:nvPr/>
          </p:nvSpPr>
          <p:spPr bwMode="auto">
            <a:xfrm>
              <a:off x="4320" y="2688"/>
              <a:ext cx="1091" cy="300"/>
            </a:xfrm>
            <a:prstGeom prst="rect">
              <a:avLst/>
            </a:prstGeom>
            <a:noFill/>
            <a:ln w="19050">
              <a:solidFill>
                <a:schemeClr val="bg2"/>
              </a:solidFill>
              <a:miter lim="800000"/>
              <a:headEnd/>
              <a:tailEnd/>
            </a:ln>
            <a:effectLst/>
          </p:spPr>
          <p:txBody>
            <a:bodyPr wrap="none" lIns="90000" tIns="46800" rIns="90000" bIns="46800">
              <a:spAutoFit/>
            </a:bodyPr>
            <a:lstStyle/>
            <a:p>
              <a:r>
                <a:rPr kumimoji="1" lang="zh-CN" altLang="en-US"/>
                <a:t>磁场强度 </a:t>
              </a:r>
              <a:r>
                <a:rPr kumimoji="1" lang="en-US" altLang="zh-CN" b="1" i="1"/>
                <a:t>H</a:t>
              </a:r>
            </a:p>
          </p:txBody>
        </p:sp>
        <p:sp>
          <p:nvSpPr>
            <p:cNvPr id="306195" name="Line 19"/>
            <p:cNvSpPr>
              <a:spLocks noChangeShapeType="1"/>
            </p:cNvSpPr>
            <p:nvPr/>
          </p:nvSpPr>
          <p:spPr bwMode="auto">
            <a:xfrm>
              <a:off x="3600" y="2784"/>
              <a:ext cx="720" cy="0"/>
            </a:xfrm>
            <a:prstGeom prst="line">
              <a:avLst/>
            </a:prstGeom>
            <a:noFill/>
            <a:ln w="19050">
              <a:solidFill>
                <a:schemeClr val="tx1"/>
              </a:solidFill>
              <a:round/>
              <a:headEnd type="triangle" w="med" len="med"/>
              <a:tailEnd type="triangle" w="med" len="med"/>
            </a:ln>
            <a:effectLst/>
          </p:spPr>
          <p:txBody>
            <a:bodyPr lIns="90000" tIns="46800" rIns="90000" bIns="46800">
              <a:spAutoFit/>
            </a:bodyPr>
            <a:lstStyle/>
            <a:p>
              <a:endParaRPr lang="zh-CN" altLang="en-US"/>
            </a:p>
          </p:txBody>
        </p:sp>
        <p:sp>
          <p:nvSpPr>
            <p:cNvPr id="306196" name="Text Box 20"/>
            <p:cNvSpPr txBox="1">
              <a:spLocks noChangeArrowheads="1"/>
            </p:cNvSpPr>
            <p:nvPr/>
          </p:nvSpPr>
          <p:spPr bwMode="auto">
            <a:xfrm>
              <a:off x="3888" y="2640"/>
              <a:ext cx="219" cy="288"/>
            </a:xfrm>
            <a:prstGeom prst="rect">
              <a:avLst/>
            </a:prstGeom>
            <a:solidFill>
              <a:srgbClr val="FF99FF"/>
            </a:solidFill>
            <a:ln w="19050">
              <a:noFill/>
              <a:miter lim="800000"/>
              <a:headEnd/>
              <a:tailEnd/>
            </a:ln>
            <a:effectLst/>
          </p:spPr>
          <p:txBody>
            <a:bodyPr wrap="none" lIns="90000" tIns="46800" rIns="90000" bIns="46800">
              <a:spAutoFit/>
            </a:bodyPr>
            <a:lstStyle/>
            <a:p>
              <a:r>
                <a:rPr kumimoji="1" lang="en-US" altLang="zh-CN">
                  <a:sym typeface="Symbol" pitchFamily="18" charset="2"/>
                </a:rPr>
                <a:t></a:t>
              </a:r>
              <a:endParaRPr kumimoji="1" lang="en-US" altLang="zh-CN"/>
            </a:p>
          </p:txBody>
        </p:sp>
        <p:sp>
          <p:nvSpPr>
            <p:cNvPr id="306197" name="Text Box 21"/>
            <p:cNvSpPr txBox="1">
              <a:spLocks noChangeArrowheads="1"/>
            </p:cNvSpPr>
            <p:nvPr/>
          </p:nvSpPr>
          <p:spPr bwMode="auto">
            <a:xfrm>
              <a:off x="4608" y="2256"/>
              <a:ext cx="225" cy="288"/>
            </a:xfrm>
            <a:prstGeom prst="rect">
              <a:avLst/>
            </a:prstGeom>
            <a:solidFill>
              <a:srgbClr val="FF99FF"/>
            </a:solidFill>
            <a:ln w="19050">
              <a:noFill/>
              <a:miter lim="800000"/>
              <a:headEnd/>
              <a:tailEnd/>
            </a:ln>
            <a:effectLst/>
          </p:spPr>
          <p:txBody>
            <a:bodyPr wrap="none" lIns="90000" tIns="46800" rIns="90000" bIns="46800">
              <a:spAutoFit/>
            </a:bodyPr>
            <a:lstStyle/>
            <a:p>
              <a:r>
                <a:rPr kumimoji="1" lang="en-US" altLang="zh-CN">
                  <a:sym typeface="Symbol" pitchFamily="18" charset="2"/>
                </a:rPr>
                <a:t></a:t>
              </a:r>
              <a:endParaRPr kumimoji="1" lang="en-US" altLang="zh-CN"/>
            </a:p>
          </p:txBody>
        </p:sp>
      </p:grpSp>
      <p:sp>
        <p:nvSpPr>
          <p:cNvPr id="306198" name="Text Box 22"/>
          <p:cNvSpPr txBox="1">
            <a:spLocks noChangeArrowheads="1"/>
          </p:cNvSpPr>
          <p:nvPr/>
        </p:nvSpPr>
        <p:spPr bwMode="auto">
          <a:xfrm>
            <a:off x="4405313" y="1412875"/>
            <a:ext cx="3832225" cy="476250"/>
          </a:xfrm>
          <a:prstGeom prst="rect">
            <a:avLst/>
          </a:prstGeom>
          <a:noFill/>
          <a:ln w="19050">
            <a:solidFill>
              <a:schemeClr val="bg2"/>
            </a:solidFill>
            <a:miter lim="800000"/>
            <a:headEnd/>
            <a:tailEnd/>
          </a:ln>
          <a:effectLst/>
        </p:spPr>
        <p:txBody>
          <a:bodyPr wrap="none" lIns="90000" tIns="46800" rIns="90000" bIns="46800">
            <a:spAutoFit/>
          </a:bodyPr>
          <a:lstStyle/>
          <a:p>
            <a:r>
              <a:rPr kumimoji="1" lang="zh-CN" altLang="en-US"/>
              <a:t>磁通密度（磁感应强度 ）</a:t>
            </a:r>
            <a:r>
              <a:rPr kumimoji="1" lang="en-US" altLang="zh-CN" b="1" i="1"/>
              <a:t>B</a:t>
            </a:r>
          </a:p>
        </p:txBody>
      </p:sp>
      <p:sp>
        <p:nvSpPr>
          <p:cNvPr id="306199" name="Text Box 23"/>
          <p:cNvSpPr txBox="1">
            <a:spLocks noChangeArrowheads="1"/>
          </p:cNvSpPr>
          <p:nvPr/>
        </p:nvSpPr>
        <p:spPr bwMode="auto">
          <a:xfrm>
            <a:off x="6019800" y="2251075"/>
            <a:ext cx="2638425" cy="476250"/>
          </a:xfrm>
          <a:prstGeom prst="rect">
            <a:avLst/>
          </a:prstGeom>
          <a:solidFill>
            <a:srgbClr val="CCFF33"/>
          </a:solidFill>
          <a:ln w="19050">
            <a:solidFill>
              <a:schemeClr val="bg2"/>
            </a:solidFill>
            <a:miter lim="800000"/>
            <a:headEnd/>
            <a:tailEnd/>
          </a:ln>
          <a:effectLst/>
        </p:spPr>
        <p:txBody>
          <a:bodyPr wrap="none" lIns="90000" tIns="46800" rIns="90000" bIns="46800">
            <a:spAutoFit/>
          </a:bodyPr>
          <a:lstStyle/>
          <a:p>
            <a:r>
              <a:rPr kumimoji="1" lang="zh-CN" altLang="en-US"/>
              <a:t>表示磁场强弱程度</a:t>
            </a:r>
          </a:p>
        </p:txBody>
      </p:sp>
      <p:grpSp>
        <p:nvGrpSpPr>
          <p:cNvPr id="3" name="Group 24"/>
          <p:cNvGrpSpPr>
            <a:grpSpLocks/>
          </p:cNvGrpSpPr>
          <p:nvPr/>
        </p:nvGrpSpPr>
        <p:grpSpPr bwMode="auto">
          <a:xfrm>
            <a:off x="539750" y="1416050"/>
            <a:ext cx="2851150" cy="609600"/>
            <a:chOff x="336" y="1296"/>
            <a:chExt cx="1796" cy="384"/>
          </a:xfrm>
        </p:grpSpPr>
        <p:sp>
          <p:nvSpPr>
            <p:cNvPr id="306201" name="Text Box 25"/>
            <p:cNvSpPr txBox="1">
              <a:spLocks noChangeArrowheads="1"/>
            </p:cNvSpPr>
            <p:nvPr/>
          </p:nvSpPr>
          <p:spPr bwMode="auto">
            <a:xfrm>
              <a:off x="336" y="1296"/>
              <a:ext cx="702" cy="300"/>
            </a:xfrm>
            <a:prstGeom prst="rect">
              <a:avLst/>
            </a:prstGeom>
            <a:noFill/>
            <a:ln w="19050">
              <a:solidFill>
                <a:schemeClr val="bg2"/>
              </a:solidFill>
              <a:miter lim="800000"/>
              <a:headEnd/>
              <a:tailEnd/>
            </a:ln>
            <a:effectLst/>
          </p:spPr>
          <p:txBody>
            <a:bodyPr lIns="90000" tIns="46800" rIns="90000" bIns="46800">
              <a:spAutoFit/>
            </a:bodyPr>
            <a:lstStyle/>
            <a:p>
              <a:pPr algn="ctr"/>
              <a:r>
                <a:rPr kumimoji="1" lang="zh-CN" altLang="en-US"/>
                <a:t>磁  通</a:t>
              </a:r>
            </a:p>
          </p:txBody>
        </p:sp>
        <p:graphicFrame>
          <p:nvGraphicFramePr>
            <p:cNvPr id="306202" name="Object 26"/>
            <p:cNvGraphicFramePr>
              <a:graphicFrameLocks noChangeAspect="1"/>
            </p:cNvGraphicFramePr>
            <p:nvPr/>
          </p:nvGraphicFramePr>
          <p:xfrm>
            <a:off x="1152" y="1296"/>
            <a:ext cx="980" cy="384"/>
          </p:xfrm>
          <a:graphic>
            <a:graphicData uri="http://schemas.openxmlformats.org/presentationml/2006/ole">
              <p:oleObj spid="_x0000_s785415" name="Equation" r:id="rId3" imgW="711000" imgH="279360" progId="Equation.DSMT4">
                <p:embed/>
              </p:oleObj>
            </a:graphicData>
          </a:graphic>
        </p:graphicFrame>
      </p:grpSp>
      <p:graphicFrame>
        <p:nvGraphicFramePr>
          <p:cNvPr id="306203" name="Object 27"/>
          <p:cNvGraphicFramePr>
            <a:graphicFrameLocks noChangeAspect="1"/>
          </p:cNvGraphicFramePr>
          <p:nvPr/>
        </p:nvGraphicFramePr>
        <p:xfrm>
          <a:off x="4410075" y="1946275"/>
          <a:ext cx="1460500" cy="503238"/>
        </p:xfrm>
        <a:graphic>
          <a:graphicData uri="http://schemas.openxmlformats.org/presentationml/2006/ole">
            <p:oleObj spid="_x0000_s785410" name="Equation" r:id="rId4" imgW="698400" imgH="241200" progId="Equation.DSMT4">
              <p:embed/>
            </p:oleObj>
          </a:graphicData>
        </a:graphic>
      </p:graphicFrame>
      <p:grpSp>
        <p:nvGrpSpPr>
          <p:cNvPr id="4" name="Group 28"/>
          <p:cNvGrpSpPr>
            <a:grpSpLocks/>
          </p:cNvGrpSpPr>
          <p:nvPr/>
        </p:nvGrpSpPr>
        <p:grpSpPr bwMode="auto">
          <a:xfrm>
            <a:off x="2085975" y="2892425"/>
            <a:ext cx="3590925" cy="1425575"/>
            <a:chOff x="1314" y="2228"/>
            <a:chExt cx="2262" cy="898"/>
          </a:xfrm>
        </p:grpSpPr>
        <p:sp>
          <p:nvSpPr>
            <p:cNvPr id="306205" name="Text Box 29"/>
            <p:cNvSpPr txBox="1">
              <a:spLocks noChangeArrowheads="1"/>
            </p:cNvSpPr>
            <p:nvPr/>
          </p:nvSpPr>
          <p:spPr bwMode="auto">
            <a:xfrm>
              <a:off x="1992" y="2352"/>
              <a:ext cx="1584" cy="774"/>
            </a:xfrm>
            <a:prstGeom prst="rect">
              <a:avLst/>
            </a:prstGeom>
            <a:noFill/>
            <a:ln w="38100">
              <a:solidFill>
                <a:srgbClr val="CC3300"/>
              </a:solidFill>
              <a:miter lim="800000"/>
              <a:headEnd/>
              <a:tailEnd/>
            </a:ln>
            <a:effectLst/>
          </p:spPr>
          <p:txBody>
            <a:bodyPr lIns="90000" tIns="46800" rIns="90000" bIns="46800">
              <a:spAutoFit/>
            </a:bodyPr>
            <a:lstStyle/>
            <a:p>
              <a:pPr>
                <a:lnSpc>
                  <a:spcPct val="120000"/>
                </a:lnSpc>
              </a:pPr>
              <a:r>
                <a:rPr kumimoji="1" lang="zh-CN" altLang="en-US"/>
                <a:t>磁化强度 </a:t>
              </a:r>
              <a:r>
                <a:rPr kumimoji="1" lang="en-US" altLang="zh-CN" b="1" i="1"/>
                <a:t>M</a:t>
              </a:r>
            </a:p>
            <a:p>
              <a:pPr>
                <a:lnSpc>
                  <a:spcPct val="120000"/>
                </a:lnSpc>
              </a:pPr>
              <a:r>
                <a:rPr kumimoji="1" lang="zh-CN" altLang="en-US" sz="1800"/>
                <a:t>单位体积内的磁矩，表示磁化的强弱程度</a:t>
              </a:r>
              <a:endParaRPr kumimoji="1" lang="zh-CN" altLang="en-US" b="1" i="1"/>
            </a:p>
          </p:txBody>
        </p:sp>
        <p:sp>
          <p:nvSpPr>
            <p:cNvPr id="306206" name="Freeform 30"/>
            <p:cNvSpPr>
              <a:spLocks/>
            </p:cNvSpPr>
            <p:nvPr/>
          </p:nvSpPr>
          <p:spPr bwMode="auto">
            <a:xfrm>
              <a:off x="1314" y="2228"/>
              <a:ext cx="654" cy="508"/>
            </a:xfrm>
            <a:custGeom>
              <a:avLst/>
              <a:gdLst/>
              <a:ahLst/>
              <a:cxnLst>
                <a:cxn ang="0">
                  <a:pos x="0" y="0"/>
                </a:cxn>
                <a:cxn ang="0">
                  <a:pos x="211" y="403"/>
                </a:cxn>
                <a:cxn ang="0">
                  <a:pos x="638" y="405"/>
                </a:cxn>
              </a:cxnLst>
              <a:rect l="0" t="0" r="r" b="b"/>
              <a:pathLst>
                <a:path w="638" h="405">
                  <a:moveTo>
                    <a:pt x="0" y="0"/>
                  </a:moveTo>
                  <a:lnTo>
                    <a:pt x="211" y="403"/>
                  </a:lnTo>
                  <a:lnTo>
                    <a:pt x="638" y="405"/>
                  </a:lnTo>
                </a:path>
              </a:pathLst>
            </a:custGeom>
            <a:noFill/>
            <a:ln w="38100" cap="flat" cmpd="sng">
              <a:solidFill>
                <a:schemeClr val="tx1"/>
              </a:solidFill>
              <a:prstDash val="solid"/>
              <a:round/>
              <a:headEnd type="none" w="med" len="med"/>
              <a:tailEnd type="triangle" w="med" len="med"/>
            </a:ln>
            <a:effectLst/>
          </p:spPr>
          <p:txBody>
            <a:bodyPr lIns="90000" tIns="46800" rIns="90000" bIns="46800">
              <a:spAutoFit/>
            </a:bodyPr>
            <a:lstStyle/>
            <a:p>
              <a:endParaRPr lang="zh-CN" altLang="en-US"/>
            </a:p>
          </p:txBody>
        </p:sp>
      </p:grpSp>
      <p:grpSp>
        <p:nvGrpSpPr>
          <p:cNvPr id="5" name="Group 31"/>
          <p:cNvGrpSpPr>
            <a:grpSpLocks/>
          </p:cNvGrpSpPr>
          <p:nvPr/>
        </p:nvGrpSpPr>
        <p:grpSpPr bwMode="auto">
          <a:xfrm>
            <a:off x="2819400" y="4384675"/>
            <a:ext cx="5645150" cy="1676400"/>
            <a:chOff x="1776" y="3168"/>
            <a:chExt cx="3556" cy="1056"/>
          </a:xfrm>
        </p:grpSpPr>
        <p:grpSp>
          <p:nvGrpSpPr>
            <p:cNvPr id="6" name="Group 32"/>
            <p:cNvGrpSpPr>
              <a:grpSpLocks/>
            </p:cNvGrpSpPr>
            <p:nvPr/>
          </p:nvGrpSpPr>
          <p:grpSpPr bwMode="auto">
            <a:xfrm>
              <a:off x="3264" y="3168"/>
              <a:ext cx="960" cy="1056"/>
              <a:chOff x="2304" y="2976"/>
              <a:chExt cx="1186" cy="1248"/>
            </a:xfrm>
          </p:grpSpPr>
          <p:sp>
            <p:nvSpPr>
              <p:cNvPr id="306209" name="Freeform 33" descr="宽上对角线"/>
              <p:cNvSpPr>
                <a:spLocks/>
              </p:cNvSpPr>
              <p:nvPr/>
            </p:nvSpPr>
            <p:spPr bwMode="auto">
              <a:xfrm>
                <a:off x="2304" y="2976"/>
                <a:ext cx="1186" cy="1248"/>
              </a:xfrm>
              <a:custGeom>
                <a:avLst/>
                <a:gdLst/>
                <a:ahLst/>
                <a:cxnLst>
                  <a:cxn ang="0">
                    <a:pos x="217" y="1031"/>
                  </a:cxn>
                  <a:cxn ang="0">
                    <a:pos x="353" y="1087"/>
                  </a:cxn>
                  <a:cxn ang="0">
                    <a:pos x="525" y="1247"/>
                  </a:cxn>
                  <a:cxn ang="0">
                    <a:pos x="1005" y="1083"/>
                  </a:cxn>
                  <a:cxn ang="0">
                    <a:pos x="1013" y="747"/>
                  </a:cxn>
                  <a:cxn ang="0">
                    <a:pos x="1165" y="403"/>
                  </a:cxn>
                  <a:cxn ang="0">
                    <a:pos x="885" y="51"/>
                  </a:cxn>
                  <a:cxn ang="0">
                    <a:pos x="513" y="95"/>
                  </a:cxn>
                  <a:cxn ang="0">
                    <a:pos x="161" y="83"/>
                  </a:cxn>
                  <a:cxn ang="0">
                    <a:pos x="117" y="415"/>
                  </a:cxn>
                  <a:cxn ang="0">
                    <a:pos x="17" y="771"/>
                  </a:cxn>
                  <a:cxn ang="0">
                    <a:pos x="217" y="1027"/>
                  </a:cxn>
                </a:cxnLst>
                <a:rect l="0" t="0" r="r" b="b"/>
                <a:pathLst>
                  <a:path w="1186" h="1248">
                    <a:moveTo>
                      <a:pt x="217" y="1031"/>
                    </a:moveTo>
                    <a:cubicBezTo>
                      <a:pt x="240" y="1040"/>
                      <a:pt x="302" y="1051"/>
                      <a:pt x="353" y="1087"/>
                    </a:cubicBezTo>
                    <a:cubicBezTo>
                      <a:pt x="404" y="1123"/>
                      <a:pt x="416" y="1248"/>
                      <a:pt x="525" y="1247"/>
                    </a:cubicBezTo>
                    <a:cubicBezTo>
                      <a:pt x="634" y="1246"/>
                      <a:pt x="924" y="1166"/>
                      <a:pt x="1005" y="1083"/>
                    </a:cubicBezTo>
                    <a:cubicBezTo>
                      <a:pt x="1086" y="1000"/>
                      <a:pt x="986" y="860"/>
                      <a:pt x="1013" y="747"/>
                    </a:cubicBezTo>
                    <a:cubicBezTo>
                      <a:pt x="1040" y="634"/>
                      <a:pt x="1186" y="519"/>
                      <a:pt x="1165" y="403"/>
                    </a:cubicBezTo>
                    <a:cubicBezTo>
                      <a:pt x="1144" y="287"/>
                      <a:pt x="994" y="102"/>
                      <a:pt x="885" y="51"/>
                    </a:cubicBezTo>
                    <a:cubicBezTo>
                      <a:pt x="776" y="0"/>
                      <a:pt x="634" y="90"/>
                      <a:pt x="513" y="95"/>
                    </a:cubicBezTo>
                    <a:cubicBezTo>
                      <a:pt x="392" y="100"/>
                      <a:pt x="227" y="30"/>
                      <a:pt x="161" y="83"/>
                    </a:cubicBezTo>
                    <a:cubicBezTo>
                      <a:pt x="95" y="136"/>
                      <a:pt x="141" y="301"/>
                      <a:pt x="117" y="415"/>
                    </a:cubicBezTo>
                    <a:cubicBezTo>
                      <a:pt x="93" y="529"/>
                      <a:pt x="0" y="669"/>
                      <a:pt x="17" y="771"/>
                    </a:cubicBezTo>
                    <a:cubicBezTo>
                      <a:pt x="34" y="873"/>
                      <a:pt x="175" y="974"/>
                      <a:pt x="217" y="1027"/>
                    </a:cubicBezTo>
                  </a:path>
                </a:pathLst>
              </a:custGeom>
              <a:pattFill prst="wdUpDiag">
                <a:fgClr>
                  <a:srgbClr val="CCFF33"/>
                </a:fgClr>
                <a:bgClr>
                  <a:srgbClr val="FFFFFF"/>
                </a:bgClr>
              </a:pattFill>
              <a:ln w="38100" cap="flat" cmpd="sng">
                <a:solidFill>
                  <a:schemeClr val="tx1"/>
                </a:solidFill>
                <a:prstDash val="solid"/>
                <a:round/>
                <a:headEnd/>
                <a:tailEnd/>
              </a:ln>
              <a:effectLst/>
            </p:spPr>
            <p:txBody>
              <a:bodyPr lIns="90000" tIns="46800" rIns="90000" bIns="46800">
                <a:spAutoFit/>
              </a:bodyPr>
              <a:lstStyle/>
              <a:p>
                <a:endParaRPr lang="zh-CN" altLang="en-US"/>
              </a:p>
            </p:txBody>
          </p:sp>
          <p:sp>
            <p:nvSpPr>
              <p:cNvPr id="306210" name="AutoShape 34"/>
              <p:cNvSpPr>
                <a:spLocks noChangeArrowheads="1"/>
              </p:cNvSpPr>
              <p:nvPr/>
            </p:nvSpPr>
            <p:spPr bwMode="auto">
              <a:xfrm>
                <a:off x="2609" y="3203"/>
                <a:ext cx="528" cy="720"/>
              </a:xfrm>
              <a:prstGeom prst="can">
                <a:avLst>
                  <a:gd name="adj" fmla="val 34091"/>
                </a:avLst>
              </a:prstGeom>
              <a:gradFill rotWithShape="0">
                <a:gsLst>
                  <a:gs pos="0">
                    <a:srgbClr val="FF9900"/>
                  </a:gs>
                  <a:gs pos="50000">
                    <a:srgbClr val="FF9900">
                      <a:gamma/>
                      <a:tint val="0"/>
                      <a:invGamma/>
                    </a:srgbClr>
                  </a:gs>
                  <a:gs pos="100000">
                    <a:srgbClr val="FF9900"/>
                  </a:gs>
                </a:gsLst>
                <a:lin ang="0" scaled="1"/>
              </a:gradFill>
              <a:ln w="38100">
                <a:solidFill>
                  <a:srgbClr val="CC3300"/>
                </a:solidFill>
                <a:round/>
                <a:headEnd/>
                <a:tailEnd/>
              </a:ln>
              <a:effectLst/>
            </p:spPr>
            <p:txBody>
              <a:bodyPr wrap="none" lIns="90000" tIns="46800" rIns="90000" bIns="46800" anchor="ctr">
                <a:spAutoFit/>
              </a:bodyPr>
              <a:lstStyle/>
              <a:p>
                <a:endParaRPr lang="zh-CN" altLang="en-US"/>
              </a:p>
            </p:txBody>
          </p:sp>
        </p:grpSp>
        <p:sp>
          <p:nvSpPr>
            <p:cNvPr id="306211" name="Line 35"/>
            <p:cNvSpPr>
              <a:spLocks noChangeShapeType="1"/>
            </p:cNvSpPr>
            <p:nvPr/>
          </p:nvSpPr>
          <p:spPr bwMode="auto">
            <a:xfrm>
              <a:off x="2976" y="3600"/>
              <a:ext cx="768" cy="96"/>
            </a:xfrm>
            <a:prstGeom prst="line">
              <a:avLst/>
            </a:prstGeom>
            <a:noFill/>
            <a:ln w="38100">
              <a:solidFill>
                <a:srgbClr val="FF0000"/>
              </a:solidFill>
              <a:round/>
              <a:headEnd/>
              <a:tailEnd type="triangle" w="med" len="med"/>
            </a:ln>
            <a:effectLst/>
          </p:spPr>
          <p:txBody>
            <a:bodyPr lIns="90000" tIns="46800" rIns="90000" bIns="46800">
              <a:spAutoFit/>
            </a:bodyPr>
            <a:lstStyle/>
            <a:p>
              <a:endParaRPr lang="zh-CN" altLang="en-US"/>
            </a:p>
          </p:txBody>
        </p:sp>
        <p:sp>
          <p:nvSpPr>
            <p:cNvPr id="306212" name="Line 36"/>
            <p:cNvSpPr>
              <a:spLocks noChangeShapeType="1"/>
            </p:cNvSpPr>
            <p:nvPr/>
          </p:nvSpPr>
          <p:spPr bwMode="auto">
            <a:xfrm flipH="1" flipV="1">
              <a:off x="4032" y="3504"/>
              <a:ext cx="480" cy="384"/>
            </a:xfrm>
            <a:prstGeom prst="line">
              <a:avLst/>
            </a:prstGeom>
            <a:noFill/>
            <a:ln w="38100">
              <a:solidFill>
                <a:srgbClr val="0000FF"/>
              </a:solidFill>
              <a:round/>
              <a:headEnd/>
              <a:tailEnd type="triangle" w="med" len="med"/>
            </a:ln>
            <a:effectLst/>
          </p:spPr>
          <p:txBody>
            <a:bodyPr lIns="90000" tIns="46800" rIns="90000" bIns="46800">
              <a:spAutoFit/>
            </a:bodyPr>
            <a:lstStyle/>
            <a:p>
              <a:endParaRPr lang="zh-CN" altLang="en-US"/>
            </a:p>
          </p:txBody>
        </p:sp>
        <p:graphicFrame>
          <p:nvGraphicFramePr>
            <p:cNvPr id="306213" name="Object 37"/>
            <p:cNvGraphicFramePr>
              <a:graphicFrameLocks noChangeAspect="1"/>
            </p:cNvGraphicFramePr>
            <p:nvPr/>
          </p:nvGraphicFramePr>
          <p:xfrm>
            <a:off x="1776" y="3408"/>
            <a:ext cx="1296" cy="332"/>
          </p:xfrm>
          <a:graphic>
            <a:graphicData uri="http://schemas.openxmlformats.org/presentationml/2006/ole">
              <p:oleObj spid="_x0000_s785413" name="Equation" r:id="rId5" imgW="990360" imgH="253800" progId="Equation.DSMT4">
                <p:embed/>
              </p:oleObj>
            </a:graphicData>
          </a:graphic>
        </p:graphicFrame>
        <p:graphicFrame>
          <p:nvGraphicFramePr>
            <p:cNvPr id="306214" name="Object 38"/>
            <p:cNvGraphicFramePr>
              <a:graphicFrameLocks noChangeAspect="1"/>
            </p:cNvGraphicFramePr>
            <p:nvPr/>
          </p:nvGraphicFramePr>
          <p:xfrm>
            <a:off x="4464" y="3744"/>
            <a:ext cx="868" cy="377"/>
          </p:xfrm>
          <a:graphic>
            <a:graphicData uri="http://schemas.openxmlformats.org/presentationml/2006/ole">
              <p:oleObj spid="_x0000_s785414" name="Equation" r:id="rId6" imgW="583920" imgH="253800" progId="Equation.DSMT4">
                <p:embed/>
              </p:oleObj>
            </a:graphicData>
          </a:graphic>
        </p:graphicFrame>
      </p:grpSp>
      <p:graphicFrame>
        <p:nvGraphicFramePr>
          <p:cNvPr id="306215" name="Object 39"/>
          <p:cNvGraphicFramePr>
            <a:graphicFrameLocks noChangeAspect="1"/>
          </p:cNvGraphicFramePr>
          <p:nvPr/>
        </p:nvGraphicFramePr>
        <p:xfrm>
          <a:off x="6934200" y="4156075"/>
          <a:ext cx="1752600" cy="731838"/>
        </p:xfrm>
        <a:graphic>
          <a:graphicData uri="http://schemas.openxmlformats.org/presentationml/2006/ole">
            <p:oleObj spid="_x0000_s785411" name="Equation" r:id="rId7" imgW="1002960" imgH="419040" progId="Equation.DSMT4">
              <p:embed/>
            </p:oleObj>
          </a:graphicData>
        </a:graphic>
      </p:graphicFrame>
      <p:grpSp>
        <p:nvGrpSpPr>
          <p:cNvPr id="7" name="Group 40"/>
          <p:cNvGrpSpPr>
            <a:grpSpLocks/>
          </p:cNvGrpSpPr>
          <p:nvPr/>
        </p:nvGrpSpPr>
        <p:grpSpPr bwMode="auto">
          <a:xfrm>
            <a:off x="381000" y="1870075"/>
            <a:ext cx="4210050" cy="4210050"/>
            <a:chOff x="240" y="1584"/>
            <a:chExt cx="2652" cy="2652"/>
          </a:xfrm>
        </p:grpSpPr>
        <p:sp>
          <p:nvSpPr>
            <p:cNvPr id="306217" name="Line 41"/>
            <p:cNvSpPr>
              <a:spLocks noChangeShapeType="1"/>
            </p:cNvSpPr>
            <p:nvPr/>
          </p:nvSpPr>
          <p:spPr bwMode="auto">
            <a:xfrm flipH="1" flipV="1">
              <a:off x="672" y="1584"/>
              <a:ext cx="0" cy="1392"/>
            </a:xfrm>
            <a:prstGeom prst="line">
              <a:avLst/>
            </a:prstGeom>
            <a:noFill/>
            <a:ln w="38100">
              <a:solidFill>
                <a:srgbClr val="FF0000"/>
              </a:solidFill>
              <a:round/>
              <a:headEnd/>
              <a:tailEnd type="triangle" w="med" len="med"/>
            </a:ln>
            <a:effectLst/>
          </p:spPr>
          <p:txBody>
            <a:bodyPr lIns="90000" tIns="46800" rIns="90000" bIns="46800">
              <a:spAutoFit/>
            </a:bodyPr>
            <a:lstStyle/>
            <a:p>
              <a:endParaRPr lang="zh-CN" altLang="en-US"/>
            </a:p>
          </p:txBody>
        </p:sp>
        <p:sp>
          <p:nvSpPr>
            <p:cNvPr id="306218" name="Text Box 42"/>
            <p:cNvSpPr txBox="1">
              <a:spLocks noChangeArrowheads="1"/>
            </p:cNvSpPr>
            <p:nvPr/>
          </p:nvSpPr>
          <p:spPr bwMode="auto">
            <a:xfrm>
              <a:off x="1806" y="3936"/>
              <a:ext cx="1086" cy="300"/>
            </a:xfrm>
            <a:prstGeom prst="rect">
              <a:avLst/>
            </a:prstGeom>
            <a:solidFill>
              <a:srgbClr val="FFFF66"/>
            </a:solidFill>
            <a:ln w="19050">
              <a:solidFill>
                <a:schemeClr val="bg2"/>
              </a:solidFill>
              <a:miter lim="800000"/>
              <a:headEnd/>
              <a:tailEnd/>
            </a:ln>
            <a:effectLst>
              <a:outerShdw dist="107763" dir="2700000" algn="ctr" rotWithShape="0">
                <a:schemeClr val="bg2"/>
              </a:outerShdw>
            </a:effectLst>
          </p:spPr>
          <p:txBody>
            <a:bodyPr wrap="none" lIns="90000" tIns="46800" rIns="90000" bIns="46800">
              <a:spAutoFit/>
            </a:bodyPr>
            <a:lstStyle/>
            <a:p>
              <a:r>
                <a:rPr kumimoji="1" lang="zh-CN" altLang="en-US"/>
                <a:t>磁场的强度</a:t>
              </a:r>
            </a:p>
          </p:txBody>
        </p:sp>
        <p:graphicFrame>
          <p:nvGraphicFramePr>
            <p:cNvPr id="306219" name="Object 43"/>
            <p:cNvGraphicFramePr>
              <a:graphicFrameLocks noChangeAspect="1"/>
            </p:cNvGraphicFramePr>
            <p:nvPr/>
          </p:nvGraphicFramePr>
          <p:xfrm>
            <a:off x="240" y="2928"/>
            <a:ext cx="1296" cy="915"/>
          </p:xfrm>
          <a:graphic>
            <a:graphicData uri="http://schemas.openxmlformats.org/presentationml/2006/ole">
              <p:oleObj spid="_x0000_s785412" name="Equation" r:id="rId8" imgW="1079280" imgH="761760" progId="Equation.DSMT4">
                <p:embed/>
              </p:oleObj>
            </a:graphicData>
          </a:graphic>
        </p:graphicFrame>
        <p:sp>
          <p:nvSpPr>
            <p:cNvPr id="306220" name="Freeform 44"/>
            <p:cNvSpPr>
              <a:spLocks/>
            </p:cNvSpPr>
            <p:nvPr/>
          </p:nvSpPr>
          <p:spPr bwMode="auto">
            <a:xfrm>
              <a:off x="850" y="3877"/>
              <a:ext cx="933" cy="210"/>
            </a:xfrm>
            <a:custGeom>
              <a:avLst/>
              <a:gdLst/>
              <a:ahLst/>
              <a:cxnLst>
                <a:cxn ang="0">
                  <a:pos x="933" y="210"/>
                </a:cxn>
                <a:cxn ang="0">
                  <a:pos x="0" y="210"/>
                </a:cxn>
                <a:cxn ang="0">
                  <a:pos x="0" y="0"/>
                </a:cxn>
              </a:cxnLst>
              <a:rect l="0" t="0" r="r" b="b"/>
              <a:pathLst>
                <a:path w="933" h="210">
                  <a:moveTo>
                    <a:pt x="933" y="210"/>
                  </a:moveTo>
                  <a:lnTo>
                    <a:pt x="0" y="210"/>
                  </a:lnTo>
                  <a:lnTo>
                    <a:pt x="0" y="0"/>
                  </a:lnTo>
                </a:path>
              </a:pathLst>
            </a:custGeom>
            <a:noFill/>
            <a:ln w="38100" cap="flat" cmpd="sng">
              <a:solidFill>
                <a:srgbClr val="CC3300"/>
              </a:solidFill>
              <a:prstDash val="solid"/>
              <a:round/>
              <a:headEnd type="triangle" w="med" len="med"/>
              <a:tailEnd type="none" w="med" len="med"/>
            </a:ln>
            <a:effectLst/>
          </p:spPr>
          <p:txBody>
            <a:bodyPr lIns="90000" tIns="46800" rIns="90000" bIns="46800">
              <a:spAutoFit/>
            </a:bodyPr>
            <a:lstStyle/>
            <a:p>
              <a:endParaRPr lang="zh-CN" altLang="en-US"/>
            </a:p>
          </p:txBody>
        </p:sp>
      </p:grpSp>
      <p:grpSp>
        <p:nvGrpSpPr>
          <p:cNvPr id="8" name="Group 45"/>
          <p:cNvGrpSpPr>
            <a:grpSpLocks/>
          </p:cNvGrpSpPr>
          <p:nvPr/>
        </p:nvGrpSpPr>
        <p:grpSpPr bwMode="auto">
          <a:xfrm>
            <a:off x="762000" y="1870075"/>
            <a:ext cx="3255963" cy="990600"/>
            <a:chOff x="480" y="1584"/>
            <a:chExt cx="2051" cy="624"/>
          </a:xfrm>
        </p:grpSpPr>
        <p:sp>
          <p:nvSpPr>
            <p:cNvPr id="306222" name="Line 46"/>
            <p:cNvSpPr>
              <a:spLocks noChangeShapeType="1"/>
            </p:cNvSpPr>
            <p:nvPr/>
          </p:nvSpPr>
          <p:spPr bwMode="auto">
            <a:xfrm flipV="1">
              <a:off x="864" y="1584"/>
              <a:ext cx="0" cy="336"/>
            </a:xfrm>
            <a:prstGeom prst="line">
              <a:avLst/>
            </a:prstGeom>
            <a:noFill/>
            <a:ln w="38100">
              <a:solidFill>
                <a:schemeClr val="tx1"/>
              </a:solidFill>
              <a:round/>
              <a:headEnd/>
              <a:tailEnd type="triangle" w="med" len="med"/>
            </a:ln>
            <a:effectLst/>
          </p:spPr>
          <p:txBody>
            <a:bodyPr lIns="90000" tIns="46800" rIns="90000" bIns="46800">
              <a:spAutoFit/>
            </a:bodyPr>
            <a:lstStyle/>
            <a:p>
              <a:endParaRPr lang="zh-CN" altLang="en-US"/>
            </a:p>
          </p:txBody>
        </p:sp>
        <p:sp>
          <p:nvSpPr>
            <p:cNvPr id="306223" name="Text Box 47"/>
            <p:cNvSpPr txBox="1">
              <a:spLocks noChangeArrowheads="1"/>
            </p:cNvSpPr>
            <p:nvPr/>
          </p:nvSpPr>
          <p:spPr bwMode="auto">
            <a:xfrm>
              <a:off x="480" y="1908"/>
              <a:ext cx="2051" cy="300"/>
            </a:xfrm>
            <a:prstGeom prst="rect">
              <a:avLst/>
            </a:prstGeom>
            <a:solidFill>
              <a:srgbClr val="CCFF33"/>
            </a:solidFill>
            <a:ln w="19050">
              <a:solidFill>
                <a:schemeClr val="bg2"/>
              </a:solidFill>
              <a:miter lim="800000"/>
              <a:headEnd/>
              <a:tailEnd/>
            </a:ln>
            <a:effectLst/>
          </p:spPr>
          <p:txBody>
            <a:bodyPr wrap="none" lIns="90000" tIns="46800" rIns="90000" bIns="46800">
              <a:spAutoFit/>
            </a:bodyPr>
            <a:lstStyle/>
            <a:p>
              <a:r>
                <a:rPr kumimoji="1" lang="zh-CN" altLang="en-US"/>
                <a:t>磁矩 </a:t>
              </a:r>
              <a:r>
                <a:rPr kumimoji="1" lang="en-US" altLang="zh-CN"/>
                <a:t>m</a:t>
              </a:r>
              <a:r>
                <a:rPr kumimoji="1" lang="zh-CN" altLang="en-US"/>
                <a:t>：</a:t>
              </a:r>
              <a:r>
                <a:rPr kumimoji="1" lang="zh-CN" altLang="en-US" sz="1800"/>
                <a:t>表示物质磁性强弱</a:t>
              </a:r>
            </a:p>
          </p:txBody>
        </p:sp>
      </p:grpSp>
      <p:sp>
        <p:nvSpPr>
          <p:cNvPr id="37" name="TextBox 36"/>
          <p:cNvSpPr txBox="1"/>
          <p:nvPr/>
        </p:nvSpPr>
        <p:spPr>
          <a:xfrm>
            <a:off x="7884368" y="116632"/>
            <a:ext cx="458780" cy="461665"/>
          </a:xfrm>
          <a:prstGeom prst="rect">
            <a:avLst/>
          </a:prstGeom>
          <a:noFill/>
        </p:spPr>
        <p:txBody>
          <a:bodyPr wrap="none" rtlCol="0">
            <a:spAutoFit/>
          </a:bodyPr>
          <a:lstStyle/>
          <a:p>
            <a:r>
              <a:rPr lang="zh-CN" altLang="en-US" dirty="0" smtClean="0">
                <a:solidFill>
                  <a:srgbClr val="FF0000"/>
                </a:solidFill>
                <a:sym typeface="Wingdings"/>
              </a:rPr>
              <a:t></a:t>
            </a:r>
            <a:endParaRPr lang="zh-CN"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06198"/>
                                        </p:tgtEl>
                                        <p:attrNameLst>
                                          <p:attrName>style.visibility</p:attrName>
                                        </p:attrNameLst>
                                      </p:cBhvr>
                                      <p:to>
                                        <p:strVal val="visible"/>
                                      </p:to>
                                    </p:set>
                                    <p:animEffect transition="in" filter="wipe(left)">
                                      <p:cBhvr>
                                        <p:cTn id="7" dur="500"/>
                                        <p:tgtEl>
                                          <p:spTgt spid="306198"/>
                                        </p:tgtEl>
                                      </p:cBhvr>
                                    </p:animEffect>
                                  </p:childTnLst>
                                </p:cTn>
                              </p:par>
                            </p:childTnLst>
                          </p:cTn>
                        </p:par>
                        <p:par>
                          <p:cTn id="8" fill="hold">
                            <p:stCondLst>
                              <p:cond delay="2500"/>
                            </p:stCondLst>
                            <p:childTnLst>
                              <p:par>
                                <p:cTn id="9" presetID="22" presetClass="entr" presetSubtype="8" fill="hold" nodeType="afterEffect">
                                  <p:stCondLst>
                                    <p:cond delay="0"/>
                                  </p:stCondLst>
                                  <p:childTnLst>
                                    <p:set>
                                      <p:cBhvr>
                                        <p:cTn id="10" dur="1" fill="hold">
                                          <p:stCondLst>
                                            <p:cond delay="0"/>
                                          </p:stCondLst>
                                        </p:cTn>
                                        <p:tgtEl>
                                          <p:spTgt spid="306203"/>
                                        </p:tgtEl>
                                        <p:attrNameLst>
                                          <p:attrName>style.visibility</p:attrName>
                                        </p:attrNameLst>
                                      </p:cBhvr>
                                      <p:to>
                                        <p:strVal val="visible"/>
                                      </p:to>
                                    </p:set>
                                    <p:animEffect transition="in" filter="wipe(left)">
                                      <p:cBhvr>
                                        <p:cTn id="11" dur="500"/>
                                        <p:tgtEl>
                                          <p:spTgt spid="306203"/>
                                        </p:tgtEl>
                                      </p:cBhvr>
                                    </p:animEffect>
                                  </p:childTnLst>
                                </p:cTn>
                              </p:par>
                            </p:childTnLst>
                          </p:cTn>
                        </p:par>
                        <p:par>
                          <p:cTn id="12" fill="hold">
                            <p:stCondLst>
                              <p:cond delay="3000"/>
                            </p:stCondLst>
                            <p:childTnLst>
                              <p:par>
                                <p:cTn id="13" presetID="16" presetClass="entr" presetSubtype="37" fill="hold" grpId="0" nodeType="afterEffect">
                                  <p:stCondLst>
                                    <p:cond delay="0"/>
                                  </p:stCondLst>
                                  <p:childTnLst>
                                    <p:set>
                                      <p:cBhvr>
                                        <p:cTn id="14" dur="1" fill="hold">
                                          <p:stCondLst>
                                            <p:cond delay="0"/>
                                          </p:stCondLst>
                                        </p:cTn>
                                        <p:tgtEl>
                                          <p:spTgt spid="306199"/>
                                        </p:tgtEl>
                                        <p:attrNameLst>
                                          <p:attrName>style.visibility</p:attrName>
                                        </p:attrNameLst>
                                      </p:cBhvr>
                                      <p:to>
                                        <p:strVal val="visible"/>
                                      </p:to>
                                    </p:set>
                                    <p:animEffect transition="in" filter="barn(outVertical)">
                                      <p:cBhvr>
                                        <p:cTn id="15" dur="500"/>
                                        <p:tgtEl>
                                          <p:spTgt spid="306199"/>
                                        </p:tgtEl>
                                      </p:cBhvr>
                                    </p:animEffect>
                                  </p:childTnLst>
                                </p:cTn>
                              </p:par>
                            </p:childTnLst>
                          </p:cTn>
                        </p:par>
                        <p:par>
                          <p:cTn id="16" fill="hold">
                            <p:stCondLst>
                              <p:cond delay="3500"/>
                            </p:stCondLst>
                            <p:childTnLst>
                              <p:par>
                                <p:cTn id="17" presetID="22" presetClass="entr" presetSubtype="8" fill="hold" nodeType="afterEffect">
                                  <p:stCondLst>
                                    <p:cond delay="500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9000"/>
                            </p:stCondLst>
                            <p:childTnLst>
                              <p:par>
                                <p:cTn id="21" presetID="18" presetClass="entr" presetSubtype="6" fill="hold" nodeType="afterEffect">
                                  <p:stCondLst>
                                    <p:cond delay="100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10500"/>
                            </p:stCondLst>
                            <p:childTnLst>
                              <p:par>
                                <p:cTn id="25" presetID="22" presetClass="entr" presetSubtype="8" fill="hold" nodeType="afterEffect">
                                  <p:stCondLst>
                                    <p:cond delay="100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9"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strips(upLeft)">
                                      <p:cBhvr>
                                        <p:cTn id="32" dur="500"/>
                                        <p:tgtEl>
                                          <p:spTgt spid="2"/>
                                        </p:tgtEl>
                                      </p:cBhvr>
                                    </p:animEffect>
                                  </p:childTnLst>
                                </p:cTn>
                              </p:par>
                            </p:childTnLst>
                          </p:cTn>
                        </p:par>
                        <p:par>
                          <p:cTn id="33" fill="hold">
                            <p:stCondLst>
                              <p:cond delay="500"/>
                            </p:stCondLst>
                            <p:childTnLst>
                              <p:par>
                                <p:cTn id="34" presetID="1" presetClass="entr" presetSubtype="0" fill="hold" nodeType="afterEffect">
                                  <p:stCondLst>
                                    <p:cond delay="0"/>
                                  </p:stCondLst>
                                  <p:childTnLst>
                                    <p:set>
                                      <p:cBhvr>
                                        <p:cTn id="35" dur="1" fill="hold">
                                          <p:stCondLst>
                                            <p:cond delay="499"/>
                                          </p:stCondLst>
                                        </p:cTn>
                                        <p:tgtEl>
                                          <p:spTgt spid="30621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6" presetClass="entr" presetSubtype="37"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outVertical)">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3"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strips(upRight)">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98" grpId="0" animBg="1" autoUpdateAnimBg="0"/>
      <p:bldP spid="306199" grpId="0" animBg="1"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5"/>
          <p:cNvSpPr>
            <a:spLocks noGrp="1"/>
          </p:cNvSpPr>
          <p:nvPr>
            <p:ph type="sldNum" sz="quarter" idx="12"/>
          </p:nvPr>
        </p:nvSpPr>
        <p:spPr/>
        <p:txBody>
          <a:bodyPr/>
          <a:lstStyle/>
          <a:p>
            <a:fld id="{EEF42C19-94E9-432E-9BF0-7A1E748A5BDE}" type="slidenum">
              <a:rPr lang="en-US" altLang="zh-CN"/>
              <a:pPr/>
              <a:t>60</a:t>
            </a:fld>
            <a:endParaRPr lang="en-US" altLang="zh-CN"/>
          </a:p>
        </p:txBody>
      </p:sp>
      <p:sp>
        <p:nvSpPr>
          <p:cNvPr id="304130" name="Rectangle 2"/>
          <p:cNvSpPr>
            <a:spLocks noGrp="1" noChangeArrowheads="1"/>
          </p:cNvSpPr>
          <p:nvPr>
            <p:ph type="title"/>
          </p:nvPr>
        </p:nvSpPr>
        <p:spPr>
          <a:xfrm>
            <a:off x="685800" y="76200"/>
            <a:ext cx="7772400" cy="838200"/>
          </a:xfrm>
          <a:noFill/>
          <a:ln/>
        </p:spPr>
        <p:txBody>
          <a:bodyPr/>
          <a:lstStyle/>
          <a:p>
            <a:r>
              <a:rPr lang="zh-CN" altLang="en-US">
                <a:solidFill>
                  <a:schemeClr val="tx1"/>
                </a:solidFill>
                <a:latin typeface="黑体" pitchFamily="49" charset="-122"/>
                <a:ea typeface="黑体" pitchFamily="49" charset="-122"/>
              </a:rPr>
              <a:t>磁（</a:t>
            </a:r>
            <a:r>
              <a:rPr lang="zh-CN" altLang="en-US">
                <a:solidFill>
                  <a:srgbClr val="FF0000"/>
                </a:solidFill>
                <a:latin typeface="黑体" pitchFamily="49" charset="-122"/>
                <a:ea typeface="黑体" pitchFamily="49" charset="-122"/>
              </a:rPr>
              <a:t>偶</a:t>
            </a:r>
            <a:r>
              <a:rPr lang="zh-CN" altLang="en-US">
                <a:solidFill>
                  <a:schemeClr val="tx1"/>
                </a:solidFill>
                <a:latin typeface="黑体" pitchFamily="49" charset="-122"/>
                <a:ea typeface="黑体" pitchFamily="49" charset="-122"/>
              </a:rPr>
              <a:t>）极子假设</a:t>
            </a:r>
          </a:p>
        </p:txBody>
      </p:sp>
      <p:sp>
        <p:nvSpPr>
          <p:cNvPr id="304131" name="Text Box 3"/>
          <p:cNvSpPr txBox="1">
            <a:spLocks noChangeArrowheads="1"/>
          </p:cNvSpPr>
          <p:nvPr/>
        </p:nvSpPr>
        <p:spPr bwMode="auto">
          <a:xfrm>
            <a:off x="7588250" y="0"/>
            <a:ext cx="1555750" cy="457200"/>
          </a:xfrm>
          <a:prstGeom prst="rect">
            <a:avLst/>
          </a:prstGeom>
          <a:solidFill>
            <a:srgbClr val="CCCCFF"/>
          </a:solidFill>
          <a:ln w="9525">
            <a:noFill/>
            <a:miter lim="800000"/>
            <a:headEnd/>
            <a:tailEnd/>
          </a:ln>
          <a:effectLst/>
        </p:spPr>
        <p:txBody>
          <a:bodyPr wrap="none">
            <a:spAutoFit/>
          </a:bodyPr>
          <a:lstStyle/>
          <a:p>
            <a:pPr algn="r"/>
            <a:r>
              <a:rPr kumimoji="1" lang="zh-CN" altLang="en-US"/>
              <a:t>磁偶极子</a:t>
            </a:r>
            <a:r>
              <a:rPr kumimoji="1" lang="en-US" altLang="zh-CN"/>
              <a:t>8</a:t>
            </a:r>
            <a:endParaRPr kumimoji="1" lang="en-US" altLang="zh-CN">
              <a:ea typeface="华文行楷" pitchFamily="2" charset="-122"/>
            </a:endParaRPr>
          </a:p>
        </p:txBody>
      </p:sp>
      <p:sp>
        <p:nvSpPr>
          <p:cNvPr id="304132" name="Text Box 4"/>
          <p:cNvSpPr txBox="1">
            <a:spLocks noChangeArrowheads="1"/>
          </p:cNvSpPr>
          <p:nvPr/>
        </p:nvSpPr>
        <p:spPr bwMode="auto">
          <a:xfrm>
            <a:off x="250825" y="1700213"/>
            <a:ext cx="7192963" cy="519112"/>
          </a:xfrm>
          <a:prstGeom prst="rect">
            <a:avLst/>
          </a:prstGeom>
          <a:noFill/>
          <a:ln w="9525">
            <a:noFill/>
            <a:miter lim="800000"/>
            <a:headEnd/>
            <a:tailEnd/>
          </a:ln>
          <a:effectLst/>
        </p:spPr>
        <p:txBody>
          <a:bodyPr wrap="none">
            <a:spAutoFit/>
          </a:bodyPr>
          <a:lstStyle/>
          <a:p>
            <a:r>
              <a:rPr lang="zh-CN" altLang="en-US" sz="2800">
                <a:solidFill>
                  <a:srgbClr val="FF0000"/>
                </a:solidFill>
                <a:latin typeface="Arial" pitchFamily="34" charset="0"/>
                <a:ea typeface="隶书" pitchFamily="49" charset="-122"/>
              </a:rPr>
              <a:t>（</a:t>
            </a:r>
            <a:r>
              <a:rPr lang="en-US" altLang="zh-CN" sz="2800">
                <a:solidFill>
                  <a:srgbClr val="FF0000"/>
                </a:solidFill>
                <a:ea typeface="隶书" pitchFamily="49" charset="-122"/>
              </a:rPr>
              <a:t>ii</a:t>
            </a:r>
            <a:r>
              <a:rPr lang="zh-CN" altLang="en-US" sz="2800">
                <a:solidFill>
                  <a:srgbClr val="FF0000"/>
                </a:solidFill>
                <a:latin typeface="Arial" pitchFamily="34" charset="0"/>
                <a:ea typeface="隶书" pitchFamily="49" charset="-122"/>
              </a:rPr>
              <a:t>）点磁偶极子</a:t>
            </a:r>
            <a:r>
              <a:rPr lang="zh-CN" altLang="en-US" sz="2800">
                <a:solidFill>
                  <a:srgbClr val="0000FF"/>
                </a:solidFill>
                <a:latin typeface="Arial" pitchFamily="34" charset="0"/>
                <a:ea typeface="隶书" pitchFamily="49" charset="-122"/>
              </a:rPr>
              <a:t>偏离</a:t>
            </a:r>
            <a:r>
              <a:rPr lang="zh-CN" altLang="en-US" sz="2800">
                <a:solidFill>
                  <a:srgbClr val="FF0000"/>
                </a:solidFill>
                <a:latin typeface="Arial" pitchFamily="34" charset="0"/>
                <a:ea typeface="隶书" pitchFamily="49" charset="-122"/>
              </a:rPr>
              <a:t>检测线圈的</a:t>
            </a:r>
            <a:r>
              <a:rPr lang="zh-CN" altLang="en-US" sz="2800">
                <a:solidFill>
                  <a:srgbClr val="0000FF"/>
                </a:solidFill>
                <a:latin typeface="Arial" pitchFamily="34" charset="0"/>
                <a:ea typeface="隶书" pitchFamily="49" charset="-122"/>
              </a:rPr>
              <a:t>轴线</a:t>
            </a:r>
            <a:r>
              <a:rPr lang="zh-CN" altLang="en-US" sz="2800">
                <a:solidFill>
                  <a:srgbClr val="FF0000"/>
                </a:solidFill>
                <a:latin typeface="Arial" pitchFamily="34" charset="0"/>
                <a:ea typeface="隶书" pitchFamily="49" charset="-122"/>
              </a:rPr>
              <a:t>：</a:t>
            </a:r>
            <a:r>
              <a:rPr lang="zh-CN" altLang="en-US" sz="2800">
                <a:solidFill>
                  <a:srgbClr val="FF0000"/>
                </a:solidFill>
                <a:latin typeface="Arial" pitchFamily="34" charset="0"/>
                <a:ea typeface="隶书" pitchFamily="49" charset="-122"/>
                <a:sym typeface="Symbol" pitchFamily="18" charset="2"/>
              </a:rPr>
              <a:t>  </a:t>
            </a:r>
            <a:r>
              <a:rPr lang="en-US" altLang="zh-CN" sz="2800">
                <a:solidFill>
                  <a:srgbClr val="FF0000"/>
                </a:solidFill>
                <a:latin typeface="Arial" pitchFamily="34" charset="0"/>
                <a:ea typeface="隶书" pitchFamily="49" charset="-122"/>
                <a:sym typeface="Symbol" pitchFamily="18" charset="2"/>
              </a:rPr>
              <a:t>0</a:t>
            </a:r>
          </a:p>
        </p:txBody>
      </p:sp>
      <p:sp>
        <p:nvSpPr>
          <p:cNvPr id="304133" name="Text Box 5"/>
          <p:cNvSpPr txBox="1">
            <a:spLocks noChangeArrowheads="1"/>
          </p:cNvSpPr>
          <p:nvPr/>
        </p:nvSpPr>
        <p:spPr bwMode="auto">
          <a:xfrm>
            <a:off x="250825" y="1076325"/>
            <a:ext cx="5103813" cy="579438"/>
          </a:xfrm>
          <a:prstGeom prst="rect">
            <a:avLst/>
          </a:prstGeom>
          <a:noFill/>
          <a:ln w="9525">
            <a:noFill/>
            <a:miter lim="800000"/>
            <a:headEnd/>
            <a:tailEnd/>
          </a:ln>
          <a:effectLst/>
        </p:spPr>
        <p:txBody>
          <a:bodyPr wrap="none">
            <a:spAutoFit/>
          </a:bodyPr>
          <a:lstStyle/>
          <a:p>
            <a:r>
              <a:rPr lang="zh-CN" altLang="en-US" sz="3200">
                <a:latin typeface="Arial" pitchFamily="34" charset="0"/>
              </a:rPr>
              <a:t>点磁偶极子（</a:t>
            </a:r>
            <a:r>
              <a:rPr lang="en-US" altLang="zh-CN" sz="3200">
                <a:latin typeface="Arial" pitchFamily="34" charset="0"/>
              </a:rPr>
              <a:t>point dipole</a:t>
            </a:r>
            <a:r>
              <a:rPr lang="zh-CN" altLang="en-US" sz="3200">
                <a:latin typeface="Arial" pitchFamily="34" charset="0"/>
              </a:rPr>
              <a:t>）</a:t>
            </a:r>
          </a:p>
        </p:txBody>
      </p:sp>
      <p:graphicFrame>
        <p:nvGraphicFramePr>
          <p:cNvPr id="304134" name="Object 6"/>
          <p:cNvGraphicFramePr>
            <a:graphicFrameLocks noChangeAspect="1"/>
          </p:cNvGraphicFramePr>
          <p:nvPr/>
        </p:nvGraphicFramePr>
        <p:xfrm>
          <a:off x="41275" y="2781300"/>
          <a:ext cx="9061450" cy="3921125"/>
        </p:xfrm>
        <a:graphic>
          <a:graphicData uri="http://schemas.openxmlformats.org/presentationml/2006/ole">
            <p:oleObj spid="_x0000_s304134" name="Equation" r:id="rId3" imgW="4317840" imgH="1866600" progId="Equation.DSMT4">
              <p:embed/>
            </p:oleObj>
          </a:graphicData>
        </a:graphic>
      </p:graphicFrame>
      <p:sp>
        <p:nvSpPr>
          <p:cNvPr id="304135" name="Text Box 7"/>
          <p:cNvSpPr txBox="1">
            <a:spLocks noChangeArrowheads="1"/>
          </p:cNvSpPr>
          <p:nvPr/>
        </p:nvSpPr>
        <p:spPr bwMode="auto">
          <a:xfrm>
            <a:off x="468313" y="2298700"/>
            <a:ext cx="5518150" cy="519113"/>
          </a:xfrm>
          <a:prstGeom prst="rect">
            <a:avLst/>
          </a:prstGeom>
          <a:noFill/>
          <a:ln w="9525">
            <a:noFill/>
            <a:miter lim="800000"/>
            <a:headEnd/>
            <a:tailEnd/>
          </a:ln>
          <a:effectLst/>
        </p:spPr>
        <p:txBody>
          <a:bodyPr wrap="none">
            <a:spAutoFit/>
          </a:bodyPr>
          <a:lstStyle/>
          <a:p>
            <a:r>
              <a:rPr lang="zh-CN" altLang="en-US" sz="2800">
                <a:latin typeface="Arial" pitchFamily="34" charset="0"/>
                <a:ea typeface="隶书" pitchFamily="49" charset="-122"/>
              </a:rPr>
              <a:t>单匝检测线圈内的感应电势：</a:t>
            </a:r>
            <a:r>
              <a:rPr lang="en-US" altLang="zh-CN" sz="2800" i="1">
                <a:ea typeface="隶书" pitchFamily="49" charset="-122"/>
              </a:rPr>
              <a:t>n</a:t>
            </a:r>
            <a:r>
              <a:rPr lang="zh-CN" altLang="en-US" sz="2800">
                <a:ea typeface="隶书" pitchFamily="49" charset="-122"/>
              </a:rPr>
              <a:t>＝</a:t>
            </a:r>
            <a:r>
              <a:rPr lang="en-US" altLang="zh-CN" sz="2800">
                <a:ea typeface="隶书" pitchFamily="49" charset="-122"/>
              </a:rPr>
              <a:t>2</a:t>
            </a:r>
            <a:endParaRPr lang="en-US" altLang="zh-CN" sz="2800">
              <a:latin typeface="Arial" pitchFamily="34" charset="0"/>
              <a:ea typeface="隶书" pitchFamily="49" charset="-122"/>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灯片编号占位符 5"/>
          <p:cNvSpPr>
            <a:spLocks noGrp="1"/>
          </p:cNvSpPr>
          <p:nvPr>
            <p:ph type="sldNum" sz="quarter" idx="12"/>
          </p:nvPr>
        </p:nvSpPr>
        <p:spPr/>
        <p:txBody>
          <a:bodyPr/>
          <a:lstStyle/>
          <a:p>
            <a:fld id="{8E86C393-F0C6-44CC-8C59-41D316CA38C5}" type="slidenum">
              <a:rPr lang="en-US" altLang="zh-CN"/>
              <a:pPr/>
              <a:t>61</a:t>
            </a:fld>
            <a:endParaRPr lang="en-US" altLang="zh-CN"/>
          </a:p>
        </p:txBody>
      </p:sp>
      <p:sp>
        <p:nvSpPr>
          <p:cNvPr id="305154" name="Rectangle 2"/>
          <p:cNvSpPr>
            <a:spLocks noGrp="1" noChangeArrowheads="1"/>
          </p:cNvSpPr>
          <p:nvPr>
            <p:ph type="title"/>
          </p:nvPr>
        </p:nvSpPr>
        <p:spPr>
          <a:xfrm>
            <a:off x="685800" y="76200"/>
            <a:ext cx="7772400" cy="838200"/>
          </a:xfrm>
          <a:noFill/>
          <a:ln/>
        </p:spPr>
        <p:txBody>
          <a:bodyPr/>
          <a:lstStyle/>
          <a:p>
            <a:r>
              <a:rPr lang="zh-CN" altLang="en-US">
                <a:solidFill>
                  <a:schemeClr val="tx1"/>
                </a:solidFill>
                <a:latin typeface="黑体" pitchFamily="49" charset="-122"/>
                <a:ea typeface="黑体" pitchFamily="49" charset="-122"/>
              </a:rPr>
              <a:t>磁（</a:t>
            </a:r>
            <a:r>
              <a:rPr lang="zh-CN" altLang="en-US">
                <a:solidFill>
                  <a:srgbClr val="FF0000"/>
                </a:solidFill>
                <a:latin typeface="黑体" pitchFamily="49" charset="-122"/>
                <a:ea typeface="黑体" pitchFamily="49" charset="-122"/>
              </a:rPr>
              <a:t>偶</a:t>
            </a:r>
            <a:r>
              <a:rPr lang="zh-CN" altLang="en-US">
                <a:solidFill>
                  <a:schemeClr val="tx1"/>
                </a:solidFill>
                <a:latin typeface="黑体" pitchFamily="49" charset="-122"/>
                <a:ea typeface="黑体" pitchFamily="49" charset="-122"/>
              </a:rPr>
              <a:t>）极子假设</a:t>
            </a:r>
          </a:p>
        </p:txBody>
      </p:sp>
      <p:sp>
        <p:nvSpPr>
          <p:cNvPr id="305155" name="Text Box 3"/>
          <p:cNvSpPr txBox="1">
            <a:spLocks noChangeArrowheads="1"/>
          </p:cNvSpPr>
          <p:nvPr/>
        </p:nvSpPr>
        <p:spPr bwMode="auto">
          <a:xfrm>
            <a:off x="7588250" y="0"/>
            <a:ext cx="1555750" cy="457200"/>
          </a:xfrm>
          <a:prstGeom prst="rect">
            <a:avLst/>
          </a:prstGeom>
          <a:solidFill>
            <a:srgbClr val="CCCCFF"/>
          </a:solidFill>
          <a:ln w="9525">
            <a:noFill/>
            <a:miter lim="800000"/>
            <a:headEnd/>
            <a:tailEnd/>
          </a:ln>
          <a:effectLst/>
        </p:spPr>
        <p:txBody>
          <a:bodyPr wrap="none">
            <a:spAutoFit/>
          </a:bodyPr>
          <a:lstStyle/>
          <a:p>
            <a:pPr algn="r"/>
            <a:r>
              <a:rPr kumimoji="1" lang="zh-CN" altLang="en-US"/>
              <a:t>磁偶极子</a:t>
            </a:r>
            <a:r>
              <a:rPr kumimoji="1" lang="en-US" altLang="zh-CN"/>
              <a:t>9</a:t>
            </a:r>
            <a:endParaRPr kumimoji="1" lang="en-US" altLang="zh-CN">
              <a:ea typeface="华文行楷" pitchFamily="2" charset="-122"/>
            </a:endParaRPr>
          </a:p>
        </p:txBody>
      </p:sp>
      <p:sp>
        <p:nvSpPr>
          <p:cNvPr id="305156" name="Text Box 4"/>
          <p:cNvSpPr txBox="1">
            <a:spLocks noChangeArrowheads="1"/>
          </p:cNvSpPr>
          <p:nvPr/>
        </p:nvSpPr>
        <p:spPr bwMode="auto">
          <a:xfrm>
            <a:off x="250825" y="1076325"/>
            <a:ext cx="5103813" cy="579438"/>
          </a:xfrm>
          <a:prstGeom prst="rect">
            <a:avLst/>
          </a:prstGeom>
          <a:noFill/>
          <a:ln w="9525">
            <a:noFill/>
            <a:miter lim="800000"/>
            <a:headEnd/>
            <a:tailEnd/>
          </a:ln>
          <a:effectLst/>
        </p:spPr>
        <p:txBody>
          <a:bodyPr wrap="none">
            <a:spAutoFit/>
          </a:bodyPr>
          <a:lstStyle/>
          <a:p>
            <a:r>
              <a:rPr lang="zh-CN" altLang="en-US" sz="3200">
                <a:latin typeface="Arial" pitchFamily="34" charset="0"/>
              </a:rPr>
              <a:t>点磁偶极子（</a:t>
            </a:r>
            <a:r>
              <a:rPr lang="en-US" altLang="zh-CN" sz="3200">
                <a:latin typeface="Arial" pitchFamily="34" charset="0"/>
              </a:rPr>
              <a:t>point dipole</a:t>
            </a:r>
            <a:r>
              <a:rPr lang="zh-CN" altLang="en-US" sz="3200">
                <a:latin typeface="Arial" pitchFamily="34" charset="0"/>
              </a:rPr>
              <a:t>）</a:t>
            </a:r>
          </a:p>
        </p:txBody>
      </p:sp>
      <p:graphicFrame>
        <p:nvGraphicFramePr>
          <p:cNvPr id="305157" name="Object 5"/>
          <p:cNvGraphicFramePr>
            <a:graphicFrameLocks noChangeAspect="1"/>
          </p:cNvGraphicFramePr>
          <p:nvPr/>
        </p:nvGraphicFramePr>
        <p:xfrm>
          <a:off x="4879975" y="1773238"/>
          <a:ext cx="4264025" cy="773112"/>
        </p:xfrm>
        <a:graphic>
          <a:graphicData uri="http://schemas.openxmlformats.org/presentationml/2006/ole">
            <p:oleObj spid="_x0000_s305157" name="Equation" r:id="rId3" imgW="2031840" imgH="368280" progId="Equation.DSMT4">
              <p:embed/>
            </p:oleObj>
          </a:graphicData>
        </a:graphic>
      </p:graphicFrame>
      <p:sp>
        <p:nvSpPr>
          <p:cNvPr id="305158" name="Text Box 6"/>
          <p:cNvSpPr txBox="1">
            <a:spLocks noChangeArrowheads="1"/>
          </p:cNvSpPr>
          <p:nvPr/>
        </p:nvSpPr>
        <p:spPr bwMode="auto">
          <a:xfrm>
            <a:off x="250825" y="1700213"/>
            <a:ext cx="4806950" cy="519112"/>
          </a:xfrm>
          <a:prstGeom prst="rect">
            <a:avLst/>
          </a:prstGeom>
          <a:noFill/>
          <a:ln w="9525">
            <a:noFill/>
            <a:miter lim="800000"/>
            <a:headEnd/>
            <a:tailEnd/>
          </a:ln>
          <a:effectLst/>
        </p:spPr>
        <p:txBody>
          <a:bodyPr wrap="none">
            <a:spAutoFit/>
          </a:bodyPr>
          <a:lstStyle/>
          <a:p>
            <a:r>
              <a:rPr lang="zh-CN" altLang="en-US" sz="2800">
                <a:solidFill>
                  <a:srgbClr val="FF0000"/>
                </a:solidFill>
                <a:latin typeface="Arial" pitchFamily="34" charset="0"/>
                <a:ea typeface="隶书" pitchFamily="49" charset="-122"/>
              </a:rPr>
              <a:t>多匝检测线圈内的感应电势：</a:t>
            </a:r>
          </a:p>
        </p:txBody>
      </p:sp>
      <p:grpSp>
        <p:nvGrpSpPr>
          <p:cNvPr id="305159" name="Group 7"/>
          <p:cNvGrpSpPr>
            <a:grpSpLocks/>
          </p:cNvGrpSpPr>
          <p:nvPr/>
        </p:nvGrpSpPr>
        <p:grpSpPr bwMode="auto">
          <a:xfrm>
            <a:off x="180975" y="2370138"/>
            <a:ext cx="2087563" cy="4252912"/>
            <a:chOff x="114" y="1493"/>
            <a:chExt cx="1315" cy="2679"/>
          </a:xfrm>
        </p:grpSpPr>
        <p:sp>
          <p:nvSpPr>
            <p:cNvPr id="305160" name="Text Box 8"/>
            <p:cNvSpPr txBox="1">
              <a:spLocks noChangeArrowheads="1"/>
            </p:cNvSpPr>
            <p:nvPr/>
          </p:nvSpPr>
          <p:spPr bwMode="auto">
            <a:xfrm>
              <a:off x="476" y="3884"/>
              <a:ext cx="884" cy="288"/>
            </a:xfrm>
            <a:prstGeom prst="rect">
              <a:avLst/>
            </a:prstGeom>
            <a:noFill/>
            <a:ln w="9525">
              <a:noFill/>
              <a:miter lim="800000"/>
              <a:headEnd/>
              <a:tailEnd/>
            </a:ln>
            <a:effectLst/>
          </p:spPr>
          <p:txBody>
            <a:bodyPr wrap="none">
              <a:spAutoFit/>
            </a:bodyPr>
            <a:lstStyle/>
            <a:p>
              <a:r>
                <a:rPr lang="zh-CN" altLang="en-US"/>
                <a:t>单匝线圈</a:t>
              </a:r>
            </a:p>
          </p:txBody>
        </p:sp>
        <p:grpSp>
          <p:nvGrpSpPr>
            <p:cNvPr id="305161" name="Group 9"/>
            <p:cNvGrpSpPr>
              <a:grpSpLocks/>
            </p:cNvGrpSpPr>
            <p:nvPr/>
          </p:nvGrpSpPr>
          <p:grpSpPr bwMode="auto">
            <a:xfrm>
              <a:off x="114" y="1493"/>
              <a:ext cx="1315" cy="2261"/>
              <a:chOff x="114" y="1493"/>
              <a:chExt cx="1315" cy="2261"/>
            </a:xfrm>
          </p:grpSpPr>
          <p:grpSp>
            <p:nvGrpSpPr>
              <p:cNvPr id="305162" name="Group 10"/>
              <p:cNvGrpSpPr>
                <a:grpSpLocks/>
              </p:cNvGrpSpPr>
              <p:nvPr/>
            </p:nvGrpSpPr>
            <p:grpSpPr bwMode="auto">
              <a:xfrm>
                <a:off x="327" y="1652"/>
                <a:ext cx="1102" cy="2102"/>
                <a:chOff x="327" y="1509"/>
                <a:chExt cx="1102" cy="2102"/>
              </a:xfrm>
            </p:grpSpPr>
            <p:grpSp>
              <p:nvGrpSpPr>
                <p:cNvPr id="305163" name="Group 11"/>
                <p:cNvGrpSpPr>
                  <a:grpSpLocks/>
                </p:cNvGrpSpPr>
                <p:nvPr/>
              </p:nvGrpSpPr>
              <p:grpSpPr bwMode="auto">
                <a:xfrm>
                  <a:off x="385" y="1570"/>
                  <a:ext cx="1044" cy="2041"/>
                  <a:chOff x="385" y="1570"/>
                  <a:chExt cx="1044" cy="2041"/>
                </a:xfrm>
              </p:grpSpPr>
              <p:sp>
                <p:nvSpPr>
                  <p:cNvPr id="305164" name="Oval 12"/>
                  <p:cNvSpPr>
                    <a:spLocks noChangeArrowheads="1"/>
                  </p:cNvSpPr>
                  <p:nvPr/>
                </p:nvSpPr>
                <p:spPr bwMode="auto">
                  <a:xfrm>
                    <a:off x="386" y="1706"/>
                    <a:ext cx="1043" cy="182"/>
                  </a:xfrm>
                  <a:prstGeom prst="ellipse">
                    <a:avLst/>
                  </a:prstGeom>
                  <a:noFill/>
                  <a:ln w="57150">
                    <a:solidFill>
                      <a:srgbClr val="D7D7D7"/>
                    </a:solidFill>
                    <a:round/>
                    <a:headEnd/>
                    <a:tailEnd/>
                  </a:ln>
                  <a:effectLst/>
                </p:spPr>
                <p:txBody>
                  <a:bodyPr wrap="none" anchor="ctr"/>
                  <a:lstStyle/>
                  <a:p>
                    <a:endParaRPr lang="zh-CN" altLang="en-US"/>
                  </a:p>
                </p:txBody>
              </p:sp>
              <p:sp>
                <p:nvSpPr>
                  <p:cNvPr id="305165" name="Oval 13"/>
                  <p:cNvSpPr>
                    <a:spLocks noChangeArrowheads="1"/>
                  </p:cNvSpPr>
                  <p:nvPr/>
                </p:nvSpPr>
                <p:spPr bwMode="auto">
                  <a:xfrm>
                    <a:off x="386" y="1839"/>
                    <a:ext cx="1043" cy="182"/>
                  </a:xfrm>
                  <a:prstGeom prst="ellipse">
                    <a:avLst/>
                  </a:prstGeom>
                  <a:noFill/>
                  <a:ln w="57150">
                    <a:solidFill>
                      <a:srgbClr val="D7D7D7"/>
                    </a:solidFill>
                    <a:round/>
                    <a:headEnd/>
                    <a:tailEnd/>
                  </a:ln>
                  <a:effectLst/>
                </p:spPr>
                <p:txBody>
                  <a:bodyPr wrap="none" anchor="ctr"/>
                  <a:lstStyle/>
                  <a:p>
                    <a:endParaRPr lang="zh-CN" altLang="en-US"/>
                  </a:p>
                </p:txBody>
              </p:sp>
              <p:sp>
                <p:nvSpPr>
                  <p:cNvPr id="305166" name="Oval 14"/>
                  <p:cNvSpPr>
                    <a:spLocks noChangeArrowheads="1"/>
                  </p:cNvSpPr>
                  <p:nvPr/>
                </p:nvSpPr>
                <p:spPr bwMode="auto">
                  <a:xfrm>
                    <a:off x="386" y="1971"/>
                    <a:ext cx="1043" cy="182"/>
                  </a:xfrm>
                  <a:prstGeom prst="ellipse">
                    <a:avLst/>
                  </a:prstGeom>
                  <a:noFill/>
                  <a:ln w="57150">
                    <a:solidFill>
                      <a:srgbClr val="D7D7D7"/>
                    </a:solidFill>
                    <a:round/>
                    <a:headEnd/>
                    <a:tailEnd/>
                  </a:ln>
                  <a:effectLst/>
                </p:spPr>
                <p:txBody>
                  <a:bodyPr wrap="none" anchor="ctr"/>
                  <a:lstStyle/>
                  <a:p>
                    <a:endParaRPr lang="zh-CN" altLang="en-US"/>
                  </a:p>
                </p:txBody>
              </p:sp>
              <p:sp>
                <p:nvSpPr>
                  <p:cNvPr id="305167" name="Oval 15"/>
                  <p:cNvSpPr>
                    <a:spLocks noChangeArrowheads="1"/>
                  </p:cNvSpPr>
                  <p:nvPr/>
                </p:nvSpPr>
                <p:spPr bwMode="auto">
                  <a:xfrm>
                    <a:off x="386" y="2103"/>
                    <a:ext cx="1043" cy="182"/>
                  </a:xfrm>
                  <a:prstGeom prst="ellipse">
                    <a:avLst/>
                  </a:prstGeom>
                  <a:noFill/>
                  <a:ln w="57150">
                    <a:solidFill>
                      <a:srgbClr val="D7D7D7"/>
                    </a:solidFill>
                    <a:round/>
                    <a:headEnd/>
                    <a:tailEnd/>
                  </a:ln>
                  <a:effectLst/>
                </p:spPr>
                <p:txBody>
                  <a:bodyPr wrap="none" anchor="ctr"/>
                  <a:lstStyle/>
                  <a:p>
                    <a:endParaRPr lang="zh-CN" altLang="en-US"/>
                  </a:p>
                </p:txBody>
              </p:sp>
              <p:sp>
                <p:nvSpPr>
                  <p:cNvPr id="305168" name="Oval 16"/>
                  <p:cNvSpPr>
                    <a:spLocks noChangeArrowheads="1"/>
                  </p:cNvSpPr>
                  <p:nvPr/>
                </p:nvSpPr>
                <p:spPr bwMode="auto">
                  <a:xfrm>
                    <a:off x="386" y="2236"/>
                    <a:ext cx="1043" cy="182"/>
                  </a:xfrm>
                  <a:prstGeom prst="ellipse">
                    <a:avLst/>
                  </a:prstGeom>
                  <a:noFill/>
                  <a:ln w="57150">
                    <a:solidFill>
                      <a:srgbClr val="D7D7D7"/>
                    </a:solidFill>
                    <a:round/>
                    <a:headEnd/>
                    <a:tailEnd/>
                  </a:ln>
                  <a:effectLst/>
                </p:spPr>
                <p:txBody>
                  <a:bodyPr wrap="none" anchor="ctr"/>
                  <a:lstStyle/>
                  <a:p>
                    <a:endParaRPr lang="zh-CN" altLang="en-US"/>
                  </a:p>
                </p:txBody>
              </p:sp>
              <p:sp>
                <p:nvSpPr>
                  <p:cNvPr id="305169" name="Oval 17"/>
                  <p:cNvSpPr>
                    <a:spLocks noChangeArrowheads="1"/>
                  </p:cNvSpPr>
                  <p:nvPr/>
                </p:nvSpPr>
                <p:spPr bwMode="auto">
                  <a:xfrm>
                    <a:off x="386" y="2633"/>
                    <a:ext cx="1043" cy="182"/>
                  </a:xfrm>
                  <a:prstGeom prst="ellipse">
                    <a:avLst/>
                  </a:prstGeom>
                  <a:noFill/>
                  <a:ln w="57150">
                    <a:solidFill>
                      <a:srgbClr val="D7D7D7"/>
                    </a:solidFill>
                    <a:round/>
                    <a:headEnd/>
                    <a:tailEnd/>
                  </a:ln>
                  <a:effectLst/>
                </p:spPr>
                <p:txBody>
                  <a:bodyPr wrap="none" anchor="ctr"/>
                  <a:lstStyle/>
                  <a:p>
                    <a:endParaRPr lang="zh-CN" altLang="en-US"/>
                  </a:p>
                </p:txBody>
              </p:sp>
              <p:sp>
                <p:nvSpPr>
                  <p:cNvPr id="305170" name="Oval 18"/>
                  <p:cNvSpPr>
                    <a:spLocks noChangeArrowheads="1"/>
                  </p:cNvSpPr>
                  <p:nvPr/>
                </p:nvSpPr>
                <p:spPr bwMode="auto">
                  <a:xfrm>
                    <a:off x="386" y="2765"/>
                    <a:ext cx="1043" cy="182"/>
                  </a:xfrm>
                  <a:prstGeom prst="ellipse">
                    <a:avLst/>
                  </a:prstGeom>
                  <a:noFill/>
                  <a:ln w="57150">
                    <a:solidFill>
                      <a:srgbClr val="D7D7D7"/>
                    </a:solidFill>
                    <a:round/>
                    <a:headEnd/>
                    <a:tailEnd/>
                  </a:ln>
                  <a:effectLst/>
                </p:spPr>
                <p:txBody>
                  <a:bodyPr wrap="none" anchor="ctr"/>
                  <a:lstStyle/>
                  <a:p>
                    <a:endParaRPr lang="zh-CN" altLang="en-US"/>
                  </a:p>
                </p:txBody>
              </p:sp>
              <p:sp>
                <p:nvSpPr>
                  <p:cNvPr id="305171" name="Oval 19"/>
                  <p:cNvSpPr>
                    <a:spLocks noChangeArrowheads="1"/>
                  </p:cNvSpPr>
                  <p:nvPr/>
                </p:nvSpPr>
                <p:spPr bwMode="auto">
                  <a:xfrm>
                    <a:off x="386" y="2897"/>
                    <a:ext cx="1043" cy="182"/>
                  </a:xfrm>
                  <a:prstGeom prst="ellipse">
                    <a:avLst/>
                  </a:prstGeom>
                  <a:noFill/>
                  <a:ln w="57150">
                    <a:solidFill>
                      <a:srgbClr val="D7D7D7"/>
                    </a:solidFill>
                    <a:round/>
                    <a:headEnd/>
                    <a:tailEnd/>
                  </a:ln>
                  <a:effectLst/>
                </p:spPr>
                <p:txBody>
                  <a:bodyPr wrap="none" anchor="ctr"/>
                  <a:lstStyle/>
                  <a:p>
                    <a:endParaRPr lang="zh-CN" altLang="en-US"/>
                  </a:p>
                </p:txBody>
              </p:sp>
              <p:sp>
                <p:nvSpPr>
                  <p:cNvPr id="305172" name="Oval 20"/>
                  <p:cNvSpPr>
                    <a:spLocks noChangeArrowheads="1"/>
                  </p:cNvSpPr>
                  <p:nvPr/>
                </p:nvSpPr>
                <p:spPr bwMode="auto">
                  <a:xfrm>
                    <a:off x="386" y="3030"/>
                    <a:ext cx="1043" cy="182"/>
                  </a:xfrm>
                  <a:prstGeom prst="ellipse">
                    <a:avLst/>
                  </a:prstGeom>
                  <a:noFill/>
                  <a:ln w="57150">
                    <a:solidFill>
                      <a:srgbClr val="D7D7D7"/>
                    </a:solidFill>
                    <a:round/>
                    <a:headEnd/>
                    <a:tailEnd/>
                  </a:ln>
                  <a:effectLst/>
                </p:spPr>
                <p:txBody>
                  <a:bodyPr wrap="none" anchor="ctr"/>
                  <a:lstStyle/>
                  <a:p>
                    <a:endParaRPr lang="zh-CN" altLang="en-US"/>
                  </a:p>
                </p:txBody>
              </p:sp>
              <p:sp>
                <p:nvSpPr>
                  <p:cNvPr id="305173" name="Oval 21"/>
                  <p:cNvSpPr>
                    <a:spLocks noChangeArrowheads="1"/>
                  </p:cNvSpPr>
                  <p:nvPr/>
                </p:nvSpPr>
                <p:spPr bwMode="auto">
                  <a:xfrm>
                    <a:off x="386" y="3162"/>
                    <a:ext cx="1043" cy="182"/>
                  </a:xfrm>
                  <a:prstGeom prst="ellipse">
                    <a:avLst/>
                  </a:prstGeom>
                  <a:noFill/>
                  <a:ln w="57150">
                    <a:solidFill>
                      <a:srgbClr val="D7D7D7"/>
                    </a:solidFill>
                    <a:round/>
                    <a:headEnd/>
                    <a:tailEnd/>
                  </a:ln>
                  <a:effectLst/>
                </p:spPr>
                <p:txBody>
                  <a:bodyPr wrap="none" anchor="ctr"/>
                  <a:lstStyle/>
                  <a:p>
                    <a:endParaRPr lang="zh-CN" altLang="en-US"/>
                  </a:p>
                </p:txBody>
              </p:sp>
              <p:sp>
                <p:nvSpPr>
                  <p:cNvPr id="305174" name="Oval 22"/>
                  <p:cNvSpPr>
                    <a:spLocks noChangeArrowheads="1"/>
                  </p:cNvSpPr>
                  <p:nvPr/>
                </p:nvSpPr>
                <p:spPr bwMode="auto">
                  <a:xfrm>
                    <a:off x="386" y="3294"/>
                    <a:ext cx="1043" cy="182"/>
                  </a:xfrm>
                  <a:prstGeom prst="ellipse">
                    <a:avLst/>
                  </a:prstGeom>
                  <a:noFill/>
                  <a:ln w="57150">
                    <a:solidFill>
                      <a:srgbClr val="D7D7D7"/>
                    </a:solidFill>
                    <a:round/>
                    <a:headEnd/>
                    <a:tailEnd/>
                  </a:ln>
                  <a:effectLst/>
                </p:spPr>
                <p:txBody>
                  <a:bodyPr wrap="none" anchor="ctr"/>
                  <a:lstStyle/>
                  <a:p>
                    <a:endParaRPr lang="zh-CN" altLang="en-US"/>
                  </a:p>
                </p:txBody>
              </p:sp>
              <p:sp>
                <p:nvSpPr>
                  <p:cNvPr id="305175" name="Oval 23"/>
                  <p:cNvSpPr>
                    <a:spLocks noChangeArrowheads="1"/>
                  </p:cNvSpPr>
                  <p:nvPr/>
                </p:nvSpPr>
                <p:spPr bwMode="auto">
                  <a:xfrm>
                    <a:off x="386" y="2368"/>
                    <a:ext cx="1043" cy="182"/>
                  </a:xfrm>
                  <a:prstGeom prst="ellipse">
                    <a:avLst/>
                  </a:prstGeom>
                  <a:noFill/>
                  <a:ln w="57150">
                    <a:solidFill>
                      <a:srgbClr val="D7D7D7"/>
                    </a:solidFill>
                    <a:round/>
                    <a:headEnd/>
                    <a:tailEnd/>
                  </a:ln>
                  <a:effectLst/>
                </p:spPr>
                <p:txBody>
                  <a:bodyPr wrap="none" anchor="ctr"/>
                  <a:lstStyle/>
                  <a:p>
                    <a:endParaRPr lang="zh-CN" altLang="en-US"/>
                  </a:p>
                </p:txBody>
              </p:sp>
              <p:sp>
                <p:nvSpPr>
                  <p:cNvPr id="305176" name="Line 24"/>
                  <p:cNvSpPr>
                    <a:spLocks noChangeShapeType="1"/>
                  </p:cNvSpPr>
                  <p:nvPr/>
                </p:nvSpPr>
                <p:spPr bwMode="auto">
                  <a:xfrm>
                    <a:off x="907" y="1570"/>
                    <a:ext cx="0" cy="2041"/>
                  </a:xfrm>
                  <a:prstGeom prst="line">
                    <a:avLst/>
                  </a:prstGeom>
                  <a:noFill/>
                  <a:ln w="28575">
                    <a:solidFill>
                      <a:schemeClr val="tx1"/>
                    </a:solidFill>
                    <a:prstDash val="lgDashDot"/>
                    <a:round/>
                    <a:headEnd/>
                    <a:tailEnd/>
                  </a:ln>
                  <a:effectLst/>
                </p:spPr>
                <p:txBody>
                  <a:bodyPr/>
                  <a:lstStyle/>
                  <a:p>
                    <a:endParaRPr lang="zh-CN" altLang="en-US"/>
                  </a:p>
                </p:txBody>
              </p:sp>
              <p:sp>
                <p:nvSpPr>
                  <p:cNvPr id="305177" name="Oval 25"/>
                  <p:cNvSpPr>
                    <a:spLocks noChangeArrowheads="1"/>
                  </p:cNvSpPr>
                  <p:nvPr/>
                </p:nvSpPr>
                <p:spPr bwMode="auto">
                  <a:xfrm>
                    <a:off x="385" y="2500"/>
                    <a:ext cx="1043" cy="182"/>
                  </a:xfrm>
                  <a:prstGeom prst="ellipse">
                    <a:avLst/>
                  </a:prstGeom>
                  <a:noFill/>
                  <a:ln w="57150">
                    <a:solidFill>
                      <a:srgbClr val="D7D7D7"/>
                    </a:solidFill>
                    <a:round/>
                    <a:headEnd/>
                    <a:tailEnd/>
                  </a:ln>
                  <a:effectLst/>
                </p:spPr>
                <p:txBody>
                  <a:bodyPr wrap="none" anchor="ctr"/>
                  <a:lstStyle/>
                  <a:p>
                    <a:endParaRPr lang="zh-CN" altLang="en-US"/>
                  </a:p>
                </p:txBody>
              </p:sp>
              <p:sp>
                <p:nvSpPr>
                  <p:cNvPr id="305178" name="Oval 26"/>
                  <p:cNvSpPr>
                    <a:spLocks noChangeArrowheads="1"/>
                  </p:cNvSpPr>
                  <p:nvPr/>
                </p:nvSpPr>
                <p:spPr bwMode="auto">
                  <a:xfrm>
                    <a:off x="385" y="2500"/>
                    <a:ext cx="1043" cy="182"/>
                  </a:xfrm>
                  <a:prstGeom prst="ellipse">
                    <a:avLst/>
                  </a:prstGeom>
                  <a:noFill/>
                  <a:ln w="57150">
                    <a:solidFill>
                      <a:srgbClr val="FF9900"/>
                    </a:solidFill>
                    <a:round/>
                    <a:headEnd/>
                    <a:tailEnd/>
                  </a:ln>
                  <a:effectLst/>
                </p:spPr>
                <p:txBody>
                  <a:bodyPr wrap="none" anchor="ctr"/>
                  <a:lstStyle/>
                  <a:p>
                    <a:endParaRPr lang="zh-CN" altLang="en-US"/>
                  </a:p>
                </p:txBody>
              </p:sp>
            </p:grpSp>
            <p:grpSp>
              <p:nvGrpSpPr>
                <p:cNvPr id="305179" name="Group 27"/>
                <p:cNvGrpSpPr>
                  <a:grpSpLocks/>
                </p:cNvGrpSpPr>
                <p:nvPr/>
              </p:nvGrpSpPr>
              <p:grpSpPr bwMode="auto">
                <a:xfrm>
                  <a:off x="327" y="1509"/>
                  <a:ext cx="626" cy="1009"/>
                  <a:chOff x="327" y="1509"/>
                  <a:chExt cx="626" cy="1009"/>
                </a:xfrm>
              </p:grpSpPr>
              <p:sp>
                <p:nvSpPr>
                  <p:cNvPr id="305180" name="Rectangle 28"/>
                  <p:cNvSpPr>
                    <a:spLocks noChangeArrowheads="1"/>
                  </p:cNvSpPr>
                  <p:nvPr/>
                </p:nvSpPr>
                <p:spPr bwMode="auto">
                  <a:xfrm>
                    <a:off x="873" y="2473"/>
                    <a:ext cx="68" cy="45"/>
                  </a:xfrm>
                  <a:prstGeom prst="rect">
                    <a:avLst/>
                  </a:prstGeom>
                  <a:solidFill>
                    <a:schemeClr val="bg1"/>
                  </a:solidFill>
                  <a:ln w="9525">
                    <a:solidFill>
                      <a:schemeClr val="bg1"/>
                    </a:solidFill>
                    <a:miter lim="800000"/>
                    <a:headEnd/>
                    <a:tailEnd/>
                  </a:ln>
                  <a:effectLst/>
                </p:spPr>
                <p:txBody>
                  <a:bodyPr wrap="none" anchor="ctr"/>
                  <a:lstStyle/>
                  <a:p>
                    <a:endParaRPr lang="zh-CN" altLang="en-US"/>
                  </a:p>
                </p:txBody>
              </p:sp>
              <p:sp>
                <p:nvSpPr>
                  <p:cNvPr id="305181" name="Freeform 29"/>
                  <p:cNvSpPr>
                    <a:spLocks/>
                  </p:cNvSpPr>
                  <p:nvPr/>
                </p:nvSpPr>
                <p:spPr bwMode="auto">
                  <a:xfrm>
                    <a:off x="328" y="1634"/>
                    <a:ext cx="533" cy="884"/>
                  </a:xfrm>
                  <a:custGeom>
                    <a:avLst/>
                    <a:gdLst/>
                    <a:ahLst/>
                    <a:cxnLst>
                      <a:cxn ang="0">
                        <a:pos x="0" y="0"/>
                      </a:cxn>
                      <a:cxn ang="0">
                        <a:pos x="272" y="0"/>
                      </a:cxn>
                      <a:cxn ang="0">
                        <a:pos x="272" y="862"/>
                      </a:cxn>
                    </a:cxnLst>
                    <a:rect l="0" t="0" r="r" b="b"/>
                    <a:pathLst>
                      <a:path w="272" h="862">
                        <a:moveTo>
                          <a:pt x="0" y="0"/>
                        </a:moveTo>
                        <a:lnTo>
                          <a:pt x="272" y="0"/>
                        </a:lnTo>
                        <a:lnTo>
                          <a:pt x="272" y="862"/>
                        </a:lnTo>
                      </a:path>
                    </a:pathLst>
                  </a:custGeom>
                  <a:noFill/>
                  <a:ln w="57150" cmpd="sng">
                    <a:solidFill>
                      <a:srgbClr val="FF9900"/>
                    </a:solidFill>
                    <a:round/>
                    <a:headEnd/>
                    <a:tailEnd/>
                  </a:ln>
                  <a:effectLst/>
                </p:spPr>
                <p:txBody>
                  <a:bodyPr/>
                  <a:lstStyle/>
                  <a:p>
                    <a:endParaRPr lang="zh-CN" altLang="en-US"/>
                  </a:p>
                </p:txBody>
              </p:sp>
              <p:sp>
                <p:nvSpPr>
                  <p:cNvPr id="305182" name="Freeform 30"/>
                  <p:cNvSpPr>
                    <a:spLocks/>
                  </p:cNvSpPr>
                  <p:nvPr/>
                </p:nvSpPr>
                <p:spPr bwMode="auto">
                  <a:xfrm>
                    <a:off x="327" y="1509"/>
                    <a:ext cx="626" cy="1009"/>
                  </a:xfrm>
                  <a:custGeom>
                    <a:avLst/>
                    <a:gdLst/>
                    <a:ahLst/>
                    <a:cxnLst>
                      <a:cxn ang="0">
                        <a:pos x="0" y="3"/>
                      </a:cxn>
                      <a:cxn ang="0">
                        <a:pos x="600" y="0"/>
                      </a:cxn>
                      <a:cxn ang="0">
                        <a:pos x="599" y="125"/>
                      </a:cxn>
                      <a:cxn ang="0">
                        <a:pos x="599" y="1009"/>
                      </a:cxn>
                    </a:cxnLst>
                    <a:rect l="0" t="0" r="r" b="b"/>
                    <a:pathLst>
                      <a:path w="600" h="1009">
                        <a:moveTo>
                          <a:pt x="0" y="3"/>
                        </a:moveTo>
                        <a:lnTo>
                          <a:pt x="600" y="0"/>
                        </a:lnTo>
                        <a:lnTo>
                          <a:pt x="599" y="125"/>
                        </a:lnTo>
                        <a:lnTo>
                          <a:pt x="599" y="1009"/>
                        </a:lnTo>
                      </a:path>
                    </a:pathLst>
                  </a:custGeom>
                  <a:noFill/>
                  <a:ln w="57150" cmpd="sng">
                    <a:solidFill>
                      <a:srgbClr val="FF9900"/>
                    </a:solidFill>
                    <a:round/>
                    <a:headEnd/>
                    <a:tailEnd/>
                  </a:ln>
                  <a:effectLst/>
                </p:spPr>
                <p:txBody>
                  <a:bodyPr/>
                  <a:lstStyle/>
                  <a:p>
                    <a:endParaRPr lang="zh-CN" altLang="en-US"/>
                  </a:p>
                </p:txBody>
              </p:sp>
            </p:grpSp>
          </p:grpSp>
          <p:sp>
            <p:nvSpPr>
              <p:cNvPr id="305183" name="Text Box 31"/>
              <p:cNvSpPr txBox="1">
                <a:spLocks noChangeArrowheads="1"/>
              </p:cNvSpPr>
              <p:nvPr/>
            </p:nvSpPr>
            <p:spPr bwMode="auto">
              <a:xfrm>
                <a:off x="114" y="1633"/>
                <a:ext cx="224" cy="288"/>
              </a:xfrm>
              <a:prstGeom prst="rect">
                <a:avLst/>
              </a:prstGeom>
              <a:noFill/>
              <a:ln w="9525">
                <a:noFill/>
                <a:miter lim="800000"/>
                <a:headEnd/>
                <a:tailEnd/>
              </a:ln>
              <a:effectLst/>
            </p:spPr>
            <p:txBody>
              <a:bodyPr wrap="none">
                <a:spAutoFit/>
              </a:bodyPr>
              <a:lstStyle/>
              <a:p>
                <a:r>
                  <a:rPr lang="en-US" altLang="zh-CN"/>
                  <a:t>+</a:t>
                </a:r>
              </a:p>
            </p:txBody>
          </p:sp>
          <p:sp>
            <p:nvSpPr>
              <p:cNvPr id="305184" name="Text Box 32"/>
              <p:cNvSpPr txBox="1">
                <a:spLocks noChangeArrowheads="1"/>
              </p:cNvSpPr>
              <p:nvPr/>
            </p:nvSpPr>
            <p:spPr bwMode="auto">
              <a:xfrm>
                <a:off x="116" y="1493"/>
                <a:ext cx="221" cy="288"/>
              </a:xfrm>
              <a:prstGeom prst="rect">
                <a:avLst/>
              </a:prstGeom>
              <a:noFill/>
              <a:ln w="9525">
                <a:noFill/>
                <a:miter lim="800000"/>
                <a:headEnd/>
                <a:tailEnd/>
              </a:ln>
              <a:effectLst/>
            </p:spPr>
            <p:txBody>
              <a:bodyPr wrap="none">
                <a:spAutoFit/>
              </a:bodyPr>
              <a:lstStyle/>
              <a:p>
                <a:r>
                  <a:rPr lang="en-US" altLang="zh-CN">
                    <a:sym typeface="Symbol" pitchFamily="18" charset="2"/>
                  </a:rPr>
                  <a:t></a:t>
                </a:r>
              </a:p>
            </p:txBody>
          </p:sp>
        </p:grpSp>
      </p:grpSp>
      <p:grpSp>
        <p:nvGrpSpPr>
          <p:cNvPr id="305185" name="Group 33"/>
          <p:cNvGrpSpPr>
            <a:grpSpLocks/>
          </p:cNvGrpSpPr>
          <p:nvPr/>
        </p:nvGrpSpPr>
        <p:grpSpPr bwMode="auto">
          <a:xfrm>
            <a:off x="2705100" y="2565400"/>
            <a:ext cx="2803525" cy="4057650"/>
            <a:chOff x="1704" y="1616"/>
            <a:chExt cx="1766" cy="2556"/>
          </a:xfrm>
        </p:grpSpPr>
        <p:sp>
          <p:nvSpPr>
            <p:cNvPr id="305186" name="Text Box 34"/>
            <p:cNvSpPr txBox="1">
              <a:spLocks noChangeArrowheads="1"/>
            </p:cNvSpPr>
            <p:nvPr/>
          </p:nvSpPr>
          <p:spPr bwMode="auto">
            <a:xfrm>
              <a:off x="1930" y="3884"/>
              <a:ext cx="1268" cy="288"/>
            </a:xfrm>
            <a:prstGeom prst="rect">
              <a:avLst/>
            </a:prstGeom>
            <a:noFill/>
            <a:ln w="9525">
              <a:noFill/>
              <a:miter lim="800000"/>
              <a:headEnd/>
              <a:tailEnd/>
            </a:ln>
            <a:effectLst/>
          </p:spPr>
          <p:txBody>
            <a:bodyPr wrap="none">
              <a:spAutoFit/>
            </a:bodyPr>
            <a:lstStyle/>
            <a:p>
              <a:r>
                <a:rPr lang="zh-CN" altLang="en-US"/>
                <a:t>一级梯度线圈</a:t>
              </a:r>
            </a:p>
          </p:txBody>
        </p:sp>
        <p:grpSp>
          <p:nvGrpSpPr>
            <p:cNvPr id="305187" name="Group 35"/>
            <p:cNvGrpSpPr>
              <a:grpSpLocks/>
            </p:cNvGrpSpPr>
            <p:nvPr/>
          </p:nvGrpSpPr>
          <p:grpSpPr bwMode="auto">
            <a:xfrm>
              <a:off x="1704" y="1616"/>
              <a:ext cx="1766" cy="2138"/>
              <a:chOff x="1704" y="1616"/>
              <a:chExt cx="1766" cy="2138"/>
            </a:xfrm>
          </p:grpSpPr>
          <p:grpSp>
            <p:nvGrpSpPr>
              <p:cNvPr id="305188" name="Group 36"/>
              <p:cNvGrpSpPr>
                <a:grpSpLocks/>
              </p:cNvGrpSpPr>
              <p:nvPr/>
            </p:nvGrpSpPr>
            <p:grpSpPr bwMode="auto">
              <a:xfrm>
                <a:off x="1926" y="1713"/>
                <a:ext cx="1544" cy="2041"/>
                <a:chOff x="1926" y="1570"/>
                <a:chExt cx="1544" cy="2041"/>
              </a:xfrm>
            </p:grpSpPr>
            <p:grpSp>
              <p:nvGrpSpPr>
                <p:cNvPr id="305189" name="Group 37"/>
                <p:cNvGrpSpPr>
                  <a:grpSpLocks/>
                </p:cNvGrpSpPr>
                <p:nvPr/>
              </p:nvGrpSpPr>
              <p:grpSpPr bwMode="auto">
                <a:xfrm>
                  <a:off x="1950" y="1570"/>
                  <a:ext cx="1520" cy="2041"/>
                  <a:chOff x="1950" y="1570"/>
                  <a:chExt cx="1520" cy="2041"/>
                </a:xfrm>
              </p:grpSpPr>
              <p:sp>
                <p:nvSpPr>
                  <p:cNvPr id="305190" name="Oval 38"/>
                  <p:cNvSpPr>
                    <a:spLocks noChangeArrowheads="1"/>
                  </p:cNvSpPr>
                  <p:nvPr/>
                </p:nvSpPr>
                <p:spPr bwMode="auto">
                  <a:xfrm>
                    <a:off x="1950" y="2023"/>
                    <a:ext cx="1043" cy="182"/>
                  </a:xfrm>
                  <a:prstGeom prst="ellipse">
                    <a:avLst/>
                  </a:prstGeom>
                  <a:noFill/>
                  <a:ln w="57150">
                    <a:solidFill>
                      <a:srgbClr val="FF9900"/>
                    </a:solidFill>
                    <a:round/>
                    <a:headEnd/>
                    <a:tailEnd/>
                  </a:ln>
                  <a:effectLst/>
                </p:spPr>
                <p:txBody>
                  <a:bodyPr wrap="none" anchor="ctr"/>
                  <a:lstStyle/>
                  <a:p>
                    <a:pPr algn="ctr"/>
                    <a:endParaRPr lang="zh-CN" altLang="zh-CN" sz="1800"/>
                  </a:p>
                </p:txBody>
              </p:sp>
              <p:sp>
                <p:nvSpPr>
                  <p:cNvPr id="305191" name="Oval 39"/>
                  <p:cNvSpPr>
                    <a:spLocks noChangeArrowheads="1"/>
                  </p:cNvSpPr>
                  <p:nvPr/>
                </p:nvSpPr>
                <p:spPr bwMode="auto">
                  <a:xfrm>
                    <a:off x="1950" y="2976"/>
                    <a:ext cx="1043" cy="182"/>
                  </a:xfrm>
                  <a:prstGeom prst="ellipse">
                    <a:avLst/>
                  </a:prstGeom>
                  <a:noFill/>
                  <a:ln w="57150">
                    <a:solidFill>
                      <a:srgbClr val="FF9900"/>
                    </a:solidFill>
                    <a:round/>
                    <a:headEnd/>
                    <a:tailEnd/>
                  </a:ln>
                  <a:effectLst/>
                </p:spPr>
                <p:txBody>
                  <a:bodyPr wrap="none" anchor="ctr"/>
                  <a:lstStyle/>
                  <a:p>
                    <a:endParaRPr lang="zh-CN" altLang="en-US"/>
                  </a:p>
                </p:txBody>
              </p:sp>
              <p:sp>
                <p:nvSpPr>
                  <p:cNvPr id="305192" name="Line 40"/>
                  <p:cNvSpPr>
                    <a:spLocks noChangeShapeType="1"/>
                  </p:cNvSpPr>
                  <p:nvPr/>
                </p:nvSpPr>
                <p:spPr bwMode="auto">
                  <a:xfrm>
                    <a:off x="2471" y="1570"/>
                    <a:ext cx="0" cy="2041"/>
                  </a:xfrm>
                  <a:prstGeom prst="line">
                    <a:avLst/>
                  </a:prstGeom>
                  <a:noFill/>
                  <a:ln w="28575">
                    <a:solidFill>
                      <a:schemeClr val="tx1"/>
                    </a:solidFill>
                    <a:prstDash val="lgDashDot"/>
                    <a:round/>
                    <a:headEnd/>
                    <a:tailEnd/>
                  </a:ln>
                  <a:effectLst/>
                </p:spPr>
                <p:txBody>
                  <a:bodyPr/>
                  <a:lstStyle/>
                  <a:p>
                    <a:endParaRPr lang="zh-CN" altLang="en-US"/>
                  </a:p>
                </p:txBody>
              </p:sp>
              <p:sp>
                <p:nvSpPr>
                  <p:cNvPr id="305193" name="Line 41"/>
                  <p:cNvSpPr>
                    <a:spLocks noChangeShapeType="1"/>
                  </p:cNvSpPr>
                  <p:nvPr/>
                </p:nvSpPr>
                <p:spPr bwMode="auto">
                  <a:xfrm>
                    <a:off x="3017" y="2115"/>
                    <a:ext cx="453" cy="0"/>
                  </a:xfrm>
                  <a:prstGeom prst="line">
                    <a:avLst/>
                  </a:prstGeom>
                  <a:noFill/>
                  <a:ln w="9525">
                    <a:solidFill>
                      <a:schemeClr val="tx1"/>
                    </a:solidFill>
                    <a:round/>
                    <a:headEnd/>
                    <a:tailEnd/>
                  </a:ln>
                  <a:effectLst/>
                </p:spPr>
                <p:txBody>
                  <a:bodyPr/>
                  <a:lstStyle/>
                  <a:p>
                    <a:endParaRPr lang="zh-CN" altLang="en-US"/>
                  </a:p>
                </p:txBody>
              </p:sp>
              <p:sp>
                <p:nvSpPr>
                  <p:cNvPr id="305194" name="Line 42"/>
                  <p:cNvSpPr>
                    <a:spLocks noChangeShapeType="1"/>
                  </p:cNvSpPr>
                  <p:nvPr/>
                </p:nvSpPr>
                <p:spPr bwMode="auto">
                  <a:xfrm>
                    <a:off x="3244" y="2115"/>
                    <a:ext cx="0" cy="952"/>
                  </a:xfrm>
                  <a:prstGeom prst="line">
                    <a:avLst/>
                  </a:prstGeom>
                  <a:noFill/>
                  <a:ln w="9525">
                    <a:solidFill>
                      <a:schemeClr val="tx1"/>
                    </a:solidFill>
                    <a:round/>
                    <a:headEnd type="triangle" w="med" len="med"/>
                    <a:tailEnd type="triangle" w="med" len="med"/>
                  </a:ln>
                  <a:effectLst/>
                </p:spPr>
                <p:txBody>
                  <a:bodyPr/>
                  <a:lstStyle/>
                  <a:p>
                    <a:endParaRPr lang="zh-CN" altLang="en-US"/>
                  </a:p>
                </p:txBody>
              </p:sp>
              <p:sp>
                <p:nvSpPr>
                  <p:cNvPr id="305195" name="Line 43"/>
                  <p:cNvSpPr>
                    <a:spLocks noChangeShapeType="1"/>
                  </p:cNvSpPr>
                  <p:nvPr/>
                </p:nvSpPr>
                <p:spPr bwMode="auto">
                  <a:xfrm>
                    <a:off x="3017" y="3067"/>
                    <a:ext cx="453" cy="0"/>
                  </a:xfrm>
                  <a:prstGeom prst="line">
                    <a:avLst/>
                  </a:prstGeom>
                  <a:noFill/>
                  <a:ln w="9525">
                    <a:solidFill>
                      <a:schemeClr val="tx1"/>
                    </a:solidFill>
                    <a:round/>
                    <a:headEnd/>
                    <a:tailEnd/>
                  </a:ln>
                  <a:effectLst/>
                </p:spPr>
                <p:txBody>
                  <a:bodyPr/>
                  <a:lstStyle/>
                  <a:p>
                    <a:endParaRPr lang="zh-CN" altLang="en-US"/>
                  </a:p>
                </p:txBody>
              </p:sp>
              <p:sp>
                <p:nvSpPr>
                  <p:cNvPr id="305196" name="Text Box 44"/>
                  <p:cNvSpPr txBox="1">
                    <a:spLocks noChangeArrowheads="1"/>
                  </p:cNvSpPr>
                  <p:nvPr/>
                </p:nvSpPr>
                <p:spPr bwMode="auto">
                  <a:xfrm>
                    <a:off x="3113" y="2435"/>
                    <a:ext cx="248" cy="288"/>
                  </a:xfrm>
                  <a:prstGeom prst="rect">
                    <a:avLst/>
                  </a:prstGeom>
                  <a:solidFill>
                    <a:schemeClr val="bg1"/>
                  </a:solidFill>
                  <a:ln w="9525">
                    <a:noFill/>
                    <a:miter lim="800000"/>
                    <a:headEnd/>
                    <a:tailEnd/>
                  </a:ln>
                  <a:effectLst/>
                </p:spPr>
                <p:txBody>
                  <a:bodyPr wrap="none">
                    <a:spAutoFit/>
                  </a:bodyPr>
                  <a:lstStyle/>
                  <a:p>
                    <a:r>
                      <a:rPr lang="en-US" altLang="zh-CN" i="1">
                        <a:sym typeface="Symbol" pitchFamily="18" charset="2"/>
                      </a:rPr>
                      <a:t></a:t>
                    </a:r>
                  </a:p>
                </p:txBody>
              </p:sp>
            </p:grpSp>
            <p:grpSp>
              <p:nvGrpSpPr>
                <p:cNvPr id="305197" name="Group 45"/>
                <p:cNvGrpSpPr>
                  <a:grpSpLocks/>
                </p:cNvGrpSpPr>
                <p:nvPr/>
              </p:nvGrpSpPr>
              <p:grpSpPr bwMode="auto">
                <a:xfrm>
                  <a:off x="1926" y="1635"/>
                  <a:ext cx="591" cy="1361"/>
                  <a:chOff x="1926" y="1635"/>
                  <a:chExt cx="591" cy="1361"/>
                </a:xfrm>
              </p:grpSpPr>
              <p:sp>
                <p:nvSpPr>
                  <p:cNvPr id="305198" name="Rectangle 46"/>
                  <p:cNvSpPr>
                    <a:spLocks noChangeArrowheads="1"/>
                  </p:cNvSpPr>
                  <p:nvPr/>
                </p:nvSpPr>
                <p:spPr bwMode="auto">
                  <a:xfrm>
                    <a:off x="2435" y="2004"/>
                    <a:ext cx="68" cy="39"/>
                  </a:xfrm>
                  <a:prstGeom prst="rect">
                    <a:avLst/>
                  </a:prstGeom>
                  <a:solidFill>
                    <a:schemeClr val="bg1"/>
                  </a:solidFill>
                  <a:ln w="9525">
                    <a:noFill/>
                    <a:miter lim="800000"/>
                    <a:headEnd/>
                    <a:tailEnd/>
                  </a:ln>
                  <a:effectLst/>
                </p:spPr>
                <p:txBody>
                  <a:bodyPr wrap="none" anchor="ctr"/>
                  <a:lstStyle/>
                  <a:p>
                    <a:pPr algn="ctr"/>
                    <a:endParaRPr lang="zh-CN" altLang="zh-CN" sz="1800"/>
                  </a:p>
                </p:txBody>
              </p:sp>
              <p:sp>
                <p:nvSpPr>
                  <p:cNvPr id="305199" name="Freeform 47"/>
                  <p:cNvSpPr>
                    <a:spLocks/>
                  </p:cNvSpPr>
                  <p:nvPr/>
                </p:nvSpPr>
                <p:spPr bwMode="auto">
                  <a:xfrm>
                    <a:off x="1926" y="1635"/>
                    <a:ext cx="499" cy="408"/>
                  </a:xfrm>
                  <a:custGeom>
                    <a:avLst/>
                    <a:gdLst/>
                    <a:ahLst/>
                    <a:cxnLst>
                      <a:cxn ang="0">
                        <a:pos x="0" y="0"/>
                      </a:cxn>
                      <a:cxn ang="0">
                        <a:pos x="317" y="0"/>
                      </a:cxn>
                      <a:cxn ang="0">
                        <a:pos x="317" y="408"/>
                      </a:cxn>
                    </a:cxnLst>
                    <a:rect l="0" t="0" r="r" b="b"/>
                    <a:pathLst>
                      <a:path w="317" h="408">
                        <a:moveTo>
                          <a:pt x="0" y="0"/>
                        </a:moveTo>
                        <a:lnTo>
                          <a:pt x="317" y="0"/>
                        </a:lnTo>
                        <a:lnTo>
                          <a:pt x="317" y="408"/>
                        </a:lnTo>
                      </a:path>
                    </a:pathLst>
                  </a:custGeom>
                  <a:noFill/>
                  <a:ln w="57150" cmpd="sng">
                    <a:solidFill>
                      <a:srgbClr val="FF9900"/>
                    </a:solidFill>
                    <a:round/>
                    <a:headEnd/>
                    <a:tailEnd/>
                  </a:ln>
                  <a:effectLst/>
                </p:spPr>
                <p:txBody>
                  <a:bodyPr/>
                  <a:lstStyle/>
                  <a:p>
                    <a:endParaRPr lang="zh-CN" altLang="en-US"/>
                  </a:p>
                </p:txBody>
              </p:sp>
              <p:sp>
                <p:nvSpPr>
                  <p:cNvPr id="305200" name="Rectangle 48"/>
                  <p:cNvSpPr>
                    <a:spLocks noChangeArrowheads="1"/>
                  </p:cNvSpPr>
                  <p:nvPr/>
                </p:nvSpPr>
                <p:spPr bwMode="auto">
                  <a:xfrm>
                    <a:off x="2435" y="2957"/>
                    <a:ext cx="68" cy="39"/>
                  </a:xfrm>
                  <a:prstGeom prst="rect">
                    <a:avLst/>
                  </a:prstGeom>
                  <a:solidFill>
                    <a:schemeClr val="bg1"/>
                  </a:solidFill>
                  <a:ln w="9525">
                    <a:noFill/>
                    <a:miter lim="800000"/>
                    <a:headEnd/>
                    <a:tailEnd/>
                  </a:ln>
                  <a:effectLst/>
                </p:spPr>
                <p:txBody>
                  <a:bodyPr wrap="none" anchor="ctr"/>
                  <a:lstStyle/>
                  <a:p>
                    <a:pPr algn="ctr"/>
                    <a:endParaRPr lang="zh-CN" altLang="zh-CN" sz="1800"/>
                  </a:p>
                </p:txBody>
              </p:sp>
              <p:sp>
                <p:nvSpPr>
                  <p:cNvPr id="305201" name="Freeform 49"/>
                  <p:cNvSpPr>
                    <a:spLocks/>
                  </p:cNvSpPr>
                  <p:nvPr/>
                </p:nvSpPr>
                <p:spPr bwMode="auto">
                  <a:xfrm>
                    <a:off x="1927" y="2588"/>
                    <a:ext cx="499" cy="408"/>
                  </a:xfrm>
                  <a:custGeom>
                    <a:avLst/>
                    <a:gdLst/>
                    <a:ahLst/>
                    <a:cxnLst>
                      <a:cxn ang="0">
                        <a:pos x="0" y="0"/>
                      </a:cxn>
                      <a:cxn ang="0">
                        <a:pos x="317" y="0"/>
                      </a:cxn>
                      <a:cxn ang="0">
                        <a:pos x="317" y="408"/>
                      </a:cxn>
                    </a:cxnLst>
                    <a:rect l="0" t="0" r="r" b="b"/>
                    <a:pathLst>
                      <a:path w="317" h="408">
                        <a:moveTo>
                          <a:pt x="0" y="0"/>
                        </a:moveTo>
                        <a:lnTo>
                          <a:pt x="317" y="0"/>
                        </a:lnTo>
                        <a:lnTo>
                          <a:pt x="317" y="408"/>
                        </a:lnTo>
                      </a:path>
                    </a:pathLst>
                  </a:custGeom>
                  <a:noFill/>
                  <a:ln w="57150" cmpd="sng">
                    <a:solidFill>
                      <a:srgbClr val="FF9900"/>
                    </a:solidFill>
                    <a:round/>
                    <a:headEnd/>
                    <a:tailEnd/>
                  </a:ln>
                  <a:effectLst/>
                </p:spPr>
                <p:txBody>
                  <a:bodyPr/>
                  <a:lstStyle/>
                  <a:p>
                    <a:endParaRPr lang="zh-CN" altLang="en-US"/>
                  </a:p>
                </p:txBody>
              </p:sp>
              <p:sp>
                <p:nvSpPr>
                  <p:cNvPr id="305202" name="Line 50"/>
                  <p:cNvSpPr>
                    <a:spLocks noChangeShapeType="1"/>
                  </p:cNvSpPr>
                  <p:nvPr/>
                </p:nvSpPr>
                <p:spPr bwMode="auto">
                  <a:xfrm>
                    <a:off x="2517" y="2006"/>
                    <a:ext cx="0" cy="984"/>
                  </a:xfrm>
                  <a:prstGeom prst="line">
                    <a:avLst/>
                  </a:prstGeom>
                  <a:noFill/>
                  <a:ln w="57150">
                    <a:solidFill>
                      <a:srgbClr val="FF9900"/>
                    </a:solidFill>
                    <a:round/>
                    <a:headEnd/>
                    <a:tailEnd/>
                  </a:ln>
                  <a:effectLst/>
                </p:spPr>
                <p:txBody>
                  <a:bodyPr/>
                  <a:lstStyle/>
                  <a:p>
                    <a:endParaRPr lang="zh-CN" altLang="en-US"/>
                  </a:p>
                </p:txBody>
              </p:sp>
            </p:grpSp>
          </p:grpSp>
          <p:sp>
            <p:nvSpPr>
              <p:cNvPr id="305203" name="Text Box 51"/>
              <p:cNvSpPr txBox="1">
                <a:spLocks noChangeArrowheads="1"/>
              </p:cNvSpPr>
              <p:nvPr/>
            </p:nvSpPr>
            <p:spPr bwMode="auto">
              <a:xfrm>
                <a:off x="1704" y="2582"/>
                <a:ext cx="224" cy="288"/>
              </a:xfrm>
              <a:prstGeom prst="rect">
                <a:avLst/>
              </a:prstGeom>
              <a:noFill/>
              <a:ln w="9525">
                <a:noFill/>
                <a:miter lim="800000"/>
                <a:headEnd/>
                <a:tailEnd/>
              </a:ln>
              <a:effectLst/>
            </p:spPr>
            <p:txBody>
              <a:bodyPr wrap="none">
                <a:spAutoFit/>
              </a:bodyPr>
              <a:lstStyle/>
              <a:p>
                <a:r>
                  <a:rPr lang="en-US" altLang="zh-CN"/>
                  <a:t>+</a:t>
                </a:r>
              </a:p>
            </p:txBody>
          </p:sp>
          <p:sp>
            <p:nvSpPr>
              <p:cNvPr id="305204" name="Text Box 52"/>
              <p:cNvSpPr txBox="1">
                <a:spLocks noChangeArrowheads="1"/>
              </p:cNvSpPr>
              <p:nvPr/>
            </p:nvSpPr>
            <p:spPr bwMode="auto">
              <a:xfrm>
                <a:off x="1705" y="1616"/>
                <a:ext cx="221" cy="288"/>
              </a:xfrm>
              <a:prstGeom prst="rect">
                <a:avLst/>
              </a:prstGeom>
              <a:noFill/>
              <a:ln w="9525">
                <a:noFill/>
                <a:miter lim="800000"/>
                <a:headEnd/>
                <a:tailEnd/>
              </a:ln>
              <a:effectLst/>
            </p:spPr>
            <p:txBody>
              <a:bodyPr wrap="none">
                <a:spAutoFit/>
              </a:bodyPr>
              <a:lstStyle/>
              <a:p>
                <a:r>
                  <a:rPr lang="en-US" altLang="zh-CN">
                    <a:sym typeface="Symbol" pitchFamily="18" charset="2"/>
                  </a:rPr>
                  <a:t></a:t>
                </a:r>
              </a:p>
            </p:txBody>
          </p:sp>
        </p:grpSp>
      </p:grpSp>
      <p:grpSp>
        <p:nvGrpSpPr>
          <p:cNvPr id="305205" name="Group 53"/>
          <p:cNvGrpSpPr>
            <a:grpSpLocks/>
          </p:cNvGrpSpPr>
          <p:nvPr/>
        </p:nvGrpSpPr>
        <p:grpSpPr bwMode="auto">
          <a:xfrm>
            <a:off x="5738813" y="2520950"/>
            <a:ext cx="2898775" cy="4102100"/>
            <a:chOff x="3615" y="1588"/>
            <a:chExt cx="1826" cy="2584"/>
          </a:xfrm>
        </p:grpSpPr>
        <p:sp>
          <p:nvSpPr>
            <p:cNvPr id="305206" name="Text Box 54"/>
            <p:cNvSpPr txBox="1">
              <a:spLocks noChangeArrowheads="1"/>
            </p:cNvSpPr>
            <p:nvPr/>
          </p:nvSpPr>
          <p:spPr bwMode="auto">
            <a:xfrm>
              <a:off x="3971" y="3884"/>
              <a:ext cx="1268" cy="288"/>
            </a:xfrm>
            <a:prstGeom prst="rect">
              <a:avLst/>
            </a:prstGeom>
            <a:noFill/>
            <a:ln w="9525">
              <a:noFill/>
              <a:miter lim="800000"/>
              <a:headEnd/>
              <a:tailEnd/>
            </a:ln>
            <a:effectLst/>
          </p:spPr>
          <p:txBody>
            <a:bodyPr wrap="none">
              <a:spAutoFit/>
            </a:bodyPr>
            <a:lstStyle/>
            <a:p>
              <a:r>
                <a:rPr lang="zh-CN" altLang="en-US"/>
                <a:t>二级梯度线圈</a:t>
              </a:r>
            </a:p>
          </p:txBody>
        </p:sp>
        <p:grpSp>
          <p:nvGrpSpPr>
            <p:cNvPr id="305207" name="Group 55"/>
            <p:cNvGrpSpPr>
              <a:grpSpLocks/>
            </p:cNvGrpSpPr>
            <p:nvPr/>
          </p:nvGrpSpPr>
          <p:grpSpPr bwMode="auto">
            <a:xfrm>
              <a:off x="3615" y="1588"/>
              <a:ext cx="1826" cy="2167"/>
              <a:chOff x="3615" y="1588"/>
              <a:chExt cx="1826" cy="2167"/>
            </a:xfrm>
          </p:grpSpPr>
          <p:grpSp>
            <p:nvGrpSpPr>
              <p:cNvPr id="305208" name="Group 56"/>
              <p:cNvGrpSpPr>
                <a:grpSpLocks/>
              </p:cNvGrpSpPr>
              <p:nvPr/>
            </p:nvGrpSpPr>
            <p:grpSpPr bwMode="auto">
              <a:xfrm>
                <a:off x="3833" y="1714"/>
                <a:ext cx="1608" cy="2041"/>
                <a:chOff x="3833" y="1714"/>
                <a:chExt cx="1608" cy="2041"/>
              </a:xfrm>
            </p:grpSpPr>
            <p:grpSp>
              <p:nvGrpSpPr>
                <p:cNvPr id="305209" name="Group 57"/>
                <p:cNvGrpSpPr>
                  <a:grpSpLocks/>
                </p:cNvGrpSpPr>
                <p:nvPr/>
              </p:nvGrpSpPr>
              <p:grpSpPr bwMode="auto">
                <a:xfrm>
                  <a:off x="3899" y="1714"/>
                  <a:ext cx="1542" cy="2041"/>
                  <a:chOff x="3899" y="1571"/>
                  <a:chExt cx="1542" cy="2041"/>
                </a:xfrm>
              </p:grpSpPr>
              <p:sp>
                <p:nvSpPr>
                  <p:cNvPr id="305210" name="Oval 58"/>
                  <p:cNvSpPr>
                    <a:spLocks noChangeArrowheads="1"/>
                  </p:cNvSpPr>
                  <p:nvPr/>
                </p:nvSpPr>
                <p:spPr bwMode="auto">
                  <a:xfrm>
                    <a:off x="3899" y="1820"/>
                    <a:ext cx="1043" cy="182"/>
                  </a:xfrm>
                  <a:prstGeom prst="ellipse">
                    <a:avLst/>
                  </a:prstGeom>
                  <a:noFill/>
                  <a:ln w="57150">
                    <a:solidFill>
                      <a:srgbClr val="FF9900"/>
                    </a:solidFill>
                    <a:round/>
                    <a:headEnd/>
                    <a:tailEnd/>
                  </a:ln>
                  <a:effectLst/>
                </p:spPr>
                <p:txBody>
                  <a:bodyPr wrap="none" anchor="ctr"/>
                  <a:lstStyle/>
                  <a:p>
                    <a:endParaRPr lang="zh-CN" altLang="en-US"/>
                  </a:p>
                </p:txBody>
              </p:sp>
              <p:grpSp>
                <p:nvGrpSpPr>
                  <p:cNvPr id="305211" name="Group 59"/>
                  <p:cNvGrpSpPr>
                    <a:grpSpLocks/>
                  </p:cNvGrpSpPr>
                  <p:nvPr/>
                </p:nvGrpSpPr>
                <p:grpSpPr bwMode="auto">
                  <a:xfrm>
                    <a:off x="3899" y="2455"/>
                    <a:ext cx="1043" cy="273"/>
                    <a:chOff x="453" y="2432"/>
                    <a:chExt cx="1043" cy="273"/>
                  </a:xfrm>
                </p:grpSpPr>
                <p:sp>
                  <p:nvSpPr>
                    <p:cNvPr id="305212" name="Oval 60"/>
                    <p:cNvSpPr>
                      <a:spLocks noChangeArrowheads="1"/>
                    </p:cNvSpPr>
                    <p:nvPr/>
                  </p:nvSpPr>
                  <p:spPr bwMode="auto">
                    <a:xfrm>
                      <a:off x="453" y="2432"/>
                      <a:ext cx="1043" cy="182"/>
                    </a:xfrm>
                    <a:prstGeom prst="ellipse">
                      <a:avLst/>
                    </a:prstGeom>
                    <a:noFill/>
                    <a:ln w="57150">
                      <a:solidFill>
                        <a:srgbClr val="FF9900"/>
                      </a:solidFill>
                      <a:round/>
                      <a:headEnd/>
                      <a:tailEnd/>
                    </a:ln>
                    <a:effectLst/>
                  </p:spPr>
                  <p:txBody>
                    <a:bodyPr wrap="none" anchor="ctr"/>
                    <a:lstStyle/>
                    <a:p>
                      <a:endParaRPr lang="zh-CN" altLang="en-US"/>
                    </a:p>
                  </p:txBody>
                </p:sp>
                <p:sp>
                  <p:nvSpPr>
                    <p:cNvPr id="305213" name="Oval 61"/>
                    <p:cNvSpPr>
                      <a:spLocks noChangeArrowheads="1"/>
                    </p:cNvSpPr>
                    <p:nvPr/>
                  </p:nvSpPr>
                  <p:spPr bwMode="auto">
                    <a:xfrm>
                      <a:off x="453" y="2523"/>
                      <a:ext cx="1043" cy="182"/>
                    </a:xfrm>
                    <a:prstGeom prst="ellipse">
                      <a:avLst/>
                    </a:prstGeom>
                    <a:noFill/>
                    <a:ln w="57150">
                      <a:solidFill>
                        <a:srgbClr val="FF9900"/>
                      </a:solidFill>
                      <a:round/>
                      <a:headEnd/>
                      <a:tailEnd/>
                    </a:ln>
                    <a:effectLst/>
                  </p:spPr>
                  <p:txBody>
                    <a:bodyPr wrap="none" anchor="ctr"/>
                    <a:lstStyle/>
                    <a:p>
                      <a:endParaRPr lang="zh-CN" altLang="en-US"/>
                    </a:p>
                  </p:txBody>
                </p:sp>
              </p:grpSp>
              <p:sp>
                <p:nvSpPr>
                  <p:cNvPr id="305214" name="Oval 62"/>
                  <p:cNvSpPr>
                    <a:spLocks noChangeArrowheads="1"/>
                  </p:cNvSpPr>
                  <p:nvPr/>
                </p:nvSpPr>
                <p:spPr bwMode="auto">
                  <a:xfrm>
                    <a:off x="3899" y="3181"/>
                    <a:ext cx="1043" cy="182"/>
                  </a:xfrm>
                  <a:prstGeom prst="ellipse">
                    <a:avLst/>
                  </a:prstGeom>
                  <a:noFill/>
                  <a:ln w="57150">
                    <a:solidFill>
                      <a:srgbClr val="FF9900"/>
                    </a:solidFill>
                    <a:round/>
                    <a:headEnd/>
                    <a:tailEnd/>
                  </a:ln>
                  <a:effectLst/>
                </p:spPr>
                <p:txBody>
                  <a:bodyPr wrap="none" anchor="ctr"/>
                  <a:lstStyle/>
                  <a:p>
                    <a:endParaRPr lang="zh-CN" altLang="en-US"/>
                  </a:p>
                </p:txBody>
              </p:sp>
              <p:sp>
                <p:nvSpPr>
                  <p:cNvPr id="305215" name="Line 63"/>
                  <p:cNvSpPr>
                    <a:spLocks noChangeShapeType="1"/>
                  </p:cNvSpPr>
                  <p:nvPr/>
                </p:nvSpPr>
                <p:spPr bwMode="auto">
                  <a:xfrm>
                    <a:off x="4421" y="1571"/>
                    <a:ext cx="0" cy="2041"/>
                  </a:xfrm>
                  <a:prstGeom prst="line">
                    <a:avLst/>
                  </a:prstGeom>
                  <a:noFill/>
                  <a:ln w="28575">
                    <a:solidFill>
                      <a:schemeClr val="tx1"/>
                    </a:solidFill>
                    <a:prstDash val="lgDashDot"/>
                    <a:round/>
                    <a:headEnd/>
                    <a:tailEnd/>
                  </a:ln>
                  <a:effectLst/>
                </p:spPr>
                <p:txBody>
                  <a:bodyPr/>
                  <a:lstStyle/>
                  <a:p>
                    <a:endParaRPr lang="zh-CN" altLang="en-US"/>
                  </a:p>
                </p:txBody>
              </p:sp>
              <p:sp>
                <p:nvSpPr>
                  <p:cNvPr id="305216" name="Line 64"/>
                  <p:cNvSpPr>
                    <a:spLocks noChangeShapeType="1"/>
                  </p:cNvSpPr>
                  <p:nvPr/>
                </p:nvSpPr>
                <p:spPr bwMode="auto">
                  <a:xfrm>
                    <a:off x="4988" y="1912"/>
                    <a:ext cx="453" cy="0"/>
                  </a:xfrm>
                  <a:prstGeom prst="line">
                    <a:avLst/>
                  </a:prstGeom>
                  <a:noFill/>
                  <a:ln w="9525">
                    <a:solidFill>
                      <a:schemeClr val="tx1"/>
                    </a:solidFill>
                    <a:round/>
                    <a:headEnd/>
                    <a:tailEnd/>
                  </a:ln>
                  <a:effectLst/>
                </p:spPr>
                <p:txBody>
                  <a:bodyPr/>
                  <a:lstStyle/>
                  <a:p>
                    <a:endParaRPr lang="zh-CN" altLang="en-US"/>
                  </a:p>
                </p:txBody>
              </p:sp>
              <p:sp>
                <p:nvSpPr>
                  <p:cNvPr id="305217" name="Line 65"/>
                  <p:cNvSpPr>
                    <a:spLocks noChangeShapeType="1"/>
                  </p:cNvSpPr>
                  <p:nvPr/>
                </p:nvSpPr>
                <p:spPr bwMode="auto">
                  <a:xfrm>
                    <a:off x="4988" y="2540"/>
                    <a:ext cx="453" cy="0"/>
                  </a:xfrm>
                  <a:prstGeom prst="line">
                    <a:avLst/>
                  </a:prstGeom>
                  <a:noFill/>
                  <a:ln w="9525">
                    <a:solidFill>
                      <a:schemeClr val="tx1"/>
                    </a:solidFill>
                    <a:round/>
                    <a:headEnd/>
                    <a:tailEnd/>
                  </a:ln>
                  <a:effectLst/>
                </p:spPr>
                <p:txBody>
                  <a:bodyPr/>
                  <a:lstStyle/>
                  <a:p>
                    <a:endParaRPr lang="zh-CN" altLang="en-US"/>
                  </a:p>
                </p:txBody>
              </p:sp>
              <p:sp>
                <p:nvSpPr>
                  <p:cNvPr id="305218" name="Line 66"/>
                  <p:cNvSpPr>
                    <a:spLocks noChangeShapeType="1"/>
                  </p:cNvSpPr>
                  <p:nvPr/>
                </p:nvSpPr>
                <p:spPr bwMode="auto">
                  <a:xfrm>
                    <a:off x="4988" y="2640"/>
                    <a:ext cx="453" cy="0"/>
                  </a:xfrm>
                  <a:prstGeom prst="line">
                    <a:avLst/>
                  </a:prstGeom>
                  <a:noFill/>
                  <a:ln w="9525">
                    <a:solidFill>
                      <a:schemeClr val="tx1"/>
                    </a:solidFill>
                    <a:round/>
                    <a:headEnd/>
                    <a:tailEnd/>
                  </a:ln>
                  <a:effectLst/>
                </p:spPr>
                <p:txBody>
                  <a:bodyPr/>
                  <a:lstStyle/>
                  <a:p>
                    <a:endParaRPr lang="zh-CN" altLang="en-US"/>
                  </a:p>
                </p:txBody>
              </p:sp>
              <p:sp>
                <p:nvSpPr>
                  <p:cNvPr id="305219" name="Line 67"/>
                  <p:cNvSpPr>
                    <a:spLocks noChangeShapeType="1"/>
                  </p:cNvSpPr>
                  <p:nvPr/>
                </p:nvSpPr>
                <p:spPr bwMode="auto">
                  <a:xfrm>
                    <a:off x="4988" y="3268"/>
                    <a:ext cx="453" cy="0"/>
                  </a:xfrm>
                  <a:prstGeom prst="line">
                    <a:avLst/>
                  </a:prstGeom>
                  <a:noFill/>
                  <a:ln w="9525">
                    <a:solidFill>
                      <a:schemeClr val="tx1"/>
                    </a:solidFill>
                    <a:round/>
                    <a:headEnd/>
                    <a:tailEnd/>
                  </a:ln>
                  <a:effectLst/>
                </p:spPr>
                <p:txBody>
                  <a:bodyPr/>
                  <a:lstStyle/>
                  <a:p>
                    <a:endParaRPr lang="zh-CN" altLang="en-US"/>
                  </a:p>
                </p:txBody>
              </p:sp>
              <p:sp>
                <p:nvSpPr>
                  <p:cNvPr id="305220" name="Line 68"/>
                  <p:cNvSpPr>
                    <a:spLocks noChangeShapeType="1"/>
                  </p:cNvSpPr>
                  <p:nvPr/>
                </p:nvSpPr>
                <p:spPr bwMode="auto">
                  <a:xfrm flipV="1">
                    <a:off x="5215" y="1900"/>
                    <a:ext cx="0" cy="635"/>
                  </a:xfrm>
                  <a:prstGeom prst="line">
                    <a:avLst/>
                  </a:prstGeom>
                  <a:noFill/>
                  <a:ln w="9525">
                    <a:solidFill>
                      <a:schemeClr val="tx1"/>
                    </a:solidFill>
                    <a:round/>
                    <a:headEnd type="triangle" w="med" len="med"/>
                    <a:tailEnd type="triangle" w="med" len="med"/>
                  </a:ln>
                  <a:effectLst/>
                </p:spPr>
                <p:txBody>
                  <a:bodyPr/>
                  <a:lstStyle/>
                  <a:p>
                    <a:endParaRPr lang="zh-CN" altLang="en-US"/>
                  </a:p>
                </p:txBody>
              </p:sp>
              <p:sp>
                <p:nvSpPr>
                  <p:cNvPr id="305221" name="Line 69"/>
                  <p:cNvSpPr>
                    <a:spLocks noChangeShapeType="1"/>
                  </p:cNvSpPr>
                  <p:nvPr/>
                </p:nvSpPr>
                <p:spPr bwMode="auto">
                  <a:xfrm flipV="1">
                    <a:off x="5215" y="2638"/>
                    <a:ext cx="0" cy="635"/>
                  </a:xfrm>
                  <a:prstGeom prst="line">
                    <a:avLst/>
                  </a:prstGeom>
                  <a:noFill/>
                  <a:ln w="9525">
                    <a:solidFill>
                      <a:schemeClr val="tx1"/>
                    </a:solidFill>
                    <a:round/>
                    <a:headEnd type="triangle" w="med" len="med"/>
                    <a:tailEnd type="triangle" w="med" len="med"/>
                  </a:ln>
                  <a:effectLst/>
                </p:spPr>
                <p:txBody>
                  <a:bodyPr/>
                  <a:lstStyle/>
                  <a:p>
                    <a:endParaRPr lang="zh-CN" altLang="en-US"/>
                  </a:p>
                </p:txBody>
              </p:sp>
              <p:sp>
                <p:nvSpPr>
                  <p:cNvPr id="305222" name="Text Box 70"/>
                  <p:cNvSpPr txBox="1">
                    <a:spLocks noChangeArrowheads="1"/>
                  </p:cNvSpPr>
                  <p:nvPr/>
                </p:nvSpPr>
                <p:spPr bwMode="auto">
                  <a:xfrm>
                    <a:off x="5080" y="2075"/>
                    <a:ext cx="248" cy="288"/>
                  </a:xfrm>
                  <a:prstGeom prst="rect">
                    <a:avLst/>
                  </a:prstGeom>
                  <a:solidFill>
                    <a:schemeClr val="bg1"/>
                  </a:solidFill>
                  <a:ln w="9525">
                    <a:noFill/>
                    <a:miter lim="800000"/>
                    <a:headEnd/>
                    <a:tailEnd/>
                  </a:ln>
                  <a:effectLst/>
                </p:spPr>
                <p:txBody>
                  <a:bodyPr wrap="none">
                    <a:spAutoFit/>
                  </a:bodyPr>
                  <a:lstStyle/>
                  <a:p>
                    <a:r>
                      <a:rPr lang="en-US" altLang="zh-CN" i="1">
                        <a:sym typeface="Symbol" pitchFamily="18" charset="2"/>
                      </a:rPr>
                      <a:t></a:t>
                    </a:r>
                  </a:p>
                </p:txBody>
              </p:sp>
              <p:sp>
                <p:nvSpPr>
                  <p:cNvPr id="305223" name="Text Box 71"/>
                  <p:cNvSpPr txBox="1">
                    <a:spLocks noChangeArrowheads="1"/>
                  </p:cNvSpPr>
                  <p:nvPr/>
                </p:nvSpPr>
                <p:spPr bwMode="auto">
                  <a:xfrm>
                    <a:off x="5080" y="2807"/>
                    <a:ext cx="248" cy="288"/>
                  </a:xfrm>
                  <a:prstGeom prst="rect">
                    <a:avLst/>
                  </a:prstGeom>
                  <a:solidFill>
                    <a:schemeClr val="bg1"/>
                  </a:solidFill>
                  <a:ln w="9525">
                    <a:noFill/>
                    <a:miter lim="800000"/>
                    <a:headEnd/>
                    <a:tailEnd/>
                  </a:ln>
                  <a:effectLst/>
                </p:spPr>
                <p:txBody>
                  <a:bodyPr wrap="none">
                    <a:spAutoFit/>
                  </a:bodyPr>
                  <a:lstStyle/>
                  <a:p>
                    <a:r>
                      <a:rPr lang="en-US" altLang="zh-CN" i="1">
                        <a:sym typeface="Symbol" pitchFamily="18" charset="2"/>
                      </a:rPr>
                      <a:t></a:t>
                    </a:r>
                  </a:p>
                </p:txBody>
              </p:sp>
            </p:grpSp>
            <p:grpSp>
              <p:nvGrpSpPr>
                <p:cNvPr id="305224" name="Group 72"/>
                <p:cNvGrpSpPr>
                  <a:grpSpLocks/>
                </p:cNvGrpSpPr>
                <p:nvPr/>
              </p:nvGrpSpPr>
              <p:grpSpPr bwMode="auto">
                <a:xfrm>
                  <a:off x="3833" y="1754"/>
                  <a:ext cx="638" cy="1590"/>
                  <a:chOff x="3833" y="1754"/>
                  <a:chExt cx="638" cy="1590"/>
                </a:xfrm>
              </p:grpSpPr>
              <p:sp>
                <p:nvSpPr>
                  <p:cNvPr id="305225" name="Rectangle 73"/>
                  <p:cNvSpPr>
                    <a:spLocks noChangeArrowheads="1"/>
                  </p:cNvSpPr>
                  <p:nvPr/>
                </p:nvSpPr>
                <p:spPr bwMode="auto">
                  <a:xfrm>
                    <a:off x="4387" y="1944"/>
                    <a:ext cx="68" cy="39"/>
                  </a:xfrm>
                  <a:prstGeom prst="rect">
                    <a:avLst/>
                  </a:prstGeom>
                  <a:solidFill>
                    <a:schemeClr val="bg1"/>
                  </a:solidFill>
                  <a:ln w="9525">
                    <a:noFill/>
                    <a:miter lim="800000"/>
                    <a:headEnd/>
                    <a:tailEnd/>
                  </a:ln>
                  <a:effectLst/>
                </p:spPr>
                <p:txBody>
                  <a:bodyPr wrap="none" anchor="ctr"/>
                  <a:lstStyle/>
                  <a:p>
                    <a:endParaRPr lang="zh-CN" altLang="en-US"/>
                  </a:p>
                </p:txBody>
              </p:sp>
              <p:sp>
                <p:nvSpPr>
                  <p:cNvPr id="305226" name="Freeform 74"/>
                  <p:cNvSpPr>
                    <a:spLocks/>
                  </p:cNvSpPr>
                  <p:nvPr/>
                </p:nvSpPr>
                <p:spPr bwMode="auto">
                  <a:xfrm>
                    <a:off x="3833" y="1754"/>
                    <a:ext cx="544" cy="227"/>
                  </a:xfrm>
                  <a:custGeom>
                    <a:avLst/>
                    <a:gdLst/>
                    <a:ahLst/>
                    <a:cxnLst>
                      <a:cxn ang="0">
                        <a:pos x="0" y="0"/>
                      </a:cxn>
                      <a:cxn ang="0">
                        <a:pos x="273" y="0"/>
                      </a:cxn>
                      <a:cxn ang="0">
                        <a:pos x="273" y="227"/>
                      </a:cxn>
                    </a:cxnLst>
                    <a:rect l="0" t="0" r="r" b="b"/>
                    <a:pathLst>
                      <a:path w="273" h="227">
                        <a:moveTo>
                          <a:pt x="0" y="0"/>
                        </a:moveTo>
                        <a:lnTo>
                          <a:pt x="273" y="0"/>
                        </a:lnTo>
                        <a:lnTo>
                          <a:pt x="273" y="227"/>
                        </a:lnTo>
                      </a:path>
                    </a:pathLst>
                  </a:custGeom>
                  <a:noFill/>
                  <a:ln w="57150" cmpd="sng">
                    <a:solidFill>
                      <a:srgbClr val="FF9900"/>
                    </a:solidFill>
                    <a:round/>
                    <a:headEnd/>
                    <a:tailEnd/>
                  </a:ln>
                  <a:effectLst/>
                </p:spPr>
                <p:txBody>
                  <a:bodyPr/>
                  <a:lstStyle/>
                  <a:p>
                    <a:endParaRPr lang="zh-CN" altLang="en-US"/>
                  </a:p>
                </p:txBody>
              </p:sp>
              <p:sp>
                <p:nvSpPr>
                  <p:cNvPr id="305227" name="Rectangle 75"/>
                  <p:cNvSpPr>
                    <a:spLocks noChangeArrowheads="1"/>
                  </p:cNvSpPr>
                  <p:nvPr/>
                </p:nvSpPr>
                <p:spPr bwMode="auto">
                  <a:xfrm>
                    <a:off x="4385" y="2578"/>
                    <a:ext cx="68" cy="39"/>
                  </a:xfrm>
                  <a:prstGeom prst="rect">
                    <a:avLst/>
                  </a:prstGeom>
                  <a:solidFill>
                    <a:schemeClr val="bg1"/>
                  </a:solidFill>
                  <a:ln w="9525">
                    <a:noFill/>
                    <a:miter lim="800000"/>
                    <a:headEnd/>
                    <a:tailEnd/>
                  </a:ln>
                  <a:effectLst/>
                </p:spPr>
                <p:txBody>
                  <a:bodyPr wrap="none" anchor="ctr"/>
                  <a:lstStyle/>
                  <a:p>
                    <a:endParaRPr lang="zh-CN" altLang="en-US"/>
                  </a:p>
                </p:txBody>
              </p:sp>
              <p:sp>
                <p:nvSpPr>
                  <p:cNvPr id="305228" name="Rectangle 76"/>
                  <p:cNvSpPr>
                    <a:spLocks noChangeArrowheads="1"/>
                  </p:cNvSpPr>
                  <p:nvPr/>
                </p:nvSpPr>
                <p:spPr bwMode="auto">
                  <a:xfrm>
                    <a:off x="4388" y="2670"/>
                    <a:ext cx="68" cy="39"/>
                  </a:xfrm>
                  <a:prstGeom prst="rect">
                    <a:avLst/>
                  </a:prstGeom>
                  <a:solidFill>
                    <a:schemeClr val="bg1"/>
                  </a:solidFill>
                  <a:ln w="9525">
                    <a:noFill/>
                    <a:miter lim="800000"/>
                    <a:headEnd/>
                    <a:tailEnd/>
                  </a:ln>
                  <a:effectLst/>
                </p:spPr>
                <p:txBody>
                  <a:bodyPr wrap="none" anchor="ctr"/>
                  <a:lstStyle/>
                  <a:p>
                    <a:endParaRPr lang="zh-CN" altLang="en-US"/>
                  </a:p>
                </p:txBody>
              </p:sp>
              <p:sp>
                <p:nvSpPr>
                  <p:cNvPr id="305229" name="Rectangle 77"/>
                  <p:cNvSpPr>
                    <a:spLocks noChangeArrowheads="1"/>
                  </p:cNvSpPr>
                  <p:nvPr/>
                </p:nvSpPr>
                <p:spPr bwMode="auto">
                  <a:xfrm>
                    <a:off x="4386" y="3305"/>
                    <a:ext cx="68" cy="39"/>
                  </a:xfrm>
                  <a:prstGeom prst="rect">
                    <a:avLst/>
                  </a:prstGeom>
                  <a:solidFill>
                    <a:schemeClr val="bg1"/>
                  </a:solidFill>
                  <a:ln w="9525">
                    <a:noFill/>
                    <a:miter lim="800000"/>
                    <a:headEnd/>
                    <a:tailEnd/>
                  </a:ln>
                  <a:effectLst/>
                </p:spPr>
                <p:txBody>
                  <a:bodyPr wrap="none" anchor="ctr"/>
                  <a:lstStyle/>
                  <a:p>
                    <a:endParaRPr lang="zh-CN" altLang="en-US"/>
                  </a:p>
                </p:txBody>
              </p:sp>
              <p:sp>
                <p:nvSpPr>
                  <p:cNvPr id="305230" name="Line 78"/>
                  <p:cNvSpPr>
                    <a:spLocks noChangeShapeType="1"/>
                  </p:cNvSpPr>
                  <p:nvPr/>
                </p:nvSpPr>
                <p:spPr bwMode="auto">
                  <a:xfrm flipH="1" flipV="1">
                    <a:off x="4370" y="2592"/>
                    <a:ext cx="101" cy="103"/>
                  </a:xfrm>
                  <a:prstGeom prst="line">
                    <a:avLst/>
                  </a:prstGeom>
                  <a:noFill/>
                  <a:ln w="57150">
                    <a:solidFill>
                      <a:srgbClr val="FF9900"/>
                    </a:solidFill>
                    <a:round/>
                    <a:headEnd/>
                    <a:tailEnd/>
                  </a:ln>
                  <a:effectLst/>
                </p:spPr>
                <p:txBody>
                  <a:bodyPr/>
                  <a:lstStyle/>
                  <a:p>
                    <a:endParaRPr lang="zh-CN" altLang="en-US"/>
                  </a:p>
                </p:txBody>
              </p:sp>
              <p:sp>
                <p:nvSpPr>
                  <p:cNvPr id="305231" name="Line 79"/>
                  <p:cNvSpPr>
                    <a:spLocks noChangeShapeType="1"/>
                  </p:cNvSpPr>
                  <p:nvPr/>
                </p:nvSpPr>
                <p:spPr bwMode="auto">
                  <a:xfrm>
                    <a:off x="4377" y="2672"/>
                    <a:ext cx="0" cy="671"/>
                  </a:xfrm>
                  <a:prstGeom prst="line">
                    <a:avLst/>
                  </a:prstGeom>
                  <a:noFill/>
                  <a:ln w="57150">
                    <a:solidFill>
                      <a:srgbClr val="FF9900"/>
                    </a:solidFill>
                    <a:round/>
                    <a:headEnd/>
                    <a:tailEnd/>
                  </a:ln>
                  <a:effectLst/>
                </p:spPr>
                <p:txBody>
                  <a:bodyPr/>
                  <a:lstStyle/>
                  <a:p>
                    <a:endParaRPr lang="zh-CN" altLang="en-US"/>
                  </a:p>
                </p:txBody>
              </p:sp>
              <p:sp>
                <p:nvSpPr>
                  <p:cNvPr id="305232" name="Freeform 80"/>
                  <p:cNvSpPr>
                    <a:spLocks/>
                  </p:cNvSpPr>
                  <p:nvPr/>
                </p:nvSpPr>
                <p:spPr bwMode="auto">
                  <a:xfrm>
                    <a:off x="3833" y="3117"/>
                    <a:ext cx="635" cy="227"/>
                  </a:xfrm>
                  <a:custGeom>
                    <a:avLst/>
                    <a:gdLst/>
                    <a:ahLst/>
                    <a:cxnLst>
                      <a:cxn ang="0">
                        <a:pos x="0" y="0"/>
                      </a:cxn>
                      <a:cxn ang="0">
                        <a:pos x="273" y="0"/>
                      </a:cxn>
                      <a:cxn ang="0">
                        <a:pos x="273" y="227"/>
                      </a:cxn>
                    </a:cxnLst>
                    <a:rect l="0" t="0" r="r" b="b"/>
                    <a:pathLst>
                      <a:path w="273" h="227">
                        <a:moveTo>
                          <a:pt x="0" y="0"/>
                        </a:moveTo>
                        <a:lnTo>
                          <a:pt x="273" y="0"/>
                        </a:lnTo>
                        <a:lnTo>
                          <a:pt x="273" y="227"/>
                        </a:lnTo>
                      </a:path>
                    </a:pathLst>
                  </a:custGeom>
                  <a:noFill/>
                  <a:ln w="57150" cmpd="sng">
                    <a:solidFill>
                      <a:srgbClr val="FF9900"/>
                    </a:solidFill>
                    <a:round/>
                    <a:headEnd/>
                    <a:tailEnd/>
                  </a:ln>
                  <a:effectLst/>
                </p:spPr>
                <p:txBody>
                  <a:bodyPr/>
                  <a:lstStyle/>
                  <a:p>
                    <a:endParaRPr lang="zh-CN" altLang="en-US"/>
                  </a:p>
                </p:txBody>
              </p:sp>
              <p:sp>
                <p:nvSpPr>
                  <p:cNvPr id="305233" name="Line 81"/>
                  <p:cNvSpPr>
                    <a:spLocks noChangeShapeType="1"/>
                  </p:cNvSpPr>
                  <p:nvPr/>
                </p:nvSpPr>
                <p:spPr bwMode="auto">
                  <a:xfrm>
                    <a:off x="4468" y="1945"/>
                    <a:ext cx="0" cy="671"/>
                  </a:xfrm>
                  <a:prstGeom prst="line">
                    <a:avLst/>
                  </a:prstGeom>
                  <a:noFill/>
                  <a:ln w="57150">
                    <a:solidFill>
                      <a:srgbClr val="FF9900"/>
                    </a:solidFill>
                    <a:round/>
                    <a:headEnd/>
                    <a:tailEnd/>
                  </a:ln>
                  <a:effectLst/>
                </p:spPr>
                <p:txBody>
                  <a:bodyPr/>
                  <a:lstStyle/>
                  <a:p>
                    <a:endParaRPr lang="zh-CN" altLang="en-US"/>
                  </a:p>
                </p:txBody>
              </p:sp>
            </p:grpSp>
          </p:grpSp>
          <p:sp>
            <p:nvSpPr>
              <p:cNvPr id="305234" name="Text Box 82"/>
              <p:cNvSpPr txBox="1">
                <a:spLocks noChangeArrowheads="1"/>
              </p:cNvSpPr>
              <p:nvPr/>
            </p:nvSpPr>
            <p:spPr bwMode="auto">
              <a:xfrm>
                <a:off x="3615" y="2971"/>
                <a:ext cx="224" cy="288"/>
              </a:xfrm>
              <a:prstGeom prst="rect">
                <a:avLst/>
              </a:prstGeom>
              <a:noFill/>
              <a:ln w="9525">
                <a:noFill/>
                <a:miter lim="800000"/>
                <a:headEnd/>
                <a:tailEnd/>
              </a:ln>
              <a:effectLst/>
            </p:spPr>
            <p:txBody>
              <a:bodyPr wrap="none">
                <a:spAutoFit/>
              </a:bodyPr>
              <a:lstStyle/>
              <a:p>
                <a:r>
                  <a:rPr lang="en-US" altLang="zh-CN"/>
                  <a:t>+</a:t>
                </a:r>
              </a:p>
            </p:txBody>
          </p:sp>
          <p:sp>
            <p:nvSpPr>
              <p:cNvPr id="305235" name="Text Box 83"/>
              <p:cNvSpPr txBox="1">
                <a:spLocks noChangeArrowheads="1"/>
              </p:cNvSpPr>
              <p:nvPr/>
            </p:nvSpPr>
            <p:spPr bwMode="auto">
              <a:xfrm>
                <a:off x="3624" y="1588"/>
                <a:ext cx="221" cy="288"/>
              </a:xfrm>
              <a:prstGeom prst="rect">
                <a:avLst/>
              </a:prstGeom>
              <a:noFill/>
              <a:ln w="9525">
                <a:noFill/>
                <a:miter lim="800000"/>
                <a:headEnd/>
                <a:tailEnd/>
              </a:ln>
              <a:effectLst/>
            </p:spPr>
            <p:txBody>
              <a:bodyPr wrap="none">
                <a:spAutoFit/>
              </a:bodyPr>
              <a:lstStyle/>
              <a:p>
                <a:r>
                  <a:rPr lang="en-US" altLang="zh-CN">
                    <a:sym typeface="Symbol" pitchFamily="18" charset="2"/>
                  </a:rPr>
                  <a:t></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5159"/>
                                        </p:tgtEl>
                                        <p:attrNameLst>
                                          <p:attrName>style.visibility</p:attrName>
                                        </p:attrNameLst>
                                      </p:cBhvr>
                                      <p:to>
                                        <p:strVal val="visible"/>
                                      </p:to>
                                    </p:set>
                                    <p:animEffect transition="in" filter="fade">
                                      <p:cBhvr>
                                        <p:cTn id="7" dur="2000"/>
                                        <p:tgtEl>
                                          <p:spTgt spid="3051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5185"/>
                                        </p:tgtEl>
                                        <p:attrNameLst>
                                          <p:attrName>style.visibility</p:attrName>
                                        </p:attrNameLst>
                                      </p:cBhvr>
                                      <p:to>
                                        <p:strVal val="visible"/>
                                      </p:to>
                                    </p:set>
                                    <p:animEffect transition="in" filter="fade">
                                      <p:cBhvr>
                                        <p:cTn id="12" dur="2000"/>
                                        <p:tgtEl>
                                          <p:spTgt spid="3051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5205"/>
                                        </p:tgtEl>
                                        <p:attrNameLst>
                                          <p:attrName>style.visibility</p:attrName>
                                        </p:attrNameLst>
                                      </p:cBhvr>
                                      <p:to>
                                        <p:strVal val="visible"/>
                                      </p:to>
                                    </p:set>
                                    <p:animEffect transition="in" filter="fade">
                                      <p:cBhvr>
                                        <p:cTn id="17" dur="2000"/>
                                        <p:tgtEl>
                                          <p:spTgt spid="305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灯片编号占位符 5"/>
          <p:cNvSpPr>
            <a:spLocks noGrp="1"/>
          </p:cNvSpPr>
          <p:nvPr>
            <p:ph type="sldNum" sz="quarter" idx="12"/>
          </p:nvPr>
        </p:nvSpPr>
        <p:spPr/>
        <p:txBody>
          <a:bodyPr/>
          <a:lstStyle/>
          <a:p>
            <a:fld id="{29D4AB21-3827-44A6-9229-11DC57415D4D}" type="slidenum">
              <a:rPr lang="en-US" altLang="zh-CN"/>
              <a:pPr/>
              <a:t>62</a:t>
            </a:fld>
            <a:endParaRPr lang="en-US" altLang="zh-CN"/>
          </a:p>
        </p:txBody>
      </p:sp>
      <p:sp>
        <p:nvSpPr>
          <p:cNvPr id="306178" name="Rectangle 2"/>
          <p:cNvSpPr>
            <a:spLocks noGrp="1" noChangeArrowheads="1"/>
          </p:cNvSpPr>
          <p:nvPr>
            <p:ph type="title"/>
          </p:nvPr>
        </p:nvSpPr>
        <p:spPr>
          <a:xfrm>
            <a:off x="685800" y="76200"/>
            <a:ext cx="7772400" cy="838200"/>
          </a:xfrm>
          <a:noFill/>
          <a:ln/>
        </p:spPr>
        <p:txBody>
          <a:bodyPr/>
          <a:lstStyle/>
          <a:p>
            <a:r>
              <a:rPr lang="zh-CN" altLang="en-US">
                <a:solidFill>
                  <a:schemeClr val="tx1"/>
                </a:solidFill>
                <a:latin typeface="黑体" pitchFamily="49" charset="-122"/>
                <a:ea typeface="黑体" pitchFamily="49" charset="-122"/>
              </a:rPr>
              <a:t>磁通量与</a:t>
            </a:r>
            <a:r>
              <a:rPr lang="zh-CN" altLang="en-US">
                <a:solidFill>
                  <a:srgbClr val="FF0000"/>
                </a:solidFill>
                <a:latin typeface="黑体" pitchFamily="49" charset="-122"/>
                <a:ea typeface="黑体" pitchFamily="49" charset="-122"/>
              </a:rPr>
              <a:t>点</a:t>
            </a:r>
            <a:r>
              <a:rPr lang="zh-CN" altLang="en-US">
                <a:solidFill>
                  <a:schemeClr val="tx1"/>
                </a:solidFill>
                <a:latin typeface="黑体" pitchFamily="49" charset="-122"/>
                <a:ea typeface="黑体" pitchFamily="49" charset="-122"/>
              </a:rPr>
              <a:t>磁偶极子位置</a:t>
            </a:r>
          </a:p>
        </p:txBody>
      </p:sp>
      <p:sp>
        <p:nvSpPr>
          <p:cNvPr id="306179" name="Text Box 3"/>
          <p:cNvSpPr txBox="1">
            <a:spLocks noChangeArrowheads="1"/>
          </p:cNvSpPr>
          <p:nvPr/>
        </p:nvSpPr>
        <p:spPr bwMode="auto">
          <a:xfrm>
            <a:off x="481013" y="836613"/>
            <a:ext cx="4451350" cy="457200"/>
          </a:xfrm>
          <a:prstGeom prst="rect">
            <a:avLst/>
          </a:prstGeom>
          <a:noFill/>
          <a:ln w="9525">
            <a:noFill/>
            <a:miter lim="800000"/>
            <a:headEnd/>
            <a:tailEnd/>
          </a:ln>
          <a:effectLst/>
        </p:spPr>
        <p:txBody>
          <a:bodyPr wrap="none">
            <a:spAutoFit/>
          </a:bodyPr>
          <a:lstStyle/>
          <a:p>
            <a:r>
              <a:rPr lang="zh-CN" altLang="en-US">
                <a:solidFill>
                  <a:srgbClr val="0000FF"/>
                </a:solidFill>
                <a:ea typeface="隶书" pitchFamily="49" charset="-122"/>
              </a:rPr>
              <a:t>单</a:t>
            </a:r>
            <a:r>
              <a:rPr lang="zh-CN" altLang="en-US">
                <a:solidFill>
                  <a:srgbClr val="FF0000"/>
                </a:solidFill>
                <a:ea typeface="隶书" pitchFamily="49" charset="-122"/>
              </a:rPr>
              <a:t>检测线圈</a:t>
            </a:r>
            <a:r>
              <a:rPr lang="zh-CN" altLang="en-US" sz="1800"/>
              <a:t>：可以测量均匀磁场的变化</a:t>
            </a:r>
            <a:endParaRPr lang="zh-CN" altLang="en-US"/>
          </a:p>
        </p:txBody>
      </p:sp>
      <p:graphicFrame>
        <p:nvGraphicFramePr>
          <p:cNvPr id="306180" name="Object 4"/>
          <p:cNvGraphicFramePr>
            <a:graphicFrameLocks noChangeAspect="1"/>
          </p:cNvGraphicFramePr>
          <p:nvPr/>
        </p:nvGraphicFramePr>
        <p:xfrm>
          <a:off x="539750" y="1125538"/>
          <a:ext cx="7561263" cy="5732462"/>
        </p:xfrm>
        <a:graphic>
          <a:graphicData uri="http://schemas.openxmlformats.org/presentationml/2006/ole">
            <p:oleObj spid="_x0000_s306180" name="Graph" r:id="rId3" imgW="3709440" imgH="2897280" progId="Origin50.Graph">
              <p:embed/>
            </p:oleObj>
          </a:graphicData>
        </a:graphic>
      </p:graphicFrame>
      <p:grpSp>
        <p:nvGrpSpPr>
          <p:cNvPr id="306181" name="Group 5"/>
          <p:cNvGrpSpPr>
            <a:grpSpLocks/>
          </p:cNvGrpSpPr>
          <p:nvPr/>
        </p:nvGrpSpPr>
        <p:grpSpPr bwMode="auto">
          <a:xfrm rot="5400000">
            <a:off x="3567113" y="2706688"/>
            <a:ext cx="2087562" cy="4252912"/>
            <a:chOff x="114" y="1493"/>
            <a:chExt cx="1315" cy="2679"/>
          </a:xfrm>
        </p:grpSpPr>
        <p:sp>
          <p:nvSpPr>
            <p:cNvPr id="306182" name="Text Box 6"/>
            <p:cNvSpPr txBox="1">
              <a:spLocks noChangeArrowheads="1"/>
            </p:cNvSpPr>
            <p:nvPr/>
          </p:nvSpPr>
          <p:spPr bwMode="auto">
            <a:xfrm>
              <a:off x="476" y="3884"/>
              <a:ext cx="884" cy="288"/>
            </a:xfrm>
            <a:prstGeom prst="rect">
              <a:avLst/>
            </a:prstGeom>
            <a:noFill/>
            <a:ln w="9525">
              <a:noFill/>
              <a:miter lim="800000"/>
              <a:headEnd/>
              <a:tailEnd/>
            </a:ln>
            <a:effectLst/>
          </p:spPr>
          <p:txBody>
            <a:bodyPr wrap="none">
              <a:spAutoFit/>
            </a:bodyPr>
            <a:lstStyle/>
            <a:p>
              <a:r>
                <a:rPr lang="zh-CN" altLang="en-US"/>
                <a:t>单匝线圈</a:t>
              </a:r>
            </a:p>
          </p:txBody>
        </p:sp>
        <p:grpSp>
          <p:nvGrpSpPr>
            <p:cNvPr id="306183" name="Group 7"/>
            <p:cNvGrpSpPr>
              <a:grpSpLocks/>
            </p:cNvGrpSpPr>
            <p:nvPr/>
          </p:nvGrpSpPr>
          <p:grpSpPr bwMode="auto">
            <a:xfrm>
              <a:off x="114" y="1493"/>
              <a:ext cx="1315" cy="2261"/>
              <a:chOff x="114" y="1493"/>
              <a:chExt cx="1315" cy="2261"/>
            </a:xfrm>
          </p:grpSpPr>
          <p:grpSp>
            <p:nvGrpSpPr>
              <p:cNvPr id="306184" name="Group 8"/>
              <p:cNvGrpSpPr>
                <a:grpSpLocks/>
              </p:cNvGrpSpPr>
              <p:nvPr/>
            </p:nvGrpSpPr>
            <p:grpSpPr bwMode="auto">
              <a:xfrm>
                <a:off x="327" y="1652"/>
                <a:ext cx="1102" cy="2102"/>
                <a:chOff x="327" y="1509"/>
                <a:chExt cx="1102" cy="2102"/>
              </a:xfrm>
            </p:grpSpPr>
            <p:grpSp>
              <p:nvGrpSpPr>
                <p:cNvPr id="306185" name="Group 9"/>
                <p:cNvGrpSpPr>
                  <a:grpSpLocks/>
                </p:cNvGrpSpPr>
                <p:nvPr/>
              </p:nvGrpSpPr>
              <p:grpSpPr bwMode="auto">
                <a:xfrm>
                  <a:off x="385" y="1570"/>
                  <a:ext cx="1044" cy="2041"/>
                  <a:chOff x="385" y="1570"/>
                  <a:chExt cx="1044" cy="2041"/>
                </a:xfrm>
              </p:grpSpPr>
              <p:sp>
                <p:nvSpPr>
                  <p:cNvPr id="306186" name="Oval 10"/>
                  <p:cNvSpPr>
                    <a:spLocks noChangeArrowheads="1"/>
                  </p:cNvSpPr>
                  <p:nvPr/>
                </p:nvSpPr>
                <p:spPr bwMode="auto">
                  <a:xfrm>
                    <a:off x="386" y="1706"/>
                    <a:ext cx="1043" cy="182"/>
                  </a:xfrm>
                  <a:prstGeom prst="ellipse">
                    <a:avLst/>
                  </a:prstGeom>
                  <a:noFill/>
                  <a:ln w="57150">
                    <a:solidFill>
                      <a:srgbClr val="D7D7D7"/>
                    </a:solidFill>
                    <a:round/>
                    <a:headEnd/>
                    <a:tailEnd/>
                  </a:ln>
                  <a:effectLst/>
                </p:spPr>
                <p:txBody>
                  <a:bodyPr wrap="none" anchor="ctr"/>
                  <a:lstStyle/>
                  <a:p>
                    <a:endParaRPr lang="zh-CN" altLang="en-US"/>
                  </a:p>
                </p:txBody>
              </p:sp>
              <p:sp>
                <p:nvSpPr>
                  <p:cNvPr id="306187" name="Oval 11"/>
                  <p:cNvSpPr>
                    <a:spLocks noChangeArrowheads="1"/>
                  </p:cNvSpPr>
                  <p:nvPr/>
                </p:nvSpPr>
                <p:spPr bwMode="auto">
                  <a:xfrm>
                    <a:off x="386" y="1839"/>
                    <a:ext cx="1043" cy="182"/>
                  </a:xfrm>
                  <a:prstGeom prst="ellipse">
                    <a:avLst/>
                  </a:prstGeom>
                  <a:noFill/>
                  <a:ln w="57150">
                    <a:solidFill>
                      <a:srgbClr val="D7D7D7"/>
                    </a:solidFill>
                    <a:round/>
                    <a:headEnd/>
                    <a:tailEnd/>
                  </a:ln>
                  <a:effectLst/>
                </p:spPr>
                <p:txBody>
                  <a:bodyPr wrap="none" anchor="ctr"/>
                  <a:lstStyle/>
                  <a:p>
                    <a:endParaRPr lang="zh-CN" altLang="en-US"/>
                  </a:p>
                </p:txBody>
              </p:sp>
              <p:sp>
                <p:nvSpPr>
                  <p:cNvPr id="306188" name="Oval 12"/>
                  <p:cNvSpPr>
                    <a:spLocks noChangeArrowheads="1"/>
                  </p:cNvSpPr>
                  <p:nvPr/>
                </p:nvSpPr>
                <p:spPr bwMode="auto">
                  <a:xfrm>
                    <a:off x="386" y="1971"/>
                    <a:ext cx="1043" cy="182"/>
                  </a:xfrm>
                  <a:prstGeom prst="ellipse">
                    <a:avLst/>
                  </a:prstGeom>
                  <a:noFill/>
                  <a:ln w="57150">
                    <a:solidFill>
                      <a:srgbClr val="D7D7D7"/>
                    </a:solidFill>
                    <a:round/>
                    <a:headEnd/>
                    <a:tailEnd/>
                  </a:ln>
                  <a:effectLst/>
                </p:spPr>
                <p:txBody>
                  <a:bodyPr wrap="none" anchor="ctr"/>
                  <a:lstStyle/>
                  <a:p>
                    <a:endParaRPr lang="zh-CN" altLang="en-US"/>
                  </a:p>
                </p:txBody>
              </p:sp>
              <p:sp>
                <p:nvSpPr>
                  <p:cNvPr id="306189" name="Oval 13"/>
                  <p:cNvSpPr>
                    <a:spLocks noChangeArrowheads="1"/>
                  </p:cNvSpPr>
                  <p:nvPr/>
                </p:nvSpPr>
                <p:spPr bwMode="auto">
                  <a:xfrm>
                    <a:off x="386" y="2103"/>
                    <a:ext cx="1043" cy="182"/>
                  </a:xfrm>
                  <a:prstGeom prst="ellipse">
                    <a:avLst/>
                  </a:prstGeom>
                  <a:noFill/>
                  <a:ln w="57150">
                    <a:solidFill>
                      <a:srgbClr val="D7D7D7"/>
                    </a:solidFill>
                    <a:round/>
                    <a:headEnd/>
                    <a:tailEnd/>
                  </a:ln>
                  <a:effectLst/>
                </p:spPr>
                <p:txBody>
                  <a:bodyPr wrap="none" anchor="ctr"/>
                  <a:lstStyle/>
                  <a:p>
                    <a:endParaRPr lang="zh-CN" altLang="en-US"/>
                  </a:p>
                </p:txBody>
              </p:sp>
              <p:sp>
                <p:nvSpPr>
                  <p:cNvPr id="306190" name="Oval 14"/>
                  <p:cNvSpPr>
                    <a:spLocks noChangeArrowheads="1"/>
                  </p:cNvSpPr>
                  <p:nvPr/>
                </p:nvSpPr>
                <p:spPr bwMode="auto">
                  <a:xfrm>
                    <a:off x="386" y="2236"/>
                    <a:ext cx="1043" cy="182"/>
                  </a:xfrm>
                  <a:prstGeom prst="ellipse">
                    <a:avLst/>
                  </a:prstGeom>
                  <a:noFill/>
                  <a:ln w="57150">
                    <a:solidFill>
                      <a:srgbClr val="D7D7D7"/>
                    </a:solidFill>
                    <a:round/>
                    <a:headEnd/>
                    <a:tailEnd/>
                  </a:ln>
                  <a:effectLst/>
                </p:spPr>
                <p:txBody>
                  <a:bodyPr wrap="none" anchor="ctr"/>
                  <a:lstStyle/>
                  <a:p>
                    <a:endParaRPr lang="zh-CN" altLang="en-US"/>
                  </a:p>
                </p:txBody>
              </p:sp>
              <p:sp>
                <p:nvSpPr>
                  <p:cNvPr id="306191" name="Oval 15"/>
                  <p:cNvSpPr>
                    <a:spLocks noChangeArrowheads="1"/>
                  </p:cNvSpPr>
                  <p:nvPr/>
                </p:nvSpPr>
                <p:spPr bwMode="auto">
                  <a:xfrm>
                    <a:off x="386" y="2633"/>
                    <a:ext cx="1043" cy="182"/>
                  </a:xfrm>
                  <a:prstGeom prst="ellipse">
                    <a:avLst/>
                  </a:prstGeom>
                  <a:noFill/>
                  <a:ln w="57150">
                    <a:solidFill>
                      <a:srgbClr val="D7D7D7"/>
                    </a:solidFill>
                    <a:round/>
                    <a:headEnd/>
                    <a:tailEnd/>
                  </a:ln>
                  <a:effectLst/>
                </p:spPr>
                <p:txBody>
                  <a:bodyPr wrap="none" anchor="ctr"/>
                  <a:lstStyle/>
                  <a:p>
                    <a:endParaRPr lang="zh-CN" altLang="en-US"/>
                  </a:p>
                </p:txBody>
              </p:sp>
              <p:sp>
                <p:nvSpPr>
                  <p:cNvPr id="306192" name="Oval 16"/>
                  <p:cNvSpPr>
                    <a:spLocks noChangeArrowheads="1"/>
                  </p:cNvSpPr>
                  <p:nvPr/>
                </p:nvSpPr>
                <p:spPr bwMode="auto">
                  <a:xfrm>
                    <a:off x="386" y="2765"/>
                    <a:ext cx="1043" cy="182"/>
                  </a:xfrm>
                  <a:prstGeom prst="ellipse">
                    <a:avLst/>
                  </a:prstGeom>
                  <a:noFill/>
                  <a:ln w="57150">
                    <a:solidFill>
                      <a:srgbClr val="D7D7D7"/>
                    </a:solidFill>
                    <a:round/>
                    <a:headEnd/>
                    <a:tailEnd/>
                  </a:ln>
                  <a:effectLst/>
                </p:spPr>
                <p:txBody>
                  <a:bodyPr wrap="none" anchor="ctr"/>
                  <a:lstStyle/>
                  <a:p>
                    <a:endParaRPr lang="zh-CN" altLang="en-US"/>
                  </a:p>
                </p:txBody>
              </p:sp>
              <p:sp>
                <p:nvSpPr>
                  <p:cNvPr id="306193" name="Oval 17"/>
                  <p:cNvSpPr>
                    <a:spLocks noChangeArrowheads="1"/>
                  </p:cNvSpPr>
                  <p:nvPr/>
                </p:nvSpPr>
                <p:spPr bwMode="auto">
                  <a:xfrm>
                    <a:off x="386" y="2897"/>
                    <a:ext cx="1043" cy="182"/>
                  </a:xfrm>
                  <a:prstGeom prst="ellipse">
                    <a:avLst/>
                  </a:prstGeom>
                  <a:noFill/>
                  <a:ln w="57150">
                    <a:solidFill>
                      <a:srgbClr val="D7D7D7"/>
                    </a:solidFill>
                    <a:round/>
                    <a:headEnd/>
                    <a:tailEnd/>
                  </a:ln>
                  <a:effectLst/>
                </p:spPr>
                <p:txBody>
                  <a:bodyPr wrap="none" anchor="ctr"/>
                  <a:lstStyle/>
                  <a:p>
                    <a:endParaRPr lang="zh-CN" altLang="en-US"/>
                  </a:p>
                </p:txBody>
              </p:sp>
              <p:sp>
                <p:nvSpPr>
                  <p:cNvPr id="306194" name="Oval 18"/>
                  <p:cNvSpPr>
                    <a:spLocks noChangeArrowheads="1"/>
                  </p:cNvSpPr>
                  <p:nvPr/>
                </p:nvSpPr>
                <p:spPr bwMode="auto">
                  <a:xfrm>
                    <a:off x="386" y="3030"/>
                    <a:ext cx="1043" cy="182"/>
                  </a:xfrm>
                  <a:prstGeom prst="ellipse">
                    <a:avLst/>
                  </a:prstGeom>
                  <a:noFill/>
                  <a:ln w="57150">
                    <a:solidFill>
                      <a:srgbClr val="D7D7D7"/>
                    </a:solidFill>
                    <a:round/>
                    <a:headEnd/>
                    <a:tailEnd/>
                  </a:ln>
                  <a:effectLst/>
                </p:spPr>
                <p:txBody>
                  <a:bodyPr wrap="none" anchor="ctr"/>
                  <a:lstStyle/>
                  <a:p>
                    <a:endParaRPr lang="zh-CN" altLang="en-US"/>
                  </a:p>
                </p:txBody>
              </p:sp>
              <p:sp>
                <p:nvSpPr>
                  <p:cNvPr id="306195" name="Oval 19"/>
                  <p:cNvSpPr>
                    <a:spLocks noChangeArrowheads="1"/>
                  </p:cNvSpPr>
                  <p:nvPr/>
                </p:nvSpPr>
                <p:spPr bwMode="auto">
                  <a:xfrm>
                    <a:off x="386" y="3162"/>
                    <a:ext cx="1043" cy="182"/>
                  </a:xfrm>
                  <a:prstGeom prst="ellipse">
                    <a:avLst/>
                  </a:prstGeom>
                  <a:noFill/>
                  <a:ln w="57150">
                    <a:solidFill>
                      <a:srgbClr val="D7D7D7"/>
                    </a:solidFill>
                    <a:round/>
                    <a:headEnd/>
                    <a:tailEnd/>
                  </a:ln>
                  <a:effectLst/>
                </p:spPr>
                <p:txBody>
                  <a:bodyPr wrap="none" anchor="ctr"/>
                  <a:lstStyle/>
                  <a:p>
                    <a:endParaRPr lang="zh-CN" altLang="en-US"/>
                  </a:p>
                </p:txBody>
              </p:sp>
              <p:sp>
                <p:nvSpPr>
                  <p:cNvPr id="306196" name="Oval 20"/>
                  <p:cNvSpPr>
                    <a:spLocks noChangeArrowheads="1"/>
                  </p:cNvSpPr>
                  <p:nvPr/>
                </p:nvSpPr>
                <p:spPr bwMode="auto">
                  <a:xfrm>
                    <a:off x="386" y="3294"/>
                    <a:ext cx="1043" cy="182"/>
                  </a:xfrm>
                  <a:prstGeom prst="ellipse">
                    <a:avLst/>
                  </a:prstGeom>
                  <a:noFill/>
                  <a:ln w="57150">
                    <a:solidFill>
                      <a:srgbClr val="D7D7D7"/>
                    </a:solidFill>
                    <a:round/>
                    <a:headEnd/>
                    <a:tailEnd/>
                  </a:ln>
                  <a:effectLst/>
                </p:spPr>
                <p:txBody>
                  <a:bodyPr wrap="none" anchor="ctr"/>
                  <a:lstStyle/>
                  <a:p>
                    <a:endParaRPr lang="zh-CN" altLang="en-US"/>
                  </a:p>
                </p:txBody>
              </p:sp>
              <p:sp>
                <p:nvSpPr>
                  <p:cNvPr id="306197" name="Oval 21"/>
                  <p:cNvSpPr>
                    <a:spLocks noChangeArrowheads="1"/>
                  </p:cNvSpPr>
                  <p:nvPr/>
                </p:nvSpPr>
                <p:spPr bwMode="auto">
                  <a:xfrm>
                    <a:off x="386" y="2368"/>
                    <a:ext cx="1043" cy="182"/>
                  </a:xfrm>
                  <a:prstGeom prst="ellipse">
                    <a:avLst/>
                  </a:prstGeom>
                  <a:noFill/>
                  <a:ln w="57150">
                    <a:solidFill>
                      <a:srgbClr val="D7D7D7"/>
                    </a:solidFill>
                    <a:round/>
                    <a:headEnd/>
                    <a:tailEnd/>
                  </a:ln>
                  <a:effectLst/>
                </p:spPr>
                <p:txBody>
                  <a:bodyPr wrap="none" anchor="ctr"/>
                  <a:lstStyle/>
                  <a:p>
                    <a:endParaRPr lang="zh-CN" altLang="en-US"/>
                  </a:p>
                </p:txBody>
              </p:sp>
              <p:sp>
                <p:nvSpPr>
                  <p:cNvPr id="306198" name="Line 22"/>
                  <p:cNvSpPr>
                    <a:spLocks noChangeShapeType="1"/>
                  </p:cNvSpPr>
                  <p:nvPr/>
                </p:nvSpPr>
                <p:spPr bwMode="auto">
                  <a:xfrm>
                    <a:off x="907" y="1570"/>
                    <a:ext cx="0" cy="2041"/>
                  </a:xfrm>
                  <a:prstGeom prst="line">
                    <a:avLst/>
                  </a:prstGeom>
                  <a:noFill/>
                  <a:ln w="28575">
                    <a:solidFill>
                      <a:schemeClr val="tx1"/>
                    </a:solidFill>
                    <a:prstDash val="lgDashDot"/>
                    <a:round/>
                    <a:headEnd/>
                    <a:tailEnd/>
                  </a:ln>
                  <a:effectLst/>
                </p:spPr>
                <p:txBody>
                  <a:bodyPr/>
                  <a:lstStyle/>
                  <a:p>
                    <a:endParaRPr lang="zh-CN" altLang="en-US"/>
                  </a:p>
                </p:txBody>
              </p:sp>
              <p:sp>
                <p:nvSpPr>
                  <p:cNvPr id="306199" name="Oval 23"/>
                  <p:cNvSpPr>
                    <a:spLocks noChangeArrowheads="1"/>
                  </p:cNvSpPr>
                  <p:nvPr/>
                </p:nvSpPr>
                <p:spPr bwMode="auto">
                  <a:xfrm>
                    <a:off x="385" y="2500"/>
                    <a:ext cx="1043" cy="182"/>
                  </a:xfrm>
                  <a:prstGeom prst="ellipse">
                    <a:avLst/>
                  </a:prstGeom>
                  <a:noFill/>
                  <a:ln w="57150">
                    <a:solidFill>
                      <a:srgbClr val="D7D7D7"/>
                    </a:solidFill>
                    <a:round/>
                    <a:headEnd/>
                    <a:tailEnd/>
                  </a:ln>
                  <a:effectLst/>
                </p:spPr>
                <p:txBody>
                  <a:bodyPr wrap="none" anchor="ctr"/>
                  <a:lstStyle/>
                  <a:p>
                    <a:endParaRPr lang="zh-CN" altLang="en-US"/>
                  </a:p>
                </p:txBody>
              </p:sp>
              <p:sp>
                <p:nvSpPr>
                  <p:cNvPr id="306200" name="Oval 24"/>
                  <p:cNvSpPr>
                    <a:spLocks noChangeArrowheads="1"/>
                  </p:cNvSpPr>
                  <p:nvPr/>
                </p:nvSpPr>
                <p:spPr bwMode="auto">
                  <a:xfrm>
                    <a:off x="385" y="2500"/>
                    <a:ext cx="1043" cy="182"/>
                  </a:xfrm>
                  <a:prstGeom prst="ellipse">
                    <a:avLst/>
                  </a:prstGeom>
                  <a:noFill/>
                  <a:ln w="57150">
                    <a:solidFill>
                      <a:srgbClr val="FF9900"/>
                    </a:solidFill>
                    <a:round/>
                    <a:headEnd/>
                    <a:tailEnd/>
                  </a:ln>
                  <a:effectLst/>
                </p:spPr>
                <p:txBody>
                  <a:bodyPr wrap="none" anchor="ctr"/>
                  <a:lstStyle/>
                  <a:p>
                    <a:endParaRPr lang="zh-CN" altLang="en-US"/>
                  </a:p>
                </p:txBody>
              </p:sp>
            </p:grpSp>
            <p:grpSp>
              <p:nvGrpSpPr>
                <p:cNvPr id="306201" name="Group 25"/>
                <p:cNvGrpSpPr>
                  <a:grpSpLocks/>
                </p:cNvGrpSpPr>
                <p:nvPr/>
              </p:nvGrpSpPr>
              <p:grpSpPr bwMode="auto">
                <a:xfrm>
                  <a:off x="327" y="1509"/>
                  <a:ext cx="626" cy="1009"/>
                  <a:chOff x="327" y="1509"/>
                  <a:chExt cx="626" cy="1009"/>
                </a:xfrm>
              </p:grpSpPr>
              <p:sp>
                <p:nvSpPr>
                  <p:cNvPr id="306202" name="Rectangle 26"/>
                  <p:cNvSpPr>
                    <a:spLocks noChangeArrowheads="1"/>
                  </p:cNvSpPr>
                  <p:nvPr/>
                </p:nvSpPr>
                <p:spPr bwMode="auto">
                  <a:xfrm>
                    <a:off x="873" y="2473"/>
                    <a:ext cx="68" cy="45"/>
                  </a:xfrm>
                  <a:prstGeom prst="rect">
                    <a:avLst/>
                  </a:prstGeom>
                  <a:solidFill>
                    <a:schemeClr val="bg1"/>
                  </a:solidFill>
                  <a:ln w="9525">
                    <a:solidFill>
                      <a:schemeClr val="bg1"/>
                    </a:solidFill>
                    <a:miter lim="800000"/>
                    <a:headEnd/>
                    <a:tailEnd/>
                  </a:ln>
                  <a:effectLst/>
                </p:spPr>
                <p:txBody>
                  <a:bodyPr wrap="none" anchor="ctr"/>
                  <a:lstStyle/>
                  <a:p>
                    <a:endParaRPr lang="zh-CN" altLang="en-US"/>
                  </a:p>
                </p:txBody>
              </p:sp>
              <p:sp>
                <p:nvSpPr>
                  <p:cNvPr id="306203" name="Freeform 27"/>
                  <p:cNvSpPr>
                    <a:spLocks/>
                  </p:cNvSpPr>
                  <p:nvPr/>
                </p:nvSpPr>
                <p:spPr bwMode="auto">
                  <a:xfrm>
                    <a:off x="328" y="1634"/>
                    <a:ext cx="533" cy="884"/>
                  </a:xfrm>
                  <a:custGeom>
                    <a:avLst/>
                    <a:gdLst/>
                    <a:ahLst/>
                    <a:cxnLst>
                      <a:cxn ang="0">
                        <a:pos x="0" y="0"/>
                      </a:cxn>
                      <a:cxn ang="0">
                        <a:pos x="272" y="0"/>
                      </a:cxn>
                      <a:cxn ang="0">
                        <a:pos x="272" y="862"/>
                      </a:cxn>
                    </a:cxnLst>
                    <a:rect l="0" t="0" r="r" b="b"/>
                    <a:pathLst>
                      <a:path w="272" h="862">
                        <a:moveTo>
                          <a:pt x="0" y="0"/>
                        </a:moveTo>
                        <a:lnTo>
                          <a:pt x="272" y="0"/>
                        </a:lnTo>
                        <a:lnTo>
                          <a:pt x="272" y="862"/>
                        </a:lnTo>
                      </a:path>
                    </a:pathLst>
                  </a:custGeom>
                  <a:noFill/>
                  <a:ln w="57150" cmpd="sng">
                    <a:solidFill>
                      <a:srgbClr val="FF9900"/>
                    </a:solidFill>
                    <a:round/>
                    <a:headEnd/>
                    <a:tailEnd/>
                  </a:ln>
                  <a:effectLst/>
                </p:spPr>
                <p:txBody>
                  <a:bodyPr/>
                  <a:lstStyle/>
                  <a:p>
                    <a:endParaRPr lang="zh-CN" altLang="en-US"/>
                  </a:p>
                </p:txBody>
              </p:sp>
              <p:sp>
                <p:nvSpPr>
                  <p:cNvPr id="306204" name="Freeform 28"/>
                  <p:cNvSpPr>
                    <a:spLocks/>
                  </p:cNvSpPr>
                  <p:nvPr/>
                </p:nvSpPr>
                <p:spPr bwMode="auto">
                  <a:xfrm>
                    <a:off x="327" y="1509"/>
                    <a:ext cx="626" cy="1009"/>
                  </a:xfrm>
                  <a:custGeom>
                    <a:avLst/>
                    <a:gdLst/>
                    <a:ahLst/>
                    <a:cxnLst>
                      <a:cxn ang="0">
                        <a:pos x="0" y="3"/>
                      </a:cxn>
                      <a:cxn ang="0">
                        <a:pos x="600" y="0"/>
                      </a:cxn>
                      <a:cxn ang="0">
                        <a:pos x="599" y="125"/>
                      </a:cxn>
                      <a:cxn ang="0">
                        <a:pos x="599" y="1009"/>
                      </a:cxn>
                    </a:cxnLst>
                    <a:rect l="0" t="0" r="r" b="b"/>
                    <a:pathLst>
                      <a:path w="600" h="1009">
                        <a:moveTo>
                          <a:pt x="0" y="3"/>
                        </a:moveTo>
                        <a:lnTo>
                          <a:pt x="600" y="0"/>
                        </a:lnTo>
                        <a:lnTo>
                          <a:pt x="599" y="125"/>
                        </a:lnTo>
                        <a:lnTo>
                          <a:pt x="599" y="1009"/>
                        </a:lnTo>
                      </a:path>
                    </a:pathLst>
                  </a:custGeom>
                  <a:noFill/>
                  <a:ln w="57150" cmpd="sng">
                    <a:solidFill>
                      <a:srgbClr val="FF9900"/>
                    </a:solidFill>
                    <a:round/>
                    <a:headEnd/>
                    <a:tailEnd/>
                  </a:ln>
                  <a:effectLst/>
                </p:spPr>
                <p:txBody>
                  <a:bodyPr/>
                  <a:lstStyle/>
                  <a:p>
                    <a:endParaRPr lang="zh-CN" altLang="en-US"/>
                  </a:p>
                </p:txBody>
              </p:sp>
            </p:grpSp>
          </p:grpSp>
          <p:sp>
            <p:nvSpPr>
              <p:cNvPr id="306205" name="Text Box 29"/>
              <p:cNvSpPr txBox="1">
                <a:spLocks noChangeArrowheads="1"/>
              </p:cNvSpPr>
              <p:nvPr/>
            </p:nvSpPr>
            <p:spPr bwMode="auto">
              <a:xfrm>
                <a:off x="114" y="1633"/>
                <a:ext cx="224" cy="288"/>
              </a:xfrm>
              <a:prstGeom prst="rect">
                <a:avLst/>
              </a:prstGeom>
              <a:noFill/>
              <a:ln w="9525">
                <a:noFill/>
                <a:miter lim="800000"/>
                <a:headEnd/>
                <a:tailEnd/>
              </a:ln>
              <a:effectLst/>
            </p:spPr>
            <p:txBody>
              <a:bodyPr wrap="none">
                <a:spAutoFit/>
              </a:bodyPr>
              <a:lstStyle/>
              <a:p>
                <a:r>
                  <a:rPr lang="en-US" altLang="zh-CN"/>
                  <a:t>+</a:t>
                </a:r>
              </a:p>
            </p:txBody>
          </p:sp>
          <p:sp>
            <p:nvSpPr>
              <p:cNvPr id="306206" name="Text Box 30"/>
              <p:cNvSpPr txBox="1">
                <a:spLocks noChangeArrowheads="1"/>
              </p:cNvSpPr>
              <p:nvPr/>
            </p:nvSpPr>
            <p:spPr bwMode="auto">
              <a:xfrm>
                <a:off x="116" y="1493"/>
                <a:ext cx="221" cy="288"/>
              </a:xfrm>
              <a:prstGeom prst="rect">
                <a:avLst/>
              </a:prstGeom>
              <a:noFill/>
              <a:ln w="9525">
                <a:noFill/>
                <a:miter lim="800000"/>
                <a:headEnd/>
                <a:tailEnd/>
              </a:ln>
              <a:effectLst/>
            </p:spPr>
            <p:txBody>
              <a:bodyPr wrap="none">
                <a:spAutoFit/>
              </a:bodyPr>
              <a:lstStyle/>
              <a:p>
                <a:r>
                  <a:rPr lang="en-US" altLang="zh-CN">
                    <a:sym typeface="Symbol" pitchFamily="18" charset="2"/>
                  </a:rPr>
                  <a:t></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6181"/>
                                        </p:tgtEl>
                                        <p:attrNameLst>
                                          <p:attrName>style.visibility</p:attrName>
                                        </p:attrNameLst>
                                      </p:cBhvr>
                                      <p:to>
                                        <p:strVal val="visible"/>
                                      </p:to>
                                    </p:set>
                                    <p:animEffect transition="in" filter="fade">
                                      <p:cBhvr>
                                        <p:cTn id="7" dur="2000"/>
                                        <p:tgtEl>
                                          <p:spTgt spid="3061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6180"/>
                                        </p:tgtEl>
                                        <p:attrNameLst>
                                          <p:attrName>style.visibility</p:attrName>
                                        </p:attrNameLst>
                                      </p:cBhvr>
                                      <p:to>
                                        <p:strVal val="visible"/>
                                      </p:to>
                                    </p:set>
                                    <p:animEffect transition="in" filter="fade">
                                      <p:cBhvr>
                                        <p:cTn id="12" dur="2000"/>
                                        <p:tgtEl>
                                          <p:spTgt spid="306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灯片编号占位符 5"/>
          <p:cNvSpPr>
            <a:spLocks noGrp="1"/>
          </p:cNvSpPr>
          <p:nvPr>
            <p:ph type="sldNum" sz="quarter" idx="12"/>
          </p:nvPr>
        </p:nvSpPr>
        <p:spPr/>
        <p:txBody>
          <a:bodyPr/>
          <a:lstStyle/>
          <a:p>
            <a:fld id="{B4E644DF-8C26-4145-A901-8CE81A34170B}" type="slidenum">
              <a:rPr lang="en-US" altLang="zh-CN"/>
              <a:pPr/>
              <a:t>63</a:t>
            </a:fld>
            <a:endParaRPr lang="en-US" altLang="zh-CN"/>
          </a:p>
        </p:txBody>
      </p:sp>
      <p:sp>
        <p:nvSpPr>
          <p:cNvPr id="307202" name="Rectangle 2"/>
          <p:cNvSpPr>
            <a:spLocks noGrp="1" noChangeArrowheads="1"/>
          </p:cNvSpPr>
          <p:nvPr>
            <p:ph type="title"/>
          </p:nvPr>
        </p:nvSpPr>
        <p:spPr>
          <a:xfrm>
            <a:off x="685800" y="76200"/>
            <a:ext cx="7772400" cy="838200"/>
          </a:xfrm>
          <a:noFill/>
          <a:ln/>
        </p:spPr>
        <p:txBody>
          <a:bodyPr/>
          <a:lstStyle/>
          <a:p>
            <a:r>
              <a:rPr lang="zh-CN" altLang="en-US">
                <a:solidFill>
                  <a:schemeClr val="tx1"/>
                </a:solidFill>
                <a:latin typeface="黑体" pitchFamily="49" charset="-122"/>
                <a:ea typeface="黑体" pitchFamily="49" charset="-122"/>
              </a:rPr>
              <a:t>磁通量与</a:t>
            </a:r>
            <a:r>
              <a:rPr lang="zh-CN" altLang="en-US">
                <a:solidFill>
                  <a:srgbClr val="FF0000"/>
                </a:solidFill>
                <a:latin typeface="黑体" pitchFamily="49" charset="-122"/>
                <a:ea typeface="黑体" pitchFamily="49" charset="-122"/>
              </a:rPr>
              <a:t>点</a:t>
            </a:r>
            <a:r>
              <a:rPr lang="zh-CN" altLang="en-US">
                <a:solidFill>
                  <a:schemeClr val="tx1"/>
                </a:solidFill>
                <a:latin typeface="黑体" pitchFamily="49" charset="-122"/>
                <a:ea typeface="黑体" pitchFamily="49" charset="-122"/>
              </a:rPr>
              <a:t>磁偶极子位置</a:t>
            </a:r>
          </a:p>
        </p:txBody>
      </p:sp>
      <p:sp>
        <p:nvSpPr>
          <p:cNvPr id="307203" name="Text Box 3"/>
          <p:cNvSpPr txBox="1">
            <a:spLocks noChangeArrowheads="1"/>
          </p:cNvSpPr>
          <p:nvPr/>
        </p:nvSpPr>
        <p:spPr bwMode="auto">
          <a:xfrm>
            <a:off x="481013" y="836613"/>
            <a:ext cx="4146550" cy="457200"/>
          </a:xfrm>
          <a:prstGeom prst="rect">
            <a:avLst/>
          </a:prstGeom>
          <a:noFill/>
          <a:ln w="9525">
            <a:noFill/>
            <a:miter lim="800000"/>
            <a:headEnd/>
            <a:tailEnd/>
          </a:ln>
          <a:effectLst/>
        </p:spPr>
        <p:txBody>
          <a:bodyPr wrap="none">
            <a:spAutoFit/>
          </a:bodyPr>
          <a:lstStyle/>
          <a:p>
            <a:r>
              <a:rPr lang="zh-CN" altLang="en-US">
                <a:solidFill>
                  <a:srgbClr val="0000FF"/>
                </a:solidFill>
                <a:ea typeface="隶书" pitchFamily="49" charset="-122"/>
              </a:rPr>
              <a:t>一级</a:t>
            </a:r>
            <a:r>
              <a:rPr lang="zh-CN" altLang="en-US">
                <a:solidFill>
                  <a:srgbClr val="FF0000"/>
                </a:solidFill>
                <a:ea typeface="隶书" pitchFamily="49" charset="-122"/>
              </a:rPr>
              <a:t>梯度线圈</a:t>
            </a:r>
            <a:r>
              <a:rPr lang="zh-CN" altLang="en-US"/>
              <a:t>：</a:t>
            </a:r>
            <a:r>
              <a:rPr lang="zh-CN" altLang="en-US" sz="1800"/>
              <a:t>可以抵消均匀磁场</a:t>
            </a:r>
          </a:p>
        </p:txBody>
      </p:sp>
      <p:sp>
        <p:nvSpPr>
          <p:cNvPr id="307204" name="Text Box 4"/>
          <p:cNvSpPr txBox="1">
            <a:spLocks noChangeArrowheads="1"/>
          </p:cNvSpPr>
          <p:nvPr/>
        </p:nvSpPr>
        <p:spPr bwMode="auto">
          <a:xfrm>
            <a:off x="0" y="5791200"/>
            <a:ext cx="1336675" cy="1066800"/>
          </a:xfrm>
          <a:prstGeom prst="rect">
            <a:avLst/>
          </a:prstGeom>
          <a:noFill/>
          <a:ln w="9525">
            <a:noFill/>
            <a:miter lim="800000"/>
            <a:headEnd/>
            <a:tailEnd/>
          </a:ln>
          <a:effectLst/>
        </p:spPr>
        <p:txBody>
          <a:bodyPr wrap="none">
            <a:spAutoFit/>
          </a:bodyPr>
          <a:lstStyle/>
          <a:p>
            <a:pPr algn="ctr"/>
            <a:r>
              <a:rPr lang="en-US" altLang="zh-CN" sz="3200"/>
              <a:t>ACMS</a:t>
            </a:r>
          </a:p>
          <a:p>
            <a:pPr algn="ctr"/>
            <a:r>
              <a:rPr lang="en-US" altLang="zh-CN" sz="3200"/>
              <a:t>VSM</a:t>
            </a:r>
          </a:p>
        </p:txBody>
      </p:sp>
      <p:graphicFrame>
        <p:nvGraphicFramePr>
          <p:cNvPr id="307205" name="Object 5"/>
          <p:cNvGraphicFramePr>
            <a:graphicFrameLocks noChangeAspect="1"/>
          </p:cNvGraphicFramePr>
          <p:nvPr/>
        </p:nvGraphicFramePr>
        <p:xfrm>
          <a:off x="788988" y="1177925"/>
          <a:ext cx="7564437" cy="5680075"/>
        </p:xfrm>
        <a:graphic>
          <a:graphicData uri="http://schemas.openxmlformats.org/presentationml/2006/ole">
            <p:oleObj spid="_x0000_s307205" name="Graph" r:id="rId3" imgW="3709440" imgH="2897280" progId="Origin50.Graph">
              <p:embed/>
            </p:oleObj>
          </a:graphicData>
        </a:graphic>
      </p:graphicFrame>
      <p:sp>
        <p:nvSpPr>
          <p:cNvPr id="307206" name="Freeform 6"/>
          <p:cNvSpPr>
            <a:spLocks/>
          </p:cNvSpPr>
          <p:nvPr/>
        </p:nvSpPr>
        <p:spPr bwMode="auto">
          <a:xfrm>
            <a:off x="4646613" y="3052763"/>
            <a:ext cx="930275" cy="685800"/>
          </a:xfrm>
          <a:custGeom>
            <a:avLst/>
            <a:gdLst/>
            <a:ahLst/>
            <a:cxnLst>
              <a:cxn ang="0">
                <a:pos x="85" y="13"/>
              </a:cxn>
              <a:cxn ang="0">
                <a:pos x="10" y="154"/>
              </a:cxn>
              <a:cxn ang="0">
                <a:pos x="19" y="277"/>
              </a:cxn>
              <a:cxn ang="0">
                <a:pos x="416" y="409"/>
              </a:cxn>
              <a:cxn ang="0">
                <a:pos x="557" y="353"/>
              </a:cxn>
              <a:cxn ang="0">
                <a:pos x="586" y="230"/>
              </a:cxn>
              <a:cxn ang="0">
                <a:pos x="576" y="145"/>
              </a:cxn>
              <a:cxn ang="0">
                <a:pos x="482" y="79"/>
              </a:cxn>
              <a:cxn ang="0">
                <a:pos x="66" y="13"/>
              </a:cxn>
              <a:cxn ang="0">
                <a:pos x="0" y="3"/>
              </a:cxn>
            </a:cxnLst>
            <a:rect l="0" t="0" r="r" b="b"/>
            <a:pathLst>
              <a:path w="586" h="432">
                <a:moveTo>
                  <a:pt x="85" y="13"/>
                </a:moveTo>
                <a:cubicBezTo>
                  <a:pt x="42" y="56"/>
                  <a:pt x="28" y="97"/>
                  <a:pt x="10" y="154"/>
                </a:cubicBezTo>
                <a:cubicBezTo>
                  <a:pt x="13" y="195"/>
                  <a:pt x="9" y="237"/>
                  <a:pt x="19" y="277"/>
                </a:cubicBezTo>
                <a:cubicBezTo>
                  <a:pt x="59" y="432"/>
                  <a:pt x="309" y="402"/>
                  <a:pt x="416" y="409"/>
                </a:cubicBezTo>
                <a:cubicBezTo>
                  <a:pt x="481" y="403"/>
                  <a:pt x="526" y="414"/>
                  <a:pt x="557" y="353"/>
                </a:cubicBezTo>
                <a:cubicBezTo>
                  <a:pt x="576" y="315"/>
                  <a:pt x="586" y="230"/>
                  <a:pt x="586" y="230"/>
                </a:cubicBezTo>
                <a:cubicBezTo>
                  <a:pt x="583" y="202"/>
                  <a:pt x="585" y="172"/>
                  <a:pt x="576" y="145"/>
                </a:cubicBezTo>
                <a:cubicBezTo>
                  <a:pt x="567" y="117"/>
                  <a:pt x="506" y="88"/>
                  <a:pt x="482" y="79"/>
                </a:cubicBezTo>
                <a:cubicBezTo>
                  <a:pt x="324" y="16"/>
                  <a:pt x="260" y="20"/>
                  <a:pt x="66" y="13"/>
                </a:cubicBezTo>
                <a:cubicBezTo>
                  <a:pt x="20" y="0"/>
                  <a:pt x="42" y="3"/>
                  <a:pt x="0" y="3"/>
                </a:cubicBezTo>
              </a:path>
            </a:pathLst>
          </a:custGeom>
          <a:noFill/>
          <a:ln w="76200" cap="rnd" cmpd="sng">
            <a:solidFill>
              <a:srgbClr val="FF0000"/>
            </a:solidFill>
            <a:prstDash val="sysDot"/>
            <a:round/>
            <a:headEnd/>
            <a:tailEnd/>
          </a:ln>
          <a:effectLst/>
        </p:spPr>
        <p:txBody>
          <a:bodyPr/>
          <a:lstStyle/>
          <a:p>
            <a:endParaRPr lang="zh-CN" altLang="en-US"/>
          </a:p>
        </p:txBody>
      </p:sp>
      <p:grpSp>
        <p:nvGrpSpPr>
          <p:cNvPr id="307207" name="Group 7"/>
          <p:cNvGrpSpPr>
            <a:grpSpLocks/>
          </p:cNvGrpSpPr>
          <p:nvPr/>
        </p:nvGrpSpPr>
        <p:grpSpPr bwMode="auto">
          <a:xfrm rot="5400000">
            <a:off x="3339306" y="-19843"/>
            <a:ext cx="2803525" cy="7827962"/>
            <a:chOff x="1704" y="1617"/>
            <a:chExt cx="1766" cy="2408"/>
          </a:xfrm>
        </p:grpSpPr>
        <p:sp>
          <p:nvSpPr>
            <p:cNvPr id="307208" name="Text Box 8"/>
            <p:cNvSpPr txBox="1">
              <a:spLocks noChangeArrowheads="1"/>
            </p:cNvSpPr>
            <p:nvPr/>
          </p:nvSpPr>
          <p:spPr bwMode="auto">
            <a:xfrm>
              <a:off x="1930" y="3885"/>
              <a:ext cx="1268" cy="140"/>
            </a:xfrm>
            <a:prstGeom prst="rect">
              <a:avLst/>
            </a:prstGeom>
            <a:noFill/>
            <a:ln w="9525">
              <a:noFill/>
              <a:miter lim="800000"/>
              <a:headEnd/>
              <a:tailEnd/>
            </a:ln>
            <a:effectLst/>
          </p:spPr>
          <p:txBody>
            <a:bodyPr wrap="none">
              <a:spAutoFit/>
            </a:bodyPr>
            <a:lstStyle/>
            <a:p>
              <a:r>
                <a:rPr lang="zh-CN" altLang="en-US"/>
                <a:t>一级梯度线圈</a:t>
              </a:r>
            </a:p>
          </p:txBody>
        </p:sp>
        <p:grpSp>
          <p:nvGrpSpPr>
            <p:cNvPr id="307209" name="Group 9"/>
            <p:cNvGrpSpPr>
              <a:grpSpLocks/>
            </p:cNvGrpSpPr>
            <p:nvPr/>
          </p:nvGrpSpPr>
          <p:grpSpPr bwMode="auto">
            <a:xfrm>
              <a:off x="1704" y="1617"/>
              <a:ext cx="1766" cy="2137"/>
              <a:chOff x="1704" y="1617"/>
              <a:chExt cx="1766" cy="2137"/>
            </a:xfrm>
          </p:grpSpPr>
          <p:grpSp>
            <p:nvGrpSpPr>
              <p:cNvPr id="307210" name="Group 10"/>
              <p:cNvGrpSpPr>
                <a:grpSpLocks/>
              </p:cNvGrpSpPr>
              <p:nvPr/>
            </p:nvGrpSpPr>
            <p:grpSpPr bwMode="auto">
              <a:xfrm>
                <a:off x="1926" y="1713"/>
                <a:ext cx="1544" cy="2041"/>
                <a:chOff x="1926" y="1570"/>
                <a:chExt cx="1544" cy="2041"/>
              </a:xfrm>
            </p:grpSpPr>
            <p:grpSp>
              <p:nvGrpSpPr>
                <p:cNvPr id="307211" name="Group 11"/>
                <p:cNvGrpSpPr>
                  <a:grpSpLocks/>
                </p:cNvGrpSpPr>
                <p:nvPr/>
              </p:nvGrpSpPr>
              <p:grpSpPr bwMode="auto">
                <a:xfrm>
                  <a:off x="1950" y="1570"/>
                  <a:ext cx="1520" cy="2041"/>
                  <a:chOff x="1950" y="1570"/>
                  <a:chExt cx="1520" cy="2041"/>
                </a:xfrm>
              </p:grpSpPr>
              <p:sp>
                <p:nvSpPr>
                  <p:cNvPr id="307212" name="Oval 12"/>
                  <p:cNvSpPr>
                    <a:spLocks noChangeArrowheads="1"/>
                  </p:cNvSpPr>
                  <p:nvPr/>
                </p:nvSpPr>
                <p:spPr bwMode="auto">
                  <a:xfrm>
                    <a:off x="1950" y="2023"/>
                    <a:ext cx="1043" cy="182"/>
                  </a:xfrm>
                  <a:prstGeom prst="ellipse">
                    <a:avLst/>
                  </a:prstGeom>
                  <a:noFill/>
                  <a:ln w="57150">
                    <a:solidFill>
                      <a:srgbClr val="FF9900"/>
                    </a:solidFill>
                    <a:round/>
                    <a:headEnd/>
                    <a:tailEnd/>
                  </a:ln>
                  <a:effectLst/>
                </p:spPr>
                <p:txBody>
                  <a:bodyPr rot="10800000" vert="eaVert" wrap="none" anchor="ctr"/>
                  <a:lstStyle/>
                  <a:p>
                    <a:pPr algn="ctr"/>
                    <a:endParaRPr lang="zh-CN" altLang="zh-CN" sz="1800"/>
                  </a:p>
                </p:txBody>
              </p:sp>
              <p:sp>
                <p:nvSpPr>
                  <p:cNvPr id="307213" name="Oval 13"/>
                  <p:cNvSpPr>
                    <a:spLocks noChangeArrowheads="1"/>
                  </p:cNvSpPr>
                  <p:nvPr/>
                </p:nvSpPr>
                <p:spPr bwMode="auto">
                  <a:xfrm>
                    <a:off x="1950" y="2976"/>
                    <a:ext cx="1043" cy="182"/>
                  </a:xfrm>
                  <a:prstGeom prst="ellipse">
                    <a:avLst/>
                  </a:prstGeom>
                  <a:noFill/>
                  <a:ln w="57150">
                    <a:solidFill>
                      <a:srgbClr val="FF9900"/>
                    </a:solidFill>
                    <a:round/>
                    <a:headEnd/>
                    <a:tailEnd/>
                  </a:ln>
                  <a:effectLst/>
                </p:spPr>
                <p:txBody>
                  <a:bodyPr wrap="none" anchor="ctr"/>
                  <a:lstStyle/>
                  <a:p>
                    <a:endParaRPr lang="zh-CN" altLang="en-US"/>
                  </a:p>
                </p:txBody>
              </p:sp>
              <p:sp>
                <p:nvSpPr>
                  <p:cNvPr id="307214" name="Line 14"/>
                  <p:cNvSpPr>
                    <a:spLocks noChangeShapeType="1"/>
                  </p:cNvSpPr>
                  <p:nvPr/>
                </p:nvSpPr>
                <p:spPr bwMode="auto">
                  <a:xfrm>
                    <a:off x="2471" y="1570"/>
                    <a:ext cx="0" cy="2041"/>
                  </a:xfrm>
                  <a:prstGeom prst="line">
                    <a:avLst/>
                  </a:prstGeom>
                  <a:noFill/>
                  <a:ln w="28575">
                    <a:solidFill>
                      <a:schemeClr val="tx1"/>
                    </a:solidFill>
                    <a:prstDash val="lgDashDot"/>
                    <a:round/>
                    <a:headEnd/>
                    <a:tailEnd/>
                  </a:ln>
                  <a:effectLst/>
                </p:spPr>
                <p:txBody>
                  <a:bodyPr/>
                  <a:lstStyle/>
                  <a:p>
                    <a:endParaRPr lang="zh-CN" altLang="en-US"/>
                  </a:p>
                </p:txBody>
              </p:sp>
              <p:sp>
                <p:nvSpPr>
                  <p:cNvPr id="307215" name="Line 15"/>
                  <p:cNvSpPr>
                    <a:spLocks noChangeShapeType="1"/>
                  </p:cNvSpPr>
                  <p:nvPr/>
                </p:nvSpPr>
                <p:spPr bwMode="auto">
                  <a:xfrm>
                    <a:off x="3017" y="2115"/>
                    <a:ext cx="453" cy="0"/>
                  </a:xfrm>
                  <a:prstGeom prst="line">
                    <a:avLst/>
                  </a:prstGeom>
                  <a:noFill/>
                  <a:ln w="9525">
                    <a:solidFill>
                      <a:schemeClr val="tx1"/>
                    </a:solidFill>
                    <a:round/>
                    <a:headEnd/>
                    <a:tailEnd/>
                  </a:ln>
                  <a:effectLst/>
                </p:spPr>
                <p:txBody>
                  <a:bodyPr/>
                  <a:lstStyle/>
                  <a:p>
                    <a:endParaRPr lang="zh-CN" altLang="en-US"/>
                  </a:p>
                </p:txBody>
              </p:sp>
              <p:sp>
                <p:nvSpPr>
                  <p:cNvPr id="307216" name="Line 16"/>
                  <p:cNvSpPr>
                    <a:spLocks noChangeShapeType="1"/>
                  </p:cNvSpPr>
                  <p:nvPr/>
                </p:nvSpPr>
                <p:spPr bwMode="auto">
                  <a:xfrm>
                    <a:off x="3244" y="2115"/>
                    <a:ext cx="0" cy="952"/>
                  </a:xfrm>
                  <a:prstGeom prst="line">
                    <a:avLst/>
                  </a:prstGeom>
                  <a:noFill/>
                  <a:ln w="9525">
                    <a:solidFill>
                      <a:schemeClr val="tx1"/>
                    </a:solidFill>
                    <a:round/>
                    <a:headEnd type="triangle" w="med" len="med"/>
                    <a:tailEnd type="triangle" w="med" len="med"/>
                  </a:ln>
                  <a:effectLst/>
                </p:spPr>
                <p:txBody>
                  <a:bodyPr/>
                  <a:lstStyle/>
                  <a:p>
                    <a:endParaRPr lang="zh-CN" altLang="en-US"/>
                  </a:p>
                </p:txBody>
              </p:sp>
              <p:sp>
                <p:nvSpPr>
                  <p:cNvPr id="307217" name="Line 17"/>
                  <p:cNvSpPr>
                    <a:spLocks noChangeShapeType="1"/>
                  </p:cNvSpPr>
                  <p:nvPr/>
                </p:nvSpPr>
                <p:spPr bwMode="auto">
                  <a:xfrm>
                    <a:off x="3017" y="3067"/>
                    <a:ext cx="453" cy="0"/>
                  </a:xfrm>
                  <a:prstGeom prst="line">
                    <a:avLst/>
                  </a:prstGeom>
                  <a:noFill/>
                  <a:ln w="9525">
                    <a:solidFill>
                      <a:schemeClr val="tx1"/>
                    </a:solidFill>
                    <a:round/>
                    <a:headEnd/>
                    <a:tailEnd/>
                  </a:ln>
                  <a:effectLst/>
                </p:spPr>
                <p:txBody>
                  <a:bodyPr/>
                  <a:lstStyle/>
                  <a:p>
                    <a:endParaRPr lang="zh-CN" altLang="en-US"/>
                  </a:p>
                </p:txBody>
              </p:sp>
              <p:sp>
                <p:nvSpPr>
                  <p:cNvPr id="307218" name="Text Box 18"/>
                  <p:cNvSpPr txBox="1">
                    <a:spLocks noChangeArrowheads="1"/>
                  </p:cNvSpPr>
                  <p:nvPr/>
                </p:nvSpPr>
                <p:spPr bwMode="auto">
                  <a:xfrm>
                    <a:off x="3113" y="2435"/>
                    <a:ext cx="248" cy="141"/>
                  </a:xfrm>
                  <a:prstGeom prst="rect">
                    <a:avLst/>
                  </a:prstGeom>
                  <a:solidFill>
                    <a:schemeClr val="bg1"/>
                  </a:solidFill>
                  <a:ln w="9525">
                    <a:noFill/>
                    <a:miter lim="800000"/>
                    <a:headEnd/>
                    <a:tailEnd/>
                  </a:ln>
                  <a:effectLst/>
                </p:spPr>
                <p:txBody>
                  <a:bodyPr wrap="none">
                    <a:spAutoFit/>
                  </a:bodyPr>
                  <a:lstStyle/>
                  <a:p>
                    <a:r>
                      <a:rPr lang="en-US" altLang="zh-CN" i="1">
                        <a:sym typeface="Symbol" pitchFamily="18" charset="2"/>
                      </a:rPr>
                      <a:t></a:t>
                    </a:r>
                  </a:p>
                </p:txBody>
              </p:sp>
            </p:grpSp>
            <p:grpSp>
              <p:nvGrpSpPr>
                <p:cNvPr id="307219" name="Group 19"/>
                <p:cNvGrpSpPr>
                  <a:grpSpLocks/>
                </p:cNvGrpSpPr>
                <p:nvPr/>
              </p:nvGrpSpPr>
              <p:grpSpPr bwMode="auto">
                <a:xfrm>
                  <a:off x="1926" y="1635"/>
                  <a:ext cx="591" cy="1361"/>
                  <a:chOff x="1926" y="1635"/>
                  <a:chExt cx="591" cy="1361"/>
                </a:xfrm>
              </p:grpSpPr>
              <p:sp>
                <p:nvSpPr>
                  <p:cNvPr id="307220" name="Rectangle 20"/>
                  <p:cNvSpPr>
                    <a:spLocks noChangeArrowheads="1"/>
                  </p:cNvSpPr>
                  <p:nvPr/>
                </p:nvSpPr>
                <p:spPr bwMode="auto">
                  <a:xfrm>
                    <a:off x="2435" y="2004"/>
                    <a:ext cx="68" cy="39"/>
                  </a:xfrm>
                  <a:prstGeom prst="rect">
                    <a:avLst/>
                  </a:prstGeom>
                  <a:solidFill>
                    <a:schemeClr val="bg1"/>
                  </a:solidFill>
                  <a:ln w="9525">
                    <a:noFill/>
                    <a:miter lim="800000"/>
                    <a:headEnd/>
                    <a:tailEnd/>
                  </a:ln>
                  <a:effectLst/>
                </p:spPr>
                <p:txBody>
                  <a:bodyPr rot="10800000" vert="eaVert" wrap="none" anchor="ctr"/>
                  <a:lstStyle/>
                  <a:p>
                    <a:pPr algn="ctr"/>
                    <a:endParaRPr lang="zh-CN" altLang="zh-CN" sz="1800"/>
                  </a:p>
                </p:txBody>
              </p:sp>
              <p:sp>
                <p:nvSpPr>
                  <p:cNvPr id="307221" name="Freeform 21"/>
                  <p:cNvSpPr>
                    <a:spLocks/>
                  </p:cNvSpPr>
                  <p:nvPr/>
                </p:nvSpPr>
                <p:spPr bwMode="auto">
                  <a:xfrm>
                    <a:off x="1926" y="1635"/>
                    <a:ext cx="499" cy="408"/>
                  </a:xfrm>
                  <a:custGeom>
                    <a:avLst/>
                    <a:gdLst/>
                    <a:ahLst/>
                    <a:cxnLst>
                      <a:cxn ang="0">
                        <a:pos x="0" y="0"/>
                      </a:cxn>
                      <a:cxn ang="0">
                        <a:pos x="317" y="0"/>
                      </a:cxn>
                      <a:cxn ang="0">
                        <a:pos x="317" y="408"/>
                      </a:cxn>
                    </a:cxnLst>
                    <a:rect l="0" t="0" r="r" b="b"/>
                    <a:pathLst>
                      <a:path w="317" h="408">
                        <a:moveTo>
                          <a:pt x="0" y="0"/>
                        </a:moveTo>
                        <a:lnTo>
                          <a:pt x="317" y="0"/>
                        </a:lnTo>
                        <a:lnTo>
                          <a:pt x="317" y="408"/>
                        </a:lnTo>
                      </a:path>
                    </a:pathLst>
                  </a:custGeom>
                  <a:noFill/>
                  <a:ln w="57150" cmpd="sng">
                    <a:solidFill>
                      <a:srgbClr val="FF9900"/>
                    </a:solidFill>
                    <a:round/>
                    <a:headEnd/>
                    <a:tailEnd/>
                  </a:ln>
                  <a:effectLst/>
                </p:spPr>
                <p:txBody>
                  <a:bodyPr/>
                  <a:lstStyle/>
                  <a:p>
                    <a:endParaRPr lang="zh-CN" altLang="en-US"/>
                  </a:p>
                </p:txBody>
              </p:sp>
              <p:sp>
                <p:nvSpPr>
                  <p:cNvPr id="307222" name="Rectangle 22"/>
                  <p:cNvSpPr>
                    <a:spLocks noChangeArrowheads="1"/>
                  </p:cNvSpPr>
                  <p:nvPr/>
                </p:nvSpPr>
                <p:spPr bwMode="auto">
                  <a:xfrm>
                    <a:off x="2435" y="2957"/>
                    <a:ext cx="68" cy="39"/>
                  </a:xfrm>
                  <a:prstGeom prst="rect">
                    <a:avLst/>
                  </a:prstGeom>
                  <a:solidFill>
                    <a:schemeClr val="bg1"/>
                  </a:solidFill>
                  <a:ln w="9525">
                    <a:noFill/>
                    <a:miter lim="800000"/>
                    <a:headEnd/>
                    <a:tailEnd/>
                  </a:ln>
                  <a:effectLst/>
                </p:spPr>
                <p:txBody>
                  <a:bodyPr rot="10800000" vert="eaVert" wrap="none" anchor="ctr"/>
                  <a:lstStyle/>
                  <a:p>
                    <a:pPr algn="ctr"/>
                    <a:endParaRPr lang="zh-CN" altLang="zh-CN" sz="1800"/>
                  </a:p>
                </p:txBody>
              </p:sp>
              <p:sp>
                <p:nvSpPr>
                  <p:cNvPr id="307223" name="Freeform 23"/>
                  <p:cNvSpPr>
                    <a:spLocks/>
                  </p:cNvSpPr>
                  <p:nvPr/>
                </p:nvSpPr>
                <p:spPr bwMode="auto">
                  <a:xfrm>
                    <a:off x="1927" y="2588"/>
                    <a:ext cx="499" cy="408"/>
                  </a:xfrm>
                  <a:custGeom>
                    <a:avLst/>
                    <a:gdLst/>
                    <a:ahLst/>
                    <a:cxnLst>
                      <a:cxn ang="0">
                        <a:pos x="0" y="0"/>
                      </a:cxn>
                      <a:cxn ang="0">
                        <a:pos x="317" y="0"/>
                      </a:cxn>
                      <a:cxn ang="0">
                        <a:pos x="317" y="408"/>
                      </a:cxn>
                    </a:cxnLst>
                    <a:rect l="0" t="0" r="r" b="b"/>
                    <a:pathLst>
                      <a:path w="317" h="408">
                        <a:moveTo>
                          <a:pt x="0" y="0"/>
                        </a:moveTo>
                        <a:lnTo>
                          <a:pt x="317" y="0"/>
                        </a:lnTo>
                        <a:lnTo>
                          <a:pt x="317" y="408"/>
                        </a:lnTo>
                      </a:path>
                    </a:pathLst>
                  </a:custGeom>
                  <a:noFill/>
                  <a:ln w="57150" cmpd="sng">
                    <a:solidFill>
                      <a:srgbClr val="FF9900"/>
                    </a:solidFill>
                    <a:round/>
                    <a:headEnd/>
                    <a:tailEnd/>
                  </a:ln>
                  <a:effectLst/>
                </p:spPr>
                <p:txBody>
                  <a:bodyPr/>
                  <a:lstStyle/>
                  <a:p>
                    <a:endParaRPr lang="zh-CN" altLang="en-US"/>
                  </a:p>
                </p:txBody>
              </p:sp>
              <p:sp>
                <p:nvSpPr>
                  <p:cNvPr id="307224" name="Line 24"/>
                  <p:cNvSpPr>
                    <a:spLocks noChangeShapeType="1"/>
                  </p:cNvSpPr>
                  <p:nvPr/>
                </p:nvSpPr>
                <p:spPr bwMode="auto">
                  <a:xfrm>
                    <a:off x="2517" y="2006"/>
                    <a:ext cx="0" cy="984"/>
                  </a:xfrm>
                  <a:prstGeom prst="line">
                    <a:avLst/>
                  </a:prstGeom>
                  <a:noFill/>
                  <a:ln w="57150">
                    <a:solidFill>
                      <a:srgbClr val="FF9900"/>
                    </a:solidFill>
                    <a:round/>
                    <a:headEnd/>
                    <a:tailEnd/>
                  </a:ln>
                  <a:effectLst/>
                </p:spPr>
                <p:txBody>
                  <a:bodyPr/>
                  <a:lstStyle/>
                  <a:p>
                    <a:endParaRPr lang="zh-CN" altLang="en-US"/>
                  </a:p>
                </p:txBody>
              </p:sp>
            </p:grpSp>
          </p:grpSp>
          <p:sp>
            <p:nvSpPr>
              <p:cNvPr id="307225" name="Text Box 25"/>
              <p:cNvSpPr txBox="1">
                <a:spLocks noChangeArrowheads="1"/>
              </p:cNvSpPr>
              <p:nvPr/>
            </p:nvSpPr>
            <p:spPr bwMode="auto">
              <a:xfrm>
                <a:off x="1704" y="2583"/>
                <a:ext cx="224" cy="141"/>
              </a:xfrm>
              <a:prstGeom prst="rect">
                <a:avLst/>
              </a:prstGeom>
              <a:noFill/>
              <a:ln w="9525">
                <a:noFill/>
                <a:miter lim="800000"/>
                <a:headEnd/>
                <a:tailEnd/>
              </a:ln>
              <a:effectLst/>
            </p:spPr>
            <p:txBody>
              <a:bodyPr wrap="none">
                <a:spAutoFit/>
              </a:bodyPr>
              <a:lstStyle/>
              <a:p>
                <a:r>
                  <a:rPr lang="en-US" altLang="zh-CN"/>
                  <a:t>+</a:t>
                </a:r>
              </a:p>
            </p:txBody>
          </p:sp>
          <p:sp>
            <p:nvSpPr>
              <p:cNvPr id="307226" name="Text Box 26"/>
              <p:cNvSpPr txBox="1">
                <a:spLocks noChangeArrowheads="1"/>
              </p:cNvSpPr>
              <p:nvPr/>
            </p:nvSpPr>
            <p:spPr bwMode="auto">
              <a:xfrm>
                <a:off x="1709" y="1617"/>
                <a:ext cx="221" cy="141"/>
              </a:xfrm>
              <a:prstGeom prst="rect">
                <a:avLst/>
              </a:prstGeom>
              <a:noFill/>
              <a:ln w="9525">
                <a:noFill/>
                <a:miter lim="800000"/>
                <a:headEnd/>
                <a:tailEnd/>
              </a:ln>
              <a:effectLst/>
            </p:spPr>
            <p:txBody>
              <a:bodyPr wrap="none">
                <a:spAutoFit/>
              </a:bodyPr>
              <a:lstStyle/>
              <a:p>
                <a:r>
                  <a:rPr lang="en-US" altLang="zh-CN">
                    <a:sym typeface="Symbol" pitchFamily="18" charset="2"/>
                  </a:rPr>
                  <a:t></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07"/>
                                        </p:tgtEl>
                                        <p:attrNameLst>
                                          <p:attrName>style.visibility</p:attrName>
                                        </p:attrNameLst>
                                      </p:cBhvr>
                                      <p:to>
                                        <p:strVal val="visible"/>
                                      </p:to>
                                    </p:set>
                                    <p:animEffect transition="in" filter="fade">
                                      <p:cBhvr>
                                        <p:cTn id="7" dur="2000"/>
                                        <p:tgtEl>
                                          <p:spTgt spid="3072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205"/>
                                        </p:tgtEl>
                                        <p:attrNameLst>
                                          <p:attrName>style.visibility</p:attrName>
                                        </p:attrNameLst>
                                      </p:cBhvr>
                                      <p:to>
                                        <p:strVal val="visible"/>
                                      </p:to>
                                    </p:set>
                                    <p:animEffect transition="in" filter="fade">
                                      <p:cBhvr>
                                        <p:cTn id="12" dur="2000"/>
                                        <p:tgtEl>
                                          <p:spTgt spid="30720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206"/>
                                        </p:tgtEl>
                                        <p:attrNameLst>
                                          <p:attrName>style.visibility</p:attrName>
                                        </p:attrNameLst>
                                      </p:cBhvr>
                                      <p:to>
                                        <p:strVal val="visible"/>
                                      </p:to>
                                    </p:set>
                                    <p:animEffect transition="in" filter="fade">
                                      <p:cBhvr>
                                        <p:cTn id="17" dur="2000"/>
                                        <p:tgtEl>
                                          <p:spTgt spid="307206"/>
                                        </p:tgtEl>
                                      </p:cBhvr>
                                    </p:animEffect>
                                  </p:childTnLst>
                                </p:cTn>
                              </p:par>
                              <p:par>
                                <p:cTn id="18" presetID="10" presetClass="exit" presetSubtype="0" fill="hold" nodeType="withEffect">
                                  <p:stCondLst>
                                    <p:cond delay="0"/>
                                  </p:stCondLst>
                                  <p:childTnLst>
                                    <p:animEffect transition="out" filter="fade">
                                      <p:cBhvr>
                                        <p:cTn id="19" dur="2000"/>
                                        <p:tgtEl>
                                          <p:spTgt spid="307207"/>
                                        </p:tgtEl>
                                      </p:cBhvr>
                                    </p:animEffect>
                                    <p:set>
                                      <p:cBhvr>
                                        <p:cTn id="20" dur="1" fill="hold">
                                          <p:stCondLst>
                                            <p:cond delay="1999"/>
                                          </p:stCondLst>
                                        </p:cTn>
                                        <p:tgtEl>
                                          <p:spTgt spid="3072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灯片编号占位符 5"/>
          <p:cNvSpPr>
            <a:spLocks noGrp="1"/>
          </p:cNvSpPr>
          <p:nvPr>
            <p:ph type="sldNum" sz="quarter" idx="12"/>
          </p:nvPr>
        </p:nvSpPr>
        <p:spPr/>
        <p:txBody>
          <a:bodyPr/>
          <a:lstStyle/>
          <a:p>
            <a:fld id="{197B00A9-E5EA-487B-8530-D9473D0E57D5}" type="slidenum">
              <a:rPr lang="en-US" altLang="zh-CN"/>
              <a:pPr/>
              <a:t>64</a:t>
            </a:fld>
            <a:endParaRPr lang="en-US" altLang="zh-CN"/>
          </a:p>
        </p:txBody>
      </p:sp>
      <p:sp>
        <p:nvSpPr>
          <p:cNvPr id="308226" name="Rectangle 2"/>
          <p:cNvSpPr>
            <a:spLocks noGrp="1" noChangeArrowheads="1"/>
          </p:cNvSpPr>
          <p:nvPr>
            <p:ph type="title"/>
          </p:nvPr>
        </p:nvSpPr>
        <p:spPr>
          <a:xfrm>
            <a:off x="685800" y="76200"/>
            <a:ext cx="7772400" cy="838200"/>
          </a:xfrm>
          <a:noFill/>
          <a:ln/>
        </p:spPr>
        <p:txBody>
          <a:bodyPr/>
          <a:lstStyle/>
          <a:p>
            <a:r>
              <a:rPr lang="zh-CN" altLang="en-US">
                <a:solidFill>
                  <a:schemeClr val="tx1"/>
                </a:solidFill>
                <a:latin typeface="黑体" pitchFamily="49" charset="-122"/>
                <a:ea typeface="黑体" pitchFamily="49" charset="-122"/>
              </a:rPr>
              <a:t>磁通量与</a:t>
            </a:r>
            <a:r>
              <a:rPr lang="zh-CN" altLang="en-US">
                <a:solidFill>
                  <a:srgbClr val="FF0000"/>
                </a:solidFill>
                <a:latin typeface="黑体" pitchFamily="49" charset="-122"/>
                <a:ea typeface="黑体" pitchFamily="49" charset="-122"/>
              </a:rPr>
              <a:t>点</a:t>
            </a:r>
            <a:r>
              <a:rPr lang="zh-CN" altLang="en-US">
                <a:solidFill>
                  <a:schemeClr val="tx1"/>
                </a:solidFill>
                <a:latin typeface="黑体" pitchFamily="49" charset="-122"/>
                <a:ea typeface="黑体" pitchFamily="49" charset="-122"/>
              </a:rPr>
              <a:t>磁偶极子位置</a:t>
            </a:r>
          </a:p>
        </p:txBody>
      </p:sp>
      <p:sp>
        <p:nvSpPr>
          <p:cNvPr id="308227" name="Text Box 3"/>
          <p:cNvSpPr txBox="1">
            <a:spLocks noChangeArrowheads="1"/>
          </p:cNvSpPr>
          <p:nvPr/>
        </p:nvSpPr>
        <p:spPr bwMode="auto">
          <a:xfrm>
            <a:off x="481013" y="836613"/>
            <a:ext cx="4375150" cy="457200"/>
          </a:xfrm>
          <a:prstGeom prst="rect">
            <a:avLst/>
          </a:prstGeom>
          <a:noFill/>
          <a:ln w="9525">
            <a:noFill/>
            <a:miter lim="800000"/>
            <a:headEnd/>
            <a:tailEnd/>
          </a:ln>
          <a:effectLst/>
        </p:spPr>
        <p:txBody>
          <a:bodyPr wrap="none">
            <a:spAutoFit/>
          </a:bodyPr>
          <a:lstStyle/>
          <a:p>
            <a:r>
              <a:rPr lang="zh-CN" altLang="en-US">
                <a:solidFill>
                  <a:srgbClr val="0000FF"/>
                </a:solidFill>
                <a:ea typeface="隶书" pitchFamily="49" charset="-122"/>
              </a:rPr>
              <a:t>二级</a:t>
            </a:r>
            <a:r>
              <a:rPr lang="zh-CN" altLang="en-US">
                <a:solidFill>
                  <a:srgbClr val="FF0000"/>
                </a:solidFill>
                <a:ea typeface="隶书" pitchFamily="49" charset="-122"/>
              </a:rPr>
              <a:t>梯度线圈</a:t>
            </a:r>
            <a:r>
              <a:rPr lang="zh-CN" altLang="en-US"/>
              <a:t>：</a:t>
            </a:r>
            <a:r>
              <a:rPr lang="zh-CN" altLang="en-US" sz="1800"/>
              <a:t>可以抵消均匀的背景</a:t>
            </a:r>
            <a:endParaRPr lang="zh-CN" altLang="en-US"/>
          </a:p>
        </p:txBody>
      </p:sp>
      <p:sp>
        <p:nvSpPr>
          <p:cNvPr id="308228" name="Text Box 4"/>
          <p:cNvSpPr txBox="1">
            <a:spLocks noChangeArrowheads="1"/>
          </p:cNvSpPr>
          <p:nvPr/>
        </p:nvSpPr>
        <p:spPr bwMode="auto">
          <a:xfrm>
            <a:off x="0" y="5791200"/>
            <a:ext cx="1358900" cy="1066800"/>
          </a:xfrm>
          <a:prstGeom prst="rect">
            <a:avLst/>
          </a:prstGeom>
          <a:noFill/>
          <a:ln w="9525">
            <a:noFill/>
            <a:miter lim="800000"/>
            <a:headEnd/>
            <a:tailEnd/>
          </a:ln>
          <a:effectLst/>
        </p:spPr>
        <p:txBody>
          <a:bodyPr wrap="none">
            <a:spAutoFit/>
          </a:bodyPr>
          <a:lstStyle/>
          <a:p>
            <a:pPr algn="ctr"/>
            <a:r>
              <a:rPr lang="en-US" altLang="zh-CN" sz="3200"/>
              <a:t>MPMS</a:t>
            </a:r>
          </a:p>
          <a:p>
            <a:pPr algn="ctr"/>
            <a:r>
              <a:rPr lang="en-US" altLang="zh-CN" sz="3200"/>
              <a:t>SVSM</a:t>
            </a:r>
          </a:p>
        </p:txBody>
      </p:sp>
      <p:graphicFrame>
        <p:nvGraphicFramePr>
          <p:cNvPr id="308229" name="Object 5"/>
          <p:cNvGraphicFramePr>
            <a:graphicFrameLocks noChangeAspect="1"/>
          </p:cNvGraphicFramePr>
          <p:nvPr/>
        </p:nvGraphicFramePr>
        <p:xfrm>
          <a:off x="682625" y="1125538"/>
          <a:ext cx="7777163" cy="5732462"/>
        </p:xfrm>
        <a:graphic>
          <a:graphicData uri="http://schemas.openxmlformats.org/presentationml/2006/ole">
            <p:oleObj spid="_x0000_s308229" name="Graph" r:id="rId3" imgW="3749760" imgH="2897280" progId="Origin50.Graph">
              <p:embed/>
            </p:oleObj>
          </a:graphicData>
        </a:graphic>
      </p:graphicFrame>
      <p:sp>
        <p:nvSpPr>
          <p:cNvPr id="308230" name="Freeform 6"/>
          <p:cNvSpPr>
            <a:spLocks/>
          </p:cNvSpPr>
          <p:nvPr/>
        </p:nvSpPr>
        <p:spPr bwMode="auto">
          <a:xfrm>
            <a:off x="3924300" y="3284538"/>
            <a:ext cx="930275" cy="685800"/>
          </a:xfrm>
          <a:custGeom>
            <a:avLst/>
            <a:gdLst/>
            <a:ahLst/>
            <a:cxnLst>
              <a:cxn ang="0">
                <a:pos x="85" y="13"/>
              </a:cxn>
              <a:cxn ang="0">
                <a:pos x="10" y="154"/>
              </a:cxn>
              <a:cxn ang="0">
                <a:pos x="19" y="277"/>
              </a:cxn>
              <a:cxn ang="0">
                <a:pos x="416" y="409"/>
              </a:cxn>
              <a:cxn ang="0">
                <a:pos x="557" y="353"/>
              </a:cxn>
              <a:cxn ang="0">
                <a:pos x="586" y="230"/>
              </a:cxn>
              <a:cxn ang="0">
                <a:pos x="576" y="145"/>
              </a:cxn>
              <a:cxn ang="0">
                <a:pos x="482" y="79"/>
              </a:cxn>
              <a:cxn ang="0">
                <a:pos x="66" y="13"/>
              </a:cxn>
              <a:cxn ang="0">
                <a:pos x="0" y="3"/>
              </a:cxn>
            </a:cxnLst>
            <a:rect l="0" t="0" r="r" b="b"/>
            <a:pathLst>
              <a:path w="586" h="432">
                <a:moveTo>
                  <a:pt x="85" y="13"/>
                </a:moveTo>
                <a:cubicBezTo>
                  <a:pt x="42" y="56"/>
                  <a:pt x="28" y="97"/>
                  <a:pt x="10" y="154"/>
                </a:cubicBezTo>
                <a:cubicBezTo>
                  <a:pt x="13" y="195"/>
                  <a:pt x="9" y="237"/>
                  <a:pt x="19" y="277"/>
                </a:cubicBezTo>
                <a:cubicBezTo>
                  <a:pt x="59" y="432"/>
                  <a:pt x="309" y="402"/>
                  <a:pt x="416" y="409"/>
                </a:cubicBezTo>
                <a:cubicBezTo>
                  <a:pt x="481" y="403"/>
                  <a:pt x="526" y="414"/>
                  <a:pt x="557" y="353"/>
                </a:cubicBezTo>
                <a:cubicBezTo>
                  <a:pt x="576" y="315"/>
                  <a:pt x="586" y="230"/>
                  <a:pt x="586" y="230"/>
                </a:cubicBezTo>
                <a:cubicBezTo>
                  <a:pt x="583" y="202"/>
                  <a:pt x="585" y="172"/>
                  <a:pt x="576" y="145"/>
                </a:cubicBezTo>
                <a:cubicBezTo>
                  <a:pt x="567" y="117"/>
                  <a:pt x="506" y="88"/>
                  <a:pt x="482" y="79"/>
                </a:cubicBezTo>
                <a:cubicBezTo>
                  <a:pt x="324" y="16"/>
                  <a:pt x="260" y="20"/>
                  <a:pt x="66" y="13"/>
                </a:cubicBezTo>
                <a:cubicBezTo>
                  <a:pt x="20" y="0"/>
                  <a:pt x="42" y="3"/>
                  <a:pt x="0" y="3"/>
                </a:cubicBezTo>
              </a:path>
            </a:pathLst>
          </a:custGeom>
          <a:noFill/>
          <a:ln w="38100" cap="rnd" cmpd="sng">
            <a:solidFill>
              <a:srgbClr val="FF0000"/>
            </a:solidFill>
            <a:prstDash val="sysDot"/>
            <a:round/>
            <a:headEnd/>
            <a:tailEnd/>
          </a:ln>
          <a:effectLst/>
        </p:spPr>
        <p:txBody>
          <a:bodyPr/>
          <a:lstStyle/>
          <a:p>
            <a:endParaRPr lang="zh-CN" altLang="en-US"/>
          </a:p>
        </p:txBody>
      </p:sp>
      <p:sp>
        <p:nvSpPr>
          <p:cNvPr id="308231" name="Freeform 7"/>
          <p:cNvSpPr>
            <a:spLocks/>
          </p:cNvSpPr>
          <p:nvPr/>
        </p:nvSpPr>
        <p:spPr bwMode="auto">
          <a:xfrm>
            <a:off x="5264150" y="3276600"/>
            <a:ext cx="930275" cy="685800"/>
          </a:xfrm>
          <a:custGeom>
            <a:avLst/>
            <a:gdLst/>
            <a:ahLst/>
            <a:cxnLst>
              <a:cxn ang="0">
                <a:pos x="85" y="13"/>
              </a:cxn>
              <a:cxn ang="0">
                <a:pos x="10" y="154"/>
              </a:cxn>
              <a:cxn ang="0">
                <a:pos x="19" y="277"/>
              </a:cxn>
              <a:cxn ang="0">
                <a:pos x="416" y="409"/>
              </a:cxn>
              <a:cxn ang="0">
                <a:pos x="557" y="353"/>
              </a:cxn>
              <a:cxn ang="0">
                <a:pos x="586" y="230"/>
              </a:cxn>
              <a:cxn ang="0">
                <a:pos x="576" y="145"/>
              </a:cxn>
              <a:cxn ang="0">
                <a:pos x="482" y="79"/>
              </a:cxn>
              <a:cxn ang="0">
                <a:pos x="66" y="13"/>
              </a:cxn>
              <a:cxn ang="0">
                <a:pos x="0" y="3"/>
              </a:cxn>
            </a:cxnLst>
            <a:rect l="0" t="0" r="r" b="b"/>
            <a:pathLst>
              <a:path w="586" h="432">
                <a:moveTo>
                  <a:pt x="85" y="13"/>
                </a:moveTo>
                <a:cubicBezTo>
                  <a:pt x="42" y="56"/>
                  <a:pt x="28" y="97"/>
                  <a:pt x="10" y="154"/>
                </a:cubicBezTo>
                <a:cubicBezTo>
                  <a:pt x="13" y="195"/>
                  <a:pt x="9" y="237"/>
                  <a:pt x="19" y="277"/>
                </a:cubicBezTo>
                <a:cubicBezTo>
                  <a:pt x="59" y="432"/>
                  <a:pt x="309" y="402"/>
                  <a:pt x="416" y="409"/>
                </a:cubicBezTo>
                <a:cubicBezTo>
                  <a:pt x="481" y="403"/>
                  <a:pt x="526" y="414"/>
                  <a:pt x="557" y="353"/>
                </a:cubicBezTo>
                <a:cubicBezTo>
                  <a:pt x="576" y="315"/>
                  <a:pt x="586" y="230"/>
                  <a:pt x="586" y="230"/>
                </a:cubicBezTo>
                <a:cubicBezTo>
                  <a:pt x="583" y="202"/>
                  <a:pt x="585" y="172"/>
                  <a:pt x="576" y="145"/>
                </a:cubicBezTo>
                <a:cubicBezTo>
                  <a:pt x="567" y="117"/>
                  <a:pt x="506" y="88"/>
                  <a:pt x="482" y="79"/>
                </a:cubicBezTo>
                <a:cubicBezTo>
                  <a:pt x="324" y="16"/>
                  <a:pt x="260" y="20"/>
                  <a:pt x="66" y="13"/>
                </a:cubicBezTo>
                <a:cubicBezTo>
                  <a:pt x="20" y="0"/>
                  <a:pt x="42" y="3"/>
                  <a:pt x="0" y="3"/>
                </a:cubicBezTo>
              </a:path>
            </a:pathLst>
          </a:custGeom>
          <a:noFill/>
          <a:ln w="38100" cap="rnd" cmpd="sng">
            <a:solidFill>
              <a:srgbClr val="FF0000"/>
            </a:solidFill>
            <a:prstDash val="sysDot"/>
            <a:round/>
            <a:headEnd/>
            <a:tailEnd/>
          </a:ln>
          <a:effectLst/>
        </p:spPr>
        <p:txBody>
          <a:bodyPr/>
          <a:lstStyle/>
          <a:p>
            <a:endParaRPr lang="zh-CN" altLang="en-US"/>
          </a:p>
        </p:txBody>
      </p:sp>
      <p:sp>
        <p:nvSpPr>
          <p:cNvPr id="308232" name="Line 8"/>
          <p:cNvSpPr>
            <a:spLocks noChangeShapeType="1"/>
          </p:cNvSpPr>
          <p:nvPr/>
        </p:nvSpPr>
        <p:spPr bwMode="auto">
          <a:xfrm flipV="1">
            <a:off x="5738813" y="2838450"/>
            <a:ext cx="0" cy="2881313"/>
          </a:xfrm>
          <a:prstGeom prst="line">
            <a:avLst/>
          </a:prstGeom>
          <a:noFill/>
          <a:ln w="38100">
            <a:solidFill>
              <a:schemeClr val="tx1"/>
            </a:solidFill>
            <a:prstDash val="dash"/>
            <a:round/>
            <a:headEnd/>
            <a:tailEnd/>
          </a:ln>
          <a:effectLst/>
        </p:spPr>
        <p:txBody>
          <a:bodyPr/>
          <a:lstStyle/>
          <a:p>
            <a:endParaRPr lang="zh-CN" altLang="en-US"/>
          </a:p>
        </p:txBody>
      </p:sp>
      <p:sp>
        <p:nvSpPr>
          <p:cNvPr id="308233" name="Line 9"/>
          <p:cNvSpPr>
            <a:spLocks noChangeShapeType="1"/>
          </p:cNvSpPr>
          <p:nvPr/>
        </p:nvSpPr>
        <p:spPr bwMode="auto">
          <a:xfrm>
            <a:off x="4411663" y="2933700"/>
            <a:ext cx="0" cy="1800225"/>
          </a:xfrm>
          <a:prstGeom prst="line">
            <a:avLst/>
          </a:prstGeom>
          <a:noFill/>
          <a:ln w="38100">
            <a:solidFill>
              <a:schemeClr val="tx1"/>
            </a:solidFill>
            <a:prstDash val="dash"/>
            <a:round/>
            <a:headEnd/>
            <a:tailEnd/>
          </a:ln>
          <a:effectLst/>
        </p:spPr>
        <p:txBody>
          <a:bodyPr/>
          <a:lstStyle/>
          <a:p>
            <a:endParaRPr lang="zh-CN" altLang="en-US"/>
          </a:p>
        </p:txBody>
      </p:sp>
      <p:grpSp>
        <p:nvGrpSpPr>
          <p:cNvPr id="308234" name="Group 10"/>
          <p:cNvGrpSpPr>
            <a:grpSpLocks/>
          </p:cNvGrpSpPr>
          <p:nvPr/>
        </p:nvGrpSpPr>
        <p:grpSpPr bwMode="auto">
          <a:xfrm rot="5400000">
            <a:off x="3379787" y="1741488"/>
            <a:ext cx="2900363" cy="6275388"/>
            <a:chOff x="3614" y="1588"/>
            <a:chExt cx="1827" cy="2477"/>
          </a:xfrm>
        </p:grpSpPr>
        <p:sp>
          <p:nvSpPr>
            <p:cNvPr id="308235" name="Text Box 11"/>
            <p:cNvSpPr txBox="1">
              <a:spLocks noChangeArrowheads="1"/>
            </p:cNvSpPr>
            <p:nvPr/>
          </p:nvSpPr>
          <p:spPr bwMode="auto">
            <a:xfrm>
              <a:off x="3971" y="3884"/>
              <a:ext cx="1268" cy="181"/>
            </a:xfrm>
            <a:prstGeom prst="rect">
              <a:avLst/>
            </a:prstGeom>
            <a:noFill/>
            <a:ln w="9525">
              <a:noFill/>
              <a:miter lim="800000"/>
              <a:headEnd/>
              <a:tailEnd/>
            </a:ln>
            <a:effectLst/>
          </p:spPr>
          <p:txBody>
            <a:bodyPr wrap="none">
              <a:spAutoFit/>
            </a:bodyPr>
            <a:lstStyle/>
            <a:p>
              <a:r>
                <a:rPr lang="zh-CN" altLang="en-US"/>
                <a:t>二级梯度线圈</a:t>
              </a:r>
            </a:p>
          </p:txBody>
        </p:sp>
        <p:grpSp>
          <p:nvGrpSpPr>
            <p:cNvPr id="308236" name="Group 12"/>
            <p:cNvGrpSpPr>
              <a:grpSpLocks/>
            </p:cNvGrpSpPr>
            <p:nvPr/>
          </p:nvGrpSpPr>
          <p:grpSpPr bwMode="auto">
            <a:xfrm>
              <a:off x="3614" y="1588"/>
              <a:ext cx="1827" cy="2167"/>
              <a:chOff x="3614" y="1588"/>
              <a:chExt cx="1827" cy="2167"/>
            </a:xfrm>
          </p:grpSpPr>
          <p:grpSp>
            <p:nvGrpSpPr>
              <p:cNvPr id="308237" name="Group 13"/>
              <p:cNvGrpSpPr>
                <a:grpSpLocks/>
              </p:cNvGrpSpPr>
              <p:nvPr/>
            </p:nvGrpSpPr>
            <p:grpSpPr bwMode="auto">
              <a:xfrm>
                <a:off x="3833" y="1714"/>
                <a:ext cx="1608" cy="2041"/>
                <a:chOff x="3833" y="1714"/>
                <a:chExt cx="1608" cy="2041"/>
              </a:xfrm>
            </p:grpSpPr>
            <p:grpSp>
              <p:nvGrpSpPr>
                <p:cNvPr id="308238" name="Group 14"/>
                <p:cNvGrpSpPr>
                  <a:grpSpLocks/>
                </p:cNvGrpSpPr>
                <p:nvPr/>
              </p:nvGrpSpPr>
              <p:grpSpPr bwMode="auto">
                <a:xfrm>
                  <a:off x="3899" y="1714"/>
                  <a:ext cx="1542" cy="2041"/>
                  <a:chOff x="3899" y="1571"/>
                  <a:chExt cx="1542" cy="2041"/>
                </a:xfrm>
              </p:grpSpPr>
              <p:sp>
                <p:nvSpPr>
                  <p:cNvPr id="308239" name="Oval 15"/>
                  <p:cNvSpPr>
                    <a:spLocks noChangeArrowheads="1"/>
                  </p:cNvSpPr>
                  <p:nvPr/>
                </p:nvSpPr>
                <p:spPr bwMode="auto">
                  <a:xfrm>
                    <a:off x="3899" y="1820"/>
                    <a:ext cx="1043" cy="182"/>
                  </a:xfrm>
                  <a:prstGeom prst="ellipse">
                    <a:avLst/>
                  </a:prstGeom>
                  <a:noFill/>
                  <a:ln w="57150">
                    <a:solidFill>
                      <a:srgbClr val="FF9900"/>
                    </a:solidFill>
                    <a:round/>
                    <a:headEnd/>
                    <a:tailEnd/>
                  </a:ln>
                  <a:effectLst/>
                </p:spPr>
                <p:txBody>
                  <a:bodyPr wrap="none" anchor="ctr"/>
                  <a:lstStyle/>
                  <a:p>
                    <a:endParaRPr lang="zh-CN" altLang="en-US"/>
                  </a:p>
                </p:txBody>
              </p:sp>
              <p:grpSp>
                <p:nvGrpSpPr>
                  <p:cNvPr id="308240" name="Group 16"/>
                  <p:cNvGrpSpPr>
                    <a:grpSpLocks/>
                  </p:cNvGrpSpPr>
                  <p:nvPr/>
                </p:nvGrpSpPr>
                <p:grpSpPr bwMode="auto">
                  <a:xfrm>
                    <a:off x="3899" y="2455"/>
                    <a:ext cx="1043" cy="273"/>
                    <a:chOff x="453" y="2432"/>
                    <a:chExt cx="1043" cy="273"/>
                  </a:xfrm>
                </p:grpSpPr>
                <p:sp>
                  <p:nvSpPr>
                    <p:cNvPr id="308241" name="Oval 17"/>
                    <p:cNvSpPr>
                      <a:spLocks noChangeArrowheads="1"/>
                    </p:cNvSpPr>
                    <p:nvPr/>
                  </p:nvSpPr>
                  <p:spPr bwMode="auto">
                    <a:xfrm>
                      <a:off x="453" y="2432"/>
                      <a:ext cx="1043" cy="182"/>
                    </a:xfrm>
                    <a:prstGeom prst="ellipse">
                      <a:avLst/>
                    </a:prstGeom>
                    <a:noFill/>
                    <a:ln w="57150">
                      <a:solidFill>
                        <a:srgbClr val="FF9900"/>
                      </a:solidFill>
                      <a:round/>
                      <a:headEnd/>
                      <a:tailEnd/>
                    </a:ln>
                    <a:effectLst/>
                  </p:spPr>
                  <p:txBody>
                    <a:bodyPr wrap="none" anchor="ctr"/>
                    <a:lstStyle/>
                    <a:p>
                      <a:endParaRPr lang="zh-CN" altLang="en-US"/>
                    </a:p>
                  </p:txBody>
                </p:sp>
                <p:sp>
                  <p:nvSpPr>
                    <p:cNvPr id="308242" name="Oval 18"/>
                    <p:cNvSpPr>
                      <a:spLocks noChangeArrowheads="1"/>
                    </p:cNvSpPr>
                    <p:nvPr/>
                  </p:nvSpPr>
                  <p:spPr bwMode="auto">
                    <a:xfrm>
                      <a:off x="453" y="2523"/>
                      <a:ext cx="1043" cy="182"/>
                    </a:xfrm>
                    <a:prstGeom prst="ellipse">
                      <a:avLst/>
                    </a:prstGeom>
                    <a:noFill/>
                    <a:ln w="57150">
                      <a:solidFill>
                        <a:srgbClr val="FF9900"/>
                      </a:solidFill>
                      <a:round/>
                      <a:headEnd/>
                      <a:tailEnd/>
                    </a:ln>
                    <a:effectLst/>
                  </p:spPr>
                  <p:txBody>
                    <a:bodyPr wrap="none" anchor="ctr"/>
                    <a:lstStyle/>
                    <a:p>
                      <a:endParaRPr lang="zh-CN" altLang="en-US"/>
                    </a:p>
                  </p:txBody>
                </p:sp>
              </p:grpSp>
              <p:sp>
                <p:nvSpPr>
                  <p:cNvPr id="308243" name="Oval 19"/>
                  <p:cNvSpPr>
                    <a:spLocks noChangeArrowheads="1"/>
                  </p:cNvSpPr>
                  <p:nvPr/>
                </p:nvSpPr>
                <p:spPr bwMode="auto">
                  <a:xfrm>
                    <a:off x="3899" y="3181"/>
                    <a:ext cx="1043" cy="182"/>
                  </a:xfrm>
                  <a:prstGeom prst="ellipse">
                    <a:avLst/>
                  </a:prstGeom>
                  <a:noFill/>
                  <a:ln w="57150">
                    <a:solidFill>
                      <a:srgbClr val="FF9900"/>
                    </a:solidFill>
                    <a:round/>
                    <a:headEnd/>
                    <a:tailEnd/>
                  </a:ln>
                  <a:effectLst/>
                </p:spPr>
                <p:txBody>
                  <a:bodyPr wrap="none" anchor="ctr"/>
                  <a:lstStyle/>
                  <a:p>
                    <a:endParaRPr lang="zh-CN" altLang="en-US"/>
                  </a:p>
                </p:txBody>
              </p:sp>
              <p:sp>
                <p:nvSpPr>
                  <p:cNvPr id="308244" name="Line 20"/>
                  <p:cNvSpPr>
                    <a:spLocks noChangeShapeType="1"/>
                  </p:cNvSpPr>
                  <p:nvPr/>
                </p:nvSpPr>
                <p:spPr bwMode="auto">
                  <a:xfrm>
                    <a:off x="4421" y="1571"/>
                    <a:ext cx="0" cy="2041"/>
                  </a:xfrm>
                  <a:prstGeom prst="line">
                    <a:avLst/>
                  </a:prstGeom>
                  <a:noFill/>
                  <a:ln w="28575">
                    <a:solidFill>
                      <a:schemeClr val="tx1"/>
                    </a:solidFill>
                    <a:prstDash val="lgDashDot"/>
                    <a:round/>
                    <a:headEnd/>
                    <a:tailEnd/>
                  </a:ln>
                  <a:effectLst/>
                </p:spPr>
                <p:txBody>
                  <a:bodyPr/>
                  <a:lstStyle/>
                  <a:p>
                    <a:endParaRPr lang="zh-CN" altLang="en-US"/>
                  </a:p>
                </p:txBody>
              </p:sp>
              <p:sp>
                <p:nvSpPr>
                  <p:cNvPr id="308245" name="Line 21"/>
                  <p:cNvSpPr>
                    <a:spLocks noChangeShapeType="1"/>
                  </p:cNvSpPr>
                  <p:nvPr/>
                </p:nvSpPr>
                <p:spPr bwMode="auto">
                  <a:xfrm>
                    <a:off x="4988" y="1912"/>
                    <a:ext cx="453" cy="0"/>
                  </a:xfrm>
                  <a:prstGeom prst="line">
                    <a:avLst/>
                  </a:prstGeom>
                  <a:noFill/>
                  <a:ln w="9525">
                    <a:solidFill>
                      <a:schemeClr val="tx1"/>
                    </a:solidFill>
                    <a:round/>
                    <a:headEnd/>
                    <a:tailEnd/>
                  </a:ln>
                  <a:effectLst/>
                </p:spPr>
                <p:txBody>
                  <a:bodyPr/>
                  <a:lstStyle/>
                  <a:p>
                    <a:endParaRPr lang="zh-CN" altLang="en-US"/>
                  </a:p>
                </p:txBody>
              </p:sp>
              <p:sp>
                <p:nvSpPr>
                  <p:cNvPr id="308246" name="Line 22"/>
                  <p:cNvSpPr>
                    <a:spLocks noChangeShapeType="1"/>
                  </p:cNvSpPr>
                  <p:nvPr/>
                </p:nvSpPr>
                <p:spPr bwMode="auto">
                  <a:xfrm>
                    <a:off x="4988" y="2540"/>
                    <a:ext cx="453" cy="0"/>
                  </a:xfrm>
                  <a:prstGeom prst="line">
                    <a:avLst/>
                  </a:prstGeom>
                  <a:noFill/>
                  <a:ln w="9525">
                    <a:solidFill>
                      <a:schemeClr val="tx1"/>
                    </a:solidFill>
                    <a:round/>
                    <a:headEnd/>
                    <a:tailEnd/>
                  </a:ln>
                  <a:effectLst/>
                </p:spPr>
                <p:txBody>
                  <a:bodyPr/>
                  <a:lstStyle/>
                  <a:p>
                    <a:endParaRPr lang="zh-CN" altLang="en-US"/>
                  </a:p>
                </p:txBody>
              </p:sp>
              <p:sp>
                <p:nvSpPr>
                  <p:cNvPr id="308247" name="Line 23"/>
                  <p:cNvSpPr>
                    <a:spLocks noChangeShapeType="1"/>
                  </p:cNvSpPr>
                  <p:nvPr/>
                </p:nvSpPr>
                <p:spPr bwMode="auto">
                  <a:xfrm>
                    <a:off x="4988" y="2640"/>
                    <a:ext cx="453" cy="0"/>
                  </a:xfrm>
                  <a:prstGeom prst="line">
                    <a:avLst/>
                  </a:prstGeom>
                  <a:noFill/>
                  <a:ln w="9525">
                    <a:solidFill>
                      <a:schemeClr val="tx1"/>
                    </a:solidFill>
                    <a:round/>
                    <a:headEnd/>
                    <a:tailEnd/>
                  </a:ln>
                  <a:effectLst/>
                </p:spPr>
                <p:txBody>
                  <a:bodyPr/>
                  <a:lstStyle/>
                  <a:p>
                    <a:endParaRPr lang="zh-CN" altLang="en-US"/>
                  </a:p>
                </p:txBody>
              </p:sp>
              <p:sp>
                <p:nvSpPr>
                  <p:cNvPr id="308248" name="Line 24"/>
                  <p:cNvSpPr>
                    <a:spLocks noChangeShapeType="1"/>
                  </p:cNvSpPr>
                  <p:nvPr/>
                </p:nvSpPr>
                <p:spPr bwMode="auto">
                  <a:xfrm>
                    <a:off x="4988" y="3268"/>
                    <a:ext cx="453" cy="0"/>
                  </a:xfrm>
                  <a:prstGeom prst="line">
                    <a:avLst/>
                  </a:prstGeom>
                  <a:noFill/>
                  <a:ln w="9525">
                    <a:solidFill>
                      <a:schemeClr val="tx1"/>
                    </a:solidFill>
                    <a:round/>
                    <a:headEnd/>
                    <a:tailEnd/>
                  </a:ln>
                  <a:effectLst/>
                </p:spPr>
                <p:txBody>
                  <a:bodyPr/>
                  <a:lstStyle/>
                  <a:p>
                    <a:endParaRPr lang="zh-CN" altLang="en-US"/>
                  </a:p>
                </p:txBody>
              </p:sp>
              <p:sp>
                <p:nvSpPr>
                  <p:cNvPr id="308249" name="Line 25"/>
                  <p:cNvSpPr>
                    <a:spLocks noChangeShapeType="1"/>
                  </p:cNvSpPr>
                  <p:nvPr/>
                </p:nvSpPr>
                <p:spPr bwMode="auto">
                  <a:xfrm flipV="1">
                    <a:off x="5215" y="1900"/>
                    <a:ext cx="0" cy="635"/>
                  </a:xfrm>
                  <a:prstGeom prst="line">
                    <a:avLst/>
                  </a:prstGeom>
                  <a:noFill/>
                  <a:ln w="9525">
                    <a:solidFill>
                      <a:schemeClr val="tx1"/>
                    </a:solidFill>
                    <a:round/>
                    <a:headEnd type="triangle" w="med" len="med"/>
                    <a:tailEnd type="triangle" w="med" len="med"/>
                  </a:ln>
                  <a:effectLst/>
                </p:spPr>
                <p:txBody>
                  <a:bodyPr/>
                  <a:lstStyle/>
                  <a:p>
                    <a:endParaRPr lang="zh-CN" altLang="en-US"/>
                  </a:p>
                </p:txBody>
              </p:sp>
              <p:sp>
                <p:nvSpPr>
                  <p:cNvPr id="308250" name="Line 26"/>
                  <p:cNvSpPr>
                    <a:spLocks noChangeShapeType="1"/>
                  </p:cNvSpPr>
                  <p:nvPr/>
                </p:nvSpPr>
                <p:spPr bwMode="auto">
                  <a:xfrm flipV="1">
                    <a:off x="5215" y="2638"/>
                    <a:ext cx="0" cy="635"/>
                  </a:xfrm>
                  <a:prstGeom prst="line">
                    <a:avLst/>
                  </a:prstGeom>
                  <a:noFill/>
                  <a:ln w="9525">
                    <a:solidFill>
                      <a:schemeClr val="tx1"/>
                    </a:solidFill>
                    <a:round/>
                    <a:headEnd type="triangle" w="med" len="med"/>
                    <a:tailEnd type="triangle" w="med" len="med"/>
                  </a:ln>
                  <a:effectLst/>
                </p:spPr>
                <p:txBody>
                  <a:bodyPr/>
                  <a:lstStyle/>
                  <a:p>
                    <a:endParaRPr lang="zh-CN" altLang="en-US"/>
                  </a:p>
                </p:txBody>
              </p:sp>
              <p:sp>
                <p:nvSpPr>
                  <p:cNvPr id="308251" name="Text Box 27"/>
                  <p:cNvSpPr txBox="1">
                    <a:spLocks noChangeArrowheads="1"/>
                  </p:cNvSpPr>
                  <p:nvPr/>
                </p:nvSpPr>
                <p:spPr bwMode="auto">
                  <a:xfrm>
                    <a:off x="5080" y="2076"/>
                    <a:ext cx="248" cy="181"/>
                  </a:xfrm>
                  <a:prstGeom prst="rect">
                    <a:avLst/>
                  </a:prstGeom>
                  <a:solidFill>
                    <a:schemeClr val="bg1"/>
                  </a:solidFill>
                  <a:ln w="9525">
                    <a:noFill/>
                    <a:miter lim="800000"/>
                    <a:headEnd/>
                    <a:tailEnd/>
                  </a:ln>
                  <a:effectLst/>
                </p:spPr>
                <p:txBody>
                  <a:bodyPr wrap="none">
                    <a:spAutoFit/>
                  </a:bodyPr>
                  <a:lstStyle/>
                  <a:p>
                    <a:r>
                      <a:rPr lang="en-US" altLang="zh-CN" i="1">
                        <a:sym typeface="Symbol" pitchFamily="18" charset="2"/>
                      </a:rPr>
                      <a:t></a:t>
                    </a:r>
                  </a:p>
                </p:txBody>
              </p:sp>
              <p:sp>
                <p:nvSpPr>
                  <p:cNvPr id="308252" name="Text Box 28"/>
                  <p:cNvSpPr txBox="1">
                    <a:spLocks noChangeArrowheads="1"/>
                  </p:cNvSpPr>
                  <p:nvPr/>
                </p:nvSpPr>
                <p:spPr bwMode="auto">
                  <a:xfrm>
                    <a:off x="5080" y="2808"/>
                    <a:ext cx="248" cy="180"/>
                  </a:xfrm>
                  <a:prstGeom prst="rect">
                    <a:avLst/>
                  </a:prstGeom>
                  <a:solidFill>
                    <a:schemeClr val="bg1"/>
                  </a:solidFill>
                  <a:ln w="9525">
                    <a:noFill/>
                    <a:miter lim="800000"/>
                    <a:headEnd/>
                    <a:tailEnd/>
                  </a:ln>
                  <a:effectLst/>
                </p:spPr>
                <p:txBody>
                  <a:bodyPr wrap="none">
                    <a:spAutoFit/>
                  </a:bodyPr>
                  <a:lstStyle/>
                  <a:p>
                    <a:r>
                      <a:rPr lang="en-US" altLang="zh-CN" i="1">
                        <a:sym typeface="Symbol" pitchFamily="18" charset="2"/>
                      </a:rPr>
                      <a:t></a:t>
                    </a:r>
                  </a:p>
                </p:txBody>
              </p:sp>
            </p:grpSp>
            <p:grpSp>
              <p:nvGrpSpPr>
                <p:cNvPr id="308253" name="Group 29"/>
                <p:cNvGrpSpPr>
                  <a:grpSpLocks/>
                </p:cNvGrpSpPr>
                <p:nvPr/>
              </p:nvGrpSpPr>
              <p:grpSpPr bwMode="auto">
                <a:xfrm>
                  <a:off x="3833" y="1754"/>
                  <a:ext cx="638" cy="1590"/>
                  <a:chOff x="3833" y="1754"/>
                  <a:chExt cx="638" cy="1590"/>
                </a:xfrm>
              </p:grpSpPr>
              <p:sp>
                <p:nvSpPr>
                  <p:cNvPr id="308254" name="Rectangle 30"/>
                  <p:cNvSpPr>
                    <a:spLocks noChangeArrowheads="1"/>
                  </p:cNvSpPr>
                  <p:nvPr/>
                </p:nvSpPr>
                <p:spPr bwMode="auto">
                  <a:xfrm>
                    <a:off x="4387" y="1944"/>
                    <a:ext cx="68" cy="39"/>
                  </a:xfrm>
                  <a:prstGeom prst="rect">
                    <a:avLst/>
                  </a:prstGeom>
                  <a:solidFill>
                    <a:schemeClr val="bg1"/>
                  </a:solidFill>
                  <a:ln w="9525">
                    <a:noFill/>
                    <a:miter lim="800000"/>
                    <a:headEnd/>
                    <a:tailEnd/>
                  </a:ln>
                  <a:effectLst/>
                </p:spPr>
                <p:txBody>
                  <a:bodyPr wrap="none" anchor="ctr"/>
                  <a:lstStyle/>
                  <a:p>
                    <a:endParaRPr lang="zh-CN" altLang="en-US"/>
                  </a:p>
                </p:txBody>
              </p:sp>
              <p:sp>
                <p:nvSpPr>
                  <p:cNvPr id="308255" name="Freeform 31"/>
                  <p:cNvSpPr>
                    <a:spLocks/>
                  </p:cNvSpPr>
                  <p:nvPr/>
                </p:nvSpPr>
                <p:spPr bwMode="auto">
                  <a:xfrm>
                    <a:off x="3833" y="1754"/>
                    <a:ext cx="544" cy="227"/>
                  </a:xfrm>
                  <a:custGeom>
                    <a:avLst/>
                    <a:gdLst/>
                    <a:ahLst/>
                    <a:cxnLst>
                      <a:cxn ang="0">
                        <a:pos x="0" y="0"/>
                      </a:cxn>
                      <a:cxn ang="0">
                        <a:pos x="273" y="0"/>
                      </a:cxn>
                      <a:cxn ang="0">
                        <a:pos x="273" y="227"/>
                      </a:cxn>
                    </a:cxnLst>
                    <a:rect l="0" t="0" r="r" b="b"/>
                    <a:pathLst>
                      <a:path w="273" h="227">
                        <a:moveTo>
                          <a:pt x="0" y="0"/>
                        </a:moveTo>
                        <a:lnTo>
                          <a:pt x="273" y="0"/>
                        </a:lnTo>
                        <a:lnTo>
                          <a:pt x="273" y="227"/>
                        </a:lnTo>
                      </a:path>
                    </a:pathLst>
                  </a:custGeom>
                  <a:noFill/>
                  <a:ln w="57150" cmpd="sng">
                    <a:solidFill>
                      <a:srgbClr val="FF9900"/>
                    </a:solidFill>
                    <a:round/>
                    <a:headEnd/>
                    <a:tailEnd/>
                  </a:ln>
                  <a:effectLst/>
                </p:spPr>
                <p:txBody>
                  <a:bodyPr/>
                  <a:lstStyle/>
                  <a:p>
                    <a:endParaRPr lang="zh-CN" altLang="en-US"/>
                  </a:p>
                </p:txBody>
              </p:sp>
              <p:sp>
                <p:nvSpPr>
                  <p:cNvPr id="308256" name="Rectangle 32"/>
                  <p:cNvSpPr>
                    <a:spLocks noChangeArrowheads="1"/>
                  </p:cNvSpPr>
                  <p:nvPr/>
                </p:nvSpPr>
                <p:spPr bwMode="auto">
                  <a:xfrm>
                    <a:off x="4385" y="2578"/>
                    <a:ext cx="68" cy="39"/>
                  </a:xfrm>
                  <a:prstGeom prst="rect">
                    <a:avLst/>
                  </a:prstGeom>
                  <a:solidFill>
                    <a:schemeClr val="bg1"/>
                  </a:solidFill>
                  <a:ln w="9525">
                    <a:noFill/>
                    <a:miter lim="800000"/>
                    <a:headEnd/>
                    <a:tailEnd/>
                  </a:ln>
                  <a:effectLst/>
                </p:spPr>
                <p:txBody>
                  <a:bodyPr wrap="none" anchor="ctr"/>
                  <a:lstStyle/>
                  <a:p>
                    <a:endParaRPr lang="zh-CN" altLang="en-US"/>
                  </a:p>
                </p:txBody>
              </p:sp>
              <p:sp>
                <p:nvSpPr>
                  <p:cNvPr id="308257" name="Rectangle 33"/>
                  <p:cNvSpPr>
                    <a:spLocks noChangeArrowheads="1"/>
                  </p:cNvSpPr>
                  <p:nvPr/>
                </p:nvSpPr>
                <p:spPr bwMode="auto">
                  <a:xfrm>
                    <a:off x="4388" y="2670"/>
                    <a:ext cx="68" cy="39"/>
                  </a:xfrm>
                  <a:prstGeom prst="rect">
                    <a:avLst/>
                  </a:prstGeom>
                  <a:solidFill>
                    <a:schemeClr val="bg1"/>
                  </a:solidFill>
                  <a:ln w="9525">
                    <a:noFill/>
                    <a:miter lim="800000"/>
                    <a:headEnd/>
                    <a:tailEnd/>
                  </a:ln>
                  <a:effectLst/>
                </p:spPr>
                <p:txBody>
                  <a:bodyPr wrap="none" anchor="ctr"/>
                  <a:lstStyle/>
                  <a:p>
                    <a:endParaRPr lang="zh-CN" altLang="en-US"/>
                  </a:p>
                </p:txBody>
              </p:sp>
              <p:sp>
                <p:nvSpPr>
                  <p:cNvPr id="308258" name="Rectangle 34"/>
                  <p:cNvSpPr>
                    <a:spLocks noChangeArrowheads="1"/>
                  </p:cNvSpPr>
                  <p:nvPr/>
                </p:nvSpPr>
                <p:spPr bwMode="auto">
                  <a:xfrm>
                    <a:off x="4386" y="3305"/>
                    <a:ext cx="68" cy="39"/>
                  </a:xfrm>
                  <a:prstGeom prst="rect">
                    <a:avLst/>
                  </a:prstGeom>
                  <a:solidFill>
                    <a:schemeClr val="bg1"/>
                  </a:solidFill>
                  <a:ln w="9525">
                    <a:noFill/>
                    <a:miter lim="800000"/>
                    <a:headEnd/>
                    <a:tailEnd/>
                  </a:ln>
                  <a:effectLst/>
                </p:spPr>
                <p:txBody>
                  <a:bodyPr wrap="none" anchor="ctr"/>
                  <a:lstStyle/>
                  <a:p>
                    <a:endParaRPr lang="zh-CN" altLang="en-US"/>
                  </a:p>
                </p:txBody>
              </p:sp>
              <p:sp>
                <p:nvSpPr>
                  <p:cNvPr id="308259" name="Line 35"/>
                  <p:cNvSpPr>
                    <a:spLocks noChangeShapeType="1"/>
                  </p:cNvSpPr>
                  <p:nvPr/>
                </p:nvSpPr>
                <p:spPr bwMode="auto">
                  <a:xfrm flipH="1" flipV="1">
                    <a:off x="4370" y="2592"/>
                    <a:ext cx="101" cy="103"/>
                  </a:xfrm>
                  <a:prstGeom prst="line">
                    <a:avLst/>
                  </a:prstGeom>
                  <a:noFill/>
                  <a:ln w="57150">
                    <a:solidFill>
                      <a:srgbClr val="FF9900"/>
                    </a:solidFill>
                    <a:round/>
                    <a:headEnd/>
                    <a:tailEnd/>
                  </a:ln>
                  <a:effectLst/>
                </p:spPr>
                <p:txBody>
                  <a:bodyPr/>
                  <a:lstStyle/>
                  <a:p>
                    <a:endParaRPr lang="zh-CN" altLang="en-US"/>
                  </a:p>
                </p:txBody>
              </p:sp>
              <p:sp>
                <p:nvSpPr>
                  <p:cNvPr id="308260" name="Line 36"/>
                  <p:cNvSpPr>
                    <a:spLocks noChangeShapeType="1"/>
                  </p:cNvSpPr>
                  <p:nvPr/>
                </p:nvSpPr>
                <p:spPr bwMode="auto">
                  <a:xfrm>
                    <a:off x="4377" y="2672"/>
                    <a:ext cx="0" cy="671"/>
                  </a:xfrm>
                  <a:prstGeom prst="line">
                    <a:avLst/>
                  </a:prstGeom>
                  <a:noFill/>
                  <a:ln w="57150">
                    <a:solidFill>
                      <a:srgbClr val="FF9900"/>
                    </a:solidFill>
                    <a:round/>
                    <a:headEnd/>
                    <a:tailEnd/>
                  </a:ln>
                  <a:effectLst/>
                </p:spPr>
                <p:txBody>
                  <a:bodyPr/>
                  <a:lstStyle/>
                  <a:p>
                    <a:endParaRPr lang="zh-CN" altLang="en-US"/>
                  </a:p>
                </p:txBody>
              </p:sp>
              <p:sp>
                <p:nvSpPr>
                  <p:cNvPr id="308261" name="Freeform 37"/>
                  <p:cNvSpPr>
                    <a:spLocks/>
                  </p:cNvSpPr>
                  <p:nvPr/>
                </p:nvSpPr>
                <p:spPr bwMode="auto">
                  <a:xfrm>
                    <a:off x="3833" y="3117"/>
                    <a:ext cx="635" cy="227"/>
                  </a:xfrm>
                  <a:custGeom>
                    <a:avLst/>
                    <a:gdLst/>
                    <a:ahLst/>
                    <a:cxnLst>
                      <a:cxn ang="0">
                        <a:pos x="0" y="0"/>
                      </a:cxn>
                      <a:cxn ang="0">
                        <a:pos x="273" y="0"/>
                      </a:cxn>
                      <a:cxn ang="0">
                        <a:pos x="273" y="227"/>
                      </a:cxn>
                    </a:cxnLst>
                    <a:rect l="0" t="0" r="r" b="b"/>
                    <a:pathLst>
                      <a:path w="273" h="227">
                        <a:moveTo>
                          <a:pt x="0" y="0"/>
                        </a:moveTo>
                        <a:lnTo>
                          <a:pt x="273" y="0"/>
                        </a:lnTo>
                        <a:lnTo>
                          <a:pt x="273" y="227"/>
                        </a:lnTo>
                      </a:path>
                    </a:pathLst>
                  </a:custGeom>
                  <a:noFill/>
                  <a:ln w="57150" cmpd="sng">
                    <a:solidFill>
                      <a:srgbClr val="FF9900"/>
                    </a:solidFill>
                    <a:round/>
                    <a:headEnd/>
                    <a:tailEnd/>
                  </a:ln>
                  <a:effectLst/>
                </p:spPr>
                <p:txBody>
                  <a:bodyPr/>
                  <a:lstStyle/>
                  <a:p>
                    <a:endParaRPr lang="zh-CN" altLang="en-US"/>
                  </a:p>
                </p:txBody>
              </p:sp>
              <p:sp>
                <p:nvSpPr>
                  <p:cNvPr id="308262" name="Line 38"/>
                  <p:cNvSpPr>
                    <a:spLocks noChangeShapeType="1"/>
                  </p:cNvSpPr>
                  <p:nvPr/>
                </p:nvSpPr>
                <p:spPr bwMode="auto">
                  <a:xfrm>
                    <a:off x="4468" y="1945"/>
                    <a:ext cx="0" cy="671"/>
                  </a:xfrm>
                  <a:prstGeom prst="line">
                    <a:avLst/>
                  </a:prstGeom>
                  <a:noFill/>
                  <a:ln w="57150">
                    <a:solidFill>
                      <a:srgbClr val="FF9900"/>
                    </a:solidFill>
                    <a:round/>
                    <a:headEnd/>
                    <a:tailEnd/>
                  </a:ln>
                  <a:effectLst/>
                </p:spPr>
                <p:txBody>
                  <a:bodyPr/>
                  <a:lstStyle/>
                  <a:p>
                    <a:endParaRPr lang="zh-CN" altLang="en-US"/>
                  </a:p>
                </p:txBody>
              </p:sp>
            </p:grpSp>
          </p:grpSp>
          <p:sp>
            <p:nvSpPr>
              <p:cNvPr id="308263" name="Text Box 39"/>
              <p:cNvSpPr txBox="1">
                <a:spLocks noChangeArrowheads="1"/>
              </p:cNvSpPr>
              <p:nvPr/>
            </p:nvSpPr>
            <p:spPr bwMode="auto">
              <a:xfrm>
                <a:off x="3614" y="2972"/>
                <a:ext cx="224" cy="181"/>
              </a:xfrm>
              <a:prstGeom prst="rect">
                <a:avLst/>
              </a:prstGeom>
              <a:noFill/>
              <a:ln w="9525">
                <a:noFill/>
                <a:miter lim="800000"/>
                <a:headEnd/>
                <a:tailEnd/>
              </a:ln>
              <a:effectLst/>
            </p:spPr>
            <p:txBody>
              <a:bodyPr wrap="none">
                <a:spAutoFit/>
              </a:bodyPr>
              <a:lstStyle/>
              <a:p>
                <a:r>
                  <a:rPr lang="en-US" altLang="zh-CN"/>
                  <a:t>+</a:t>
                </a:r>
              </a:p>
            </p:txBody>
          </p:sp>
          <p:sp>
            <p:nvSpPr>
              <p:cNvPr id="308264" name="Text Box 40"/>
              <p:cNvSpPr txBox="1">
                <a:spLocks noChangeArrowheads="1"/>
              </p:cNvSpPr>
              <p:nvPr/>
            </p:nvSpPr>
            <p:spPr bwMode="auto">
              <a:xfrm>
                <a:off x="3628" y="1588"/>
                <a:ext cx="221" cy="180"/>
              </a:xfrm>
              <a:prstGeom prst="rect">
                <a:avLst/>
              </a:prstGeom>
              <a:noFill/>
              <a:ln w="9525">
                <a:noFill/>
                <a:miter lim="800000"/>
                <a:headEnd/>
                <a:tailEnd/>
              </a:ln>
              <a:effectLst/>
            </p:spPr>
            <p:txBody>
              <a:bodyPr wrap="none">
                <a:spAutoFit/>
              </a:bodyPr>
              <a:lstStyle/>
              <a:p>
                <a:r>
                  <a:rPr lang="en-US" altLang="zh-CN">
                    <a:sym typeface="Symbol" pitchFamily="18" charset="2"/>
                  </a:rPr>
                  <a:t></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8234"/>
                                        </p:tgtEl>
                                        <p:attrNameLst>
                                          <p:attrName>style.visibility</p:attrName>
                                        </p:attrNameLst>
                                      </p:cBhvr>
                                      <p:to>
                                        <p:strVal val="visible"/>
                                      </p:to>
                                    </p:set>
                                    <p:animEffect transition="in" filter="fade">
                                      <p:cBhvr>
                                        <p:cTn id="7" dur="2000"/>
                                        <p:tgtEl>
                                          <p:spTgt spid="3082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8229"/>
                                        </p:tgtEl>
                                        <p:attrNameLst>
                                          <p:attrName>style.visibility</p:attrName>
                                        </p:attrNameLst>
                                      </p:cBhvr>
                                      <p:to>
                                        <p:strVal val="visible"/>
                                      </p:to>
                                    </p:set>
                                    <p:animEffect transition="in" filter="fade">
                                      <p:cBhvr>
                                        <p:cTn id="12" dur="2000"/>
                                        <p:tgtEl>
                                          <p:spTgt spid="3082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8230"/>
                                        </p:tgtEl>
                                        <p:attrNameLst>
                                          <p:attrName>style.visibility</p:attrName>
                                        </p:attrNameLst>
                                      </p:cBhvr>
                                      <p:to>
                                        <p:strVal val="visible"/>
                                      </p:to>
                                    </p:set>
                                    <p:animEffect transition="in" filter="fade">
                                      <p:cBhvr>
                                        <p:cTn id="17" dur="2000"/>
                                        <p:tgtEl>
                                          <p:spTgt spid="30823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08231"/>
                                        </p:tgtEl>
                                        <p:attrNameLst>
                                          <p:attrName>style.visibility</p:attrName>
                                        </p:attrNameLst>
                                      </p:cBhvr>
                                      <p:to>
                                        <p:strVal val="visible"/>
                                      </p:to>
                                    </p:set>
                                    <p:animEffect transition="in" filter="fade">
                                      <p:cBhvr>
                                        <p:cTn id="20" dur="2000"/>
                                        <p:tgtEl>
                                          <p:spTgt spid="30823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08233"/>
                                        </p:tgtEl>
                                        <p:attrNameLst>
                                          <p:attrName>style.visibility</p:attrName>
                                        </p:attrNameLst>
                                      </p:cBhvr>
                                      <p:to>
                                        <p:strVal val="visible"/>
                                      </p:to>
                                    </p:set>
                                    <p:animEffect transition="in" filter="fade">
                                      <p:cBhvr>
                                        <p:cTn id="23" dur="2000"/>
                                        <p:tgtEl>
                                          <p:spTgt spid="30823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8232"/>
                                        </p:tgtEl>
                                        <p:attrNameLst>
                                          <p:attrName>style.visibility</p:attrName>
                                        </p:attrNameLst>
                                      </p:cBhvr>
                                      <p:to>
                                        <p:strVal val="visible"/>
                                      </p:to>
                                    </p:set>
                                    <p:animEffect transition="in" filter="fade">
                                      <p:cBhvr>
                                        <p:cTn id="26" dur="2000"/>
                                        <p:tgtEl>
                                          <p:spTgt spid="308232"/>
                                        </p:tgtEl>
                                      </p:cBhvr>
                                    </p:animEffect>
                                  </p:childTnLst>
                                </p:cTn>
                              </p:par>
                              <p:par>
                                <p:cTn id="27" presetID="10" presetClass="exit" presetSubtype="0" fill="hold" nodeType="withEffect">
                                  <p:stCondLst>
                                    <p:cond delay="0"/>
                                  </p:stCondLst>
                                  <p:childTnLst>
                                    <p:animEffect transition="out" filter="fade">
                                      <p:cBhvr>
                                        <p:cTn id="28" dur="2000"/>
                                        <p:tgtEl>
                                          <p:spTgt spid="308234"/>
                                        </p:tgtEl>
                                      </p:cBhvr>
                                    </p:animEffect>
                                    <p:set>
                                      <p:cBhvr>
                                        <p:cTn id="29" dur="1" fill="hold">
                                          <p:stCondLst>
                                            <p:cond delay="1999"/>
                                          </p:stCondLst>
                                        </p:cTn>
                                        <p:tgtEl>
                                          <p:spTgt spid="3082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30" grpId="0" animBg="1"/>
      <p:bldP spid="308231" grpId="0" animBg="1"/>
      <p:bldP spid="308232" grpId="0" animBg="1"/>
      <p:bldP spid="30823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灯片编号占位符 5"/>
          <p:cNvSpPr>
            <a:spLocks noGrp="1"/>
          </p:cNvSpPr>
          <p:nvPr>
            <p:ph type="sldNum" sz="quarter" idx="12"/>
          </p:nvPr>
        </p:nvSpPr>
        <p:spPr/>
        <p:txBody>
          <a:bodyPr/>
          <a:lstStyle/>
          <a:p>
            <a:fld id="{BA08E226-DCCC-4E4E-914A-66B7922D54CB}" type="slidenum">
              <a:rPr lang="en-US" altLang="zh-CN"/>
              <a:pPr/>
              <a:t>65</a:t>
            </a:fld>
            <a:endParaRPr lang="en-US" altLang="zh-CN"/>
          </a:p>
        </p:txBody>
      </p:sp>
      <p:sp>
        <p:nvSpPr>
          <p:cNvPr id="309250" name="Rectangle 2"/>
          <p:cNvSpPr>
            <a:spLocks noGrp="1" noChangeArrowheads="1"/>
          </p:cNvSpPr>
          <p:nvPr>
            <p:ph type="title"/>
          </p:nvPr>
        </p:nvSpPr>
        <p:spPr>
          <a:xfrm>
            <a:off x="685800" y="76200"/>
            <a:ext cx="7772400" cy="838200"/>
          </a:xfrm>
          <a:noFill/>
          <a:ln/>
        </p:spPr>
        <p:txBody>
          <a:bodyPr/>
          <a:lstStyle/>
          <a:p>
            <a:r>
              <a:rPr lang="zh-CN" altLang="en-US">
                <a:solidFill>
                  <a:schemeClr val="tx1"/>
                </a:solidFill>
                <a:latin typeface="黑体" pitchFamily="49" charset="-122"/>
                <a:ea typeface="黑体" pitchFamily="49" charset="-122"/>
              </a:rPr>
              <a:t>磁（</a:t>
            </a:r>
            <a:r>
              <a:rPr lang="zh-CN" altLang="en-US">
                <a:solidFill>
                  <a:srgbClr val="FF0000"/>
                </a:solidFill>
                <a:latin typeface="黑体" pitchFamily="49" charset="-122"/>
                <a:ea typeface="黑体" pitchFamily="49" charset="-122"/>
              </a:rPr>
              <a:t>偶</a:t>
            </a:r>
            <a:r>
              <a:rPr lang="zh-CN" altLang="en-US">
                <a:solidFill>
                  <a:schemeClr val="tx1"/>
                </a:solidFill>
                <a:latin typeface="黑体" pitchFamily="49" charset="-122"/>
                <a:ea typeface="黑体" pitchFamily="49" charset="-122"/>
              </a:rPr>
              <a:t>）极子假设</a:t>
            </a:r>
          </a:p>
        </p:txBody>
      </p:sp>
      <p:sp>
        <p:nvSpPr>
          <p:cNvPr id="309251" name="Text Box 3"/>
          <p:cNvSpPr txBox="1">
            <a:spLocks noChangeArrowheads="1"/>
          </p:cNvSpPr>
          <p:nvPr/>
        </p:nvSpPr>
        <p:spPr bwMode="auto">
          <a:xfrm>
            <a:off x="7435850" y="0"/>
            <a:ext cx="1708150" cy="457200"/>
          </a:xfrm>
          <a:prstGeom prst="rect">
            <a:avLst/>
          </a:prstGeom>
          <a:solidFill>
            <a:srgbClr val="CCCCFF"/>
          </a:solidFill>
          <a:ln w="9525">
            <a:noFill/>
            <a:miter lim="800000"/>
            <a:headEnd/>
            <a:tailEnd/>
          </a:ln>
          <a:effectLst/>
        </p:spPr>
        <p:txBody>
          <a:bodyPr wrap="none">
            <a:spAutoFit/>
          </a:bodyPr>
          <a:lstStyle/>
          <a:p>
            <a:pPr algn="r"/>
            <a:r>
              <a:rPr kumimoji="1" lang="zh-CN" altLang="en-US"/>
              <a:t>磁偶极子</a:t>
            </a:r>
            <a:r>
              <a:rPr kumimoji="1" lang="en-US" altLang="zh-CN"/>
              <a:t>10</a:t>
            </a:r>
            <a:endParaRPr kumimoji="1" lang="en-US" altLang="zh-CN">
              <a:ea typeface="华文行楷" pitchFamily="2" charset="-122"/>
            </a:endParaRPr>
          </a:p>
        </p:txBody>
      </p:sp>
      <p:sp>
        <p:nvSpPr>
          <p:cNvPr id="309252" name="Text Box 4"/>
          <p:cNvSpPr txBox="1">
            <a:spLocks noChangeArrowheads="1"/>
          </p:cNvSpPr>
          <p:nvPr/>
        </p:nvSpPr>
        <p:spPr bwMode="auto">
          <a:xfrm>
            <a:off x="250825" y="1052513"/>
            <a:ext cx="4248150" cy="579437"/>
          </a:xfrm>
          <a:prstGeom prst="rect">
            <a:avLst/>
          </a:prstGeom>
          <a:noFill/>
          <a:ln w="9525">
            <a:noFill/>
            <a:miter lim="800000"/>
            <a:headEnd/>
            <a:tailEnd/>
          </a:ln>
          <a:effectLst/>
        </p:spPr>
        <p:txBody>
          <a:bodyPr wrap="none">
            <a:spAutoFit/>
          </a:bodyPr>
          <a:lstStyle/>
          <a:p>
            <a:r>
              <a:rPr lang="zh-CN" altLang="en-US" sz="3200">
                <a:latin typeface="Arial" pitchFamily="34" charset="0"/>
              </a:rPr>
              <a:t>实际样品（几何尺寸）</a:t>
            </a:r>
          </a:p>
        </p:txBody>
      </p:sp>
      <p:graphicFrame>
        <p:nvGraphicFramePr>
          <p:cNvPr id="309253" name="Object 5"/>
          <p:cNvGraphicFramePr>
            <a:graphicFrameLocks noChangeAspect="1"/>
          </p:cNvGraphicFramePr>
          <p:nvPr/>
        </p:nvGraphicFramePr>
        <p:xfrm>
          <a:off x="1185863" y="2300288"/>
          <a:ext cx="6772275" cy="1200150"/>
        </p:xfrm>
        <a:graphic>
          <a:graphicData uri="http://schemas.openxmlformats.org/presentationml/2006/ole">
            <p:oleObj spid="_x0000_s309253" name="Equation" r:id="rId3" imgW="2793960" imgH="495000" progId="Equation.DSMT4">
              <p:embed/>
            </p:oleObj>
          </a:graphicData>
        </a:graphic>
      </p:graphicFrame>
      <p:sp>
        <p:nvSpPr>
          <p:cNvPr id="309254" name="Text Box 6"/>
          <p:cNvSpPr txBox="1">
            <a:spLocks noChangeArrowheads="1"/>
          </p:cNvSpPr>
          <p:nvPr/>
        </p:nvSpPr>
        <p:spPr bwMode="auto">
          <a:xfrm>
            <a:off x="323850" y="3575050"/>
            <a:ext cx="3740150" cy="519113"/>
          </a:xfrm>
          <a:prstGeom prst="rect">
            <a:avLst/>
          </a:prstGeom>
          <a:noFill/>
          <a:ln w="9525">
            <a:noFill/>
            <a:miter lim="800000"/>
            <a:headEnd/>
            <a:tailEnd/>
          </a:ln>
          <a:effectLst/>
        </p:spPr>
        <p:txBody>
          <a:bodyPr wrap="none">
            <a:spAutoFit/>
          </a:bodyPr>
          <a:lstStyle/>
          <a:p>
            <a:r>
              <a:rPr lang="zh-CN" altLang="en-US" sz="2800">
                <a:latin typeface="Arial" pitchFamily="34" charset="0"/>
                <a:ea typeface="隶书" pitchFamily="49" charset="-122"/>
              </a:rPr>
              <a:t>检测线圈内的磁通量：</a:t>
            </a:r>
          </a:p>
        </p:txBody>
      </p:sp>
      <p:graphicFrame>
        <p:nvGraphicFramePr>
          <p:cNvPr id="309255" name="Object 7"/>
          <p:cNvGraphicFramePr>
            <a:graphicFrameLocks noChangeAspect="1"/>
          </p:cNvGraphicFramePr>
          <p:nvPr/>
        </p:nvGraphicFramePr>
        <p:xfrm>
          <a:off x="952500" y="4049713"/>
          <a:ext cx="7237413" cy="1971675"/>
        </p:xfrm>
        <a:graphic>
          <a:graphicData uri="http://schemas.openxmlformats.org/presentationml/2006/ole">
            <p:oleObj spid="_x0000_s309255" name="Equation" r:id="rId4" imgW="2984400" imgH="812520" progId="Equation.DSMT4">
              <p:embed/>
            </p:oleObj>
          </a:graphicData>
        </a:graphic>
      </p:graphicFrame>
      <p:sp>
        <p:nvSpPr>
          <p:cNvPr id="309256" name="Text Box 8"/>
          <p:cNvSpPr txBox="1">
            <a:spLocks noChangeArrowheads="1"/>
          </p:cNvSpPr>
          <p:nvPr/>
        </p:nvSpPr>
        <p:spPr bwMode="auto">
          <a:xfrm>
            <a:off x="323850" y="1828800"/>
            <a:ext cx="4095750" cy="519113"/>
          </a:xfrm>
          <a:prstGeom prst="rect">
            <a:avLst/>
          </a:prstGeom>
          <a:noFill/>
          <a:ln w="9525">
            <a:noFill/>
            <a:miter lim="800000"/>
            <a:headEnd/>
            <a:tailEnd/>
          </a:ln>
          <a:effectLst/>
        </p:spPr>
        <p:txBody>
          <a:bodyPr wrap="none">
            <a:spAutoFit/>
          </a:bodyPr>
          <a:lstStyle/>
          <a:p>
            <a:r>
              <a:rPr lang="zh-CN" altLang="en-US" sz="2800">
                <a:latin typeface="Arial" pitchFamily="34" charset="0"/>
                <a:ea typeface="隶书" pitchFamily="49" charset="-122"/>
              </a:rPr>
              <a:t>检测线圈内的磁场强度：</a:t>
            </a:r>
          </a:p>
        </p:txBody>
      </p:sp>
      <p:sp>
        <p:nvSpPr>
          <p:cNvPr id="309257" name="AutoShape 9"/>
          <p:cNvSpPr>
            <a:spLocks noChangeArrowheads="1"/>
          </p:cNvSpPr>
          <p:nvPr/>
        </p:nvSpPr>
        <p:spPr bwMode="auto">
          <a:xfrm>
            <a:off x="8243888" y="2205038"/>
            <a:ext cx="576262" cy="720725"/>
          </a:xfrm>
          <a:prstGeom prst="cube">
            <a:avLst>
              <a:gd name="adj" fmla="val 25000"/>
            </a:avLst>
          </a:prstGeom>
          <a:solidFill>
            <a:schemeClr val="accent1"/>
          </a:solidFill>
          <a:ln w="9525">
            <a:solidFill>
              <a:schemeClr val="tx1"/>
            </a:solidFill>
            <a:miter lim="800000"/>
            <a:headEnd/>
            <a:tailEnd/>
          </a:ln>
          <a:effectLst/>
        </p:spPr>
        <p:txBody>
          <a:bodyPr wrap="none" anchor="ctr"/>
          <a:lstStyle/>
          <a:p>
            <a:endParaRPr lang="zh-CN" altLang="en-US"/>
          </a:p>
        </p:txBody>
      </p:sp>
      <p:sp>
        <p:nvSpPr>
          <p:cNvPr id="309258" name="Text Box 10"/>
          <p:cNvSpPr txBox="1">
            <a:spLocks noChangeArrowheads="1"/>
          </p:cNvSpPr>
          <p:nvPr/>
        </p:nvSpPr>
        <p:spPr bwMode="auto">
          <a:xfrm>
            <a:off x="841375" y="6237288"/>
            <a:ext cx="7459663" cy="406400"/>
          </a:xfrm>
          <a:prstGeom prst="rect">
            <a:avLst/>
          </a:prstGeom>
          <a:noFill/>
          <a:ln w="9525">
            <a:solidFill>
              <a:srgbClr val="FF0000"/>
            </a:solidFill>
            <a:miter lim="800000"/>
            <a:headEnd/>
            <a:tailEnd/>
          </a:ln>
          <a:effectLst/>
        </p:spPr>
        <p:txBody>
          <a:bodyPr wrap="none">
            <a:spAutoFit/>
          </a:bodyPr>
          <a:lstStyle/>
          <a:p>
            <a:r>
              <a:rPr lang="zh-CN" altLang="en-US" sz="2000"/>
              <a:t>取自：</a:t>
            </a:r>
            <a:r>
              <a:rPr lang="en-US" altLang="zh-CN" sz="2000"/>
              <a:t>U. Au</a:t>
            </a:r>
            <a:r>
              <a:rPr lang="en-US" altLang="zh-CN" sz="2000">
                <a:sym typeface="Symbol" pitchFamily="18" charset="2"/>
              </a:rPr>
              <a:t></a:t>
            </a:r>
            <a:r>
              <a:rPr lang="en-US" altLang="zh-CN" sz="2000"/>
              <a:t>erlechner, et al., Meas. Sci. Technol. 9 (1998) 989-1006.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9253"/>
                                        </p:tgtEl>
                                        <p:attrNameLst>
                                          <p:attrName>style.visibility</p:attrName>
                                        </p:attrNameLst>
                                      </p:cBhvr>
                                      <p:to>
                                        <p:strVal val="visible"/>
                                      </p:to>
                                    </p:set>
                                    <p:animEffect transition="in" filter="fade">
                                      <p:cBhvr>
                                        <p:cTn id="7" dur="2000"/>
                                        <p:tgtEl>
                                          <p:spTgt spid="3092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9256"/>
                                        </p:tgtEl>
                                        <p:attrNameLst>
                                          <p:attrName>style.visibility</p:attrName>
                                        </p:attrNameLst>
                                      </p:cBhvr>
                                      <p:to>
                                        <p:strVal val="visible"/>
                                      </p:to>
                                    </p:set>
                                    <p:animEffect transition="in" filter="fade">
                                      <p:cBhvr>
                                        <p:cTn id="10" dur="2000"/>
                                        <p:tgtEl>
                                          <p:spTgt spid="30925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09254"/>
                                        </p:tgtEl>
                                        <p:attrNameLst>
                                          <p:attrName>style.visibility</p:attrName>
                                        </p:attrNameLst>
                                      </p:cBhvr>
                                      <p:to>
                                        <p:strVal val="visible"/>
                                      </p:to>
                                    </p:set>
                                    <p:animEffect transition="in" filter="fade">
                                      <p:cBhvr>
                                        <p:cTn id="15" dur="2000"/>
                                        <p:tgtEl>
                                          <p:spTgt spid="309254"/>
                                        </p:tgtEl>
                                      </p:cBhvr>
                                    </p:animEffect>
                                  </p:childTnLst>
                                </p:cTn>
                              </p:par>
                              <p:par>
                                <p:cTn id="16" presetID="10" presetClass="entr" presetSubtype="0" fill="hold" nodeType="withEffect">
                                  <p:stCondLst>
                                    <p:cond delay="0"/>
                                  </p:stCondLst>
                                  <p:childTnLst>
                                    <p:set>
                                      <p:cBhvr>
                                        <p:cTn id="17" dur="1" fill="hold">
                                          <p:stCondLst>
                                            <p:cond delay="0"/>
                                          </p:stCondLst>
                                        </p:cTn>
                                        <p:tgtEl>
                                          <p:spTgt spid="309255"/>
                                        </p:tgtEl>
                                        <p:attrNameLst>
                                          <p:attrName>style.visibility</p:attrName>
                                        </p:attrNameLst>
                                      </p:cBhvr>
                                      <p:to>
                                        <p:strVal val="visible"/>
                                      </p:to>
                                    </p:set>
                                    <p:animEffect transition="in" filter="fade">
                                      <p:cBhvr>
                                        <p:cTn id="18" dur="2000"/>
                                        <p:tgtEl>
                                          <p:spTgt spid="309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4" grpId="0"/>
      <p:bldP spid="30925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50CDE545-CD93-4616-9FF9-E0C20711DB30}" type="slidenum">
              <a:rPr lang="en-US" altLang="zh-CN"/>
              <a:pPr/>
              <a:t>66</a:t>
            </a:fld>
            <a:endParaRPr lang="en-US" altLang="zh-CN"/>
          </a:p>
        </p:txBody>
      </p:sp>
      <p:sp>
        <p:nvSpPr>
          <p:cNvPr id="310274" name="Rectangle 2"/>
          <p:cNvSpPr>
            <a:spLocks noGrp="1" noChangeArrowheads="1"/>
          </p:cNvSpPr>
          <p:nvPr>
            <p:ph type="title"/>
          </p:nvPr>
        </p:nvSpPr>
        <p:spPr>
          <a:xfrm>
            <a:off x="685800" y="76200"/>
            <a:ext cx="7772400" cy="838200"/>
          </a:xfrm>
          <a:noFill/>
          <a:ln/>
        </p:spPr>
        <p:txBody>
          <a:bodyPr/>
          <a:lstStyle/>
          <a:p>
            <a:r>
              <a:rPr lang="zh-CN" altLang="en-US">
                <a:solidFill>
                  <a:schemeClr val="tx1"/>
                </a:solidFill>
                <a:latin typeface="黑体" pitchFamily="49" charset="-122"/>
                <a:ea typeface="黑体" pitchFamily="49" charset="-122"/>
              </a:rPr>
              <a:t>样品与检测线圈的几何尺寸</a:t>
            </a:r>
          </a:p>
        </p:txBody>
      </p:sp>
      <p:sp>
        <p:nvSpPr>
          <p:cNvPr id="310275" name="Text Box 3"/>
          <p:cNvSpPr txBox="1">
            <a:spLocks noChangeArrowheads="1"/>
          </p:cNvSpPr>
          <p:nvPr/>
        </p:nvSpPr>
        <p:spPr bwMode="auto">
          <a:xfrm>
            <a:off x="395288" y="1000125"/>
            <a:ext cx="1606550" cy="519113"/>
          </a:xfrm>
          <a:prstGeom prst="rect">
            <a:avLst/>
          </a:prstGeom>
          <a:noFill/>
          <a:ln w="9525">
            <a:noFill/>
            <a:miter lim="800000"/>
            <a:headEnd/>
            <a:tailEnd/>
          </a:ln>
          <a:effectLst/>
        </p:spPr>
        <p:txBody>
          <a:bodyPr wrap="none">
            <a:spAutoFit/>
          </a:bodyPr>
          <a:lstStyle/>
          <a:p>
            <a:r>
              <a:rPr lang="zh-CN" altLang="en-US" sz="2800"/>
              <a:t>参考文献</a:t>
            </a:r>
          </a:p>
        </p:txBody>
      </p:sp>
      <p:sp>
        <p:nvSpPr>
          <p:cNvPr id="310276" name="Text Box 4"/>
          <p:cNvSpPr txBox="1">
            <a:spLocks noChangeArrowheads="1"/>
          </p:cNvSpPr>
          <p:nvPr/>
        </p:nvSpPr>
        <p:spPr bwMode="auto">
          <a:xfrm>
            <a:off x="53975" y="1725613"/>
            <a:ext cx="9036050" cy="4295775"/>
          </a:xfrm>
          <a:prstGeom prst="rect">
            <a:avLst/>
          </a:prstGeom>
          <a:noFill/>
          <a:ln w="9525">
            <a:noFill/>
            <a:miter lim="800000"/>
            <a:headEnd/>
            <a:tailEnd/>
          </a:ln>
          <a:effectLst/>
        </p:spPr>
        <p:txBody>
          <a:bodyPr>
            <a:spAutoFit/>
          </a:bodyPr>
          <a:lstStyle/>
          <a:p>
            <a:pPr marL="342900" indent="-342900">
              <a:spcBef>
                <a:spcPct val="20000"/>
              </a:spcBef>
              <a:buFontTx/>
              <a:buAutoNum type="arabicPeriod"/>
            </a:pPr>
            <a:r>
              <a:rPr lang="en-US" altLang="zh-CN" sz="2000"/>
              <a:t>U. Ausserlechner, P. Kasperkovitz, and W. Steiner, “</a:t>
            </a:r>
            <a:r>
              <a:rPr lang="en-US" altLang="zh-CN" sz="2000" b="1" i="1"/>
              <a:t>Pick-up systems for vibrating sample magnetometers </a:t>
            </a:r>
            <a:r>
              <a:rPr lang="en-US" altLang="zh-CN" sz="2000" b="1"/>
              <a:t>–</a:t>
            </a:r>
            <a:r>
              <a:rPr lang="en-US" altLang="zh-CN" sz="2000" b="1" i="1"/>
              <a:t> a theoretical discussion based on magnetic multipole expansions</a:t>
            </a:r>
            <a:r>
              <a:rPr lang="en-US" altLang="zh-CN" sz="2000"/>
              <a:t>,” </a:t>
            </a:r>
            <a:r>
              <a:rPr lang="en-US" altLang="zh-CN" sz="2000" b="1"/>
              <a:t>Meas. Sci. Technol., 5 (1994), 213-225.</a:t>
            </a:r>
          </a:p>
          <a:p>
            <a:pPr marL="342900" indent="-342900">
              <a:spcBef>
                <a:spcPct val="20000"/>
              </a:spcBef>
              <a:buFontTx/>
              <a:buAutoNum type="arabicPeriod"/>
            </a:pPr>
            <a:r>
              <a:rPr lang="en-US" altLang="zh-CN" sz="2000"/>
              <a:t>A. C. Bruno and P. Costa Ribeiro, “</a:t>
            </a:r>
            <a:r>
              <a:rPr lang="en-US" altLang="zh-CN" sz="2000" b="1" i="1"/>
              <a:t>Spatial Fourier calibration method for multichannel SQUID magnetometers</a:t>
            </a:r>
            <a:r>
              <a:rPr lang="en-US" altLang="zh-CN" sz="2000"/>
              <a:t>,” </a:t>
            </a:r>
            <a:r>
              <a:rPr lang="en-US" altLang="zh-CN" sz="2000" b="1"/>
              <a:t>Rev. Sci. Instrum., 62(4) (1991) 1005-1009.</a:t>
            </a:r>
          </a:p>
          <a:p>
            <a:pPr marL="342900" indent="-342900">
              <a:spcBef>
                <a:spcPct val="20000"/>
              </a:spcBef>
              <a:buFontTx/>
              <a:buAutoNum type="arabicPeriod"/>
            </a:pPr>
            <a:r>
              <a:rPr lang="en-US" altLang="zh-CN" sz="2000"/>
              <a:t>P. Stamenov and J. M. D. Coey, “</a:t>
            </a:r>
            <a:r>
              <a:rPr lang="en-US" altLang="zh-CN" sz="2000" b="1" i="1">
                <a:solidFill>
                  <a:srgbClr val="0000FF"/>
                </a:solidFill>
              </a:rPr>
              <a:t>Sample size, position, and structure effects on magnetization measurements using second-order gradiometer pickup coils</a:t>
            </a:r>
            <a:r>
              <a:rPr lang="en-US" altLang="zh-CN" sz="2000"/>
              <a:t>,” </a:t>
            </a:r>
            <a:r>
              <a:rPr lang="en-US" altLang="zh-CN" sz="2000" b="1"/>
              <a:t>Rev. Sci. Instrum., 77 (2006) 1015106.</a:t>
            </a:r>
          </a:p>
          <a:p>
            <a:pPr marL="342900" indent="-342900">
              <a:spcBef>
                <a:spcPct val="20000"/>
              </a:spcBef>
              <a:buFontTx/>
              <a:buAutoNum type="arabicPeriod"/>
            </a:pPr>
            <a:r>
              <a:rPr lang="en-US" altLang="zh-CN" sz="2000" b="1">
                <a:latin typeface="Segoe Script" pitchFamily="34" charset="0"/>
              </a:rPr>
              <a:t>Quantum Design</a:t>
            </a:r>
            <a:r>
              <a:rPr lang="en-US" altLang="zh-CN" sz="2000"/>
              <a:t>, “</a:t>
            </a:r>
            <a:r>
              <a:rPr lang="en-US" altLang="zh-CN" sz="2000" b="1" i="1">
                <a:solidFill>
                  <a:srgbClr val="FF0000"/>
                </a:solidFill>
              </a:rPr>
              <a:t>Accuracy of the reported moment: </a:t>
            </a:r>
            <a:r>
              <a:rPr lang="en-US" altLang="zh-CN" sz="2000" b="1" i="1">
                <a:solidFill>
                  <a:srgbClr val="0000FF"/>
                </a:solidFill>
              </a:rPr>
              <a:t>axial and radial sample positioning error</a:t>
            </a:r>
            <a:r>
              <a:rPr lang="en-US" altLang="zh-CN" sz="2000"/>
              <a:t>,” </a:t>
            </a:r>
            <a:r>
              <a:rPr lang="en-US" altLang="zh-CN" sz="2000" b="1"/>
              <a:t>Application Note 1500-010.</a:t>
            </a:r>
          </a:p>
          <a:p>
            <a:pPr marL="342900" indent="-342900">
              <a:spcBef>
                <a:spcPct val="20000"/>
              </a:spcBef>
              <a:buFontTx/>
              <a:buAutoNum type="arabicPeriod"/>
            </a:pPr>
            <a:r>
              <a:rPr lang="en-US" altLang="zh-CN" sz="2000" b="1">
                <a:latin typeface="Segoe Script" pitchFamily="34" charset="0"/>
              </a:rPr>
              <a:t>Quantum Design</a:t>
            </a:r>
            <a:r>
              <a:rPr lang="en-US" altLang="zh-CN" sz="2000"/>
              <a:t>, “</a:t>
            </a:r>
            <a:r>
              <a:rPr lang="en-US" altLang="zh-CN" sz="2000" b="1" i="1">
                <a:solidFill>
                  <a:srgbClr val="FF0000"/>
                </a:solidFill>
              </a:rPr>
              <a:t>Accuracy of the reported moment: </a:t>
            </a:r>
            <a:r>
              <a:rPr lang="en-US" altLang="zh-CN" sz="2000" b="1" i="1">
                <a:solidFill>
                  <a:srgbClr val="0000FF"/>
                </a:solidFill>
              </a:rPr>
              <a:t>sample shape effects</a:t>
            </a:r>
            <a:r>
              <a:rPr lang="en-US" altLang="zh-CN" sz="2000"/>
              <a:t>,” </a:t>
            </a:r>
            <a:r>
              <a:rPr lang="en-US" altLang="zh-CN" sz="2000" b="1"/>
              <a:t>Application Note 1500-015.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02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027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027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027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02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6"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DFFEF"/>
        </a:solidFill>
        <a:effectLst/>
      </p:bgPr>
    </p:bg>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1BE43441-2D67-4A03-82D0-AD61DDADA606}" type="slidenum">
              <a:rPr lang="en-US" altLang="zh-CN"/>
              <a:pPr/>
              <a:t>67</a:t>
            </a:fld>
            <a:endParaRPr lang="en-US" altLang="zh-CN"/>
          </a:p>
        </p:txBody>
      </p:sp>
      <p:sp>
        <p:nvSpPr>
          <p:cNvPr id="609282" name="Rectangle 2"/>
          <p:cNvSpPr>
            <a:spLocks noGrp="1" noChangeArrowheads="1"/>
          </p:cNvSpPr>
          <p:nvPr>
            <p:ph type="title"/>
          </p:nvPr>
        </p:nvSpPr>
        <p:spPr>
          <a:xfrm>
            <a:off x="1812925" y="692150"/>
            <a:ext cx="5518150" cy="1920875"/>
          </a:xfrm>
          <a:noFill/>
          <a:ln/>
        </p:spPr>
        <p:txBody>
          <a:bodyPr wrap="none">
            <a:spAutoFit/>
          </a:bodyPr>
          <a:lstStyle/>
          <a:p>
            <a:r>
              <a:rPr lang="zh-CN" altLang="en-US" sz="6000">
                <a:solidFill>
                  <a:schemeClr val="tx1"/>
                </a:solidFill>
                <a:latin typeface="黑体" pitchFamily="49" charset="-122"/>
                <a:ea typeface="黑体" pitchFamily="49" charset="-122"/>
              </a:rPr>
              <a:t>检测线圈的设计</a:t>
            </a:r>
            <a:br>
              <a:rPr lang="zh-CN" altLang="en-US" sz="6000">
                <a:solidFill>
                  <a:schemeClr val="tx1"/>
                </a:solidFill>
                <a:latin typeface="黑体" pitchFamily="49" charset="-122"/>
                <a:ea typeface="黑体" pitchFamily="49" charset="-122"/>
              </a:rPr>
            </a:br>
            <a:r>
              <a:rPr lang="zh-CN" altLang="en-US" sz="6000">
                <a:solidFill>
                  <a:srgbClr val="FF0000"/>
                </a:solidFill>
                <a:latin typeface="黑体" pitchFamily="49" charset="-122"/>
                <a:ea typeface="黑体" pitchFamily="49" charset="-122"/>
              </a:rPr>
              <a:t>互易性</a:t>
            </a:r>
            <a:r>
              <a:rPr lang="zh-CN" altLang="en-US" sz="6000">
                <a:solidFill>
                  <a:schemeClr val="tx1"/>
                </a:solidFill>
                <a:latin typeface="黑体" pitchFamily="49" charset="-122"/>
                <a:ea typeface="黑体" pitchFamily="49" charset="-122"/>
              </a:rPr>
              <a:t>原理</a:t>
            </a:r>
          </a:p>
        </p:txBody>
      </p:sp>
      <p:sp>
        <p:nvSpPr>
          <p:cNvPr id="609283" name="Text Box 3"/>
          <p:cNvSpPr txBox="1">
            <a:spLocks noChangeArrowheads="1"/>
          </p:cNvSpPr>
          <p:nvPr/>
        </p:nvSpPr>
        <p:spPr bwMode="auto">
          <a:xfrm>
            <a:off x="1495425" y="3200400"/>
            <a:ext cx="6156325" cy="762000"/>
          </a:xfrm>
          <a:prstGeom prst="rect">
            <a:avLst/>
          </a:prstGeom>
          <a:noFill/>
          <a:ln w="9525">
            <a:noFill/>
            <a:miter lim="800000"/>
            <a:headEnd/>
            <a:tailEnd/>
          </a:ln>
          <a:effectLst/>
        </p:spPr>
        <p:txBody>
          <a:bodyPr wrap="none">
            <a:spAutoFit/>
          </a:bodyPr>
          <a:lstStyle/>
          <a:p>
            <a:pPr algn="ctr"/>
            <a:r>
              <a:rPr kumimoji="1" lang="en-US" altLang="zh-CN" sz="4400"/>
              <a:t>the principle of reciprocity</a:t>
            </a:r>
          </a:p>
        </p:txBody>
      </p:sp>
      <p:sp>
        <p:nvSpPr>
          <p:cNvPr id="609284" name="Text Box 4"/>
          <p:cNvSpPr txBox="1">
            <a:spLocks noChangeArrowheads="1"/>
          </p:cNvSpPr>
          <p:nvPr/>
        </p:nvSpPr>
        <p:spPr bwMode="auto">
          <a:xfrm>
            <a:off x="1990725" y="5013325"/>
            <a:ext cx="5162550" cy="519113"/>
          </a:xfrm>
          <a:prstGeom prst="rect">
            <a:avLst/>
          </a:prstGeom>
          <a:noFill/>
          <a:ln w="9525">
            <a:noFill/>
            <a:miter lim="800000"/>
            <a:headEnd/>
            <a:tailEnd/>
          </a:ln>
          <a:effectLst/>
        </p:spPr>
        <p:txBody>
          <a:bodyPr wrap="none">
            <a:spAutoFit/>
          </a:bodyPr>
          <a:lstStyle/>
          <a:p>
            <a:r>
              <a:rPr lang="zh-CN" altLang="en-US" sz="2800">
                <a:solidFill>
                  <a:srgbClr val="0000FF"/>
                </a:solidFill>
                <a:ea typeface="华文行楷" pitchFamily="2" charset="-122"/>
              </a:rPr>
              <a:t>确定检测线圈的适用范围和原则</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F896"/>
            </a:gs>
            <a:gs pos="50000">
              <a:srgbClr val="FFFFCC"/>
            </a:gs>
            <a:gs pos="100000">
              <a:srgbClr val="C0F896"/>
            </a:gs>
          </a:gsLst>
          <a:lin ang="0" scaled="1"/>
        </a:gradFill>
        <a:effectLst/>
      </p:bgPr>
    </p:bg>
    <p:spTree>
      <p:nvGrpSpPr>
        <p:cNvPr id="1" name=""/>
        <p:cNvGrpSpPr/>
        <p:nvPr/>
      </p:nvGrpSpPr>
      <p:grpSpPr>
        <a:xfrm>
          <a:off x="0" y="0"/>
          <a:ext cx="0" cy="0"/>
          <a:chOff x="0" y="0"/>
          <a:chExt cx="0" cy="0"/>
        </a:xfrm>
      </p:grpSpPr>
      <p:sp>
        <p:nvSpPr>
          <p:cNvPr id="27" name="灯片编号占位符 5"/>
          <p:cNvSpPr>
            <a:spLocks noGrp="1"/>
          </p:cNvSpPr>
          <p:nvPr>
            <p:ph type="sldNum" sz="quarter" idx="12"/>
          </p:nvPr>
        </p:nvSpPr>
        <p:spPr/>
        <p:txBody>
          <a:bodyPr/>
          <a:lstStyle/>
          <a:p>
            <a:fld id="{5DCB72EA-8237-4672-8076-B7DAF9CB4BEE}" type="slidenum">
              <a:rPr lang="en-US" altLang="zh-CN"/>
              <a:pPr/>
              <a:t>68</a:t>
            </a:fld>
            <a:endParaRPr lang="en-US" altLang="zh-CN"/>
          </a:p>
        </p:txBody>
      </p:sp>
      <p:sp>
        <p:nvSpPr>
          <p:cNvPr id="373762" name="Rectangle 2"/>
          <p:cNvSpPr>
            <a:spLocks noGrp="1" noChangeArrowheads="1"/>
          </p:cNvSpPr>
          <p:nvPr>
            <p:ph type="title"/>
          </p:nvPr>
        </p:nvSpPr>
        <p:spPr>
          <a:xfrm>
            <a:off x="685800" y="76200"/>
            <a:ext cx="7772400" cy="838200"/>
          </a:xfrm>
          <a:noFill/>
          <a:ln/>
        </p:spPr>
        <p:txBody>
          <a:bodyPr/>
          <a:lstStyle/>
          <a:p>
            <a:r>
              <a:rPr lang="zh-CN" altLang="en-US">
                <a:solidFill>
                  <a:schemeClr val="tx1"/>
                </a:solidFill>
                <a:latin typeface="黑体" pitchFamily="49" charset="-122"/>
                <a:ea typeface="黑体" pitchFamily="49" charset="-122"/>
              </a:rPr>
              <a:t>互易性原理</a:t>
            </a:r>
          </a:p>
        </p:txBody>
      </p:sp>
      <p:sp>
        <p:nvSpPr>
          <p:cNvPr id="373763" name="Text Box 3"/>
          <p:cNvSpPr txBox="1">
            <a:spLocks noChangeArrowheads="1"/>
          </p:cNvSpPr>
          <p:nvPr/>
        </p:nvSpPr>
        <p:spPr bwMode="auto">
          <a:xfrm>
            <a:off x="7283450" y="0"/>
            <a:ext cx="1860550" cy="457200"/>
          </a:xfrm>
          <a:prstGeom prst="rect">
            <a:avLst/>
          </a:prstGeom>
          <a:solidFill>
            <a:srgbClr val="CCCCFF"/>
          </a:solidFill>
          <a:ln w="9525">
            <a:noFill/>
            <a:miter lim="800000"/>
            <a:headEnd/>
            <a:tailEnd/>
          </a:ln>
          <a:effectLst/>
        </p:spPr>
        <p:txBody>
          <a:bodyPr wrap="none">
            <a:spAutoFit/>
          </a:bodyPr>
          <a:lstStyle/>
          <a:p>
            <a:pPr algn="r"/>
            <a:r>
              <a:rPr kumimoji="1" lang="zh-CN" altLang="en-US"/>
              <a:t>互易性原理</a:t>
            </a:r>
            <a:r>
              <a:rPr kumimoji="1" lang="en-US" altLang="zh-CN"/>
              <a:t>1</a:t>
            </a:r>
            <a:endParaRPr kumimoji="1" lang="en-US" altLang="zh-CN">
              <a:ea typeface="华文行楷" pitchFamily="2" charset="-122"/>
            </a:endParaRPr>
          </a:p>
        </p:txBody>
      </p:sp>
      <p:sp>
        <p:nvSpPr>
          <p:cNvPr id="373764" name="Text Box 4"/>
          <p:cNvSpPr txBox="1">
            <a:spLocks noChangeArrowheads="1"/>
          </p:cNvSpPr>
          <p:nvPr/>
        </p:nvSpPr>
        <p:spPr bwMode="auto">
          <a:xfrm>
            <a:off x="250825" y="1628775"/>
            <a:ext cx="8642350" cy="1411288"/>
          </a:xfrm>
          <a:prstGeom prst="rect">
            <a:avLst/>
          </a:prstGeom>
          <a:solidFill>
            <a:schemeClr val="bg1"/>
          </a:solidFill>
          <a:ln w="38100">
            <a:solidFill>
              <a:schemeClr val="tx1"/>
            </a:solidFill>
            <a:miter lim="800000"/>
            <a:headEnd/>
            <a:tailEnd/>
          </a:ln>
          <a:effectLst/>
        </p:spPr>
        <p:txBody>
          <a:bodyPr>
            <a:spAutoFit/>
          </a:bodyPr>
          <a:lstStyle/>
          <a:p>
            <a:r>
              <a:rPr lang="zh-CN" altLang="en-US" sz="2800">
                <a:solidFill>
                  <a:srgbClr val="FF0000"/>
                </a:solidFill>
                <a:latin typeface="Arial" pitchFamily="34" charset="0"/>
                <a:ea typeface="隶书" pitchFamily="49" charset="-122"/>
              </a:rPr>
              <a:t>磁矩 </a:t>
            </a:r>
            <a:r>
              <a:rPr lang="en-US" altLang="zh-CN" sz="2800" b="1" i="1">
                <a:solidFill>
                  <a:srgbClr val="0000FF"/>
                </a:solidFill>
                <a:ea typeface="隶书" pitchFamily="49" charset="-122"/>
              </a:rPr>
              <a:t>m </a:t>
            </a:r>
            <a:r>
              <a:rPr lang="zh-CN" altLang="en-US" sz="2800">
                <a:solidFill>
                  <a:srgbClr val="FF0000"/>
                </a:solidFill>
                <a:latin typeface="Arial" pitchFamily="34" charset="0"/>
                <a:ea typeface="隶书" pitchFamily="49" charset="-122"/>
              </a:rPr>
              <a:t>在检测线圈中所产生的磁通量 </a:t>
            </a:r>
            <a:r>
              <a:rPr lang="zh-CN" altLang="en-US" sz="2800" b="1" i="1">
                <a:solidFill>
                  <a:srgbClr val="0000FF"/>
                </a:solidFill>
                <a:ea typeface="隶书" pitchFamily="49" charset="-122"/>
                <a:sym typeface="Symbol" pitchFamily="18" charset="2"/>
              </a:rPr>
              <a:t> </a:t>
            </a:r>
            <a:r>
              <a:rPr lang="zh-CN" altLang="en-US" sz="2800">
                <a:solidFill>
                  <a:srgbClr val="FF0000"/>
                </a:solidFill>
                <a:latin typeface="Arial" pitchFamily="34" charset="0"/>
                <a:ea typeface="隶书" pitchFamily="49" charset="-122"/>
              </a:rPr>
              <a:t>，</a:t>
            </a:r>
            <a:r>
              <a:rPr lang="zh-CN" altLang="en-US" sz="2800">
                <a:solidFill>
                  <a:srgbClr val="0000FF"/>
                </a:solidFill>
                <a:latin typeface="Arial" pitchFamily="34" charset="0"/>
                <a:ea typeface="隶书" pitchFamily="49" charset="-122"/>
              </a:rPr>
              <a:t>等价于 </a:t>
            </a:r>
            <a:r>
              <a:rPr lang="zh-CN" altLang="en-US" sz="2800">
                <a:solidFill>
                  <a:srgbClr val="FF0000"/>
                </a:solidFill>
                <a:latin typeface="Arial" pitchFamily="34" charset="0"/>
                <a:ea typeface="隶书" pitchFamily="49" charset="-122"/>
              </a:rPr>
              <a:t>此检测线圈通以电流 </a:t>
            </a:r>
            <a:r>
              <a:rPr lang="en-US" altLang="zh-CN" sz="2800" b="1" i="1">
                <a:solidFill>
                  <a:srgbClr val="0000FF"/>
                </a:solidFill>
                <a:ea typeface="隶书" pitchFamily="49" charset="-122"/>
              </a:rPr>
              <a:t>I </a:t>
            </a:r>
            <a:r>
              <a:rPr lang="zh-CN" altLang="en-US" sz="2800">
                <a:solidFill>
                  <a:srgbClr val="FF0000"/>
                </a:solidFill>
                <a:latin typeface="Arial" pitchFamily="34" charset="0"/>
                <a:ea typeface="隶书" pitchFamily="49" charset="-122"/>
              </a:rPr>
              <a:t>时在样品位置处所产生的磁场 </a:t>
            </a:r>
            <a:r>
              <a:rPr lang="en-US" altLang="zh-CN" sz="2800" b="1" i="1">
                <a:solidFill>
                  <a:srgbClr val="0000FF"/>
                </a:solidFill>
                <a:ea typeface="隶书" pitchFamily="49" charset="-122"/>
              </a:rPr>
              <a:t>B</a:t>
            </a:r>
            <a:r>
              <a:rPr lang="en-US" altLang="zh-CN" sz="2800" b="1" i="1">
                <a:ea typeface="隶书" pitchFamily="49" charset="-122"/>
              </a:rPr>
              <a:t> </a:t>
            </a:r>
            <a:r>
              <a:rPr lang="zh-CN" altLang="en-US" sz="2800">
                <a:solidFill>
                  <a:srgbClr val="FF0000"/>
                </a:solidFill>
                <a:ea typeface="隶书" pitchFamily="49" charset="-122"/>
              </a:rPr>
              <a:t>的磁通量</a:t>
            </a:r>
            <a:r>
              <a:rPr lang="zh-CN" altLang="en-US" sz="2800">
                <a:solidFill>
                  <a:srgbClr val="FF0000"/>
                </a:solidFill>
                <a:latin typeface="Arial" pitchFamily="34" charset="0"/>
                <a:ea typeface="隶书" pitchFamily="49" charset="-122"/>
              </a:rPr>
              <a:t>：</a:t>
            </a:r>
            <a:endParaRPr lang="zh-CN" altLang="en-US" sz="2800">
              <a:solidFill>
                <a:srgbClr val="FF0000"/>
              </a:solidFill>
              <a:latin typeface="Arial" pitchFamily="34" charset="0"/>
              <a:ea typeface="隶书" pitchFamily="49" charset="-122"/>
              <a:sym typeface="Symbol" pitchFamily="18" charset="2"/>
            </a:endParaRPr>
          </a:p>
        </p:txBody>
      </p:sp>
      <p:sp>
        <p:nvSpPr>
          <p:cNvPr id="373765" name="Text Box 5"/>
          <p:cNvSpPr txBox="1">
            <a:spLocks noChangeArrowheads="1"/>
          </p:cNvSpPr>
          <p:nvPr/>
        </p:nvSpPr>
        <p:spPr bwMode="auto">
          <a:xfrm>
            <a:off x="250825" y="981075"/>
            <a:ext cx="6953250" cy="579438"/>
          </a:xfrm>
          <a:prstGeom prst="rect">
            <a:avLst/>
          </a:prstGeom>
          <a:noFill/>
          <a:ln w="9525">
            <a:noFill/>
            <a:miter lim="800000"/>
            <a:headEnd/>
            <a:tailEnd/>
          </a:ln>
          <a:effectLst/>
        </p:spPr>
        <p:txBody>
          <a:bodyPr wrap="none">
            <a:spAutoFit/>
          </a:bodyPr>
          <a:lstStyle/>
          <a:p>
            <a:r>
              <a:rPr lang="zh-CN" altLang="en-US" sz="3200">
                <a:latin typeface="Arial" pitchFamily="34" charset="0"/>
              </a:rPr>
              <a:t>互易性原理（</a:t>
            </a:r>
            <a:r>
              <a:rPr lang="en-US" altLang="zh-CN" sz="3200">
                <a:latin typeface="Arial" pitchFamily="34" charset="0"/>
              </a:rPr>
              <a:t>principle of reciprocity</a:t>
            </a:r>
            <a:r>
              <a:rPr lang="zh-CN" altLang="en-US" sz="3200">
                <a:latin typeface="Arial" pitchFamily="34" charset="0"/>
              </a:rPr>
              <a:t>）</a:t>
            </a:r>
          </a:p>
        </p:txBody>
      </p:sp>
      <p:graphicFrame>
        <p:nvGraphicFramePr>
          <p:cNvPr id="373766" name="Object 6"/>
          <p:cNvGraphicFramePr>
            <a:graphicFrameLocks noChangeAspect="1"/>
          </p:cNvGraphicFramePr>
          <p:nvPr/>
        </p:nvGraphicFramePr>
        <p:xfrm>
          <a:off x="4572000" y="3370263"/>
          <a:ext cx="3278188" cy="995362"/>
        </p:xfrm>
        <a:graphic>
          <a:graphicData uri="http://schemas.openxmlformats.org/presentationml/2006/ole">
            <p:oleObj spid="_x0000_s373766" name="Equation" r:id="rId3" imgW="1422360" imgH="431640" progId="Equation.DSMT4">
              <p:embed/>
            </p:oleObj>
          </a:graphicData>
        </a:graphic>
      </p:graphicFrame>
      <p:graphicFrame>
        <p:nvGraphicFramePr>
          <p:cNvPr id="373767" name="Object 7"/>
          <p:cNvGraphicFramePr>
            <a:graphicFrameLocks noChangeAspect="1"/>
          </p:cNvGraphicFramePr>
          <p:nvPr/>
        </p:nvGraphicFramePr>
        <p:xfrm>
          <a:off x="3132138" y="4646613"/>
          <a:ext cx="5795962" cy="1230312"/>
        </p:xfrm>
        <a:graphic>
          <a:graphicData uri="http://schemas.openxmlformats.org/presentationml/2006/ole">
            <p:oleObj spid="_x0000_s373767" name="Equation" r:id="rId4" imgW="2514600" imgH="533160" progId="Equation.DSMT4">
              <p:embed/>
            </p:oleObj>
          </a:graphicData>
        </a:graphic>
      </p:graphicFrame>
      <p:grpSp>
        <p:nvGrpSpPr>
          <p:cNvPr id="373768" name="Group 8"/>
          <p:cNvGrpSpPr>
            <a:grpSpLocks/>
          </p:cNvGrpSpPr>
          <p:nvPr/>
        </p:nvGrpSpPr>
        <p:grpSpPr bwMode="auto">
          <a:xfrm>
            <a:off x="107950" y="3141663"/>
            <a:ext cx="3098800" cy="2735262"/>
            <a:chOff x="179" y="2478"/>
            <a:chExt cx="1952" cy="1723"/>
          </a:xfrm>
        </p:grpSpPr>
        <p:sp>
          <p:nvSpPr>
            <p:cNvPr id="373769" name="Oval 9"/>
            <p:cNvSpPr>
              <a:spLocks noChangeArrowheads="1"/>
            </p:cNvSpPr>
            <p:nvPr/>
          </p:nvSpPr>
          <p:spPr bwMode="auto">
            <a:xfrm>
              <a:off x="385" y="2750"/>
              <a:ext cx="1315" cy="545"/>
            </a:xfrm>
            <a:prstGeom prst="ellipse">
              <a:avLst/>
            </a:prstGeom>
            <a:solidFill>
              <a:schemeClr val="bg1"/>
            </a:solidFill>
            <a:ln w="57150">
              <a:solidFill>
                <a:srgbClr val="FF3300"/>
              </a:solidFill>
              <a:round/>
              <a:headEnd/>
              <a:tailEnd/>
            </a:ln>
            <a:effectLst/>
          </p:spPr>
          <p:txBody>
            <a:bodyPr wrap="none" anchor="ctr"/>
            <a:lstStyle/>
            <a:p>
              <a:endParaRPr lang="zh-CN" altLang="en-US"/>
            </a:p>
          </p:txBody>
        </p:sp>
        <p:sp>
          <p:nvSpPr>
            <p:cNvPr id="373770" name="Line 10"/>
            <p:cNvSpPr>
              <a:spLocks noChangeShapeType="1"/>
            </p:cNvSpPr>
            <p:nvPr/>
          </p:nvSpPr>
          <p:spPr bwMode="auto">
            <a:xfrm flipV="1">
              <a:off x="1042" y="2478"/>
              <a:ext cx="0" cy="1723"/>
            </a:xfrm>
            <a:prstGeom prst="line">
              <a:avLst/>
            </a:prstGeom>
            <a:noFill/>
            <a:ln w="9525">
              <a:solidFill>
                <a:srgbClr val="FF3300"/>
              </a:solidFill>
              <a:round/>
              <a:headEnd/>
              <a:tailEnd type="triangle" w="med" len="med"/>
            </a:ln>
            <a:effectLst/>
          </p:spPr>
          <p:txBody>
            <a:bodyPr/>
            <a:lstStyle/>
            <a:p>
              <a:endParaRPr lang="zh-CN" altLang="en-US"/>
            </a:p>
          </p:txBody>
        </p:sp>
        <p:sp>
          <p:nvSpPr>
            <p:cNvPr id="373771" name="Line 11"/>
            <p:cNvSpPr>
              <a:spLocks noChangeShapeType="1"/>
            </p:cNvSpPr>
            <p:nvPr/>
          </p:nvSpPr>
          <p:spPr bwMode="auto">
            <a:xfrm>
              <a:off x="1042" y="3022"/>
              <a:ext cx="1089" cy="0"/>
            </a:xfrm>
            <a:prstGeom prst="line">
              <a:avLst/>
            </a:prstGeom>
            <a:noFill/>
            <a:ln w="9525">
              <a:solidFill>
                <a:srgbClr val="FF3300"/>
              </a:solidFill>
              <a:round/>
              <a:headEnd/>
              <a:tailEnd type="triangle" w="med" len="med"/>
            </a:ln>
            <a:effectLst/>
          </p:spPr>
          <p:txBody>
            <a:bodyPr/>
            <a:lstStyle/>
            <a:p>
              <a:endParaRPr lang="zh-CN" altLang="en-US"/>
            </a:p>
          </p:txBody>
        </p:sp>
        <p:sp>
          <p:nvSpPr>
            <p:cNvPr id="373772" name="Line 12"/>
            <p:cNvSpPr>
              <a:spLocks noChangeShapeType="1"/>
            </p:cNvSpPr>
            <p:nvPr/>
          </p:nvSpPr>
          <p:spPr bwMode="auto">
            <a:xfrm flipH="1">
              <a:off x="179" y="3022"/>
              <a:ext cx="863" cy="408"/>
            </a:xfrm>
            <a:prstGeom prst="line">
              <a:avLst/>
            </a:prstGeom>
            <a:noFill/>
            <a:ln w="9525">
              <a:solidFill>
                <a:srgbClr val="FF3300"/>
              </a:solidFill>
              <a:round/>
              <a:headEnd/>
              <a:tailEnd type="triangle" w="med" len="med"/>
            </a:ln>
            <a:effectLst/>
          </p:spPr>
          <p:txBody>
            <a:bodyPr/>
            <a:lstStyle/>
            <a:p>
              <a:endParaRPr lang="zh-CN" altLang="en-US"/>
            </a:p>
          </p:txBody>
        </p:sp>
      </p:grpSp>
      <p:grpSp>
        <p:nvGrpSpPr>
          <p:cNvPr id="373773" name="Group 13"/>
          <p:cNvGrpSpPr>
            <a:grpSpLocks/>
          </p:cNvGrpSpPr>
          <p:nvPr/>
        </p:nvGrpSpPr>
        <p:grpSpPr bwMode="auto">
          <a:xfrm>
            <a:off x="1420813" y="5018088"/>
            <a:ext cx="119062" cy="431800"/>
            <a:chOff x="1095" y="3865"/>
            <a:chExt cx="91" cy="272"/>
          </a:xfrm>
        </p:grpSpPr>
        <p:sp>
          <p:nvSpPr>
            <p:cNvPr id="373774" name="Oval 14"/>
            <p:cNvSpPr>
              <a:spLocks noChangeArrowheads="1"/>
            </p:cNvSpPr>
            <p:nvPr/>
          </p:nvSpPr>
          <p:spPr bwMode="auto">
            <a:xfrm>
              <a:off x="1095" y="3972"/>
              <a:ext cx="91" cy="91"/>
            </a:xfrm>
            <a:prstGeom prst="ellipse">
              <a:avLst/>
            </a:prstGeom>
            <a:solidFill>
              <a:srgbClr val="FF0000"/>
            </a:solidFill>
            <a:ln w="9525">
              <a:solidFill>
                <a:srgbClr val="FF0000"/>
              </a:solidFill>
              <a:round/>
              <a:headEnd/>
              <a:tailEnd/>
            </a:ln>
            <a:effectLst/>
          </p:spPr>
          <p:txBody>
            <a:bodyPr wrap="none" anchor="ctr"/>
            <a:lstStyle/>
            <a:p>
              <a:pPr algn="ctr"/>
              <a:endParaRPr lang="zh-CN" altLang="zh-CN" sz="1800"/>
            </a:p>
          </p:txBody>
        </p:sp>
        <p:sp>
          <p:nvSpPr>
            <p:cNvPr id="373775" name="Line 15"/>
            <p:cNvSpPr>
              <a:spLocks noChangeShapeType="1"/>
            </p:cNvSpPr>
            <p:nvPr/>
          </p:nvSpPr>
          <p:spPr bwMode="auto">
            <a:xfrm flipV="1">
              <a:off x="1141" y="3865"/>
              <a:ext cx="0" cy="272"/>
            </a:xfrm>
            <a:prstGeom prst="line">
              <a:avLst/>
            </a:prstGeom>
            <a:noFill/>
            <a:ln w="38100">
              <a:solidFill>
                <a:srgbClr val="FF0000"/>
              </a:solidFill>
              <a:round/>
              <a:headEnd/>
              <a:tailEnd type="triangle" w="med" len="med"/>
            </a:ln>
            <a:effectLst/>
          </p:spPr>
          <p:txBody>
            <a:bodyPr/>
            <a:lstStyle/>
            <a:p>
              <a:endParaRPr lang="zh-CN" altLang="en-US"/>
            </a:p>
          </p:txBody>
        </p:sp>
      </p:grpSp>
      <p:sp>
        <p:nvSpPr>
          <p:cNvPr id="373776" name="Text Box 16"/>
          <p:cNvSpPr txBox="1">
            <a:spLocks noChangeArrowheads="1"/>
          </p:cNvSpPr>
          <p:nvPr/>
        </p:nvSpPr>
        <p:spPr bwMode="auto">
          <a:xfrm>
            <a:off x="1914525" y="3578225"/>
            <a:ext cx="393700" cy="457200"/>
          </a:xfrm>
          <a:prstGeom prst="rect">
            <a:avLst/>
          </a:prstGeom>
          <a:noFill/>
          <a:ln w="9525">
            <a:noFill/>
            <a:miter lim="800000"/>
            <a:headEnd/>
            <a:tailEnd/>
          </a:ln>
          <a:effectLst/>
        </p:spPr>
        <p:txBody>
          <a:bodyPr wrap="none">
            <a:spAutoFit/>
          </a:bodyPr>
          <a:lstStyle/>
          <a:p>
            <a:r>
              <a:rPr lang="en-US" altLang="zh-CN" i="1"/>
              <a:t>r</a:t>
            </a:r>
            <a:r>
              <a:rPr lang="en-US" altLang="zh-CN" i="1" baseline="-25000"/>
              <a:t>c</a:t>
            </a:r>
            <a:endParaRPr lang="en-US" altLang="zh-CN" i="1"/>
          </a:p>
        </p:txBody>
      </p:sp>
      <p:sp>
        <p:nvSpPr>
          <p:cNvPr id="373777" name="Line 17"/>
          <p:cNvSpPr>
            <a:spLocks noChangeShapeType="1"/>
          </p:cNvSpPr>
          <p:nvPr/>
        </p:nvSpPr>
        <p:spPr bwMode="auto">
          <a:xfrm flipH="1">
            <a:off x="1481138" y="4010025"/>
            <a:ext cx="1042987" cy="1247775"/>
          </a:xfrm>
          <a:prstGeom prst="line">
            <a:avLst/>
          </a:prstGeom>
          <a:noFill/>
          <a:ln w="28575">
            <a:solidFill>
              <a:srgbClr val="0000FF"/>
            </a:solidFill>
            <a:round/>
            <a:headEnd/>
            <a:tailEnd/>
          </a:ln>
          <a:effectLst/>
        </p:spPr>
        <p:txBody>
          <a:bodyPr/>
          <a:lstStyle/>
          <a:p>
            <a:endParaRPr lang="zh-CN" altLang="en-US"/>
          </a:p>
        </p:txBody>
      </p:sp>
      <p:sp>
        <p:nvSpPr>
          <p:cNvPr id="373778" name="Text Box 18"/>
          <p:cNvSpPr txBox="1">
            <a:spLocks noChangeArrowheads="1"/>
          </p:cNvSpPr>
          <p:nvPr/>
        </p:nvSpPr>
        <p:spPr bwMode="auto">
          <a:xfrm>
            <a:off x="935038" y="4440238"/>
            <a:ext cx="590550" cy="457200"/>
          </a:xfrm>
          <a:prstGeom prst="rect">
            <a:avLst/>
          </a:prstGeom>
          <a:noFill/>
          <a:ln w="9525">
            <a:noFill/>
            <a:miter lim="800000"/>
            <a:headEnd/>
            <a:tailEnd/>
          </a:ln>
          <a:effectLst/>
        </p:spPr>
        <p:txBody>
          <a:bodyPr wrap="none">
            <a:spAutoFit/>
          </a:bodyPr>
          <a:lstStyle/>
          <a:p>
            <a:r>
              <a:rPr lang="en-US" altLang="zh-CN" i="1"/>
              <a:t>z</a:t>
            </a:r>
            <a:r>
              <a:rPr lang="en-US" altLang="zh-CN"/>
              <a:t>(</a:t>
            </a:r>
            <a:r>
              <a:rPr lang="en-US" altLang="zh-CN" i="1"/>
              <a:t>t</a:t>
            </a:r>
            <a:r>
              <a:rPr lang="en-US" altLang="zh-CN"/>
              <a:t>)</a:t>
            </a:r>
          </a:p>
        </p:txBody>
      </p:sp>
      <p:sp>
        <p:nvSpPr>
          <p:cNvPr id="373779" name="Freeform 19"/>
          <p:cNvSpPr>
            <a:spLocks/>
          </p:cNvSpPr>
          <p:nvPr/>
        </p:nvSpPr>
        <p:spPr bwMode="auto">
          <a:xfrm>
            <a:off x="1481138" y="4730750"/>
            <a:ext cx="330200" cy="142875"/>
          </a:xfrm>
          <a:custGeom>
            <a:avLst/>
            <a:gdLst/>
            <a:ahLst/>
            <a:cxnLst>
              <a:cxn ang="0">
                <a:pos x="0" y="54"/>
              </a:cxn>
              <a:cxn ang="0">
                <a:pos x="116" y="6"/>
              </a:cxn>
              <a:cxn ang="0">
                <a:pos x="208" y="90"/>
              </a:cxn>
            </a:cxnLst>
            <a:rect l="0" t="0" r="r" b="b"/>
            <a:pathLst>
              <a:path w="208" h="90">
                <a:moveTo>
                  <a:pt x="0" y="54"/>
                </a:moveTo>
                <a:cubicBezTo>
                  <a:pt x="19" y="46"/>
                  <a:pt x="81" y="0"/>
                  <a:pt x="116" y="6"/>
                </a:cubicBezTo>
                <a:cubicBezTo>
                  <a:pt x="151" y="12"/>
                  <a:pt x="189" y="72"/>
                  <a:pt x="208" y="90"/>
                </a:cubicBezTo>
              </a:path>
            </a:pathLst>
          </a:custGeom>
          <a:noFill/>
          <a:ln w="19050" cmpd="sng">
            <a:solidFill>
              <a:schemeClr val="tx1"/>
            </a:solidFill>
            <a:round/>
            <a:headEnd type="none" w="med" len="med"/>
            <a:tailEnd type="triangle" w="med" len="med"/>
          </a:ln>
          <a:effectLst/>
        </p:spPr>
        <p:txBody>
          <a:bodyPr/>
          <a:lstStyle/>
          <a:p>
            <a:endParaRPr lang="zh-CN" altLang="en-US"/>
          </a:p>
        </p:txBody>
      </p:sp>
      <p:sp>
        <p:nvSpPr>
          <p:cNvPr id="373780" name="Text Box 20"/>
          <p:cNvSpPr txBox="1">
            <a:spLocks noChangeArrowheads="1"/>
          </p:cNvSpPr>
          <p:nvPr/>
        </p:nvSpPr>
        <p:spPr bwMode="auto">
          <a:xfrm>
            <a:off x="1587500" y="4435475"/>
            <a:ext cx="303213" cy="366713"/>
          </a:xfrm>
          <a:prstGeom prst="rect">
            <a:avLst/>
          </a:prstGeom>
          <a:noFill/>
          <a:ln w="9525">
            <a:noFill/>
            <a:miter lim="800000"/>
            <a:headEnd/>
            <a:tailEnd/>
          </a:ln>
          <a:effectLst/>
        </p:spPr>
        <p:txBody>
          <a:bodyPr wrap="none">
            <a:spAutoFit/>
          </a:bodyPr>
          <a:lstStyle/>
          <a:p>
            <a:r>
              <a:rPr lang="en-US" altLang="zh-CN" sz="1800" i="1">
                <a:sym typeface="Symbol" pitchFamily="18" charset="2"/>
              </a:rPr>
              <a:t></a:t>
            </a:r>
          </a:p>
        </p:txBody>
      </p:sp>
      <p:sp>
        <p:nvSpPr>
          <p:cNvPr id="373781" name="Arc 21"/>
          <p:cNvSpPr>
            <a:spLocks/>
          </p:cNvSpPr>
          <p:nvPr/>
        </p:nvSpPr>
        <p:spPr bwMode="auto">
          <a:xfrm>
            <a:off x="503238" y="3617913"/>
            <a:ext cx="647700" cy="539750"/>
          </a:xfrm>
          <a:custGeom>
            <a:avLst/>
            <a:gdLst>
              <a:gd name="G0" fmla="+- 17975 0 0"/>
              <a:gd name="G1" fmla="+- 21309 0 0"/>
              <a:gd name="G2" fmla="+- 21600 0 0"/>
              <a:gd name="T0" fmla="*/ 0 w 17975"/>
              <a:gd name="T1" fmla="*/ 9332 h 21309"/>
              <a:gd name="T2" fmla="*/ 14443 w 17975"/>
              <a:gd name="T3" fmla="*/ 0 h 21309"/>
              <a:gd name="T4" fmla="*/ 17975 w 17975"/>
              <a:gd name="T5" fmla="*/ 21309 h 21309"/>
            </a:gdLst>
            <a:ahLst/>
            <a:cxnLst>
              <a:cxn ang="0">
                <a:pos x="T0" y="T1"/>
              </a:cxn>
              <a:cxn ang="0">
                <a:pos x="T2" y="T3"/>
              </a:cxn>
              <a:cxn ang="0">
                <a:pos x="T4" y="T5"/>
              </a:cxn>
            </a:cxnLst>
            <a:rect l="0" t="0" r="r" b="b"/>
            <a:pathLst>
              <a:path w="17975" h="21309" fill="none" extrusionOk="0">
                <a:moveTo>
                  <a:pt x="-1" y="9331"/>
                </a:moveTo>
                <a:cubicBezTo>
                  <a:pt x="3315" y="4356"/>
                  <a:pt x="8544" y="977"/>
                  <a:pt x="14442" y="-1"/>
                </a:cubicBezTo>
              </a:path>
              <a:path w="17975" h="21309" stroke="0" extrusionOk="0">
                <a:moveTo>
                  <a:pt x="-1" y="9331"/>
                </a:moveTo>
                <a:cubicBezTo>
                  <a:pt x="3315" y="4356"/>
                  <a:pt x="8544" y="977"/>
                  <a:pt x="14442" y="-1"/>
                </a:cubicBezTo>
                <a:lnTo>
                  <a:pt x="17975" y="21309"/>
                </a:lnTo>
                <a:close/>
              </a:path>
            </a:pathLst>
          </a:custGeom>
          <a:noFill/>
          <a:ln w="57150">
            <a:solidFill>
              <a:srgbClr val="0000FF"/>
            </a:solidFill>
            <a:round/>
            <a:headEnd type="stealth" w="med" len="lg"/>
            <a:tailEnd type="none" w="med" len="lg"/>
          </a:ln>
          <a:effectLst/>
        </p:spPr>
        <p:txBody>
          <a:bodyPr wrap="none" anchor="ctr"/>
          <a:lstStyle/>
          <a:p>
            <a:endParaRPr lang="zh-CN" altLang="en-US"/>
          </a:p>
        </p:txBody>
      </p:sp>
      <p:sp>
        <p:nvSpPr>
          <p:cNvPr id="373782" name="Text Box 22"/>
          <p:cNvSpPr txBox="1">
            <a:spLocks noChangeArrowheads="1"/>
          </p:cNvSpPr>
          <p:nvPr/>
        </p:nvSpPr>
        <p:spPr bwMode="auto">
          <a:xfrm>
            <a:off x="503238" y="3146425"/>
            <a:ext cx="322262" cy="519113"/>
          </a:xfrm>
          <a:prstGeom prst="rect">
            <a:avLst/>
          </a:prstGeom>
          <a:noFill/>
          <a:ln w="9525">
            <a:noFill/>
            <a:miter lim="800000"/>
            <a:headEnd/>
            <a:tailEnd/>
          </a:ln>
          <a:effectLst/>
        </p:spPr>
        <p:txBody>
          <a:bodyPr wrap="none">
            <a:spAutoFit/>
          </a:bodyPr>
          <a:lstStyle/>
          <a:p>
            <a:r>
              <a:rPr lang="en-US" altLang="zh-CN" sz="2800" b="1" i="1">
                <a:solidFill>
                  <a:srgbClr val="0000FF"/>
                </a:solidFill>
              </a:rPr>
              <a:t>I</a:t>
            </a:r>
          </a:p>
        </p:txBody>
      </p:sp>
      <p:sp>
        <p:nvSpPr>
          <p:cNvPr id="373783" name="Text Box 23"/>
          <p:cNvSpPr txBox="1">
            <a:spLocks noChangeArrowheads="1"/>
          </p:cNvSpPr>
          <p:nvPr/>
        </p:nvSpPr>
        <p:spPr bwMode="auto">
          <a:xfrm>
            <a:off x="935038" y="4946650"/>
            <a:ext cx="460375" cy="519113"/>
          </a:xfrm>
          <a:prstGeom prst="rect">
            <a:avLst/>
          </a:prstGeom>
          <a:noFill/>
          <a:ln w="9525">
            <a:noFill/>
            <a:miter lim="800000"/>
            <a:headEnd/>
            <a:tailEnd/>
          </a:ln>
          <a:effectLst/>
        </p:spPr>
        <p:txBody>
          <a:bodyPr wrap="none">
            <a:spAutoFit/>
          </a:bodyPr>
          <a:lstStyle/>
          <a:p>
            <a:r>
              <a:rPr lang="en-US" altLang="zh-CN" sz="2800" b="1" i="1">
                <a:solidFill>
                  <a:srgbClr val="0000FF"/>
                </a:solidFill>
              </a:rPr>
              <a:t>m</a:t>
            </a:r>
          </a:p>
        </p:txBody>
      </p:sp>
      <p:graphicFrame>
        <p:nvGraphicFramePr>
          <p:cNvPr id="373784" name="Object 24"/>
          <p:cNvGraphicFramePr>
            <a:graphicFrameLocks noChangeAspect="1"/>
          </p:cNvGraphicFramePr>
          <p:nvPr/>
        </p:nvGraphicFramePr>
        <p:xfrm>
          <a:off x="468313" y="5661025"/>
          <a:ext cx="1901825" cy="995363"/>
        </p:xfrm>
        <a:graphic>
          <a:graphicData uri="http://schemas.openxmlformats.org/presentationml/2006/ole">
            <p:oleObj spid="_x0000_s373784" name="Equation" r:id="rId5" imgW="825480" imgH="431640" progId="Equation.DSMT4">
              <p:embed/>
            </p:oleObj>
          </a:graphicData>
        </a:graphic>
      </p:graphicFrame>
      <p:sp>
        <p:nvSpPr>
          <p:cNvPr id="373785" name="Text Box 25"/>
          <p:cNvSpPr txBox="1">
            <a:spLocks noChangeArrowheads="1"/>
          </p:cNvSpPr>
          <p:nvPr/>
        </p:nvSpPr>
        <p:spPr bwMode="auto">
          <a:xfrm>
            <a:off x="2555875" y="6084888"/>
            <a:ext cx="2505075" cy="457200"/>
          </a:xfrm>
          <a:prstGeom prst="rect">
            <a:avLst/>
          </a:prstGeom>
          <a:noFill/>
          <a:ln w="9525">
            <a:noFill/>
            <a:miter lim="800000"/>
            <a:headEnd/>
            <a:tailEnd/>
          </a:ln>
          <a:effectLst/>
        </p:spPr>
        <p:txBody>
          <a:bodyPr wrap="none">
            <a:spAutoFit/>
          </a:bodyPr>
          <a:lstStyle/>
          <a:p>
            <a:r>
              <a:rPr lang="en-US" altLang="zh-CN">
                <a:latin typeface="Arial" pitchFamily="34" charset="0"/>
              </a:rPr>
              <a:t>Biot</a:t>
            </a:r>
            <a:r>
              <a:rPr lang="zh-CN" altLang="en-US">
                <a:latin typeface="Arial" pitchFamily="34" charset="0"/>
              </a:rPr>
              <a:t>－</a:t>
            </a:r>
            <a:r>
              <a:rPr lang="en-US" altLang="zh-CN">
                <a:latin typeface="Arial" pitchFamily="34" charset="0"/>
              </a:rPr>
              <a:t>Savart</a:t>
            </a:r>
            <a:r>
              <a:rPr lang="zh-CN" altLang="en-US">
                <a:latin typeface="Arial" pitchFamily="34" charset="0"/>
              </a:rPr>
              <a:t>定律</a:t>
            </a:r>
          </a:p>
        </p:txBody>
      </p:sp>
      <p:sp>
        <p:nvSpPr>
          <p:cNvPr id="373786" name="Freeform 26"/>
          <p:cNvSpPr>
            <a:spLocks/>
          </p:cNvSpPr>
          <p:nvPr/>
        </p:nvSpPr>
        <p:spPr bwMode="auto">
          <a:xfrm>
            <a:off x="5076825" y="4413250"/>
            <a:ext cx="1679575" cy="1968500"/>
          </a:xfrm>
          <a:custGeom>
            <a:avLst/>
            <a:gdLst/>
            <a:ahLst/>
            <a:cxnLst>
              <a:cxn ang="0">
                <a:pos x="0" y="1240"/>
              </a:cxn>
              <a:cxn ang="0">
                <a:pos x="498" y="1149"/>
              </a:cxn>
              <a:cxn ang="0">
                <a:pos x="861" y="695"/>
              </a:cxn>
              <a:cxn ang="0">
                <a:pos x="997" y="242"/>
              </a:cxn>
              <a:cxn ang="0">
                <a:pos x="498" y="60"/>
              </a:cxn>
              <a:cxn ang="0">
                <a:pos x="453" y="605"/>
              </a:cxn>
              <a:cxn ang="0">
                <a:pos x="589" y="877"/>
              </a:cxn>
              <a:cxn ang="0">
                <a:pos x="861" y="877"/>
              </a:cxn>
            </a:cxnLst>
            <a:rect l="0" t="0" r="r" b="b"/>
            <a:pathLst>
              <a:path w="1058" h="1240">
                <a:moveTo>
                  <a:pt x="0" y="1240"/>
                </a:moveTo>
                <a:cubicBezTo>
                  <a:pt x="177" y="1240"/>
                  <a:pt x="354" y="1240"/>
                  <a:pt x="498" y="1149"/>
                </a:cubicBezTo>
                <a:cubicBezTo>
                  <a:pt x="642" y="1058"/>
                  <a:pt x="778" y="846"/>
                  <a:pt x="861" y="695"/>
                </a:cubicBezTo>
                <a:cubicBezTo>
                  <a:pt x="944" y="544"/>
                  <a:pt x="1058" y="348"/>
                  <a:pt x="997" y="242"/>
                </a:cubicBezTo>
                <a:cubicBezTo>
                  <a:pt x="936" y="136"/>
                  <a:pt x="589" y="0"/>
                  <a:pt x="498" y="60"/>
                </a:cubicBezTo>
                <a:cubicBezTo>
                  <a:pt x="407" y="120"/>
                  <a:pt x="438" y="469"/>
                  <a:pt x="453" y="605"/>
                </a:cubicBezTo>
                <a:cubicBezTo>
                  <a:pt x="468" y="741"/>
                  <a:pt x="521" y="832"/>
                  <a:pt x="589" y="877"/>
                </a:cubicBezTo>
                <a:cubicBezTo>
                  <a:pt x="657" y="922"/>
                  <a:pt x="759" y="899"/>
                  <a:pt x="861" y="877"/>
                </a:cubicBezTo>
              </a:path>
            </a:pathLst>
          </a:custGeom>
          <a:noFill/>
          <a:ln w="38100" cmpd="sng">
            <a:solidFill>
              <a:schemeClr val="tx1"/>
            </a:solidFill>
            <a:round/>
            <a:headEnd type="triangle" w="med" len="med"/>
            <a:tailEnd type="none" w="med" len="med"/>
          </a:ln>
          <a:effec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73773"/>
                                        </p:tgtEl>
                                        <p:attrNameLst>
                                          <p:attrName>style.visibility</p:attrName>
                                        </p:attrNameLst>
                                      </p:cBhvr>
                                      <p:to>
                                        <p:strVal val="visible"/>
                                      </p:to>
                                    </p:set>
                                    <p:anim calcmode="lin" valueType="num">
                                      <p:cBhvr additive="base">
                                        <p:cTn id="7" dur="500" fill="hold"/>
                                        <p:tgtEl>
                                          <p:spTgt spid="373773"/>
                                        </p:tgtEl>
                                        <p:attrNameLst>
                                          <p:attrName>ppt_x</p:attrName>
                                        </p:attrNameLst>
                                      </p:cBhvr>
                                      <p:tavLst>
                                        <p:tav tm="0">
                                          <p:val>
                                            <p:strVal val="0-#ppt_w/2"/>
                                          </p:val>
                                        </p:tav>
                                        <p:tav tm="100000">
                                          <p:val>
                                            <p:strVal val="#ppt_x"/>
                                          </p:val>
                                        </p:tav>
                                      </p:tavLst>
                                    </p:anim>
                                    <p:anim calcmode="lin" valueType="num">
                                      <p:cBhvr additive="base">
                                        <p:cTn id="8" dur="500" fill="hold"/>
                                        <p:tgtEl>
                                          <p:spTgt spid="37377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73783"/>
                                        </p:tgtEl>
                                        <p:attrNameLst>
                                          <p:attrName>style.visibility</p:attrName>
                                        </p:attrNameLst>
                                      </p:cBhvr>
                                      <p:to>
                                        <p:strVal val="visible"/>
                                      </p:to>
                                    </p:set>
                                    <p:anim calcmode="lin" valueType="num">
                                      <p:cBhvr additive="base">
                                        <p:cTn id="12" dur="500" fill="hold"/>
                                        <p:tgtEl>
                                          <p:spTgt spid="373783"/>
                                        </p:tgtEl>
                                        <p:attrNameLst>
                                          <p:attrName>ppt_x</p:attrName>
                                        </p:attrNameLst>
                                      </p:cBhvr>
                                      <p:tavLst>
                                        <p:tav tm="0">
                                          <p:val>
                                            <p:strVal val="0-#ppt_w/2"/>
                                          </p:val>
                                        </p:tav>
                                        <p:tav tm="100000">
                                          <p:val>
                                            <p:strVal val="#ppt_x"/>
                                          </p:val>
                                        </p:tav>
                                      </p:tavLst>
                                    </p:anim>
                                    <p:anim calcmode="lin" valueType="num">
                                      <p:cBhvr additive="base">
                                        <p:cTn id="13" dur="500" fill="hold"/>
                                        <p:tgtEl>
                                          <p:spTgt spid="37378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73778"/>
                                        </p:tgtEl>
                                        <p:attrNameLst>
                                          <p:attrName>style.visibility</p:attrName>
                                        </p:attrNameLst>
                                      </p:cBhvr>
                                      <p:to>
                                        <p:strVal val="visible"/>
                                      </p:to>
                                    </p:set>
                                    <p:animEffect transition="in" filter="fade">
                                      <p:cBhvr>
                                        <p:cTn id="17" dur="2000"/>
                                        <p:tgtEl>
                                          <p:spTgt spid="373778"/>
                                        </p:tgtEl>
                                      </p:cBhvr>
                                    </p:animEffect>
                                  </p:childTnLst>
                                </p:cTn>
                              </p:par>
                            </p:childTnLst>
                          </p:cTn>
                        </p:par>
                        <p:par>
                          <p:cTn id="18" fill="hold">
                            <p:stCondLst>
                              <p:cond delay="3000"/>
                            </p:stCondLst>
                            <p:childTnLst>
                              <p:par>
                                <p:cTn id="19" presetID="22" presetClass="entr" presetSubtype="4" fill="hold" grpId="0" nodeType="afterEffect">
                                  <p:stCondLst>
                                    <p:cond delay="0"/>
                                  </p:stCondLst>
                                  <p:childTnLst>
                                    <p:set>
                                      <p:cBhvr>
                                        <p:cTn id="20" dur="1" fill="hold">
                                          <p:stCondLst>
                                            <p:cond delay="0"/>
                                          </p:stCondLst>
                                        </p:cTn>
                                        <p:tgtEl>
                                          <p:spTgt spid="373777"/>
                                        </p:tgtEl>
                                        <p:attrNameLst>
                                          <p:attrName>style.visibility</p:attrName>
                                        </p:attrNameLst>
                                      </p:cBhvr>
                                      <p:to>
                                        <p:strVal val="visible"/>
                                      </p:to>
                                    </p:set>
                                    <p:animEffect transition="in" filter="wipe(down)">
                                      <p:cBhvr>
                                        <p:cTn id="21" dur="1000"/>
                                        <p:tgtEl>
                                          <p:spTgt spid="373777"/>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373779"/>
                                        </p:tgtEl>
                                        <p:attrNameLst>
                                          <p:attrName>style.visibility</p:attrName>
                                        </p:attrNameLst>
                                      </p:cBhvr>
                                      <p:to>
                                        <p:strVal val="visible"/>
                                      </p:to>
                                    </p:set>
                                    <p:animEffect transition="in" filter="wipe(left)">
                                      <p:cBhvr>
                                        <p:cTn id="25" dur="500"/>
                                        <p:tgtEl>
                                          <p:spTgt spid="37377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73780"/>
                                        </p:tgtEl>
                                        <p:attrNameLst>
                                          <p:attrName>style.visibility</p:attrName>
                                        </p:attrNameLst>
                                      </p:cBhvr>
                                      <p:to>
                                        <p:strVal val="visible"/>
                                      </p:to>
                                    </p:set>
                                    <p:animEffect transition="in" filter="wipe(left)">
                                      <p:cBhvr>
                                        <p:cTn id="28" dur="500"/>
                                        <p:tgtEl>
                                          <p:spTgt spid="37378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iterate type="lt">
                                    <p:tmAbs val="200"/>
                                  </p:iterate>
                                  <p:childTnLst>
                                    <p:set>
                                      <p:cBhvr>
                                        <p:cTn id="32" dur="1" fill="hold">
                                          <p:stCondLst>
                                            <p:cond delay="0"/>
                                          </p:stCondLst>
                                        </p:cTn>
                                        <p:tgtEl>
                                          <p:spTgt spid="373764"/>
                                        </p:tgtEl>
                                        <p:attrNameLst>
                                          <p:attrName>style.visibility</p:attrName>
                                        </p:attrNameLst>
                                      </p:cBhvr>
                                      <p:to>
                                        <p:strVal val="visible"/>
                                      </p:to>
                                    </p:set>
                                  </p:childTnLst>
                                </p:cTn>
                              </p:par>
                            </p:childTnLst>
                          </p:cTn>
                        </p:par>
                        <p:par>
                          <p:cTn id="33" fill="hold">
                            <p:stCondLst>
                              <p:cond delay="9801"/>
                            </p:stCondLst>
                            <p:childTnLst>
                              <p:par>
                                <p:cTn id="34" presetID="22" presetClass="entr" presetSubtype="2" fill="hold" grpId="0" nodeType="afterEffect">
                                  <p:stCondLst>
                                    <p:cond delay="1000"/>
                                  </p:stCondLst>
                                  <p:childTnLst>
                                    <p:set>
                                      <p:cBhvr>
                                        <p:cTn id="35" dur="1" fill="hold">
                                          <p:stCondLst>
                                            <p:cond delay="0"/>
                                          </p:stCondLst>
                                        </p:cTn>
                                        <p:tgtEl>
                                          <p:spTgt spid="373781"/>
                                        </p:tgtEl>
                                        <p:attrNameLst>
                                          <p:attrName>style.visibility</p:attrName>
                                        </p:attrNameLst>
                                      </p:cBhvr>
                                      <p:to>
                                        <p:strVal val="visible"/>
                                      </p:to>
                                    </p:set>
                                    <p:animEffect transition="in" filter="wipe(right)">
                                      <p:cBhvr>
                                        <p:cTn id="36" dur="2000"/>
                                        <p:tgtEl>
                                          <p:spTgt spid="373781"/>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373782"/>
                                        </p:tgtEl>
                                        <p:attrNameLst>
                                          <p:attrName>style.visibility</p:attrName>
                                        </p:attrNameLst>
                                      </p:cBhvr>
                                      <p:to>
                                        <p:strVal val="visible"/>
                                      </p:to>
                                    </p:set>
                                    <p:animEffect transition="in" filter="wipe(right)">
                                      <p:cBhvr>
                                        <p:cTn id="39" dur="2000"/>
                                        <p:tgtEl>
                                          <p:spTgt spid="373782"/>
                                        </p:tgtEl>
                                      </p:cBhvr>
                                    </p:animEffect>
                                  </p:childTnLst>
                                </p:cTn>
                              </p:par>
                            </p:childTnLst>
                          </p:cTn>
                        </p:par>
                      </p:childTnLst>
                    </p:cTn>
                  </p:par>
                  <p:par>
                    <p:cTn id="40" fill="hold">
                      <p:stCondLst>
                        <p:cond delay="indefinite"/>
                      </p:stCondLst>
                      <p:childTnLst>
                        <p:par>
                          <p:cTn id="41" fill="hold">
                            <p:stCondLst>
                              <p:cond delay="0"/>
                            </p:stCondLst>
                            <p:childTnLst>
                              <p:par>
                                <p:cTn id="42" presetID="20" presetClass="entr" presetSubtype="0" fill="hold" nodeType="clickEffect">
                                  <p:stCondLst>
                                    <p:cond delay="0"/>
                                  </p:stCondLst>
                                  <p:childTnLst>
                                    <p:set>
                                      <p:cBhvr>
                                        <p:cTn id="43" dur="1" fill="hold">
                                          <p:stCondLst>
                                            <p:cond delay="0"/>
                                          </p:stCondLst>
                                        </p:cTn>
                                        <p:tgtEl>
                                          <p:spTgt spid="373766"/>
                                        </p:tgtEl>
                                        <p:attrNameLst>
                                          <p:attrName>style.visibility</p:attrName>
                                        </p:attrNameLst>
                                      </p:cBhvr>
                                      <p:to>
                                        <p:strVal val="visible"/>
                                      </p:to>
                                    </p:set>
                                    <p:animEffect transition="in" filter="wedge">
                                      <p:cBhvr>
                                        <p:cTn id="44" dur="2000"/>
                                        <p:tgtEl>
                                          <p:spTgt spid="373766"/>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73784"/>
                                        </p:tgtEl>
                                        <p:attrNameLst>
                                          <p:attrName>style.visibility</p:attrName>
                                        </p:attrNameLst>
                                      </p:cBhvr>
                                      <p:to>
                                        <p:strVal val="visible"/>
                                      </p:to>
                                    </p:set>
                                    <p:anim calcmode="lin" valueType="num">
                                      <p:cBhvr additive="base">
                                        <p:cTn id="49" dur="500" fill="hold"/>
                                        <p:tgtEl>
                                          <p:spTgt spid="373784"/>
                                        </p:tgtEl>
                                        <p:attrNameLst>
                                          <p:attrName>ppt_x</p:attrName>
                                        </p:attrNameLst>
                                      </p:cBhvr>
                                      <p:tavLst>
                                        <p:tav tm="0">
                                          <p:val>
                                            <p:strVal val="#ppt_x"/>
                                          </p:val>
                                        </p:tav>
                                        <p:tav tm="100000">
                                          <p:val>
                                            <p:strVal val="#ppt_x"/>
                                          </p:val>
                                        </p:tav>
                                      </p:tavLst>
                                    </p:anim>
                                    <p:anim calcmode="lin" valueType="num">
                                      <p:cBhvr additive="base">
                                        <p:cTn id="50" dur="500" fill="hold"/>
                                        <p:tgtEl>
                                          <p:spTgt spid="373784"/>
                                        </p:tgtEl>
                                        <p:attrNameLst>
                                          <p:attrName>ppt_y</p:attrName>
                                        </p:attrNameLst>
                                      </p:cBhvr>
                                      <p:tavLst>
                                        <p:tav tm="0">
                                          <p:val>
                                            <p:strVal val="1+#ppt_h/2"/>
                                          </p:val>
                                        </p:tav>
                                        <p:tav tm="100000">
                                          <p:val>
                                            <p:strVal val="#ppt_y"/>
                                          </p:val>
                                        </p:tav>
                                      </p:tavLst>
                                    </p:anim>
                                  </p:childTnLst>
                                </p:cTn>
                              </p:par>
                            </p:childTnLst>
                          </p:cTn>
                        </p:par>
                        <p:par>
                          <p:cTn id="51" fill="hold">
                            <p:stCondLst>
                              <p:cond delay="500"/>
                            </p:stCondLst>
                            <p:childTnLst>
                              <p:par>
                                <p:cTn id="52" presetID="2" presetClass="entr" presetSubtype="4" fill="hold" grpId="0" nodeType="afterEffect">
                                  <p:stCondLst>
                                    <p:cond delay="0"/>
                                  </p:stCondLst>
                                  <p:childTnLst>
                                    <p:set>
                                      <p:cBhvr>
                                        <p:cTn id="53" dur="1" fill="hold">
                                          <p:stCondLst>
                                            <p:cond delay="0"/>
                                          </p:stCondLst>
                                        </p:cTn>
                                        <p:tgtEl>
                                          <p:spTgt spid="373785"/>
                                        </p:tgtEl>
                                        <p:attrNameLst>
                                          <p:attrName>style.visibility</p:attrName>
                                        </p:attrNameLst>
                                      </p:cBhvr>
                                      <p:to>
                                        <p:strVal val="visible"/>
                                      </p:to>
                                    </p:set>
                                    <p:anim calcmode="lin" valueType="num">
                                      <p:cBhvr additive="base">
                                        <p:cTn id="54" dur="500" fill="hold"/>
                                        <p:tgtEl>
                                          <p:spTgt spid="373785"/>
                                        </p:tgtEl>
                                        <p:attrNameLst>
                                          <p:attrName>ppt_x</p:attrName>
                                        </p:attrNameLst>
                                      </p:cBhvr>
                                      <p:tavLst>
                                        <p:tav tm="0">
                                          <p:val>
                                            <p:strVal val="#ppt_x"/>
                                          </p:val>
                                        </p:tav>
                                        <p:tav tm="100000">
                                          <p:val>
                                            <p:strVal val="#ppt_x"/>
                                          </p:val>
                                        </p:tav>
                                      </p:tavLst>
                                    </p:anim>
                                    <p:anim calcmode="lin" valueType="num">
                                      <p:cBhvr additive="base">
                                        <p:cTn id="55" dur="500" fill="hold"/>
                                        <p:tgtEl>
                                          <p:spTgt spid="37378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373767"/>
                                        </p:tgtEl>
                                        <p:attrNameLst>
                                          <p:attrName>style.visibility</p:attrName>
                                        </p:attrNameLst>
                                      </p:cBhvr>
                                      <p:to>
                                        <p:strVal val="visible"/>
                                      </p:to>
                                    </p:set>
                                    <p:anim calcmode="lin" valueType="num">
                                      <p:cBhvr additive="base">
                                        <p:cTn id="60" dur="500" fill="hold"/>
                                        <p:tgtEl>
                                          <p:spTgt spid="373767"/>
                                        </p:tgtEl>
                                        <p:attrNameLst>
                                          <p:attrName>ppt_x</p:attrName>
                                        </p:attrNameLst>
                                      </p:cBhvr>
                                      <p:tavLst>
                                        <p:tav tm="0">
                                          <p:val>
                                            <p:strVal val="#ppt_x"/>
                                          </p:val>
                                        </p:tav>
                                        <p:tav tm="100000">
                                          <p:val>
                                            <p:strVal val="#ppt_x"/>
                                          </p:val>
                                        </p:tav>
                                      </p:tavLst>
                                    </p:anim>
                                    <p:anim calcmode="lin" valueType="num">
                                      <p:cBhvr additive="base">
                                        <p:cTn id="61" dur="500" fill="hold"/>
                                        <p:tgtEl>
                                          <p:spTgt spid="373767"/>
                                        </p:tgtEl>
                                        <p:attrNameLst>
                                          <p:attrName>ppt_y</p:attrName>
                                        </p:attrNameLst>
                                      </p:cBhvr>
                                      <p:tavLst>
                                        <p:tav tm="0">
                                          <p:val>
                                            <p:strVal val="1+#ppt_h/2"/>
                                          </p:val>
                                        </p:tav>
                                        <p:tav tm="100000">
                                          <p:val>
                                            <p:strVal val="#ppt_y"/>
                                          </p:val>
                                        </p:tav>
                                      </p:tavLst>
                                    </p:anim>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373786"/>
                                        </p:tgtEl>
                                        <p:attrNameLst>
                                          <p:attrName>style.visibility</p:attrName>
                                        </p:attrNameLst>
                                      </p:cBhvr>
                                      <p:to>
                                        <p:strVal val="visible"/>
                                      </p:to>
                                    </p:set>
                                    <p:animEffect transition="in" filter="fade">
                                      <p:cBhvr>
                                        <p:cTn id="65" dur="2000"/>
                                        <p:tgtEl>
                                          <p:spTgt spid="373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4" grpId="0" animBg="1"/>
      <p:bldP spid="373777" grpId="0" animBg="1"/>
      <p:bldP spid="373779" grpId="0" animBg="1"/>
      <p:bldP spid="373780" grpId="0"/>
      <p:bldP spid="373781" grpId="0" animBg="1"/>
      <p:bldP spid="373782" grpId="0"/>
      <p:bldP spid="373783" grpId="0"/>
      <p:bldP spid="373785" grpId="0"/>
      <p:bldP spid="37378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F896"/>
            </a:gs>
            <a:gs pos="50000">
              <a:srgbClr val="FFFFCC"/>
            </a:gs>
            <a:gs pos="100000">
              <a:srgbClr val="C0F896"/>
            </a:gs>
          </a:gsLst>
          <a:lin ang="0" scaled="1"/>
        </a:gradFill>
        <a:effectLst/>
      </p:bgPr>
    </p:bg>
    <p:spTree>
      <p:nvGrpSpPr>
        <p:cNvPr id="1" name=""/>
        <p:cNvGrpSpPr/>
        <p:nvPr/>
      </p:nvGrpSpPr>
      <p:grpSpPr>
        <a:xfrm>
          <a:off x="0" y="0"/>
          <a:ext cx="0" cy="0"/>
          <a:chOff x="0" y="0"/>
          <a:chExt cx="0" cy="0"/>
        </a:xfrm>
      </p:grpSpPr>
      <p:sp>
        <p:nvSpPr>
          <p:cNvPr id="28" name="灯片编号占位符 5"/>
          <p:cNvSpPr>
            <a:spLocks noGrp="1"/>
          </p:cNvSpPr>
          <p:nvPr>
            <p:ph type="sldNum" sz="quarter" idx="12"/>
          </p:nvPr>
        </p:nvSpPr>
        <p:spPr/>
        <p:txBody>
          <a:bodyPr/>
          <a:lstStyle/>
          <a:p>
            <a:fld id="{198B9168-63DF-40C4-B4E8-4AFFCED01E87}" type="slidenum">
              <a:rPr lang="en-US" altLang="zh-CN"/>
              <a:pPr/>
              <a:t>69</a:t>
            </a:fld>
            <a:endParaRPr lang="en-US" altLang="zh-CN"/>
          </a:p>
        </p:txBody>
      </p:sp>
      <p:sp>
        <p:nvSpPr>
          <p:cNvPr id="374786" name="Rectangle 2"/>
          <p:cNvSpPr>
            <a:spLocks noGrp="1" noChangeArrowheads="1"/>
          </p:cNvSpPr>
          <p:nvPr>
            <p:ph type="title"/>
          </p:nvPr>
        </p:nvSpPr>
        <p:spPr>
          <a:xfrm>
            <a:off x="685800" y="76200"/>
            <a:ext cx="7772400" cy="838200"/>
          </a:xfrm>
          <a:noFill/>
          <a:ln/>
        </p:spPr>
        <p:txBody>
          <a:bodyPr/>
          <a:lstStyle/>
          <a:p>
            <a:r>
              <a:rPr lang="zh-CN" altLang="en-US">
                <a:solidFill>
                  <a:schemeClr val="tx1"/>
                </a:solidFill>
                <a:latin typeface="黑体" pitchFamily="49" charset="-122"/>
                <a:ea typeface="黑体" pitchFamily="49" charset="-122"/>
              </a:rPr>
              <a:t>互易性原理</a:t>
            </a:r>
          </a:p>
        </p:txBody>
      </p:sp>
      <p:sp>
        <p:nvSpPr>
          <p:cNvPr id="374787" name="Text Box 3"/>
          <p:cNvSpPr txBox="1">
            <a:spLocks noChangeArrowheads="1"/>
          </p:cNvSpPr>
          <p:nvPr/>
        </p:nvSpPr>
        <p:spPr bwMode="auto">
          <a:xfrm>
            <a:off x="7283450" y="0"/>
            <a:ext cx="1860550" cy="457200"/>
          </a:xfrm>
          <a:prstGeom prst="rect">
            <a:avLst/>
          </a:prstGeom>
          <a:solidFill>
            <a:srgbClr val="CCCCFF"/>
          </a:solidFill>
          <a:ln w="9525">
            <a:noFill/>
            <a:miter lim="800000"/>
            <a:headEnd/>
            <a:tailEnd/>
          </a:ln>
          <a:effectLst/>
        </p:spPr>
        <p:txBody>
          <a:bodyPr wrap="none">
            <a:spAutoFit/>
          </a:bodyPr>
          <a:lstStyle/>
          <a:p>
            <a:pPr algn="r"/>
            <a:r>
              <a:rPr kumimoji="1" lang="zh-CN" altLang="en-US"/>
              <a:t>互易性原理</a:t>
            </a:r>
            <a:r>
              <a:rPr kumimoji="1" lang="en-US" altLang="zh-CN"/>
              <a:t>2</a:t>
            </a:r>
            <a:endParaRPr kumimoji="1" lang="en-US" altLang="zh-CN">
              <a:ea typeface="华文行楷" pitchFamily="2" charset="-122"/>
            </a:endParaRPr>
          </a:p>
        </p:txBody>
      </p:sp>
      <p:sp>
        <p:nvSpPr>
          <p:cNvPr id="374788" name="Text Box 4"/>
          <p:cNvSpPr txBox="1">
            <a:spLocks noChangeArrowheads="1"/>
          </p:cNvSpPr>
          <p:nvPr/>
        </p:nvSpPr>
        <p:spPr bwMode="auto">
          <a:xfrm>
            <a:off x="250825" y="981075"/>
            <a:ext cx="7831138" cy="579438"/>
          </a:xfrm>
          <a:prstGeom prst="rect">
            <a:avLst/>
          </a:prstGeom>
          <a:noFill/>
          <a:ln w="9525">
            <a:noFill/>
            <a:miter lim="800000"/>
            <a:headEnd/>
            <a:tailEnd/>
          </a:ln>
          <a:effectLst/>
        </p:spPr>
        <p:txBody>
          <a:bodyPr wrap="none">
            <a:spAutoFit/>
          </a:bodyPr>
          <a:lstStyle/>
          <a:p>
            <a:r>
              <a:rPr lang="zh-CN" altLang="en-US" sz="3200">
                <a:latin typeface="Arial" pitchFamily="34" charset="0"/>
              </a:rPr>
              <a:t>均匀磁化（</a:t>
            </a:r>
            <a:r>
              <a:rPr lang="en-US" altLang="zh-CN" sz="3200">
                <a:latin typeface="Arial" pitchFamily="34" charset="0"/>
              </a:rPr>
              <a:t>homogeneous magnetization</a:t>
            </a:r>
            <a:r>
              <a:rPr lang="zh-CN" altLang="en-US" sz="3200">
                <a:latin typeface="Arial" pitchFamily="34" charset="0"/>
              </a:rPr>
              <a:t>）</a:t>
            </a:r>
          </a:p>
        </p:txBody>
      </p:sp>
      <p:grpSp>
        <p:nvGrpSpPr>
          <p:cNvPr id="374789" name="Group 5"/>
          <p:cNvGrpSpPr>
            <a:grpSpLocks/>
          </p:cNvGrpSpPr>
          <p:nvPr/>
        </p:nvGrpSpPr>
        <p:grpSpPr bwMode="auto">
          <a:xfrm>
            <a:off x="104775" y="3213100"/>
            <a:ext cx="3098800" cy="2735263"/>
            <a:chOff x="179" y="2478"/>
            <a:chExt cx="1952" cy="1723"/>
          </a:xfrm>
        </p:grpSpPr>
        <p:sp>
          <p:nvSpPr>
            <p:cNvPr id="374790" name="Oval 6"/>
            <p:cNvSpPr>
              <a:spLocks noChangeArrowheads="1"/>
            </p:cNvSpPr>
            <p:nvPr/>
          </p:nvSpPr>
          <p:spPr bwMode="auto">
            <a:xfrm>
              <a:off x="385" y="2750"/>
              <a:ext cx="1315" cy="545"/>
            </a:xfrm>
            <a:prstGeom prst="ellipse">
              <a:avLst/>
            </a:prstGeom>
            <a:solidFill>
              <a:schemeClr val="bg1"/>
            </a:solidFill>
            <a:ln w="57150">
              <a:solidFill>
                <a:srgbClr val="FF3300"/>
              </a:solidFill>
              <a:round/>
              <a:headEnd/>
              <a:tailEnd/>
            </a:ln>
            <a:effectLst/>
          </p:spPr>
          <p:txBody>
            <a:bodyPr wrap="none" anchor="ctr"/>
            <a:lstStyle/>
            <a:p>
              <a:endParaRPr lang="zh-CN" altLang="en-US"/>
            </a:p>
          </p:txBody>
        </p:sp>
        <p:sp>
          <p:nvSpPr>
            <p:cNvPr id="374791" name="Line 7"/>
            <p:cNvSpPr>
              <a:spLocks noChangeShapeType="1"/>
            </p:cNvSpPr>
            <p:nvPr/>
          </p:nvSpPr>
          <p:spPr bwMode="auto">
            <a:xfrm flipV="1">
              <a:off x="1042" y="2478"/>
              <a:ext cx="0" cy="1723"/>
            </a:xfrm>
            <a:prstGeom prst="line">
              <a:avLst/>
            </a:prstGeom>
            <a:noFill/>
            <a:ln w="9525">
              <a:solidFill>
                <a:srgbClr val="FF3300"/>
              </a:solidFill>
              <a:round/>
              <a:headEnd/>
              <a:tailEnd type="triangle" w="med" len="med"/>
            </a:ln>
            <a:effectLst/>
          </p:spPr>
          <p:txBody>
            <a:bodyPr/>
            <a:lstStyle/>
            <a:p>
              <a:endParaRPr lang="zh-CN" altLang="en-US"/>
            </a:p>
          </p:txBody>
        </p:sp>
        <p:sp>
          <p:nvSpPr>
            <p:cNvPr id="374792" name="Line 8"/>
            <p:cNvSpPr>
              <a:spLocks noChangeShapeType="1"/>
            </p:cNvSpPr>
            <p:nvPr/>
          </p:nvSpPr>
          <p:spPr bwMode="auto">
            <a:xfrm>
              <a:off x="1042" y="3022"/>
              <a:ext cx="1089" cy="0"/>
            </a:xfrm>
            <a:prstGeom prst="line">
              <a:avLst/>
            </a:prstGeom>
            <a:noFill/>
            <a:ln w="9525">
              <a:solidFill>
                <a:srgbClr val="FF3300"/>
              </a:solidFill>
              <a:round/>
              <a:headEnd/>
              <a:tailEnd type="triangle" w="med" len="med"/>
            </a:ln>
            <a:effectLst/>
          </p:spPr>
          <p:txBody>
            <a:bodyPr/>
            <a:lstStyle/>
            <a:p>
              <a:endParaRPr lang="zh-CN" altLang="en-US"/>
            </a:p>
          </p:txBody>
        </p:sp>
        <p:sp>
          <p:nvSpPr>
            <p:cNvPr id="374793" name="Line 9"/>
            <p:cNvSpPr>
              <a:spLocks noChangeShapeType="1"/>
            </p:cNvSpPr>
            <p:nvPr/>
          </p:nvSpPr>
          <p:spPr bwMode="auto">
            <a:xfrm flipH="1">
              <a:off x="179" y="3022"/>
              <a:ext cx="863" cy="408"/>
            </a:xfrm>
            <a:prstGeom prst="line">
              <a:avLst/>
            </a:prstGeom>
            <a:noFill/>
            <a:ln w="9525">
              <a:solidFill>
                <a:srgbClr val="FF3300"/>
              </a:solidFill>
              <a:round/>
              <a:headEnd/>
              <a:tailEnd type="triangle" w="med" len="med"/>
            </a:ln>
            <a:effectLst/>
          </p:spPr>
          <p:txBody>
            <a:bodyPr/>
            <a:lstStyle/>
            <a:p>
              <a:endParaRPr lang="zh-CN" altLang="en-US"/>
            </a:p>
          </p:txBody>
        </p:sp>
      </p:grpSp>
      <p:grpSp>
        <p:nvGrpSpPr>
          <p:cNvPr id="374794" name="Group 10"/>
          <p:cNvGrpSpPr>
            <a:grpSpLocks/>
          </p:cNvGrpSpPr>
          <p:nvPr/>
        </p:nvGrpSpPr>
        <p:grpSpPr bwMode="auto">
          <a:xfrm>
            <a:off x="1417638" y="5089525"/>
            <a:ext cx="119062" cy="431800"/>
            <a:chOff x="1095" y="3865"/>
            <a:chExt cx="91" cy="272"/>
          </a:xfrm>
        </p:grpSpPr>
        <p:sp>
          <p:nvSpPr>
            <p:cNvPr id="374795" name="Oval 11"/>
            <p:cNvSpPr>
              <a:spLocks noChangeArrowheads="1"/>
            </p:cNvSpPr>
            <p:nvPr/>
          </p:nvSpPr>
          <p:spPr bwMode="auto">
            <a:xfrm>
              <a:off x="1095" y="3972"/>
              <a:ext cx="91" cy="91"/>
            </a:xfrm>
            <a:prstGeom prst="ellipse">
              <a:avLst/>
            </a:prstGeom>
            <a:solidFill>
              <a:srgbClr val="FF0000"/>
            </a:solidFill>
            <a:ln w="9525">
              <a:solidFill>
                <a:srgbClr val="FF0000"/>
              </a:solidFill>
              <a:round/>
              <a:headEnd/>
              <a:tailEnd/>
            </a:ln>
            <a:effectLst/>
          </p:spPr>
          <p:txBody>
            <a:bodyPr wrap="none" anchor="ctr"/>
            <a:lstStyle/>
            <a:p>
              <a:pPr algn="ctr"/>
              <a:endParaRPr lang="zh-CN" altLang="zh-CN" sz="1800"/>
            </a:p>
          </p:txBody>
        </p:sp>
        <p:sp>
          <p:nvSpPr>
            <p:cNvPr id="374796" name="Line 12"/>
            <p:cNvSpPr>
              <a:spLocks noChangeShapeType="1"/>
            </p:cNvSpPr>
            <p:nvPr/>
          </p:nvSpPr>
          <p:spPr bwMode="auto">
            <a:xfrm flipV="1">
              <a:off x="1141" y="3865"/>
              <a:ext cx="0" cy="272"/>
            </a:xfrm>
            <a:prstGeom prst="line">
              <a:avLst/>
            </a:prstGeom>
            <a:noFill/>
            <a:ln w="38100">
              <a:solidFill>
                <a:srgbClr val="FF0000"/>
              </a:solidFill>
              <a:round/>
              <a:headEnd/>
              <a:tailEnd type="triangle" w="med" len="med"/>
            </a:ln>
            <a:effectLst/>
          </p:spPr>
          <p:txBody>
            <a:bodyPr/>
            <a:lstStyle/>
            <a:p>
              <a:endParaRPr lang="zh-CN" altLang="en-US"/>
            </a:p>
          </p:txBody>
        </p:sp>
      </p:grpSp>
      <p:sp>
        <p:nvSpPr>
          <p:cNvPr id="374797" name="Text Box 13"/>
          <p:cNvSpPr txBox="1">
            <a:spLocks noChangeArrowheads="1"/>
          </p:cNvSpPr>
          <p:nvPr/>
        </p:nvSpPr>
        <p:spPr bwMode="auto">
          <a:xfrm>
            <a:off x="1911350" y="3649663"/>
            <a:ext cx="393700" cy="457200"/>
          </a:xfrm>
          <a:prstGeom prst="rect">
            <a:avLst/>
          </a:prstGeom>
          <a:noFill/>
          <a:ln w="9525">
            <a:noFill/>
            <a:miter lim="800000"/>
            <a:headEnd/>
            <a:tailEnd/>
          </a:ln>
          <a:effectLst/>
        </p:spPr>
        <p:txBody>
          <a:bodyPr wrap="none">
            <a:spAutoFit/>
          </a:bodyPr>
          <a:lstStyle/>
          <a:p>
            <a:r>
              <a:rPr lang="en-US" altLang="zh-CN" i="1"/>
              <a:t>r</a:t>
            </a:r>
            <a:r>
              <a:rPr lang="en-US" altLang="zh-CN" i="1" baseline="-25000"/>
              <a:t>c</a:t>
            </a:r>
            <a:endParaRPr lang="en-US" altLang="zh-CN" i="1"/>
          </a:p>
        </p:txBody>
      </p:sp>
      <p:sp>
        <p:nvSpPr>
          <p:cNvPr id="374798" name="Line 14"/>
          <p:cNvSpPr>
            <a:spLocks noChangeShapeType="1"/>
          </p:cNvSpPr>
          <p:nvPr/>
        </p:nvSpPr>
        <p:spPr bwMode="auto">
          <a:xfrm flipH="1">
            <a:off x="1477963" y="4081463"/>
            <a:ext cx="1042987" cy="1247775"/>
          </a:xfrm>
          <a:prstGeom prst="line">
            <a:avLst/>
          </a:prstGeom>
          <a:noFill/>
          <a:ln w="28575">
            <a:solidFill>
              <a:srgbClr val="0000FF"/>
            </a:solidFill>
            <a:round/>
            <a:headEnd/>
            <a:tailEnd/>
          </a:ln>
          <a:effectLst/>
        </p:spPr>
        <p:txBody>
          <a:bodyPr/>
          <a:lstStyle/>
          <a:p>
            <a:endParaRPr lang="zh-CN" altLang="en-US"/>
          </a:p>
        </p:txBody>
      </p:sp>
      <p:sp>
        <p:nvSpPr>
          <p:cNvPr id="374799" name="Text Box 15"/>
          <p:cNvSpPr txBox="1">
            <a:spLocks noChangeArrowheads="1"/>
          </p:cNvSpPr>
          <p:nvPr/>
        </p:nvSpPr>
        <p:spPr bwMode="auto">
          <a:xfrm>
            <a:off x="931863" y="4511675"/>
            <a:ext cx="590550" cy="457200"/>
          </a:xfrm>
          <a:prstGeom prst="rect">
            <a:avLst/>
          </a:prstGeom>
          <a:noFill/>
          <a:ln w="9525">
            <a:noFill/>
            <a:miter lim="800000"/>
            <a:headEnd/>
            <a:tailEnd/>
          </a:ln>
          <a:effectLst/>
        </p:spPr>
        <p:txBody>
          <a:bodyPr wrap="none">
            <a:spAutoFit/>
          </a:bodyPr>
          <a:lstStyle/>
          <a:p>
            <a:r>
              <a:rPr lang="en-US" altLang="zh-CN" i="1"/>
              <a:t>z</a:t>
            </a:r>
            <a:r>
              <a:rPr lang="en-US" altLang="zh-CN"/>
              <a:t>(</a:t>
            </a:r>
            <a:r>
              <a:rPr lang="en-US" altLang="zh-CN" i="1"/>
              <a:t>t</a:t>
            </a:r>
            <a:r>
              <a:rPr lang="en-US" altLang="zh-CN"/>
              <a:t>)</a:t>
            </a:r>
          </a:p>
        </p:txBody>
      </p:sp>
      <p:sp>
        <p:nvSpPr>
          <p:cNvPr id="374800" name="Freeform 16"/>
          <p:cNvSpPr>
            <a:spLocks/>
          </p:cNvSpPr>
          <p:nvPr/>
        </p:nvSpPr>
        <p:spPr bwMode="auto">
          <a:xfrm>
            <a:off x="1477963" y="4802188"/>
            <a:ext cx="330200" cy="142875"/>
          </a:xfrm>
          <a:custGeom>
            <a:avLst/>
            <a:gdLst/>
            <a:ahLst/>
            <a:cxnLst>
              <a:cxn ang="0">
                <a:pos x="0" y="54"/>
              </a:cxn>
              <a:cxn ang="0">
                <a:pos x="116" y="6"/>
              </a:cxn>
              <a:cxn ang="0">
                <a:pos x="208" y="90"/>
              </a:cxn>
            </a:cxnLst>
            <a:rect l="0" t="0" r="r" b="b"/>
            <a:pathLst>
              <a:path w="208" h="90">
                <a:moveTo>
                  <a:pt x="0" y="54"/>
                </a:moveTo>
                <a:cubicBezTo>
                  <a:pt x="19" y="46"/>
                  <a:pt x="81" y="0"/>
                  <a:pt x="116" y="6"/>
                </a:cubicBezTo>
                <a:cubicBezTo>
                  <a:pt x="151" y="12"/>
                  <a:pt x="189" y="72"/>
                  <a:pt x="208" y="90"/>
                </a:cubicBezTo>
              </a:path>
            </a:pathLst>
          </a:custGeom>
          <a:noFill/>
          <a:ln w="19050" cmpd="sng">
            <a:solidFill>
              <a:schemeClr val="tx1"/>
            </a:solidFill>
            <a:round/>
            <a:headEnd type="none" w="med" len="med"/>
            <a:tailEnd type="triangle" w="med" len="med"/>
          </a:ln>
          <a:effectLst/>
        </p:spPr>
        <p:txBody>
          <a:bodyPr/>
          <a:lstStyle/>
          <a:p>
            <a:endParaRPr lang="zh-CN" altLang="en-US"/>
          </a:p>
        </p:txBody>
      </p:sp>
      <p:sp>
        <p:nvSpPr>
          <p:cNvPr id="374801" name="Text Box 17"/>
          <p:cNvSpPr txBox="1">
            <a:spLocks noChangeArrowheads="1"/>
          </p:cNvSpPr>
          <p:nvPr/>
        </p:nvSpPr>
        <p:spPr bwMode="auto">
          <a:xfrm>
            <a:off x="1584325" y="4506913"/>
            <a:ext cx="303213" cy="366712"/>
          </a:xfrm>
          <a:prstGeom prst="rect">
            <a:avLst/>
          </a:prstGeom>
          <a:noFill/>
          <a:ln w="9525">
            <a:noFill/>
            <a:miter lim="800000"/>
            <a:headEnd/>
            <a:tailEnd/>
          </a:ln>
          <a:effectLst/>
        </p:spPr>
        <p:txBody>
          <a:bodyPr wrap="none">
            <a:spAutoFit/>
          </a:bodyPr>
          <a:lstStyle/>
          <a:p>
            <a:r>
              <a:rPr lang="en-US" altLang="zh-CN" sz="1800" i="1">
                <a:sym typeface="Symbol" pitchFamily="18" charset="2"/>
              </a:rPr>
              <a:t></a:t>
            </a:r>
          </a:p>
        </p:txBody>
      </p:sp>
      <p:graphicFrame>
        <p:nvGraphicFramePr>
          <p:cNvPr id="374802" name="Object 18"/>
          <p:cNvGraphicFramePr>
            <a:graphicFrameLocks noChangeAspect="1"/>
          </p:cNvGraphicFramePr>
          <p:nvPr/>
        </p:nvGraphicFramePr>
        <p:xfrm>
          <a:off x="971550" y="1773238"/>
          <a:ext cx="4770438" cy="966787"/>
        </p:xfrm>
        <a:graphic>
          <a:graphicData uri="http://schemas.openxmlformats.org/presentationml/2006/ole">
            <p:oleObj spid="_x0000_s374802" name="Equation" r:id="rId3" imgW="2070000" imgH="419040" progId="Equation.DSMT4">
              <p:embed/>
            </p:oleObj>
          </a:graphicData>
        </a:graphic>
      </p:graphicFrame>
      <p:sp>
        <p:nvSpPr>
          <p:cNvPr id="374803" name="Arc 19"/>
          <p:cNvSpPr>
            <a:spLocks/>
          </p:cNvSpPr>
          <p:nvPr/>
        </p:nvSpPr>
        <p:spPr bwMode="auto">
          <a:xfrm>
            <a:off x="500063" y="3689350"/>
            <a:ext cx="647700" cy="539750"/>
          </a:xfrm>
          <a:custGeom>
            <a:avLst/>
            <a:gdLst>
              <a:gd name="G0" fmla="+- 17975 0 0"/>
              <a:gd name="G1" fmla="+- 21309 0 0"/>
              <a:gd name="G2" fmla="+- 21600 0 0"/>
              <a:gd name="T0" fmla="*/ 0 w 17975"/>
              <a:gd name="T1" fmla="*/ 9332 h 21309"/>
              <a:gd name="T2" fmla="*/ 14443 w 17975"/>
              <a:gd name="T3" fmla="*/ 0 h 21309"/>
              <a:gd name="T4" fmla="*/ 17975 w 17975"/>
              <a:gd name="T5" fmla="*/ 21309 h 21309"/>
            </a:gdLst>
            <a:ahLst/>
            <a:cxnLst>
              <a:cxn ang="0">
                <a:pos x="T0" y="T1"/>
              </a:cxn>
              <a:cxn ang="0">
                <a:pos x="T2" y="T3"/>
              </a:cxn>
              <a:cxn ang="0">
                <a:pos x="T4" y="T5"/>
              </a:cxn>
            </a:cxnLst>
            <a:rect l="0" t="0" r="r" b="b"/>
            <a:pathLst>
              <a:path w="17975" h="21309" fill="none" extrusionOk="0">
                <a:moveTo>
                  <a:pt x="-1" y="9331"/>
                </a:moveTo>
                <a:cubicBezTo>
                  <a:pt x="3315" y="4356"/>
                  <a:pt x="8544" y="977"/>
                  <a:pt x="14442" y="-1"/>
                </a:cubicBezTo>
              </a:path>
              <a:path w="17975" h="21309" stroke="0" extrusionOk="0">
                <a:moveTo>
                  <a:pt x="-1" y="9331"/>
                </a:moveTo>
                <a:cubicBezTo>
                  <a:pt x="3315" y="4356"/>
                  <a:pt x="8544" y="977"/>
                  <a:pt x="14442" y="-1"/>
                </a:cubicBezTo>
                <a:lnTo>
                  <a:pt x="17975" y="21309"/>
                </a:lnTo>
                <a:close/>
              </a:path>
            </a:pathLst>
          </a:custGeom>
          <a:noFill/>
          <a:ln w="57150">
            <a:solidFill>
              <a:srgbClr val="0000FF"/>
            </a:solidFill>
            <a:round/>
            <a:headEnd type="stealth" w="med" len="lg"/>
            <a:tailEnd type="none" w="med" len="lg"/>
          </a:ln>
          <a:effectLst/>
        </p:spPr>
        <p:txBody>
          <a:bodyPr wrap="none" anchor="ctr"/>
          <a:lstStyle/>
          <a:p>
            <a:endParaRPr lang="zh-CN" altLang="en-US"/>
          </a:p>
        </p:txBody>
      </p:sp>
      <p:sp>
        <p:nvSpPr>
          <p:cNvPr id="374804" name="Text Box 20"/>
          <p:cNvSpPr txBox="1">
            <a:spLocks noChangeArrowheads="1"/>
          </p:cNvSpPr>
          <p:nvPr/>
        </p:nvSpPr>
        <p:spPr bwMode="auto">
          <a:xfrm>
            <a:off x="500063" y="3217863"/>
            <a:ext cx="322262" cy="519112"/>
          </a:xfrm>
          <a:prstGeom prst="rect">
            <a:avLst/>
          </a:prstGeom>
          <a:noFill/>
          <a:ln w="9525">
            <a:noFill/>
            <a:miter lim="800000"/>
            <a:headEnd/>
            <a:tailEnd/>
          </a:ln>
          <a:effectLst/>
        </p:spPr>
        <p:txBody>
          <a:bodyPr wrap="none">
            <a:spAutoFit/>
          </a:bodyPr>
          <a:lstStyle/>
          <a:p>
            <a:r>
              <a:rPr lang="en-US" altLang="zh-CN" sz="2800" b="1" i="1">
                <a:solidFill>
                  <a:srgbClr val="0000FF"/>
                </a:solidFill>
              </a:rPr>
              <a:t>I</a:t>
            </a:r>
          </a:p>
        </p:txBody>
      </p:sp>
      <p:sp>
        <p:nvSpPr>
          <p:cNvPr id="374805" name="Text Box 21"/>
          <p:cNvSpPr txBox="1">
            <a:spLocks noChangeArrowheads="1"/>
          </p:cNvSpPr>
          <p:nvPr/>
        </p:nvSpPr>
        <p:spPr bwMode="auto">
          <a:xfrm>
            <a:off x="931863" y="5018088"/>
            <a:ext cx="460375" cy="519112"/>
          </a:xfrm>
          <a:prstGeom prst="rect">
            <a:avLst/>
          </a:prstGeom>
          <a:noFill/>
          <a:ln w="9525">
            <a:noFill/>
            <a:miter lim="800000"/>
            <a:headEnd/>
            <a:tailEnd/>
          </a:ln>
          <a:effectLst/>
        </p:spPr>
        <p:txBody>
          <a:bodyPr wrap="none">
            <a:spAutoFit/>
          </a:bodyPr>
          <a:lstStyle/>
          <a:p>
            <a:r>
              <a:rPr lang="en-US" altLang="zh-CN" sz="2800" b="1" i="1">
                <a:solidFill>
                  <a:srgbClr val="0000FF"/>
                </a:solidFill>
              </a:rPr>
              <a:t>m</a:t>
            </a:r>
          </a:p>
        </p:txBody>
      </p:sp>
      <p:graphicFrame>
        <p:nvGraphicFramePr>
          <p:cNvPr id="374806" name="Object 22"/>
          <p:cNvGraphicFramePr>
            <a:graphicFrameLocks noChangeAspect="1"/>
          </p:cNvGraphicFramePr>
          <p:nvPr/>
        </p:nvGraphicFramePr>
        <p:xfrm>
          <a:off x="6011863" y="1700213"/>
          <a:ext cx="2841625" cy="1112837"/>
        </p:xfrm>
        <a:graphic>
          <a:graphicData uri="http://schemas.openxmlformats.org/presentationml/2006/ole">
            <p:oleObj spid="_x0000_s374806" name="Equation" r:id="rId4" imgW="1231560" imgH="482400" progId="Equation.DSMT4">
              <p:embed/>
            </p:oleObj>
          </a:graphicData>
        </a:graphic>
      </p:graphicFrame>
      <p:graphicFrame>
        <p:nvGraphicFramePr>
          <p:cNvPr id="374807" name="Object 23"/>
          <p:cNvGraphicFramePr>
            <a:graphicFrameLocks noChangeAspect="1"/>
          </p:cNvGraphicFramePr>
          <p:nvPr/>
        </p:nvGraphicFramePr>
        <p:xfrm>
          <a:off x="4211638" y="3644900"/>
          <a:ext cx="3251200" cy="966788"/>
        </p:xfrm>
        <a:graphic>
          <a:graphicData uri="http://schemas.openxmlformats.org/presentationml/2006/ole">
            <p:oleObj spid="_x0000_s374807" name="Equation" r:id="rId5" imgW="1409400" imgH="419040" progId="Equation.DSMT4">
              <p:embed/>
            </p:oleObj>
          </a:graphicData>
        </a:graphic>
      </p:graphicFrame>
      <p:graphicFrame>
        <p:nvGraphicFramePr>
          <p:cNvPr id="374808" name="Object 24"/>
          <p:cNvGraphicFramePr>
            <a:graphicFrameLocks noChangeAspect="1"/>
          </p:cNvGraphicFramePr>
          <p:nvPr/>
        </p:nvGraphicFramePr>
        <p:xfrm>
          <a:off x="3492500" y="4797425"/>
          <a:ext cx="4775200" cy="1054100"/>
        </p:xfrm>
        <a:graphic>
          <a:graphicData uri="http://schemas.openxmlformats.org/presentationml/2006/ole">
            <p:oleObj spid="_x0000_s374808" name="Equation" r:id="rId6" imgW="2070000" imgH="457200" progId="Equation.DSMT4">
              <p:embed/>
            </p:oleObj>
          </a:graphicData>
        </a:graphic>
      </p:graphicFrame>
      <p:sp>
        <p:nvSpPr>
          <p:cNvPr id="374809" name="Text Box 25"/>
          <p:cNvSpPr txBox="1">
            <a:spLocks noChangeArrowheads="1"/>
          </p:cNvSpPr>
          <p:nvPr/>
        </p:nvSpPr>
        <p:spPr bwMode="auto">
          <a:xfrm>
            <a:off x="179388" y="6089650"/>
            <a:ext cx="5575300" cy="579438"/>
          </a:xfrm>
          <a:prstGeom prst="rect">
            <a:avLst/>
          </a:prstGeom>
          <a:solidFill>
            <a:srgbClr val="FF0000"/>
          </a:solidFill>
          <a:ln w="9525">
            <a:noFill/>
            <a:miter lim="800000"/>
            <a:headEnd/>
            <a:tailEnd/>
          </a:ln>
          <a:effectLst/>
        </p:spPr>
        <p:txBody>
          <a:bodyPr wrap="none">
            <a:spAutoFit/>
          </a:bodyPr>
          <a:lstStyle/>
          <a:p>
            <a:r>
              <a:rPr lang="en-US" altLang="zh-CN" sz="3200">
                <a:solidFill>
                  <a:schemeClr val="bg1"/>
                </a:solidFill>
                <a:latin typeface="Arial" pitchFamily="34" charset="0"/>
                <a:ea typeface="黑体" pitchFamily="49" charset="-122"/>
                <a:sym typeface="Symbol" pitchFamily="18" charset="2"/>
              </a:rPr>
              <a:t> </a:t>
            </a:r>
            <a:r>
              <a:rPr lang="zh-CN" altLang="en-US" sz="3200">
                <a:solidFill>
                  <a:schemeClr val="bg1"/>
                </a:solidFill>
                <a:latin typeface="Arial" pitchFamily="34" charset="0"/>
                <a:ea typeface="黑体" pitchFamily="49" charset="-122"/>
              </a:rPr>
              <a:t>圆形电流线圈的磁场（春）</a:t>
            </a:r>
          </a:p>
        </p:txBody>
      </p:sp>
      <p:sp>
        <p:nvSpPr>
          <p:cNvPr id="374810" name="Text Box 26"/>
          <p:cNvSpPr txBox="1">
            <a:spLocks noChangeArrowheads="1"/>
          </p:cNvSpPr>
          <p:nvPr/>
        </p:nvSpPr>
        <p:spPr bwMode="auto">
          <a:xfrm>
            <a:off x="3635375" y="2909888"/>
            <a:ext cx="4633913" cy="519112"/>
          </a:xfrm>
          <a:prstGeom prst="rect">
            <a:avLst/>
          </a:prstGeom>
          <a:solidFill>
            <a:srgbClr val="0000FF"/>
          </a:solidFill>
          <a:ln w="9525">
            <a:noFill/>
            <a:miter lim="800000"/>
            <a:headEnd/>
            <a:tailEnd/>
          </a:ln>
          <a:effectLst/>
        </p:spPr>
        <p:txBody>
          <a:bodyPr wrap="none">
            <a:spAutoFit/>
          </a:bodyPr>
          <a:lstStyle/>
          <a:p>
            <a:r>
              <a:rPr lang="en-US" altLang="zh-CN" sz="2800" b="1" i="1">
                <a:solidFill>
                  <a:schemeClr val="bg1"/>
                </a:solidFill>
              </a:rPr>
              <a:t>g</a:t>
            </a:r>
            <a:r>
              <a:rPr lang="en-US" altLang="zh-CN" sz="2800" b="1" i="1" baseline="-25000">
                <a:solidFill>
                  <a:schemeClr val="bg1"/>
                </a:solidFill>
              </a:rPr>
              <a:t>coil</a:t>
            </a:r>
            <a:r>
              <a:rPr lang="zh-CN" altLang="en-US" sz="2800">
                <a:solidFill>
                  <a:schemeClr val="bg1"/>
                </a:solidFill>
                <a:latin typeface="Arial" pitchFamily="34" charset="0"/>
              </a:rPr>
              <a:t>：</a:t>
            </a:r>
            <a:r>
              <a:rPr lang="zh-CN" altLang="en-US" sz="2800">
                <a:solidFill>
                  <a:schemeClr val="bg1"/>
                </a:solidFill>
                <a:latin typeface="Arial" pitchFamily="34" charset="0"/>
                <a:ea typeface="黑体" pitchFamily="49" charset="-122"/>
              </a:rPr>
              <a:t>几何（位置）</a:t>
            </a:r>
            <a:r>
              <a:rPr lang="zh-CN" altLang="en-US" sz="2800">
                <a:solidFill>
                  <a:srgbClr val="FF0000"/>
                </a:solidFill>
                <a:latin typeface="Arial" pitchFamily="34" charset="0"/>
                <a:ea typeface="黑体" pitchFamily="49" charset="-122"/>
              </a:rPr>
              <a:t>灵敏</a:t>
            </a:r>
            <a:r>
              <a:rPr lang="zh-CN" altLang="en-US" sz="2800">
                <a:solidFill>
                  <a:schemeClr val="bg1"/>
                </a:solidFill>
                <a:latin typeface="Arial" pitchFamily="34" charset="0"/>
                <a:ea typeface="黑体" pitchFamily="49" charset="-122"/>
              </a:rPr>
              <a:t>因子</a:t>
            </a:r>
            <a:endParaRPr lang="zh-CN" altLang="en-US" sz="2800" i="1">
              <a:solidFill>
                <a:schemeClr val="bg1"/>
              </a:solidFill>
              <a:latin typeface="Arial" pitchFamily="34" charset="0"/>
              <a:ea typeface="黑体" pitchFamily="49" charset="-122"/>
            </a:endParaRPr>
          </a:p>
        </p:txBody>
      </p:sp>
      <p:sp>
        <p:nvSpPr>
          <p:cNvPr id="374811" name="Text Box 27"/>
          <p:cNvSpPr txBox="1">
            <a:spLocks noChangeArrowheads="1"/>
          </p:cNvSpPr>
          <p:nvPr/>
        </p:nvSpPr>
        <p:spPr bwMode="auto">
          <a:xfrm>
            <a:off x="7092950" y="6092825"/>
            <a:ext cx="1809750" cy="579438"/>
          </a:xfrm>
          <a:prstGeom prst="rect">
            <a:avLst/>
          </a:prstGeom>
          <a:solidFill>
            <a:srgbClr val="FF0000"/>
          </a:solidFill>
          <a:ln w="9525">
            <a:noFill/>
            <a:miter lim="800000"/>
            <a:headEnd/>
            <a:tailEnd/>
          </a:ln>
          <a:effectLst/>
        </p:spPr>
        <p:txBody>
          <a:bodyPr wrap="none">
            <a:spAutoFit/>
          </a:bodyPr>
          <a:lstStyle/>
          <a:p>
            <a:r>
              <a:rPr lang="zh-CN" altLang="en-US" sz="3200">
                <a:solidFill>
                  <a:schemeClr val="bg1"/>
                </a:solidFill>
                <a:latin typeface="Arial" pitchFamily="34" charset="0"/>
                <a:ea typeface="黑体" pitchFamily="49" charset="-122"/>
                <a:sym typeface="Symbol" pitchFamily="18" charset="2"/>
              </a:rPr>
              <a:t>小样品！</a:t>
            </a:r>
            <a:endParaRPr lang="zh-CN" altLang="en-US" sz="3200">
              <a:solidFill>
                <a:schemeClr val="bg1"/>
              </a:solidFill>
              <a:latin typeface="Arial" pitchFamily="34" charset="0"/>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4802"/>
                                        </p:tgtEl>
                                        <p:attrNameLst>
                                          <p:attrName>style.visibility</p:attrName>
                                        </p:attrNameLst>
                                      </p:cBhvr>
                                      <p:to>
                                        <p:strVal val="visible"/>
                                      </p:to>
                                    </p:set>
                                    <p:animEffect transition="in" filter="fade">
                                      <p:cBhvr>
                                        <p:cTn id="7" dur="2000"/>
                                        <p:tgtEl>
                                          <p:spTgt spid="37480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74806"/>
                                        </p:tgtEl>
                                        <p:attrNameLst>
                                          <p:attrName>style.visibility</p:attrName>
                                        </p:attrNameLst>
                                      </p:cBhvr>
                                      <p:to>
                                        <p:strVal val="visible"/>
                                      </p:to>
                                    </p:set>
                                    <p:animEffect transition="in" filter="fade">
                                      <p:cBhvr>
                                        <p:cTn id="11" dur="2000"/>
                                        <p:tgtEl>
                                          <p:spTgt spid="374806"/>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74810"/>
                                        </p:tgtEl>
                                        <p:attrNameLst>
                                          <p:attrName>style.visibility</p:attrName>
                                        </p:attrNameLst>
                                      </p:cBhvr>
                                      <p:to>
                                        <p:strVal val="visible"/>
                                      </p:to>
                                    </p:set>
                                    <p:animEffect transition="in" filter="fade">
                                      <p:cBhvr>
                                        <p:cTn id="15" dur="2000"/>
                                        <p:tgtEl>
                                          <p:spTgt spid="3748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74807"/>
                                        </p:tgtEl>
                                        <p:attrNameLst>
                                          <p:attrName>style.visibility</p:attrName>
                                        </p:attrNameLst>
                                      </p:cBhvr>
                                      <p:to>
                                        <p:strVal val="visible"/>
                                      </p:to>
                                    </p:set>
                                    <p:animEffect transition="in" filter="fade">
                                      <p:cBhvr>
                                        <p:cTn id="20" dur="2000"/>
                                        <p:tgtEl>
                                          <p:spTgt spid="374807"/>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374808"/>
                                        </p:tgtEl>
                                        <p:attrNameLst>
                                          <p:attrName>style.visibility</p:attrName>
                                        </p:attrNameLst>
                                      </p:cBhvr>
                                      <p:to>
                                        <p:strVal val="visible"/>
                                      </p:to>
                                    </p:set>
                                    <p:animEffect transition="in" filter="fade">
                                      <p:cBhvr>
                                        <p:cTn id="24" dur="2000"/>
                                        <p:tgtEl>
                                          <p:spTgt spid="37480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74811"/>
                                        </p:tgtEl>
                                        <p:attrNameLst>
                                          <p:attrName>style.visibility</p:attrName>
                                        </p:attrNameLst>
                                      </p:cBhvr>
                                      <p:to>
                                        <p:strVal val="visible"/>
                                      </p:to>
                                    </p:set>
                                    <p:animEffect transition="in" filter="fade">
                                      <p:cBhvr>
                                        <p:cTn id="29" dur="2000"/>
                                        <p:tgtEl>
                                          <p:spTgt spid="374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810" grpId="0" animBg="1"/>
      <p:bldP spid="3748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19250" y="44450"/>
            <a:ext cx="5873750" cy="579438"/>
          </a:xfrm>
          <a:noFill/>
        </p:spPr>
        <p:txBody>
          <a:bodyPr wrap="none">
            <a:spAutoFit/>
          </a:bodyPr>
          <a:lstStyle/>
          <a:p>
            <a:r>
              <a:rPr lang="zh-CN" altLang="en-US" sz="3200">
                <a:solidFill>
                  <a:srgbClr val="FF0000"/>
                </a:solidFill>
                <a:ea typeface="黑体" pitchFamily="49" charset="-122"/>
              </a:rPr>
              <a:t>磁矩</a:t>
            </a:r>
            <a:r>
              <a:rPr lang="zh-CN" altLang="en-US" sz="3200">
                <a:ea typeface="黑体" pitchFamily="49" charset="-122"/>
              </a:rPr>
              <a:t>检测的原理基础：</a:t>
            </a:r>
            <a:r>
              <a:rPr lang="zh-CN" altLang="en-US" sz="3200">
                <a:solidFill>
                  <a:srgbClr val="0000FF"/>
                </a:solidFill>
                <a:ea typeface="隶书" pitchFamily="49" charset="-122"/>
              </a:rPr>
              <a:t>物理效应</a:t>
            </a:r>
          </a:p>
        </p:txBody>
      </p:sp>
      <p:sp>
        <p:nvSpPr>
          <p:cNvPr id="6187" name="Line 43"/>
          <p:cNvSpPr>
            <a:spLocks noChangeShapeType="1"/>
          </p:cNvSpPr>
          <p:nvPr/>
        </p:nvSpPr>
        <p:spPr bwMode="auto">
          <a:xfrm flipV="1">
            <a:off x="647700" y="1052513"/>
            <a:ext cx="7848600" cy="5329237"/>
          </a:xfrm>
          <a:prstGeom prst="line">
            <a:avLst/>
          </a:prstGeom>
          <a:noFill/>
          <a:ln w="76200" cmpd="tri">
            <a:solidFill>
              <a:schemeClr val="hlink"/>
            </a:solidFill>
            <a:round/>
            <a:headEnd/>
            <a:tailEnd/>
          </a:ln>
          <a:effectLst/>
        </p:spPr>
        <p:txBody>
          <a:bodyPr/>
          <a:lstStyle/>
          <a:p>
            <a:endParaRPr lang="zh-CN" altLang="en-US"/>
          </a:p>
        </p:txBody>
      </p:sp>
      <p:sp>
        <p:nvSpPr>
          <p:cNvPr id="6188" name="Oval 44"/>
          <p:cNvSpPr>
            <a:spLocks noChangeArrowheads="1"/>
          </p:cNvSpPr>
          <p:nvPr/>
        </p:nvSpPr>
        <p:spPr bwMode="auto">
          <a:xfrm>
            <a:off x="7308850" y="981075"/>
            <a:ext cx="1152525" cy="1062038"/>
          </a:xfrm>
          <a:prstGeom prst="ellipse">
            <a:avLst/>
          </a:prstGeom>
          <a:solidFill>
            <a:schemeClr val="bg1"/>
          </a:solidFill>
          <a:ln w="28575">
            <a:solidFill>
              <a:srgbClr val="0000FF"/>
            </a:solidFill>
            <a:round/>
            <a:headEnd/>
            <a:tailEnd/>
          </a:ln>
          <a:effectLst/>
        </p:spPr>
        <p:txBody>
          <a:bodyPr lIns="0" tIns="0" rIns="0" bIns="0">
            <a:spAutoFit/>
          </a:bodyPr>
          <a:lstStyle/>
          <a:p>
            <a:pPr algn="ctr"/>
            <a:r>
              <a:rPr lang="zh-CN" altLang="en-US">
                <a:latin typeface="Arial" charset="0"/>
              </a:rPr>
              <a:t>磁力效应</a:t>
            </a:r>
          </a:p>
        </p:txBody>
      </p:sp>
      <p:sp>
        <p:nvSpPr>
          <p:cNvPr id="6189" name="Text Box 45"/>
          <p:cNvSpPr txBox="1">
            <a:spLocks noChangeArrowheads="1"/>
          </p:cNvSpPr>
          <p:nvPr/>
        </p:nvSpPr>
        <p:spPr bwMode="auto">
          <a:xfrm>
            <a:off x="1692275" y="1125538"/>
            <a:ext cx="1403350" cy="457200"/>
          </a:xfrm>
          <a:prstGeom prst="rect">
            <a:avLst/>
          </a:prstGeom>
          <a:solidFill>
            <a:srgbClr val="0000FF"/>
          </a:solidFill>
          <a:ln w="9525">
            <a:noFill/>
            <a:miter lim="800000"/>
            <a:headEnd/>
            <a:tailEnd/>
          </a:ln>
          <a:effectLst/>
        </p:spPr>
        <p:txBody>
          <a:bodyPr wrap="none">
            <a:spAutoFit/>
          </a:bodyPr>
          <a:lstStyle/>
          <a:p>
            <a:r>
              <a:rPr lang="zh-CN" altLang="en-US">
                <a:solidFill>
                  <a:schemeClr val="bg1"/>
                </a:solidFill>
              </a:rPr>
              <a:t>中子散射</a:t>
            </a:r>
          </a:p>
        </p:txBody>
      </p:sp>
      <p:sp>
        <p:nvSpPr>
          <p:cNvPr id="6190" name="Text Box 46"/>
          <p:cNvSpPr txBox="1">
            <a:spLocks noChangeArrowheads="1"/>
          </p:cNvSpPr>
          <p:nvPr/>
        </p:nvSpPr>
        <p:spPr bwMode="auto">
          <a:xfrm>
            <a:off x="6642100" y="2324100"/>
            <a:ext cx="1098550" cy="457200"/>
          </a:xfrm>
          <a:prstGeom prst="rect">
            <a:avLst/>
          </a:prstGeom>
          <a:noFill/>
          <a:ln w="9525">
            <a:noFill/>
            <a:miter lim="800000"/>
            <a:headEnd/>
            <a:tailEnd/>
          </a:ln>
          <a:effectLst/>
        </p:spPr>
        <p:txBody>
          <a:bodyPr wrap="none">
            <a:spAutoFit/>
          </a:bodyPr>
          <a:lstStyle/>
          <a:p>
            <a:r>
              <a:rPr lang="zh-CN" altLang="en-US">
                <a:solidFill>
                  <a:srgbClr val="0000FF"/>
                </a:solidFill>
              </a:rPr>
              <a:t>磁天平</a:t>
            </a:r>
          </a:p>
        </p:txBody>
      </p:sp>
      <p:sp>
        <p:nvSpPr>
          <p:cNvPr id="6191" name="Text Box 47"/>
          <p:cNvSpPr txBox="1">
            <a:spLocks noChangeArrowheads="1"/>
          </p:cNvSpPr>
          <p:nvPr/>
        </p:nvSpPr>
        <p:spPr bwMode="auto">
          <a:xfrm>
            <a:off x="7937500" y="2205038"/>
            <a:ext cx="1098550" cy="457200"/>
          </a:xfrm>
          <a:prstGeom prst="rect">
            <a:avLst/>
          </a:prstGeom>
          <a:noFill/>
          <a:ln w="9525">
            <a:noFill/>
            <a:miter lim="800000"/>
            <a:headEnd/>
            <a:tailEnd/>
          </a:ln>
          <a:effectLst/>
        </p:spPr>
        <p:txBody>
          <a:bodyPr wrap="none">
            <a:spAutoFit/>
          </a:bodyPr>
          <a:lstStyle/>
          <a:p>
            <a:r>
              <a:rPr lang="zh-CN" altLang="en-US">
                <a:solidFill>
                  <a:srgbClr val="0000FF"/>
                </a:solidFill>
              </a:rPr>
              <a:t>磁转矩</a:t>
            </a:r>
          </a:p>
        </p:txBody>
      </p:sp>
      <p:sp>
        <p:nvSpPr>
          <p:cNvPr id="6192" name="Text Box 48"/>
          <p:cNvSpPr txBox="1">
            <a:spLocks noChangeArrowheads="1"/>
          </p:cNvSpPr>
          <p:nvPr/>
        </p:nvSpPr>
        <p:spPr bwMode="auto">
          <a:xfrm>
            <a:off x="6215063" y="2781300"/>
            <a:ext cx="2317750" cy="457200"/>
          </a:xfrm>
          <a:prstGeom prst="rect">
            <a:avLst/>
          </a:prstGeom>
          <a:noFill/>
          <a:ln w="9525">
            <a:noFill/>
            <a:miter lim="800000"/>
            <a:headEnd/>
            <a:tailEnd/>
          </a:ln>
          <a:effectLst/>
        </p:spPr>
        <p:txBody>
          <a:bodyPr wrap="none">
            <a:spAutoFit/>
          </a:bodyPr>
          <a:lstStyle/>
          <a:p>
            <a:r>
              <a:rPr lang="zh-CN" altLang="en-US">
                <a:solidFill>
                  <a:srgbClr val="0000FF"/>
                </a:solidFill>
              </a:rPr>
              <a:t>交变梯度磁强计</a:t>
            </a:r>
          </a:p>
        </p:txBody>
      </p:sp>
      <p:sp>
        <p:nvSpPr>
          <p:cNvPr id="6193" name="Text Box 49"/>
          <p:cNvSpPr txBox="1">
            <a:spLocks noChangeArrowheads="1"/>
          </p:cNvSpPr>
          <p:nvPr/>
        </p:nvSpPr>
        <p:spPr bwMode="auto">
          <a:xfrm>
            <a:off x="4140200" y="1484313"/>
            <a:ext cx="2719388" cy="457200"/>
          </a:xfrm>
          <a:prstGeom prst="rect">
            <a:avLst/>
          </a:prstGeom>
          <a:noFill/>
          <a:ln w="9525">
            <a:noFill/>
            <a:miter lim="800000"/>
            <a:headEnd/>
            <a:tailEnd/>
          </a:ln>
          <a:effectLst/>
        </p:spPr>
        <p:txBody>
          <a:bodyPr wrap="none">
            <a:spAutoFit/>
          </a:bodyPr>
          <a:lstStyle/>
          <a:p>
            <a:r>
              <a:rPr lang="en-US" altLang="zh-CN">
                <a:solidFill>
                  <a:srgbClr val="0000FF"/>
                </a:solidFill>
              </a:rPr>
              <a:t>Stern </a:t>
            </a:r>
            <a:r>
              <a:rPr lang="en-US" altLang="zh-CN">
                <a:solidFill>
                  <a:srgbClr val="0000FF"/>
                </a:solidFill>
                <a:sym typeface="Symbol" pitchFamily="18" charset="2"/>
              </a:rPr>
              <a:t> Gerlach</a:t>
            </a:r>
            <a:r>
              <a:rPr lang="zh-CN" altLang="en-US">
                <a:solidFill>
                  <a:srgbClr val="0000FF"/>
                </a:solidFill>
                <a:sym typeface="Symbol" pitchFamily="18" charset="2"/>
              </a:rPr>
              <a:t>实验</a:t>
            </a:r>
          </a:p>
        </p:txBody>
      </p:sp>
      <p:sp>
        <p:nvSpPr>
          <p:cNvPr id="6194" name="Oval 50"/>
          <p:cNvSpPr>
            <a:spLocks noChangeArrowheads="1"/>
          </p:cNvSpPr>
          <p:nvPr/>
        </p:nvSpPr>
        <p:spPr bwMode="auto">
          <a:xfrm>
            <a:off x="4714875" y="2636838"/>
            <a:ext cx="1152525" cy="1062037"/>
          </a:xfrm>
          <a:prstGeom prst="ellipse">
            <a:avLst/>
          </a:prstGeom>
          <a:solidFill>
            <a:schemeClr val="bg1"/>
          </a:solidFill>
          <a:ln w="28575">
            <a:solidFill>
              <a:srgbClr val="008000"/>
            </a:solidFill>
            <a:round/>
            <a:headEnd/>
            <a:tailEnd/>
          </a:ln>
          <a:effectLst/>
        </p:spPr>
        <p:txBody>
          <a:bodyPr lIns="0" tIns="0" rIns="0" bIns="0">
            <a:spAutoFit/>
          </a:bodyPr>
          <a:lstStyle/>
          <a:p>
            <a:pPr algn="ctr"/>
            <a:r>
              <a:rPr lang="zh-CN" altLang="en-US">
                <a:latin typeface="Arial" charset="0"/>
              </a:rPr>
              <a:t>磁光效应</a:t>
            </a:r>
          </a:p>
        </p:txBody>
      </p:sp>
      <p:sp>
        <p:nvSpPr>
          <p:cNvPr id="6195" name="Oval 51"/>
          <p:cNvSpPr>
            <a:spLocks noChangeArrowheads="1"/>
          </p:cNvSpPr>
          <p:nvPr/>
        </p:nvSpPr>
        <p:spPr bwMode="auto">
          <a:xfrm>
            <a:off x="755650" y="5445125"/>
            <a:ext cx="1152525" cy="1062038"/>
          </a:xfrm>
          <a:prstGeom prst="ellipse">
            <a:avLst/>
          </a:prstGeom>
          <a:solidFill>
            <a:srgbClr val="FF0000">
              <a:alpha val="60001"/>
            </a:srgbClr>
          </a:solidFill>
          <a:ln w="28575">
            <a:solidFill>
              <a:srgbClr val="FF0000"/>
            </a:solidFill>
            <a:round/>
            <a:headEnd/>
            <a:tailEnd/>
          </a:ln>
          <a:effectLst/>
        </p:spPr>
        <p:txBody>
          <a:bodyPr lIns="0" tIns="0" rIns="0" bIns="0">
            <a:spAutoFit/>
          </a:bodyPr>
          <a:lstStyle/>
          <a:p>
            <a:pPr algn="ctr"/>
            <a:r>
              <a:rPr lang="zh-CN" altLang="en-US">
                <a:solidFill>
                  <a:srgbClr val="FFFFFF"/>
                </a:solidFill>
                <a:latin typeface="Arial" charset="0"/>
                <a:ea typeface="黑体" pitchFamily="49" charset="-122"/>
              </a:rPr>
              <a:t>电磁感应</a:t>
            </a:r>
          </a:p>
        </p:txBody>
      </p:sp>
      <p:sp>
        <p:nvSpPr>
          <p:cNvPr id="6196" name="Text Box 52"/>
          <p:cNvSpPr txBox="1">
            <a:spLocks noChangeArrowheads="1"/>
          </p:cNvSpPr>
          <p:nvPr/>
        </p:nvSpPr>
        <p:spPr bwMode="auto">
          <a:xfrm>
            <a:off x="4067175" y="2060575"/>
            <a:ext cx="1403350" cy="457200"/>
          </a:xfrm>
          <a:prstGeom prst="rect">
            <a:avLst/>
          </a:prstGeom>
          <a:solidFill>
            <a:srgbClr val="008000"/>
          </a:solidFill>
          <a:ln w="9525">
            <a:noFill/>
            <a:miter lim="800000"/>
            <a:headEnd/>
            <a:tailEnd/>
          </a:ln>
          <a:effectLst/>
        </p:spPr>
        <p:txBody>
          <a:bodyPr wrap="none">
            <a:spAutoFit/>
          </a:bodyPr>
          <a:lstStyle/>
          <a:p>
            <a:r>
              <a:rPr lang="zh-CN" altLang="en-US">
                <a:solidFill>
                  <a:schemeClr val="bg1"/>
                </a:solidFill>
              </a:rPr>
              <a:t>磁二色谱</a:t>
            </a:r>
          </a:p>
        </p:txBody>
      </p:sp>
      <p:sp>
        <p:nvSpPr>
          <p:cNvPr id="6197" name="Text Box 53"/>
          <p:cNvSpPr txBox="1">
            <a:spLocks noChangeArrowheads="1"/>
          </p:cNvSpPr>
          <p:nvPr/>
        </p:nvSpPr>
        <p:spPr bwMode="auto">
          <a:xfrm>
            <a:off x="6786563" y="3500438"/>
            <a:ext cx="1962150" cy="457200"/>
          </a:xfrm>
          <a:prstGeom prst="rect">
            <a:avLst/>
          </a:prstGeom>
          <a:noFill/>
          <a:ln w="9525">
            <a:noFill/>
            <a:miter lim="800000"/>
            <a:headEnd/>
            <a:tailEnd/>
          </a:ln>
          <a:effectLst/>
        </p:spPr>
        <p:txBody>
          <a:bodyPr wrap="none">
            <a:spAutoFit/>
          </a:bodyPr>
          <a:lstStyle/>
          <a:p>
            <a:r>
              <a:rPr lang="zh-CN" altLang="en-US">
                <a:solidFill>
                  <a:srgbClr val="009900"/>
                </a:solidFill>
              </a:rPr>
              <a:t>磁光</a:t>
            </a:r>
            <a:r>
              <a:rPr lang="en-US" altLang="zh-CN">
                <a:solidFill>
                  <a:srgbClr val="009900"/>
                </a:solidFill>
              </a:rPr>
              <a:t>Kerr</a:t>
            </a:r>
            <a:r>
              <a:rPr lang="zh-CN" altLang="en-US">
                <a:solidFill>
                  <a:srgbClr val="009900"/>
                </a:solidFill>
              </a:rPr>
              <a:t>效应</a:t>
            </a:r>
          </a:p>
        </p:txBody>
      </p:sp>
      <p:sp>
        <p:nvSpPr>
          <p:cNvPr id="6198" name="Text Box 54"/>
          <p:cNvSpPr txBox="1">
            <a:spLocks noChangeArrowheads="1"/>
          </p:cNvSpPr>
          <p:nvPr/>
        </p:nvSpPr>
        <p:spPr bwMode="auto">
          <a:xfrm>
            <a:off x="6588125" y="4005263"/>
            <a:ext cx="2384425" cy="457200"/>
          </a:xfrm>
          <a:prstGeom prst="rect">
            <a:avLst/>
          </a:prstGeom>
          <a:noFill/>
          <a:ln w="9525">
            <a:noFill/>
            <a:miter lim="800000"/>
            <a:headEnd/>
            <a:tailEnd/>
          </a:ln>
          <a:effectLst/>
        </p:spPr>
        <p:txBody>
          <a:bodyPr wrap="none">
            <a:spAutoFit/>
          </a:bodyPr>
          <a:lstStyle/>
          <a:p>
            <a:r>
              <a:rPr lang="zh-CN" altLang="en-US">
                <a:solidFill>
                  <a:srgbClr val="008000"/>
                </a:solidFill>
              </a:rPr>
              <a:t>磁光</a:t>
            </a:r>
            <a:r>
              <a:rPr lang="en-US" altLang="zh-CN">
                <a:solidFill>
                  <a:srgbClr val="008000"/>
                </a:solidFill>
              </a:rPr>
              <a:t>Faraday</a:t>
            </a:r>
            <a:r>
              <a:rPr lang="zh-CN" altLang="en-US">
                <a:solidFill>
                  <a:srgbClr val="008000"/>
                </a:solidFill>
              </a:rPr>
              <a:t>效应</a:t>
            </a:r>
          </a:p>
        </p:txBody>
      </p:sp>
      <p:sp>
        <p:nvSpPr>
          <p:cNvPr id="6199" name="Oval 55"/>
          <p:cNvSpPr>
            <a:spLocks noChangeArrowheads="1"/>
          </p:cNvSpPr>
          <p:nvPr/>
        </p:nvSpPr>
        <p:spPr bwMode="auto">
          <a:xfrm rot="-2809022">
            <a:off x="3780632" y="3428206"/>
            <a:ext cx="433388" cy="1577975"/>
          </a:xfrm>
          <a:prstGeom prst="ellipse">
            <a:avLst/>
          </a:prstGeom>
          <a:solidFill>
            <a:schemeClr val="bg1"/>
          </a:solidFill>
          <a:ln w="28575">
            <a:solidFill>
              <a:srgbClr val="CC00FF"/>
            </a:solidFill>
            <a:round/>
            <a:headEnd/>
            <a:tailEnd/>
          </a:ln>
          <a:effectLst/>
        </p:spPr>
        <p:txBody>
          <a:bodyPr lIns="0" tIns="0" rIns="0" bIns="0">
            <a:spAutoFit/>
          </a:bodyPr>
          <a:lstStyle/>
          <a:p>
            <a:pPr algn="ctr"/>
            <a:r>
              <a:rPr lang="zh-CN" altLang="en-US">
                <a:latin typeface="Arial" charset="0"/>
              </a:rPr>
              <a:t>磁共振</a:t>
            </a:r>
          </a:p>
        </p:txBody>
      </p:sp>
      <p:sp>
        <p:nvSpPr>
          <p:cNvPr id="6200" name="Oval 56"/>
          <p:cNvSpPr>
            <a:spLocks noChangeArrowheads="1"/>
          </p:cNvSpPr>
          <p:nvPr/>
        </p:nvSpPr>
        <p:spPr bwMode="auto">
          <a:xfrm>
            <a:off x="2195513" y="4292600"/>
            <a:ext cx="1152525" cy="1062038"/>
          </a:xfrm>
          <a:prstGeom prst="ellipse">
            <a:avLst/>
          </a:prstGeom>
          <a:solidFill>
            <a:schemeClr val="bg1"/>
          </a:solidFill>
          <a:ln w="28575">
            <a:solidFill>
              <a:srgbClr val="FF9900"/>
            </a:solidFill>
            <a:round/>
            <a:headEnd/>
            <a:tailEnd/>
          </a:ln>
          <a:effectLst/>
        </p:spPr>
        <p:txBody>
          <a:bodyPr lIns="0" tIns="0" rIns="0" bIns="0">
            <a:spAutoFit/>
          </a:bodyPr>
          <a:lstStyle/>
          <a:p>
            <a:pPr algn="ctr"/>
            <a:r>
              <a:rPr lang="zh-CN" altLang="en-US">
                <a:latin typeface="Arial" charset="0"/>
              </a:rPr>
              <a:t>磁电效应</a:t>
            </a:r>
          </a:p>
        </p:txBody>
      </p:sp>
      <p:sp>
        <p:nvSpPr>
          <p:cNvPr id="6201" name="Text Box 57"/>
          <p:cNvSpPr txBox="1">
            <a:spLocks noChangeArrowheads="1"/>
          </p:cNvSpPr>
          <p:nvPr/>
        </p:nvSpPr>
        <p:spPr bwMode="auto">
          <a:xfrm>
            <a:off x="179388" y="1989138"/>
            <a:ext cx="1403350" cy="457200"/>
          </a:xfrm>
          <a:prstGeom prst="rect">
            <a:avLst/>
          </a:prstGeom>
          <a:solidFill>
            <a:schemeClr val="hlink"/>
          </a:solidFill>
          <a:ln w="9525">
            <a:noFill/>
            <a:miter lim="800000"/>
            <a:headEnd/>
            <a:tailEnd/>
          </a:ln>
          <a:effectLst/>
        </p:spPr>
        <p:txBody>
          <a:bodyPr wrap="none">
            <a:spAutoFit/>
          </a:bodyPr>
          <a:lstStyle/>
          <a:p>
            <a:r>
              <a:rPr lang="zh-CN" altLang="en-US">
                <a:solidFill>
                  <a:schemeClr val="bg1"/>
                </a:solidFill>
              </a:rPr>
              <a:t>微观个体</a:t>
            </a:r>
          </a:p>
        </p:txBody>
      </p:sp>
      <p:sp>
        <p:nvSpPr>
          <p:cNvPr id="6202" name="Text Box 58"/>
          <p:cNvSpPr txBox="1">
            <a:spLocks noChangeArrowheads="1"/>
          </p:cNvSpPr>
          <p:nvPr/>
        </p:nvSpPr>
        <p:spPr bwMode="auto">
          <a:xfrm>
            <a:off x="7491413" y="6165850"/>
            <a:ext cx="1403350" cy="457200"/>
          </a:xfrm>
          <a:prstGeom prst="rect">
            <a:avLst/>
          </a:prstGeom>
          <a:solidFill>
            <a:schemeClr val="hlink"/>
          </a:solidFill>
          <a:ln w="9525">
            <a:noFill/>
            <a:miter lim="800000"/>
            <a:headEnd/>
            <a:tailEnd/>
          </a:ln>
          <a:effectLst/>
        </p:spPr>
        <p:txBody>
          <a:bodyPr wrap="none">
            <a:spAutoFit/>
          </a:bodyPr>
          <a:lstStyle/>
          <a:p>
            <a:pPr algn="r"/>
            <a:r>
              <a:rPr lang="zh-CN" altLang="en-US">
                <a:solidFill>
                  <a:schemeClr val="bg1"/>
                </a:solidFill>
              </a:rPr>
              <a:t>宏观集体</a:t>
            </a:r>
          </a:p>
        </p:txBody>
      </p:sp>
      <p:sp>
        <p:nvSpPr>
          <p:cNvPr id="6203" name="Text Box 59"/>
          <p:cNvSpPr txBox="1">
            <a:spLocks noChangeArrowheads="1"/>
          </p:cNvSpPr>
          <p:nvPr/>
        </p:nvSpPr>
        <p:spPr bwMode="auto">
          <a:xfrm>
            <a:off x="2160588" y="3068638"/>
            <a:ext cx="1403350" cy="457200"/>
          </a:xfrm>
          <a:prstGeom prst="rect">
            <a:avLst/>
          </a:prstGeom>
          <a:noFill/>
          <a:ln w="9525">
            <a:noFill/>
            <a:miter lim="800000"/>
            <a:headEnd/>
            <a:tailEnd/>
          </a:ln>
          <a:effectLst/>
        </p:spPr>
        <p:txBody>
          <a:bodyPr wrap="none">
            <a:spAutoFit/>
          </a:bodyPr>
          <a:lstStyle/>
          <a:p>
            <a:r>
              <a:rPr lang="zh-CN" altLang="en-US">
                <a:solidFill>
                  <a:srgbClr val="CC00FF"/>
                </a:solidFill>
              </a:rPr>
              <a:t>核磁共振</a:t>
            </a:r>
          </a:p>
        </p:txBody>
      </p:sp>
      <p:sp>
        <p:nvSpPr>
          <p:cNvPr id="6204" name="Text Box 60"/>
          <p:cNvSpPr txBox="1">
            <a:spLocks noChangeArrowheads="1"/>
          </p:cNvSpPr>
          <p:nvPr/>
        </p:nvSpPr>
        <p:spPr bwMode="auto">
          <a:xfrm>
            <a:off x="1911350" y="2492375"/>
            <a:ext cx="2012950" cy="457200"/>
          </a:xfrm>
          <a:prstGeom prst="rect">
            <a:avLst/>
          </a:prstGeom>
          <a:noFill/>
          <a:ln w="9525">
            <a:noFill/>
            <a:miter lim="800000"/>
            <a:headEnd/>
            <a:tailEnd/>
          </a:ln>
          <a:effectLst/>
        </p:spPr>
        <p:txBody>
          <a:bodyPr wrap="none">
            <a:spAutoFit/>
          </a:bodyPr>
          <a:lstStyle/>
          <a:p>
            <a:r>
              <a:rPr lang="zh-CN" altLang="en-US">
                <a:solidFill>
                  <a:srgbClr val="CC00FF"/>
                </a:solidFill>
              </a:rPr>
              <a:t>电子自旋共振</a:t>
            </a:r>
          </a:p>
        </p:txBody>
      </p:sp>
      <p:sp>
        <p:nvSpPr>
          <p:cNvPr id="6205" name="Text Box 61"/>
          <p:cNvSpPr txBox="1">
            <a:spLocks noChangeArrowheads="1"/>
          </p:cNvSpPr>
          <p:nvPr/>
        </p:nvSpPr>
        <p:spPr bwMode="auto">
          <a:xfrm>
            <a:off x="4681538" y="4340225"/>
            <a:ext cx="1403350" cy="457200"/>
          </a:xfrm>
          <a:prstGeom prst="rect">
            <a:avLst/>
          </a:prstGeom>
          <a:noFill/>
          <a:ln w="9525">
            <a:noFill/>
            <a:miter lim="800000"/>
            <a:headEnd/>
            <a:tailEnd/>
          </a:ln>
          <a:effectLst/>
        </p:spPr>
        <p:txBody>
          <a:bodyPr wrap="none">
            <a:spAutoFit/>
          </a:bodyPr>
          <a:lstStyle/>
          <a:p>
            <a:r>
              <a:rPr lang="zh-CN" altLang="en-US">
                <a:solidFill>
                  <a:srgbClr val="CC00FF"/>
                </a:solidFill>
              </a:rPr>
              <a:t>铁磁共振</a:t>
            </a:r>
          </a:p>
        </p:txBody>
      </p:sp>
      <p:sp>
        <p:nvSpPr>
          <p:cNvPr id="6206" name="Text Box 62"/>
          <p:cNvSpPr txBox="1">
            <a:spLocks noChangeArrowheads="1"/>
          </p:cNvSpPr>
          <p:nvPr/>
        </p:nvSpPr>
        <p:spPr bwMode="auto">
          <a:xfrm>
            <a:off x="3851275" y="4870177"/>
            <a:ext cx="2047875" cy="457200"/>
          </a:xfrm>
          <a:prstGeom prst="rect">
            <a:avLst/>
          </a:prstGeom>
          <a:noFill/>
          <a:ln w="9525">
            <a:noFill/>
            <a:miter lim="800000"/>
            <a:headEnd/>
            <a:tailEnd/>
          </a:ln>
          <a:effectLst/>
        </p:spPr>
        <p:txBody>
          <a:bodyPr wrap="none">
            <a:spAutoFit/>
          </a:bodyPr>
          <a:lstStyle/>
          <a:p>
            <a:r>
              <a:rPr lang="en-US" altLang="zh-CN">
                <a:solidFill>
                  <a:srgbClr val="FF9900"/>
                </a:solidFill>
              </a:rPr>
              <a:t>Josephson</a:t>
            </a:r>
            <a:r>
              <a:rPr lang="zh-CN" altLang="en-US">
                <a:solidFill>
                  <a:srgbClr val="FF9900"/>
                </a:solidFill>
              </a:rPr>
              <a:t>效应</a:t>
            </a:r>
          </a:p>
        </p:txBody>
      </p:sp>
      <p:sp>
        <p:nvSpPr>
          <p:cNvPr id="6207" name="Text Box 63"/>
          <p:cNvSpPr txBox="1">
            <a:spLocks noChangeArrowheads="1"/>
          </p:cNvSpPr>
          <p:nvPr/>
        </p:nvSpPr>
        <p:spPr bwMode="auto">
          <a:xfrm>
            <a:off x="1022350" y="3644900"/>
            <a:ext cx="1317625" cy="457200"/>
          </a:xfrm>
          <a:prstGeom prst="rect">
            <a:avLst/>
          </a:prstGeom>
          <a:noFill/>
          <a:ln w="9525">
            <a:noFill/>
            <a:miter lim="800000"/>
            <a:headEnd/>
            <a:tailEnd/>
          </a:ln>
          <a:effectLst/>
        </p:spPr>
        <p:txBody>
          <a:bodyPr wrap="none">
            <a:spAutoFit/>
          </a:bodyPr>
          <a:lstStyle/>
          <a:p>
            <a:r>
              <a:rPr lang="en-US" altLang="zh-CN">
                <a:solidFill>
                  <a:srgbClr val="FF9900"/>
                </a:solidFill>
              </a:rPr>
              <a:t>Hall</a:t>
            </a:r>
            <a:r>
              <a:rPr lang="zh-CN" altLang="en-US">
                <a:solidFill>
                  <a:srgbClr val="FF9900"/>
                </a:solidFill>
              </a:rPr>
              <a:t>效应</a:t>
            </a:r>
          </a:p>
        </p:txBody>
      </p:sp>
      <p:sp>
        <p:nvSpPr>
          <p:cNvPr id="6208" name="Text Box 64"/>
          <p:cNvSpPr txBox="1">
            <a:spLocks noChangeArrowheads="1"/>
          </p:cNvSpPr>
          <p:nvPr/>
        </p:nvSpPr>
        <p:spPr bwMode="auto">
          <a:xfrm>
            <a:off x="2182813" y="5661025"/>
            <a:ext cx="2965450" cy="457200"/>
          </a:xfrm>
          <a:prstGeom prst="rect">
            <a:avLst/>
          </a:prstGeom>
          <a:noFill/>
          <a:ln w="9525">
            <a:noFill/>
            <a:miter lim="800000"/>
            <a:headEnd/>
            <a:tailEnd/>
          </a:ln>
          <a:effectLst/>
        </p:spPr>
        <p:txBody>
          <a:bodyPr wrap="none">
            <a:spAutoFit/>
          </a:bodyPr>
          <a:lstStyle/>
          <a:p>
            <a:r>
              <a:rPr lang="en-US" altLang="zh-CN" dirty="0">
                <a:solidFill>
                  <a:srgbClr val="FF0000"/>
                </a:solidFill>
              </a:rPr>
              <a:t>VSM</a:t>
            </a:r>
            <a:r>
              <a:rPr lang="zh-CN" altLang="en-US" dirty="0"/>
              <a:t>、</a:t>
            </a:r>
            <a:r>
              <a:rPr lang="en-US" altLang="zh-CN" dirty="0"/>
              <a:t>MPMS</a:t>
            </a:r>
            <a:r>
              <a:rPr lang="zh-CN" altLang="en-US" dirty="0"/>
              <a:t>、</a:t>
            </a:r>
            <a:r>
              <a:rPr lang="en-US" altLang="zh-CN" dirty="0"/>
              <a:t>ESM</a:t>
            </a:r>
          </a:p>
        </p:txBody>
      </p:sp>
      <p:sp>
        <p:nvSpPr>
          <p:cNvPr id="6209" name="Line 65"/>
          <p:cNvSpPr>
            <a:spLocks noChangeShapeType="1"/>
          </p:cNvSpPr>
          <p:nvPr/>
        </p:nvSpPr>
        <p:spPr bwMode="auto">
          <a:xfrm flipH="1">
            <a:off x="7380288" y="1989138"/>
            <a:ext cx="215900" cy="215900"/>
          </a:xfrm>
          <a:prstGeom prst="line">
            <a:avLst/>
          </a:prstGeom>
          <a:noFill/>
          <a:ln w="57150">
            <a:solidFill>
              <a:srgbClr val="0000FF"/>
            </a:solidFill>
            <a:round/>
            <a:headEnd/>
            <a:tailEnd/>
          </a:ln>
          <a:effectLst/>
        </p:spPr>
        <p:txBody>
          <a:bodyPr/>
          <a:lstStyle/>
          <a:p>
            <a:endParaRPr lang="zh-CN" altLang="en-US"/>
          </a:p>
        </p:txBody>
      </p:sp>
      <p:sp>
        <p:nvSpPr>
          <p:cNvPr id="6210" name="Line 66"/>
          <p:cNvSpPr>
            <a:spLocks noChangeShapeType="1"/>
          </p:cNvSpPr>
          <p:nvPr/>
        </p:nvSpPr>
        <p:spPr bwMode="auto">
          <a:xfrm>
            <a:off x="7524750" y="2060575"/>
            <a:ext cx="360363" cy="720725"/>
          </a:xfrm>
          <a:prstGeom prst="line">
            <a:avLst/>
          </a:prstGeom>
          <a:noFill/>
          <a:ln w="28575">
            <a:solidFill>
              <a:srgbClr val="0000FF"/>
            </a:solidFill>
            <a:round/>
            <a:headEnd/>
            <a:tailEnd/>
          </a:ln>
          <a:effectLst/>
        </p:spPr>
        <p:txBody>
          <a:bodyPr/>
          <a:lstStyle/>
          <a:p>
            <a:endParaRPr lang="zh-CN" altLang="en-US"/>
          </a:p>
        </p:txBody>
      </p:sp>
      <p:sp>
        <p:nvSpPr>
          <p:cNvPr id="6211" name="Line 67"/>
          <p:cNvSpPr>
            <a:spLocks noChangeShapeType="1"/>
          </p:cNvSpPr>
          <p:nvPr/>
        </p:nvSpPr>
        <p:spPr bwMode="auto">
          <a:xfrm>
            <a:off x="8316913" y="1844675"/>
            <a:ext cx="215900" cy="360363"/>
          </a:xfrm>
          <a:prstGeom prst="line">
            <a:avLst/>
          </a:prstGeom>
          <a:noFill/>
          <a:ln w="57150">
            <a:solidFill>
              <a:srgbClr val="0000FF"/>
            </a:solidFill>
            <a:round/>
            <a:headEnd/>
            <a:tailEnd/>
          </a:ln>
          <a:effectLst/>
        </p:spPr>
        <p:txBody>
          <a:bodyPr/>
          <a:lstStyle/>
          <a:p>
            <a:endParaRPr lang="zh-CN" altLang="en-US"/>
          </a:p>
        </p:txBody>
      </p:sp>
      <p:sp>
        <p:nvSpPr>
          <p:cNvPr id="6212" name="Line 68"/>
          <p:cNvSpPr>
            <a:spLocks noChangeShapeType="1"/>
          </p:cNvSpPr>
          <p:nvPr/>
        </p:nvSpPr>
        <p:spPr bwMode="auto">
          <a:xfrm flipH="1" flipV="1">
            <a:off x="6804025" y="1700213"/>
            <a:ext cx="647700" cy="433387"/>
          </a:xfrm>
          <a:prstGeom prst="line">
            <a:avLst/>
          </a:prstGeom>
          <a:noFill/>
          <a:ln w="28575">
            <a:solidFill>
              <a:srgbClr val="0000FF"/>
            </a:solidFill>
            <a:round/>
            <a:headEnd/>
            <a:tailEnd/>
          </a:ln>
          <a:effectLst/>
        </p:spPr>
        <p:txBody>
          <a:bodyPr/>
          <a:lstStyle/>
          <a:p>
            <a:endParaRPr lang="zh-CN" altLang="en-US"/>
          </a:p>
        </p:txBody>
      </p:sp>
      <p:sp>
        <p:nvSpPr>
          <p:cNvPr id="6213" name="Line 69"/>
          <p:cNvSpPr>
            <a:spLocks noChangeShapeType="1"/>
          </p:cNvSpPr>
          <p:nvPr/>
        </p:nvSpPr>
        <p:spPr bwMode="auto">
          <a:xfrm flipH="1">
            <a:off x="3059113" y="1341438"/>
            <a:ext cx="4249737" cy="0"/>
          </a:xfrm>
          <a:prstGeom prst="line">
            <a:avLst/>
          </a:prstGeom>
          <a:noFill/>
          <a:ln w="57150">
            <a:solidFill>
              <a:srgbClr val="0000FF"/>
            </a:solidFill>
            <a:round/>
            <a:headEnd/>
            <a:tailEnd/>
          </a:ln>
          <a:effectLst/>
        </p:spPr>
        <p:txBody>
          <a:bodyPr/>
          <a:lstStyle/>
          <a:p>
            <a:endParaRPr lang="zh-CN" altLang="en-US"/>
          </a:p>
        </p:txBody>
      </p:sp>
      <p:sp>
        <p:nvSpPr>
          <p:cNvPr id="6214" name="Line 70"/>
          <p:cNvSpPr>
            <a:spLocks noChangeShapeType="1"/>
          </p:cNvSpPr>
          <p:nvPr/>
        </p:nvSpPr>
        <p:spPr bwMode="auto">
          <a:xfrm flipH="1">
            <a:off x="7380288" y="2205038"/>
            <a:ext cx="0" cy="215900"/>
          </a:xfrm>
          <a:prstGeom prst="line">
            <a:avLst/>
          </a:prstGeom>
          <a:noFill/>
          <a:ln w="28575">
            <a:solidFill>
              <a:srgbClr val="0000FF"/>
            </a:solidFill>
            <a:round/>
            <a:headEnd/>
            <a:tailEnd/>
          </a:ln>
          <a:effectLst/>
        </p:spPr>
        <p:txBody>
          <a:bodyPr/>
          <a:lstStyle/>
          <a:p>
            <a:endParaRPr lang="zh-CN" altLang="en-US"/>
          </a:p>
        </p:txBody>
      </p:sp>
      <p:sp>
        <p:nvSpPr>
          <p:cNvPr id="6215" name="Line 71"/>
          <p:cNvSpPr>
            <a:spLocks noChangeShapeType="1"/>
          </p:cNvSpPr>
          <p:nvPr/>
        </p:nvSpPr>
        <p:spPr bwMode="auto">
          <a:xfrm>
            <a:off x="5867400" y="3284538"/>
            <a:ext cx="1009650" cy="431800"/>
          </a:xfrm>
          <a:prstGeom prst="line">
            <a:avLst/>
          </a:prstGeom>
          <a:noFill/>
          <a:ln w="57150">
            <a:solidFill>
              <a:srgbClr val="008000"/>
            </a:solidFill>
            <a:round/>
            <a:headEnd/>
            <a:tailEnd/>
          </a:ln>
          <a:effectLst/>
        </p:spPr>
        <p:txBody>
          <a:bodyPr/>
          <a:lstStyle/>
          <a:p>
            <a:endParaRPr lang="zh-CN" altLang="en-US"/>
          </a:p>
        </p:txBody>
      </p:sp>
      <p:sp>
        <p:nvSpPr>
          <p:cNvPr id="6216" name="Line 72"/>
          <p:cNvSpPr>
            <a:spLocks noChangeShapeType="1"/>
          </p:cNvSpPr>
          <p:nvPr/>
        </p:nvSpPr>
        <p:spPr bwMode="auto">
          <a:xfrm>
            <a:off x="5795963" y="3429000"/>
            <a:ext cx="863600" cy="647700"/>
          </a:xfrm>
          <a:prstGeom prst="line">
            <a:avLst/>
          </a:prstGeom>
          <a:noFill/>
          <a:ln w="57150">
            <a:solidFill>
              <a:srgbClr val="008000"/>
            </a:solidFill>
            <a:round/>
            <a:headEnd/>
            <a:tailEnd/>
          </a:ln>
          <a:effectLst/>
        </p:spPr>
        <p:txBody>
          <a:bodyPr/>
          <a:lstStyle/>
          <a:p>
            <a:endParaRPr lang="zh-CN" altLang="en-US"/>
          </a:p>
        </p:txBody>
      </p:sp>
      <p:sp>
        <p:nvSpPr>
          <p:cNvPr id="6217" name="Line 73"/>
          <p:cNvSpPr>
            <a:spLocks noChangeShapeType="1"/>
          </p:cNvSpPr>
          <p:nvPr/>
        </p:nvSpPr>
        <p:spPr bwMode="auto">
          <a:xfrm>
            <a:off x="4752975" y="2492375"/>
            <a:ext cx="34925" cy="431800"/>
          </a:xfrm>
          <a:prstGeom prst="line">
            <a:avLst/>
          </a:prstGeom>
          <a:noFill/>
          <a:ln w="57150">
            <a:solidFill>
              <a:srgbClr val="008000"/>
            </a:solidFill>
            <a:round/>
            <a:headEnd/>
            <a:tailEnd/>
          </a:ln>
          <a:effectLst/>
        </p:spPr>
        <p:txBody>
          <a:bodyPr/>
          <a:lstStyle/>
          <a:p>
            <a:endParaRPr lang="zh-CN" altLang="en-US"/>
          </a:p>
        </p:txBody>
      </p:sp>
      <p:sp>
        <p:nvSpPr>
          <p:cNvPr id="6218" name="Line 74"/>
          <p:cNvSpPr>
            <a:spLocks noChangeShapeType="1"/>
          </p:cNvSpPr>
          <p:nvPr/>
        </p:nvSpPr>
        <p:spPr bwMode="auto">
          <a:xfrm flipH="1">
            <a:off x="4046538" y="3429000"/>
            <a:ext cx="238125" cy="539750"/>
          </a:xfrm>
          <a:prstGeom prst="line">
            <a:avLst/>
          </a:prstGeom>
          <a:noFill/>
          <a:ln w="76200">
            <a:solidFill>
              <a:srgbClr val="CC00FF"/>
            </a:solidFill>
            <a:round/>
            <a:headEnd/>
            <a:tailEnd/>
          </a:ln>
          <a:effectLst/>
        </p:spPr>
        <p:txBody>
          <a:bodyPr/>
          <a:lstStyle/>
          <a:p>
            <a:endParaRPr lang="zh-CN" altLang="en-US"/>
          </a:p>
        </p:txBody>
      </p:sp>
      <p:sp>
        <p:nvSpPr>
          <p:cNvPr id="6219" name="Line 75"/>
          <p:cNvSpPr>
            <a:spLocks noChangeShapeType="1"/>
          </p:cNvSpPr>
          <p:nvPr/>
        </p:nvSpPr>
        <p:spPr bwMode="auto">
          <a:xfrm>
            <a:off x="4140200" y="3068638"/>
            <a:ext cx="431800" cy="1008062"/>
          </a:xfrm>
          <a:prstGeom prst="line">
            <a:avLst/>
          </a:prstGeom>
          <a:noFill/>
          <a:ln w="57150">
            <a:solidFill>
              <a:srgbClr val="CC00FF"/>
            </a:solidFill>
            <a:round/>
            <a:headEnd/>
            <a:tailEnd/>
          </a:ln>
          <a:effectLst/>
        </p:spPr>
        <p:txBody>
          <a:bodyPr/>
          <a:lstStyle/>
          <a:p>
            <a:endParaRPr lang="zh-CN" altLang="en-US"/>
          </a:p>
        </p:txBody>
      </p:sp>
      <p:sp>
        <p:nvSpPr>
          <p:cNvPr id="6220" name="Line 76"/>
          <p:cNvSpPr>
            <a:spLocks noChangeShapeType="1"/>
          </p:cNvSpPr>
          <p:nvPr/>
        </p:nvSpPr>
        <p:spPr bwMode="auto">
          <a:xfrm>
            <a:off x="3492500" y="3284538"/>
            <a:ext cx="719138" cy="360362"/>
          </a:xfrm>
          <a:prstGeom prst="line">
            <a:avLst/>
          </a:prstGeom>
          <a:noFill/>
          <a:ln w="57150">
            <a:solidFill>
              <a:srgbClr val="CC00FF"/>
            </a:solidFill>
            <a:round/>
            <a:headEnd/>
            <a:tailEnd/>
          </a:ln>
          <a:effectLst/>
        </p:spPr>
        <p:txBody>
          <a:bodyPr/>
          <a:lstStyle/>
          <a:p>
            <a:endParaRPr lang="zh-CN" altLang="en-US"/>
          </a:p>
        </p:txBody>
      </p:sp>
      <p:sp>
        <p:nvSpPr>
          <p:cNvPr id="6221" name="Line 77"/>
          <p:cNvSpPr>
            <a:spLocks noChangeShapeType="1"/>
          </p:cNvSpPr>
          <p:nvPr/>
        </p:nvSpPr>
        <p:spPr bwMode="auto">
          <a:xfrm>
            <a:off x="4572000" y="4076700"/>
            <a:ext cx="431800" cy="288925"/>
          </a:xfrm>
          <a:prstGeom prst="line">
            <a:avLst/>
          </a:prstGeom>
          <a:noFill/>
          <a:ln w="28575">
            <a:solidFill>
              <a:srgbClr val="CC00FF"/>
            </a:solidFill>
            <a:round/>
            <a:headEnd/>
            <a:tailEnd/>
          </a:ln>
          <a:effectLst/>
        </p:spPr>
        <p:txBody>
          <a:bodyPr/>
          <a:lstStyle/>
          <a:p>
            <a:endParaRPr lang="zh-CN" altLang="en-US"/>
          </a:p>
        </p:txBody>
      </p:sp>
      <p:sp>
        <p:nvSpPr>
          <p:cNvPr id="6222" name="Line 78"/>
          <p:cNvSpPr>
            <a:spLocks noChangeShapeType="1"/>
          </p:cNvSpPr>
          <p:nvPr/>
        </p:nvSpPr>
        <p:spPr bwMode="auto">
          <a:xfrm>
            <a:off x="3708400" y="2924175"/>
            <a:ext cx="431800" cy="144463"/>
          </a:xfrm>
          <a:prstGeom prst="line">
            <a:avLst/>
          </a:prstGeom>
          <a:noFill/>
          <a:ln w="28575">
            <a:solidFill>
              <a:srgbClr val="CC00FF"/>
            </a:solidFill>
            <a:round/>
            <a:headEnd/>
            <a:tailEnd/>
          </a:ln>
          <a:effectLst/>
        </p:spPr>
        <p:txBody>
          <a:bodyPr/>
          <a:lstStyle/>
          <a:p>
            <a:endParaRPr lang="zh-CN" altLang="en-US"/>
          </a:p>
        </p:txBody>
      </p:sp>
      <p:sp>
        <p:nvSpPr>
          <p:cNvPr id="6223" name="Line 79"/>
          <p:cNvSpPr>
            <a:spLocks noChangeShapeType="1"/>
          </p:cNvSpPr>
          <p:nvPr/>
        </p:nvSpPr>
        <p:spPr bwMode="auto">
          <a:xfrm>
            <a:off x="1741488" y="4076700"/>
            <a:ext cx="504825" cy="504825"/>
          </a:xfrm>
          <a:prstGeom prst="line">
            <a:avLst/>
          </a:prstGeom>
          <a:noFill/>
          <a:ln w="76200">
            <a:solidFill>
              <a:srgbClr val="FF9900"/>
            </a:solidFill>
            <a:round/>
            <a:headEnd/>
            <a:tailEnd/>
          </a:ln>
          <a:effectLst/>
        </p:spPr>
        <p:txBody>
          <a:bodyPr/>
          <a:lstStyle/>
          <a:p>
            <a:endParaRPr lang="zh-CN" altLang="en-US"/>
          </a:p>
        </p:txBody>
      </p:sp>
      <p:sp>
        <p:nvSpPr>
          <p:cNvPr id="6224" name="Line 80"/>
          <p:cNvSpPr>
            <a:spLocks noChangeShapeType="1"/>
          </p:cNvSpPr>
          <p:nvPr/>
        </p:nvSpPr>
        <p:spPr bwMode="auto">
          <a:xfrm>
            <a:off x="3348038" y="4797152"/>
            <a:ext cx="503237" cy="360362"/>
          </a:xfrm>
          <a:prstGeom prst="line">
            <a:avLst/>
          </a:prstGeom>
          <a:noFill/>
          <a:ln w="76200">
            <a:solidFill>
              <a:srgbClr val="FF9900"/>
            </a:solidFill>
            <a:round/>
            <a:headEnd/>
            <a:tailEnd/>
          </a:ln>
          <a:effectLst/>
        </p:spPr>
        <p:txBody>
          <a:bodyPr/>
          <a:lstStyle/>
          <a:p>
            <a:endParaRPr lang="zh-CN" altLang="en-US"/>
          </a:p>
        </p:txBody>
      </p:sp>
      <p:sp>
        <p:nvSpPr>
          <p:cNvPr id="6225" name="Text Box 81"/>
          <p:cNvSpPr txBox="1">
            <a:spLocks noChangeArrowheads="1"/>
          </p:cNvSpPr>
          <p:nvPr/>
        </p:nvSpPr>
        <p:spPr bwMode="auto">
          <a:xfrm>
            <a:off x="2182813" y="6145213"/>
            <a:ext cx="2927350" cy="457200"/>
          </a:xfrm>
          <a:prstGeom prst="rect">
            <a:avLst/>
          </a:prstGeom>
          <a:noFill/>
          <a:ln w="9525">
            <a:noFill/>
            <a:miter lim="800000"/>
            <a:headEnd/>
            <a:tailEnd/>
          </a:ln>
          <a:effectLst/>
        </p:spPr>
        <p:txBody>
          <a:bodyPr wrap="none">
            <a:spAutoFit/>
          </a:bodyPr>
          <a:lstStyle/>
          <a:p>
            <a:r>
              <a:rPr lang="zh-CN" altLang="en-US">
                <a:solidFill>
                  <a:srgbClr val="FF0000"/>
                </a:solidFill>
              </a:rPr>
              <a:t>迴线仪</a:t>
            </a:r>
            <a:r>
              <a:rPr lang="zh-CN" altLang="en-US"/>
              <a:t>、交流磁化率</a:t>
            </a:r>
          </a:p>
        </p:txBody>
      </p:sp>
      <p:sp>
        <p:nvSpPr>
          <p:cNvPr id="6226" name="Freeform 82"/>
          <p:cNvSpPr>
            <a:spLocks/>
          </p:cNvSpPr>
          <p:nvPr/>
        </p:nvSpPr>
        <p:spPr bwMode="auto">
          <a:xfrm>
            <a:off x="1908175" y="5661025"/>
            <a:ext cx="360363" cy="1008063"/>
          </a:xfrm>
          <a:custGeom>
            <a:avLst/>
            <a:gdLst/>
            <a:ahLst/>
            <a:cxnLst>
              <a:cxn ang="0">
                <a:pos x="227" y="0"/>
              </a:cxn>
              <a:cxn ang="0">
                <a:pos x="0" y="272"/>
              </a:cxn>
              <a:cxn ang="0">
                <a:pos x="227" y="635"/>
              </a:cxn>
            </a:cxnLst>
            <a:rect l="0" t="0" r="r" b="b"/>
            <a:pathLst>
              <a:path w="227" h="635">
                <a:moveTo>
                  <a:pt x="227" y="0"/>
                </a:moveTo>
                <a:lnTo>
                  <a:pt x="0" y="272"/>
                </a:lnTo>
                <a:lnTo>
                  <a:pt x="227" y="635"/>
                </a:lnTo>
              </a:path>
            </a:pathLst>
          </a:custGeom>
          <a:noFill/>
          <a:ln w="57150" cmpd="sng">
            <a:solidFill>
              <a:srgbClr val="FF0000"/>
            </a:solidFill>
            <a:round/>
            <a:headEnd/>
            <a:tailEnd/>
          </a:ln>
          <a:effectLst/>
        </p:spPr>
        <p:txBody>
          <a:bodyPr/>
          <a:lstStyle/>
          <a:p>
            <a:endParaRPr lang="zh-CN" altLang="en-US"/>
          </a:p>
        </p:txBody>
      </p:sp>
      <p:sp>
        <p:nvSpPr>
          <p:cNvPr id="6227" name="Text Box 83"/>
          <p:cNvSpPr txBox="1">
            <a:spLocks noChangeArrowheads="1"/>
          </p:cNvSpPr>
          <p:nvPr/>
        </p:nvSpPr>
        <p:spPr bwMode="auto">
          <a:xfrm>
            <a:off x="6856413" y="4581525"/>
            <a:ext cx="1892300" cy="457200"/>
          </a:xfrm>
          <a:prstGeom prst="rect">
            <a:avLst/>
          </a:prstGeom>
          <a:noFill/>
          <a:ln w="9525">
            <a:noFill/>
            <a:miter lim="800000"/>
            <a:headEnd/>
            <a:tailEnd/>
          </a:ln>
          <a:effectLst/>
        </p:spPr>
        <p:txBody>
          <a:bodyPr wrap="none">
            <a:spAutoFit/>
          </a:bodyPr>
          <a:lstStyle/>
          <a:p>
            <a:r>
              <a:rPr lang="en-US" altLang="zh-CN">
                <a:solidFill>
                  <a:srgbClr val="008000"/>
                </a:solidFill>
              </a:rPr>
              <a:t>Brillouin</a:t>
            </a:r>
            <a:r>
              <a:rPr lang="zh-CN" altLang="en-US">
                <a:solidFill>
                  <a:srgbClr val="008000"/>
                </a:solidFill>
              </a:rPr>
              <a:t>散射</a:t>
            </a:r>
          </a:p>
        </p:txBody>
      </p:sp>
      <p:sp>
        <p:nvSpPr>
          <p:cNvPr id="6228" name="Line 84"/>
          <p:cNvSpPr>
            <a:spLocks noChangeShapeType="1"/>
          </p:cNvSpPr>
          <p:nvPr/>
        </p:nvSpPr>
        <p:spPr bwMode="auto">
          <a:xfrm>
            <a:off x="5700713" y="3551238"/>
            <a:ext cx="1138237" cy="1246187"/>
          </a:xfrm>
          <a:prstGeom prst="line">
            <a:avLst/>
          </a:prstGeom>
          <a:noFill/>
          <a:ln w="57150">
            <a:solidFill>
              <a:srgbClr val="008000"/>
            </a:solidFill>
            <a:round/>
            <a:headEnd/>
            <a:tailEnd/>
          </a:ln>
          <a:effectLst/>
        </p:spPr>
        <p:txBody>
          <a:bodyPr/>
          <a:lstStyle/>
          <a:p>
            <a:endParaRPr lang="zh-CN" altLang="en-US"/>
          </a:p>
        </p:txBody>
      </p:sp>
      <p:sp>
        <p:nvSpPr>
          <p:cNvPr id="47" name="TextBox 46"/>
          <p:cNvSpPr txBox="1"/>
          <p:nvPr/>
        </p:nvSpPr>
        <p:spPr>
          <a:xfrm>
            <a:off x="7452320" y="116632"/>
            <a:ext cx="458780" cy="461665"/>
          </a:xfrm>
          <a:prstGeom prst="rect">
            <a:avLst/>
          </a:prstGeom>
          <a:noFill/>
        </p:spPr>
        <p:txBody>
          <a:bodyPr wrap="none" rtlCol="0">
            <a:spAutoFit/>
          </a:bodyPr>
          <a:lstStyle/>
          <a:p>
            <a:r>
              <a:rPr lang="zh-CN" altLang="en-US" dirty="0" smtClean="0">
                <a:solidFill>
                  <a:srgbClr val="FF0000"/>
                </a:solidFill>
                <a:sym typeface="Wingdings"/>
              </a:rPr>
              <a:t></a:t>
            </a:r>
            <a:endParaRPr lang="zh-CN" altLang="en-US" dirty="0">
              <a:solidFill>
                <a:srgbClr val="FF0000"/>
              </a:solidFill>
            </a:endParaRPr>
          </a:p>
        </p:txBody>
      </p:sp>
      <p:sp>
        <p:nvSpPr>
          <p:cNvPr id="46" name="Text Box 62"/>
          <p:cNvSpPr txBox="1">
            <a:spLocks noChangeArrowheads="1"/>
          </p:cNvSpPr>
          <p:nvPr/>
        </p:nvSpPr>
        <p:spPr bwMode="auto">
          <a:xfrm>
            <a:off x="3707085" y="5230217"/>
            <a:ext cx="1279517" cy="461665"/>
          </a:xfrm>
          <a:prstGeom prst="rect">
            <a:avLst/>
          </a:prstGeom>
          <a:noFill/>
          <a:ln w="9525">
            <a:noFill/>
            <a:miter lim="800000"/>
            <a:headEnd/>
            <a:tailEnd/>
          </a:ln>
          <a:effectLst/>
        </p:spPr>
        <p:txBody>
          <a:bodyPr wrap="none">
            <a:spAutoFit/>
          </a:bodyPr>
          <a:lstStyle/>
          <a:p>
            <a:r>
              <a:rPr lang="en-US" altLang="zh-CN" dirty="0" smtClean="0">
                <a:solidFill>
                  <a:srgbClr val="FF9900"/>
                </a:solidFill>
              </a:rPr>
              <a:t>MR</a:t>
            </a:r>
            <a:r>
              <a:rPr lang="zh-CN" altLang="en-US" dirty="0" smtClean="0">
                <a:solidFill>
                  <a:srgbClr val="FF9900"/>
                </a:solidFill>
              </a:rPr>
              <a:t>效应</a:t>
            </a:r>
            <a:endParaRPr lang="zh-CN" altLang="en-US" dirty="0">
              <a:solidFill>
                <a:srgbClr val="FF9900"/>
              </a:solidFill>
            </a:endParaRPr>
          </a:p>
        </p:txBody>
      </p:sp>
      <p:sp>
        <p:nvSpPr>
          <p:cNvPr id="48" name="Line 80"/>
          <p:cNvSpPr>
            <a:spLocks noChangeShapeType="1"/>
          </p:cNvSpPr>
          <p:nvPr/>
        </p:nvSpPr>
        <p:spPr bwMode="auto">
          <a:xfrm>
            <a:off x="3203848" y="5157192"/>
            <a:ext cx="503237" cy="360362"/>
          </a:xfrm>
          <a:prstGeom prst="line">
            <a:avLst/>
          </a:prstGeom>
          <a:noFill/>
          <a:ln w="76200">
            <a:solidFill>
              <a:srgbClr val="FF9900"/>
            </a:solidFill>
            <a:round/>
            <a:headEnd/>
            <a:tailEnd/>
          </a:ln>
          <a:effec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187"/>
                                        </p:tgtEl>
                                        <p:attrNameLst>
                                          <p:attrName>style.visibility</p:attrName>
                                        </p:attrNameLst>
                                      </p:cBhvr>
                                      <p:to>
                                        <p:strVal val="visible"/>
                                      </p:to>
                                    </p:set>
                                    <p:anim calcmode="lin" valueType="num">
                                      <p:cBhvr>
                                        <p:cTn id="7" dur="1000" fill="hold"/>
                                        <p:tgtEl>
                                          <p:spTgt spid="6187"/>
                                        </p:tgtEl>
                                        <p:attrNameLst>
                                          <p:attrName>ppt_w</p:attrName>
                                        </p:attrNameLst>
                                      </p:cBhvr>
                                      <p:tavLst>
                                        <p:tav tm="0">
                                          <p:val>
                                            <p:fltVal val="0"/>
                                          </p:val>
                                        </p:tav>
                                        <p:tav tm="100000">
                                          <p:val>
                                            <p:strVal val="#ppt_w"/>
                                          </p:val>
                                        </p:tav>
                                      </p:tavLst>
                                    </p:anim>
                                    <p:anim calcmode="lin" valueType="num">
                                      <p:cBhvr>
                                        <p:cTn id="8" dur="1000" fill="hold"/>
                                        <p:tgtEl>
                                          <p:spTgt spid="6187"/>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6202"/>
                                        </p:tgtEl>
                                        <p:attrNameLst>
                                          <p:attrName>style.visibility</p:attrName>
                                        </p:attrNameLst>
                                      </p:cBhvr>
                                      <p:to>
                                        <p:strVal val="visible"/>
                                      </p:to>
                                    </p:set>
                                    <p:animEffect transition="in" filter="fade">
                                      <p:cBhvr>
                                        <p:cTn id="11" dur="1000"/>
                                        <p:tgtEl>
                                          <p:spTgt spid="620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201"/>
                                        </p:tgtEl>
                                        <p:attrNameLst>
                                          <p:attrName>style.visibility</p:attrName>
                                        </p:attrNameLst>
                                      </p:cBhvr>
                                      <p:to>
                                        <p:strVal val="visible"/>
                                      </p:to>
                                    </p:set>
                                    <p:animEffect transition="in" filter="fade">
                                      <p:cBhvr>
                                        <p:cTn id="14" dur="1000"/>
                                        <p:tgtEl>
                                          <p:spTgt spid="620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188"/>
                                        </p:tgtEl>
                                        <p:attrNameLst>
                                          <p:attrName>style.visibility</p:attrName>
                                        </p:attrNameLst>
                                      </p:cBhvr>
                                      <p:to>
                                        <p:strVal val="visible"/>
                                      </p:to>
                                    </p:set>
                                    <p:animEffect transition="in" filter="fade">
                                      <p:cBhvr>
                                        <p:cTn id="19" dur="2000"/>
                                        <p:tgtEl>
                                          <p:spTgt spid="6188"/>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6213"/>
                                        </p:tgtEl>
                                        <p:attrNameLst>
                                          <p:attrName>style.visibility</p:attrName>
                                        </p:attrNameLst>
                                      </p:cBhvr>
                                      <p:to>
                                        <p:strVal val="visible"/>
                                      </p:to>
                                    </p:set>
                                    <p:animEffect transition="in" filter="wipe(right)">
                                      <p:cBhvr>
                                        <p:cTn id="23" dur="500"/>
                                        <p:tgtEl>
                                          <p:spTgt spid="62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189"/>
                                        </p:tgtEl>
                                        <p:attrNameLst>
                                          <p:attrName>style.visibility</p:attrName>
                                        </p:attrNameLst>
                                      </p:cBhvr>
                                      <p:to>
                                        <p:strVal val="visible"/>
                                      </p:to>
                                    </p:set>
                                    <p:animEffect transition="in" filter="wipe(right)">
                                      <p:cBhvr>
                                        <p:cTn id="27" dur="500"/>
                                        <p:tgtEl>
                                          <p:spTgt spid="6189"/>
                                        </p:tgtEl>
                                      </p:cBhvr>
                                    </p:animEffect>
                                  </p:childTnLst>
                                </p:cTn>
                              </p:par>
                            </p:childTnLst>
                          </p:cTn>
                        </p:par>
                        <p:par>
                          <p:cTn id="28" fill="hold">
                            <p:stCondLst>
                              <p:cond delay="3000"/>
                            </p:stCondLst>
                            <p:childTnLst>
                              <p:par>
                                <p:cTn id="29" presetID="22" presetClass="entr" presetSubtype="1" fill="hold" grpId="0" nodeType="afterEffect">
                                  <p:stCondLst>
                                    <p:cond delay="1000"/>
                                  </p:stCondLst>
                                  <p:childTnLst>
                                    <p:set>
                                      <p:cBhvr>
                                        <p:cTn id="30" dur="1" fill="hold">
                                          <p:stCondLst>
                                            <p:cond delay="0"/>
                                          </p:stCondLst>
                                        </p:cTn>
                                        <p:tgtEl>
                                          <p:spTgt spid="6211"/>
                                        </p:tgtEl>
                                        <p:attrNameLst>
                                          <p:attrName>style.visibility</p:attrName>
                                        </p:attrNameLst>
                                      </p:cBhvr>
                                      <p:to>
                                        <p:strVal val="visible"/>
                                      </p:to>
                                    </p:set>
                                    <p:animEffect transition="in" filter="wipe(up)">
                                      <p:cBhvr>
                                        <p:cTn id="31" dur="500"/>
                                        <p:tgtEl>
                                          <p:spTgt spid="6211"/>
                                        </p:tgtEl>
                                      </p:cBhvr>
                                    </p:animEffect>
                                  </p:childTnLst>
                                </p:cTn>
                              </p:par>
                            </p:childTnLst>
                          </p:cTn>
                        </p:par>
                        <p:par>
                          <p:cTn id="32" fill="hold">
                            <p:stCondLst>
                              <p:cond delay="4500"/>
                            </p:stCondLst>
                            <p:childTnLst>
                              <p:par>
                                <p:cTn id="33" presetID="22" presetClass="entr" presetSubtype="1" fill="hold" grpId="0" nodeType="afterEffect">
                                  <p:stCondLst>
                                    <p:cond delay="0"/>
                                  </p:stCondLst>
                                  <p:childTnLst>
                                    <p:set>
                                      <p:cBhvr>
                                        <p:cTn id="34" dur="1" fill="hold">
                                          <p:stCondLst>
                                            <p:cond delay="0"/>
                                          </p:stCondLst>
                                        </p:cTn>
                                        <p:tgtEl>
                                          <p:spTgt spid="6191"/>
                                        </p:tgtEl>
                                        <p:attrNameLst>
                                          <p:attrName>style.visibility</p:attrName>
                                        </p:attrNameLst>
                                      </p:cBhvr>
                                      <p:to>
                                        <p:strVal val="visible"/>
                                      </p:to>
                                    </p:set>
                                    <p:animEffect transition="in" filter="wipe(up)">
                                      <p:cBhvr>
                                        <p:cTn id="35" dur="500"/>
                                        <p:tgtEl>
                                          <p:spTgt spid="6191"/>
                                        </p:tgtEl>
                                      </p:cBhvr>
                                    </p:animEffect>
                                  </p:childTnLst>
                                </p:cTn>
                              </p:par>
                            </p:childTnLst>
                          </p:cTn>
                        </p:par>
                        <p:par>
                          <p:cTn id="36" fill="hold">
                            <p:stCondLst>
                              <p:cond delay="5000"/>
                            </p:stCondLst>
                            <p:childTnLst>
                              <p:par>
                                <p:cTn id="37" presetID="22" presetClass="entr" presetSubtype="1" fill="hold" grpId="0" nodeType="afterEffect">
                                  <p:stCondLst>
                                    <p:cond delay="1000"/>
                                  </p:stCondLst>
                                  <p:childTnLst>
                                    <p:set>
                                      <p:cBhvr>
                                        <p:cTn id="38" dur="1" fill="hold">
                                          <p:stCondLst>
                                            <p:cond delay="0"/>
                                          </p:stCondLst>
                                        </p:cTn>
                                        <p:tgtEl>
                                          <p:spTgt spid="6209"/>
                                        </p:tgtEl>
                                        <p:attrNameLst>
                                          <p:attrName>style.visibility</p:attrName>
                                        </p:attrNameLst>
                                      </p:cBhvr>
                                      <p:to>
                                        <p:strVal val="visible"/>
                                      </p:to>
                                    </p:set>
                                    <p:animEffect transition="in" filter="wipe(up)">
                                      <p:cBhvr>
                                        <p:cTn id="39" dur="500"/>
                                        <p:tgtEl>
                                          <p:spTgt spid="6209"/>
                                        </p:tgtEl>
                                      </p:cBhvr>
                                    </p:animEffect>
                                  </p:childTnLst>
                                </p:cTn>
                              </p:par>
                            </p:childTnLst>
                          </p:cTn>
                        </p:par>
                        <p:par>
                          <p:cTn id="40" fill="hold">
                            <p:stCondLst>
                              <p:cond delay="6500"/>
                            </p:stCondLst>
                            <p:childTnLst>
                              <p:par>
                                <p:cTn id="41" presetID="22" presetClass="entr" presetSubtype="4" fill="hold" grpId="0" nodeType="afterEffect">
                                  <p:stCondLst>
                                    <p:cond delay="0"/>
                                  </p:stCondLst>
                                  <p:childTnLst>
                                    <p:set>
                                      <p:cBhvr>
                                        <p:cTn id="42" dur="1" fill="hold">
                                          <p:stCondLst>
                                            <p:cond delay="0"/>
                                          </p:stCondLst>
                                        </p:cTn>
                                        <p:tgtEl>
                                          <p:spTgt spid="6212"/>
                                        </p:tgtEl>
                                        <p:attrNameLst>
                                          <p:attrName>style.visibility</p:attrName>
                                        </p:attrNameLst>
                                      </p:cBhvr>
                                      <p:to>
                                        <p:strVal val="visible"/>
                                      </p:to>
                                    </p:set>
                                    <p:animEffect transition="in" filter="wipe(down)">
                                      <p:cBhvr>
                                        <p:cTn id="43" dur="500"/>
                                        <p:tgtEl>
                                          <p:spTgt spid="6212"/>
                                        </p:tgtEl>
                                      </p:cBhvr>
                                    </p:animEffect>
                                  </p:childTnLst>
                                </p:cTn>
                              </p:par>
                            </p:childTnLst>
                          </p:cTn>
                        </p:par>
                        <p:par>
                          <p:cTn id="44" fill="hold">
                            <p:stCondLst>
                              <p:cond delay="7000"/>
                            </p:stCondLst>
                            <p:childTnLst>
                              <p:par>
                                <p:cTn id="45" presetID="22" presetClass="entr" presetSubtype="2" fill="hold" grpId="0" nodeType="afterEffect">
                                  <p:stCondLst>
                                    <p:cond delay="0"/>
                                  </p:stCondLst>
                                  <p:childTnLst>
                                    <p:set>
                                      <p:cBhvr>
                                        <p:cTn id="46" dur="1" fill="hold">
                                          <p:stCondLst>
                                            <p:cond delay="0"/>
                                          </p:stCondLst>
                                        </p:cTn>
                                        <p:tgtEl>
                                          <p:spTgt spid="6193"/>
                                        </p:tgtEl>
                                        <p:attrNameLst>
                                          <p:attrName>style.visibility</p:attrName>
                                        </p:attrNameLst>
                                      </p:cBhvr>
                                      <p:to>
                                        <p:strVal val="visible"/>
                                      </p:to>
                                    </p:set>
                                    <p:animEffect transition="in" filter="wipe(right)">
                                      <p:cBhvr>
                                        <p:cTn id="47" dur="500"/>
                                        <p:tgtEl>
                                          <p:spTgt spid="6193"/>
                                        </p:tgtEl>
                                      </p:cBhvr>
                                    </p:animEffect>
                                  </p:childTnLst>
                                </p:cTn>
                              </p:par>
                            </p:childTnLst>
                          </p:cTn>
                        </p:par>
                        <p:par>
                          <p:cTn id="48" fill="hold">
                            <p:stCondLst>
                              <p:cond delay="7500"/>
                            </p:stCondLst>
                            <p:childTnLst>
                              <p:par>
                                <p:cTn id="49" presetID="22" presetClass="entr" presetSubtype="1" fill="hold" grpId="0" nodeType="afterEffect">
                                  <p:stCondLst>
                                    <p:cond delay="0"/>
                                  </p:stCondLst>
                                  <p:childTnLst>
                                    <p:set>
                                      <p:cBhvr>
                                        <p:cTn id="50" dur="1" fill="hold">
                                          <p:stCondLst>
                                            <p:cond delay="0"/>
                                          </p:stCondLst>
                                        </p:cTn>
                                        <p:tgtEl>
                                          <p:spTgt spid="6214"/>
                                        </p:tgtEl>
                                        <p:attrNameLst>
                                          <p:attrName>style.visibility</p:attrName>
                                        </p:attrNameLst>
                                      </p:cBhvr>
                                      <p:to>
                                        <p:strVal val="visible"/>
                                      </p:to>
                                    </p:set>
                                    <p:animEffect transition="in" filter="wipe(up)">
                                      <p:cBhvr>
                                        <p:cTn id="51" dur="500"/>
                                        <p:tgtEl>
                                          <p:spTgt spid="6214"/>
                                        </p:tgtEl>
                                      </p:cBhvr>
                                    </p:animEffect>
                                  </p:childTnLst>
                                </p:cTn>
                              </p:par>
                            </p:childTnLst>
                          </p:cTn>
                        </p:par>
                        <p:par>
                          <p:cTn id="52" fill="hold">
                            <p:stCondLst>
                              <p:cond delay="8000"/>
                            </p:stCondLst>
                            <p:childTnLst>
                              <p:par>
                                <p:cTn id="53" presetID="22" presetClass="entr" presetSubtype="1" fill="hold" grpId="0" nodeType="afterEffect">
                                  <p:stCondLst>
                                    <p:cond delay="0"/>
                                  </p:stCondLst>
                                  <p:childTnLst>
                                    <p:set>
                                      <p:cBhvr>
                                        <p:cTn id="54" dur="1" fill="hold">
                                          <p:stCondLst>
                                            <p:cond delay="0"/>
                                          </p:stCondLst>
                                        </p:cTn>
                                        <p:tgtEl>
                                          <p:spTgt spid="6190"/>
                                        </p:tgtEl>
                                        <p:attrNameLst>
                                          <p:attrName>style.visibility</p:attrName>
                                        </p:attrNameLst>
                                      </p:cBhvr>
                                      <p:to>
                                        <p:strVal val="visible"/>
                                      </p:to>
                                    </p:set>
                                    <p:animEffect transition="in" filter="wipe(up)">
                                      <p:cBhvr>
                                        <p:cTn id="55" dur="500"/>
                                        <p:tgtEl>
                                          <p:spTgt spid="6190"/>
                                        </p:tgtEl>
                                      </p:cBhvr>
                                    </p:animEffect>
                                  </p:childTnLst>
                                </p:cTn>
                              </p:par>
                            </p:childTnLst>
                          </p:cTn>
                        </p:par>
                        <p:par>
                          <p:cTn id="56" fill="hold">
                            <p:stCondLst>
                              <p:cond delay="8500"/>
                            </p:stCondLst>
                            <p:childTnLst>
                              <p:par>
                                <p:cTn id="57" presetID="22" presetClass="entr" presetSubtype="1" fill="hold" grpId="0" nodeType="afterEffect">
                                  <p:stCondLst>
                                    <p:cond delay="0"/>
                                  </p:stCondLst>
                                  <p:childTnLst>
                                    <p:set>
                                      <p:cBhvr>
                                        <p:cTn id="58" dur="1" fill="hold">
                                          <p:stCondLst>
                                            <p:cond delay="0"/>
                                          </p:stCondLst>
                                        </p:cTn>
                                        <p:tgtEl>
                                          <p:spTgt spid="6210"/>
                                        </p:tgtEl>
                                        <p:attrNameLst>
                                          <p:attrName>style.visibility</p:attrName>
                                        </p:attrNameLst>
                                      </p:cBhvr>
                                      <p:to>
                                        <p:strVal val="visible"/>
                                      </p:to>
                                    </p:set>
                                    <p:animEffect transition="in" filter="wipe(up)">
                                      <p:cBhvr>
                                        <p:cTn id="59" dur="500"/>
                                        <p:tgtEl>
                                          <p:spTgt spid="6210"/>
                                        </p:tgtEl>
                                      </p:cBhvr>
                                    </p:animEffect>
                                  </p:childTnLst>
                                </p:cTn>
                              </p:par>
                            </p:childTnLst>
                          </p:cTn>
                        </p:par>
                        <p:par>
                          <p:cTn id="60" fill="hold">
                            <p:stCondLst>
                              <p:cond delay="9000"/>
                            </p:stCondLst>
                            <p:childTnLst>
                              <p:par>
                                <p:cTn id="61" presetID="22" presetClass="entr" presetSubtype="1" fill="hold" grpId="0" nodeType="afterEffect">
                                  <p:stCondLst>
                                    <p:cond delay="0"/>
                                  </p:stCondLst>
                                  <p:childTnLst>
                                    <p:set>
                                      <p:cBhvr>
                                        <p:cTn id="62" dur="1" fill="hold">
                                          <p:stCondLst>
                                            <p:cond delay="0"/>
                                          </p:stCondLst>
                                        </p:cTn>
                                        <p:tgtEl>
                                          <p:spTgt spid="6192"/>
                                        </p:tgtEl>
                                        <p:attrNameLst>
                                          <p:attrName>style.visibility</p:attrName>
                                        </p:attrNameLst>
                                      </p:cBhvr>
                                      <p:to>
                                        <p:strVal val="visible"/>
                                      </p:to>
                                    </p:set>
                                    <p:animEffect transition="in" filter="wipe(up)">
                                      <p:cBhvr>
                                        <p:cTn id="63" dur="500"/>
                                        <p:tgtEl>
                                          <p:spTgt spid="6192"/>
                                        </p:tgtEl>
                                      </p:cBhvr>
                                    </p:animEffect>
                                  </p:childTnLst>
                                </p:cTn>
                              </p:par>
                            </p:childTnLst>
                          </p:cTn>
                        </p:par>
                      </p:childTnLst>
                    </p:cTn>
                  </p:par>
                  <p:par>
                    <p:cTn id="64" fill="hold">
                      <p:stCondLst>
                        <p:cond delay="indefinite"/>
                      </p:stCondLst>
                      <p:childTnLst>
                        <p:par>
                          <p:cTn id="65" fill="hold">
                            <p:stCondLst>
                              <p:cond delay="0"/>
                            </p:stCondLst>
                            <p:childTnLst>
                              <p:par>
                                <p:cTn id="66" presetID="20" presetClass="entr" presetSubtype="0" fill="hold" grpId="0" nodeType="clickEffect">
                                  <p:stCondLst>
                                    <p:cond delay="0"/>
                                  </p:stCondLst>
                                  <p:childTnLst>
                                    <p:set>
                                      <p:cBhvr>
                                        <p:cTn id="67" dur="1" fill="hold">
                                          <p:stCondLst>
                                            <p:cond delay="0"/>
                                          </p:stCondLst>
                                        </p:cTn>
                                        <p:tgtEl>
                                          <p:spTgt spid="6194"/>
                                        </p:tgtEl>
                                        <p:attrNameLst>
                                          <p:attrName>style.visibility</p:attrName>
                                        </p:attrNameLst>
                                      </p:cBhvr>
                                      <p:to>
                                        <p:strVal val="visible"/>
                                      </p:to>
                                    </p:set>
                                    <p:animEffect transition="in" filter="wedge">
                                      <p:cBhvr>
                                        <p:cTn id="68" dur="1000"/>
                                        <p:tgtEl>
                                          <p:spTgt spid="6194"/>
                                        </p:tgtEl>
                                      </p:cBhvr>
                                    </p:animEffect>
                                  </p:childTnLst>
                                </p:cTn>
                              </p:par>
                            </p:childTnLst>
                          </p:cTn>
                        </p:par>
                        <p:par>
                          <p:cTn id="69" fill="hold">
                            <p:stCondLst>
                              <p:cond delay="1000"/>
                            </p:stCondLst>
                            <p:childTnLst>
                              <p:par>
                                <p:cTn id="70" presetID="22" presetClass="entr" presetSubtype="4" fill="hold" grpId="0" nodeType="afterEffect">
                                  <p:stCondLst>
                                    <p:cond delay="1000"/>
                                  </p:stCondLst>
                                  <p:childTnLst>
                                    <p:set>
                                      <p:cBhvr>
                                        <p:cTn id="71" dur="1" fill="hold">
                                          <p:stCondLst>
                                            <p:cond delay="0"/>
                                          </p:stCondLst>
                                        </p:cTn>
                                        <p:tgtEl>
                                          <p:spTgt spid="6217"/>
                                        </p:tgtEl>
                                        <p:attrNameLst>
                                          <p:attrName>style.visibility</p:attrName>
                                        </p:attrNameLst>
                                      </p:cBhvr>
                                      <p:to>
                                        <p:strVal val="visible"/>
                                      </p:to>
                                    </p:set>
                                    <p:animEffect transition="in" filter="wipe(down)">
                                      <p:cBhvr>
                                        <p:cTn id="72" dur="500"/>
                                        <p:tgtEl>
                                          <p:spTgt spid="6217"/>
                                        </p:tgtEl>
                                      </p:cBhvr>
                                    </p:animEffect>
                                  </p:childTnLst>
                                </p:cTn>
                              </p:par>
                            </p:childTnLst>
                          </p:cTn>
                        </p:par>
                        <p:par>
                          <p:cTn id="73" fill="hold">
                            <p:stCondLst>
                              <p:cond delay="2500"/>
                            </p:stCondLst>
                            <p:childTnLst>
                              <p:par>
                                <p:cTn id="74" presetID="22" presetClass="entr" presetSubtype="4" fill="hold" grpId="0" nodeType="afterEffect">
                                  <p:stCondLst>
                                    <p:cond delay="0"/>
                                  </p:stCondLst>
                                  <p:childTnLst>
                                    <p:set>
                                      <p:cBhvr>
                                        <p:cTn id="75" dur="1" fill="hold">
                                          <p:stCondLst>
                                            <p:cond delay="0"/>
                                          </p:stCondLst>
                                        </p:cTn>
                                        <p:tgtEl>
                                          <p:spTgt spid="6196"/>
                                        </p:tgtEl>
                                        <p:attrNameLst>
                                          <p:attrName>style.visibility</p:attrName>
                                        </p:attrNameLst>
                                      </p:cBhvr>
                                      <p:to>
                                        <p:strVal val="visible"/>
                                      </p:to>
                                    </p:set>
                                    <p:animEffect transition="in" filter="wipe(down)">
                                      <p:cBhvr>
                                        <p:cTn id="76" dur="500"/>
                                        <p:tgtEl>
                                          <p:spTgt spid="6196"/>
                                        </p:tgtEl>
                                      </p:cBhvr>
                                    </p:animEffect>
                                  </p:childTnLst>
                                </p:cTn>
                              </p:par>
                            </p:childTnLst>
                          </p:cTn>
                        </p:par>
                        <p:par>
                          <p:cTn id="77" fill="hold">
                            <p:stCondLst>
                              <p:cond delay="3000"/>
                            </p:stCondLst>
                            <p:childTnLst>
                              <p:par>
                                <p:cTn id="78" presetID="22" presetClass="entr" presetSubtype="1" fill="hold" grpId="0" nodeType="afterEffect">
                                  <p:stCondLst>
                                    <p:cond delay="1000"/>
                                  </p:stCondLst>
                                  <p:childTnLst>
                                    <p:set>
                                      <p:cBhvr>
                                        <p:cTn id="79" dur="1" fill="hold">
                                          <p:stCondLst>
                                            <p:cond delay="0"/>
                                          </p:stCondLst>
                                        </p:cTn>
                                        <p:tgtEl>
                                          <p:spTgt spid="6215"/>
                                        </p:tgtEl>
                                        <p:attrNameLst>
                                          <p:attrName>style.visibility</p:attrName>
                                        </p:attrNameLst>
                                      </p:cBhvr>
                                      <p:to>
                                        <p:strVal val="visible"/>
                                      </p:to>
                                    </p:set>
                                    <p:animEffect transition="in" filter="wipe(up)">
                                      <p:cBhvr>
                                        <p:cTn id="80" dur="500"/>
                                        <p:tgtEl>
                                          <p:spTgt spid="6215"/>
                                        </p:tgtEl>
                                      </p:cBhvr>
                                    </p:animEffect>
                                  </p:childTnLst>
                                </p:cTn>
                              </p:par>
                            </p:childTnLst>
                          </p:cTn>
                        </p:par>
                        <p:par>
                          <p:cTn id="81" fill="hold">
                            <p:stCondLst>
                              <p:cond delay="4500"/>
                            </p:stCondLst>
                            <p:childTnLst>
                              <p:par>
                                <p:cTn id="82" presetID="22" presetClass="entr" presetSubtype="8" fill="hold" grpId="0" nodeType="afterEffect">
                                  <p:stCondLst>
                                    <p:cond delay="0"/>
                                  </p:stCondLst>
                                  <p:childTnLst>
                                    <p:set>
                                      <p:cBhvr>
                                        <p:cTn id="83" dur="1" fill="hold">
                                          <p:stCondLst>
                                            <p:cond delay="0"/>
                                          </p:stCondLst>
                                        </p:cTn>
                                        <p:tgtEl>
                                          <p:spTgt spid="6197"/>
                                        </p:tgtEl>
                                        <p:attrNameLst>
                                          <p:attrName>style.visibility</p:attrName>
                                        </p:attrNameLst>
                                      </p:cBhvr>
                                      <p:to>
                                        <p:strVal val="visible"/>
                                      </p:to>
                                    </p:set>
                                    <p:animEffect transition="in" filter="wipe(left)">
                                      <p:cBhvr>
                                        <p:cTn id="84" dur="500"/>
                                        <p:tgtEl>
                                          <p:spTgt spid="6197"/>
                                        </p:tgtEl>
                                      </p:cBhvr>
                                    </p:animEffect>
                                  </p:childTnLst>
                                </p:cTn>
                              </p:par>
                            </p:childTnLst>
                          </p:cTn>
                        </p:par>
                        <p:par>
                          <p:cTn id="85" fill="hold">
                            <p:stCondLst>
                              <p:cond delay="5000"/>
                            </p:stCondLst>
                            <p:childTnLst>
                              <p:par>
                                <p:cTn id="86" presetID="22" presetClass="entr" presetSubtype="1" fill="hold" grpId="0" nodeType="afterEffect">
                                  <p:stCondLst>
                                    <p:cond delay="1000"/>
                                  </p:stCondLst>
                                  <p:childTnLst>
                                    <p:set>
                                      <p:cBhvr>
                                        <p:cTn id="87" dur="1" fill="hold">
                                          <p:stCondLst>
                                            <p:cond delay="0"/>
                                          </p:stCondLst>
                                        </p:cTn>
                                        <p:tgtEl>
                                          <p:spTgt spid="6216"/>
                                        </p:tgtEl>
                                        <p:attrNameLst>
                                          <p:attrName>style.visibility</p:attrName>
                                        </p:attrNameLst>
                                      </p:cBhvr>
                                      <p:to>
                                        <p:strVal val="visible"/>
                                      </p:to>
                                    </p:set>
                                    <p:animEffect transition="in" filter="wipe(up)">
                                      <p:cBhvr>
                                        <p:cTn id="88" dur="500"/>
                                        <p:tgtEl>
                                          <p:spTgt spid="6216"/>
                                        </p:tgtEl>
                                      </p:cBhvr>
                                    </p:animEffect>
                                  </p:childTnLst>
                                </p:cTn>
                              </p:par>
                            </p:childTnLst>
                          </p:cTn>
                        </p:par>
                        <p:par>
                          <p:cTn id="89" fill="hold">
                            <p:stCondLst>
                              <p:cond delay="6500"/>
                            </p:stCondLst>
                            <p:childTnLst>
                              <p:par>
                                <p:cTn id="90" presetID="22" presetClass="entr" presetSubtype="8" fill="hold" grpId="0" nodeType="afterEffect">
                                  <p:stCondLst>
                                    <p:cond delay="0"/>
                                  </p:stCondLst>
                                  <p:childTnLst>
                                    <p:set>
                                      <p:cBhvr>
                                        <p:cTn id="91" dur="1" fill="hold">
                                          <p:stCondLst>
                                            <p:cond delay="0"/>
                                          </p:stCondLst>
                                        </p:cTn>
                                        <p:tgtEl>
                                          <p:spTgt spid="6198"/>
                                        </p:tgtEl>
                                        <p:attrNameLst>
                                          <p:attrName>style.visibility</p:attrName>
                                        </p:attrNameLst>
                                      </p:cBhvr>
                                      <p:to>
                                        <p:strVal val="visible"/>
                                      </p:to>
                                    </p:set>
                                    <p:animEffect transition="in" filter="wipe(left)">
                                      <p:cBhvr>
                                        <p:cTn id="92" dur="500"/>
                                        <p:tgtEl>
                                          <p:spTgt spid="6198"/>
                                        </p:tgtEl>
                                      </p:cBhvr>
                                    </p:animEffect>
                                  </p:childTnLst>
                                </p:cTn>
                              </p:par>
                            </p:childTnLst>
                          </p:cTn>
                        </p:par>
                        <p:par>
                          <p:cTn id="93" fill="hold">
                            <p:stCondLst>
                              <p:cond delay="7000"/>
                            </p:stCondLst>
                            <p:childTnLst>
                              <p:par>
                                <p:cTn id="94" presetID="22" presetClass="entr" presetSubtype="1" fill="hold" grpId="0" nodeType="afterEffect">
                                  <p:stCondLst>
                                    <p:cond delay="1000"/>
                                  </p:stCondLst>
                                  <p:childTnLst>
                                    <p:set>
                                      <p:cBhvr>
                                        <p:cTn id="95" dur="1" fill="hold">
                                          <p:stCondLst>
                                            <p:cond delay="0"/>
                                          </p:stCondLst>
                                        </p:cTn>
                                        <p:tgtEl>
                                          <p:spTgt spid="6228"/>
                                        </p:tgtEl>
                                        <p:attrNameLst>
                                          <p:attrName>style.visibility</p:attrName>
                                        </p:attrNameLst>
                                      </p:cBhvr>
                                      <p:to>
                                        <p:strVal val="visible"/>
                                      </p:to>
                                    </p:set>
                                    <p:animEffect transition="in" filter="wipe(up)">
                                      <p:cBhvr>
                                        <p:cTn id="96" dur="500"/>
                                        <p:tgtEl>
                                          <p:spTgt spid="6228"/>
                                        </p:tgtEl>
                                      </p:cBhvr>
                                    </p:animEffect>
                                  </p:childTnLst>
                                </p:cTn>
                              </p:par>
                            </p:childTnLst>
                          </p:cTn>
                        </p:par>
                        <p:par>
                          <p:cTn id="97" fill="hold">
                            <p:stCondLst>
                              <p:cond delay="8500"/>
                            </p:stCondLst>
                            <p:childTnLst>
                              <p:par>
                                <p:cTn id="98" presetID="22" presetClass="entr" presetSubtype="8" fill="hold" grpId="0" nodeType="afterEffect">
                                  <p:stCondLst>
                                    <p:cond delay="0"/>
                                  </p:stCondLst>
                                  <p:childTnLst>
                                    <p:set>
                                      <p:cBhvr>
                                        <p:cTn id="99" dur="1" fill="hold">
                                          <p:stCondLst>
                                            <p:cond delay="0"/>
                                          </p:stCondLst>
                                        </p:cTn>
                                        <p:tgtEl>
                                          <p:spTgt spid="6227"/>
                                        </p:tgtEl>
                                        <p:attrNameLst>
                                          <p:attrName>style.visibility</p:attrName>
                                        </p:attrNameLst>
                                      </p:cBhvr>
                                      <p:to>
                                        <p:strVal val="visible"/>
                                      </p:to>
                                    </p:set>
                                    <p:animEffect transition="in" filter="wipe(left)">
                                      <p:cBhvr>
                                        <p:cTn id="100" dur="500"/>
                                        <p:tgtEl>
                                          <p:spTgt spid="6227"/>
                                        </p:tgtEl>
                                      </p:cBhvr>
                                    </p:animEffect>
                                  </p:childTnLst>
                                </p:cTn>
                              </p:par>
                            </p:childTnLst>
                          </p:cTn>
                        </p:par>
                      </p:childTnLst>
                    </p:cTn>
                  </p:par>
                  <p:par>
                    <p:cTn id="101" fill="hold">
                      <p:stCondLst>
                        <p:cond delay="indefinite"/>
                      </p:stCondLst>
                      <p:childTnLst>
                        <p:par>
                          <p:cTn id="102" fill="hold">
                            <p:stCondLst>
                              <p:cond delay="0"/>
                            </p:stCondLst>
                            <p:childTnLst>
                              <p:par>
                                <p:cTn id="103" presetID="35" presetClass="entr" presetSubtype="0" fill="hold" grpId="0" nodeType="clickEffect">
                                  <p:stCondLst>
                                    <p:cond delay="0"/>
                                  </p:stCondLst>
                                  <p:childTnLst>
                                    <p:set>
                                      <p:cBhvr>
                                        <p:cTn id="104" dur="1" fill="hold">
                                          <p:stCondLst>
                                            <p:cond delay="0"/>
                                          </p:stCondLst>
                                        </p:cTn>
                                        <p:tgtEl>
                                          <p:spTgt spid="6199"/>
                                        </p:tgtEl>
                                        <p:attrNameLst>
                                          <p:attrName>style.visibility</p:attrName>
                                        </p:attrNameLst>
                                      </p:cBhvr>
                                      <p:to>
                                        <p:strVal val="visible"/>
                                      </p:to>
                                    </p:set>
                                    <p:animEffect transition="in" filter="fade">
                                      <p:cBhvr>
                                        <p:cTn id="105" dur="2000"/>
                                        <p:tgtEl>
                                          <p:spTgt spid="6199"/>
                                        </p:tgtEl>
                                      </p:cBhvr>
                                    </p:animEffect>
                                    <p:anim calcmode="lin" valueType="num">
                                      <p:cBhvr>
                                        <p:cTn id="106" dur="2000" fill="hold"/>
                                        <p:tgtEl>
                                          <p:spTgt spid="6199"/>
                                        </p:tgtEl>
                                        <p:attrNameLst>
                                          <p:attrName>style.rotation</p:attrName>
                                        </p:attrNameLst>
                                      </p:cBhvr>
                                      <p:tavLst>
                                        <p:tav tm="0">
                                          <p:val>
                                            <p:fltVal val="720"/>
                                          </p:val>
                                        </p:tav>
                                        <p:tav tm="100000">
                                          <p:val>
                                            <p:fltVal val="0"/>
                                          </p:val>
                                        </p:tav>
                                      </p:tavLst>
                                    </p:anim>
                                    <p:anim calcmode="lin" valueType="num">
                                      <p:cBhvr>
                                        <p:cTn id="107" dur="2000" fill="hold"/>
                                        <p:tgtEl>
                                          <p:spTgt spid="6199"/>
                                        </p:tgtEl>
                                        <p:attrNameLst>
                                          <p:attrName>ppt_h</p:attrName>
                                        </p:attrNameLst>
                                      </p:cBhvr>
                                      <p:tavLst>
                                        <p:tav tm="0">
                                          <p:val>
                                            <p:fltVal val="0"/>
                                          </p:val>
                                        </p:tav>
                                        <p:tav tm="100000">
                                          <p:val>
                                            <p:strVal val="#ppt_h"/>
                                          </p:val>
                                        </p:tav>
                                      </p:tavLst>
                                    </p:anim>
                                    <p:anim calcmode="lin" valueType="num">
                                      <p:cBhvr>
                                        <p:cTn id="108" dur="2000" fill="hold"/>
                                        <p:tgtEl>
                                          <p:spTgt spid="6199"/>
                                        </p:tgtEl>
                                        <p:attrNameLst>
                                          <p:attrName>ppt_w</p:attrName>
                                        </p:attrNameLst>
                                      </p:cBhvr>
                                      <p:tavLst>
                                        <p:tav tm="0">
                                          <p:val>
                                            <p:fltVal val="0"/>
                                          </p:val>
                                        </p:tav>
                                        <p:tav tm="100000">
                                          <p:val>
                                            <p:strVal val="#ppt_w"/>
                                          </p:val>
                                        </p:tav>
                                      </p:tavLst>
                                    </p:anim>
                                  </p:childTnLst>
                                </p:cTn>
                              </p:par>
                            </p:childTnLst>
                          </p:cTn>
                        </p:par>
                        <p:par>
                          <p:cTn id="109" fill="hold">
                            <p:stCondLst>
                              <p:cond delay="2000"/>
                            </p:stCondLst>
                            <p:childTnLst>
                              <p:par>
                                <p:cTn id="110" presetID="22" presetClass="entr" presetSubtype="4" fill="hold" grpId="0" nodeType="afterEffect">
                                  <p:stCondLst>
                                    <p:cond delay="0"/>
                                  </p:stCondLst>
                                  <p:childTnLst>
                                    <p:set>
                                      <p:cBhvr>
                                        <p:cTn id="111" dur="1" fill="hold">
                                          <p:stCondLst>
                                            <p:cond delay="0"/>
                                          </p:stCondLst>
                                        </p:cTn>
                                        <p:tgtEl>
                                          <p:spTgt spid="6218"/>
                                        </p:tgtEl>
                                        <p:attrNameLst>
                                          <p:attrName>style.visibility</p:attrName>
                                        </p:attrNameLst>
                                      </p:cBhvr>
                                      <p:to>
                                        <p:strVal val="visible"/>
                                      </p:to>
                                    </p:set>
                                    <p:animEffect transition="in" filter="wipe(down)">
                                      <p:cBhvr>
                                        <p:cTn id="112" dur="500"/>
                                        <p:tgtEl>
                                          <p:spTgt spid="6218"/>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2" fill="hold" grpId="0" nodeType="clickEffect">
                                  <p:stCondLst>
                                    <p:cond delay="0"/>
                                  </p:stCondLst>
                                  <p:childTnLst>
                                    <p:set>
                                      <p:cBhvr>
                                        <p:cTn id="116" dur="1" fill="hold">
                                          <p:stCondLst>
                                            <p:cond delay="0"/>
                                          </p:stCondLst>
                                        </p:cTn>
                                        <p:tgtEl>
                                          <p:spTgt spid="6220"/>
                                        </p:tgtEl>
                                        <p:attrNameLst>
                                          <p:attrName>style.visibility</p:attrName>
                                        </p:attrNameLst>
                                      </p:cBhvr>
                                      <p:to>
                                        <p:strVal val="visible"/>
                                      </p:to>
                                    </p:set>
                                    <p:animEffect transition="in" filter="wipe(right)">
                                      <p:cBhvr>
                                        <p:cTn id="117" dur="500"/>
                                        <p:tgtEl>
                                          <p:spTgt spid="6220"/>
                                        </p:tgtEl>
                                      </p:cBhvr>
                                    </p:animEffect>
                                  </p:childTnLst>
                                </p:cTn>
                              </p:par>
                            </p:childTnLst>
                          </p:cTn>
                        </p:par>
                        <p:par>
                          <p:cTn id="118" fill="hold">
                            <p:stCondLst>
                              <p:cond delay="500"/>
                            </p:stCondLst>
                            <p:childTnLst>
                              <p:par>
                                <p:cTn id="119" presetID="22" presetClass="entr" presetSubtype="2" fill="hold" grpId="0" nodeType="afterEffect">
                                  <p:stCondLst>
                                    <p:cond delay="0"/>
                                  </p:stCondLst>
                                  <p:childTnLst>
                                    <p:set>
                                      <p:cBhvr>
                                        <p:cTn id="120" dur="1" fill="hold">
                                          <p:stCondLst>
                                            <p:cond delay="0"/>
                                          </p:stCondLst>
                                        </p:cTn>
                                        <p:tgtEl>
                                          <p:spTgt spid="6203"/>
                                        </p:tgtEl>
                                        <p:attrNameLst>
                                          <p:attrName>style.visibility</p:attrName>
                                        </p:attrNameLst>
                                      </p:cBhvr>
                                      <p:to>
                                        <p:strVal val="visible"/>
                                      </p:to>
                                    </p:set>
                                    <p:animEffect transition="in" filter="wipe(right)">
                                      <p:cBhvr>
                                        <p:cTn id="121" dur="500"/>
                                        <p:tgtEl>
                                          <p:spTgt spid="6203"/>
                                        </p:tgtEl>
                                      </p:cBhvr>
                                    </p:animEffect>
                                  </p:childTnLst>
                                </p:cTn>
                              </p:par>
                            </p:childTnLst>
                          </p:cTn>
                        </p:par>
                        <p:par>
                          <p:cTn id="122" fill="hold">
                            <p:stCondLst>
                              <p:cond delay="1000"/>
                            </p:stCondLst>
                            <p:childTnLst>
                              <p:par>
                                <p:cTn id="123" presetID="23" presetClass="entr" presetSubtype="16" fill="hold" grpId="0" nodeType="afterEffect">
                                  <p:stCondLst>
                                    <p:cond delay="1000"/>
                                  </p:stCondLst>
                                  <p:childTnLst>
                                    <p:set>
                                      <p:cBhvr>
                                        <p:cTn id="124" dur="1" fill="hold">
                                          <p:stCondLst>
                                            <p:cond delay="0"/>
                                          </p:stCondLst>
                                        </p:cTn>
                                        <p:tgtEl>
                                          <p:spTgt spid="6219"/>
                                        </p:tgtEl>
                                        <p:attrNameLst>
                                          <p:attrName>style.visibility</p:attrName>
                                        </p:attrNameLst>
                                      </p:cBhvr>
                                      <p:to>
                                        <p:strVal val="visible"/>
                                      </p:to>
                                    </p:set>
                                    <p:anim calcmode="lin" valueType="num">
                                      <p:cBhvr>
                                        <p:cTn id="125" dur="500" fill="hold"/>
                                        <p:tgtEl>
                                          <p:spTgt spid="6219"/>
                                        </p:tgtEl>
                                        <p:attrNameLst>
                                          <p:attrName>ppt_w</p:attrName>
                                        </p:attrNameLst>
                                      </p:cBhvr>
                                      <p:tavLst>
                                        <p:tav tm="0">
                                          <p:val>
                                            <p:fltVal val="0"/>
                                          </p:val>
                                        </p:tav>
                                        <p:tav tm="100000">
                                          <p:val>
                                            <p:strVal val="#ppt_w"/>
                                          </p:val>
                                        </p:tav>
                                      </p:tavLst>
                                    </p:anim>
                                    <p:anim calcmode="lin" valueType="num">
                                      <p:cBhvr>
                                        <p:cTn id="126" dur="500" fill="hold"/>
                                        <p:tgtEl>
                                          <p:spTgt spid="6219"/>
                                        </p:tgtEl>
                                        <p:attrNameLst>
                                          <p:attrName>ppt_h</p:attrName>
                                        </p:attrNameLst>
                                      </p:cBhvr>
                                      <p:tavLst>
                                        <p:tav tm="0">
                                          <p:val>
                                            <p:fltVal val="0"/>
                                          </p:val>
                                        </p:tav>
                                        <p:tav tm="100000">
                                          <p:val>
                                            <p:strVal val="#ppt_h"/>
                                          </p:val>
                                        </p:tav>
                                      </p:tavLst>
                                    </p:anim>
                                  </p:childTnLst>
                                </p:cTn>
                              </p:par>
                            </p:childTnLst>
                          </p:cTn>
                        </p:par>
                        <p:par>
                          <p:cTn id="127" fill="hold">
                            <p:stCondLst>
                              <p:cond delay="2500"/>
                            </p:stCondLst>
                            <p:childTnLst>
                              <p:par>
                                <p:cTn id="128" presetID="22" presetClass="entr" presetSubtype="2" fill="hold" grpId="0" nodeType="afterEffect">
                                  <p:stCondLst>
                                    <p:cond delay="1000"/>
                                  </p:stCondLst>
                                  <p:childTnLst>
                                    <p:set>
                                      <p:cBhvr>
                                        <p:cTn id="129" dur="1" fill="hold">
                                          <p:stCondLst>
                                            <p:cond delay="0"/>
                                          </p:stCondLst>
                                        </p:cTn>
                                        <p:tgtEl>
                                          <p:spTgt spid="6222"/>
                                        </p:tgtEl>
                                        <p:attrNameLst>
                                          <p:attrName>style.visibility</p:attrName>
                                        </p:attrNameLst>
                                      </p:cBhvr>
                                      <p:to>
                                        <p:strVal val="visible"/>
                                      </p:to>
                                    </p:set>
                                    <p:animEffect transition="in" filter="wipe(right)">
                                      <p:cBhvr>
                                        <p:cTn id="130" dur="500"/>
                                        <p:tgtEl>
                                          <p:spTgt spid="6222"/>
                                        </p:tgtEl>
                                      </p:cBhvr>
                                    </p:animEffect>
                                  </p:childTnLst>
                                </p:cTn>
                              </p:par>
                            </p:childTnLst>
                          </p:cTn>
                        </p:par>
                        <p:par>
                          <p:cTn id="131" fill="hold">
                            <p:stCondLst>
                              <p:cond delay="4000"/>
                            </p:stCondLst>
                            <p:childTnLst>
                              <p:par>
                                <p:cTn id="132" presetID="22" presetClass="entr" presetSubtype="2" fill="hold" grpId="0" nodeType="afterEffect">
                                  <p:stCondLst>
                                    <p:cond delay="0"/>
                                  </p:stCondLst>
                                  <p:childTnLst>
                                    <p:set>
                                      <p:cBhvr>
                                        <p:cTn id="133" dur="1" fill="hold">
                                          <p:stCondLst>
                                            <p:cond delay="0"/>
                                          </p:stCondLst>
                                        </p:cTn>
                                        <p:tgtEl>
                                          <p:spTgt spid="6204"/>
                                        </p:tgtEl>
                                        <p:attrNameLst>
                                          <p:attrName>style.visibility</p:attrName>
                                        </p:attrNameLst>
                                      </p:cBhvr>
                                      <p:to>
                                        <p:strVal val="visible"/>
                                      </p:to>
                                    </p:set>
                                    <p:animEffect transition="in" filter="wipe(right)">
                                      <p:cBhvr>
                                        <p:cTn id="134" dur="500"/>
                                        <p:tgtEl>
                                          <p:spTgt spid="6204"/>
                                        </p:tgtEl>
                                      </p:cBhvr>
                                    </p:animEffect>
                                  </p:childTnLst>
                                </p:cTn>
                              </p:par>
                            </p:childTnLst>
                          </p:cTn>
                        </p:par>
                        <p:par>
                          <p:cTn id="135" fill="hold">
                            <p:stCondLst>
                              <p:cond delay="4500"/>
                            </p:stCondLst>
                            <p:childTnLst>
                              <p:par>
                                <p:cTn id="136" presetID="22" presetClass="entr" presetSubtype="8" fill="hold" grpId="0" nodeType="afterEffect">
                                  <p:stCondLst>
                                    <p:cond delay="0"/>
                                  </p:stCondLst>
                                  <p:childTnLst>
                                    <p:set>
                                      <p:cBhvr>
                                        <p:cTn id="137" dur="1" fill="hold">
                                          <p:stCondLst>
                                            <p:cond delay="0"/>
                                          </p:stCondLst>
                                        </p:cTn>
                                        <p:tgtEl>
                                          <p:spTgt spid="6221"/>
                                        </p:tgtEl>
                                        <p:attrNameLst>
                                          <p:attrName>style.visibility</p:attrName>
                                        </p:attrNameLst>
                                      </p:cBhvr>
                                      <p:to>
                                        <p:strVal val="visible"/>
                                      </p:to>
                                    </p:set>
                                    <p:animEffect transition="in" filter="wipe(left)">
                                      <p:cBhvr>
                                        <p:cTn id="138" dur="500"/>
                                        <p:tgtEl>
                                          <p:spTgt spid="6221"/>
                                        </p:tgtEl>
                                      </p:cBhvr>
                                    </p:animEffect>
                                  </p:childTnLst>
                                </p:cTn>
                              </p:par>
                            </p:childTnLst>
                          </p:cTn>
                        </p:par>
                        <p:par>
                          <p:cTn id="139" fill="hold">
                            <p:stCondLst>
                              <p:cond delay="5000"/>
                            </p:stCondLst>
                            <p:childTnLst>
                              <p:par>
                                <p:cTn id="140" presetID="22" presetClass="entr" presetSubtype="8" fill="hold" grpId="0" nodeType="afterEffect">
                                  <p:stCondLst>
                                    <p:cond delay="0"/>
                                  </p:stCondLst>
                                  <p:childTnLst>
                                    <p:set>
                                      <p:cBhvr>
                                        <p:cTn id="141" dur="1" fill="hold">
                                          <p:stCondLst>
                                            <p:cond delay="0"/>
                                          </p:stCondLst>
                                        </p:cTn>
                                        <p:tgtEl>
                                          <p:spTgt spid="6205"/>
                                        </p:tgtEl>
                                        <p:attrNameLst>
                                          <p:attrName>style.visibility</p:attrName>
                                        </p:attrNameLst>
                                      </p:cBhvr>
                                      <p:to>
                                        <p:strVal val="visible"/>
                                      </p:to>
                                    </p:set>
                                    <p:animEffect transition="in" filter="wipe(left)">
                                      <p:cBhvr>
                                        <p:cTn id="142" dur="500"/>
                                        <p:tgtEl>
                                          <p:spTgt spid="6205"/>
                                        </p:tgtEl>
                                      </p:cBhvr>
                                    </p:animEffect>
                                  </p:childTnLst>
                                </p:cTn>
                              </p:par>
                            </p:childTnLst>
                          </p:cTn>
                        </p:par>
                      </p:childTnLst>
                    </p:cTn>
                  </p:par>
                  <p:par>
                    <p:cTn id="143" fill="hold">
                      <p:stCondLst>
                        <p:cond delay="indefinite"/>
                      </p:stCondLst>
                      <p:childTnLst>
                        <p:par>
                          <p:cTn id="144" fill="hold">
                            <p:stCondLst>
                              <p:cond delay="0"/>
                            </p:stCondLst>
                            <p:childTnLst>
                              <p:par>
                                <p:cTn id="145" presetID="27" presetClass="entr" presetSubtype="0" fill="hold" grpId="0" nodeType="clickEffect">
                                  <p:stCondLst>
                                    <p:cond delay="0"/>
                                  </p:stCondLst>
                                  <p:iterate type="lt">
                                    <p:tmPct val="50000"/>
                                  </p:iterate>
                                  <p:childTnLst>
                                    <p:set>
                                      <p:cBhvr>
                                        <p:cTn id="146" dur="1" fill="hold">
                                          <p:stCondLst>
                                            <p:cond delay="0"/>
                                          </p:stCondLst>
                                        </p:cTn>
                                        <p:tgtEl>
                                          <p:spTgt spid="6200"/>
                                        </p:tgtEl>
                                        <p:attrNameLst>
                                          <p:attrName>style.visibility</p:attrName>
                                        </p:attrNameLst>
                                      </p:cBhvr>
                                      <p:to>
                                        <p:strVal val="visible"/>
                                      </p:to>
                                    </p:set>
                                    <p:anim calcmode="discrete" valueType="clr">
                                      <p:cBhvr override="childStyle">
                                        <p:cTn id="147" dur="80"/>
                                        <p:tgtEl>
                                          <p:spTgt spid="6200"/>
                                        </p:tgtEl>
                                        <p:attrNameLst>
                                          <p:attrName>style.color</p:attrName>
                                        </p:attrNameLst>
                                      </p:cBhvr>
                                      <p:tavLst>
                                        <p:tav tm="0">
                                          <p:val>
                                            <p:clrVal>
                                              <a:schemeClr val="accent2"/>
                                            </p:clrVal>
                                          </p:val>
                                        </p:tav>
                                        <p:tav tm="50000">
                                          <p:val>
                                            <p:clrVal>
                                              <a:schemeClr val="hlink"/>
                                            </p:clrVal>
                                          </p:val>
                                        </p:tav>
                                      </p:tavLst>
                                    </p:anim>
                                    <p:anim calcmode="discrete" valueType="clr">
                                      <p:cBhvr>
                                        <p:cTn id="148" dur="80"/>
                                        <p:tgtEl>
                                          <p:spTgt spid="6200"/>
                                        </p:tgtEl>
                                        <p:attrNameLst>
                                          <p:attrName>fillcolor</p:attrName>
                                        </p:attrNameLst>
                                      </p:cBhvr>
                                      <p:tavLst>
                                        <p:tav tm="0">
                                          <p:val>
                                            <p:clrVal>
                                              <a:schemeClr val="accent2"/>
                                            </p:clrVal>
                                          </p:val>
                                        </p:tav>
                                        <p:tav tm="50000">
                                          <p:val>
                                            <p:clrVal>
                                              <a:schemeClr val="hlink"/>
                                            </p:clrVal>
                                          </p:val>
                                        </p:tav>
                                      </p:tavLst>
                                    </p:anim>
                                    <p:set>
                                      <p:cBhvr>
                                        <p:cTn id="149" dur="80"/>
                                        <p:tgtEl>
                                          <p:spTgt spid="6200"/>
                                        </p:tgtEl>
                                        <p:attrNameLst>
                                          <p:attrName>fill.type</p:attrName>
                                        </p:attrNameLst>
                                      </p:cBhvr>
                                      <p:to>
                                        <p:strVal val="solid"/>
                                      </p:to>
                                    </p:set>
                                  </p:childTnLst>
                                </p:cTn>
                              </p:par>
                            </p:childTnLst>
                          </p:cTn>
                        </p:par>
                        <p:par>
                          <p:cTn id="150" fill="hold">
                            <p:stCondLst>
                              <p:cond delay="200"/>
                            </p:stCondLst>
                            <p:childTnLst>
                              <p:par>
                                <p:cTn id="151" presetID="23" presetClass="entr" presetSubtype="16" fill="hold" grpId="0" nodeType="afterEffect">
                                  <p:stCondLst>
                                    <p:cond delay="1000"/>
                                  </p:stCondLst>
                                  <p:childTnLst>
                                    <p:set>
                                      <p:cBhvr>
                                        <p:cTn id="152" dur="1" fill="hold">
                                          <p:stCondLst>
                                            <p:cond delay="0"/>
                                          </p:stCondLst>
                                        </p:cTn>
                                        <p:tgtEl>
                                          <p:spTgt spid="6223"/>
                                        </p:tgtEl>
                                        <p:attrNameLst>
                                          <p:attrName>style.visibility</p:attrName>
                                        </p:attrNameLst>
                                      </p:cBhvr>
                                      <p:to>
                                        <p:strVal val="visible"/>
                                      </p:to>
                                    </p:set>
                                    <p:anim calcmode="lin" valueType="num">
                                      <p:cBhvr>
                                        <p:cTn id="153" dur="500" fill="hold"/>
                                        <p:tgtEl>
                                          <p:spTgt spid="6223"/>
                                        </p:tgtEl>
                                        <p:attrNameLst>
                                          <p:attrName>ppt_w</p:attrName>
                                        </p:attrNameLst>
                                      </p:cBhvr>
                                      <p:tavLst>
                                        <p:tav tm="0">
                                          <p:val>
                                            <p:fltVal val="0"/>
                                          </p:val>
                                        </p:tav>
                                        <p:tav tm="100000">
                                          <p:val>
                                            <p:strVal val="#ppt_w"/>
                                          </p:val>
                                        </p:tav>
                                      </p:tavLst>
                                    </p:anim>
                                    <p:anim calcmode="lin" valueType="num">
                                      <p:cBhvr>
                                        <p:cTn id="154" dur="500" fill="hold"/>
                                        <p:tgtEl>
                                          <p:spTgt spid="6223"/>
                                        </p:tgtEl>
                                        <p:attrNameLst>
                                          <p:attrName>ppt_h</p:attrName>
                                        </p:attrNameLst>
                                      </p:cBhvr>
                                      <p:tavLst>
                                        <p:tav tm="0">
                                          <p:val>
                                            <p:fltVal val="0"/>
                                          </p:val>
                                        </p:tav>
                                        <p:tav tm="100000">
                                          <p:val>
                                            <p:strVal val="#ppt_h"/>
                                          </p:val>
                                        </p:tav>
                                      </p:tavLst>
                                    </p:anim>
                                  </p:childTnLst>
                                </p:cTn>
                              </p:par>
                            </p:childTnLst>
                          </p:cTn>
                        </p:par>
                        <p:par>
                          <p:cTn id="155" fill="hold">
                            <p:stCondLst>
                              <p:cond delay="1700"/>
                            </p:stCondLst>
                            <p:childTnLst>
                              <p:par>
                                <p:cTn id="156" presetID="10" presetClass="entr" presetSubtype="0" fill="hold" grpId="0" nodeType="afterEffect">
                                  <p:stCondLst>
                                    <p:cond delay="0"/>
                                  </p:stCondLst>
                                  <p:childTnLst>
                                    <p:set>
                                      <p:cBhvr>
                                        <p:cTn id="157" dur="1" fill="hold">
                                          <p:stCondLst>
                                            <p:cond delay="0"/>
                                          </p:stCondLst>
                                        </p:cTn>
                                        <p:tgtEl>
                                          <p:spTgt spid="6207"/>
                                        </p:tgtEl>
                                        <p:attrNameLst>
                                          <p:attrName>style.visibility</p:attrName>
                                        </p:attrNameLst>
                                      </p:cBhvr>
                                      <p:to>
                                        <p:strVal val="visible"/>
                                      </p:to>
                                    </p:set>
                                    <p:animEffect transition="in" filter="fade">
                                      <p:cBhvr>
                                        <p:cTn id="158" dur="1000"/>
                                        <p:tgtEl>
                                          <p:spTgt spid="6207"/>
                                        </p:tgtEl>
                                      </p:cBhvr>
                                    </p:animEffect>
                                  </p:childTnLst>
                                </p:cTn>
                              </p:par>
                            </p:childTnLst>
                          </p:cTn>
                        </p:par>
                        <p:par>
                          <p:cTn id="159" fill="hold">
                            <p:stCondLst>
                              <p:cond delay="2700"/>
                            </p:stCondLst>
                            <p:childTnLst>
                              <p:par>
                                <p:cTn id="160" presetID="23" presetClass="entr" presetSubtype="16" fill="hold" grpId="0" nodeType="afterEffect">
                                  <p:stCondLst>
                                    <p:cond delay="1000"/>
                                  </p:stCondLst>
                                  <p:childTnLst>
                                    <p:set>
                                      <p:cBhvr>
                                        <p:cTn id="161" dur="1" fill="hold">
                                          <p:stCondLst>
                                            <p:cond delay="0"/>
                                          </p:stCondLst>
                                        </p:cTn>
                                        <p:tgtEl>
                                          <p:spTgt spid="6224"/>
                                        </p:tgtEl>
                                        <p:attrNameLst>
                                          <p:attrName>style.visibility</p:attrName>
                                        </p:attrNameLst>
                                      </p:cBhvr>
                                      <p:to>
                                        <p:strVal val="visible"/>
                                      </p:to>
                                    </p:set>
                                    <p:anim calcmode="lin" valueType="num">
                                      <p:cBhvr>
                                        <p:cTn id="162" dur="500" fill="hold"/>
                                        <p:tgtEl>
                                          <p:spTgt spid="6224"/>
                                        </p:tgtEl>
                                        <p:attrNameLst>
                                          <p:attrName>ppt_w</p:attrName>
                                        </p:attrNameLst>
                                      </p:cBhvr>
                                      <p:tavLst>
                                        <p:tav tm="0">
                                          <p:val>
                                            <p:fltVal val="0"/>
                                          </p:val>
                                        </p:tav>
                                        <p:tav tm="100000">
                                          <p:val>
                                            <p:strVal val="#ppt_w"/>
                                          </p:val>
                                        </p:tav>
                                      </p:tavLst>
                                    </p:anim>
                                    <p:anim calcmode="lin" valueType="num">
                                      <p:cBhvr>
                                        <p:cTn id="163" dur="500" fill="hold"/>
                                        <p:tgtEl>
                                          <p:spTgt spid="6224"/>
                                        </p:tgtEl>
                                        <p:attrNameLst>
                                          <p:attrName>ppt_h</p:attrName>
                                        </p:attrNameLst>
                                      </p:cBhvr>
                                      <p:tavLst>
                                        <p:tav tm="0">
                                          <p:val>
                                            <p:fltVal val="0"/>
                                          </p:val>
                                        </p:tav>
                                        <p:tav tm="100000">
                                          <p:val>
                                            <p:strVal val="#ppt_h"/>
                                          </p:val>
                                        </p:tav>
                                      </p:tavLst>
                                    </p:anim>
                                  </p:childTnLst>
                                </p:cTn>
                              </p:par>
                            </p:childTnLst>
                          </p:cTn>
                        </p:par>
                        <p:par>
                          <p:cTn id="164" fill="hold">
                            <p:stCondLst>
                              <p:cond delay="4200"/>
                            </p:stCondLst>
                            <p:childTnLst>
                              <p:par>
                                <p:cTn id="165" presetID="10" presetClass="entr" presetSubtype="0" fill="hold" grpId="0" nodeType="afterEffect">
                                  <p:stCondLst>
                                    <p:cond delay="0"/>
                                  </p:stCondLst>
                                  <p:childTnLst>
                                    <p:set>
                                      <p:cBhvr>
                                        <p:cTn id="166" dur="1" fill="hold">
                                          <p:stCondLst>
                                            <p:cond delay="0"/>
                                          </p:stCondLst>
                                        </p:cTn>
                                        <p:tgtEl>
                                          <p:spTgt spid="6206"/>
                                        </p:tgtEl>
                                        <p:attrNameLst>
                                          <p:attrName>style.visibility</p:attrName>
                                        </p:attrNameLst>
                                      </p:cBhvr>
                                      <p:to>
                                        <p:strVal val="visible"/>
                                      </p:to>
                                    </p:set>
                                    <p:animEffect transition="in" filter="fade">
                                      <p:cBhvr>
                                        <p:cTn id="167" dur="1000"/>
                                        <p:tgtEl>
                                          <p:spTgt spid="6206"/>
                                        </p:tgtEl>
                                      </p:cBhvr>
                                    </p:animEffect>
                                  </p:childTnLst>
                                </p:cTn>
                              </p:par>
                            </p:childTnLst>
                          </p:cTn>
                        </p:par>
                        <p:par>
                          <p:cTn id="168" fill="hold">
                            <p:stCondLst>
                              <p:cond delay="5200"/>
                            </p:stCondLst>
                            <p:childTnLst>
                              <p:par>
                                <p:cTn id="169" presetID="23" presetClass="entr" presetSubtype="16" fill="hold" grpId="0" nodeType="afterEffect">
                                  <p:stCondLst>
                                    <p:cond delay="0"/>
                                  </p:stCondLst>
                                  <p:childTnLst>
                                    <p:set>
                                      <p:cBhvr>
                                        <p:cTn id="170" dur="1" fill="hold">
                                          <p:stCondLst>
                                            <p:cond delay="0"/>
                                          </p:stCondLst>
                                        </p:cTn>
                                        <p:tgtEl>
                                          <p:spTgt spid="48"/>
                                        </p:tgtEl>
                                        <p:attrNameLst>
                                          <p:attrName>style.visibility</p:attrName>
                                        </p:attrNameLst>
                                      </p:cBhvr>
                                      <p:to>
                                        <p:strVal val="visible"/>
                                      </p:to>
                                    </p:set>
                                    <p:anim calcmode="lin" valueType="num">
                                      <p:cBhvr>
                                        <p:cTn id="171" dur="500" fill="hold"/>
                                        <p:tgtEl>
                                          <p:spTgt spid="48"/>
                                        </p:tgtEl>
                                        <p:attrNameLst>
                                          <p:attrName>ppt_w</p:attrName>
                                        </p:attrNameLst>
                                      </p:cBhvr>
                                      <p:tavLst>
                                        <p:tav tm="0">
                                          <p:val>
                                            <p:fltVal val="0"/>
                                          </p:val>
                                        </p:tav>
                                        <p:tav tm="100000">
                                          <p:val>
                                            <p:strVal val="#ppt_w"/>
                                          </p:val>
                                        </p:tav>
                                      </p:tavLst>
                                    </p:anim>
                                    <p:anim calcmode="lin" valueType="num">
                                      <p:cBhvr>
                                        <p:cTn id="172" dur="500" fill="hold"/>
                                        <p:tgtEl>
                                          <p:spTgt spid="48"/>
                                        </p:tgtEl>
                                        <p:attrNameLst>
                                          <p:attrName>ppt_h</p:attrName>
                                        </p:attrNameLst>
                                      </p:cBhvr>
                                      <p:tavLst>
                                        <p:tav tm="0">
                                          <p:val>
                                            <p:fltVal val="0"/>
                                          </p:val>
                                        </p:tav>
                                        <p:tav tm="100000">
                                          <p:val>
                                            <p:strVal val="#ppt_h"/>
                                          </p:val>
                                        </p:tav>
                                      </p:tavLst>
                                    </p:anim>
                                  </p:childTnLst>
                                </p:cTn>
                              </p:par>
                            </p:childTnLst>
                          </p:cTn>
                        </p:par>
                        <p:par>
                          <p:cTn id="173" fill="hold">
                            <p:stCondLst>
                              <p:cond delay="5700"/>
                            </p:stCondLst>
                            <p:childTnLst>
                              <p:par>
                                <p:cTn id="174" presetID="10" presetClass="entr" presetSubtype="0" fill="hold" grpId="0" nodeType="afterEffect">
                                  <p:stCondLst>
                                    <p:cond delay="0"/>
                                  </p:stCondLst>
                                  <p:childTnLst>
                                    <p:set>
                                      <p:cBhvr>
                                        <p:cTn id="175" dur="1" fill="hold">
                                          <p:stCondLst>
                                            <p:cond delay="0"/>
                                          </p:stCondLst>
                                        </p:cTn>
                                        <p:tgtEl>
                                          <p:spTgt spid="46"/>
                                        </p:tgtEl>
                                        <p:attrNameLst>
                                          <p:attrName>style.visibility</p:attrName>
                                        </p:attrNameLst>
                                      </p:cBhvr>
                                      <p:to>
                                        <p:strVal val="visible"/>
                                      </p:to>
                                    </p:set>
                                    <p:animEffect transition="in" filter="fade">
                                      <p:cBhvr>
                                        <p:cTn id="176" dur="1000"/>
                                        <p:tgtEl>
                                          <p:spTgt spid="46"/>
                                        </p:tgtEl>
                                      </p:cBhvr>
                                    </p:animEffect>
                                  </p:childTnLst>
                                </p:cTn>
                              </p:par>
                            </p:childTnLst>
                          </p:cTn>
                        </p:par>
                      </p:childTnLst>
                    </p:cTn>
                  </p:par>
                  <p:par>
                    <p:cTn id="177" fill="hold">
                      <p:stCondLst>
                        <p:cond delay="indefinite"/>
                      </p:stCondLst>
                      <p:childTnLst>
                        <p:par>
                          <p:cTn id="178" fill="hold">
                            <p:stCondLst>
                              <p:cond delay="0"/>
                            </p:stCondLst>
                            <p:childTnLst>
                              <p:par>
                                <p:cTn id="179" presetID="18" presetClass="entr" presetSubtype="12" fill="hold" grpId="0" nodeType="clickEffect">
                                  <p:stCondLst>
                                    <p:cond delay="0"/>
                                  </p:stCondLst>
                                  <p:childTnLst>
                                    <p:set>
                                      <p:cBhvr>
                                        <p:cTn id="180" dur="1" fill="hold">
                                          <p:stCondLst>
                                            <p:cond delay="0"/>
                                          </p:stCondLst>
                                        </p:cTn>
                                        <p:tgtEl>
                                          <p:spTgt spid="6195"/>
                                        </p:tgtEl>
                                        <p:attrNameLst>
                                          <p:attrName>style.visibility</p:attrName>
                                        </p:attrNameLst>
                                      </p:cBhvr>
                                      <p:to>
                                        <p:strVal val="visible"/>
                                      </p:to>
                                    </p:set>
                                    <p:animEffect transition="in" filter="strips(downLeft)">
                                      <p:cBhvr>
                                        <p:cTn id="181" dur="1000"/>
                                        <p:tgtEl>
                                          <p:spTgt spid="6195"/>
                                        </p:tgtEl>
                                      </p:cBhvr>
                                    </p:animEffect>
                                  </p:childTnLst>
                                </p:cTn>
                              </p:par>
                            </p:childTnLst>
                          </p:cTn>
                        </p:par>
                        <p:par>
                          <p:cTn id="182" fill="hold">
                            <p:stCondLst>
                              <p:cond delay="1000"/>
                            </p:stCondLst>
                            <p:childTnLst>
                              <p:par>
                                <p:cTn id="183" presetID="22" presetClass="entr" presetSubtype="8" fill="hold" grpId="0" nodeType="afterEffect">
                                  <p:stCondLst>
                                    <p:cond delay="0"/>
                                  </p:stCondLst>
                                  <p:childTnLst>
                                    <p:set>
                                      <p:cBhvr>
                                        <p:cTn id="184" dur="1" fill="hold">
                                          <p:stCondLst>
                                            <p:cond delay="0"/>
                                          </p:stCondLst>
                                        </p:cTn>
                                        <p:tgtEl>
                                          <p:spTgt spid="6226"/>
                                        </p:tgtEl>
                                        <p:attrNameLst>
                                          <p:attrName>style.visibility</p:attrName>
                                        </p:attrNameLst>
                                      </p:cBhvr>
                                      <p:to>
                                        <p:strVal val="visible"/>
                                      </p:to>
                                    </p:set>
                                    <p:animEffect transition="in" filter="wipe(left)">
                                      <p:cBhvr>
                                        <p:cTn id="185" dur="500"/>
                                        <p:tgtEl>
                                          <p:spTgt spid="6226"/>
                                        </p:tgtEl>
                                      </p:cBhvr>
                                    </p:animEffect>
                                  </p:childTnLst>
                                </p:cTn>
                              </p:par>
                            </p:childTnLst>
                          </p:cTn>
                        </p:par>
                        <p:par>
                          <p:cTn id="186" fill="hold">
                            <p:stCondLst>
                              <p:cond delay="1500"/>
                            </p:stCondLst>
                            <p:childTnLst>
                              <p:par>
                                <p:cTn id="187" presetID="22" presetClass="entr" presetSubtype="8" fill="hold" grpId="0" nodeType="afterEffect">
                                  <p:stCondLst>
                                    <p:cond delay="0"/>
                                  </p:stCondLst>
                                  <p:childTnLst>
                                    <p:set>
                                      <p:cBhvr>
                                        <p:cTn id="188" dur="1" fill="hold">
                                          <p:stCondLst>
                                            <p:cond delay="0"/>
                                          </p:stCondLst>
                                        </p:cTn>
                                        <p:tgtEl>
                                          <p:spTgt spid="6208"/>
                                        </p:tgtEl>
                                        <p:attrNameLst>
                                          <p:attrName>style.visibility</p:attrName>
                                        </p:attrNameLst>
                                      </p:cBhvr>
                                      <p:to>
                                        <p:strVal val="visible"/>
                                      </p:to>
                                    </p:set>
                                    <p:animEffect transition="in" filter="wipe(left)">
                                      <p:cBhvr>
                                        <p:cTn id="189" dur="1000"/>
                                        <p:tgtEl>
                                          <p:spTgt spid="6208"/>
                                        </p:tgtEl>
                                      </p:cBhvr>
                                    </p:animEffect>
                                  </p:childTnLst>
                                </p:cTn>
                              </p:par>
                            </p:childTnLst>
                          </p:cTn>
                        </p:par>
                        <p:par>
                          <p:cTn id="190" fill="hold">
                            <p:stCondLst>
                              <p:cond delay="2500"/>
                            </p:stCondLst>
                            <p:childTnLst>
                              <p:par>
                                <p:cTn id="191" presetID="22" presetClass="entr" presetSubtype="8" fill="hold" grpId="0" nodeType="afterEffect">
                                  <p:stCondLst>
                                    <p:cond delay="0"/>
                                  </p:stCondLst>
                                  <p:childTnLst>
                                    <p:set>
                                      <p:cBhvr>
                                        <p:cTn id="192" dur="1" fill="hold">
                                          <p:stCondLst>
                                            <p:cond delay="0"/>
                                          </p:stCondLst>
                                        </p:cTn>
                                        <p:tgtEl>
                                          <p:spTgt spid="6225"/>
                                        </p:tgtEl>
                                        <p:attrNameLst>
                                          <p:attrName>style.visibility</p:attrName>
                                        </p:attrNameLst>
                                      </p:cBhvr>
                                      <p:to>
                                        <p:strVal val="visible"/>
                                      </p:to>
                                    </p:set>
                                    <p:animEffect transition="in" filter="wipe(left)">
                                      <p:cBhvr>
                                        <p:cTn id="193" dur="1000"/>
                                        <p:tgtEl>
                                          <p:spTgt spid="6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7" grpId="0" animBg="1"/>
      <p:bldP spid="6188" grpId="0" animBg="1"/>
      <p:bldP spid="6189" grpId="0" animBg="1"/>
      <p:bldP spid="6190" grpId="0"/>
      <p:bldP spid="6191" grpId="0"/>
      <p:bldP spid="6192" grpId="0"/>
      <p:bldP spid="6193" grpId="0"/>
      <p:bldP spid="6194" grpId="0" animBg="1"/>
      <p:bldP spid="6195" grpId="0" animBg="1"/>
      <p:bldP spid="6196" grpId="0" animBg="1"/>
      <p:bldP spid="6197" grpId="0"/>
      <p:bldP spid="6198" grpId="0"/>
      <p:bldP spid="6199" grpId="0" animBg="1"/>
      <p:bldP spid="6200" grpId="0" animBg="1"/>
      <p:bldP spid="6201" grpId="0" animBg="1"/>
      <p:bldP spid="6202" grpId="0" animBg="1"/>
      <p:bldP spid="6203" grpId="0"/>
      <p:bldP spid="6204" grpId="0"/>
      <p:bldP spid="6205" grpId="0"/>
      <p:bldP spid="6206" grpId="0"/>
      <p:bldP spid="6207" grpId="0"/>
      <p:bldP spid="6208" grpId="0"/>
      <p:bldP spid="6209" grpId="0" animBg="1"/>
      <p:bldP spid="6210" grpId="0" animBg="1"/>
      <p:bldP spid="6211" grpId="0" animBg="1"/>
      <p:bldP spid="6212" grpId="0" animBg="1"/>
      <p:bldP spid="6213" grpId="0" animBg="1"/>
      <p:bldP spid="6214" grpId="0" animBg="1"/>
      <p:bldP spid="6215" grpId="0" animBg="1"/>
      <p:bldP spid="6216" grpId="0" animBg="1"/>
      <p:bldP spid="6217" grpId="0" animBg="1"/>
      <p:bldP spid="6218" grpId="0" animBg="1"/>
      <p:bldP spid="6219" grpId="0" animBg="1"/>
      <p:bldP spid="6220" grpId="0" animBg="1"/>
      <p:bldP spid="6221" grpId="0" animBg="1"/>
      <p:bldP spid="6222" grpId="0" animBg="1"/>
      <p:bldP spid="6223" grpId="0" animBg="1"/>
      <p:bldP spid="6224" grpId="0" animBg="1"/>
      <p:bldP spid="6225" grpId="0"/>
      <p:bldP spid="6226" grpId="0" animBg="1"/>
      <p:bldP spid="6227" grpId="0"/>
      <p:bldP spid="6228" grpId="0" animBg="1"/>
      <p:bldP spid="46" grpId="0"/>
      <p:bldP spid="4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F896"/>
            </a:gs>
            <a:gs pos="50000">
              <a:srgbClr val="FFFFCC"/>
            </a:gs>
            <a:gs pos="100000">
              <a:srgbClr val="C0F896"/>
            </a:gs>
          </a:gsLst>
          <a:lin ang="0" scaled="1"/>
        </a:gradFill>
        <a:effectLst/>
      </p:bgPr>
    </p:bg>
    <p:spTree>
      <p:nvGrpSpPr>
        <p:cNvPr id="1" name=""/>
        <p:cNvGrpSpPr/>
        <p:nvPr/>
      </p:nvGrpSpPr>
      <p:grpSpPr>
        <a:xfrm>
          <a:off x="0" y="0"/>
          <a:ext cx="0" cy="0"/>
          <a:chOff x="0" y="0"/>
          <a:chExt cx="0" cy="0"/>
        </a:xfrm>
      </p:grpSpPr>
      <p:sp>
        <p:nvSpPr>
          <p:cNvPr id="9" name="灯片编号占位符 5"/>
          <p:cNvSpPr>
            <a:spLocks noGrp="1"/>
          </p:cNvSpPr>
          <p:nvPr>
            <p:ph type="sldNum" sz="quarter" idx="12"/>
          </p:nvPr>
        </p:nvSpPr>
        <p:spPr/>
        <p:txBody>
          <a:bodyPr/>
          <a:lstStyle/>
          <a:p>
            <a:fld id="{D144CA50-725C-4308-BCAB-B33B400F1BF6}" type="slidenum">
              <a:rPr lang="en-US" altLang="zh-CN"/>
              <a:pPr/>
              <a:t>70</a:t>
            </a:fld>
            <a:endParaRPr lang="en-US" altLang="zh-CN"/>
          </a:p>
        </p:txBody>
      </p:sp>
      <p:sp>
        <p:nvSpPr>
          <p:cNvPr id="375810" name="Rectangle 2"/>
          <p:cNvSpPr>
            <a:spLocks noGrp="1" noChangeArrowheads="1"/>
          </p:cNvSpPr>
          <p:nvPr>
            <p:ph type="title"/>
          </p:nvPr>
        </p:nvSpPr>
        <p:spPr>
          <a:xfrm>
            <a:off x="685800" y="76200"/>
            <a:ext cx="7772400" cy="838200"/>
          </a:xfrm>
          <a:noFill/>
          <a:ln/>
        </p:spPr>
        <p:txBody>
          <a:bodyPr/>
          <a:lstStyle/>
          <a:p>
            <a:r>
              <a:rPr lang="zh-CN" altLang="en-US">
                <a:solidFill>
                  <a:schemeClr val="tx1"/>
                </a:solidFill>
                <a:latin typeface="黑体" pitchFamily="49" charset="-122"/>
                <a:ea typeface="黑体" pitchFamily="49" charset="-122"/>
              </a:rPr>
              <a:t>互易性原理</a:t>
            </a:r>
          </a:p>
        </p:txBody>
      </p:sp>
      <p:sp>
        <p:nvSpPr>
          <p:cNvPr id="375811" name="Text Box 3"/>
          <p:cNvSpPr txBox="1">
            <a:spLocks noChangeArrowheads="1"/>
          </p:cNvSpPr>
          <p:nvPr/>
        </p:nvSpPr>
        <p:spPr bwMode="auto">
          <a:xfrm>
            <a:off x="7283450" y="0"/>
            <a:ext cx="1860550" cy="457200"/>
          </a:xfrm>
          <a:prstGeom prst="rect">
            <a:avLst/>
          </a:prstGeom>
          <a:solidFill>
            <a:srgbClr val="CCCCFF"/>
          </a:solidFill>
          <a:ln w="9525">
            <a:noFill/>
            <a:miter lim="800000"/>
            <a:headEnd/>
            <a:tailEnd/>
          </a:ln>
          <a:effectLst/>
        </p:spPr>
        <p:txBody>
          <a:bodyPr wrap="none">
            <a:spAutoFit/>
          </a:bodyPr>
          <a:lstStyle/>
          <a:p>
            <a:pPr algn="r"/>
            <a:r>
              <a:rPr kumimoji="1" lang="zh-CN" altLang="en-US"/>
              <a:t>互易性原理</a:t>
            </a:r>
            <a:r>
              <a:rPr kumimoji="1" lang="en-US" altLang="zh-CN"/>
              <a:t>3</a:t>
            </a:r>
            <a:endParaRPr kumimoji="1" lang="en-US" altLang="zh-CN">
              <a:ea typeface="华文行楷" pitchFamily="2" charset="-122"/>
            </a:endParaRPr>
          </a:p>
        </p:txBody>
      </p:sp>
      <p:sp>
        <p:nvSpPr>
          <p:cNvPr id="375812" name="Text Box 4"/>
          <p:cNvSpPr txBox="1">
            <a:spLocks noChangeArrowheads="1"/>
          </p:cNvSpPr>
          <p:nvPr/>
        </p:nvSpPr>
        <p:spPr bwMode="auto">
          <a:xfrm>
            <a:off x="250825" y="981075"/>
            <a:ext cx="8553450" cy="579438"/>
          </a:xfrm>
          <a:prstGeom prst="rect">
            <a:avLst/>
          </a:prstGeom>
          <a:noFill/>
          <a:ln w="9525">
            <a:noFill/>
            <a:miter lim="800000"/>
            <a:headEnd/>
            <a:tailEnd/>
          </a:ln>
          <a:effectLst/>
        </p:spPr>
        <p:txBody>
          <a:bodyPr wrap="none">
            <a:spAutoFit/>
          </a:bodyPr>
          <a:lstStyle/>
          <a:p>
            <a:r>
              <a:rPr lang="zh-CN" altLang="en-US" sz="3200">
                <a:latin typeface="Arial" pitchFamily="34" charset="0"/>
              </a:rPr>
              <a:t>非均匀磁化（</a:t>
            </a:r>
            <a:r>
              <a:rPr lang="en-US" altLang="zh-CN" sz="3200">
                <a:latin typeface="Arial" pitchFamily="34" charset="0"/>
              </a:rPr>
              <a:t>inhomogeneous magnetization</a:t>
            </a:r>
            <a:r>
              <a:rPr lang="zh-CN" altLang="en-US" sz="3200">
                <a:latin typeface="Arial" pitchFamily="34" charset="0"/>
              </a:rPr>
              <a:t>）</a:t>
            </a:r>
          </a:p>
        </p:txBody>
      </p:sp>
      <p:graphicFrame>
        <p:nvGraphicFramePr>
          <p:cNvPr id="375813" name="Object 5"/>
          <p:cNvGraphicFramePr>
            <a:graphicFrameLocks noChangeAspect="1"/>
          </p:cNvGraphicFramePr>
          <p:nvPr/>
        </p:nvGraphicFramePr>
        <p:xfrm>
          <a:off x="2244725" y="3141663"/>
          <a:ext cx="4652963" cy="966787"/>
        </p:xfrm>
        <a:graphic>
          <a:graphicData uri="http://schemas.openxmlformats.org/presentationml/2006/ole">
            <p:oleObj spid="_x0000_s375813" name="Equation" r:id="rId3" imgW="2019240" imgH="419040" progId="Equation.DSMT4">
              <p:embed/>
            </p:oleObj>
          </a:graphicData>
        </a:graphic>
      </p:graphicFrame>
      <p:graphicFrame>
        <p:nvGraphicFramePr>
          <p:cNvPr id="375814" name="Object 6"/>
          <p:cNvGraphicFramePr>
            <a:graphicFrameLocks noChangeAspect="1"/>
          </p:cNvGraphicFramePr>
          <p:nvPr/>
        </p:nvGraphicFramePr>
        <p:xfrm>
          <a:off x="2170113" y="4437063"/>
          <a:ext cx="4803775" cy="936625"/>
        </p:xfrm>
        <a:graphic>
          <a:graphicData uri="http://schemas.openxmlformats.org/presentationml/2006/ole">
            <p:oleObj spid="_x0000_s375814" name="Equation" r:id="rId4" imgW="2082600" imgH="406080" progId="Equation.DSMT4">
              <p:embed/>
            </p:oleObj>
          </a:graphicData>
        </a:graphic>
      </p:graphicFrame>
      <p:graphicFrame>
        <p:nvGraphicFramePr>
          <p:cNvPr id="375815" name="Object 7"/>
          <p:cNvGraphicFramePr>
            <a:graphicFrameLocks noChangeAspect="1"/>
          </p:cNvGraphicFramePr>
          <p:nvPr/>
        </p:nvGraphicFramePr>
        <p:xfrm>
          <a:off x="1673225" y="1716088"/>
          <a:ext cx="5795963" cy="1228725"/>
        </p:xfrm>
        <a:graphic>
          <a:graphicData uri="http://schemas.openxmlformats.org/presentationml/2006/ole">
            <p:oleObj spid="_x0000_s375815" name="Equation" r:id="rId5" imgW="2514600" imgH="533160" progId="Equation.DSMT4">
              <p:embed/>
            </p:oleObj>
          </a:graphicData>
        </a:graphic>
      </p:graphicFrame>
      <p:sp>
        <p:nvSpPr>
          <p:cNvPr id="375816" name="Text Box 8"/>
          <p:cNvSpPr txBox="1">
            <a:spLocks noChangeArrowheads="1"/>
          </p:cNvSpPr>
          <p:nvPr/>
        </p:nvSpPr>
        <p:spPr bwMode="auto">
          <a:xfrm>
            <a:off x="395288" y="5949950"/>
            <a:ext cx="4654550" cy="579438"/>
          </a:xfrm>
          <a:prstGeom prst="rect">
            <a:avLst/>
          </a:prstGeom>
          <a:solidFill>
            <a:srgbClr val="FF0000"/>
          </a:solidFill>
          <a:ln w="9525">
            <a:noFill/>
            <a:miter lim="800000"/>
            <a:headEnd/>
            <a:tailEnd/>
          </a:ln>
          <a:effectLst/>
        </p:spPr>
        <p:txBody>
          <a:bodyPr wrap="none">
            <a:spAutoFit/>
          </a:bodyPr>
          <a:lstStyle/>
          <a:p>
            <a:r>
              <a:rPr lang="zh-CN" altLang="en-US" sz="3200">
                <a:solidFill>
                  <a:schemeClr val="bg1"/>
                </a:solidFill>
                <a:latin typeface="Arial" pitchFamily="34" charset="0"/>
                <a:ea typeface="黑体" pitchFamily="49" charset="-122"/>
                <a:sym typeface="Symbol" pitchFamily="18" charset="2"/>
              </a:rPr>
              <a:t>非旋转椭球体，大样品！</a:t>
            </a:r>
            <a:endParaRPr lang="zh-CN" altLang="en-US" sz="3200">
              <a:solidFill>
                <a:schemeClr val="bg1"/>
              </a:solidFill>
              <a:latin typeface="Arial" pitchFamily="34" charset="0"/>
              <a:ea typeface="黑体" pitchFamily="49" charset="-122"/>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F896"/>
            </a:gs>
            <a:gs pos="50000">
              <a:srgbClr val="FFFFCC"/>
            </a:gs>
            <a:gs pos="100000">
              <a:srgbClr val="C0F896"/>
            </a:gs>
          </a:gsLst>
          <a:lin ang="0" scaled="1"/>
        </a:gradFill>
        <a:effectLst/>
      </p:bgPr>
    </p:bg>
    <p:spTree>
      <p:nvGrpSpPr>
        <p:cNvPr id="1" name=""/>
        <p:cNvGrpSpPr/>
        <p:nvPr/>
      </p:nvGrpSpPr>
      <p:grpSpPr>
        <a:xfrm>
          <a:off x="0" y="0"/>
          <a:ext cx="0" cy="0"/>
          <a:chOff x="0" y="0"/>
          <a:chExt cx="0" cy="0"/>
        </a:xfrm>
      </p:grpSpPr>
      <p:sp>
        <p:nvSpPr>
          <p:cNvPr id="37" name="灯片编号占位符 5"/>
          <p:cNvSpPr>
            <a:spLocks noGrp="1"/>
          </p:cNvSpPr>
          <p:nvPr>
            <p:ph type="sldNum" sz="quarter" idx="12"/>
          </p:nvPr>
        </p:nvSpPr>
        <p:spPr/>
        <p:txBody>
          <a:bodyPr/>
          <a:lstStyle/>
          <a:p>
            <a:fld id="{794315F6-28B0-4A53-87E0-98A9E6AF98C9}" type="slidenum">
              <a:rPr lang="en-US" altLang="zh-CN"/>
              <a:pPr/>
              <a:t>71</a:t>
            </a:fld>
            <a:endParaRPr lang="en-US" altLang="zh-CN"/>
          </a:p>
        </p:txBody>
      </p:sp>
      <p:sp>
        <p:nvSpPr>
          <p:cNvPr id="423938" name="Rectangle 2"/>
          <p:cNvSpPr>
            <a:spLocks noGrp="1" noChangeArrowheads="1"/>
          </p:cNvSpPr>
          <p:nvPr>
            <p:ph type="title"/>
          </p:nvPr>
        </p:nvSpPr>
        <p:spPr>
          <a:xfrm>
            <a:off x="685800" y="76200"/>
            <a:ext cx="7772400" cy="838200"/>
          </a:xfrm>
          <a:noFill/>
          <a:ln/>
        </p:spPr>
        <p:txBody>
          <a:bodyPr/>
          <a:lstStyle/>
          <a:p>
            <a:r>
              <a:rPr lang="zh-CN" altLang="en-US">
                <a:solidFill>
                  <a:schemeClr val="tx1"/>
                </a:solidFill>
                <a:latin typeface="黑体" pitchFamily="49" charset="-122"/>
                <a:ea typeface="黑体" pitchFamily="49" charset="-122"/>
              </a:rPr>
              <a:t>互易性原理的</a:t>
            </a:r>
            <a:r>
              <a:rPr lang="zh-CN" altLang="en-US">
                <a:solidFill>
                  <a:srgbClr val="FF0000"/>
                </a:solidFill>
                <a:latin typeface="黑体" pitchFamily="49" charset="-122"/>
                <a:ea typeface="黑体" pitchFamily="49" charset="-122"/>
              </a:rPr>
              <a:t>本质</a:t>
            </a:r>
          </a:p>
        </p:txBody>
      </p:sp>
      <p:sp>
        <p:nvSpPr>
          <p:cNvPr id="423939" name="Text Box 3"/>
          <p:cNvSpPr txBox="1">
            <a:spLocks noChangeArrowheads="1"/>
          </p:cNvSpPr>
          <p:nvPr/>
        </p:nvSpPr>
        <p:spPr bwMode="auto">
          <a:xfrm>
            <a:off x="7283450" y="0"/>
            <a:ext cx="1860550" cy="457200"/>
          </a:xfrm>
          <a:prstGeom prst="rect">
            <a:avLst/>
          </a:prstGeom>
          <a:solidFill>
            <a:srgbClr val="CCCCFF"/>
          </a:solidFill>
          <a:ln w="9525">
            <a:noFill/>
            <a:miter lim="800000"/>
            <a:headEnd/>
            <a:tailEnd/>
          </a:ln>
          <a:effectLst/>
        </p:spPr>
        <p:txBody>
          <a:bodyPr wrap="none">
            <a:spAutoFit/>
          </a:bodyPr>
          <a:lstStyle/>
          <a:p>
            <a:pPr algn="r"/>
            <a:r>
              <a:rPr kumimoji="1" lang="zh-CN" altLang="en-US"/>
              <a:t>互易性原理</a:t>
            </a:r>
            <a:r>
              <a:rPr kumimoji="1" lang="en-US" altLang="zh-CN"/>
              <a:t>4</a:t>
            </a:r>
            <a:endParaRPr kumimoji="1" lang="en-US" altLang="zh-CN">
              <a:ea typeface="华文行楷" pitchFamily="2" charset="-122"/>
            </a:endParaRPr>
          </a:p>
        </p:txBody>
      </p:sp>
      <p:sp>
        <p:nvSpPr>
          <p:cNvPr id="423941" name="Text Box 5"/>
          <p:cNvSpPr txBox="1">
            <a:spLocks noChangeArrowheads="1"/>
          </p:cNvSpPr>
          <p:nvPr/>
        </p:nvSpPr>
        <p:spPr bwMode="auto">
          <a:xfrm>
            <a:off x="2103438" y="1052513"/>
            <a:ext cx="4937125" cy="1317625"/>
          </a:xfrm>
          <a:prstGeom prst="rect">
            <a:avLst/>
          </a:prstGeom>
          <a:solidFill>
            <a:schemeClr val="bg1"/>
          </a:solidFill>
          <a:ln w="57150" cmpd="thickThin">
            <a:solidFill>
              <a:schemeClr val="tx1"/>
            </a:solidFill>
            <a:miter lim="800000"/>
            <a:headEnd/>
            <a:tailEnd/>
          </a:ln>
          <a:effectLst/>
        </p:spPr>
        <p:txBody>
          <a:bodyPr wrap="none">
            <a:spAutoFit/>
          </a:bodyPr>
          <a:lstStyle/>
          <a:p>
            <a:pPr algn="ctr">
              <a:lnSpc>
                <a:spcPct val="120000"/>
              </a:lnSpc>
            </a:pPr>
            <a:r>
              <a:rPr lang="en-US" altLang="zh-CN" sz="3200">
                <a:latin typeface="Arial" pitchFamily="34" charset="0"/>
              </a:rPr>
              <a:t>1</a:t>
            </a:r>
            <a:r>
              <a:rPr lang="zh-CN" altLang="en-US" sz="3200">
                <a:latin typeface="Arial" pitchFamily="34" charset="0"/>
              </a:rPr>
              <a:t>、</a:t>
            </a:r>
            <a:r>
              <a:rPr lang="zh-CN" altLang="en-US" sz="3200">
                <a:solidFill>
                  <a:srgbClr val="FF0000"/>
                </a:solidFill>
                <a:latin typeface="Arial" pitchFamily="34" charset="0"/>
              </a:rPr>
              <a:t>磁矩和电流环的等价性</a:t>
            </a:r>
          </a:p>
          <a:p>
            <a:pPr algn="ctr">
              <a:lnSpc>
                <a:spcPct val="120000"/>
              </a:lnSpc>
            </a:pPr>
            <a:r>
              <a:rPr lang="en-US" altLang="zh-CN" sz="3200">
                <a:latin typeface="Arial" pitchFamily="34" charset="0"/>
              </a:rPr>
              <a:t>2</a:t>
            </a:r>
            <a:r>
              <a:rPr lang="zh-CN" altLang="en-US" sz="3200">
                <a:latin typeface="Arial" pitchFamily="34" charset="0"/>
              </a:rPr>
              <a:t>、线圈的互感系数</a:t>
            </a:r>
          </a:p>
        </p:txBody>
      </p:sp>
      <p:graphicFrame>
        <p:nvGraphicFramePr>
          <p:cNvPr id="423942" name="Object 6"/>
          <p:cNvGraphicFramePr>
            <a:graphicFrameLocks noChangeAspect="1"/>
          </p:cNvGraphicFramePr>
          <p:nvPr/>
        </p:nvGraphicFramePr>
        <p:xfrm>
          <a:off x="5219700" y="5589588"/>
          <a:ext cx="2828925" cy="812800"/>
        </p:xfrm>
        <a:graphic>
          <a:graphicData uri="http://schemas.openxmlformats.org/presentationml/2006/ole">
            <p:oleObj spid="_x0000_s423942" name="Equation" r:id="rId3" imgW="1015920" imgH="291960" progId="Equation.DSMT4">
              <p:embed/>
            </p:oleObj>
          </a:graphicData>
        </a:graphic>
      </p:graphicFrame>
      <p:graphicFrame>
        <p:nvGraphicFramePr>
          <p:cNvPr id="423963" name="Object 27"/>
          <p:cNvGraphicFramePr>
            <a:graphicFrameLocks noChangeAspect="1"/>
          </p:cNvGraphicFramePr>
          <p:nvPr/>
        </p:nvGraphicFramePr>
        <p:xfrm>
          <a:off x="611188" y="2655888"/>
          <a:ext cx="5027612" cy="773112"/>
        </p:xfrm>
        <a:graphic>
          <a:graphicData uri="http://schemas.openxmlformats.org/presentationml/2006/ole">
            <p:oleObj spid="_x0000_s423963" name="Equation" r:id="rId4" imgW="1650960" imgH="253800" progId="Equation.DSMT4">
              <p:embed/>
            </p:oleObj>
          </a:graphicData>
        </a:graphic>
      </p:graphicFrame>
      <p:graphicFrame>
        <p:nvGraphicFramePr>
          <p:cNvPr id="423964" name="Object 28"/>
          <p:cNvGraphicFramePr>
            <a:graphicFrameLocks noChangeAspect="1"/>
          </p:cNvGraphicFramePr>
          <p:nvPr/>
        </p:nvGraphicFramePr>
        <p:xfrm>
          <a:off x="6084888" y="2708275"/>
          <a:ext cx="2555875" cy="1725613"/>
        </p:xfrm>
        <a:graphic>
          <a:graphicData uri="http://schemas.openxmlformats.org/presentationml/2006/ole">
            <p:oleObj spid="_x0000_s423964" name="Equation" r:id="rId5" imgW="1054080" imgH="711000" progId="Equation.DSMT4">
              <p:embed/>
            </p:oleObj>
          </a:graphicData>
        </a:graphic>
      </p:graphicFrame>
      <p:grpSp>
        <p:nvGrpSpPr>
          <p:cNvPr id="423965" name="Group 29"/>
          <p:cNvGrpSpPr>
            <a:grpSpLocks/>
          </p:cNvGrpSpPr>
          <p:nvPr/>
        </p:nvGrpSpPr>
        <p:grpSpPr bwMode="auto">
          <a:xfrm>
            <a:off x="468313" y="4330700"/>
            <a:ext cx="2687637" cy="2341563"/>
            <a:chOff x="386" y="1184"/>
            <a:chExt cx="1693" cy="1475"/>
          </a:xfrm>
        </p:grpSpPr>
        <p:grpSp>
          <p:nvGrpSpPr>
            <p:cNvPr id="423966" name="Group 30"/>
            <p:cNvGrpSpPr>
              <a:grpSpLocks/>
            </p:cNvGrpSpPr>
            <p:nvPr/>
          </p:nvGrpSpPr>
          <p:grpSpPr bwMode="auto">
            <a:xfrm>
              <a:off x="930" y="1206"/>
              <a:ext cx="136" cy="1383"/>
              <a:chOff x="930" y="906"/>
              <a:chExt cx="136" cy="1383"/>
            </a:xfrm>
          </p:grpSpPr>
          <p:sp>
            <p:nvSpPr>
              <p:cNvPr id="423967" name="Rectangle 31"/>
              <p:cNvSpPr>
                <a:spLocks noChangeArrowheads="1"/>
              </p:cNvSpPr>
              <p:nvPr/>
            </p:nvSpPr>
            <p:spPr bwMode="auto">
              <a:xfrm>
                <a:off x="930" y="974"/>
                <a:ext cx="136" cy="1247"/>
              </a:xfrm>
              <a:prstGeom prst="rect">
                <a:avLst/>
              </a:prstGeom>
              <a:solidFill>
                <a:srgbClr val="FF0000">
                  <a:alpha val="50000"/>
                </a:srgbClr>
              </a:solidFill>
              <a:ln w="9525">
                <a:noFill/>
                <a:miter lim="800000"/>
                <a:headEnd/>
                <a:tailEnd/>
              </a:ln>
              <a:effectLst/>
            </p:spPr>
            <p:txBody>
              <a:bodyPr wrap="none" anchor="ctr"/>
              <a:lstStyle/>
              <a:p>
                <a:endParaRPr lang="zh-CN" altLang="en-US"/>
              </a:p>
            </p:txBody>
          </p:sp>
          <p:sp>
            <p:nvSpPr>
              <p:cNvPr id="423968" name="Oval 32"/>
              <p:cNvSpPr>
                <a:spLocks noChangeArrowheads="1"/>
              </p:cNvSpPr>
              <p:nvPr/>
            </p:nvSpPr>
            <p:spPr bwMode="auto">
              <a:xfrm>
                <a:off x="930" y="906"/>
                <a:ext cx="136" cy="136"/>
              </a:xfrm>
              <a:prstGeom prst="ellipse">
                <a:avLst/>
              </a:prstGeom>
              <a:solidFill>
                <a:srgbClr val="FF0000"/>
              </a:solidFill>
              <a:ln w="9525">
                <a:noFill/>
                <a:round/>
                <a:headEnd/>
                <a:tailEnd/>
              </a:ln>
              <a:effectLst/>
            </p:spPr>
            <p:txBody>
              <a:bodyPr wrap="none" anchor="ctr"/>
              <a:lstStyle/>
              <a:p>
                <a:endParaRPr lang="zh-CN" altLang="en-US"/>
              </a:p>
            </p:txBody>
          </p:sp>
          <p:sp>
            <p:nvSpPr>
              <p:cNvPr id="423969" name="Oval 33"/>
              <p:cNvSpPr>
                <a:spLocks noChangeAspect="1" noChangeArrowheads="1"/>
              </p:cNvSpPr>
              <p:nvPr/>
            </p:nvSpPr>
            <p:spPr bwMode="auto">
              <a:xfrm>
                <a:off x="930" y="2153"/>
                <a:ext cx="136" cy="136"/>
              </a:xfrm>
              <a:prstGeom prst="ellipse">
                <a:avLst/>
              </a:prstGeom>
              <a:solidFill>
                <a:srgbClr val="FF0000"/>
              </a:solidFill>
              <a:ln w="9525">
                <a:noFill/>
                <a:round/>
                <a:headEnd/>
                <a:tailEnd/>
              </a:ln>
              <a:effectLst/>
            </p:spPr>
            <p:txBody>
              <a:bodyPr wrap="none" anchor="ctr"/>
              <a:lstStyle/>
              <a:p>
                <a:endParaRPr lang="zh-CN" altLang="en-US"/>
              </a:p>
            </p:txBody>
          </p:sp>
        </p:grpSp>
        <p:sp>
          <p:nvSpPr>
            <p:cNvPr id="423970" name="Text Box 34"/>
            <p:cNvSpPr txBox="1">
              <a:spLocks noChangeArrowheads="1"/>
            </p:cNvSpPr>
            <p:nvPr/>
          </p:nvSpPr>
          <p:spPr bwMode="auto">
            <a:xfrm>
              <a:off x="386" y="1184"/>
              <a:ext cx="429" cy="250"/>
            </a:xfrm>
            <a:prstGeom prst="rect">
              <a:avLst/>
            </a:prstGeom>
            <a:noFill/>
            <a:ln w="9525">
              <a:noFill/>
              <a:miter lim="800000"/>
              <a:headEnd/>
              <a:tailEnd/>
            </a:ln>
            <a:effectLst/>
          </p:spPr>
          <p:txBody>
            <a:bodyPr wrap="none">
              <a:spAutoFit/>
            </a:bodyPr>
            <a:lstStyle/>
            <a:p>
              <a:r>
                <a:rPr lang="en-US" altLang="zh-CN" sz="2000" i="1">
                  <a:latin typeface="Arial" pitchFamily="34" charset="0"/>
                </a:rPr>
                <a:t>+ q</a:t>
              </a:r>
              <a:r>
                <a:rPr lang="en-US" altLang="zh-CN" sz="2000" i="1" baseline="-25000">
                  <a:latin typeface="Arial" pitchFamily="34" charset="0"/>
                </a:rPr>
                <a:t>m</a:t>
              </a:r>
              <a:endParaRPr lang="en-US" altLang="zh-CN" sz="2000" i="1">
                <a:latin typeface="Arial" pitchFamily="34" charset="0"/>
              </a:endParaRPr>
            </a:p>
          </p:txBody>
        </p:sp>
        <p:sp>
          <p:nvSpPr>
            <p:cNvPr id="423971" name="Text Box 35"/>
            <p:cNvSpPr txBox="1">
              <a:spLocks noChangeArrowheads="1"/>
            </p:cNvSpPr>
            <p:nvPr/>
          </p:nvSpPr>
          <p:spPr bwMode="auto">
            <a:xfrm>
              <a:off x="386" y="2409"/>
              <a:ext cx="389" cy="250"/>
            </a:xfrm>
            <a:prstGeom prst="rect">
              <a:avLst/>
            </a:prstGeom>
            <a:noFill/>
            <a:ln w="9525">
              <a:noFill/>
              <a:miter lim="800000"/>
              <a:headEnd/>
              <a:tailEnd/>
            </a:ln>
            <a:effectLst/>
          </p:spPr>
          <p:txBody>
            <a:bodyPr wrap="none">
              <a:spAutoFit/>
            </a:bodyPr>
            <a:lstStyle/>
            <a:p>
              <a:r>
                <a:rPr lang="en-US" altLang="zh-CN" sz="2000" i="1">
                  <a:latin typeface="Arial" pitchFamily="34" charset="0"/>
                </a:rPr>
                <a:t>- q</a:t>
              </a:r>
              <a:r>
                <a:rPr lang="en-US" altLang="zh-CN" sz="2000" i="1" baseline="-25000">
                  <a:latin typeface="Arial" pitchFamily="34" charset="0"/>
                </a:rPr>
                <a:t>m</a:t>
              </a:r>
              <a:endParaRPr lang="en-US" altLang="zh-CN" sz="2000" i="1">
                <a:latin typeface="Arial" pitchFamily="34" charset="0"/>
              </a:endParaRPr>
            </a:p>
          </p:txBody>
        </p:sp>
        <p:grpSp>
          <p:nvGrpSpPr>
            <p:cNvPr id="423972" name="Group 36"/>
            <p:cNvGrpSpPr>
              <a:grpSpLocks/>
            </p:cNvGrpSpPr>
            <p:nvPr/>
          </p:nvGrpSpPr>
          <p:grpSpPr bwMode="auto">
            <a:xfrm>
              <a:off x="1078" y="1269"/>
              <a:ext cx="1001" cy="1258"/>
              <a:chOff x="1078" y="953"/>
              <a:chExt cx="1001" cy="1258"/>
            </a:xfrm>
          </p:grpSpPr>
          <p:sp>
            <p:nvSpPr>
              <p:cNvPr id="423973" name="Line 37"/>
              <p:cNvSpPr>
                <a:spLocks noChangeShapeType="1"/>
              </p:cNvSpPr>
              <p:nvPr/>
            </p:nvSpPr>
            <p:spPr bwMode="auto">
              <a:xfrm>
                <a:off x="1078" y="953"/>
                <a:ext cx="998" cy="0"/>
              </a:xfrm>
              <a:prstGeom prst="line">
                <a:avLst/>
              </a:prstGeom>
              <a:noFill/>
              <a:ln w="9525">
                <a:solidFill>
                  <a:schemeClr val="tx1"/>
                </a:solidFill>
                <a:round/>
                <a:headEnd/>
                <a:tailEnd/>
              </a:ln>
              <a:effectLst/>
            </p:spPr>
            <p:txBody>
              <a:bodyPr/>
              <a:lstStyle/>
              <a:p>
                <a:endParaRPr lang="zh-CN" altLang="en-US"/>
              </a:p>
            </p:txBody>
          </p:sp>
          <p:sp>
            <p:nvSpPr>
              <p:cNvPr id="423974" name="Line 38"/>
              <p:cNvSpPr>
                <a:spLocks noChangeShapeType="1"/>
              </p:cNvSpPr>
              <p:nvPr/>
            </p:nvSpPr>
            <p:spPr bwMode="auto">
              <a:xfrm>
                <a:off x="1081" y="2211"/>
                <a:ext cx="998" cy="0"/>
              </a:xfrm>
              <a:prstGeom prst="line">
                <a:avLst/>
              </a:prstGeom>
              <a:noFill/>
              <a:ln w="9525">
                <a:solidFill>
                  <a:schemeClr val="tx1"/>
                </a:solidFill>
                <a:round/>
                <a:headEnd/>
                <a:tailEnd/>
              </a:ln>
              <a:effectLst/>
            </p:spPr>
            <p:txBody>
              <a:bodyPr/>
              <a:lstStyle/>
              <a:p>
                <a:endParaRPr lang="zh-CN" altLang="en-US"/>
              </a:p>
            </p:txBody>
          </p:sp>
          <p:sp>
            <p:nvSpPr>
              <p:cNvPr id="423975" name="Line 39"/>
              <p:cNvSpPr>
                <a:spLocks noChangeShapeType="1"/>
              </p:cNvSpPr>
              <p:nvPr/>
            </p:nvSpPr>
            <p:spPr bwMode="auto">
              <a:xfrm>
                <a:off x="1933" y="957"/>
                <a:ext cx="0" cy="1247"/>
              </a:xfrm>
              <a:prstGeom prst="line">
                <a:avLst/>
              </a:prstGeom>
              <a:noFill/>
              <a:ln w="9525">
                <a:solidFill>
                  <a:schemeClr val="tx1"/>
                </a:solidFill>
                <a:round/>
                <a:headEnd type="triangle" w="med" len="med"/>
                <a:tailEnd type="triangle" w="med" len="med"/>
              </a:ln>
              <a:effectLst/>
            </p:spPr>
            <p:txBody>
              <a:bodyPr/>
              <a:lstStyle/>
              <a:p>
                <a:endParaRPr lang="zh-CN" altLang="en-US"/>
              </a:p>
            </p:txBody>
          </p:sp>
          <p:sp>
            <p:nvSpPr>
              <p:cNvPr id="423976" name="Text Box 40"/>
              <p:cNvSpPr txBox="1">
                <a:spLocks noChangeArrowheads="1"/>
              </p:cNvSpPr>
              <p:nvPr/>
            </p:nvSpPr>
            <p:spPr bwMode="auto">
              <a:xfrm>
                <a:off x="1859" y="1543"/>
                <a:ext cx="160" cy="192"/>
              </a:xfrm>
              <a:prstGeom prst="rect">
                <a:avLst/>
              </a:prstGeom>
              <a:solidFill>
                <a:schemeClr val="bg1"/>
              </a:solidFill>
              <a:ln w="9525">
                <a:noFill/>
                <a:miter lim="800000"/>
                <a:headEnd/>
                <a:tailEnd/>
              </a:ln>
              <a:effectLst/>
            </p:spPr>
            <p:txBody>
              <a:bodyPr wrap="none" tIns="0" bIns="0">
                <a:spAutoFit/>
              </a:bodyPr>
              <a:lstStyle/>
              <a:p>
                <a:r>
                  <a:rPr lang="en-US" altLang="zh-CN" sz="2000">
                    <a:latin typeface="Mistral" pitchFamily="66" charset="0"/>
                  </a:rPr>
                  <a:t>l</a:t>
                </a:r>
              </a:p>
            </p:txBody>
          </p:sp>
        </p:grpSp>
      </p:grpSp>
      <p:grpSp>
        <p:nvGrpSpPr>
          <p:cNvPr id="423977" name="Group 41"/>
          <p:cNvGrpSpPr>
            <a:grpSpLocks/>
          </p:cNvGrpSpPr>
          <p:nvPr/>
        </p:nvGrpSpPr>
        <p:grpSpPr bwMode="auto">
          <a:xfrm>
            <a:off x="179388" y="4868863"/>
            <a:ext cx="2519362" cy="1266825"/>
            <a:chOff x="204" y="1227"/>
            <a:chExt cx="1587" cy="798"/>
          </a:xfrm>
        </p:grpSpPr>
        <p:grpSp>
          <p:nvGrpSpPr>
            <p:cNvPr id="423978" name="Group 42"/>
            <p:cNvGrpSpPr>
              <a:grpSpLocks/>
            </p:cNvGrpSpPr>
            <p:nvPr/>
          </p:nvGrpSpPr>
          <p:grpSpPr bwMode="auto">
            <a:xfrm>
              <a:off x="204" y="1306"/>
              <a:ext cx="1587" cy="590"/>
              <a:chOff x="567" y="3203"/>
              <a:chExt cx="1587" cy="590"/>
            </a:xfrm>
          </p:grpSpPr>
          <p:grpSp>
            <p:nvGrpSpPr>
              <p:cNvPr id="423979" name="Group 43"/>
              <p:cNvGrpSpPr>
                <a:grpSpLocks/>
              </p:cNvGrpSpPr>
              <p:nvPr/>
            </p:nvGrpSpPr>
            <p:grpSpPr bwMode="auto">
              <a:xfrm>
                <a:off x="771" y="3271"/>
                <a:ext cx="1180" cy="454"/>
                <a:chOff x="793" y="3249"/>
                <a:chExt cx="1180" cy="454"/>
              </a:xfrm>
            </p:grpSpPr>
            <p:sp>
              <p:nvSpPr>
                <p:cNvPr id="423980" name="Oval 44"/>
                <p:cNvSpPr>
                  <a:spLocks noChangeArrowheads="1"/>
                </p:cNvSpPr>
                <p:nvPr/>
              </p:nvSpPr>
              <p:spPr bwMode="auto">
                <a:xfrm>
                  <a:off x="793" y="3249"/>
                  <a:ext cx="1180" cy="454"/>
                </a:xfrm>
                <a:prstGeom prst="ellipse">
                  <a:avLst/>
                </a:prstGeom>
                <a:solidFill>
                  <a:schemeClr val="bg1">
                    <a:alpha val="50000"/>
                  </a:schemeClr>
                </a:solidFill>
                <a:ln w="76200">
                  <a:solidFill>
                    <a:srgbClr val="FF9900"/>
                  </a:solidFill>
                  <a:round/>
                  <a:headEnd/>
                  <a:tailEnd/>
                </a:ln>
                <a:effectLst/>
              </p:spPr>
              <p:txBody>
                <a:bodyPr wrap="none" anchor="ctr"/>
                <a:lstStyle/>
                <a:p>
                  <a:endParaRPr lang="zh-CN" altLang="en-US"/>
                </a:p>
              </p:txBody>
            </p:sp>
            <p:sp>
              <p:nvSpPr>
                <p:cNvPr id="423981" name="Arc 45"/>
                <p:cNvSpPr>
                  <a:spLocks/>
                </p:cNvSpPr>
                <p:nvPr/>
              </p:nvSpPr>
              <p:spPr bwMode="auto">
                <a:xfrm flipV="1">
                  <a:off x="1292" y="3475"/>
                  <a:ext cx="415" cy="227"/>
                </a:xfrm>
                <a:custGeom>
                  <a:avLst/>
                  <a:gdLst>
                    <a:gd name="G0" fmla="+- 3859 0 0"/>
                    <a:gd name="G1" fmla="+- 21600 0 0"/>
                    <a:gd name="G2" fmla="+- 21600 0 0"/>
                    <a:gd name="T0" fmla="*/ 0 w 15201"/>
                    <a:gd name="T1" fmla="*/ 348 h 21600"/>
                    <a:gd name="T2" fmla="*/ 15201 w 15201"/>
                    <a:gd name="T3" fmla="*/ 3217 h 21600"/>
                    <a:gd name="T4" fmla="*/ 3859 w 15201"/>
                    <a:gd name="T5" fmla="*/ 21600 h 21600"/>
                  </a:gdLst>
                  <a:ahLst/>
                  <a:cxnLst>
                    <a:cxn ang="0">
                      <a:pos x="T0" y="T1"/>
                    </a:cxn>
                    <a:cxn ang="0">
                      <a:pos x="T2" y="T3"/>
                    </a:cxn>
                    <a:cxn ang="0">
                      <a:pos x="T4" y="T5"/>
                    </a:cxn>
                  </a:cxnLst>
                  <a:rect l="0" t="0" r="r" b="b"/>
                  <a:pathLst>
                    <a:path w="15201" h="21600" fill="none" extrusionOk="0">
                      <a:moveTo>
                        <a:pt x="-1" y="347"/>
                      </a:moveTo>
                      <a:cubicBezTo>
                        <a:pt x="1273" y="116"/>
                        <a:pt x="2564" y="-1"/>
                        <a:pt x="3859" y="0"/>
                      </a:cubicBezTo>
                      <a:cubicBezTo>
                        <a:pt x="7864" y="0"/>
                        <a:pt x="11791" y="1113"/>
                        <a:pt x="15200" y="3217"/>
                      </a:cubicBezTo>
                    </a:path>
                    <a:path w="15201" h="21600" stroke="0" extrusionOk="0">
                      <a:moveTo>
                        <a:pt x="-1" y="347"/>
                      </a:moveTo>
                      <a:cubicBezTo>
                        <a:pt x="1273" y="116"/>
                        <a:pt x="2564" y="-1"/>
                        <a:pt x="3859" y="0"/>
                      </a:cubicBezTo>
                      <a:cubicBezTo>
                        <a:pt x="7864" y="0"/>
                        <a:pt x="11791" y="1113"/>
                        <a:pt x="15200" y="3217"/>
                      </a:cubicBezTo>
                      <a:lnTo>
                        <a:pt x="3859" y="21600"/>
                      </a:lnTo>
                      <a:close/>
                    </a:path>
                  </a:pathLst>
                </a:custGeom>
                <a:noFill/>
                <a:ln w="38100">
                  <a:solidFill>
                    <a:srgbClr val="0000FF"/>
                  </a:solidFill>
                  <a:round/>
                  <a:headEnd/>
                  <a:tailEnd type="triangle" w="med" len="med"/>
                </a:ln>
                <a:effectLst/>
              </p:spPr>
              <p:txBody>
                <a:bodyPr wrap="none" anchor="ctr"/>
                <a:lstStyle/>
                <a:p>
                  <a:endParaRPr lang="zh-CN" altLang="en-US"/>
                </a:p>
              </p:txBody>
            </p:sp>
          </p:grpSp>
          <p:sp>
            <p:nvSpPr>
              <p:cNvPr id="423982" name="Line 46"/>
              <p:cNvSpPr>
                <a:spLocks noChangeShapeType="1"/>
              </p:cNvSpPr>
              <p:nvPr/>
            </p:nvSpPr>
            <p:spPr bwMode="auto">
              <a:xfrm>
                <a:off x="567" y="3498"/>
                <a:ext cx="1587" cy="0"/>
              </a:xfrm>
              <a:prstGeom prst="line">
                <a:avLst/>
              </a:prstGeom>
              <a:noFill/>
              <a:ln w="9525">
                <a:solidFill>
                  <a:schemeClr val="tx1"/>
                </a:solidFill>
                <a:round/>
                <a:headEnd/>
                <a:tailEnd type="triangle" w="med" len="med"/>
              </a:ln>
              <a:effectLst/>
            </p:spPr>
            <p:txBody>
              <a:bodyPr/>
              <a:lstStyle/>
              <a:p>
                <a:endParaRPr lang="zh-CN" altLang="en-US"/>
              </a:p>
            </p:txBody>
          </p:sp>
          <p:sp>
            <p:nvSpPr>
              <p:cNvPr id="423983" name="Line 47"/>
              <p:cNvSpPr>
                <a:spLocks noChangeShapeType="1"/>
              </p:cNvSpPr>
              <p:nvPr/>
            </p:nvSpPr>
            <p:spPr bwMode="auto">
              <a:xfrm flipH="1">
                <a:off x="839" y="3203"/>
                <a:ext cx="1043" cy="590"/>
              </a:xfrm>
              <a:prstGeom prst="line">
                <a:avLst/>
              </a:prstGeom>
              <a:noFill/>
              <a:ln w="9525">
                <a:solidFill>
                  <a:schemeClr val="tx1"/>
                </a:solidFill>
                <a:round/>
                <a:headEnd/>
                <a:tailEnd type="triangle" w="med" len="med"/>
              </a:ln>
              <a:effectLst/>
            </p:spPr>
            <p:txBody>
              <a:bodyPr/>
              <a:lstStyle/>
              <a:p>
                <a:endParaRPr lang="zh-CN" altLang="en-US"/>
              </a:p>
            </p:txBody>
          </p:sp>
        </p:grpSp>
        <p:sp>
          <p:nvSpPr>
            <p:cNvPr id="423984" name="Text Box 48"/>
            <p:cNvSpPr txBox="1">
              <a:spLocks noChangeArrowheads="1"/>
            </p:cNvSpPr>
            <p:nvPr/>
          </p:nvSpPr>
          <p:spPr bwMode="auto">
            <a:xfrm>
              <a:off x="1293" y="1775"/>
              <a:ext cx="169" cy="250"/>
            </a:xfrm>
            <a:prstGeom prst="rect">
              <a:avLst/>
            </a:prstGeom>
            <a:noFill/>
            <a:ln w="9525">
              <a:noFill/>
              <a:miter lim="800000"/>
              <a:headEnd/>
              <a:tailEnd/>
            </a:ln>
            <a:effectLst/>
          </p:spPr>
          <p:txBody>
            <a:bodyPr wrap="none">
              <a:spAutoFit/>
            </a:bodyPr>
            <a:lstStyle/>
            <a:p>
              <a:r>
                <a:rPr lang="en-US" altLang="zh-CN" sz="2000" i="1">
                  <a:solidFill>
                    <a:srgbClr val="0000FF"/>
                  </a:solidFill>
                </a:rPr>
                <a:t>I</a:t>
              </a:r>
            </a:p>
          </p:txBody>
        </p:sp>
        <p:sp>
          <p:nvSpPr>
            <p:cNvPr id="423985" name="Line 49"/>
            <p:cNvSpPr>
              <a:spLocks noChangeShapeType="1"/>
            </p:cNvSpPr>
            <p:nvPr/>
          </p:nvSpPr>
          <p:spPr bwMode="auto">
            <a:xfrm flipH="1" flipV="1">
              <a:off x="613" y="1452"/>
              <a:ext cx="384" cy="144"/>
            </a:xfrm>
            <a:prstGeom prst="line">
              <a:avLst/>
            </a:prstGeom>
            <a:noFill/>
            <a:ln w="9525">
              <a:solidFill>
                <a:schemeClr val="tx1"/>
              </a:solidFill>
              <a:round/>
              <a:headEnd/>
              <a:tailEnd type="arrow" w="med" len="med"/>
            </a:ln>
            <a:effectLst/>
          </p:spPr>
          <p:txBody>
            <a:bodyPr/>
            <a:lstStyle/>
            <a:p>
              <a:endParaRPr lang="zh-CN" altLang="en-US"/>
            </a:p>
          </p:txBody>
        </p:sp>
        <p:sp>
          <p:nvSpPr>
            <p:cNvPr id="423986" name="Text Box 50"/>
            <p:cNvSpPr txBox="1">
              <a:spLocks noChangeArrowheads="1"/>
            </p:cNvSpPr>
            <p:nvPr/>
          </p:nvSpPr>
          <p:spPr bwMode="auto">
            <a:xfrm>
              <a:off x="373" y="1227"/>
              <a:ext cx="232" cy="250"/>
            </a:xfrm>
            <a:prstGeom prst="rect">
              <a:avLst/>
            </a:prstGeom>
            <a:noFill/>
            <a:ln w="9525">
              <a:noFill/>
              <a:miter lim="800000"/>
              <a:headEnd/>
              <a:tailEnd/>
            </a:ln>
            <a:effectLst/>
          </p:spPr>
          <p:txBody>
            <a:bodyPr wrap="none">
              <a:spAutoFit/>
            </a:bodyPr>
            <a:lstStyle/>
            <a:p>
              <a:r>
                <a:rPr lang="en-US" altLang="zh-CN" sz="2000" i="1">
                  <a:latin typeface="Arial" pitchFamily="34" charset="0"/>
                </a:rPr>
                <a:t>R</a:t>
              </a:r>
            </a:p>
          </p:txBody>
        </p:sp>
      </p:grpSp>
      <p:sp>
        <p:nvSpPr>
          <p:cNvPr id="423987" name="Line 51"/>
          <p:cNvSpPr>
            <a:spLocks noChangeShapeType="1"/>
          </p:cNvSpPr>
          <p:nvPr/>
        </p:nvSpPr>
        <p:spPr bwMode="auto">
          <a:xfrm flipV="1">
            <a:off x="2124075" y="4005263"/>
            <a:ext cx="0" cy="431800"/>
          </a:xfrm>
          <a:prstGeom prst="line">
            <a:avLst/>
          </a:prstGeom>
          <a:noFill/>
          <a:ln w="9525">
            <a:solidFill>
              <a:schemeClr val="tx1"/>
            </a:solidFill>
            <a:round/>
            <a:headEnd/>
            <a:tailEnd type="triangle" w="med" len="med"/>
          </a:ln>
          <a:effectLst/>
        </p:spPr>
        <p:txBody>
          <a:bodyPr/>
          <a:lstStyle/>
          <a:p>
            <a:endParaRPr lang="zh-CN" altLang="en-US"/>
          </a:p>
        </p:txBody>
      </p:sp>
      <p:graphicFrame>
        <p:nvGraphicFramePr>
          <p:cNvPr id="423988" name="Object 52"/>
          <p:cNvGraphicFramePr>
            <a:graphicFrameLocks noChangeAspect="1"/>
          </p:cNvGraphicFramePr>
          <p:nvPr/>
        </p:nvGraphicFramePr>
        <p:xfrm>
          <a:off x="2195513" y="3887788"/>
          <a:ext cx="323850" cy="549275"/>
        </p:xfrm>
        <a:graphic>
          <a:graphicData uri="http://schemas.openxmlformats.org/presentationml/2006/ole">
            <p:oleObj spid="_x0000_s423988" name="Equation" r:id="rId6" imgW="126720" imgH="215640" progId="Equation.DSMT4">
              <p:embed/>
            </p:oleObj>
          </a:graphicData>
        </a:graphic>
      </p:graphicFrame>
      <p:sp>
        <p:nvSpPr>
          <p:cNvPr id="423989" name="Line 53"/>
          <p:cNvSpPr>
            <a:spLocks noChangeShapeType="1"/>
          </p:cNvSpPr>
          <p:nvPr/>
        </p:nvSpPr>
        <p:spPr bwMode="auto">
          <a:xfrm flipV="1">
            <a:off x="1433513" y="3921125"/>
            <a:ext cx="0" cy="2881313"/>
          </a:xfrm>
          <a:prstGeom prst="line">
            <a:avLst/>
          </a:prstGeom>
          <a:noFill/>
          <a:ln w="9525">
            <a:solidFill>
              <a:schemeClr val="tx1"/>
            </a:solidFill>
            <a:round/>
            <a:headEnd/>
            <a:tailEnd type="triangle" w="med" len="med"/>
          </a:ln>
          <a:effectLst/>
        </p:spPr>
        <p:txBody>
          <a:bodyPr/>
          <a:lstStyle/>
          <a:p>
            <a:endParaRPr lang="zh-CN" altLang="en-US"/>
          </a:p>
        </p:txBody>
      </p:sp>
      <p:sp>
        <p:nvSpPr>
          <p:cNvPr id="423990" name="Rectangle 54"/>
          <p:cNvSpPr>
            <a:spLocks noChangeArrowheads="1"/>
          </p:cNvSpPr>
          <p:nvPr/>
        </p:nvSpPr>
        <p:spPr bwMode="auto">
          <a:xfrm>
            <a:off x="395288" y="5764213"/>
            <a:ext cx="298450" cy="457200"/>
          </a:xfrm>
          <a:prstGeom prst="rect">
            <a:avLst/>
          </a:prstGeom>
          <a:noFill/>
          <a:ln w="9525">
            <a:noFill/>
            <a:miter lim="800000"/>
            <a:headEnd/>
            <a:tailEnd/>
          </a:ln>
          <a:effectLst/>
        </p:spPr>
        <p:txBody>
          <a:bodyPr wrap="none">
            <a:spAutoFit/>
          </a:bodyPr>
          <a:lstStyle/>
          <a:p>
            <a:r>
              <a:rPr lang="en-US" altLang="zh-CN">
                <a:latin typeface="Mistral" pitchFamily="66" charset="0"/>
              </a:rPr>
              <a:t>x</a:t>
            </a:r>
          </a:p>
        </p:txBody>
      </p:sp>
      <p:sp>
        <p:nvSpPr>
          <p:cNvPr id="423991" name="Rectangle 55"/>
          <p:cNvSpPr>
            <a:spLocks noChangeArrowheads="1"/>
          </p:cNvSpPr>
          <p:nvPr/>
        </p:nvSpPr>
        <p:spPr bwMode="auto">
          <a:xfrm>
            <a:off x="2555875" y="5330825"/>
            <a:ext cx="312738" cy="457200"/>
          </a:xfrm>
          <a:prstGeom prst="rect">
            <a:avLst/>
          </a:prstGeom>
          <a:noFill/>
          <a:ln w="9525">
            <a:noFill/>
            <a:miter lim="800000"/>
            <a:headEnd/>
            <a:tailEnd/>
          </a:ln>
          <a:effectLst/>
        </p:spPr>
        <p:txBody>
          <a:bodyPr wrap="none">
            <a:spAutoFit/>
          </a:bodyPr>
          <a:lstStyle/>
          <a:p>
            <a:r>
              <a:rPr lang="en-US" altLang="zh-CN">
                <a:latin typeface="Mistral" pitchFamily="66" charset="0"/>
              </a:rPr>
              <a:t>y</a:t>
            </a:r>
          </a:p>
        </p:txBody>
      </p:sp>
      <p:sp>
        <p:nvSpPr>
          <p:cNvPr id="423992" name="Rectangle 56"/>
          <p:cNvSpPr>
            <a:spLocks noChangeArrowheads="1"/>
          </p:cNvSpPr>
          <p:nvPr/>
        </p:nvSpPr>
        <p:spPr bwMode="auto">
          <a:xfrm>
            <a:off x="1474788" y="3675063"/>
            <a:ext cx="285750" cy="457200"/>
          </a:xfrm>
          <a:prstGeom prst="rect">
            <a:avLst/>
          </a:prstGeom>
          <a:noFill/>
          <a:ln w="9525">
            <a:noFill/>
            <a:miter lim="800000"/>
            <a:headEnd/>
            <a:tailEnd/>
          </a:ln>
          <a:effectLst/>
        </p:spPr>
        <p:txBody>
          <a:bodyPr wrap="none">
            <a:spAutoFit/>
          </a:bodyPr>
          <a:lstStyle/>
          <a:p>
            <a:r>
              <a:rPr lang="en-US" altLang="zh-CN">
                <a:latin typeface="Mistral" pitchFamily="66" charset="0"/>
              </a:rPr>
              <a:t>z</a:t>
            </a:r>
          </a:p>
        </p:txBody>
      </p:sp>
      <p:sp>
        <p:nvSpPr>
          <p:cNvPr id="423993" name="Text Box 57"/>
          <p:cNvSpPr txBox="1">
            <a:spLocks noChangeArrowheads="1"/>
          </p:cNvSpPr>
          <p:nvPr/>
        </p:nvSpPr>
        <p:spPr bwMode="auto">
          <a:xfrm>
            <a:off x="3779838" y="4868863"/>
            <a:ext cx="3841750" cy="579437"/>
          </a:xfrm>
          <a:prstGeom prst="rect">
            <a:avLst/>
          </a:prstGeom>
          <a:noFill/>
          <a:ln w="9525">
            <a:noFill/>
            <a:miter lim="800000"/>
            <a:headEnd/>
            <a:tailEnd/>
          </a:ln>
          <a:effectLst/>
        </p:spPr>
        <p:txBody>
          <a:bodyPr wrap="none">
            <a:spAutoFit/>
          </a:bodyPr>
          <a:lstStyle/>
          <a:p>
            <a:r>
              <a:rPr lang="zh-CN" altLang="en-US" sz="3200">
                <a:ea typeface="隶书" pitchFamily="49" charset="-122"/>
              </a:rPr>
              <a:t>任意形状的电流环：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23942"/>
                                        </p:tgtEl>
                                        <p:attrNameLst>
                                          <p:attrName>style.visibility</p:attrName>
                                        </p:attrNameLst>
                                      </p:cBhvr>
                                      <p:to>
                                        <p:strVal val="visible"/>
                                      </p:to>
                                    </p:set>
                                    <p:animEffect transition="in" filter="wedge">
                                      <p:cBhvr>
                                        <p:cTn id="7" dur="2000"/>
                                        <p:tgtEl>
                                          <p:spTgt spid="42394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23963"/>
                                        </p:tgtEl>
                                        <p:attrNameLst>
                                          <p:attrName>style.visibility</p:attrName>
                                        </p:attrNameLst>
                                      </p:cBhvr>
                                      <p:to>
                                        <p:strVal val="visible"/>
                                      </p:to>
                                    </p:set>
                                  </p:childTnLst>
                                </p:cTn>
                              </p:par>
                            </p:childTnLst>
                          </p:cTn>
                        </p:par>
                        <p:par>
                          <p:cTn id="12" fill="hold">
                            <p:stCondLst>
                              <p:cond delay="0"/>
                            </p:stCondLst>
                            <p:childTnLst>
                              <p:par>
                                <p:cTn id="13" presetID="22" presetClass="entr" presetSubtype="8" fill="hold" nodeType="afterEffect">
                                  <p:stCondLst>
                                    <p:cond delay="0"/>
                                  </p:stCondLst>
                                  <p:childTnLst>
                                    <p:set>
                                      <p:cBhvr>
                                        <p:cTn id="14" dur="1" fill="hold">
                                          <p:stCondLst>
                                            <p:cond delay="0"/>
                                          </p:stCondLst>
                                        </p:cTn>
                                        <p:tgtEl>
                                          <p:spTgt spid="423964"/>
                                        </p:tgtEl>
                                        <p:attrNameLst>
                                          <p:attrName>style.visibility</p:attrName>
                                        </p:attrNameLst>
                                      </p:cBhvr>
                                      <p:to>
                                        <p:strVal val="visible"/>
                                      </p:to>
                                    </p:set>
                                    <p:animEffect transition="in" filter="wipe(left)">
                                      <p:cBhvr>
                                        <p:cTn id="15" dur="500"/>
                                        <p:tgtEl>
                                          <p:spTgt spid="42396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23977"/>
                                        </p:tgtEl>
                                        <p:attrNameLst>
                                          <p:attrName>style.visibility</p:attrName>
                                        </p:attrNameLst>
                                      </p:cBhvr>
                                      <p:to>
                                        <p:strVal val="visible"/>
                                      </p:to>
                                    </p:set>
                                    <p:animEffect transition="in" filter="fade">
                                      <p:cBhvr>
                                        <p:cTn id="20" dur="2000"/>
                                        <p:tgtEl>
                                          <p:spTgt spid="423977"/>
                                        </p:tgtEl>
                                      </p:cBhvr>
                                    </p:animEffect>
                                  </p:child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0"/>
                                          </p:stCondLst>
                                        </p:cTn>
                                        <p:tgtEl>
                                          <p:spTgt spid="423987"/>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4239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8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F896"/>
            </a:gs>
            <a:gs pos="50000">
              <a:srgbClr val="FFFFCC"/>
            </a:gs>
            <a:gs pos="100000">
              <a:srgbClr val="C0F896"/>
            </a:gs>
          </a:gsLst>
          <a:lin ang="0" scaled="1"/>
        </a:gradFill>
        <a:effectLst/>
      </p:bgPr>
    </p:bg>
    <p:spTree>
      <p:nvGrpSpPr>
        <p:cNvPr id="1" name=""/>
        <p:cNvGrpSpPr/>
        <p:nvPr/>
      </p:nvGrpSpPr>
      <p:grpSpPr>
        <a:xfrm>
          <a:off x="0" y="0"/>
          <a:ext cx="0" cy="0"/>
          <a:chOff x="0" y="0"/>
          <a:chExt cx="0" cy="0"/>
        </a:xfrm>
      </p:grpSpPr>
      <p:sp>
        <p:nvSpPr>
          <p:cNvPr id="17" name="灯片编号占位符 5"/>
          <p:cNvSpPr>
            <a:spLocks noGrp="1"/>
          </p:cNvSpPr>
          <p:nvPr>
            <p:ph type="sldNum" sz="quarter" idx="12"/>
          </p:nvPr>
        </p:nvSpPr>
        <p:spPr/>
        <p:txBody>
          <a:bodyPr/>
          <a:lstStyle/>
          <a:p>
            <a:fld id="{59683717-3A29-448D-B64E-2F5848887ABF}" type="slidenum">
              <a:rPr lang="en-US" altLang="zh-CN"/>
              <a:pPr/>
              <a:t>72</a:t>
            </a:fld>
            <a:endParaRPr lang="en-US" altLang="zh-CN"/>
          </a:p>
        </p:txBody>
      </p:sp>
      <p:sp>
        <p:nvSpPr>
          <p:cNvPr id="426024" name="Line 40"/>
          <p:cNvSpPr>
            <a:spLocks noChangeShapeType="1"/>
          </p:cNvSpPr>
          <p:nvPr/>
        </p:nvSpPr>
        <p:spPr bwMode="auto">
          <a:xfrm>
            <a:off x="2014538" y="5840413"/>
            <a:ext cx="503237" cy="0"/>
          </a:xfrm>
          <a:prstGeom prst="line">
            <a:avLst/>
          </a:prstGeom>
          <a:noFill/>
          <a:ln w="9525">
            <a:solidFill>
              <a:schemeClr val="tx1"/>
            </a:solidFill>
            <a:prstDash val="lgDashDot"/>
            <a:round/>
            <a:headEnd/>
            <a:tailEnd/>
          </a:ln>
          <a:effectLst/>
        </p:spPr>
        <p:txBody>
          <a:bodyPr/>
          <a:lstStyle/>
          <a:p>
            <a:endParaRPr lang="zh-CN" altLang="en-US"/>
          </a:p>
        </p:txBody>
      </p:sp>
      <p:sp>
        <p:nvSpPr>
          <p:cNvPr id="425986" name="Rectangle 2"/>
          <p:cNvSpPr>
            <a:spLocks noGrp="1" noChangeArrowheads="1"/>
          </p:cNvSpPr>
          <p:nvPr>
            <p:ph type="title"/>
          </p:nvPr>
        </p:nvSpPr>
        <p:spPr>
          <a:xfrm>
            <a:off x="685800" y="76200"/>
            <a:ext cx="7772400" cy="838200"/>
          </a:xfrm>
          <a:noFill/>
          <a:ln/>
        </p:spPr>
        <p:txBody>
          <a:bodyPr/>
          <a:lstStyle/>
          <a:p>
            <a:r>
              <a:rPr lang="zh-CN" altLang="en-US">
                <a:solidFill>
                  <a:schemeClr val="tx1"/>
                </a:solidFill>
                <a:latin typeface="黑体" pitchFamily="49" charset="-122"/>
                <a:ea typeface="黑体" pitchFamily="49" charset="-122"/>
              </a:rPr>
              <a:t>互易性原理的</a:t>
            </a:r>
            <a:r>
              <a:rPr lang="zh-CN" altLang="en-US">
                <a:solidFill>
                  <a:srgbClr val="FF0000"/>
                </a:solidFill>
                <a:latin typeface="黑体" pitchFamily="49" charset="-122"/>
                <a:ea typeface="黑体" pitchFamily="49" charset="-122"/>
              </a:rPr>
              <a:t>本质</a:t>
            </a:r>
          </a:p>
        </p:txBody>
      </p:sp>
      <p:sp>
        <p:nvSpPr>
          <p:cNvPr id="425987" name="Text Box 3"/>
          <p:cNvSpPr txBox="1">
            <a:spLocks noChangeArrowheads="1"/>
          </p:cNvSpPr>
          <p:nvPr/>
        </p:nvSpPr>
        <p:spPr bwMode="auto">
          <a:xfrm>
            <a:off x="7283450" y="0"/>
            <a:ext cx="1860550" cy="457200"/>
          </a:xfrm>
          <a:prstGeom prst="rect">
            <a:avLst/>
          </a:prstGeom>
          <a:solidFill>
            <a:srgbClr val="CCCCFF"/>
          </a:solidFill>
          <a:ln w="9525">
            <a:noFill/>
            <a:miter lim="800000"/>
            <a:headEnd/>
            <a:tailEnd/>
          </a:ln>
          <a:effectLst/>
        </p:spPr>
        <p:txBody>
          <a:bodyPr wrap="none">
            <a:spAutoFit/>
          </a:bodyPr>
          <a:lstStyle/>
          <a:p>
            <a:pPr algn="r"/>
            <a:r>
              <a:rPr kumimoji="1" lang="zh-CN" altLang="en-US"/>
              <a:t>互易性原理</a:t>
            </a:r>
            <a:r>
              <a:rPr kumimoji="1" lang="en-US" altLang="zh-CN"/>
              <a:t>5</a:t>
            </a:r>
            <a:endParaRPr kumimoji="1" lang="en-US" altLang="zh-CN">
              <a:ea typeface="华文行楷" pitchFamily="2" charset="-122"/>
            </a:endParaRPr>
          </a:p>
        </p:txBody>
      </p:sp>
      <p:sp>
        <p:nvSpPr>
          <p:cNvPr id="425988" name="Text Box 4"/>
          <p:cNvSpPr txBox="1">
            <a:spLocks noChangeArrowheads="1"/>
          </p:cNvSpPr>
          <p:nvPr/>
        </p:nvSpPr>
        <p:spPr bwMode="auto">
          <a:xfrm>
            <a:off x="2103438" y="1052513"/>
            <a:ext cx="4937125" cy="1317625"/>
          </a:xfrm>
          <a:prstGeom prst="rect">
            <a:avLst/>
          </a:prstGeom>
          <a:solidFill>
            <a:schemeClr val="bg1"/>
          </a:solidFill>
          <a:ln w="57150" cmpd="thickThin">
            <a:solidFill>
              <a:schemeClr val="tx1"/>
            </a:solidFill>
            <a:miter lim="800000"/>
            <a:headEnd/>
            <a:tailEnd/>
          </a:ln>
          <a:effectLst/>
        </p:spPr>
        <p:txBody>
          <a:bodyPr wrap="none">
            <a:spAutoFit/>
          </a:bodyPr>
          <a:lstStyle/>
          <a:p>
            <a:pPr algn="ctr">
              <a:lnSpc>
                <a:spcPct val="120000"/>
              </a:lnSpc>
            </a:pPr>
            <a:r>
              <a:rPr lang="en-US" altLang="zh-CN" sz="3200">
                <a:latin typeface="Arial" pitchFamily="34" charset="0"/>
              </a:rPr>
              <a:t>1</a:t>
            </a:r>
            <a:r>
              <a:rPr lang="zh-CN" altLang="en-US" sz="3200">
                <a:latin typeface="Arial" pitchFamily="34" charset="0"/>
              </a:rPr>
              <a:t>、磁矩和电流环的等价性</a:t>
            </a:r>
          </a:p>
          <a:p>
            <a:pPr algn="ctr">
              <a:lnSpc>
                <a:spcPct val="120000"/>
              </a:lnSpc>
            </a:pPr>
            <a:r>
              <a:rPr lang="en-US" altLang="zh-CN" sz="3200">
                <a:latin typeface="Arial" pitchFamily="34" charset="0"/>
              </a:rPr>
              <a:t>2</a:t>
            </a:r>
            <a:r>
              <a:rPr lang="zh-CN" altLang="en-US" sz="3200">
                <a:latin typeface="Arial" pitchFamily="34" charset="0"/>
              </a:rPr>
              <a:t>、</a:t>
            </a:r>
            <a:r>
              <a:rPr lang="zh-CN" altLang="en-US" sz="3200">
                <a:solidFill>
                  <a:srgbClr val="FF0000"/>
                </a:solidFill>
                <a:latin typeface="Arial" pitchFamily="34" charset="0"/>
              </a:rPr>
              <a:t>线圈的互感系数</a:t>
            </a:r>
          </a:p>
        </p:txBody>
      </p:sp>
      <p:graphicFrame>
        <p:nvGraphicFramePr>
          <p:cNvPr id="425990" name="Object 6"/>
          <p:cNvGraphicFramePr>
            <a:graphicFrameLocks noChangeAspect="1"/>
          </p:cNvGraphicFramePr>
          <p:nvPr/>
        </p:nvGraphicFramePr>
        <p:xfrm>
          <a:off x="1395413" y="3127375"/>
          <a:ext cx="6416675" cy="1039813"/>
        </p:xfrm>
        <a:graphic>
          <a:graphicData uri="http://schemas.openxmlformats.org/presentationml/2006/ole">
            <p:oleObj spid="_x0000_s425990" name="Equation" r:id="rId3" imgW="2743200" imgH="444240" progId="Equation.DSMT4">
              <p:embed/>
            </p:oleObj>
          </a:graphicData>
        </a:graphic>
      </p:graphicFrame>
      <p:graphicFrame>
        <p:nvGraphicFramePr>
          <p:cNvPr id="425991" name="Object 7"/>
          <p:cNvGraphicFramePr>
            <a:graphicFrameLocks noChangeAspect="1"/>
          </p:cNvGraphicFramePr>
          <p:nvPr/>
        </p:nvGraphicFramePr>
        <p:xfrm>
          <a:off x="3059113" y="4360863"/>
          <a:ext cx="5510212" cy="1084262"/>
        </p:xfrm>
        <a:graphic>
          <a:graphicData uri="http://schemas.openxmlformats.org/presentationml/2006/ole">
            <p:oleObj spid="_x0000_s425991" name="Equation" r:id="rId4" imgW="2450880" imgH="482400" progId="Equation.DSMT4">
              <p:embed/>
            </p:oleObj>
          </a:graphicData>
        </a:graphic>
      </p:graphicFrame>
      <p:sp>
        <p:nvSpPr>
          <p:cNvPr id="426020" name="Text Box 36"/>
          <p:cNvSpPr txBox="1">
            <a:spLocks noChangeArrowheads="1"/>
          </p:cNvSpPr>
          <p:nvPr/>
        </p:nvSpPr>
        <p:spPr bwMode="auto">
          <a:xfrm>
            <a:off x="3059113" y="5661025"/>
            <a:ext cx="2622550" cy="579438"/>
          </a:xfrm>
          <a:prstGeom prst="rect">
            <a:avLst/>
          </a:prstGeom>
          <a:noFill/>
          <a:ln w="9525">
            <a:noFill/>
            <a:miter lim="800000"/>
            <a:headEnd/>
            <a:tailEnd/>
          </a:ln>
          <a:effectLst/>
        </p:spPr>
        <p:txBody>
          <a:bodyPr wrap="none">
            <a:spAutoFit/>
          </a:bodyPr>
          <a:lstStyle/>
          <a:p>
            <a:r>
              <a:rPr lang="zh-CN" altLang="en-US" sz="3200">
                <a:ea typeface="隶书" pitchFamily="49" charset="-122"/>
              </a:rPr>
              <a:t>对于线电流：</a:t>
            </a:r>
          </a:p>
        </p:txBody>
      </p:sp>
      <p:sp>
        <p:nvSpPr>
          <p:cNvPr id="426021" name="Line 37"/>
          <p:cNvSpPr>
            <a:spLocks noChangeShapeType="1"/>
          </p:cNvSpPr>
          <p:nvPr/>
        </p:nvSpPr>
        <p:spPr bwMode="auto">
          <a:xfrm rot="5400000">
            <a:off x="647700" y="5516563"/>
            <a:ext cx="0" cy="647700"/>
          </a:xfrm>
          <a:prstGeom prst="line">
            <a:avLst/>
          </a:prstGeom>
          <a:noFill/>
          <a:ln w="76200">
            <a:solidFill>
              <a:srgbClr val="FF0000"/>
            </a:solidFill>
            <a:round/>
            <a:headEnd type="stealth" w="med" len="med"/>
            <a:tailEnd type="stealth" w="med" len="med"/>
          </a:ln>
          <a:effectLst/>
        </p:spPr>
        <p:txBody>
          <a:bodyPr/>
          <a:lstStyle/>
          <a:p>
            <a:endParaRPr lang="zh-CN" altLang="en-US"/>
          </a:p>
        </p:txBody>
      </p:sp>
      <p:sp>
        <p:nvSpPr>
          <p:cNvPr id="426022" name="Oval 38"/>
          <p:cNvSpPr>
            <a:spLocks noChangeArrowheads="1"/>
          </p:cNvSpPr>
          <p:nvPr/>
        </p:nvSpPr>
        <p:spPr bwMode="auto">
          <a:xfrm>
            <a:off x="1657350" y="4797425"/>
            <a:ext cx="574675" cy="2087563"/>
          </a:xfrm>
          <a:prstGeom prst="ellipse">
            <a:avLst/>
          </a:prstGeom>
          <a:noFill/>
          <a:ln w="9525">
            <a:solidFill>
              <a:srgbClr val="FF9900"/>
            </a:solidFill>
            <a:round/>
            <a:headEnd/>
            <a:tailEnd/>
          </a:ln>
          <a:effectLst/>
          <a:scene3d>
            <a:camera prst="legacyPerspectiveFront">
              <a:rot lat="1500000" lon="3600000" rev="0"/>
            </a:camera>
            <a:lightRig rig="legacyFlat2" dir="b"/>
          </a:scene3d>
          <a:sp3d extrusionH="176200" prstMaterial="legacyMatte">
            <a:bevelT w="13500" h="13500" prst="angle"/>
            <a:bevelB w="13500" h="13500" prst="angle"/>
            <a:extrusionClr>
              <a:srgbClr val="FF9900"/>
            </a:extrusionClr>
          </a:sp3d>
        </p:spPr>
        <p:txBody>
          <a:bodyPr wrap="none" anchor="ctr">
            <a:flatTx/>
          </a:bodyPr>
          <a:lstStyle/>
          <a:p>
            <a:endParaRPr lang="zh-CN" altLang="en-US"/>
          </a:p>
        </p:txBody>
      </p:sp>
      <p:sp>
        <p:nvSpPr>
          <p:cNvPr id="426023" name="Line 39"/>
          <p:cNvSpPr>
            <a:spLocks noChangeShapeType="1"/>
          </p:cNvSpPr>
          <p:nvPr/>
        </p:nvSpPr>
        <p:spPr bwMode="auto">
          <a:xfrm>
            <a:off x="144463" y="5840413"/>
            <a:ext cx="1835150" cy="0"/>
          </a:xfrm>
          <a:prstGeom prst="line">
            <a:avLst/>
          </a:prstGeom>
          <a:noFill/>
          <a:ln w="9525">
            <a:solidFill>
              <a:schemeClr val="tx1"/>
            </a:solidFill>
            <a:prstDash val="lgDashDot"/>
            <a:round/>
            <a:headEnd/>
            <a:tailEnd/>
          </a:ln>
          <a:effectLst/>
        </p:spPr>
        <p:txBody>
          <a:bodyPr/>
          <a:lstStyle/>
          <a:p>
            <a:endParaRPr lang="zh-CN" altLang="en-US"/>
          </a:p>
        </p:txBody>
      </p:sp>
      <p:sp>
        <p:nvSpPr>
          <p:cNvPr id="426026" name="Oval 42"/>
          <p:cNvSpPr>
            <a:spLocks noChangeArrowheads="1"/>
          </p:cNvSpPr>
          <p:nvPr/>
        </p:nvSpPr>
        <p:spPr bwMode="auto">
          <a:xfrm>
            <a:off x="576263" y="5480050"/>
            <a:ext cx="144462" cy="720725"/>
          </a:xfrm>
          <a:prstGeom prst="ellipse">
            <a:avLst/>
          </a:prstGeom>
          <a:noFill/>
          <a:ln w="28575" cap="rnd">
            <a:solidFill>
              <a:srgbClr val="0000FF"/>
            </a:solidFill>
            <a:prstDash val="sysDot"/>
            <a:round/>
            <a:headEnd/>
            <a:tailEnd/>
          </a:ln>
          <a:effectLst/>
        </p:spPr>
        <p:txBody>
          <a:bodyPr wrap="none" anchor="ctr"/>
          <a:lstStyle/>
          <a:p>
            <a:endParaRPr lang="zh-CN" altLang="en-US"/>
          </a:p>
        </p:txBody>
      </p:sp>
      <p:sp>
        <p:nvSpPr>
          <p:cNvPr id="426027" name="Text Box 43"/>
          <p:cNvSpPr txBox="1">
            <a:spLocks noChangeArrowheads="1"/>
          </p:cNvSpPr>
          <p:nvPr/>
        </p:nvSpPr>
        <p:spPr bwMode="auto">
          <a:xfrm>
            <a:off x="466725" y="6140450"/>
            <a:ext cx="360363" cy="457200"/>
          </a:xfrm>
          <a:prstGeom prst="rect">
            <a:avLst/>
          </a:prstGeom>
          <a:noFill/>
          <a:ln w="9525">
            <a:noFill/>
            <a:miter lim="800000"/>
            <a:headEnd/>
            <a:tailEnd/>
          </a:ln>
          <a:effectLst/>
        </p:spPr>
        <p:txBody>
          <a:bodyPr wrap="none">
            <a:spAutoFit/>
          </a:bodyPr>
          <a:lstStyle/>
          <a:p>
            <a:r>
              <a:rPr lang="en-US" altLang="zh-CN" b="1" i="1"/>
              <a:t>I</a:t>
            </a:r>
            <a:r>
              <a:rPr lang="en-US" altLang="zh-CN" b="1" i="1" baseline="-25000"/>
              <a:t>i</a:t>
            </a:r>
          </a:p>
        </p:txBody>
      </p:sp>
      <p:sp>
        <p:nvSpPr>
          <p:cNvPr id="426028" name="Text Box 44"/>
          <p:cNvSpPr txBox="1">
            <a:spLocks noChangeArrowheads="1"/>
          </p:cNvSpPr>
          <p:nvPr/>
        </p:nvSpPr>
        <p:spPr bwMode="auto">
          <a:xfrm>
            <a:off x="1403350" y="6067425"/>
            <a:ext cx="404813" cy="457200"/>
          </a:xfrm>
          <a:prstGeom prst="rect">
            <a:avLst/>
          </a:prstGeom>
          <a:noFill/>
          <a:ln w="9525">
            <a:noFill/>
            <a:miter lim="800000"/>
            <a:headEnd/>
            <a:tailEnd/>
          </a:ln>
          <a:effectLst/>
        </p:spPr>
        <p:txBody>
          <a:bodyPr wrap="none">
            <a:spAutoFit/>
          </a:bodyPr>
          <a:lstStyle/>
          <a:p>
            <a:r>
              <a:rPr lang="en-US" altLang="zh-CN" b="1" i="1"/>
              <a:t>I</a:t>
            </a:r>
            <a:r>
              <a:rPr lang="en-US" altLang="zh-CN" b="1" i="1" baseline="-25000"/>
              <a:t>k</a:t>
            </a:r>
          </a:p>
        </p:txBody>
      </p:sp>
      <p:sp>
        <p:nvSpPr>
          <p:cNvPr id="426029" name="Text Box 45"/>
          <p:cNvSpPr txBox="1">
            <a:spLocks noChangeArrowheads="1"/>
          </p:cNvSpPr>
          <p:nvPr/>
        </p:nvSpPr>
        <p:spPr bwMode="auto">
          <a:xfrm>
            <a:off x="220663" y="2492375"/>
            <a:ext cx="5873750" cy="579438"/>
          </a:xfrm>
          <a:prstGeom prst="rect">
            <a:avLst/>
          </a:prstGeom>
          <a:noFill/>
          <a:ln w="9525">
            <a:noFill/>
            <a:miter lim="800000"/>
            <a:headEnd/>
            <a:tailEnd/>
          </a:ln>
          <a:effectLst/>
        </p:spPr>
        <p:txBody>
          <a:bodyPr wrap="none">
            <a:spAutoFit/>
          </a:bodyPr>
          <a:lstStyle/>
          <a:p>
            <a:r>
              <a:rPr lang="zh-CN" altLang="en-US" sz="3200">
                <a:solidFill>
                  <a:srgbClr val="0000FF"/>
                </a:solidFill>
                <a:ea typeface="隶书" pitchFamily="49" charset="-122"/>
              </a:rPr>
              <a:t>多个线圈之间的相互作用能量：</a:t>
            </a:r>
          </a:p>
        </p:txBody>
      </p:sp>
      <p:graphicFrame>
        <p:nvGraphicFramePr>
          <p:cNvPr id="426030" name="Object 46"/>
          <p:cNvGraphicFramePr>
            <a:graphicFrameLocks noChangeAspect="1"/>
          </p:cNvGraphicFramePr>
          <p:nvPr/>
        </p:nvGraphicFramePr>
        <p:xfrm>
          <a:off x="5651500" y="5640388"/>
          <a:ext cx="3027363" cy="1028700"/>
        </p:xfrm>
        <a:graphic>
          <a:graphicData uri="http://schemas.openxmlformats.org/presentationml/2006/ole">
            <p:oleObj spid="_x0000_s426030" name="Equation" r:id="rId5" imgW="1307880" imgH="4442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5990"/>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425991"/>
                                        </p:tgtEl>
                                        <p:attrNameLst>
                                          <p:attrName>style.visibility</p:attrName>
                                        </p:attrNameLst>
                                      </p:cBhvr>
                                      <p:to>
                                        <p:strVal val="visible"/>
                                      </p:to>
                                    </p:set>
                                    <p:animEffect transition="in" filter="wipe(left)">
                                      <p:cBhvr>
                                        <p:cTn id="10" dur="500"/>
                                        <p:tgtEl>
                                          <p:spTgt spid="425991"/>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426030"/>
                                        </p:tgtEl>
                                        <p:attrNameLst>
                                          <p:attrName>style.visibility</p:attrName>
                                        </p:attrNameLst>
                                      </p:cBhvr>
                                      <p:to>
                                        <p:strVal val="visible"/>
                                      </p:to>
                                    </p:set>
                                    <p:animEffect transition="in" filter="wipe(left)">
                                      <p:cBhvr>
                                        <p:cTn id="14" dur="500"/>
                                        <p:tgtEl>
                                          <p:spTgt spid="426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F896"/>
            </a:gs>
            <a:gs pos="50000">
              <a:srgbClr val="FFFFCC"/>
            </a:gs>
            <a:gs pos="100000">
              <a:srgbClr val="C0F896"/>
            </a:gs>
          </a:gsLst>
          <a:lin ang="0" scaled="1"/>
        </a:gradFill>
        <a:effectLst/>
      </p:bgPr>
    </p:bg>
    <p:spTree>
      <p:nvGrpSpPr>
        <p:cNvPr id="1" name=""/>
        <p:cNvGrpSpPr/>
        <p:nvPr/>
      </p:nvGrpSpPr>
      <p:grpSpPr>
        <a:xfrm>
          <a:off x="0" y="0"/>
          <a:ext cx="0" cy="0"/>
          <a:chOff x="0" y="0"/>
          <a:chExt cx="0" cy="0"/>
        </a:xfrm>
      </p:grpSpPr>
      <p:sp>
        <p:nvSpPr>
          <p:cNvPr id="20" name="灯片编号占位符 5"/>
          <p:cNvSpPr>
            <a:spLocks noGrp="1"/>
          </p:cNvSpPr>
          <p:nvPr>
            <p:ph type="sldNum" sz="quarter" idx="12"/>
          </p:nvPr>
        </p:nvSpPr>
        <p:spPr/>
        <p:txBody>
          <a:bodyPr/>
          <a:lstStyle/>
          <a:p>
            <a:fld id="{4DF50FAF-032A-401D-9C60-376313311D95}" type="slidenum">
              <a:rPr lang="en-US" altLang="zh-CN"/>
              <a:pPr/>
              <a:t>73</a:t>
            </a:fld>
            <a:endParaRPr lang="en-US" altLang="zh-CN"/>
          </a:p>
        </p:txBody>
      </p:sp>
      <p:sp>
        <p:nvSpPr>
          <p:cNvPr id="428034" name="Line 2"/>
          <p:cNvSpPr>
            <a:spLocks noChangeShapeType="1"/>
          </p:cNvSpPr>
          <p:nvPr/>
        </p:nvSpPr>
        <p:spPr bwMode="auto">
          <a:xfrm>
            <a:off x="2014538" y="5840413"/>
            <a:ext cx="503237" cy="0"/>
          </a:xfrm>
          <a:prstGeom prst="line">
            <a:avLst/>
          </a:prstGeom>
          <a:noFill/>
          <a:ln w="9525">
            <a:solidFill>
              <a:schemeClr val="tx1"/>
            </a:solidFill>
            <a:prstDash val="lgDashDot"/>
            <a:round/>
            <a:headEnd/>
            <a:tailEnd/>
          </a:ln>
          <a:effectLst/>
        </p:spPr>
        <p:txBody>
          <a:bodyPr/>
          <a:lstStyle/>
          <a:p>
            <a:endParaRPr lang="zh-CN" altLang="en-US"/>
          </a:p>
        </p:txBody>
      </p:sp>
      <p:sp>
        <p:nvSpPr>
          <p:cNvPr id="428035" name="Rectangle 3"/>
          <p:cNvSpPr>
            <a:spLocks noGrp="1" noChangeArrowheads="1"/>
          </p:cNvSpPr>
          <p:nvPr>
            <p:ph type="title"/>
          </p:nvPr>
        </p:nvSpPr>
        <p:spPr>
          <a:xfrm>
            <a:off x="685800" y="76200"/>
            <a:ext cx="7772400" cy="838200"/>
          </a:xfrm>
          <a:noFill/>
          <a:ln/>
        </p:spPr>
        <p:txBody>
          <a:bodyPr/>
          <a:lstStyle/>
          <a:p>
            <a:r>
              <a:rPr lang="zh-CN" altLang="en-US">
                <a:solidFill>
                  <a:schemeClr val="tx1"/>
                </a:solidFill>
                <a:latin typeface="黑体" pitchFamily="49" charset="-122"/>
                <a:ea typeface="黑体" pitchFamily="49" charset="-122"/>
              </a:rPr>
              <a:t>互易性原理的</a:t>
            </a:r>
            <a:r>
              <a:rPr lang="zh-CN" altLang="en-US">
                <a:solidFill>
                  <a:srgbClr val="FF0000"/>
                </a:solidFill>
                <a:latin typeface="黑体" pitchFamily="49" charset="-122"/>
                <a:ea typeface="黑体" pitchFamily="49" charset="-122"/>
              </a:rPr>
              <a:t>本质</a:t>
            </a:r>
          </a:p>
        </p:txBody>
      </p:sp>
      <p:sp>
        <p:nvSpPr>
          <p:cNvPr id="428036" name="Text Box 4"/>
          <p:cNvSpPr txBox="1">
            <a:spLocks noChangeArrowheads="1"/>
          </p:cNvSpPr>
          <p:nvPr/>
        </p:nvSpPr>
        <p:spPr bwMode="auto">
          <a:xfrm>
            <a:off x="7283450" y="0"/>
            <a:ext cx="1860550" cy="457200"/>
          </a:xfrm>
          <a:prstGeom prst="rect">
            <a:avLst/>
          </a:prstGeom>
          <a:solidFill>
            <a:srgbClr val="CCCCFF"/>
          </a:solidFill>
          <a:ln w="9525">
            <a:noFill/>
            <a:miter lim="800000"/>
            <a:headEnd/>
            <a:tailEnd/>
          </a:ln>
          <a:effectLst/>
        </p:spPr>
        <p:txBody>
          <a:bodyPr wrap="none">
            <a:spAutoFit/>
          </a:bodyPr>
          <a:lstStyle/>
          <a:p>
            <a:pPr algn="r"/>
            <a:r>
              <a:rPr kumimoji="1" lang="zh-CN" altLang="en-US"/>
              <a:t>互易性原理</a:t>
            </a:r>
            <a:r>
              <a:rPr kumimoji="1" lang="en-US" altLang="zh-CN"/>
              <a:t>6</a:t>
            </a:r>
            <a:endParaRPr kumimoji="1" lang="en-US" altLang="zh-CN">
              <a:ea typeface="华文行楷" pitchFamily="2" charset="-122"/>
            </a:endParaRPr>
          </a:p>
        </p:txBody>
      </p:sp>
      <p:sp>
        <p:nvSpPr>
          <p:cNvPr id="428037" name="Text Box 5"/>
          <p:cNvSpPr txBox="1">
            <a:spLocks noChangeArrowheads="1"/>
          </p:cNvSpPr>
          <p:nvPr/>
        </p:nvSpPr>
        <p:spPr bwMode="auto">
          <a:xfrm>
            <a:off x="2103438" y="1052513"/>
            <a:ext cx="4937125" cy="1317625"/>
          </a:xfrm>
          <a:prstGeom prst="rect">
            <a:avLst/>
          </a:prstGeom>
          <a:solidFill>
            <a:schemeClr val="bg1"/>
          </a:solidFill>
          <a:ln w="57150" cmpd="thickThin">
            <a:solidFill>
              <a:schemeClr val="tx1"/>
            </a:solidFill>
            <a:miter lim="800000"/>
            <a:headEnd/>
            <a:tailEnd/>
          </a:ln>
          <a:effectLst/>
        </p:spPr>
        <p:txBody>
          <a:bodyPr wrap="none">
            <a:spAutoFit/>
          </a:bodyPr>
          <a:lstStyle/>
          <a:p>
            <a:pPr algn="ctr">
              <a:lnSpc>
                <a:spcPct val="120000"/>
              </a:lnSpc>
            </a:pPr>
            <a:r>
              <a:rPr lang="en-US" altLang="zh-CN" sz="3200">
                <a:latin typeface="Arial" pitchFamily="34" charset="0"/>
              </a:rPr>
              <a:t>1</a:t>
            </a:r>
            <a:r>
              <a:rPr lang="zh-CN" altLang="en-US" sz="3200">
                <a:latin typeface="Arial" pitchFamily="34" charset="0"/>
              </a:rPr>
              <a:t>、磁矩和电流环的等价性</a:t>
            </a:r>
          </a:p>
          <a:p>
            <a:pPr algn="ctr">
              <a:lnSpc>
                <a:spcPct val="120000"/>
              </a:lnSpc>
            </a:pPr>
            <a:r>
              <a:rPr lang="en-US" altLang="zh-CN" sz="3200">
                <a:latin typeface="Arial" pitchFamily="34" charset="0"/>
              </a:rPr>
              <a:t>2</a:t>
            </a:r>
            <a:r>
              <a:rPr lang="zh-CN" altLang="en-US" sz="3200">
                <a:latin typeface="Arial" pitchFamily="34" charset="0"/>
              </a:rPr>
              <a:t>、</a:t>
            </a:r>
            <a:r>
              <a:rPr lang="zh-CN" altLang="en-US" sz="3200">
                <a:solidFill>
                  <a:srgbClr val="FF0000"/>
                </a:solidFill>
                <a:latin typeface="Arial" pitchFamily="34" charset="0"/>
              </a:rPr>
              <a:t>线圈的互感系数</a:t>
            </a:r>
          </a:p>
        </p:txBody>
      </p:sp>
      <p:graphicFrame>
        <p:nvGraphicFramePr>
          <p:cNvPr id="428038" name="Object 6"/>
          <p:cNvGraphicFramePr>
            <a:graphicFrameLocks noChangeAspect="1"/>
          </p:cNvGraphicFramePr>
          <p:nvPr/>
        </p:nvGraphicFramePr>
        <p:xfrm>
          <a:off x="1911350" y="3284538"/>
          <a:ext cx="5970588" cy="1009650"/>
        </p:xfrm>
        <a:graphic>
          <a:graphicData uri="http://schemas.openxmlformats.org/presentationml/2006/ole">
            <p:oleObj spid="_x0000_s428038" name="Equation" r:id="rId3" imgW="2552400" imgH="431640" progId="Equation.DSMT4">
              <p:embed/>
            </p:oleObj>
          </a:graphicData>
        </a:graphic>
      </p:graphicFrame>
      <p:sp>
        <p:nvSpPr>
          <p:cNvPr id="428041" name="Line 9"/>
          <p:cNvSpPr>
            <a:spLocks noChangeShapeType="1"/>
          </p:cNvSpPr>
          <p:nvPr/>
        </p:nvSpPr>
        <p:spPr bwMode="auto">
          <a:xfrm rot="5400000">
            <a:off x="647700" y="5516563"/>
            <a:ext cx="0" cy="647700"/>
          </a:xfrm>
          <a:prstGeom prst="line">
            <a:avLst/>
          </a:prstGeom>
          <a:noFill/>
          <a:ln w="76200">
            <a:solidFill>
              <a:srgbClr val="FF0000"/>
            </a:solidFill>
            <a:round/>
            <a:headEnd type="stealth" w="med" len="med"/>
            <a:tailEnd type="stealth" w="med" len="med"/>
          </a:ln>
          <a:effectLst/>
        </p:spPr>
        <p:txBody>
          <a:bodyPr/>
          <a:lstStyle/>
          <a:p>
            <a:endParaRPr lang="zh-CN" altLang="en-US"/>
          </a:p>
        </p:txBody>
      </p:sp>
      <p:sp>
        <p:nvSpPr>
          <p:cNvPr id="428042" name="Oval 10"/>
          <p:cNvSpPr>
            <a:spLocks noChangeArrowheads="1"/>
          </p:cNvSpPr>
          <p:nvPr/>
        </p:nvSpPr>
        <p:spPr bwMode="auto">
          <a:xfrm>
            <a:off x="1657350" y="4797425"/>
            <a:ext cx="574675" cy="2087563"/>
          </a:xfrm>
          <a:prstGeom prst="ellipse">
            <a:avLst/>
          </a:prstGeom>
          <a:noFill/>
          <a:ln w="9525">
            <a:solidFill>
              <a:srgbClr val="FF9900"/>
            </a:solidFill>
            <a:round/>
            <a:headEnd/>
            <a:tailEnd/>
          </a:ln>
          <a:effectLst/>
          <a:scene3d>
            <a:camera prst="legacyPerspectiveFront">
              <a:rot lat="1500000" lon="3600000" rev="0"/>
            </a:camera>
            <a:lightRig rig="legacyFlat2" dir="b"/>
          </a:scene3d>
          <a:sp3d extrusionH="176200" prstMaterial="legacyMatte">
            <a:bevelT w="13500" h="13500" prst="angle"/>
            <a:bevelB w="13500" h="13500" prst="angle"/>
            <a:extrusionClr>
              <a:srgbClr val="FF9900"/>
            </a:extrusionClr>
          </a:sp3d>
        </p:spPr>
        <p:txBody>
          <a:bodyPr wrap="none" anchor="ctr">
            <a:flatTx/>
          </a:bodyPr>
          <a:lstStyle/>
          <a:p>
            <a:endParaRPr lang="zh-CN" altLang="en-US"/>
          </a:p>
        </p:txBody>
      </p:sp>
      <p:sp>
        <p:nvSpPr>
          <p:cNvPr id="428043" name="Line 11"/>
          <p:cNvSpPr>
            <a:spLocks noChangeShapeType="1"/>
          </p:cNvSpPr>
          <p:nvPr/>
        </p:nvSpPr>
        <p:spPr bwMode="auto">
          <a:xfrm>
            <a:off x="144463" y="5840413"/>
            <a:ext cx="1835150" cy="0"/>
          </a:xfrm>
          <a:prstGeom prst="line">
            <a:avLst/>
          </a:prstGeom>
          <a:noFill/>
          <a:ln w="9525">
            <a:solidFill>
              <a:schemeClr val="tx1"/>
            </a:solidFill>
            <a:prstDash val="lgDashDot"/>
            <a:round/>
            <a:headEnd/>
            <a:tailEnd/>
          </a:ln>
          <a:effectLst/>
        </p:spPr>
        <p:txBody>
          <a:bodyPr/>
          <a:lstStyle/>
          <a:p>
            <a:endParaRPr lang="zh-CN" altLang="en-US"/>
          </a:p>
        </p:txBody>
      </p:sp>
      <p:sp>
        <p:nvSpPr>
          <p:cNvPr id="428044" name="Oval 12"/>
          <p:cNvSpPr>
            <a:spLocks noChangeArrowheads="1"/>
          </p:cNvSpPr>
          <p:nvPr/>
        </p:nvSpPr>
        <p:spPr bwMode="auto">
          <a:xfrm>
            <a:off x="576263" y="5480050"/>
            <a:ext cx="144462" cy="720725"/>
          </a:xfrm>
          <a:prstGeom prst="ellipse">
            <a:avLst/>
          </a:prstGeom>
          <a:noFill/>
          <a:ln w="28575" cap="rnd">
            <a:solidFill>
              <a:srgbClr val="0000FF"/>
            </a:solidFill>
            <a:prstDash val="sysDot"/>
            <a:round/>
            <a:headEnd/>
            <a:tailEnd/>
          </a:ln>
          <a:effectLst/>
        </p:spPr>
        <p:txBody>
          <a:bodyPr wrap="none" anchor="ctr"/>
          <a:lstStyle/>
          <a:p>
            <a:endParaRPr lang="zh-CN" altLang="en-US"/>
          </a:p>
        </p:txBody>
      </p:sp>
      <p:sp>
        <p:nvSpPr>
          <p:cNvPr id="428045" name="Text Box 13"/>
          <p:cNvSpPr txBox="1">
            <a:spLocks noChangeArrowheads="1"/>
          </p:cNvSpPr>
          <p:nvPr/>
        </p:nvSpPr>
        <p:spPr bwMode="auto">
          <a:xfrm>
            <a:off x="466725" y="6140450"/>
            <a:ext cx="360363" cy="457200"/>
          </a:xfrm>
          <a:prstGeom prst="rect">
            <a:avLst/>
          </a:prstGeom>
          <a:noFill/>
          <a:ln w="9525">
            <a:noFill/>
            <a:miter lim="800000"/>
            <a:headEnd/>
            <a:tailEnd/>
          </a:ln>
          <a:effectLst/>
        </p:spPr>
        <p:txBody>
          <a:bodyPr wrap="none">
            <a:spAutoFit/>
          </a:bodyPr>
          <a:lstStyle/>
          <a:p>
            <a:r>
              <a:rPr lang="en-US" altLang="zh-CN" b="1" i="1"/>
              <a:t>I</a:t>
            </a:r>
            <a:r>
              <a:rPr lang="en-US" altLang="zh-CN" b="1" i="1" baseline="-25000"/>
              <a:t>i</a:t>
            </a:r>
          </a:p>
        </p:txBody>
      </p:sp>
      <p:sp>
        <p:nvSpPr>
          <p:cNvPr id="428046" name="Text Box 14"/>
          <p:cNvSpPr txBox="1">
            <a:spLocks noChangeArrowheads="1"/>
          </p:cNvSpPr>
          <p:nvPr/>
        </p:nvSpPr>
        <p:spPr bwMode="auto">
          <a:xfrm>
            <a:off x="1403350" y="6067425"/>
            <a:ext cx="404813" cy="457200"/>
          </a:xfrm>
          <a:prstGeom prst="rect">
            <a:avLst/>
          </a:prstGeom>
          <a:noFill/>
          <a:ln w="9525">
            <a:noFill/>
            <a:miter lim="800000"/>
            <a:headEnd/>
            <a:tailEnd/>
          </a:ln>
          <a:effectLst/>
        </p:spPr>
        <p:txBody>
          <a:bodyPr wrap="none">
            <a:spAutoFit/>
          </a:bodyPr>
          <a:lstStyle/>
          <a:p>
            <a:r>
              <a:rPr lang="en-US" altLang="zh-CN" b="1" i="1"/>
              <a:t>I</a:t>
            </a:r>
            <a:r>
              <a:rPr lang="en-US" altLang="zh-CN" b="1" i="1" baseline="-25000"/>
              <a:t>k</a:t>
            </a:r>
          </a:p>
        </p:txBody>
      </p:sp>
      <p:sp>
        <p:nvSpPr>
          <p:cNvPr id="428047" name="Text Box 15"/>
          <p:cNvSpPr txBox="1">
            <a:spLocks noChangeArrowheads="1"/>
          </p:cNvSpPr>
          <p:nvPr/>
        </p:nvSpPr>
        <p:spPr bwMode="auto">
          <a:xfrm>
            <a:off x="220663" y="2492375"/>
            <a:ext cx="2622550" cy="579438"/>
          </a:xfrm>
          <a:prstGeom prst="rect">
            <a:avLst/>
          </a:prstGeom>
          <a:noFill/>
          <a:ln w="9525">
            <a:noFill/>
            <a:miter lim="800000"/>
            <a:headEnd/>
            <a:tailEnd/>
          </a:ln>
          <a:effectLst/>
        </p:spPr>
        <p:txBody>
          <a:bodyPr wrap="none">
            <a:spAutoFit/>
          </a:bodyPr>
          <a:lstStyle/>
          <a:p>
            <a:r>
              <a:rPr lang="zh-CN" altLang="en-US" sz="3200">
                <a:solidFill>
                  <a:srgbClr val="0000FF"/>
                </a:solidFill>
                <a:ea typeface="隶书" pitchFamily="49" charset="-122"/>
              </a:rPr>
              <a:t>互感磁通量：</a:t>
            </a:r>
          </a:p>
        </p:txBody>
      </p:sp>
      <p:sp>
        <p:nvSpPr>
          <p:cNvPr id="428049" name="Line 17"/>
          <p:cNvSpPr>
            <a:spLocks noChangeShapeType="1"/>
          </p:cNvSpPr>
          <p:nvPr/>
        </p:nvSpPr>
        <p:spPr bwMode="auto">
          <a:xfrm flipH="1">
            <a:off x="684213" y="4076700"/>
            <a:ext cx="1295400" cy="1439863"/>
          </a:xfrm>
          <a:prstGeom prst="line">
            <a:avLst/>
          </a:prstGeom>
          <a:noFill/>
          <a:ln w="76200" cmpd="tri">
            <a:solidFill>
              <a:schemeClr val="tx1"/>
            </a:solidFill>
            <a:round/>
            <a:headEnd type="triangle" w="med" len="med"/>
            <a:tailEnd/>
          </a:ln>
          <a:effectLst/>
        </p:spPr>
        <p:txBody>
          <a:bodyPr/>
          <a:lstStyle/>
          <a:p>
            <a:endParaRPr lang="zh-CN" altLang="en-US"/>
          </a:p>
        </p:txBody>
      </p:sp>
      <p:graphicFrame>
        <p:nvGraphicFramePr>
          <p:cNvPr id="428050" name="Object 18"/>
          <p:cNvGraphicFramePr>
            <a:graphicFrameLocks noChangeAspect="1"/>
          </p:cNvGraphicFramePr>
          <p:nvPr/>
        </p:nvGraphicFramePr>
        <p:xfrm>
          <a:off x="3132138" y="4941888"/>
          <a:ext cx="5795962" cy="1230312"/>
        </p:xfrm>
        <a:graphic>
          <a:graphicData uri="http://schemas.openxmlformats.org/presentationml/2006/ole">
            <p:oleObj spid="_x0000_s428050" name="Equation" r:id="rId4" imgW="2514600" imgH="533160" progId="Equation.DSMT4">
              <p:embed/>
            </p:oleObj>
          </a:graphicData>
        </a:graphic>
      </p:graphicFrame>
      <p:graphicFrame>
        <p:nvGraphicFramePr>
          <p:cNvPr id="428051" name="Object 19"/>
          <p:cNvGraphicFramePr>
            <a:graphicFrameLocks noChangeAspect="1"/>
          </p:cNvGraphicFramePr>
          <p:nvPr/>
        </p:nvGraphicFramePr>
        <p:xfrm>
          <a:off x="6732588" y="2492375"/>
          <a:ext cx="2160587" cy="620713"/>
        </p:xfrm>
        <a:graphic>
          <a:graphicData uri="http://schemas.openxmlformats.org/presentationml/2006/ole">
            <p:oleObj spid="_x0000_s428051" name="Equation" r:id="rId5" imgW="1015920" imgH="291960" progId="Equation.DSMT4">
              <p:embed/>
            </p:oleObj>
          </a:graphicData>
        </a:graphic>
      </p:graphicFrame>
      <p:sp>
        <p:nvSpPr>
          <p:cNvPr id="428052" name="Freeform 20"/>
          <p:cNvSpPr>
            <a:spLocks/>
          </p:cNvSpPr>
          <p:nvPr/>
        </p:nvSpPr>
        <p:spPr bwMode="auto">
          <a:xfrm>
            <a:off x="4140200" y="2733675"/>
            <a:ext cx="2519363" cy="766763"/>
          </a:xfrm>
          <a:custGeom>
            <a:avLst/>
            <a:gdLst/>
            <a:ahLst/>
            <a:cxnLst>
              <a:cxn ang="0">
                <a:pos x="1587" y="30"/>
              </a:cxn>
              <a:cxn ang="0">
                <a:pos x="272" y="75"/>
              </a:cxn>
              <a:cxn ang="0">
                <a:pos x="0" y="483"/>
              </a:cxn>
            </a:cxnLst>
            <a:rect l="0" t="0" r="r" b="b"/>
            <a:pathLst>
              <a:path w="1587" h="483">
                <a:moveTo>
                  <a:pt x="1587" y="30"/>
                </a:moveTo>
                <a:cubicBezTo>
                  <a:pt x="1061" y="15"/>
                  <a:pt x="536" y="0"/>
                  <a:pt x="272" y="75"/>
                </a:cubicBezTo>
                <a:cubicBezTo>
                  <a:pt x="8" y="150"/>
                  <a:pt x="4" y="316"/>
                  <a:pt x="0" y="483"/>
                </a:cubicBezTo>
              </a:path>
            </a:pathLst>
          </a:custGeom>
          <a:noFill/>
          <a:ln w="38100" cmpd="sng">
            <a:solidFill>
              <a:srgbClr val="FF0000"/>
            </a:solidFill>
            <a:round/>
            <a:headEnd type="none" w="med" len="med"/>
            <a:tailEnd type="triangle" w="med" len="med"/>
          </a:ln>
          <a:effectLst/>
        </p:spPr>
        <p:txBody>
          <a:bodyPr/>
          <a:lstStyle/>
          <a:p>
            <a:endParaRPr lang="zh-CN" altLang="en-US"/>
          </a:p>
        </p:txBody>
      </p:sp>
      <p:sp>
        <p:nvSpPr>
          <p:cNvPr id="428053" name="Freeform 21"/>
          <p:cNvSpPr>
            <a:spLocks/>
          </p:cNvSpPr>
          <p:nvPr/>
        </p:nvSpPr>
        <p:spPr bwMode="auto">
          <a:xfrm>
            <a:off x="6996113" y="3151188"/>
            <a:ext cx="641350" cy="1406525"/>
          </a:xfrm>
          <a:custGeom>
            <a:avLst/>
            <a:gdLst/>
            <a:ahLst/>
            <a:cxnLst>
              <a:cxn ang="0">
                <a:pos x="238" y="831"/>
              </a:cxn>
              <a:cxn ang="0">
                <a:pos x="366" y="767"/>
              </a:cxn>
              <a:cxn ang="0">
                <a:pos x="384" y="712"/>
              </a:cxn>
              <a:cxn ang="0">
                <a:pos x="393" y="685"/>
              </a:cxn>
              <a:cxn ang="0">
                <a:pos x="356" y="493"/>
              </a:cxn>
              <a:cxn ang="0">
                <a:pos x="265" y="356"/>
              </a:cxn>
              <a:cxn ang="0">
                <a:pos x="256" y="100"/>
              </a:cxn>
              <a:cxn ang="0">
                <a:pos x="247" y="26"/>
              </a:cxn>
              <a:cxn ang="0">
                <a:pos x="36" y="45"/>
              </a:cxn>
              <a:cxn ang="0">
                <a:pos x="0" y="164"/>
              </a:cxn>
              <a:cxn ang="0">
                <a:pos x="46" y="292"/>
              </a:cxn>
              <a:cxn ang="0">
                <a:pos x="55" y="319"/>
              </a:cxn>
              <a:cxn ang="0">
                <a:pos x="73" y="346"/>
              </a:cxn>
              <a:cxn ang="0">
                <a:pos x="46" y="438"/>
              </a:cxn>
              <a:cxn ang="0">
                <a:pos x="82" y="621"/>
              </a:cxn>
              <a:cxn ang="0">
                <a:pos x="146" y="721"/>
              </a:cxn>
              <a:cxn ang="0">
                <a:pos x="228" y="822"/>
              </a:cxn>
              <a:cxn ang="0">
                <a:pos x="283" y="840"/>
              </a:cxn>
              <a:cxn ang="0">
                <a:pos x="320" y="886"/>
              </a:cxn>
            </a:cxnLst>
            <a:rect l="0" t="0" r="r" b="b"/>
            <a:pathLst>
              <a:path w="404" h="886">
                <a:moveTo>
                  <a:pt x="238" y="831"/>
                </a:moveTo>
                <a:cubicBezTo>
                  <a:pt x="293" y="822"/>
                  <a:pt x="327" y="804"/>
                  <a:pt x="366" y="767"/>
                </a:cubicBezTo>
                <a:cubicBezTo>
                  <a:pt x="372" y="749"/>
                  <a:pt x="378" y="730"/>
                  <a:pt x="384" y="712"/>
                </a:cubicBezTo>
                <a:cubicBezTo>
                  <a:pt x="387" y="703"/>
                  <a:pt x="393" y="685"/>
                  <a:pt x="393" y="685"/>
                </a:cubicBezTo>
                <a:cubicBezTo>
                  <a:pt x="389" y="628"/>
                  <a:pt x="404" y="539"/>
                  <a:pt x="356" y="493"/>
                </a:cubicBezTo>
                <a:cubicBezTo>
                  <a:pt x="332" y="418"/>
                  <a:pt x="342" y="382"/>
                  <a:pt x="265" y="356"/>
                </a:cubicBezTo>
                <a:cubicBezTo>
                  <a:pt x="202" y="289"/>
                  <a:pt x="235" y="183"/>
                  <a:pt x="256" y="100"/>
                </a:cubicBezTo>
                <a:cubicBezTo>
                  <a:pt x="253" y="75"/>
                  <a:pt x="271" y="34"/>
                  <a:pt x="247" y="26"/>
                </a:cubicBezTo>
                <a:cubicBezTo>
                  <a:pt x="168" y="0"/>
                  <a:pt x="104" y="23"/>
                  <a:pt x="36" y="45"/>
                </a:cubicBezTo>
                <a:cubicBezTo>
                  <a:pt x="8" y="87"/>
                  <a:pt x="7" y="112"/>
                  <a:pt x="0" y="164"/>
                </a:cubicBezTo>
                <a:cubicBezTo>
                  <a:pt x="8" y="212"/>
                  <a:pt x="11" y="257"/>
                  <a:pt x="46" y="292"/>
                </a:cubicBezTo>
                <a:cubicBezTo>
                  <a:pt x="49" y="301"/>
                  <a:pt x="51" y="311"/>
                  <a:pt x="55" y="319"/>
                </a:cubicBezTo>
                <a:cubicBezTo>
                  <a:pt x="60" y="329"/>
                  <a:pt x="73" y="335"/>
                  <a:pt x="73" y="346"/>
                </a:cubicBezTo>
                <a:cubicBezTo>
                  <a:pt x="73" y="378"/>
                  <a:pt x="54" y="407"/>
                  <a:pt x="46" y="438"/>
                </a:cubicBezTo>
                <a:cubicBezTo>
                  <a:pt x="51" y="512"/>
                  <a:pt x="34" y="570"/>
                  <a:pt x="82" y="621"/>
                </a:cubicBezTo>
                <a:cubicBezTo>
                  <a:pt x="95" y="660"/>
                  <a:pt x="112" y="699"/>
                  <a:pt x="146" y="721"/>
                </a:cubicBezTo>
                <a:cubicBezTo>
                  <a:pt x="171" y="759"/>
                  <a:pt x="182" y="802"/>
                  <a:pt x="228" y="822"/>
                </a:cubicBezTo>
                <a:cubicBezTo>
                  <a:pt x="246" y="830"/>
                  <a:pt x="283" y="840"/>
                  <a:pt x="283" y="840"/>
                </a:cubicBezTo>
                <a:cubicBezTo>
                  <a:pt x="296" y="852"/>
                  <a:pt x="320" y="867"/>
                  <a:pt x="320" y="886"/>
                </a:cubicBezTo>
              </a:path>
            </a:pathLst>
          </a:custGeom>
          <a:noFill/>
          <a:ln w="38100" cmpd="sng">
            <a:solidFill>
              <a:srgbClr val="FF00FF"/>
            </a:solidFill>
            <a:round/>
            <a:headEnd/>
            <a:tailEnd/>
          </a:ln>
          <a:effectLst/>
        </p:spPr>
        <p:txBody>
          <a:bodyPr/>
          <a:lstStyle/>
          <a:p>
            <a:endParaRPr lang="zh-CN" altLang="en-US"/>
          </a:p>
        </p:txBody>
      </p:sp>
      <p:sp>
        <p:nvSpPr>
          <p:cNvPr id="428054" name="Freeform 22"/>
          <p:cNvSpPr>
            <a:spLocks/>
          </p:cNvSpPr>
          <p:nvPr/>
        </p:nvSpPr>
        <p:spPr bwMode="auto">
          <a:xfrm>
            <a:off x="5741988" y="4600575"/>
            <a:ext cx="842962" cy="1828800"/>
          </a:xfrm>
          <a:custGeom>
            <a:avLst/>
            <a:gdLst/>
            <a:ahLst/>
            <a:cxnLst>
              <a:cxn ang="0">
                <a:pos x="305" y="73"/>
              </a:cxn>
              <a:cxn ang="0">
                <a:pos x="159" y="73"/>
              </a:cxn>
              <a:cxn ang="0">
                <a:pos x="95" y="137"/>
              </a:cxn>
              <a:cxn ang="0">
                <a:pos x="31" y="403"/>
              </a:cxn>
              <a:cxn ang="0">
                <a:pos x="122" y="1033"/>
              </a:cxn>
              <a:cxn ang="0">
                <a:pos x="196" y="1134"/>
              </a:cxn>
              <a:cxn ang="0">
                <a:pos x="250" y="1152"/>
              </a:cxn>
              <a:cxn ang="0">
                <a:pos x="324" y="1143"/>
              </a:cxn>
              <a:cxn ang="0">
                <a:pos x="360" y="1070"/>
              </a:cxn>
              <a:cxn ang="0">
                <a:pos x="406" y="988"/>
              </a:cxn>
              <a:cxn ang="0">
                <a:pos x="452" y="878"/>
              </a:cxn>
              <a:cxn ang="0">
                <a:pos x="516" y="613"/>
              </a:cxn>
              <a:cxn ang="0">
                <a:pos x="452" y="165"/>
              </a:cxn>
              <a:cxn ang="0">
                <a:pos x="360" y="92"/>
              </a:cxn>
              <a:cxn ang="0">
                <a:pos x="314" y="64"/>
              </a:cxn>
              <a:cxn ang="0">
                <a:pos x="232" y="19"/>
              </a:cxn>
              <a:cxn ang="0">
                <a:pos x="205" y="0"/>
              </a:cxn>
            </a:cxnLst>
            <a:rect l="0" t="0" r="r" b="b"/>
            <a:pathLst>
              <a:path w="531" h="1152">
                <a:moveTo>
                  <a:pt x="305" y="73"/>
                </a:moveTo>
                <a:cubicBezTo>
                  <a:pt x="255" y="48"/>
                  <a:pt x="212" y="55"/>
                  <a:pt x="159" y="73"/>
                </a:cubicBezTo>
                <a:cubicBezTo>
                  <a:pt x="138" y="95"/>
                  <a:pt x="95" y="137"/>
                  <a:pt x="95" y="137"/>
                </a:cubicBezTo>
                <a:cubicBezTo>
                  <a:pt x="73" y="229"/>
                  <a:pt x="43" y="308"/>
                  <a:pt x="31" y="403"/>
                </a:cubicBezTo>
                <a:cubicBezTo>
                  <a:pt x="33" y="499"/>
                  <a:pt x="0" y="911"/>
                  <a:pt x="122" y="1033"/>
                </a:cubicBezTo>
                <a:cubicBezTo>
                  <a:pt x="139" y="1079"/>
                  <a:pt x="160" y="1098"/>
                  <a:pt x="196" y="1134"/>
                </a:cubicBezTo>
                <a:cubicBezTo>
                  <a:pt x="209" y="1147"/>
                  <a:pt x="250" y="1152"/>
                  <a:pt x="250" y="1152"/>
                </a:cubicBezTo>
                <a:cubicBezTo>
                  <a:pt x="275" y="1149"/>
                  <a:pt x="301" y="1152"/>
                  <a:pt x="324" y="1143"/>
                </a:cubicBezTo>
                <a:cubicBezTo>
                  <a:pt x="337" y="1138"/>
                  <a:pt x="359" y="1072"/>
                  <a:pt x="360" y="1070"/>
                </a:cubicBezTo>
                <a:cubicBezTo>
                  <a:pt x="374" y="1042"/>
                  <a:pt x="389" y="1014"/>
                  <a:pt x="406" y="988"/>
                </a:cubicBezTo>
                <a:cubicBezTo>
                  <a:pt x="418" y="949"/>
                  <a:pt x="440" y="917"/>
                  <a:pt x="452" y="878"/>
                </a:cubicBezTo>
                <a:cubicBezTo>
                  <a:pt x="478" y="791"/>
                  <a:pt x="497" y="702"/>
                  <a:pt x="516" y="613"/>
                </a:cubicBezTo>
                <a:cubicBezTo>
                  <a:pt x="511" y="480"/>
                  <a:pt x="531" y="292"/>
                  <a:pt x="452" y="165"/>
                </a:cubicBezTo>
                <a:cubicBezTo>
                  <a:pt x="431" y="131"/>
                  <a:pt x="385" y="118"/>
                  <a:pt x="360" y="92"/>
                </a:cubicBezTo>
                <a:cubicBezTo>
                  <a:pt x="335" y="66"/>
                  <a:pt x="350" y="76"/>
                  <a:pt x="314" y="64"/>
                </a:cubicBezTo>
                <a:cubicBezTo>
                  <a:pt x="252" y="23"/>
                  <a:pt x="281" y="35"/>
                  <a:pt x="232" y="19"/>
                </a:cubicBezTo>
                <a:cubicBezTo>
                  <a:pt x="223" y="13"/>
                  <a:pt x="205" y="0"/>
                  <a:pt x="205" y="0"/>
                </a:cubicBezTo>
              </a:path>
            </a:pathLst>
          </a:custGeom>
          <a:noFill/>
          <a:ln w="38100" cmpd="sng">
            <a:solidFill>
              <a:srgbClr val="FF00FF"/>
            </a:solidFill>
            <a:round/>
            <a:headEnd/>
            <a:tailEnd/>
          </a:ln>
          <a:effec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28049"/>
                                        </p:tgtEl>
                                        <p:attrNameLst>
                                          <p:attrName>style.visibility</p:attrName>
                                        </p:attrNameLst>
                                      </p:cBhvr>
                                      <p:to>
                                        <p:strVal val="visible"/>
                                      </p:to>
                                    </p:set>
                                    <p:animEffect transition="in" filter="wipe(down)">
                                      <p:cBhvr>
                                        <p:cTn id="7" dur="500"/>
                                        <p:tgtEl>
                                          <p:spTgt spid="42804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28038"/>
                                        </p:tgtEl>
                                        <p:attrNameLst>
                                          <p:attrName>style.visibility</p:attrName>
                                        </p:attrNameLst>
                                      </p:cBhvr>
                                      <p:to>
                                        <p:strVal val="visible"/>
                                      </p:to>
                                    </p:set>
                                    <p:animEffect transition="in" filter="wipe(left)">
                                      <p:cBhvr>
                                        <p:cTn id="11" dur="1000"/>
                                        <p:tgtEl>
                                          <p:spTgt spid="42803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28050"/>
                                        </p:tgtEl>
                                        <p:attrNameLst>
                                          <p:attrName>style.visibility</p:attrName>
                                        </p:attrNameLst>
                                      </p:cBhvr>
                                      <p:to>
                                        <p:strVal val="visible"/>
                                      </p:to>
                                    </p:set>
                                    <p:anim calcmode="lin" valueType="num">
                                      <p:cBhvr additive="base">
                                        <p:cTn id="16" dur="500" fill="hold"/>
                                        <p:tgtEl>
                                          <p:spTgt spid="428050"/>
                                        </p:tgtEl>
                                        <p:attrNameLst>
                                          <p:attrName>ppt_x</p:attrName>
                                        </p:attrNameLst>
                                      </p:cBhvr>
                                      <p:tavLst>
                                        <p:tav tm="0">
                                          <p:val>
                                            <p:strVal val="#ppt_x"/>
                                          </p:val>
                                        </p:tav>
                                        <p:tav tm="100000">
                                          <p:val>
                                            <p:strVal val="#ppt_x"/>
                                          </p:val>
                                        </p:tav>
                                      </p:tavLst>
                                    </p:anim>
                                    <p:anim calcmode="lin" valueType="num">
                                      <p:cBhvr additive="base">
                                        <p:cTn id="17" dur="500" fill="hold"/>
                                        <p:tgtEl>
                                          <p:spTgt spid="428050"/>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53" presetClass="entr" presetSubtype="0" fill="hold" grpId="0" nodeType="afterEffect">
                                  <p:stCondLst>
                                    <p:cond delay="0"/>
                                  </p:stCondLst>
                                  <p:childTnLst>
                                    <p:set>
                                      <p:cBhvr>
                                        <p:cTn id="20" dur="1" fill="hold">
                                          <p:stCondLst>
                                            <p:cond delay="0"/>
                                          </p:stCondLst>
                                        </p:cTn>
                                        <p:tgtEl>
                                          <p:spTgt spid="428053"/>
                                        </p:tgtEl>
                                        <p:attrNameLst>
                                          <p:attrName>style.visibility</p:attrName>
                                        </p:attrNameLst>
                                      </p:cBhvr>
                                      <p:to>
                                        <p:strVal val="visible"/>
                                      </p:to>
                                    </p:set>
                                    <p:anim calcmode="lin" valueType="num">
                                      <p:cBhvr>
                                        <p:cTn id="21" dur="500" fill="hold"/>
                                        <p:tgtEl>
                                          <p:spTgt spid="428053"/>
                                        </p:tgtEl>
                                        <p:attrNameLst>
                                          <p:attrName>ppt_w</p:attrName>
                                        </p:attrNameLst>
                                      </p:cBhvr>
                                      <p:tavLst>
                                        <p:tav tm="0">
                                          <p:val>
                                            <p:fltVal val="0"/>
                                          </p:val>
                                        </p:tav>
                                        <p:tav tm="100000">
                                          <p:val>
                                            <p:strVal val="#ppt_w"/>
                                          </p:val>
                                        </p:tav>
                                      </p:tavLst>
                                    </p:anim>
                                    <p:anim calcmode="lin" valueType="num">
                                      <p:cBhvr>
                                        <p:cTn id="22" dur="500" fill="hold"/>
                                        <p:tgtEl>
                                          <p:spTgt spid="428053"/>
                                        </p:tgtEl>
                                        <p:attrNameLst>
                                          <p:attrName>ppt_h</p:attrName>
                                        </p:attrNameLst>
                                      </p:cBhvr>
                                      <p:tavLst>
                                        <p:tav tm="0">
                                          <p:val>
                                            <p:fltVal val="0"/>
                                          </p:val>
                                        </p:tav>
                                        <p:tav tm="100000">
                                          <p:val>
                                            <p:strVal val="#ppt_h"/>
                                          </p:val>
                                        </p:tav>
                                      </p:tavLst>
                                    </p:anim>
                                    <p:animEffect transition="in" filter="fade">
                                      <p:cBhvr>
                                        <p:cTn id="23" dur="500"/>
                                        <p:tgtEl>
                                          <p:spTgt spid="428053"/>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428054"/>
                                        </p:tgtEl>
                                        <p:attrNameLst>
                                          <p:attrName>style.visibility</p:attrName>
                                        </p:attrNameLst>
                                      </p:cBhvr>
                                      <p:to>
                                        <p:strVal val="visible"/>
                                      </p:to>
                                    </p:set>
                                    <p:anim calcmode="lin" valueType="num">
                                      <p:cBhvr>
                                        <p:cTn id="26" dur="500" fill="hold"/>
                                        <p:tgtEl>
                                          <p:spTgt spid="428054"/>
                                        </p:tgtEl>
                                        <p:attrNameLst>
                                          <p:attrName>ppt_w</p:attrName>
                                        </p:attrNameLst>
                                      </p:cBhvr>
                                      <p:tavLst>
                                        <p:tav tm="0">
                                          <p:val>
                                            <p:fltVal val="0"/>
                                          </p:val>
                                        </p:tav>
                                        <p:tav tm="100000">
                                          <p:val>
                                            <p:strVal val="#ppt_w"/>
                                          </p:val>
                                        </p:tav>
                                      </p:tavLst>
                                    </p:anim>
                                    <p:anim calcmode="lin" valueType="num">
                                      <p:cBhvr>
                                        <p:cTn id="27" dur="500" fill="hold"/>
                                        <p:tgtEl>
                                          <p:spTgt spid="428054"/>
                                        </p:tgtEl>
                                        <p:attrNameLst>
                                          <p:attrName>ppt_h</p:attrName>
                                        </p:attrNameLst>
                                      </p:cBhvr>
                                      <p:tavLst>
                                        <p:tav tm="0">
                                          <p:val>
                                            <p:fltVal val="0"/>
                                          </p:val>
                                        </p:tav>
                                        <p:tav tm="100000">
                                          <p:val>
                                            <p:strVal val="#ppt_h"/>
                                          </p:val>
                                        </p:tav>
                                      </p:tavLst>
                                    </p:anim>
                                    <p:animEffect transition="in" filter="fade">
                                      <p:cBhvr>
                                        <p:cTn id="28" dur="500"/>
                                        <p:tgtEl>
                                          <p:spTgt spid="428054"/>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nodeType="clickEffect">
                                  <p:stCondLst>
                                    <p:cond delay="0"/>
                                  </p:stCondLst>
                                  <p:childTnLst>
                                    <p:set>
                                      <p:cBhvr>
                                        <p:cTn id="32" dur="1" fill="hold">
                                          <p:stCondLst>
                                            <p:cond delay="0"/>
                                          </p:stCondLst>
                                        </p:cTn>
                                        <p:tgtEl>
                                          <p:spTgt spid="428051"/>
                                        </p:tgtEl>
                                        <p:attrNameLst>
                                          <p:attrName>style.visibility</p:attrName>
                                        </p:attrNameLst>
                                      </p:cBhvr>
                                      <p:to>
                                        <p:strVal val="visible"/>
                                      </p:to>
                                    </p:set>
                                    <p:animEffect transition="in" filter="wedge">
                                      <p:cBhvr>
                                        <p:cTn id="33" dur="2000"/>
                                        <p:tgtEl>
                                          <p:spTgt spid="42805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428052"/>
                                        </p:tgtEl>
                                        <p:attrNameLst>
                                          <p:attrName>style.visibility</p:attrName>
                                        </p:attrNameLst>
                                      </p:cBhvr>
                                      <p:to>
                                        <p:strVal val="visible"/>
                                      </p:to>
                                    </p:set>
                                    <p:animEffect transition="in" filter="wipe(right)">
                                      <p:cBhvr>
                                        <p:cTn id="37" dur="500"/>
                                        <p:tgtEl>
                                          <p:spTgt spid="428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49" grpId="0" animBg="1"/>
      <p:bldP spid="428052" grpId="0" animBg="1"/>
      <p:bldP spid="428053" grpId="0" animBg="1"/>
      <p:bldP spid="42805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F896"/>
            </a:gs>
            <a:gs pos="50000">
              <a:srgbClr val="FFFFCC"/>
            </a:gs>
            <a:gs pos="100000">
              <a:srgbClr val="C0F896"/>
            </a:gs>
          </a:gsLst>
          <a:lin ang="0" scaled="1"/>
        </a:gradFill>
        <a:effectLst/>
      </p:bgPr>
    </p:bg>
    <p:spTree>
      <p:nvGrpSpPr>
        <p:cNvPr id="1" name=""/>
        <p:cNvGrpSpPr/>
        <p:nvPr/>
      </p:nvGrpSpPr>
      <p:grpSpPr>
        <a:xfrm>
          <a:off x="0" y="0"/>
          <a:ext cx="0" cy="0"/>
          <a:chOff x="0" y="0"/>
          <a:chExt cx="0" cy="0"/>
        </a:xfrm>
      </p:grpSpPr>
      <p:sp>
        <p:nvSpPr>
          <p:cNvPr id="8" name="灯片编号占位符 5"/>
          <p:cNvSpPr>
            <a:spLocks noGrp="1"/>
          </p:cNvSpPr>
          <p:nvPr>
            <p:ph type="sldNum" sz="quarter" idx="12"/>
          </p:nvPr>
        </p:nvSpPr>
        <p:spPr/>
        <p:txBody>
          <a:bodyPr/>
          <a:lstStyle/>
          <a:p>
            <a:fld id="{A4A428E7-FE04-4BE4-B5DA-BDE30D9F99CB}" type="slidenum">
              <a:rPr lang="en-US" altLang="zh-CN"/>
              <a:pPr/>
              <a:t>74</a:t>
            </a:fld>
            <a:endParaRPr lang="en-US" altLang="zh-CN"/>
          </a:p>
        </p:txBody>
      </p:sp>
      <p:sp>
        <p:nvSpPr>
          <p:cNvPr id="431107" name="Rectangle 3"/>
          <p:cNvSpPr>
            <a:spLocks noGrp="1" noChangeArrowheads="1"/>
          </p:cNvSpPr>
          <p:nvPr>
            <p:ph type="title"/>
          </p:nvPr>
        </p:nvSpPr>
        <p:spPr>
          <a:xfrm>
            <a:off x="685800" y="76200"/>
            <a:ext cx="7772400" cy="838200"/>
          </a:xfrm>
          <a:noFill/>
          <a:ln/>
        </p:spPr>
        <p:txBody>
          <a:bodyPr/>
          <a:lstStyle/>
          <a:p>
            <a:r>
              <a:rPr lang="zh-CN" altLang="en-US">
                <a:solidFill>
                  <a:schemeClr val="tx1"/>
                </a:solidFill>
                <a:latin typeface="黑体" pitchFamily="49" charset="-122"/>
                <a:ea typeface="黑体" pitchFamily="49" charset="-122"/>
              </a:rPr>
              <a:t>互易性原理的</a:t>
            </a:r>
            <a:r>
              <a:rPr lang="zh-CN" altLang="en-US">
                <a:solidFill>
                  <a:srgbClr val="FF0000"/>
                </a:solidFill>
                <a:latin typeface="黑体" pitchFamily="49" charset="-122"/>
                <a:ea typeface="黑体" pitchFamily="49" charset="-122"/>
              </a:rPr>
              <a:t>意义</a:t>
            </a:r>
          </a:p>
        </p:txBody>
      </p:sp>
      <p:sp>
        <p:nvSpPr>
          <p:cNvPr id="431108" name="Text Box 4"/>
          <p:cNvSpPr txBox="1">
            <a:spLocks noChangeArrowheads="1"/>
          </p:cNvSpPr>
          <p:nvPr/>
        </p:nvSpPr>
        <p:spPr bwMode="auto">
          <a:xfrm>
            <a:off x="7283450" y="0"/>
            <a:ext cx="1860550" cy="457200"/>
          </a:xfrm>
          <a:prstGeom prst="rect">
            <a:avLst/>
          </a:prstGeom>
          <a:solidFill>
            <a:srgbClr val="CCCCFF"/>
          </a:solidFill>
          <a:ln w="9525">
            <a:noFill/>
            <a:miter lim="800000"/>
            <a:headEnd/>
            <a:tailEnd/>
          </a:ln>
          <a:effectLst/>
        </p:spPr>
        <p:txBody>
          <a:bodyPr wrap="none">
            <a:spAutoFit/>
          </a:bodyPr>
          <a:lstStyle/>
          <a:p>
            <a:pPr algn="r"/>
            <a:r>
              <a:rPr kumimoji="1" lang="zh-CN" altLang="en-US"/>
              <a:t>互易性原理</a:t>
            </a:r>
            <a:r>
              <a:rPr kumimoji="1" lang="en-US" altLang="zh-CN"/>
              <a:t>7</a:t>
            </a:r>
            <a:endParaRPr kumimoji="1" lang="en-US" altLang="zh-CN">
              <a:ea typeface="华文行楷" pitchFamily="2" charset="-122"/>
            </a:endParaRPr>
          </a:p>
        </p:txBody>
      </p:sp>
      <p:sp>
        <p:nvSpPr>
          <p:cNvPr id="431109" name="Text Box 5"/>
          <p:cNvSpPr txBox="1">
            <a:spLocks noChangeArrowheads="1"/>
          </p:cNvSpPr>
          <p:nvPr/>
        </p:nvSpPr>
        <p:spPr bwMode="auto">
          <a:xfrm>
            <a:off x="755650" y="1125538"/>
            <a:ext cx="2679700" cy="733425"/>
          </a:xfrm>
          <a:prstGeom prst="rect">
            <a:avLst/>
          </a:prstGeom>
          <a:solidFill>
            <a:schemeClr val="bg1"/>
          </a:solidFill>
          <a:ln w="57150" cmpd="thickThin">
            <a:solidFill>
              <a:schemeClr val="tx1"/>
            </a:solidFill>
            <a:miter lim="800000"/>
            <a:headEnd/>
            <a:tailEnd/>
          </a:ln>
          <a:effectLst/>
        </p:spPr>
        <p:txBody>
          <a:bodyPr wrap="none">
            <a:spAutoFit/>
          </a:bodyPr>
          <a:lstStyle/>
          <a:p>
            <a:pPr algn="ctr">
              <a:lnSpc>
                <a:spcPct val="120000"/>
              </a:lnSpc>
            </a:pPr>
            <a:r>
              <a:rPr lang="zh-CN" altLang="en-US" sz="3200">
                <a:solidFill>
                  <a:srgbClr val="FF0000"/>
                </a:solidFill>
                <a:latin typeface="Arial" pitchFamily="34" charset="0"/>
              </a:rPr>
              <a:t>单匝检测线圈</a:t>
            </a:r>
          </a:p>
        </p:txBody>
      </p:sp>
      <p:graphicFrame>
        <p:nvGraphicFramePr>
          <p:cNvPr id="431124" name="Object 20"/>
          <p:cNvGraphicFramePr>
            <a:graphicFrameLocks noChangeAspect="1"/>
          </p:cNvGraphicFramePr>
          <p:nvPr/>
        </p:nvGraphicFramePr>
        <p:xfrm>
          <a:off x="4140200" y="1125538"/>
          <a:ext cx="4586288" cy="1266825"/>
        </p:xfrm>
        <a:graphic>
          <a:graphicData uri="http://schemas.openxmlformats.org/presentationml/2006/ole">
            <p:oleObj spid="_x0000_s431124" name="Equation" r:id="rId3" imgW="2070000" imgH="571320" progId="Equation.DSMT4">
              <p:embed/>
            </p:oleObj>
          </a:graphicData>
        </a:graphic>
      </p:graphicFrame>
      <p:graphicFrame>
        <p:nvGraphicFramePr>
          <p:cNvPr id="431125" name="Object 21"/>
          <p:cNvGraphicFramePr>
            <a:graphicFrameLocks noChangeAspect="1"/>
          </p:cNvGraphicFramePr>
          <p:nvPr/>
        </p:nvGraphicFramePr>
        <p:xfrm>
          <a:off x="179388" y="2624138"/>
          <a:ext cx="3168650" cy="1608137"/>
        </p:xfrm>
        <a:graphic>
          <a:graphicData uri="http://schemas.openxmlformats.org/presentationml/2006/ole">
            <p:oleObj spid="_x0000_s431125" name="Equation" r:id="rId4" imgW="1803240" imgH="914400" progId="Equation.DSMT4">
              <p:embed/>
            </p:oleObj>
          </a:graphicData>
        </a:graphic>
      </p:graphicFrame>
      <p:graphicFrame>
        <p:nvGraphicFramePr>
          <p:cNvPr id="431136" name="Object 32"/>
          <p:cNvGraphicFramePr>
            <a:graphicFrameLocks noChangeAspect="1"/>
          </p:cNvGraphicFramePr>
          <p:nvPr/>
        </p:nvGraphicFramePr>
        <p:xfrm>
          <a:off x="3563938" y="2684463"/>
          <a:ext cx="5508625" cy="4057650"/>
        </p:xfrm>
        <a:graphic>
          <a:graphicData uri="http://schemas.openxmlformats.org/presentationml/2006/ole">
            <p:oleObj spid="_x0000_s431136" name="Graph" r:id="rId5" imgW="3733920" imgH="2885760" progId="Origin50.Graph">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1124"/>
                                        </p:tgtEl>
                                        <p:attrNameLst>
                                          <p:attrName>style.visibility</p:attrName>
                                        </p:attrNameLst>
                                      </p:cBhvr>
                                      <p:to>
                                        <p:strVal val="visible"/>
                                      </p:to>
                                    </p:set>
                                    <p:animEffect transition="in" filter="fade">
                                      <p:cBhvr>
                                        <p:cTn id="7" dur="2000"/>
                                        <p:tgtEl>
                                          <p:spTgt spid="431124"/>
                                        </p:tgtEl>
                                      </p:cBhvr>
                                    </p:animEffect>
                                  </p:childTnLst>
                                </p:cTn>
                              </p:par>
                              <p:par>
                                <p:cTn id="8" presetID="10" presetClass="entr" presetSubtype="0" fill="hold" nodeType="withEffect">
                                  <p:stCondLst>
                                    <p:cond delay="0"/>
                                  </p:stCondLst>
                                  <p:childTnLst>
                                    <p:set>
                                      <p:cBhvr>
                                        <p:cTn id="9" dur="1" fill="hold">
                                          <p:stCondLst>
                                            <p:cond delay="0"/>
                                          </p:stCondLst>
                                        </p:cTn>
                                        <p:tgtEl>
                                          <p:spTgt spid="431125"/>
                                        </p:tgtEl>
                                        <p:attrNameLst>
                                          <p:attrName>style.visibility</p:attrName>
                                        </p:attrNameLst>
                                      </p:cBhvr>
                                      <p:to>
                                        <p:strVal val="visible"/>
                                      </p:to>
                                    </p:set>
                                    <p:animEffect transition="in" filter="fade">
                                      <p:cBhvr>
                                        <p:cTn id="10" dur="2000"/>
                                        <p:tgtEl>
                                          <p:spTgt spid="431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F896"/>
            </a:gs>
            <a:gs pos="50000">
              <a:srgbClr val="FFFFCC"/>
            </a:gs>
            <a:gs pos="100000">
              <a:srgbClr val="C0F896"/>
            </a:gs>
          </a:gsLst>
          <a:lin ang="0" scaled="1"/>
        </a:gradFill>
        <a:effectLst/>
      </p:bgPr>
    </p:bg>
    <p:spTree>
      <p:nvGrpSpPr>
        <p:cNvPr id="1" name=""/>
        <p:cNvGrpSpPr/>
        <p:nvPr/>
      </p:nvGrpSpPr>
      <p:grpSpPr>
        <a:xfrm>
          <a:off x="0" y="0"/>
          <a:ext cx="0" cy="0"/>
          <a:chOff x="0" y="0"/>
          <a:chExt cx="0" cy="0"/>
        </a:xfrm>
      </p:grpSpPr>
      <p:sp>
        <p:nvSpPr>
          <p:cNvPr id="32" name="灯片编号占位符 5"/>
          <p:cNvSpPr>
            <a:spLocks noGrp="1"/>
          </p:cNvSpPr>
          <p:nvPr>
            <p:ph type="sldNum" sz="quarter" idx="12"/>
          </p:nvPr>
        </p:nvSpPr>
        <p:spPr/>
        <p:txBody>
          <a:bodyPr/>
          <a:lstStyle/>
          <a:p>
            <a:fld id="{A2573679-FA4D-4F97-A2CD-A4647DE7492C}" type="slidenum">
              <a:rPr lang="en-US" altLang="zh-CN"/>
              <a:pPr/>
              <a:t>75</a:t>
            </a:fld>
            <a:endParaRPr lang="en-US" altLang="zh-CN"/>
          </a:p>
        </p:txBody>
      </p:sp>
      <p:sp>
        <p:nvSpPr>
          <p:cNvPr id="433154" name="Rectangle 2"/>
          <p:cNvSpPr>
            <a:spLocks noGrp="1" noChangeArrowheads="1"/>
          </p:cNvSpPr>
          <p:nvPr>
            <p:ph type="title"/>
          </p:nvPr>
        </p:nvSpPr>
        <p:spPr>
          <a:xfrm>
            <a:off x="685800" y="76200"/>
            <a:ext cx="7772400" cy="838200"/>
          </a:xfrm>
          <a:noFill/>
          <a:ln/>
        </p:spPr>
        <p:txBody>
          <a:bodyPr/>
          <a:lstStyle/>
          <a:p>
            <a:r>
              <a:rPr lang="zh-CN" altLang="en-US">
                <a:solidFill>
                  <a:schemeClr val="tx1"/>
                </a:solidFill>
                <a:latin typeface="黑体" pitchFamily="49" charset="-122"/>
                <a:ea typeface="黑体" pitchFamily="49" charset="-122"/>
              </a:rPr>
              <a:t>互易性原理的</a:t>
            </a:r>
            <a:r>
              <a:rPr lang="zh-CN" altLang="en-US">
                <a:solidFill>
                  <a:srgbClr val="FF0000"/>
                </a:solidFill>
                <a:latin typeface="黑体" pitchFamily="49" charset="-122"/>
                <a:ea typeface="黑体" pitchFamily="49" charset="-122"/>
              </a:rPr>
              <a:t>意义</a:t>
            </a:r>
          </a:p>
        </p:txBody>
      </p:sp>
      <p:sp>
        <p:nvSpPr>
          <p:cNvPr id="433155" name="Text Box 3"/>
          <p:cNvSpPr txBox="1">
            <a:spLocks noChangeArrowheads="1"/>
          </p:cNvSpPr>
          <p:nvPr/>
        </p:nvSpPr>
        <p:spPr bwMode="auto">
          <a:xfrm>
            <a:off x="7283450" y="0"/>
            <a:ext cx="1860550" cy="457200"/>
          </a:xfrm>
          <a:prstGeom prst="rect">
            <a:avLst/>
          </a:prstGeom>
          <a:solidFill>
            <a:srgbClr val="CCCCFF"/>
          </a:solidFill>
          <a:ln w="9525">
            <a:noFill/>
            <a:miter lim="800000"/>
            <a:headEnd/>
            <a:tailEnd/>
          </a:ln>
          <a:effectLst/>
        </p:spPr>
        <p:txBody>
          <a:bodyPr wrap="none">
            <a:spAutoFit/>
          </a:bodyPr>
          <a:lstStyle/>
          <a:p>
            <a:pPr algn="r"/>
            <a:r>
              <a:rPr kumimoji="1" lang="zh-CN" altLang="en-US"/>
              <a:t>互易性原理</a:t>
            </a:r>
            <a:r>
              <a:rPr kumimoji="1" lang="en-US" altLang="zh-CN"/>
              <a:t>8</a:t>
            </a:r>
            <a:endParaRPr kumimoji="1" lang="en-US" altLang="zh-CN">
              <a:ea typeface="华文行楷" pitchFamily="2" charset="-122"/>
            </a:endParaRPr>
          </a:p>
        </p:txBody>
      </p:sp>
      <p:sp>
        <p:nvSpPr>
          <p:cNvPr id="433156" name="Text Box 4"/>
          <p:cNvSpPr txBox="1">
            <a:spLocks noChangeArrowheads="1"/>
          </p:cNvSpPr>
          <p:nvPr/>
        </p:nvSpPr>
        <p:spPr bwMode="auto">
          <a:xfrm>
            <a:off x="539750" y="1125538"/>
            <a:ext cx="2679700" cy="733425"/>
          </a:xfrm>
          <a:prstGeom prst="rect">
            <a:avLst/>
          </a:prstGeom>
          <a:solidFill>
            <a:schemeClr val="bg1"/>
          </a:solidFill>
          <a:ln w="57150" cmpd="thickThin">
            <a:solidFill>
              <a:schemeClr val="tx1"/>
            </a:solidFill>
            <a:miter lim="800000"/>
            <a:headEnd/>
            <a:tailEnd/>
          </a:ln>
          <a:effectLst/>
        </p:spPr>
        <p:txBody>
          <a:bodyPr wrap="none">
            <a:spAutoFit/>
          </a:bodyPr>
          <a:lstStyle/>
          <a:p>
            <a:pPr algn="ctr">
              <a:lnSpc>
                <a:spcPct val="120000"/>
              </a:lnSpc>
            </a:pPr>
            <a:r>
              <a:rPr lang="zh-CN" altLang="en-US" sz="3200">
                <a:solidFill>
                  <a:srgbClr val="FF0000"/>
                </a:solidFill>
                <a:latin typeface="Arial" pitchFamily="34" charset="0"/>
              </a:rPr>
              <a:t>多匝检测线圈</a:t>
            </a:r>
          </a:p>
        </p:txBody>
      </p:sp>
      <p:graphicFrame>
        <p:nvGraphicFramePr>
          <p:cNvPr id="433160" name="Object 8"/>
          <p:cNvGraphicFramePr>
            <a:graphicFrameLocks noChangeAspect="1"/>
          </p:cNvGraphicFramePr>
          <p:nvPr/>
        </p:nvGraphicFramePr>
        <p:xfrm>
          <a:off x="3814763" y="1196975"/>
          <a:ext cx="1514475" cy="1009650"/>
        </p:xfrm>
        <a:graphic>
          <a:graphicData uri="http://schemas.openxmlformats.org/presentationml/2006/ole">
            <p:oleObj spid="_x0000_s433160" name="Equation" r:id="rId3" imgW="647640" imgH="431640" progId="Equation.DSMT4">
              <p:embed/>
            </p:oleObj>
          </a:graphicData>
        </a:graphic>
      </p:graphicFrame>
      <p:graphicFrame>
        <p:nvGraphicFramePr>
          <p:cNvPr id="433161" name="Object 9"/>
          <p:cNvGraphicFramePr>
            <a:graphicFrameLocks noChangeAspect="1"/>
          </p:cNvGraphicFramePr>
          <p:nvPr/>
        </p:nvGraphicFramePr>
        <p:xfrm>
          <a:off x="6156325" y="1196975"/>
          <a:ext cx="2663825" cy="995363"/>
        </p:xfrm>
        <a:graphic>
          <a:graphicData uri="http://schemas.openxmlformats.org/presentationml/2006/ole">
            <p:oleObj spid="_x0000_s433161" name="Equation" r:id="rId4" imgW="1054080" imgH="393480" progId="Equation.DSMT4">
              <p:embed/>
            </p:oleObj>
          </a:graphicData>
        </a:graphic>
      </p:graphicFrame>
      <p:sp>
        <p:nvSpPr>
          <p:cNvPr id="433182" name="Oval 30"/>
          <p:cNvSpPr>
            <a:spLocks noChangeArrowheads="1"/>
          </p:cNvSpPr>
          <p:nvPr/>
        </p:nvSpPr>
        <p:spPr bwMode="auto">
          <a:xfrm>
            <a:off x="1258888" y="4078288"/>
            <a:ext cx="2014537" cy="2519362"/>
          </a:xfrm>
          <a:prstGeom prst="ellipse">
            <a:avLst/>
          </a:prstGeom>
          <a:solidFill>
            <a:srgbClr val="FFCC00"/>
          </a:solidFill>
          <a:ln w="19050">
            <a:solidFill>
              <a:schemeClr val="tx1"/>
            </a:solidFill>
            <a:round/>
            <a:headEnd/>
            <a:tailEnd/>
          </a:ln>
          <a:effectLst/>
        </p:spPr>
        <p:txBody>
          <a:bodyPr lIns="90000" tIns="46800" rIns="90000" bIns="46800" anchor="ctr">
            <a:spAutoFit/>
          </a:bodyPr>
          <a:lstStyle/>
          <a:p>
            <a:endParaRPr lang="zh-CN" altLang="en-US"/>
          </a:p>
        </p:txBody>
      </p:sp>
      <p:sp>
        <p:nvSpPr>
          <p:cNvPr id="433183" name="Oval 31"/>
          <p:cNvSpPr>
            <a:spLocks noChangeAspect="1" noChangeArrowheads="1"/>
          </p:cNvSpPr>
          <p:nvPr/>
        </p:nvSpPr>
        <p:spPr bwMode="auto">
          <a:xfrm>
            <a:off x="2000250" y="4978400"/>
            <a:ext cx="482600" cy="720725"/>
          </a:xfrm>
          <a:prstGeom prst="ellipse">
            <a:avLst/>
          </a:prstGeom>
          <a:solidFill>
            <a:srgbClr val="FF9900"/>
          </a:solidFill>
          <a:ln w="19050">
            <a:solidFill>
              <a:schemeClr val="tx1"/>
            </a:solidFill>
            <a:round/>
            <a:headEnd/>
            <a:tailEnd/>
          </a:ln>
          <a:effectLst/>
        </p:spPr>
        <p:txBody>
          <a:bodyPr wrap="none" lIns="90000" tIns="46800" rIns="90000" bIns="46800" anchor="ctr">
            <a:spAutoFit/>
          </a:bodyPr>
          <a:lstStyle/>
          <a:p>
            <a:endParaRPr lang="zh-CN" altLang="en-US"/>
          </a:p>
        </p:txBody>
      </p:sp>
      <p:sp>
        <p:nvSpPr>
          <p:cNvPr id="433184" name="Line 32"/>
          <p:cNvSpPr>
            <a:spLocks noChangeShapeType="1"/>
          </p:cNvSpPr>
          <p:nvPr/>
        </p:nvSpPr>
        <p:spPr bwMode="auto">
          <a:xfrm>
            <a:off x="2265363" y="4078288"/>
            <a:ext cx="2305050" cy="0"/>
          </a:xfrm>
          <a:prstGeom prst="line">
            <a:avLst/>
          </a:prstGeom>
          <a:noFill/>
          <a:ln w="19050">
            <a:solidFill>
              <a:schemeClr val="tx1"/>
            </a:solidFill>
            <a:round/>
            <a:headEnd/>
            <a:tailEnd/>
          </a:ln>
          <a:effectLst/>
        </p:spPr>
        <p:txBody>
          <a:bodyPr lIns="90000" tIns="46800" rIns="90000" bIns="46800">
            <a:spAutoFit/>
          </a:bodyPr>
          <a:lstStyle/>
          <a:p>
            <a:endParaRPr lang="zh-CN" altLang="en-US"/>
          </a:p>
        </p:txBody>
      </p:sp>
      <p:sp>
        <p:nvSpPr>
          <p:cNvPr id="433185" name="Line 33"/>
          <p:cNvSpPr>
            <a:spLocks noChangeShapeType="1"/>
          </p:cNvSpPr>
          <p:nvPr/>
        </p:nvSpPr>
        <p:spPr bwMode="auto">
          <a:xfrm>
            <a:off x="2265363" y="6597650"/>
            <a:ext cx="2289175" cy="0"/>
          </a:xfrm>
          <a:prstGeom prst="line">
            <a:avLst/>
          </a:prstGeom>
          <a:noFill/>
          <a:ln w="19050">
            <a:solidFill>
              <a:schemeClr val="tx1"/>
            </a:solidFill>
            <a:round/>
            <a:headEnd/>
            <a:tailEnd/>
          </a:ln>
          <a:effectLst/>
        </p:spPr>
        <p:txBody>
          <a:bodyPr lIns="90000" tIns="46800" rIns="90000" bIns="46800">
            <a:spAutoFit/>
          </a:bodyPr>
          <a:lstStyle/>
          <a:p>
            <a:endParaRPr lang="zh-CN" altLang="en-US"/>
          </a:p>
        </p:txBody>
      </p:sp>
      <p:sp>
        <p:nvSpPr>
          <p:cNvPr id="433186" name="Arc 34"/>
          <p:cNvSpPr>
            <a:spLocks/>
          </p:cNvSpPr>
          <p:nvPr/>
        </p:nvSpPr>
        <p:spPr bwMode="auto">
          <a:xfrm>
            <a:off x="4505325" y="4076700"/>
            <a:ext cx="1008063" cy="2519363"/>
          </a:xfrm>
          <a:custGeom>
            <a:avLst/>
            <a:gdLst>
              <a:gd name="G0" fmla="+- 0 0 0"/>
              <a:gd name="G1" fmla="+- 21600 0 0"/>
              <a:gd name="G2" fmla="+- 21600 0 0"/>
              <a:gd name="T0" fmla="*/ 0 w 21600"/>
              <a:gd name="T1" fmla="*/ 0 h 43198"/>
              <a:gd name="T2" fmla="*/ 259 w 21600"/>
              <a:gd name="T3" fmla="*/ 43198 h 43198"/>
              <a:gd name="T4" fmla="*/ 0 w 21600"/>
              <a:gd name="T5" fmla="*/ 21600 h 43198"/>
            </a:gdLst>
            <a:ahLst/>
            <a:cxnLst>
              <a:cxn ang="0">
                <a:pos x="T0" y="T1"/>
              </a:cxn>
              <a:cxn ang="0">
                <a:pos x="T2" y="T3"/>
              </a:cxn>
              <a:cxn ang="0">
                <a:pos x="T4" y="T5"/>
              </a:cxn>
            </a:cxnLst>
            <a:rect l="0" t="0" r="r" b="b"/>
            <a:pathLst>
              <a:path w="21600" h="43198" fill="none" extrusionOk="0">
                <a:moveTo>
                  <a:pt x="-1" y="0"/>
                </a:moveTo>
                <a:cubicBezTo>
                  <a:pt x="11929" y="0"/>
                  <a:pt x="21600" y="9670"/>
                  <a:pt x="21600" y="21600"/>
                </a:cubicBezTo>
                <a:cubicBezTo>
                  <a:pt x="21600" y="33428"/>
                  <a:pt x="12086" y="43056"/>
                  <a:pt x="259" y="43198"/>
                </a:cubicBezTo>
              </a:path>
              <a:path w="21600" h="43198" stroke="0" extrusionOk="0">
                <a:moveTo>
                  <a:pt x="-1" y="0"/>
                </a:moveTo>
                <a:cubicBezTo>
                  <a:pt x="11929" y="0"/>
                  <a:pt x="21600" y="9670"/>
                  <a:pt x="21600" y="21600"/>
                </a:cubicBezTo>
                <a:cubicBezTo>
                  <a:pt x="21600" y="33428"/>
                  <a:pt x="12086" y="43056"/>
                  <a:pt x="259" y="43198"/>
                </a:cubicBezTo>
                <a:lnTo>
                  <a:pt x="0" y="21600"/>
                </a:lnTo>
                <a:close/>
              </a:path>
            </a:pathLst>
          </a:custGeom>
          <a:noFill/>
          <a:ln w="19050">
            <a:solidFill>
              <a:schemeClr val="tx1"/>
            </a:solidFill>
            <a:round/>
            <a:headEnd/>
            <a:tailEnd/>
          </a:ln>
          <a:effectLst/>
        </p:spPr>
        <p:txBody>
          <a:bodyPr lIns="90000" tIns="46800" rIns="90000" bIns="46800" anchor="ctr">
            <a:spAutoFit/>
          </a:bodyPr>
          <a:lstStyle/>
          <a:p>
            <a:endParaRPr lang="zh-CN" altLang="en-US"/>
          </a:p>
        </p:txBody>
      </p:sp>
      <p:sp>
        <p:nvSpPr>
          <p:cNvPr id="433187" name="Arc 35"/>
          <p:cNvSpPr>
            <a:spLocks/>
          </p:cNvSpPr>
          <p:nvPr/>
        </p:nvSpPr>
        <p:spPr bwMode="auto">
          <a:xfrm>
            <a:off x="4506913" y="4213225"/>
            <a:ext cx="1008062" cy="2162175"/>
          </a:xfrm>
          <a:custGeom>
            <a:avLst/>
            <a:gdLst>
              <a:gd name="G0" fmla="+- 0 0 0"/>
              <a:gd name="G1" fmla="+- 19300 0 0"/>
              <a:gd name="G2" fmla="+- 21600 0 0"/>
              <a:gd name="T0" fmla="*/ 9700 w 21600"/>
              <a:gd name="T1" fmla="*/ 0 h 37072"/>
              <a:gd name="T2" fmla="*/ 12277 w 21600"/>
              <a:gd name="T3" fmla="*/ 37072 h 37072"/>
              <a:gd name="T4" fmla="*/ 0 w 21600"/>
              <a:gd name="T5" fmla="*/ 19300 h 37072"/>
            </a:gdLst>
            <a:ahLst/>
            <a:cxnLst>
              <a:cxn ang="0">
                <a:pos x="T0" y="T1"/>
              </a:cxn>
              <a:cxn ang="0">
                <a:pos x="T2" y="T3"/>
              </a:cxn>
              <a:cxn ang="0">
                <a:pos x="T4" y="T5"/>
              </a:cxn>
            </a:cxnLst>
            <a:rect l="0" t="0" r="r" b="b"/>
            <a:pathLst>
              <a:path w="21600" h="37072" fill="none" extrusionOk="0">
                <a:moveTo>
                  <a:pt x="9699" y="0"/>
                </a:moveTo>
                <a:cubicBezTo>
                  <a:pt x="16995" y="3667"/>
                  <a:pt x="21600" y="11134"/>
                  <a:pt x="21600" y="19300"/>
                </a:cubicBezTo>
                <a:cubicBezTo>
                  <a:pt x="21600" y="26395"/>
                  <a:pt x="18115" y="33038"/>
                  <a:pt x="12276" y="37071"/>
                </a:cubicBezTo>
              </a:path>
              <a:path w="21600" h="37072" stroke="0" extrusionOk="0">
                <a:moveTo>
                  <a:pt x="9699" y="0"/>
                </a:moveTo>
                <a:cubicBezTo>
                  <a:pt x="16995" y="3667"/>
                  <a:pt x="21600" y="11134"/>
                  <a:pt x="21600" y="19300"/>
                </a:cubicBezTo>
                <a:cubicBezTo>
                  <a:pt x="21600" y="26395"/>
                  <a:pt x="18115" y="33038"/>
                  <a:pt x="12276" y="37071"/>
                </a:cubicBezTo>
                <a:lnTo>
                  <a:pt x="0" y="19300"/>
                </a:lnTo>
                <a:close/>
              </a:path>
            </a:pathLst>
          </a:custGeom>
          <a:solidFill>
            <a:schemeClr val="bg1"/>
          </a:solidFill>
          <a:ln w="57150">
            <a:solidFill>
              <a:schemeClr val="bg1"/>
            </a:solidFill>
            <a:round/>
            <a:headEnd/>
            <a:tailEnd/>
          </a:ln>
          <a:effectLst/>
        </p:spPr>
        <p:txBody>
          <a:bodyPr lIns="90000" tIns="46800" rIns="90000" bIns="46800" anchor="ctr">
            <a:spAutoFit/>
          </a:bodyPr>
          <a:lstStyle/>
          <a:p>
            <a:endParaRPr lang="zh-CN" altLang="en-US"/>
          </a:p>
        </p:txBody>
      </p:sp>
      <p:sp>
        <p:nvSpPr>
          <p:cNvPr id="433188" name="Rectangle 36"/>
          <p:cNvSpPr>
            <a:spLocks noChangeArrowheads="1"/>
          </p:cNvSpPr>
          <p:nvPr/>
        </p:nvSpPr>
        <p:spPr bwMode="auto">
          <a:xfrm>
            <a:off x="2378075" y="5151438"/>
            <a:ext cx="1911350" cy="374650"/>
          </a:xfrm>
          <a:prstGeom prst="rect">
            <a:avLst/>
          </a:prstGeom>
          <a:solidFill>
            <a:srgbClr val="FF9900"/>
          </a:solidFill>
          <a:ln w="19050">
            <a:noFill/>
            <a:miter lim="800000"/>
            <a:headEnd/>
            <a:tailEnd/>
          </a:ln>
          <a:effectLst/>
        </p:spPr>
        <p:txBody>
          <a:bodyPr lIns="90000" tIns="46800" rIns="90000" bIns="46800" anchor="ctr">
            <a:spAutoFit/>
          </a:bodyPr>
          <a:lstStyle/>
          <a:p>
            <a:endParaRPr lang="zh-CN" altLang="en-US"/>
          </a:p>
        </p:txBody>
      </p:sp>
      <p:sp>
        <p:nvSpPr>
          <p:cNvPr id="433189" name="Arc 37"/>
          <p:cNvSpPr>
            <a:spLocks noChangeAspect="1"/>
          </p:cNvSpPr>
          <p:nvPr/>
        </p:nvSpPr>
        <p:spPr bwMode="auto">
          <a:xfrm>
            <a:off x="4219575" y="5024438"/>
            <a:ext cx="460375" cy="715962"/>
          </a:xfrm>
          <a:custGeom>
            <a:avLst/>
            <a:gdLst>
              <a:gd name="G0" fmla="+- 21600 0 0"/>
              <a:gd name="G1" fmla="+- 21600 0 0"/>
              <a:gd name="G2" fmla="+- 21600 0 0"/>
              <a:gd name="T0" fmla="*/ 41463 w 41463"/>
              <a:gd name="T1" fmla="*/ 30086 h 43200"/>
              <a:gd name="T2" fmla="*/ 37604 w 41463"/>
              <a:gd name="T3" fmla="*/ 7093 h 43200"/>
              <a:gd name="T4" fmla="*/ 21600 w 41463"/>
              <a:gd name="T5" fmla="*/ 21600 h 43200"/>
            </a:gdLst>
            <a:ahLst/>
            <a:cxnLst>
              <a:cxn ang="0">
                <a:pos x="T0" y="T1"/>
              </a:cxn>
              <a:cxn ang="0">
                <a:pos x="T2" y="T3"/>
              </a:cxn>
              <a:cxn ang="0">
                <a:pos x="T4" y="T5"/>
              </a:cxn>
            </a:cxnLst>
            <a:rect l="0" t="0" r="r" b="b"/>
            <a:pathLst>
              <a:path w="41463" h="43200" fill="none" extrusionOk="0">
                <a:moveTo>
                  <a:pt x="41463" y="30086"/>
                </a:moveTo>
                <a:cubicBezTo>
                  <a:pt x="38065" y="38040"/>
                  <a:pt x="30249" y="43199"/>
                  <a:pt x="21600" y="43200"/>
                </a:cubicBezTo>
                <a:cubicBezTo>
                  <a:pt x="9670" y="43200"/>
                  <a:pt x="0" y="33529"/>
                  <a:pt x="0" y="21600"/>
                </a:cubicBezTo>
                <a:cubicBezTo>
                  <a:pt x="0" y="9670"/>
                  <a:pt x="9670" y="0"/>
                  <a:pt x="21600" y="0"/>
                </a:cubicBezTo>
                <a:cubicBezTo>
                  <a:pt x="27696" y="-1"/>
                  <a:pt x="33509" y="2576"/>
                  <a:pt x="37603" y="7093"/>
                </a:cubicBezTo>
              </a:path>
              <a:path w="41463" h="43200" stroke="0" extrusionOk="0">
                <a:moveTo>
                  <a:pt x="41463" y="30086"/>
                </a:moveTo>
                <a:cubicBezTo>
                  <a:pt x="38065" y="38040"/>
                  <a:pt x="30249" y="43199"/>
                  <a:pt x="21600" y="43200"/>
                </a:cubicBezTo>
                <a:cubicBezTo>
                  <a:pt x="9670" y="43200"/>
                  <a:pt x="0" y="33529"/>
                  <a:pt x="0" y="21600"/>
                </a:cubicBezTo>
                <a:cubicBezTo>
                  <a:pt x="0" y="9670"/>
                  <a:pt x="9670" y="0"/>
                  <a:pt x="21600" y="0"/>
                </a:cubicBezTo>
                <a:cubicBezTo>
                  <a:pt x="27696" y="-1"/>
                  <a:pt x="33509" y="2576"/>
                  <a:pt x="37603" y="7093"/>
                </a:cubicBezTo>
                <a:lnTo>
                  <a:pt x="21600" y="21600"/>
                </a:lnTo>
                <a:close/>
              </a:path>
            </a:pathLst>
          </a:custGeom>
          <a:solidFill>
            <a:schemeClr val="bg1"/>
          </a:solidFill>
          <a:ln w="19050">
            <a:solidFill>
              <a:schemeClr val="tx1"/>
            </a:solidFill>
            <a:round/>
            <a:headEnd/>
            <a:tailEnd/>
          </a:ln>
          <a:effectLst/>
        </p:spPr>
        <p:txBody>
          <a:bodyPr wrap="none" lIns="90000" tIns="46800" rIns="90000" bIns="46800" anchor="ctr">
            <a:spAutoFit/>
          </a:bodyPr>
          <a:lstStyle/>
          <a:p>
            <a:endParaRPr lang="zh-CN" altLang="en-US"/>
          </a:p>
        </p:txBody>
      </p:sp>
      <p:sp>
        <p:nvSpPr>
          <p:cNvPr id="433190" name="AutoShape 38"/>
          <p:cNvSpPr>
            <a:spLocks noChangeArrowheads="1"/>
          </p:cNvSpPr>
          <p:nvPr/>
        </p:nvSpPr>
        <p:spPr bwMode="auto">
          <a:xfrm flipV="1">
            <a:off x="2447925" y="5522913"/>
            <a:ext cx="2611438" cy="847725"/>
          </a:xfrm>
          <a:prstGeom prst="parallelogram">
            <a:avLst>
              <a:gd name="adj" fmla="val 46992"/>
            </a:avLst>
          </a:prstGeom>
          <a:solidFill>
            <a:srgbClr val="FFCC00"/>
          </a:solidFill>
          <a:ln w="19050">
            <a:solidFill>
              <a:schemeClr val="tx1"/>
            </a:solidFill>
            <a:miter lim="800000"/>
            <a:headEnd/>
            <a:tailEnd/>
          </a:ln>
          <a:effectLst/>
        </p:spPr>
        <p:txBody>
          <a:bodyPr lIns="90000" tIns="46800" rIns="90000" bIns="46800" anchor="ctr">
            <a:spAutoFit/>
          </a:bodyPr>
          <a:lstStyle/>
          <a:p>
            <a:endParaRPr lang="zh-CN" altLang="en-US"/>
          </a:p>
        </p:txBody>
      </p:sp>
      <p:sp>
        <p:nvSpPr>
          <p:cNvPr id="433191" name="AutoShape 39"/>
          <p:cNvSpPr>
            <a:spLocks noChangeArrowheads="1"/>
          </p:cNvSpPr>
          <p:nvPr/>
        </p:nvSpPr>
        <p:spPr bwMode="auto">
          <a:xfrm>
            <a:off x="2441575" y="4222750"/>
            <a:ext cx="2489200" cy="920750"/>
          </a:xfrm>
          <a:prstGeom prst="parallelogram">
            <a:avLst>
              <a:gd name="adj" fmla="val 32454"/>
            </a:avLst>
          </a:prstGeom>
          <a:solidFill>
            <a:srgbClr val="FFCC00"/>
          </a:solidFill>
          <a:ln w="19050">
            <a:solidFill>
              <a:schemeClr val="tx1"/>
            </a:solidFill>
            <a:miter lim="800000"/>
            <a:headEnd/>
            <a:tailEnd/>
          </a:ln>
          <a:effectLst/>
        </p:spPr>
        <p:txBody>
          <a:bodyPr lIns="90000" tIns="46800" rIns="90000" bIns="46800" anchor="ctr">
            <a:spAutoFit/>
          </a:bodyPr>
          <a:lstStyle/>
          <a:p>
            <a:endParaRPr lang="zh-CN" altLang="en-US"/>
          </a:p>
        </p:txBody>
      </p:sp>
      <p:sp>
        <p:nvSpPr>
          <p:cNvPr id="433192" name="Line 40"/>
          <p:cNvSpPr>
            <a:spLocks noChangeShapeType="1"/>
          </p:cNvSpPr>
          <p:nvPr/>
        </p:nvSpPr>
        <p:spPr bwMode="auto">
          <a:xfrm flipH="1">
            <a:off x="898525" y="4979988"/>
            <a:ext cx="1366838" cy="0"/>
          </a:xfrm>
          <a:prstGeom prst="line">
            <a:avLst/>
          </a:prstGeom>
          <a:noFill/>
          <a:ln w="19050">
            <a:solidFill>
              <a:schemeClr val="tx1"/>
            </a:solidFill>
            <a:round/>
            <a:headEnd/>
            <a:tailEnd/>
          </a:ln>
          <a:effectLst/>
        </p:spPr>
        <p:txBody>
          <a:bodyPr lIns="90000" tIns="46800" rIns="90000" bIns="46800">
            <a:spAutoFit/>
          </a:bodyPr>
          <a:lstStyle/>
          <a:p>
            <a:endParaRPr lang="zh-CN" altLang="en-US"/>
          </a:p>
        </p:txBody>
      </p:sp>
      <p:sp>
        <p:nvSpPr>
          <p:cNvPr id="433193" name="Line 41"/>
          <p:cNvSpPr>
            <a:spLocks noChangeShapeType="1"/>
          </p:cNvSpPr>
          <p:nvPr/>
        </p:nvSpPr>
        <p:spPr bwMode="auto">
          <a:xfrm flipH="1">
            <a:off x="898525" y="5699125"/>
            <a:ext cx="1366838" cy="0"/>
          </a:xfrm>
          <a:prstGeom prst="line">
            <a:avLst/>
          </a:prstGeom>
          <a:noFill/>
          <a:ln w="19050">
            <a:solidFill>
              <a:schemeClr val="tx1"/>
            </a:solidFill>
            <a:round/>
            <a:headEnd/>
            <a:tailEnd/>
          </a:ln>
          <a:effectLst/>
        </p:spPr>
        <p:txBody>
          <a:bodyPr lIns="90000" tIns="46800" rIns="90000" bIns="46800">
            <a:spAutoFit/>
          </a:bodyPr>
          <a:lstStyle/>
          <a:p>
            <a:endParaRPr lang="zh-CN" altLang="en-US"/>
          </a:p>
        </p:txBody>
      </p:sp>
      <p:sp>
        <p:nvSpPr>
          <p:cNvPr id="433194" name="Line 42"/>
          <p:cNvSpPr>
            <a:spLocks noChangeShapeType="1"/>
          </p:cNvSpPr>
          <p:nvPr/>
        </p:nvSpPr>
        <p:spPr bwMode="auto">
          <a:xfrm flipH="1">
            <a:off x="250825" y="4076700"/>
            <a:ext cx="1943100" cy="0"/>
          </a:xfrm>
          <a:prstGeom prst="line">
            <a:avLst/>
          </a:prstGeom>
          <a:noFill/>
          <a:ln w="19050">
            <a:solidFill>
              <a:schemeClr val="tx1"/>
            </a:solidFill>
            <a:round/>
            <a:headEnd/>
            <a:tailEnd/>
          </a:ln>
          <a:effectLst/>
        </p:spPr>
        <p:txBody>
          <a:bodyPr lIns="90000" tIns="46800" rIns="90000" bIns="46800">
            <a:spAutoFit/>
          </a:bodyPr>
          <a:lstStyle/>
          <a:p>
            <a:endParaRPr lang="zh-CN" altLang="en-US"/>
          </a:p>
        </p:txBody>
      </p:sp>
      <p:sp>
        <p:nvSpPr>
          <p:cNvPr id="433195" name="Line 43"/>
          <p:cNvSpPr>
            <a:spLocks noChangeShapeType="1"/>
          </p:cNvSpPr>
          <p:nvPr/>
        </p:nvSpPr>
        <p:spPr bwMode="auto">
          <a:xfrm flipH="1">
            <a:off x="250825" y="6597650"/>
            <a:ext cx="1943100" cy="1588"/>
          </a:xfrm>
          <a:prstGeom prst="line">
            <a:avLst/>
          </a:prstGeom>
          <a:noFill/>
          <a:ln w="19050">
            <a:solidFill>
              <a:schemeClr val="tx1"/>
            </a:solidFill>
            <a:round/>
            <a:headEnd/>
            <a:tailEnd/>
          </a:ln>
          <a:effectLst/>
        </p:spPr>
        <p:txBody>
          <a:bodyPr lIns="90000" tIns="46800" rIns="90000" bIns="46800">
            <a:spAutoFit/>
          </a:bodyPr>
          <a:lstStyle/>
          <a:p>
            <a:endParaRPr lang="zh-CN" altLang="en-US"/>
          </a:p>
        </p:txBody>
      </p:sp>
      <p:sp>
        <p:nvSpPr>
          <p:cNvPr id="433196" name="Line 44"/>
          <p:cNvSpPr>
            <a:spLocks noChangeShapeType="1"/>
          </p:cNvSpPr>
          <p:nvPr/>
        </p:nvSpPr>
        <p:spPr bwMode="auto">
          <a:xfrm>
            <a:off x="1047750" y="4979988"/>
            <a:ext cx="0" cy="720725"/>
          </a:xfrm>
          <a:prstGeom prst="line">
            <a:avLst/>
          </a:prstGeom>
          <a:noFill/>
          <a:ln w="19050">
            <a:solidFill>
              <a:schemeClr val="tx1"/>
            </a:solidFill>
            <a:round/>
            <a:headEnd type="triangle" w="med" len="med"/>
            <a:tailEnd type="triangle" w="med" len="med"/>
          </a:ln>
          <a:effectLst/>
        </p:spPr>
        <p:txBody>
          <a:bodyPr lIns="90000" tIns="46800" rIns="90000" bIns="46800">
            <a:spAutoFit/>
          </a:bodyPr>
          <a:lstStyle/>
          <a:p>
            <a:endParaRPr lang="zh-CN" altLang="en-US"/>
          </a:p>
        </p:txBody>
      </p:sp>
      <p:sp>
        <p:nvSpPr>
          <p:cNvPr id="433197" name="Text Box 45"/>
          <p:cNvSpPr txBox="1">
            <a:spLocks noChangeArrowheads="1"/>
          </p:cNvSpPr>
          <p:nvPr/>
        </p:nvSpPr>
        <p:spPr bwMode="auto">
          <a:xfrm>
            <a:off x="869950" y="5157788"/>
            <a:ext cx="304800" cy="365125"/>
          </a:xfrm>
          <a:prstGeom prst="rect">
            <a:avLst/>
          </a:prstGeom>
          <a:solidFill>
            <a:schemeClr val="bg1"/>
          </a:solidFill>
          <a:ln w="19050">
            <a:noFill/>
            <a:miter lim="800000"/>
            <a:headEnd/>
            <a:tailEnd/>
          </a:ln>
          <a:effectLst/>
        </p:spPr>
        <p:txBody>
          <a:bodyPr wrap="none" lIns="0" tIns="0" rIns="0" bIns="0">
            <a:spAutoFit/>
          </a:bodyPr>
          <a:lstStyle/>
          <a:p>
            <a:r>
              <a:rPr kumimoji="1" lang="en-US" altLang="zh-CN" b="1"/>
              <a:t>2</a:t>
            </a:r>
            <a:r>
              <a:rPr kumimoji="1" lang="en-US" altLang="zh-CN" b="1" i="1">
                <a:solidFill>
                  <a:srgbClr val="0000FF"/>
                </a:solidFill>
              </a:rPr>
              <a:t>a</a:t>
            </a:r>
          </a:p>
        </p:txBody>
      </p:sp>
      <p:sp>
        <p:nvSpPr>
          <p:cNvPr id="433198" name="Line 46"/>
          <p:cNvSpPr>
            <a:spLocks noChangeShapeType="1"/>
          </p:cNvSpPr>
          <p:nvPr/>
        </p:nvSpPr>
        <p:spPr bwMode="auto">
          <a:xfrm flipH="1">
            <a:off x="474663" y="4076700"/>
            <a:ext cx="0" cy="2520950"/>
          </a:xfrm>
          <a:prstGeom prst="line">
            <a:avLst/>
          </a:prstGeom>
          <a:noFill/>
          <a:ln w="19050">
            <a:solidFill>
              <a:schemeClr val="tx1"/>
            </a:solidFill>
            <a:round/>
            <a:headEnd type="triangle" w="med" len="med"/>
            <a:tailEnd type="triangle" w="med" len="med"/>
          </a:ln>
          <a:effectLst/>
        </p:spPr>
        <p:txBody>
          <a:bodyPr lIns="90000" tIns="46800" rIns="90000" bIns="46800">
            <a:spAutoFit/>
          </a:bodyPr>
          <a:lstStyle/>
          <a:p>
            <a:endParaRPr lang="zh-CN" altLang="en-US"/>
          </a:p>
        </p:txBody>
      </p:sp>
      <p:sp>
        <p:nvSpPr>
          <p:cNvPr id="433199" name="Text Box 47"/>
          <p:cNvSpPr txBox="1">
            <a:spLocks noChangeArrowheads="1"/>
          </p:cNvSpPr>
          <p:nvPr/>
        </p:nvSpPr>
        <p:spPr bwMode="auto">
          <a:xfrm>
            <a:off x="179388" y="5151438"/>
            <a:ext cx="573087" cy="365125"/>
          </a:xfrm>
          <a:prstGeom prst="rect">
            <a:avLst/>
          </a:prstGeom>
          <a:solidFill>
            <a:schemeClr val="bg1"/>
          </a:solidFill>
          <a:ln w="19050">
            <a:noFill/>
            <a:miter lim="800000"/>
            <a:headEnd/>
            <a:tailEnd/>
          </a:ln>
          <a:effectLst/>
        </p:spPr>
        <p:txBody>
          <a:bodyPr wrap="none" lIns="0" tIns="0" rIns="0" bIns="0">
            <a:spAutoFit/>
          </a:bodyPr>
          <a:lstStyle/>
          <a:p>
            <a:r>
              <a:rPr kumimoji="1" lang="en-US" altLang="zh-CN" b="1"/>
              <a:t>2</a:t>
            </a:r>
            <a:r>
              <a:rPr kumimoji="1" lang="en-US" altLang="zh-CN" b="1" i="1">
                <a:solidFill>
                  <a:srgbClr val="FF0000"/>
                </a:solidFill>
                <a:sym typeface="Symbol" pitchFamily="18" charset="2"/>
              </a:rPr>
              <a:t> </a:t>
            </a:r>
            <a:r>
              <a:rPr kumimoji="1" lang="en-US" altLang="zh-CN" b="1" i="1">
                <a:solidFill>
                  <a:srgbClr val="0000FF"/>
                </a:solidFill>
              </a:rPr>
              <a:t>a</a:t>
            </a:r>
          </a:p>
        </p:txBody>
      </p:sp>
      <p:sp>
        <p:nvSpPr>
          <p:cNvPr id="433200" name="Line 48"/>
          <p:cNvSpPr>
            <a:spLocks noChangeShapeType="1"/>
          </p:cNvSpPr>
          <p:nvPr/>
        </p:nvSpPr>
        <p:spPr bwMode="auto">
          <a:xfrm rot="5400000" flipH="1" flipV="1">
            <a:off x="3561557" y="4847431"/>
            <a:ext cx="0" cy="2205037"/>
          </a:xfrm>
          <a:prstGeom prst="line">
            <a:avLst/>
          </a:prstGeom>
          <a:noFill/>
          <a:ln w="19050">
            <a:solidFill>
              <a:schemeClr val="tx1"/>
            </a:solidFill>
            <a:round/>
            <a:headEnd type="triangle" w="med" len="med"/>
            <a:tailEnd type="triangle" w="med" len="med"/>
          </a:ln>
          <a:effectLst/>
        </p:spPr>
        <p:txBody>
          <a:bodyPr lIns="90000" tIns="46800" rIns="90000" bIns="46800">
            <a:spAutoFit/>
          </a:bodyPr>
          <a:lstStyle/>
          <a:p>
            <a:endParaRPr lang="zh-CN" altLang="en-US"/>
          </a:p>
        </p:txBody>
      </p:sp>
      <p:sp>
        <p:nvSpPr>
          <p:cNvPr id="433201" name="Text Box 49"/>
          <p:cNvSpPr txBox="1">
            <a:spLocks noChangeArrowheads="1"/>
          </p:cNvSpPr>
          <p:nvPr/>
        </p:nvSpPr>
        <p:spPr bwMode="auto">
          <a:xfrm>
            <a:off x="3276600" y="5738813"/>
            <a:ext cx="620713" cy="365125"/>
          </a:xfrm>
          <a:prstGeom prst="rect">
            <a:avLst/>
          </a:prstGeom>
          <a:solidFill>
            <a:schemeClr val="bg1"/>
          </a:solidFill>
          <a:ln w="19050">
            <a:noFill/>
            <a:miter lim="800000"/>
            <a:headEnd/>
            <a:tailEnd/>
          </a:ln>
          <a:effectLst/>
        </p:spPr>
        <p:txBody>
          <a:bodyPr wrap="none" lIns="36000" tIns="0" rIns="36000" bIns="0">
            <a:spAutoFit/>
          </a:bodyPr>
          <a:lstStyle/>
          <a:p>
            <a:r>
              <a:rPr kumimoji="1" lang="en-US" altLang="zh-CN" b="1"/>
              <a:t>2</a:t>
            </a:r>
            <a:r>
              <a:rPr kumimoji="1" lang="en-US" altLang="zh-CN" b="1" i="1">
                <a:solidFill>
                  <a:srgbClr val="FF0000"/>
                </a:solidFill>
                <a:sym typeface="Symbol" pitchFamily="18" charset="2"/>
              </a:rPr>
              <a:t> </a:t>
            </a:r>
            <a:r>
              <a:rPr kumimoji="1" lang="en-US" altLang="zh-CN" b="1" i="1">
                <a:solidFill>
                  <a:srgbClr val="0000FF"/>
                </a:solidFill>
              </a:rPr>
              <a:t>a</a:t>
            </a:r>
          </a:p>
        </p:txBody>
      </p:sp>
      <p:sp>
        <p:nvSpPr>
          <p:cNvPr id="433202" name="Line 50"/>
          <p:cNvSpPr>
            <a:spLocks noChangeShapeType="1"/>
          </p:cNvSpPr>
          <p:nvPr/>
        </p:nvSpPr>
        <p:spPr bwMode="auto">
          <a:xfrm>
            <a:off x="2449513" y="5516563"/>
            <a:ext cx="0" cy="649287"/>
          </a:xfrm>
          <a:prstGeom prst="line">
            <a:avLst/>
          </a:prstGeom>
          <a:noFill/>
          <a:ln w="19050">
            <a:solidFill>
              <a:schemeClr val="tx1"/>
            </a:solidFill>
            <a:round/>
            <a:headEnd/>
            <a:tailEnd/>
          </a:ln>
          <a:effectLst/>
        </p:spPr>
        <p:txBody>
          <a:bodyPr lIns="90000" tIns="46800" rIns="90000" bIns="46800">
            <a:spAutoFit/>
          </a:bodyPr>
          <a:lstStyle/>
          <a:p>
            <a:endParaRPr lang="zh-CN" altLang="en-US"/>
          </a:p>
        </p:txBody>
      </p:sp>
      <p:sp>
        <p:nvSpPr>
          <p:cNvPr id="433203" name="Line 51"/>
          <p:cNvSpPr>
            <a:spLocks noChangeShapeType="1"/>
          </p:cNvSpPr>
          <p:nvPr/>
        </p:nvSpPr>
        <p:spPr bwMode="auto">
          <a:xfrm>
            <a:off x="4659313" y="5526088"/>
            <a:ext cx="0" cy="649287"/>
          </a:xfrm>
          <a:prstGeom prst="line">
            <a:avLst/>
          </a:prstGeom>
          <a:noFill/>
          <a:ln w="19050">
            <a:solidFill>
              <a:schemeClr val="tx1"/>
            </a:solidFill>
            <a:round/>
            <a:headEnd/>
            <a:tailEnd/>
          </a:ln>
          <a:effectLst/>
        </p:spPr>
        <p:txBody>
          <a:bodyPr lIns="90000" tIns="46800" rIns="90000" bIns="46800">
            <a:spAutoFit/>
          </a:bodyPr>
          <a:lstStyle/>
          <a:p>
            <a:endParaRPr lang="zh-CN" altLang="en-US"/>
          </a:p>
        </p:txBody>
      </p:sp>
      <p:graphicFrame>
        <p:nvGraphicFramePr>
          <p:cNvPr id="433204" name="Object 52"/>
          <p:cNvGraphicFramePr>
            <a:graphicFrameLocks noChangeAspect="1"/>
          </p:cNvGraphicFramePr>
          <p:nvPr/>
        </p:nvGraphicFramePr>
        <p:xfrm>
          <a:off x="3708400" y="2430463"/>
          <a:ext cx="5113338" cy="1143000"/>
        </p:xfrm>
        <a:graphic>
          <a:graphicData uri="http://schemas.openxmlformats.org/presentationml/2006/ole">
            <p:oleObj spid="_x0000_s433204" name="Equation" r:id="rId5" imgW="2387520" imgH="533160" progId="Equation.DSMT4">
              <p:embed/>
            </p:oleObj>
          </a:graphicData>
        </a:graphic>
      </p:graphicFrame>
      <p:sp>
        <p:nvSpPr>
          <p:cNvPr id="433205" name="Text Box 53"/>
          <p:cNvSpPr txBox="1">
            <a:spLocks noChangeArrowheads="1"/>
          </p:cNvSpPr>
          <p:nvPr/>
        </p:nvSpPr>
        <p:spPr bwMode="auto">
          <a:xfrm>
            <a:off x="395288" y="2728913"/>
            <a:ext cx="3384550" cy="519112"/>
          </a:xfrm>
          <a:prstGeom prst="rect">
            <a:avLst/>
          </a:prstGeom>
          <a:noFill/>
          <a:ln w="9525">
            <a:noFill/>
            <a:miter lim="800000"/>
            <a:headEnd/>
            <a:tailEnd/>
          </a:ln>
          <a:effectLst/>
        </p:spPr>
        <p:txBody>
          <a:bodyPr wrap="none">
            <a:spAutoFit/>
          </a:bodyPr>
          <a:lstStyle/>
          <a:p>
            <a:r>
              <a:rPr lang="zh-CN" altLang="en-US" sz="2800">
                <a:solidFill>
                  <a:srgbClr val="0000FF"/>
                </a:solidFill>
                <a:ea typeface="隶书" pitchFamily="49" charset="-122"/>
              </a:rPr>
              <a:t>细导线构成的线圈：</a:t>
            </a:r>
          </a:p>
        </p:txBody>
      </p:sp>
      <p:pic>
        <p:nvPicPr>
          <p:cNvPr id="433206" name="Picture 54" descr="field with uniform current"/>
          <p:cNvPicPr>
            <a:picLocks noChangeAspect="1" noChangeArrowheads="1"/>
          </p:cNvPicPr>
          <p:nvPr/>
        </p:nvPicPr>
        <p:blipFill>
          <a:blip r:embed="rId6" cstate="print"/>
          <a:srcRect/>
          <a:stretch>
            <a:fillRect/>
          </a:stretch>
        </p:blipFill>
        <p:spPr bwMode="auto">
          <a:xfrm>
            <a:off x="5435600" y="3789363"/>
            <a:ext cx="3529013" cy="2797175"/>
          </a:xfrm>
          <a:prstGeom prst="rect">
            <a:avLst/>
          </a:prstGeom>
          <a:noFill/>
          <a:ln w="57150" cmpd="thickThin">
            <a:solidFill>
              <a:srgbClr val="0000FF"/>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31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8" fill="hold" nodeType="clickEffect">
                                  <p:stCondLst>
                                    <p:cond delay="0"/>
                                  </p:stCondLst>
                                  <p:childTnLst>
                                    <p:set>
                                      <p:cBhvr>
                                        <p:cTn id="10" dur="1" fill="hold">
                                          <p:stCondLst>
                                            <p:cond delay="0"/>
                                          </p:stCondLst>
                                        </p:cTn>
                                        <p:tgtEl>
                                          <p:spTgt spid="433161"/>
                                        </p:tgtEl>
                                        <p:attrNameLst>
                                          <p:attrName>style.visibility</p:attrName>
                                        </p:attrNameLst>
                                      </p:cBhvr>
                                      <p:to>
                                        <p:strVal val="visible"/>
                                      </p:to>
                                    </p:set>
                                    <p:animEffect transition="in" filter="slide(fromLeft)">
                                      <p:cBhvr>
                                        <p:cTn id="11" dur="500"/>
                                        <p:tgtEl>
                                          <p:spTgt spid="433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FFCC"/>
            </a:gs>
            <a:gs pos="50000">
              <a:srgbClr val="FFFFCC"/>
            </a:gs>
            <a:gs pos="100000">
              <a:srgbClr val="CCFFCC"/>
            </a:gs>
          </a:gsLst>
          <a:lin ang="0" scaled="1"/>
        </a:gradFill>
        <a:effectLst/>
      </p:bgPr>
    </p:bg>
    <p:spTree>
      <p:nvGrpSpPr>
        <p:cNvPr id="1" name=""/>
        <p:cNvGrpSpPr/>
        <p:nvPr/>
      </p:nvGrpSpPr>
      <p:grpSpPr>
        <a:xfrm>
          <a:off x="0" y="0"/>
          <a:ext cx="0" cy="0"/>
          <a:chOff x="0" y="0"/>
          <a:chExt cx="0" cy="0"/>
        </a:xfrm>
      </p:grpSpPr>
      <p:sp>
        <p:nvSpPr>
          <p:cNvPr id="53" name="灯片编号占位符 5"/>
          <p:cNvSpPr>
            <a:spLocks noGrp="1"/>
          </p:cNvSpPr>
          <p:nvPr>
            <p:ph type="sldNum" sz="quarter" idx="12"/>
          </p:nvPr>
        </p:nvSpPr>
        <p:spPr/>
        <p:txBody>
          <a:bodyPr/>
          <a:lstStyle/>
          <a:p>
            <a:fld id="{82B96902-F709-430E-97F8-CF0275822E69}" type="slidenum">
              <a:rPr lang="en-US" altLang="zh-CN"/>
              <a:pPr/>
              <a:t>76</a:t>
            </a:fld>
            <a:endParaRPr lang="en-US" altLang="zh-CN"/>
          </a:p>
        </p:txBody>
      </p:sp>
      <p:sp>
        <p:nvSpPr>
          <p:cNvPr id="679938" name="Rectangle 2"/>
          <p:cNvSpPr>
            <a:spLocks noGrp="1" noChangeArrowheads="1"/>
          </p:cNvSpPr>
          <p:nvPr>
            <p:ph type="title"/>
          </p:nvPr>
        </p:nvSpPr>
        <p:spPr>
          <a:xfrm>
            <a:off x="685800" y="76200"/>
            <a:ext cx="7772400" cy="838200"/>
          </a:xfrm>
          <a:noFill/>
          <a:ln/>
        </p:spPr>
        <p:txBody>
          <a:bodyPr/>
          <a:lstStyle/>
          <a:p>
            <a:r>
              <a:rPr lang="zh-CN" altLang="en-US">
                <a:solidFill>
                  <a:schemeClr val="tx1"/>
                </a:solidFill>
                <a:latin typeface="黑体" pitchFamily="49" charset="-122"/>
                <a:ea typeface="黑体" pitchFamily="49" charset="-122"/>
              </a:rPr>
              <a:t>几何（位置）灵敏因子</a:t>
            </a:r>
          </a:p>
        </p:txBody>
      </p:sp>
      <p:sp>
        <p:nvSpPr>
          <p:cNvPr id="679939" name="Text Box 3"/>
          <p:cNvSpPr txBox="1">
            <a:spLocks noChangeArrowheads="1"/>
          </p:cNvSpPr>
          <p:nvPr/>
        </p:nvSpPr>
        <p:spPr bwMode="auto">
          <a:xfrm>
            <a:off x="8145463" y="0"/>
            <a:ext cx="998537" cy="457200"/>
          </a:xfrm>
          <a:prstGeom prst="rect">
            <a:avLst/>
          </a:prstGeom>
          <a:solidFill>
            <a:srgbClr val="CCCCFF"/>
          </a:solidFill>
          <a:ln w="9525">
            <a:noFill/>
            <a:miter lim="800000"/>
            <a:headEnd/>
            <a:tailEnd/>
          </a:ln>
          <a:effectLst/>
        </p:spPr>
        <p:txBody>
          <a:bodyPr wrap="none">
            <a:spAutoFit/>
          </a:bodyPr>
          <a:lstStyle/>
          <a:p>
            <a:pPr algn="r"/>
            <a:r>
              <a:rPr kumimoji="1" lang="en-US" altLang="zh-CN"/>
              <a:t>VSM9</a:t>
            </a:r>
            <a:endParaRPr kumimoji="1" lang="en-US" altLang="zh-CN">
              <a:ea typeface="华文行楷" pitchFamily="2" charset="-122"/>
            </a:endParaRPr>
          </a:p>
        </p:txBody>
      </p:sp>
      <p:sp>
        <p:nvSpPr>
          <p:cNvPr id="679940" name="Text Box 4"/>
          <p:cNvSpPr txBox="1">
            <a:spLocks noChangeArrowheads="1"/>
          </p:cNvSpPr>
          <p:nvPr/>
        </p:nvSpPr>
        <p:spPr bwMode="auto">
          <a:xfrm>
            <a:off x="250825" y="957263"/>
            <a:ext cx="4654550" cy="579437"/>
          </a:xfrm>
          <a:prstGeom prst="rect">
            <a:avLst/>
          </a:prstGeom>
          <a:noFill/>
          <a:ln w="9525">
            <a:noFill/>
            <a:miter lim="800000"/>
            <a:headEnd/>
            <a:tailEnd/>
          </a:ln>
          <a:effectLst/>
        </p:spPr>
        <p:txBody>
          <a:bodyPr wrap="none">
            <a:spAutoFit/>
          </a:bodyPr>
          <a:lstStyle/>
          <a:p>
            <a:r>
              <a:rPr lang="zh-CN" altLang="en-US" sz="3200">
                <a:solidFill>
                  <a:srgbClr val="FF0000"/>
                </a:solidFill>
                <a:latin typeface="Arial" pitchFamily="34" charset="0"/>
                <a:ea typeface="黑体" pitchFamily="49" charset="-122"/>
              </a:rPr>
              <a:t>原理性</a:t>
            </a:r>
            <a:r>
              <a:rPr lang="zh-CN" altLang="en-US" sz="3200">
                <a:latin typeface="Arial" pitchFamily="34" charset="0"/>
              </a:rPr>
              <a:t>计算（单匝线圈）</a:t>
            </a:r>
          </a:p>
        </p:txBody>
      </p:sp>
      <p:grpSp>
        <p:nvGrpSpPr>
          <p:cNvPr id="679941" name="Group 5"/>
          <p:cNvGrpSpPr>
            <a:grpSpLocks/>
          </p:cNvGrpSpPr>
          <p:nvPr/>
        </p:nvGrpSpPr>
        <p:grpSpPr bwMode="auto">
          <a:xfrm>
            <a:off x="39688" y="2565400"/>
            <a:ext cx="2803525" cy="4057650"/>
            <a:chOff x="113" y="1389"/>
            <a:chExt cx="1766" cy="2556"/>
          </a:xfrm>
        </p:grpSpPr>
        <p:sp>
          <p:nvSpPr>
            <p:cNvPr id="679942" name="Text Box 6"/>
            <p:cNvSpPr txBox="1">
              <a:spLocks noChangeArrowheads="1"/>
            </p:cNvSpPr>
            <p:nvPr/>
          </p:nvSpPr>
          <p:spPr bwMode="auto">
            <a:xfrm>
              <a:off x="339" y="3657"/>
              <a:ext cx="1268" cy="288"/>
            </a:xfrm>
            <a:prstGeom prst="rect">
              <a:avLst/>
            </a:prstGeom>
            <a:noFill/>
            <a:ln w="9525">
              <a:noFill/>
              <a:miter lim="800000"/>
              <a:headEnd/>
              <a:tailEnd/>
            </a:ln>
            <a:effectLst/>
          </p:spPr>
          <p:txBody>
            <a:bodyPr wrap="none">
              <a:spAutoFit/>
            </a:bodyPr>
            <a:lstStyle/>
            <a:p>
              <a:r>
                <a:rPr lang="zh-CN" altLang="en-US"/>
                <a:t>一级梯度线圈</a:t>
              </a:r>
            </a:p>
          </p:txBody>
        </p:sp>
        <p:grpSp>
          <p:nvGrpSpPr>
            <p:cNvPr id="679943" name="Group 7"/>
            <p:cNvGrpSpPr>
              <a:grpSpLocks/>
            </p:cNvGrpSpPr>
            <p:nvPr/>
          </p:nvGrpSpPr>
          <p:grpSpPr bwMode="auto">
            <a:xfrm>
              <a:off x="113" y="1389"/>
              <a:ext cx="1766" cy="2138"/>
              <a:chOff x="1704" y="1616"/>
              <a:chExt cx="1766" cy="2138"/>
            </a:xfrm>
          </p:grpSpPr>
          <p:grpSp>
            <p:nvGrpSpPr>
              <p:cNvPr id="679944" name="Group 8"/>
              <p:cNvGrpSpPr>
                <a:grpSpLocks/>
              </p:cNvGrpSpPr>
              <p:nvPr/>
            </p:nvGrpSpPr>
            <p:grpSpPr bwMode="auto">
              <a:xfrm>
                <a:off x="1926" y="1713"/>
                <a:ext cx="1544" cy="2041"/>
                <a:chOff x="1926" y="1570"/>
                <a:chExt cx="1544" cy="2041"/>
              </a:xfrm>
            </p:grpSpPr>
            <p:grpSp>
              <p:nvGrpSpPr>
                <p:cNvPr id="679945" name="Group 9"/>
                <p:cNvGrpSpPr>
                  <a:grpSpLocks/>
                </p:cNvGrpSpPr>
                <p:nvPr/>
              </p:nvGrpSpPr>
              <p:grpSpPr bwMode="auto">
                <a:xfrm>
                  <a:off x="1950" y="1570"/>
                  <a:ext cx="1520" cy="2041"/>
                  <a:chOff x="1950" y="1570"/>
                  <a:chExt cx="1520" cy="2041"/>
                </a:xfrm>
              </p:grpSpPr>
              <p:sp>
                <p:nvSpPr>
                  <p:cNvPr id="679946" name="Oval 10"/>
                  <p:cNvSpPr>
                    <a:spLocks noChangeArrowheads="1"/>
                  </p:cNvSpPr>
                  <p:nvPr/>
                </p:nvSpPr>
                <p:spPr bwMode="auto">
                  <a:xfrm>
                    <a:off x="1950" y="2023"/>
                    <a:ext cx="1043" cy="182"/>
                  </a:xfrm>
                  <a:prstGeom prst="ellipse">
                    <a:avLst/>
                  </a:prstGeom>
                  <a:noFill/>
                  <a:ln w="57150">
                    <a:solidFill>
                      <a:srgbClr val="FF9900"/>
                    </a:solidFill>
                    <a:round/>
                    <a:headEnd/>
                    <a:tailEnd/>
                  </a:ln>
                  <a:effectLst/>
                </p:spPr>
                <p:txBody>
                  <a:bodyPr wrap="none" anchor="ctr"/>
                  <a:lstStyle/>
                  <a:p>
                    <a:pPr algn="ctr"/>
                    <a:endParaRPr lang="zh-CN" altLang="zh-CN" sz="1800"/>
                  </a:p>
                </p:txBody>
              </p:sp>
              <p:sp>
                <p:nvSpPr>
                  <p:cNvPr id="679947" name="Oval 11"/>
                  <p:cNvSpPr>
                    <a:spLocks noChangeArrowheads="1"/>
                  </p:cNvSpPr>
                  <p:nvPr/>
                </p:nvSpPr>
                <p:spPr bwMode="auto">
                  <a:xfrm>
                    <a:off x="1950" y="2976"/>
                    <a:ext cx="1043" cy="182"/>
                  </a:xfrm>
                  <a:prstGeom prst="ellipse">
                    <a:avLst/>
                  </a:prstGeom>
                  <a:noFill/>
                  <a:ln w="57150">
                    <a:solidFill>
                      <a:srgbClr val="FF9900"/>
                    </a:solidFill>
                    <a:round/>
                    <a:headEnd/>
                    <a:tailEnd/>
                  </a:ln>
                  <a:effectLst/>
                </p:spPr>
                <p:txBody>
                  <a:bodyPr wrap="none" anchor="ctr"/>
                  <a:lstStyle/>
                  <a:p>
                    <a:endParaRPr lang="zh-CN" altLang="en-US"/>
                  </a:p>
                </p:txBody>
              </p:sp>
              <p:sp>
                <p:nvSpPr>
                  <p:cNvPr id="679948" name="Line 12"/>
                  <p:cNvSpPr>
                    <a:spLocks noChangeShapeType="1"/>
                  </p:cNvSpPr>
                  <p:nvPr/>
                </p:nvSpPr>
                <p:spPr bwMode="auto">
                  <a:xfrm>
                    <a:off x="2471" y="1570"/>
                    <a:ext cx="0" cy="2041"/>
                  </a:xfrm>
                  <a:prstGeom prst="line">
                    <a:avLst/>
                  </a:prstGeom>
                  <a:noFill/>
                  <a:ln w="28575">
                    <a:solidFill>
                      <a:schemeClr val="tx1"/>
                    </a:solidFill>
                    <a:prstDash val="lgDashDot"/>
                    <a:round/>
                    <a:headEnd/>
                    <a:tailEnd/>
                  </a:ln>
                  <a:effectLst/>
                </p:spPr>
                <p:txBody>
                  <a:bodyPr/>
                  <a:lstStyle/>
                  <a:p>
                    <a:endParaRPr lang="zh-CN" altLang="en-US"/>
                  </a:p>
                </p:txBody>
              </p:sp>
              <p:sp>
                <p:nvSpPr>
                  <p:cNvPr id="679949" name="Line 13"/>
                  <p:cNvSpPr>
                    <a:spLocks noChangeShapeType="1"/>
                  </p:cNvSpPr>
                  <p:nvPr/>
                </p:nvSpPr>
                <p:spPr bwMode="auto">
                  <a:xfrm>
                    <a:off x="3017" y="2115"/>
                    <a:ext cx="453" cy="0"/>
                  </a:xfrm>
                  <a:prstGeom prst="line">
                    <a:avLst/>
                  </a:prstGeom>
                  <a:noFill/>
                  <a:ln w="9525">
                    <a:solidFill>
                      <a:schemeClr val="tx1"/>
                    </a:solidFill>
                    <a:round/>
                    <a:headEnd/>
                    <a:tailEnd/>
                  </a:ln>
                  <a:effectLst/>
                </p:spPr>
                <p:txBody>
                  <a:bodyPr/>
                  <a:lstStyle/>
                  <a:p>
                    <a:endParaRPr lang="zh-CN" altLang="en-US"/>
                  </a:p>
                </p:txBody>
              </p:sp>
              <p:sp>
                <p:nvSpPr>
                  <p:cNvPr id="679950" name="Line 14"/>
                  <p:cNvSpPr>
                    <a:spLocks noChangeShapeType="1"/>
                  </p:cNvSpPr>
                  <p:nvPr/>
                </p:nvSpPr>
                <p:spPr bwMode="auto">
                  <a:xfrm>
                    <a:off x="3244" y="2115"/>
                    <a:ext cx="0" cy="952"/>
                  </a:xfrm>
                  <a:prstGeom prst="line">
                    <a:avLst/>
                  </a:prstGeom>
                  <a:noFill/>
                  <a:ln w="9525">
                    <a:solidFill>
                      <a:schemeClr val="tx1"/>
                    </a:solidFill>
                    <a:round/>
                    <a:headEnd type="triangle" w="med" len="med"/>
                    <a:tailEnd type="triangle" w="med" len="med"/>
                  </a:ln>
                  <a:effectLst/>
                </p:spPr>
                <p:txBody>
                  <a:bodyPr/>
                  <a:lstStyle/>
                  <a:p>
                    <a:endParaRPr lang="zh-CN" altLang="en-US"/>
                  </a:p>
                </p:txBody>
              </p:sp>
              <p:sp>
                <p:nvSpPr>
                  <p:cNvPr id="679951" name="Line 15"/>
                  <p:cNvSpPr>
                    <a:spLocks noChangeShapeType="1"/>
                  </p:cNvSpPr>
                  <p:nvPr/>
                </p:nvSpPr>
                <p:spPr bwMode="auto">
                  <a:xfrm>
                    <a:off x="3017" y="3067"/>
                    <a:ext cx="453" cy="0"/>
                  </a:xfrm>
                  <a:prstGeom prst="line">
                    <a:avLst/>
                  </a:prstGeom>
                  <a:noFill/>
                  <a:ln w="9525">
                    <a:solidFill>
                      <a:schemeClr val="tx1"/>
                    </a:solidFill>
                    <a:round/>
                    <a:headEnd/>
                    <a:tailEnd/>
                  </a:ln>
                  <a:effectLst/>
                </p:spPr>
                <p:txBody>
                  <a:bodyPr/>
                  <a:lstStyle/>
                  <a:p>
                    <a:endParaRPr lang="zh-CN" altLang="en-US"/>
                  </a:p>
                </p:txBody>
              </p:sp>
              <p:sp>
                <p:nvSpPr>
                  <p:cNvPr id="679952" name="Text Box 16"/>
                  <p:cNvSpPr txBox="1">
                    <a:spLocks noChangeArrowheads="1"/>
                  </p:cNvSpPr>
                  <p:nvPr/>
                </p:nvSpPr>
                <p:spPr bwMode="auto">
                  <a:xfrm>
                    <a:off x="3113" y="2435"/>
                    <a:ext cx="248" cy="288"/>
                  </a:xfrm>
                  <a:prstGeom prst="rect">
                    <a:avLst/>
                  </a:prstGeom>
                  <a:solidFill>
                    <a:schemeClr val="bg1"/>
                  </a:solidFill>
                  <a:ln w="9525">
                    <a:noFill/>
                    <a:miter lim="800000"/>
                    <a:headEnd/>
                    <a:tailEnd/>
                  </a:ln>
                  <a:effectLst/>
                </p:spPr>
                <p:txBody>
                  <a:bodyPr wrap="none">
                    <a:spAutoFit/>
                  </a:bodyPr>
                  <a:lstStyle/>
                  <a:p>
                    <a:r>
                      <a:rPr lang="en-US" altLang="zh-CN" i="1">
                        <a:sym typeface="Symbol" pitchFamily="18" charset="2"/>
                      </a:rPr>
                      <a:t></a:t>
                    </a:r>
                  </a:p>
                </p:txBody>
              </p:sp>
            </p:grpSp>
            <p:grpSp>
              <p:nvGrpSpPr>
                <p:cNvPr id="679953" name="Group 17"/>
                <p:cNvGrpSpPr>
                  <a:grpSpLocks/>
                </p:cNvGrpSpPr>
                <p:nvPr/>
              </p:nvGrpSpPr>
              <p:grpSpPr bwMode="auto">
                <a:xfrm>
                  <a:off x="1926" y="1635"/>
                  <a:ext cx="591" cy="1361"/>
                  <a:chOff x="1926" y="1635"/>
                  <a:chExt cx="591" cy="1361"/>
                </a:xfrm>
              </p:grpSpPr>
              <p:sp>
                <p:nvSpPr>
                  <p:cNvPr id="679954" name="Rectangle 18"/>
                  <p:cNvSpPr>
                    <a:spLocks noChangeArrowheads="1"/>
                  </p:cNvSpPr>
                  <p:nvPr/>
                </p:nvSpPr>
                <p:spPr bwMode="auto">
                  <a:xfrm>
                    <a:off x="2435" y="2004"/>
                    <a:ext cx="68" cy="39"/>
                  </a:xfrm>
                  <a:prstGeom prst="rect">
                    <a:avLst/>
                  </a:prstGeom>
                  <a:solidFill>
                    <a:schemeClr val="bg1"/>
                  </a:solidFill>
                  <a:ln w="9525">
                    <a:noFill/>
                    <a:miter lim="800000"/>
                    <a:headEnd/>
                    <a:tailEnd/>
                  </a:ln>
                  <a:effectLst/>
                </p:spPr>
                <p:txBody>
                  <a:bodyPr wrap="none" anchor="ctr"/>
                  <a:lstStyle/>
                  <a:p>
                    <a:pPr algn="ctr"/>
                    <a:endParaRPr lang="zh-CN" altLang="zh-CN" sz="1800"/>
                  </a:p>
                </p:txBody>
              </p:sp>
              <p:sp>
                <p:nvSpPr>
                  <p:cNvPr id="679955" name="Freeform 19"/>
                  <p:cNvSpPr>
                    <a:spLocks/>
                  </p:cNvSpPr>
                  <p:nvPr/>
                </p:nvSpPr>
                <p:spPr bwMode="auto">
                  <a:xfrm>
                    <a:off x="1926" y="1635"/>
                    <a:ext cx="499" cy="408"/>
                  </a:xfrm>
                  <a:custGeom>
                    <a:avLst/>
                    <a:gdLst/>
                    <a:ahLst/>
                    <a:cxnLst>
                      <a:cxn ang="0">
                        <a:pos x="0" y="0"/>
                      </a:cxn>
                      <a:cxn ang="0">
                        <a:pos x="317" y="0"/>
                      </a:cxn>
                      <a:cxn ang="0">
                        <a:pos x="317" y="408"/>
                      </a:cxn>
                    </a:cxnLst>
                    <a:rect l="0" t="0" r="r" b="b"/>
                    <a:pathLst>
                      <a:path w="317" h="408">
                        <a:moveTo>
                          <a:pt x="0" y="0"/>
                        </a:moveTo>
                        <a:lnTo>
                          <a:pt x="317" y="0"/>
                        </a:lnTo>
                        <a:lnTo>
                          <a:pt x="317" y="408"/>
                        </a:lnTo>
                      </a:path>
                    </a:pathLst>
                  </a:custGeom>
                  <a:noFill/>
                  <a:ln w="57150" cmpd="sng">
                    <a:solidFill>
                      <a:srgbClr val="FF9900"/>
                    </a:solidFill>
                    <a:round/>
                    <a:headEnd/>
                    <a:tailEnd/>
                  </a:ln>
                  <a:effectLst/>
                </p:spPr>
                <p:txBody>
                  <a:bodyPr/>
                  <a:lstStyle/>
                  <a:p>
                    <a:endParaRPr lang="zh-CN" altLang="en-US"/>
                  </a:p>
                </p:txBody>
              </p:sp>
              <p:sp>
                <p:nvSpPr>
                  <p:cNvPr id="679956" name="Rectangle 20"/>
                  <p:cNvSpPr>
                    <a:spLocks noChangeArrowheads="1"/>
                  </p:cNvSpPr>
                  <p:nvPr/>
                </p:nvSpPr>
                <p:spPr bwMode="auto">
                  <a:xfrm>
                    <a:off x="2435" y="2957"/>
                    <a:ext cx="68" cy="39"/>
                  </a:xfrm>
                  <a:prstGeom prst="rect">
                    <a:avLst/>
                  </a:prstGeom>
                  <a:solidFill>
                    <a:schemeClr val="bg1"/>
                  </a:solidFill>
                  <a:ln w="9525">
                    <a:noFill/>
                    <a:miter lim="800000"/>
                    <a:headEnd/>
                    <a:tailEnd/>
                  </a:ln>
                  <a:effectLst/>
                </p:spPr>
                <p:txBody>
                  <a:bodyPr wrap="none" anchor="ctr"/>
                  <a:lstStyle/>
                  <a:p>
                    <a:pPr algn="ctr"/>
                    <a:endParaRPr lang="zh-CN" altLang="zh-CN" sz="1800"/>
                  </a:p>
                </p:txBody>
              </p:sp>
              <p:sp>
                <p:nvSpPr>
                  <p:cNvPr id="679957" name="Freeform 21"/>
                  <p:cNvSpPr>
                    <a:spLocks/>
                  </p:cNvSpPr>
                  <p:nvPr/>
                </p:nvSpPr>
                <p:spPr bwMode="auto">
                  <a:xfrm>
                    <a:off x="1927" y="2588"/>
                    <a:ext cx="499" cy="408"/>
                  </a:xfrm>
                  <a:custGeom>
                    <a:avLst/>
                    <a:gdLst/>
                    <a:ahLst/>
                    <a:cxnLst>
                      <a:cxn ang="0">
                        <a:pos x="0" y="0"/>
                      </a:cxn>
                      <a:cxn ang="0">
                        <a:pos x="317" y="0"/>
                      </a:cxn>
                      <a:cxn ang="0">
                        <a:pos x="317" y="408"/>
                      </a:cxn>
                    </a:cxnLst>
                    <a:rect l="0" t="0" r="r" b="b"/>
                    <a:pathLst>
                      <a:path w="317" h="408">
                        <a:moveTo>
                          <a:pt x="0" y="0"/>
                        </a:moveTo>
                        <a:lnTo>
                          <a:pt x="317" y="0"/>
                        </a:lnTo>
                        <a:lnTo>
                          <a:pt x="317" y="408"/>
                        </a:lnTo>
                      </a:path>
                    </a:pathLst>
                  </a:custGeom>
                  <a:noFill/>
                  <a:ln w="57150" cmpd="sng">
                    <a:solidFill>
                      <a:srgbClr val="FF9900"/>
                    </a:solidFill>
                    <a:round/>
                    <a:headEnd/>
                    <a:tailEnd/>
                  </a:ln>
                  <a:effectLst/>
                </p:spPr>
                <p:txBody>
                  <a:bodyPr/>
                  <a:lstStyle/>
                  <a:p>
                    <a:endParaRPr lang="zh-CN" altLang="en-US"/>
                  </a:p>
                </p:txBody>
              </p:sp>
              <p:sp>
                <p:nvSpPr>
                  <p:cNvPr id="679958" name="Line 22"/>
                  <p:cNvSpPr>
                    <a:spLocks noChangeShapeType="1"/>
                  </p:cNvSpPr>
                  <p:nvPr/>
                </p:nvSpPr>
                <p:spPr bwMode="auto">
                  <a:xfrm>
                    <a:off x="2517" y="2006"/>
                    <a:ext cx="0" cy="984"/>
                  </a:xfrm>
                  <a:prstGeom prst="line">
                    <a:avLst/>
                  </a:prstGeom>
                  <a:noFill/>
                  <a:ln w="57150">
                    <a:solidFill>
                      <a:srgbClr val="FF9900"/>
                    </a:solidFill>
                    <a:round/>
                    <a:headEnd/>
                    <a:tailEnd/>
                  </a:ln>
                  <a:effectLst/>
                </p:spPr>
                <p:txBody>
                  <a:bodyPr/>
                  <a:lstStyle/>
                  <a:p>
                    <a:endParaRPr lang="zh-CN" altLang="en-US"/>
                  </a:p>
                </p:txBody>
              </p:sp>
            </p:grpSp>
          </p:grpSp>
          <p:sp>
            <p:nvSpPr>
              <p:cNvPr id="679959" name="Text Box 23"/>
              <p:cNvSpPr txBox="1">
                <a:spLocks noChangeArrowheads="1"/>
              </p:cNvSpPr>
              <p:nvPr/>
            </p:nvSpPr>
            <p:spPr bwMode="auto">
              <a:xfrm>
                <a:off x="1704" y="2582"/>
                <a:ext cx="224" cy="288"/>
              </a:xfrm>
              <a:prstGeom prst="rect">
                <a:avLst/>
              </a:prstGeom>
              <a:noFill/>
              <a:ln w="9525">
                <a:noFill/>
                <a:miter lim="800000"/>
                <a:headEnd/>
                <a:tailEnd/>
              </a:ln>
              <a:effectLst/>
            </p:spPr>
            <p:txBody>
              <a:bodyPr wrap="none">
                <a:spAutoFit/>
              </a:bodyPr>
              <a:lstStyle/>
              <a:p>
                <a:r>
                  <a:rPr lang="en-US" altLang="zh-CN"/>
                  <a:t>+</a:t>
                </a:r>
              </a:p>
            </p:txBody>
          </p:sp>
          <p:sp>
            <p:nvSpPr>
              <p:cNvPr id="679960" name="Text Box 24"/>
              <p:cNvSpPr txBox="1">
                <a:spLocks noChangeArrowheads="1"/>
              </p:cNvSpPr>
              <p:nvPr/>
            </p:nvSpPr>
            <p:spPr bwMode="auto">
              <a:xfrm>
                <a:off x="1705" y="1616"/>
                <a:ext cx="221" cy="288"/>
              </a:xfrm>
              <a:prstGeom prst="rect">
                <a:avLst/>
              </a:prstGeom>
              <a:noFill/>
              <a:ln w="9525">
                <a:noFill/>
                <a:miter lim="800000"/>
                <a:headEnd/>
                <a:tailEnd/>
              </a:ln>
              <a:effectLst/>
            </p:spPr>
            <p:txBody>
              <a:bodyPr wrap="none">
                <a:spAutoFit/>
              </a:bodyPr>
              <a:lstStyle/>
              <a:p>
                <a:r>
                  <a:rPr lang="en-US" altLang="zh-CN">
                    <a:sym typeface="Symbol" pitchFamily="18" charset="2"/>
                  </a:rPr>
                  <a:t></a:t>
                </a:r>
              </a:p>
            </p:txBody>
          </p:sp>
        </p:grpSp>
      </p:grpSp>
      <p:sp>
        <p:nvSpPr>
          <p:cNvPr id="679961" name="Rectangle 25"/>
          <p:cNvSpPr>
            <a:spLocks noChangeArrowheads="1"/>
          </p:cNvSpPr>
          <p:nvPr/>
        </p:nvSpPr>
        <p:spPr bwMode="auto">
          <a:xfrm>
            <a:off x="0" y="3162300"/>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679962" name="Object 26"/>
          <p:cNvGraphicFramePr>
            <a:graphicFrameLocks noChangeAspect="1"/>
          </p:cNvGraphicFramePr>
          <p:nvPr/>
        </p:nvGraphicFramePr>
        <p:xfrm>
          <a:off x="3016250" y="3871913"/>
          <a:ext cx="6019800" cy="854075"/>
        </p:xfrm>
        <a:graphic>
          <a:graphicData uri="http://schemas.openxmlformats.org/presentationml/2006/ole">
            <p:oleObj spid="_x0000_s679962" name="Equation" r:id="rId3" imgW="3848040" imgH="545760" progId="Equation.DSMT4">
              <p:embed/>
            </p:oleObj>
          </a:graphicData>
        </a:graphic>
      </p:graphicFrame>
      <p:sp>
        <p:nvSpPr>
          <p:cNvPr id="679963" name="Line 27"/>
          <p:cNvSpPr>
            <a:spLocks noChangeShapeType="1"/>
          </p:cNvSpPr>
          <p:nvPr/>
        </p:nvSpPr>
        <p:spPr bwMode="auto">
          <a:xfrm flipV="1">
            <a:off x="1908175" y="1916113"/>
            <a:ext cx="0" cy="863600"/>
          </a:xfrm>
          <a:prstGeom prst="line">
            <a:avLst/>
          </a:prstGeom>
          <a:noFill/>
          <a:ln w="76200">
            <a:solidFill>
              <a:srgbClr val="0000FF"/>
            </a:solidFill>
            <a:round/>
            <a:headEnd/>
            <a:tailEnd type="triangle" w="med" len="med"/>
          </a:ln>
          <a:effectLst/>
        </p:spPr>
        <p:txBody>
          <a:bodyPr/>
          <a:lstStyle/>
          <a:p>
            <a:endParaRPr lang="zh-CN" altLang="en-US"/>
          </a:p>
        </p:txBody>
      </p:sp>
      <p:sp>
        <p:nvSpPr>
          <p:cNvPr id="679964" name="Text Box 28"/>
          <p:cNvSpPr txBox="1">
            <a:spLocks noChangeArrowheads="1"/>
          </p:cNvSpPr>
          <p:nvPr/>
        </p:nvSpPr>
        <p:spPr bwMode="auto">
          <a:xfrm>
            <a:off x="1331913" y="2060575"/>
            <a:ext cx="420687" cy="519113"/>
          </a:xfrm>
          <a:prstGeom prst="rect">
            <a:avLst/>
          </a:prstGeom>
          <a:noFill/>
          <a:ln w="9525">
            <a:noFill/>
            <a:miter lim="800000"/>
            <a:headEnd/>
            <a:tailEnd/>
          </a:ln>
          <a:effectLst/>
        </p:spPr>
        <p:txBody>
          <a:bodyPr wrap="none">
            <a:spAutoFit/>
          </a:bodyPr>
          <a:lstStyle/>
          <a:p>
            <a:r>
              <a:rPr lang="en-US" altLang="zh-CN" sz="2800" b="1" i="1">
                <a:solidFill>
                  <a:srgbClr val="0000FF"/>
                </a:solidFill>
              </a:rPr>
              <a:t>B</a:t>
            </a:r>
          </a:p>
        </p:txBody>
      </p:sp>
      <p:sp>
        <p:nvSpPr>
          <p:cNvPr id="679965" name="Text Box 29"/>
          <p:cNvSpPr txBox="1">
            <a:spLocks noChangeArrowheads="1"/>
          </p:cNvSpPr>
          <p:nvPr/>
        </p:nvSpPr>
        <p:spPr bwMode="auto">
          <a:xfrm>
            <a:off x="2916238" y="1773238"/>
            <a:ext cx="5680075" cy="466725"/>
          </a:xfrm>
          <a:prstGeom prst="rect">
            <a:avLst/>
          </a:prstGeom>
          <a:solidFill>
            <a:srgbClr val="FFCCFF"/>
          </a:solidFill>
          <a:ln w="9525">
            <a:solidFill>
              <a:schemeClr val="tx1"/>
            </a:solidFill>
            <a:miter lim="800000"/>
            <a:headEnd/>
            <a:tailEnd/>
          </a:ln>
          <a:effectLst/>
        </p:spPr>
        <p:txBody>
          <a:bodyPr wrap="none">
            <a:spAutoFit/>
          </a:bodyPr>
          <a:lstStyle/>
          <a:p>
            <a:r>
              <a:rPr lang="zh-CN" altLang="en-US">
                <a:latin typeface="Arial" pitchFamily="34" charset="0"/>
              </a:rPr>
              <a:t>线圈截面法线方向永远与</a:t>
            </a:r>
            <a:r>
              <a:rPr lang="zh-CN" altLang="en-US">
                <a:solidFill>
                  <a:srgbClr val="0000FF"/>
                </a:solidFill>
                <a:latin typeface="Arial" pitchFamily="34" charset="0"/>
              </a:rPr>
              <a:t>外磁场</a:t>
            </a:r>
            <a:r>
              <a:rPr lang="zh-CN" altLang="en-US">
                <a:latin typeface="Arial" pitchFamily="34" charset="0"/>
              </a:rPr>
              <a:t>方向一致</a:t>
            </a:r>
          </a:p>
        </p:txBody>
      </p:sp>
      <p:sp>
        <p:nvSpPr>
          <p:cNvPr id="679966" name="Text Box 30"/>
          <p:cNvSpPr txBox="1">
            <a:spLocks noChangeArrowheads="1"/>
          </p:cNvSpPr>
          <p:nvPr/>
        </p:nvSpPr>
        <p:spPr bwMode="auto">
          <a:xfrm>
            <a:off x="3016250" y="3213100"/>
            <a:ext cx="4095750" cy="519113"/>
          </a:xfrm>
          <a:prstGeom prst="rect">
            <a:avLst/>
          </a:prstGeom>
          <a:solidFill>
            <a:srgbClr val="0000FF"/>
          </a:solidFill>
          <a:ln w="9525">
            <a:noFill/>
            <a:miter lim="800000"/>
            <a:headEnd/>
            <a:tailEnd/>
          </a:ln>
          <a:effectLst/>
        </p:spPr>
        <p:txBody>
          <a:bodyPr wrap="none">
            <a:spAutoFit/>
          </a:bodyPr>
          <a:lstStyle/>
          <a:p>
            <a:r>
              <a:rPr lang="zh-CN" altLang="en-US" sz="2800">
                <a:solidFill>
                  <a:schemeClr val="bg1"/>
                </a:solidFill>
                <a:latin typeface="Arial" pitchFamily="34" charset="0"/>
                <a:ea typeface="黑体" pitchFamily="49" charset="-122"/>
              </a:rPr>
              <a:t>平行于线圈轴向的分量：</a:t>
            </a:r>
          </a:p>
        </p:txBody>
      </p:sp>
      <p:sp>
        <p:nvSpPr>
          <p:cNvPr id="679967" name="Text Box 31"/>
          <p:cNvSpPr txBox="1">
            <a:spLocks noChangeArrowheads="1"/>
          </p:cNvSpPr>
          <p:nvPr/>
        </p:nvSpPr>
        <p:spPr bwMode="auto">
          <a:xfrm>
            <a:off x="5292725" y="1052513"/>
            <a:ext cx="1917700" cy="457200"/>
          </a:xfrm>
          <a:prstGeom prst="rect">
            <a:avLst/>
          </a:prstGeom>
          <a:noFill/>
          <a:ln w="9525">
            <a:noFill/>
            <a:miter lim="800000"/>
            <a:headEnd/>
            <a:tailEnd/>
          </a:ln>
          <a:effectLst/>
        </p:spPr>
        <p:txBody>
          <a:bodyPr wrap="none">
            <a:spAutoFit/>
          </a:bodyPr>
          <a:lstStyle/>
          <a:p>
            <a:r>
              <a:rPr lang="zh-CN" altLang="en-US">
                <a:latin typeface="Arial" pitchFamily="34" charset="0"/>
              </a:rPr>
              <a:t>线圈半径：</a:t>
            </a:r>
            <a:r>
              <a:rPr lang="en-US" altLang="zh-CN" i="1"/>
              <a:t>r</a:t>
            </a:r>
            <a:r>
              <a:rPr lang="en-US" altLang="zh-CN" i="1" baseline="-25000"/>
              <a:t>c</a:t>
            </a:r>
            <a:endParaRPr lang="en-US" altLang="zh-CN"/>
          </a:p>
        </p:txBody>
      </p:sp>
      <p:sp>
        <p:nvSpPr>
          <p:cNvPr id="679968" name="Text Box 32"/>
          <p:cNvSpPr txBox="1">
            <a:spLocks noChangeArrowheads="1"/>
          </p:cNvSpPr>
          <p:nvPr/>
        </p:nvSpPr>
        <p:spPr bwMode="auto">
          <a:xfrm>
            <a:off x="3016250" y="5141913"/>
            <a:ext cx="3740150" cy="519112"/>
          </a:xfrm>
          <a:prstGeom prst="rect">
            <a:avLst/>
          </a:prstGeom>
          <a:solidFill>
            <a:srgbClr val="0000FF"/>
          </a:solidFill>
          <a:ln w="9525">
            <a:noFill/>
            <a:miter lim="800000"/>
            <a:headEnd/>
            <a:tailEnd/>
          </a:ln>
          <a:effectLst/>
        </p:spPr>
        <p:txBody>
          <a:bodyPr wrap="none">
            <a:spAutoFit/>
          </a:bodyPr>
          <a:lstStyle/>
          <a:p>
            <a:r>
              <a:rPr lang="zh-CN" altLang="en-US" sz="2800">
                <a:solidFill>
                  <a:schemeClr val="bg1"/>
                </a:solidFill>
                <a:latin typeface="Arial" pitchFamily="34" charset="0"/>
                <a:ea typeface="黑体" pitchFamily="49" charset="-122"/>
              </a:rPr>
              <a:t>沿着线圈径向的分量：</a:t>
            </a:r>
          </a:p>
        </p:txBody>
      </p:sp>
      <p:sp>
        <p:nvSpPr>
          <p:cNvPr id="679969" name="Rectangle 33"/>
          <p:cNvSpPr>
            <a:spLocks noChangeArrowheads="1"/>
          </p:cNvSpPr>
          <p:nvPr/>
        </p:nvSpPr>
        <p:spPr bwMode="auto">
          <a:xfrm>
            <a:off x="0" y="3162300"/>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679970" name="Object 34"/>
          <p:cNvGraphicFramePr>
            <a:graphicFrameLocks noChangeAspect="1"/>
          </p:cNvGraphicFramePr>
          <p:nvPr/>
        </p:nvGraphicFramePr>
        <p:xfrm>
          <a:off x="3016250" y="5805488"/>
          <a:ext cx="5976938" cy="822325"/>
        </p:xfrm>
        <a:graphic>
          <a:graphicData uri="http://schemas.openxmlformats.org/presentationml/2006/ole">
            <p:oleObj spid="_x0000_s679970" name="Equation" r:id="rId4" imgW="3962160" imgH="545760" progId="Equation.DSMT4">
              <p:embed/>
            </p:oleObj>
          </a:graphicData>
        </a:graphic>
      </p:graphicFrame>
      <p:sp>
        <p:nvSpPr>
          <p:cNvPr id="679971" name="Line 35"/>
          <p:cNvSpPr>
            <a:spLocks noChangeShapeType="1"/>
          </p:cNvSpPr>
          <p:nvPr/>
        </p:nvSpPr>
        <p:spPr bwMode="auto">
          <a:xfrm flipH="1">
            <a:off x="395288" y="5084763"/>
            <a:ext cx="863600" cy="0"/>
          </a:xfrm>
          <a:prstGeom prst="line">
            <a:avLst/>
          </a:prstGeom>
          <a:noFill/>
          <a:ln w="9525">
            <a:solidFill>
              <a:schemeClr val="tx1"/>
            </a:solidFill>
            <a:round/>
            <a:headEnd/>
            <a:tailEnd type="triangle" w="med" len="med"/>
          </a:ln>
          <a:effectLst/>
        </p:spPr>
        <p:txBody>
          <a:bodyPr/>
          <a:lstStyle/>
          <a:p>
            <a:endParaRPr lang="zh-CN" altLang="en-US"/>
          </a:p>
        </p:txBody>
      </p:sp>
      <p:sp>
        <p:nvSpPr>
          <p:cNvPr id="679972" name="Text Box 36"/>
          <p:cNvSpPr txBox="1">
            <a:spLocks noChangeArrowheads="1"/>
          </p:cNvSpPr>
          <p:nvPr/>
        </p:nvSpPr>
        <p:spPr bwMode="auto">
          <a:xfrm>
            <a:off x="250825" y="5084763"/>
            <a:ext cx="428625" cy="519112"/>
          </a:xfrm>
          <a:prstGeom prst="rect">
            <a:avLst/>
          </a:prstGeom>
          <a:noFill/>
          <a:ln w="9525">
            <a:noFill/>
            <a:miter lim="800000"/>
            <a:headEnd/>
            <a:tailEnd/>
          </a:ln>
          <a:effectLst/>
        </p:spPr>
        <p:txBody>
          <a:bodyPr wrap="none">
            <a:spAutoFit/>
          </a:bodyPr>
          <a:lstStyle/>
          <a:p>
            <a:r>
              <a:rPr lang="en-US" altLang="zh-CN" sz="2800" b="1" i="1">
                <a:solidFill>
                  <a:srgbClr val="0000FF"/>
                </a:solidFill>
              </a:rPr>
              <a:t>r</a:t>
            </a:r>
            <a:r>
              <a:rPr lang="en-US" altLang="zh-CN" sz="2800" b="1" i="1" baseline="-25000">
                <a:solidFill>
                  <a:srgbClr val="0000FF"/>
                </a:solidFill>
              </a:rPr>
              <a:t>c</a:t>
            </a:r>
            <a:endParaRPr lang="en-US" altLang="zh-CN" sz="2800" b="1" i="1">
              <a:solidFill>
                <a:srgbClr val="0000FF"/>
              </a:solidFill>
            </a:endParaRPr>
          </a:p>
        </p:txBody>
      </p:sp>
      <p:sp>
        <p:nvSpPr>
          <p:cNvPr id="679973" name="Text Box 37"/>
          <p:cNvSpPr txBox="1">
            <a:spLocks noChangeArrowheads="1"/>
          </p:cNvSpPr>
          <p:nvPr/>
        </p:nvSpPr>
        <p:spPr bwMode="auto">
          <a:xfrm>
            <a:off x="3059113" y="2420938"/>
            <a:ext cx="2317750" cy="519112"/>
          </a:xfrm>
          <a:prstGeom prst="rect">
            <a:avLst/>
          </a:prstGeom>
          <a:solidFill>
            <a:schemeClr val="bg1"/>
          </a:solidFill>
          <a:ln w="9525">
            <a:noFill/>
            <a:miter lim="800000"/>
            <a:headEnd/>
            <a:tailEnd/>
          </a:ln>
          <a:effectLst/>
        </p:spPr>
        <p:txBody>
          <a:bodyPr wrap="none">
            <a:spAutoFit/>
          </a:bodyPr>
          <a:lstStyle/>
          <a:p>
            <a:r>
              <a:rPr lang="zh-CN" altLang="en-US" sz="2800">
                <a:latin typeface="Arial" pitchFamily="34" charset="0"/>
                <a:ea typeface="隶书" pitchFamily="49" charset="-122"/>
              </a:rPr>
              <a:t>圆柱面坐标系</a:t>
            </a:r>
          </a:p>
        </p:txBody>
      </p:sp>
      <p:sp>
        <p:nvSpPr>
          <p:cNvPr id="679974" name="Freeform 38"/>
          <p:cNvSpPr>
            <a:spLocks/>
          </p:cNvSpPr>
          <p:nvPr/>
        </p:nvSpPr>
        <p:spPr bwMode="auto">
          <a:xfrm>
            <a:off x="6948488" y="2852738"/>
            <a:ext cx="792162" cy="808037"/>
          </a:xfrm>
          <a:custGeom>
            <a:avLst/>
            <a:gdLst/>
            <a:ahLst/>
            <a:cxnLst>
              <a:cxn ang="0">
                <a:pos x="0" y="318"/>
              </a:cxn>
              <a:cxn ang="0">
                <a:pos x="94" y="507"/>
              </a:cxn>
              <a:cxn ang="0">
                <a:pos x="286" y="306"/>
              </a:cxn>
              <a:cxn ang="0">
                <a:pos x="499" y="0"/>
              </a:cxn>
            </a:cxnLst>
            <a:rect l="0" t="0" r="r" b="b"/>
            <a:pathLst>
              <a:path w="499" h="509">
                <a:moveTo>
                  <a:pt x="0" y="318"/>
                </a:moveTo>
                <a:cubicBezTo>
                  <a:pt x="16" y="349"/>
                  <a:pt x="46" y="509"/>
                  <a:pt x="94" y="507"/>
                </a:cubicBezTo>
                <a:cubicBezTo>
                  <a:pt x="142" y="505"/>
                  <a:pt x="218" y="391"/>
                  <a:pt x="286" y="306"/>
                </a:cubicBezTo>
                <a:cubicBezTo>
                  <a:pt x="354" y="221"/>
                  <a:pt x="455" y="64"/>
                  <a:pt x="499" y="0"/>
                </a:cubicBezTo>
              </a:path>
            </a:pathLst>
          </a:custGeom>
          <a:noFill/>
          <a:ln w="57150" cmpd="sng">
            <a:solidFill>
              <a:srgbClr val="FF0000"/>
            </a:solidFill>
            <a:round/>
            <a:headEnd/>
            <a:tailEnd/>
          </a:ln>
          <a:effectLst/>
        </p:spPr>
        <p:txBody>
          <a:bodyPr/>
          <a:lstStyle/>
          <a:p>
            <a:endParaRPr lang="zh-CN" altLang="en-US"/>
          </a:p>
        </p:txBody>
      </p:sp>
      <p:sp>
        <p:nvSpPr>
          <p:cNvPr id="679975" name="Freeform 39"/>
          <p:cNvSpPr>
            <a:spLocks/>
          </p:cNvSpPr>
          <p:nvPr/>
        </p:nvSpPr>
        <p:spPr bwMode="auto">
          <a:xfrm>
            <a:off x="6588125" y="5013325"/>
            <a:ext cx="288925" cy="623888"/>
          </a:xfrm>
          <a:custGeom>
            <a:avLst/>
            <a:gdLst/>
            <a:ahLst/>
            <a:cxnLst>
              <a:cxn ang="0">
                <a:pos x="268" y="77"/>
              </a:cxn>
              <a:cxn ang="0">
                <a:pos x="49" y="68"/>
              </a:cxn>
              <a:cxn ang="0">
                <a:pos x="33" y="485"/>
              </a:cxn>
              <a:cxn ang="0">
                <a:pos x="250" y="507"/>
              </a:cxn>
              <a:cxn ang="0">
                <a:pos x="268" y="77"/>
              </a:cxn>
            </a:cxnLst>
            <a:rect l="0" t="0" r="r" b="b"/>
            <a:pathLst>
              <a:path w="301" h="575">
                <a:moveTo>
                  <a:pt x="268" y="77"/>
                </a:moveTo>
                <a:cubicBezTo>
                  <a:pt x="235" y="4"/>
                  <a:pt x="88" y="0"/>
                  <a:pt x="49" y="68"/>
                </a:cubicBezTo>
                <a:cubicBezTo>
                  <a:pt x="10" y="136"/>
                  <a:pt x="0" y="412"/>
                  <a:pt x="33" y="485"/>
                </a:cubicBezTo>
                <a:cubicBezTo>
                  <a:pt x="66" y="558"/>
                  <a:pt x="211" y="575"/>
                  <a:pt x="250" y="507"/>
                </a:cubicBezTo>
                <a:cubicBezTo>
                  <a:pt x="289" y="439"/>
                  <a:pt x="301" y="150"/>
                  <a:pt x="268" y="77"/>
                </a:cubicBezTo>
                <a:close/>
              </a:path>
            </a:pathLst>
          </a:custGeom>
          <a:noFill/>
          <a:ln w="57150" cmpd="sng">
            <a:solidFill>
              <a:srgbClr val="FF0000"/>
            </a:solidFill>
            <a:round/>
            <a:headEnd/>
            <a:tailEnd/>
          </a:ln>
          <a:effectLst/>
        </p:spPr>
        <p:txBody>
          <a:bodyPr/>
          <a:lstStyle/>
          <a:p>
            <a:endParaRPr lang="zh-CN" altLang="en-US"/>
          </a:p>
        </p:txBody>
      </p:sp>
      <p:grpSp>
        <p:nvGrpSpPr>
          <p:cNvPr id="679976" name="Group 40"/>
          <p:cNvGrpSpPr>
            <a:grpSpLocks/>
          </p:cNvGrpSpPr>
          <p:nvPr/>
        </p:nvGrpSpPr>
        <p:grpSpPr bwMode="auto">
          <a:xfrm>
            <a:off x="684213" y="3573463"/>
            <a:ext cx="1152525" cy="1439862"/>
            <a:chOff x="4921" y="1434"/>
            <a:chExt cx="726" cy="907"/>
          </a:xfrm>
        </p:grpSpPr>
        <p:sp>
          <p:nvSpPr>
            <p:cNvPr id="679977" name="Oval 41"/>
            <p:cNvSpPr>
              <a:spLocks noChangeArrowheads="1"/>
            </p:cNvSpPr>
            <p:nvPr/>
          </p:nvSpPr>
          <p:spPr bwMode="auto">
            <a:xfrm>
              <a:off x="4921" y="2090"/>
              <a:ext cx="701" cy="206"/>
            </a:xfrm>
            <a:prstGeom prst="ellipse">
              <a:avLst/>
            </a:prstGeom>
            <a:noFill/>
            <a:ln w="9525">
              <a:solidFill>
                <a:schemeClr val="tx1"/>
              </a:solidFill>
              <a:round/>
              <a:headEnd/>
              <a:tailEnd/>
            </a:ln>
            <a:effectLst/>
          </p:spPr>
          <p:txBody>
            <a:bodyPr wrap="none" anchor="ctr"/>
            <a:lstStyle/>
            <a:p>
              <a:endParaRPr lang="zh-CN" altLang="en-US"/>
            </a:p>
          </p:txBody>
        </p:sp>
        <p:grpSp>
          <p:nvGrpSpPr>
            <p:cNvPr id="679978" name="Group 42"/>
            <p:cNvGrpSpPr>
              <a:grpSpLocks/>
            </p:cNvGrpSpPr>
            <p:nvPr/>
          </p:nvGrpSpPr>
          <p:grpSpPr bwMode="auto">
            <a:xfrm>
              <a:off x="4921" y="1434"/>
              <a:ext cx="726" cy="907"/>
              <a:chOff x="4921" y="1434"/>
              <a:chExt cx="726" cy="907"/>
            </a:xfrm>
          </p:grpSpPr>
          <p:sp>
            <p:nvSpPr>
              <p:cNvPr id="679979" name="Line 43"/>
              <p:cNvSpPr>
                <a:spLocks noChangeShapeType="1"/>
              </p:cNvSpPr>
              <p:nvPr/>
            </p:nvSpPr>
            <p:spPr bwMode="auto">
              <a:xfrm flipV="1">
                <a:off x="5272" y="1797"/>
                <a:ext cx="271" cy="226"/>
              </a:xfrm>
              <a:prstGeom prst="line">
                <a:avLst/>
              </a:prstGeom>
              <a:noFill/>
              <a:ln w="38100">
                <a:solidFill>
                  <a:srgbClr val="FF0000"/>
                </a:solidFill>
                <a:round/>
                <a:headEnd/>
                <a:tailEnd type="triangle" w="med" len="med"/>
              </a:ln>
              <a:effectLst/>
            </p:spPr>
            <p:txBody>
              <a:bodyPr/>
              <a:lstStyle/>
              <a:p>
                <a:endParaRPr lang="zh-CN" altLang="en-US"/>
              </a:p>
            </p:txBody>
          </p:sp>
          <p:sp>
            <p:nvSpPr>
              <p:cNvPr id="679980" name="Line 44"/>
              <p:cNvSpPr>
                <a:spLocks noChangeShapeType="1"/>
              </p:cNvSpPr>
              <p:nvPr/>
            </p:nvSpPr>
            <p:spPr bwMode="auto">
              <a:xfrm flipV="1">
                <a:off x="5272" y="2015"/>
                <a:ext cx="342" cy="7"/>
              </a:xfrm>
              <a:prstGeom prst="line">
                <a:avLst/>
              </a:prstGeom>
              <a:noFill/>
              <a:ln w="38100">
                <a:solidFill>
                  <a:srgbClr val="FF0000"/>
                </a:solidFill>
                <a:round/>
                <a:headEnd/>
                <a:tailEnd type="triangle" w="med" len="med"/>
              </a:ln>
              <a:effectLst/>
            </p:spPr>
            <p:txBody>
              <a:bodyPr/>
              <a:lstStyle/>
              <a:p>
                <a:endParaRPr lang="zh-CN" altLang="en-US"/>
              </a:p>
            </p:txBody>
          </p:sp>
          <p:sp>
            <p:nvSpPr>
              <p:cNvPr id="679981" name="Text Box 45"/>
              <p:cNvSpPr txBox="1">
                <a:spLocks noChangeArrowheads="1"/>
              </p:cNvSpPr>
              <p:nvPr/>
            </p:nvSpPr>
            <p:spPr bwMode="auto">
              <a:xfrm>
                <a:off x="5444" y="1752"/>
                <a:ext cx="203" cy="231"/>
              </a:xfrm>
              <a:prstGeom prst="rect">
                <a:avLst/>
              </a:prstGeom>
              <a:noFill/>
              <a:ln w="9525">
                <a:noFill/>
                <a:miter lim="800000"/>
                <a:headEnd/>
                <a:tailEnd/>
              </a:ln>
              <a:effectLst/>
            </p:spPr>
            <p:txBody>
              <a:bodyPr wrap="none">
                <a:spAutoFit/>
              </a:bodyPr>
              <a:lstStyle/>
              <a:p>
                <a:r>
                  <a:rPr lang="en-US" altLang="zh-CN" sz="1800" i="1">
                    <a:solidFill>
                      <a:srgbClr val="0000FF"/>
                    </a:solidFill>
                    <a:latin typeface="Arial" pitchFamily="34" charset="0"/>
                    <a:sym typeface="Symbol" pitchFamily="18" charset="2"/>
                  </a:rPr>
                  <a:t></a:t>
                </a:r>
              </a:p>
            </p:txBody>
          </p:sp>
          <p:sp>
            <p:nvSpPr>
              <p:cNvPr id="679982" name="Freeform 46"/>
              <p:cNvSpPr>
                <a:spLocks/>
              </p:cNvSpPr>
              <p:nvPr/>
            </p:nvSpPr>
            <p:spPr bwMode="auto">
              <a:xfrm rot="-2238047">
                <a:off x="5431" y="1877"/>
                <a:ext cx="58" cy="129"/>
              </a:xfrm>
              <a:custGeom>
                <a:avLst/>
                <a:gdLst/>
                <a:ahLst/>
                <a:cxnLst>
                  <a:cxn ang="0">
                    <a:pos x="0" y="133"/>
                  </a:cxn>
                  <a:cxn ang="0">
                    <a:pos x="48" y="115"/>
                  </a:cxn>
                  <a:cxn ang="0">
                    <a:pos x="66" y="70"/>
                  </a:cxn>
                  <a:cxn ang="0">
                    <a:pos x="64" y="0"/>
                  </a:cxn>
                </a:cxnLst>
                <a:rect l="0" t="0" r="r" b="b"/>
                <a:pathLst>
                  <a:path w="69" h="133">
                    <a:moveTo>
                      <a:pt x="0" y="133"/>
                    </a:moveTo>
                    <a:cubicBezTo>
                      <a:pt x="8" y="129"/>
                      <a:pt x="37" y="125"/>
                      <a:pt x="48" y="115"/>
                    </a:cubicBezTo>
                    <a:cubicBezTo>
                      <a:pt x="59" y="105"/>
                      <a:pt x="63" y="89"/>
                      <a:pt x="66" y="70"/>
                    </a:cubicBezTo>
                    <a:cubicBezTo>
                      <a:pt x="69" y="51"/>
                      <a:pt x="65" y="15"/>
                      <a:pt x="64" y="0"/>
                    </a:cubicBezTo>
                  </a:path>
                </a:pathLst>
              </a:custGeom>
              <a:noFill/>
              <a:ln w="28575" cmpd="sng">
                <a:solidFill>
                  <a:srgbClr val="FF0000"/>
                </a:solidFill>
                <a:round/>
                <a:headEnd type="none" w="med" len="med"/>
                <a:tailEnd type="triangle" w="med" len="med"/>
              </a:ln>
              <a:effectLst/>
            </p:spPr>
            <p:txBody>
              <a:bodyPr/>
              <a:lstStyle/>
              <a:p>
                <a:endParaRPr lang="zh-CN" altLang="en-US"/>
              </a:p>
            </p:txBody>
          </p:sp>
          <p:sp>
            <p:nvSpPr>
              <p:cNvPr id="679983" name="Text Box 47"/>
              <p:cNvSpPr txBox="1">
                <a:spLocks noChangeArrowheads="1"/>
              </p:cNvSpPr>
              <p:nvPr/>
            </p:nvSpPr>
            <p:spPr bwMode="auto">
              <a:xfrm>
                <a:off x="5103" y="1616"/>
                <a:ext cx="172" cy="231"/>
              </a:xfrm>
              <a:prstGeom prst="rect">
                <a:avLst/>
              </a:prstGeom>
              <a:noFill/>
              <a:ln w="9525">
                <a:noFill/>
                <a:miter lim="800000"/>
                <a:headEnd/>
                <a:tailEnd/>
              </a:ln>
              <a:effectLst/>
            </p:spPr>
            <p:txBody>
              <a:bodyPr wrap="none">
                <a:spAutoFit/>
              </a:bodyPr>
              <a:lstStyle/>
              <a:p>
                <a:r>
                  <a:rPr lang="en-US" altLang="zh-CN" sz="1800" i="1">
                    <a:solidFill>
                      <a:srgbClr val="0000FF"/>
                    </a:solidFill>
                    <a:sym typeface="Symbol" pitchFamily="18" charset="2"/>
                  </a:rPr>
                  <a:t>z</a:t>
                </a:r>
              </a:p>
            </p:txBody>
          </p:sp>
          <p:sp>
            <p:nvSpPr>
              <p:cNvPr id="679984" name="Text Box 48"/>
              <p:cNvSpPr txBox="1">
                <a:spLocks noChangeArrowheads="1"/>
              </p:cNvSpPr>
              <p:nvPr/>
            </p:nvSpPr>
            <p:spPr bwMode="auto">
              <a:xfrm>
                <a:off x="5452" y="1974"/>
                <a:ext cx="195" cy="231"/>
              </a:xfrm>
              <a:prstGeom prst="rect">
                <a:avLst/>
              </a:prstGeom>
              <a:noFill/>
              <a:ln w="9525">
                <a:noFill/>
                <a:miter lim="800000"/>
                <a:headEnd/>
                <a:tailEnd/>
              </a:ln>
              <a:effectLst/>
            </p:spPr>
            <p:txBody>
              <a:bodyPr wrap="none">
                <a:spAutoFit/>
              </a:bodyPr>
              <a:lstStyle/>
              <a:p>
                <a:r>
                  <a:rPr lang="en-US" altLang="zh-CN" sz="1800" i="1">
                    <a:solidFill>
                      <a:srgbClr val="0000FF"/>
                    </a:solidFill>
                    <a:sym typeface="Symbol" pitchFamily="18" charset="2"/>
                  </a:rPr>
                  <a:t></a:t>
                </a:r>
              </a:p>
            </p:txBody>
          </p:sp>
          <p:sp>
            <p:nvSpPr>
              <p:cNvPr id="679985" name="AutoShape 49"/>
              <p:cNvSpPr>
                <a:spLocks noChangeArrowheads="1"/>
              </p:cNvSpPr>
              <p:nvPr/>
            </p:nvSpPr>
            <p:spPr bwMode="auto">
              <a:xfrm>
                <a:off x="4921" y="1480"/>
                <a:ext cx="703" cy="816"/>
              </a:xfrm>
              <a:prstGeom prst="can">
                <a:avLst>
                  <a:gd name="adj" fmla="val 29018"/>
                </a:avLst>
              </a:prstGeom>
              <a:noFill/>
              <a:ln w="9525">
                <a:solidFill>
                  <a:schemeClr val="tx1"/>
                </a:solidFill>
                <a:round/>
                <a:headEnd/>
                <a:tailEnd/>
              </a:ln>
              <a:effectLst/>
            </p:spPr>
            <p:txBody>
              <a:bodyPr wrap="none" anchor="ctr"/>
              <a:lstStyle/>
              <a:p>
                <a:endParaRPr lang="zh-CN" altLang="en-US"/>
              </a:p>
            </p:txBody>
          </p:sp>
          <p:sp>
            <p:nvSpPr>
              <p:cNvPr id="679986" name="Line 50"/>
              <p:cNvSpPr>
                <a:spLocks noChangeShapeType="1"/>
              </p:cNvSpPr>
              <p:nvPr/>
            </p:nvSpPr>
            <p:spPr bwMode="auto">
              <a:xfrm>
                <a:off x="5273" y="1434"/>
                <a:ext cx="0" cy="907"/>
              </a:xfrm>
              <a:prstGeom prst="line">
                <a:avLst/>
              </a:prstGeom>
              <a:noFill/>
              <a:ln w="9525">
                <a:solidFill>
                  <a:schemeClr val="tx1"/>
                </a:solidFill>
                <a:prstDash val="lgDashDot"/>
                <a:round/>
                <a:headEnd/>
                <a:tailEnd/>
              </a:ln>
              <a:effectLst/>
            </p:spPr>
            <p:txBody>
              <a:bodyPr/>
              <a:lstStyle/>
              <a:p>
                <a:endParaRPr lang="zh-CN" altLang="en-US"/>
              </a:p>
            </p:txBody>
          </p:sp>
          <p:sp>
            <p:nvSpPr>
              <p:cNvPr id="679987" name="Line 51"/>
              <p:cNvSpPr>
                <a:spLocks noChangeShapeType="1"/>
              </p:cNvSpPr>
              <p:nvPr/>
            </p:nvSpPr>
            <p:spPr bwMode="auto">
              <a:xfrm flipV="1">
                <a:off x="5275" y="1718"/>
                <a:ext cx="1" cy="317"/>
              </a:xfrm>
              <a:prstGeom prst="line">
                <a:avLst/>
              </a:prstGeom>
              <a:noFill/>
              <a:ln w="38100">
                <a:solidFill>
                  <a:srgbClr val="FF0000"/>
                </a:solidFill>
                <a:round/>
                <a:headEnd/>
                <a:tailEnd type="triangle" w="med" len="med"/>
              </a:ln>
              <a:effectLst/>
            </p:spPr>
            <p:txBody>
              <a:bodyPr/>
              <a:lstStyle/>
              <a:p>
                <a:endParaRPr lang="zh-CN" altLang="en-US"/>
              </a:p>
            </p:txBody>
          </p:sp>
        </p:grpSp>
      </p:grpSp>
      <p:sp>
        <p:nvSpPr>
          <p:cNvPr id="679988" name="Text Box 52"/>
          <p:cNvSpPr txBox="1">
            <a:spLocks noChangeArrowheads="1"/>
          </p:cNvSpPr>
          <p:nvPr/>
        </p:nvSpPr>
        <p:spPr bwMode="auto">
          <a:xfrm>
            <a:off x="7151688" y="2324100"/>
            <a:ext cx="1587500" cy="457200"/>
          </a:xfrm>
          <a:prstGeom prst="rect">
            <a:avLst/>
          </a:prstGeom>
          <a:noFill/>
          <a:ln w="9525">
            <a:noFill/>
            <a:miter lim="800000"/>
            <a:headEnd/>
            <a:tailEnd/>
          </a:ln>
          <a:effectLst/>
        </p:spPr>
        <p:txBody>
          <a:bodyPr wrap="none">
            <a:spAutoFit/>
          </a:bodyPr>
          <a:lstStyle/>
          <a:p>
            <a:r>
              <a:rPr lang="en-US" altLang="zh-CN" b="1" i="1">
                <a:latin typeface="Arial" pitchFamily="34" charset="0"/>
                <a:sym typeface="Symbol" pitchFamily="18" charset="2"/>
              </a:rPr>
              <a:t></a:t>
            </a:r>
            <a:r>
              <a:rPr lang="zh-CN" altLang="en-US">
                <a:latin typeface="Arial" pitchFamily="34" charset="0"/>
                <a:sym typeface="Symbol" pitchFamily="18" charset="2"/>
              </a:rPr>
              <a:t>方向为零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79940"/>
                                        </p:tgtEl>
                                        <p:attrNameLst>
                                          <p:attrName>style.visibility</p:attrName>
                                        </p:attrNameLst>
                                      </p:cBhvr>
                                      <p:to>
                                        <p:strVal val="visible"/>
                                      </p:to>
                                    </p:set>
                                    <p:animEffect transition="in" filter="fade">
                                      <p:cBhvr>
                                        <p:cTn id="7" dur="2000"/>
                                        <p:tgtEl>
                                          <p:spTgt spid="6799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79971"/>
                                        </p:tgtEl>
                                        <p:attrNameLst>
                                          <p:attrName>style.visibility</p:attrName>
                                        </p:attrNameLst>
                                      </p:cBhvr>
                                      <p:to>
                                        <p:strVal val="visible"/>
                                      </p:to>
                                    </p:set>
                                    <p:animEffect transition="in" filter="fade">
                                      <p:cBhvr>
                                        <p:cTn id="12" dur="2000"/>
                                        <p:tgtEl>
                                          <p:spTgt spid="67997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79972"/>
                                        </p:tgtEl>
                                        <p:attrNameLst>
                                          <p:attrName>style.visibility</p:attrName>
                                        </p:attrNameLst>
                                      </p:cBhvr>
                                      <p:to>
                                        <p:strVal val="visible"/>
                                      </p:to>
                                    </p:set>
                                    <p:animEffect transition="in" filter="fade">
                                      <p:cBhvr>
                                        <p:cTn id="15" dur="2000"/>
                                        <p:tgtEl>
                                          <p:spTgt spid="679972"/>
                                        </p:tgtEl>
                                      </p:cBhvr>
                                    </p:animEffect>
                                  </p:childTnLst>
                                </p:cTn>
                              </p:par>
                              <p:par>
                                <p:cTn id="16" presetID="10" presetClass="entr" presetSubtype="0" fill="hold" nodeType="withEffect">
                                  <p:stCondLst>
                                    <p:cond delay="0"/>
                                  </p:stCondLst>
                                  <p:childTnLst>
                                    <p:set>
                                      <p:cBhvr>
                                        <p:cTn id="17" dur="1" fill="hold">
                                          <p:stCondLst>
                                            <p:cond delay="0"/>
                                          </p:stCondLst>
                                        </p:cTn>
                                        <p:tgtEl>
                                          <p:spTgt spid="679941"/>
                                        </p:tgtEl>
                                        <p:attrNameLst>
                                          <p:attrName>style.visibility</p:attrName>
                                        </p:attrNameLst>
                                      </p:cBhvr>
                                      <p:to>
                                        <p:strVal val="visible"/>
                                      </p:to>
                                    </p:set>
                                    <p:animEffect transition="in" filter="fade">
                                      <p:cBhvr>
                                        <p:cTn id="18" dur="2000"/>
                                        <p:tgtEl>
                                          <p:spTgt spid="67994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79963"/>
                                        </p:tgtEl>
                                        <p:attrNameLst>
                                          <p:attrName>style.visibility</p:attrName>
                                        </p:attrNameLst>
                                      </p:cBhvr>
                                      <p:to>
                                        <p:strVal val="visible"/>
                                      </p:to>
                                    </p:set>
                                    <p:animEffect transition="in" filter="fade">
                                      <p:cBhvr>
                                        <p:cTn id="21" dur="2000"/>
                                        <p:tgtEl>
                                          <p:spTgt spid="67996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79964"/>
                                        </p:tgtEl>
                                        <p:attrNameLst>
                                          <p:attrName>style.visibility</p:attrName>
                                        </p:attrNameLst>
                                      </p:cBhvr>
                                      <p:to>
                                        <p:strVal val="visible"/>
                                      </p:to>
                                    </p:set>
                                    <p:animEffect transition="in" filter="fade">
                                      <p:cBhvr>
                                        <p:cTn id="24" dur="2000"/>
                                        <p:tgtEl>
                                          <p:spTgt spid="679964"/>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679967"/>
                                        </p:tgtEl>
                                        <p:attrNameLst>
                                          <p:attrName>style.visibility</p:attrName>
                                        </p:attrNameLst>
                                      </p:cBhvr>
                                      <p:to>
                                        <p:strVal val="visible"/>
                                      </p:to>
                                    </p:set>
                                    <p:animEffect transition="in" filter="fade">
                                      <p:cBhvr>
                                        <p:cTn id="28" dur="2000"/>
                                        <p:tgtEl>
                                          <p:spTgt spid="67996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679965"/>
                                        </p:tgtEl>
                                        <p:attrNameLst>
                                          <p:attrName>style.visibility</p:attrName>
                                        </p:attrNameLst>
                                      </p:cBhvr>
                                      <p:to>
                                        <p:strVal val="visible"/>
                                      </p:to>
                                    </p:set>
                                    <p:anim calcmode="lin" valueType="num">
                                      <p:cBhvr additive="base">
                                        <p:cTn id="33" dur="500" fill="hold"/>
                                        <p:tgtEl>
                                          <p:spTgt spid="679965"/>
                                        </p:tgtEl>
                                        <p:attrNameLst>
                                          <p:attrName>ppt_x</p:attrName>
                                        </p:attrNameLst>
                                      </p:cBhvr>
                                      <p:tavLst>
                                        <p:tav tm="0">
                                          <p:val>
                                            <p:strVal val="1+#ppt_w/2"/>
                                          </p:val>
                                        </p:tav>
                                        <p:tav tm="100000">
                                          <p:val>
                                            <p:strVal val="#ppt_x"/>
                                          </p:val>
                                        </p:tav>
                                      </p:tavLst>
                                    </p:anim>
                                    <p:anim calcmode="lin" valueType="num">
                                      <p:cBhvr additive="base">
                                        <p:cTn id="34" dur="500" fill="hold"/>
                                        <p:tgtEl>
                                          <p:spTgt spid="679965"/>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79976"/>
                                        </p:tgtEl>
                                        <p:attrNameLst>
                                          <p:attrName>style.visibility</p:attrName>
                                        </p:attrNameLst>
                                      </p:cBhvr>
                                      <p:to>
                                        <p:strVal val="visible"/>
                                      </p:to>
                                    </p:set>
                                    <p:animEffect transition="in" filter="fade">
                                      <p:cBhvr>
                                        <p:cTn id="39" dur="2000"/>
                                        <p:tgtEl>
                                          <p:spTgt spid="679976"/>
                                        </p:tgtEl>
                                      </p:cBhvr>
                                    </p:animEffect>
                                  </p:childTnLst>
                                </p:cTn>
                              </p:par>
                            </p:childTnLst>
                          </p:cTn>
                        </p:par>
                        <p:par>
                          <p:cTn id="40" fill="hold">
                            <p:stCondLst>
                              <p:cond delay="2000"/>
                            </p:stCondLst>
                            <p:childTnLst>
                              <p:par>
                                <p:cTn id="41" presetID="23" presetClass="entr" presetSubtype="16" fill="hold" grpId="0" nodeType="afterEffect">
                                  <p:stCondLst>
                                    <p:cond delay="0"/>
                                  </p:stCondLst>
                                  <p:childTnLst>
                                    <p:set>
                                      <p:cBhvr>
                                        <p:cTn id="42" dur="1" fill="hold">
                                          <p:stCondLst>
                                            <p:cond delay="0"/>
                                          </p:stCondLst>
                                        </p:cTn>
                                        <p:tgtEl>
                                          <p:spTgt spid="679973"/>
                                        </p:tgtEl>
                                        <p:attrNameLst>
                                          <p:attrName>style.visibility</p:attrName>
                                        </p:attrNameLst>
                                      </p:cBhvr>
                                      <p:to>
                                        <p:strVal val="visible"/>
                                      </p:to>
                                    </p:set>
                                    <p:anim calcmode="lin" valueType="num">
                                      <p:cBhvr>
                                        <p:cTn id="43" dur="500" fill="hold"/>
                                        <p:tgtEl>
                                          <p:spTgt spid="679973"/>
                                        </p:tgtEl>
                                        <p:attrNameLst>
                                          <p:attrName>ppt_w</p:attrName>
                                        </p:attrNameLst>
                                      </p:cBhvr>
                                      <p:tavLst>
                                        <p:tav tm="0">
                                          <p:val>
                                            <p:fltVal val="0"/>
                                          </p:val>
                                        </p:tav>
                                        <p:tav tm="100000">
                                          <p:val>
                                            <p:strVal val="#ppt_w"/>
                                          </p:val>
                                        </p:tav>
                                      </p:tavLst>
                                    </p:anim>
                                    <p:anim calcmode="lin" valueType="num">
                                      <p:cBhvr>
                                        <p:cTn id="44" dur="500" fill="hold"/>
                                        <p:tgtEl>
                                          <p:spTgt spid="679973"/>
                                        </p:tgtEl>
                                        <p:attrNameLst>
                                          <p:attrName>ppt_h</p:attrName>
                                        </p:attrNameLst>
                                      </p:cBhvr>
                                      <p:tavLst>
                                        <p:tav tm="0">
                                          <p:val>
                                            <p:fltVal val="0"/>
                                          </p:val>
                                        </p:tav>
                                        <p:tav tm="100000">
                                          <p:val>
                                            <p:strVal val="#ppt_h"/>
                                          </p:val>
                                        </p:tav>
                                      </p:tavLst>
                                    </p:anim>
                                  </p:childTnLst>
                                </p:cTn>
                              </p:par>
                              <p:par>
                                <p:cTn id="45" presetID="56" presetClass="path" presetSubtype="0" accel="50000" decel="50000" fill="hold" grpId="1" nodeType="withEffect">
                                  <p:stCondLst>
                                    <p:cond delay="0"/>
                                  </p:stCondLst>
                                  <p:childTnLst>
                                    <p:animMotion origin="layout" path="M -0.32361 0.16162 L -4.72222E-6 9.82659E-7 " pathEditMode="relative" rAng="0" ptsTypes="AA">
                                      <p:cBhvr>
                                        <p:cTn id="46" dur="2000" fill="hold"/>
                                        <p:tgtEl>
                                          <p:spTgt spid="679973"/>
                                        </p:tgtEl>
                                        <p:attrNameLst>
                                          <p:attrName>ppt_x</p:attrName>
                                          <p:attrName>ppt_y</p:attrName>
                                        </p:attrNameLst>
                                      </p:cBhvr>
                                      <p:rCtr x="162" y="-81"/>
                                    </p:animMotion>
                                  </p:childTnLst>
                                </p:cTn>
                              </p:par>
                            </p:childTnLst>
                          </p:cTn>
                        </p:par>
                      </p:childTnLst>
                    </p:cTn>
                  </p:par>
                  <p:par>
                    <p:cTn id="47" fill="hold">
                      <p:stCondLst>
                        <p:cond delay="indefinite"/>
                      </p:stCondLst>
                      <p:childTnLst>
                        <p:par>
                          <p:cTn id="48" fill="hold">
                            <p:stCondLst>
                              <p:cond delay="0"/>
                            </p:stCondLst>
                            <p:childTnLst>
                              <p:par>
                                <p:cTn id="49" presetID="18" presetClass="entr" presetSubtype="6" fill="hold" grpId="0" nodeType="clickEffect">
                                  <p:stCondLst>
                                    <p:cond delay="0"/>
                                  </p:stCondLst>
                                  <p:childTnLst>
                                    <p:set>
                                      <p:cBhvr>
                                        <p:cTn id="50" dur="1" fill="hold">
                                          <p:stCondLst>
                                            <p:cond delay="0"/>
                                          </p:stCondLst>
                                        </p:cTn>
                                        <p:tgtEl>
                                          <p:spTgt spid="679966"/>
                                        </p:tgtEl>
                                        <p:attrNameLst>
                                          <p:attrName>style.visibility</p:attrName>
                                        </p:attrNameLst>
                                      </p:cBhvr>
                                      <p:to>
                                        <p:strVal val="visible"/>
                                      </p:to>
                                    </p:set>
                                    <p:animEffect transition="in" filter="strips(downRight)">
                                      <p:cBhvr>
                                        <p:cTn id="51" dur="500"/>
                                        <p:tgtEl>
                                          <p:spTgt spid="679966"/>
                                        </p:tgtEl>
                                      </p:cBhvr>
                                    </p:animEffect>
                                  </p:childTnLst>
                                </p:cTn>
                              </p:par>
                            </p:childTnLst>
                          </p:cTn>
                        </p:par>
                        <p:par>
                          <p:cTn id="52" fill="hold">
                            <p:stCondLst>
                              <p:cond delay="500"/>
                            </p:stCondLst>
                            <p:childTnLst>
                              <p:par>
                                <p:cTn id="53" presetID="18" presetClass="entr" presetSubtype="6" fill="hold" nodeType="afterEffect">
                                  <p:stCondLst>
                                    <p:cond delay="0"/>
                                  </p:stCondLst>
                                  <p:childTnLst>
                                    <p:set>
                                      <p:cBhvr>
                                        <p:cTn id="54" dur="1" fill="hold">
                                          <p:stCondLst>
                                            <p:cond delay="0"/>
                                          </p:stCondLst>
                                        </p:cTn>
                                        <p:tgtEl>
                                          <p:spTgt spid="679962"/>
                                        </p:tgtEl>
                                        <p:attrNameLst>
                                          <p:attrName>style.visibility</p:attrName>
                                        </p:attrNameLst>
                                      </p:cBhvr>
                                      <p:to>
                                        <p:strVal val="visible"/>
                                      </p:to>
                                    </p:set>
                                    <p:animEffect transition="in" filter="strips(downRight)">
                                      <p:cBhvr>
                                        <p:cTn id="55" dur="500"/>
                                        <p:tgtEl>
                                          <p:spTgt spid="679962"/>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6" fill="hold" grpId="0" nodeType="clickEffect">
                                  <p:stCondLst>
                                    <p:cond delay="0"/>
                                  </p:stCondLst>
                                  <p:childTnLst>
                                    <p:set>
                                      <p:cBhvr>
                                        <p:cTn id="59" dur="1" fill="hold">
                                          <p:stCondLst>
                                            <p:cond delay="0"/>
                                          </p:stCondLst>
                                        </p:cTn>
                                        <p:tgtEl>
                                          <p:spTgt spid="679968"/>
                                        </p:tgtEl>
                                        <p:attrNameLst>
                                          <p:attrName>style.visibility</p:attrName>
                                        </p:attrNameLst>
                                      </p:cBhvr>
                                      <p:to>
                                        <p:strVal val="visible"/>
                                      </p:to>
                                    </p:set>
                                    <p:animEffect transition="in" filter="strips(downRight)">
                                      <p:cBhvr>
                                        <p:cTn id="60" dur="500"/>
                                        <p:tgtEl>
                                          <p:spTgt spid="679968"/>
                                        </p:tgtEl>
                                      </p:cBhvr>
                                    </p:animEffect>
                                  </p:childTnLst>
                                </p:cTn>
                              </p:par>
                            </p:childTnLst>
                          </p:cTn>
                        </p:par>
                        <p:par>
                          <p:cTn id="61" fill="hold">
                            <p:stCondLst>
                              <p:cond delay="500"/>
                            </p:stCondLst>
                            <p:childTnLst>
                              <p:par>
                                <p:cTn id="62" presetID="18" presetClass="entr" presetSubtype="6" fill="hold" nodeType="afterEffect">
                                  <p:stCondLst>
                                    <p:cond delay="0"/>
                                  </p:stCondLst>
                                  <p:childTnLst>
                                    <p:set>
                                      <p:cBhvr>
                                        <p:cTn id="63" dur="1" fill="hold">
                                          <p:stCondLst>
                                            <p:cond delay="0"/>
                                          </p:stCondLst>
                                        </p:cTn>
                                        <p:tgtEl>
                                          <p:spTgt spid="679970"/>
                                        </p:tgtEl>
                                        <p:attrNameLst>
                                          <p:attrName>style.visibility</p:attrName>
                                        </p:attrNameLst>
                                      </p:cBhvr>
                                      <p:to>
                                        <p:strVal val="visible"/>
                                      </p:to>
                                    </p:set>
                                    <p:animEffect transition="in" filter="strips(downRight)">
                                      <p:cBhvr>
                                        <p:cTn id="64" dur="500"/>
                                        <p:tgtEl>
                                          <p:spTgt spid="679970"/>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grpId="0" nodeType="clickEffect">
                                  <p:stCondLst>
                                    <p:cond delay="0"/>
                                  </p:stCondLst>
                                  <p:childTnLst>
                                    <p:set>
                                      <p:cBhvr>
                                        <p:cTn id="68" dur="1" fill="hold">
                                          <p:stCondLst>
                                            <p:cond delay="0"/>
                                          </p:stCondLst>
                                        </p:cTn>
                                        <p:tgtEl>
                                          <p:spTgt spid="679988"/>
                                        </p:tgtEl>
                                        <p:attrNameLst>
                                          <p:attrName>style.visibility</p:attrName>
                                        </p:attrNameLst>
                                      </p:cBhvr>
                                      <p:to>
                                        <p:strVal val="visible"/>
                                      </p:to>
                                    </p:set>
                                    <p:anim calcmode="lin" valueType="num">
                                      <p:cBhvr additive="base">
                                        <p:cTn id="69" dur="500" fill="hold"/>
                                        <p:tgtEl>
                                          <p:spTgt spid="679988"/>
                                        </p:tgtEl>
                                        <p:attrNameLst>
                                          <p:attrName>ppt_x</p:attrName>
                                        </p:attrNameLst>
                                      </p:cBhvr>
                                      <p:tavLst>
                                        <p:tav tm="0">
                                          <p:val>
                                            <p:strVal val="1+#ppt_w/2"/>
                                          </p:val>
                                        </p:tav>
                                        <p:tav tm="100000">
                                          <p:val>
                                            <p:strVal val="#ppt_x"/>
                                          </p:val>
                                        </p:tav>
                                      </p:tavLst>
                                    </p:anim>
                                    <p:anim calcmode="lin" valueType="num">
                                      <p:cBhvr additive="base">
                                        <p:cTn id="70" dur="500" fill="hold"/>
                                        <p:tgtEl>
                                          <p:spTgt spid="679988"/>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3" presetClass="entr" presetSubtype="528" fill="hold" grpId="0" nodeType="clickEffect">
                                  <p:stCondLst>
                                    <p:cond delay="0"/>
                                  </p:stCondLst>
                                  <p:childTnLst>
                                    <p:set>
                                      <p:cBhvr>
                                        <p:cTn id="74" dur="1" fill="hold">
                                          <p:stCondLst>
                                            <p:cond delay="0"/>
                                          </p:stCondLst>
                                        </p:cTn>
                                        <p:tgtEl>
                                          <p:spTgt spid="679974"/>
                                        </p:tgtEl>
                                        <p:attrNameLst>
                                          <p:attrName>style.visibility</p:attrName>
                                        </p:attrNameLst>
                                      </p:cBhvr>
                                      <p:to>
                                        <p:strVal val="visible"/>
                                      </p:to>
                                    </p:set>
                                    <p:anim calcmode="lin" valueType="num">
                                      <p:cBhvr>
                                        <p:cTn id="75" dur="500" fill="hold"/>
                                        <p:tgtEl>
                                          <p:spTgt spid="679974"/>
                                        </p:tgtEl>
                                        <p:attrNameLst>
                                          <p:attrName>ppt_w</p:attrName>
                                        </p:attrNameLst>
                                      </p:cBhvr>
                                      <p:tavLst>
                                        <p:tav tm="0">
                                          <p:val>
                                            <p:fltVal val="0"/>
                                          </p:val>
                                        </p:tav>
                                        <p:tav tm="100000">
                                          <p:val>
                                            <p:strVal val="#ppt_w"/>
                                          </p:val>
                                        </p:tav>
                                      </p:tavLst>
                                    </p:anim>
                                    <p:anim calcmode="lin" valueType="num">
                                      <p:cBhvr>
                                        <p:cTn id="76" dur="500" fill="hold"/>
                                        <p:tgtEl>
                                          <p:spTgt spid="679974"/>
                                        </p:tgtEl>
                                        <p:attrNameLst>
                                          <p:attrName>ppt_h</p:attrName>
                                        </p:attrNameLst>
                                      </p:cBhvr>
                                      <p:tavLst>
                                        <p:tav tm="0">
                                          <p:val>
                                            <p:fltVal val="0"/>
                                          </p:val>
                                        </p:tav>
                                        <p:tav tm="100000">
                                          <p:val>
                                            <p:strVal val="#ppt_h"/>
                                          </p:val>
                                        </p:tav>
                                      </p:tavLst>
                                    </p:anim>
                                    <p:anim calcmode="lin" valueType="num">
                                      <p:cBhvr>
                                        <p:cTn id="77" dur="500" fill="hold"/>
                                        <p:tgtEl>
                                          <p:spTgt spid="679974"/>
                                        </p:tgtEl>
                                        <p:attrNameLst>
                                          <p:attrName>ppt_x</p:attrName>
                                        </p:attrNameLst>
                                      </p:cBhvr>
                                      <p:tavLst>
                                        <p:tav tm="0">
                                          <p:val>
                                            <p:fltVal val="0.5"/>
                                          </p:val>
                                        </p:tav>
                                        <p:tav tm="100000">
                                          <p:val>
                                            <p:strVal val="#ppt_x"/>
                                          </p:val>
                                        </p:tav>
                                      </p:tavLst>
                                    </p:anim>
                                    <p:anim calcmode="lin" valueType="num">
                                      <p:cBhvr>
                                        <p:cTn id="78" dur="500" fill="hold"/>
                                        <p:tgtEl>
                                          <p:spTgt spid="679974"/>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679975"/>
                                        </p:tgtEl>
                                        <p:attrNameLst>
                                          <p:attrName>style.visibility</p:attrName>
                                        </p:attrNameLst>
                                      </p:cBhvr>
                                      <p:to>
                                        <p:strVal val="visible"/>
                                      </p:to>
                                    </p:set>
                                    <p:animEffect transition="in" filter="wipe(left)">
                                      <p:cBhvr>
                                        <p:cTn id="83" dur="500"/>
                                        <p:tgtEl>
                                          <p:spTgt spid="6799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9940" grpId="0"/>
      <p:bldP spid="679963" grpId="0" animBg="1"/>
      <p:bldP spid="679964" grpId="0"/>
      <p:bldP spid="679965" grpId="0" animBg="1"/>
      <p:bldP spid="679966" grpId="0" animBg="1"/>
      <p:bldP spid="679967" grpId="0"/>
      <p:bldP spid="679968" grpId="0" animBg="1"/>
      <p:bldP spid="679971" grpId="0" animBg="1"/>
      <p:bldP spid="679972" grpId="0"/>
      <p:bldP spid="679973" grpId="0" animBg="1"/>
      <p:bldP spid="679973" grpId="1" animBg="1"/>
      <p:bldP spid="679974" grpId="0" animBg="1"/>
      <p:bldP spid="679975" grpId="0" animBg="1"/>
      <p:bldP spid="679988"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FFCC"/>
            </a:gs>
            <a:gs pos="50000">
              <a:srgbClr val="FFFFCC"/>
            </a:gs>
            <a:gs pos="100000">
              <a:srgbClr val="CCFFCC"/>
            </a:gs>
          </a:gsLst>
          <a:lin ang="0" scaled="1"/>
        </a:gradFill>
        <a:effectLst/>
      </p:bgPr>
    </p:bg>
    <p:spTree>
      <p:nvGrpSpPr>
        <p:cNvPr id="1" name=""/>
        <p:cNvGrpSpPr/>
        <p:nvPr/>
      </p:nvGrpSpPr>
      <p:grpSpPr>
        <a:xfrm>
          <a:off x="0" y="0"/>
          <a:ext cx="0" cy="0"/>
          <a:chOff x="0" y="0"/>
          <a:chExt cx="0" cy="0"/>
        </a:xfrm>
      </p:grpSpPr>
      <p:sp>
        <p:nvSpPr>
          <p:cNvPr id="40" name="灯片编号占位符 5"/>
          <p:cNvSpPr>
            <a:spLocks noGrp="1"/>
          </p:cNvSpPr>
          <p:nvPr>
            <p:ph type="sldNum" sz="quarter" idx="12"/>
          </p:nvPr>
        </p:nvSpPr>
        <p:spPr/>
        <p:txBody>
          <a:bodyPr/>
          <a:lstStyle/>
          <a:p>
            <a:fld id="{DFF77E97-1E8A-4D6B-8271-F2E9238B1F70}" type="slidenum">
              <a:rPr lang="en-US" altLang="zh-CN"/>
              <a:pPr/>
              <a:t>77</a:t>
            </a:fld>
            <a:endParaRPr lang="en-US" altLang="zh-CN"/>
          </a:p>
        </p:txBody>
      </p:sp>
      <p:sp>
        <p:nvSpPr>
          <p:cNvPr id="680962" name="Rectangle 2"/>
          <p:cNvSpPr>
            <a:spLocks noGrp="1" noChangeArrowheads="1"/>
          </p:cNvSpPr>
          <p:nvPr>
            <p:ph type="title"/>
          </p:nvPr>
        </p:nvSpPr>
        <p:spPr>
          <a:xfrm>
            <a:off x="685800" y="76200"/>
            <a:ext cx="7772400" cy="838200"/>
          </a:xfrm>
          <a:noFill/>
          <a:ln/>
        </p:spPr>
        <p:txBody>
          <a:bodyPr/>
          <a:lstStyle/>
          <a:p>
            <a:r>
              <a:rPr lang="zh-CN" altLang="en-US">
                <a:solidFill>
                  <a:schemeClr val="tx1"/>
                </a:solidFill>
                <a:latin typeface="黑体" pitchFamily="49" charset="-122"/>
                <a:ea typeface="黑体" pitchFamily="49" charset="-122"/>
              </a:rPr>
              <a:t>几何（位置）灵敏因子</a:t>
            </a:r>
          </a:p>
        </p:txBody>
      </p:sp>
      <p:sp>
        <p:nvSpPr>
          <p:cNvPr id="680963" name="Text Box 3"/>
          <p:cNvSpPr txBox="1">
            <a:spLocks noChangeArrowheads="1"/>
          </p:cNvSpPr>
          <p:nvPr/>
        </p:nvSpPr>
        <p:spPr bwMode="auto">
          <a:xfrm>
            <a:off x="7993063" y="0"/>
            <a:ext cx="1150937" cy="457200"/>
          </a:xfrm>
          <a:prstGeom prst="rect">
            <a:avLst/>
          </a:prstGeom>
          <a:solidFill>
            <a:srgbClr val="CCCCFF"/>
          </a:solidFill>
          <a:ln w="9525">
            <a:noFill/>
            <a:miter lim="800000"/>
            <a:headEnd/>
            <a:tailEnd/>
          </a:ln>
          <a:effectLst/>
        </p:spPr>
        <p:txBody>
          <a:bodyPr wrap="none">
            <a:spAutoFit/>
          </a:bodyPr>
          <a:lstStyle/>
          <a:p>
            <a:pPr algn="r"/>
            <a:r>
              <a:rPr kumimoji="1" lang="en-US" altLang="zh-CN"/>
              <a:t>VSM10</a:t>
            </a:r>
            <a:endParaRPr kumimoji="1" lang="en-US" altLang="zh-CN">
              <a:ea typeface="华文行楷" pitchFamily="2" charset="-122"/>
            </a:endParaRPr>
          </a:p>
        </p:txBody>
      </p:sp>
      <p:sp>
        <p:nvSpPr>
          <p:cNvPr id="680964" name="Text Box 4"/>
          <p:cNvSpPr txBox="1">
            <a:spLocks noChangeArrowheads="1"/>
          </p:cNvSpPr>
          <p:nvPr/>
        </p:nvSpPr>
        <p:spPr bwMode="auto">
          <a:xfrm>
            <a:off x="250825" y="957263"/>
            <a:ext cx="3841750" cy="579437"/>
          </a:xfrm>
          <a:prstGeom prst="rect">
            <a:avLst/>
          </a:prstGeom>
          <a:noFill/>
          <a:ln w="9525">
            <a:noFill/>
            <a:miter lim="800000"/>
            <a:headEnd/>
            <a:tailEnd/>
          </a:ln>
          <a:effectLst/>
        </p:spPr>
        <p:txBody>
          <a:bodyPr wrap="none">
            <a:spAutoFit/>
          </a:bodyPr>
          <a:lstStyle/>
          <a:p>
            <a:r>
              <a:rPr lang="zh-CN" altLang="en-US" sz="3200">
                <a:solidFill>
                  <a:srgbClr val="FF0000"/>
                </a:solidFill>
                <a:latin typeface="Arial" pitchFamily="34" charset="0"/>
                <a:ea typeface="黑体" pitchFamily="49" charset="-122"/>
              </a:rPr>
              <a:t>平行于</a:t>
            </a:r>
            <a:r>
              <a:rPr lang="zh-CN" altLang="en-US" sz="3200">
                <a:latin typeface="Arial" pitchFamily="34" charset="0"/>
              </a:rPr>
              <a:t>线圈轴向运动</a:t>
            </a:r>
          </a:p>
        </p:txBody>
      </p:sp>
      <p:grpSp>
        <p:nvGrpSpPr>
          <p:cNvPr id="680965" name="Group 5"/>
          <p:cNvGrpSpPr>
            <a:grpSpLocks/>
          </p:cNvGrpSpPr>
          <p:nvPr/>
        </p:nvGrpSpPr>
        <p:grpSpPr bwMode="auto">
          <a:xfrm>
            <a:off x="39688" y="2565400"/>
            <a:ext cx="2803525" cy="4057650"/>
            <a:chOff x="113" y="1389"/>
            <a:chExt cx="1766" cy="2556"/>
          </a:xfrm>
        </p:grpSpPr>
        <p:sp>
          <p:nvSpPr>
            <p:cNvPr id="680966" name="Text Box 6"/>
            <p:cNvSpPr txBox="1">
              <a:spLocks noChangeArrowheads="1"/>
            </p:cNvSpPr>
            <p:nvPr/>
          </p:nvSpPr>
          <p:spPr bwMode="auto">
            <a:xfrm>
              <a:off x="339" y="3657"/>
              <a:ext cx="1268" cy="288"/>
            </a:xfrm>
            <a:prstGeom prst="rect">
              <a:avLst/>
            </a:prstGeom>
            <a:noFill/>
            <a:ln w="9525">
              <a:noFill/>
              <a:miter lim="800000"/>
              <a:headEnd/>
              <a:tailEnd/>
            </a:ln>
            <a:effectLst/>
          </p:spPr>
          <p:txBody>
            <a:bodyPr wrap="none">
              <a:spAutoFit/>
            </a:bodyPr>
            <a:lstStyle/>
            <a:p>
              <a:r>
                <a:rPr lang="zh-CN" altLang="en-US"/>
                <a:t>一级梯度线圈</a:t>
              </a:r>
            </a:p>
          </p:txBody>
        </p:sp>
        <p:grpSp>
          <p:nvGrpSpPr>
            <p:cNvPr id="680967" name="Group 7"/>
            <p:cNvGrpSpPr>
              <a:grpSpLocks/>
            </p:cNvGrpSpPr>
            <p:nvPr/>
          </p:nvGrpSpPr>
          <p:grpSpPr bwMode="auto">
            <a:xfrm>
              <a:off x="113" y="1389"/>
              <a:ext cx="1766" cy="2138"/>
              <a:chOff x="1704" y="1616"/>
              <a:chExt cx="1766" cy="2138"/>
            </a:xfrm>
          </p:grpSpPr>
          <p:grpSp>
            <p:nvGrpSpPr>
              <p:cNvPr id="680968" name="Group 8"/>
              <p:cNvGrpSpPr>
                <a:grpSpLocks/>
              </p:cNvGrpSpPr>
              <p:nvPr/>
            </p:nvGrpSpPr>
            <p:grpSpPr bwMode="auto">
              <a:xfrm>
                <a:off x="1926" y="1713"/>
                <a:ext cx="1544" cy="2041"/>
                <a:chOff x="1926" y="1570"/>
                <a:chExt cx="1544" cy="2041"/>
              </a:xfrm>
            </p:grpSpPr>
            <p:grpSp>
              <p:nvGrpSpPr>
                <p:cNvPr id="680969" name="Group 9"/>
                <p:cNvGrpSpPr>
                  <a:grpSpLocks/>
                </p:cNvGrpSpPr>
                <p:nvPr/>
              </p:nvGrpSpPr>
              <p:grpSpPr bwMode="auto">
                <a:xfrm>
                  <a:off x="1950" y="1570"/>
                  <a:ext cx="1520" cy="2041"/>
                  <a:chOff x="1950" y="1570"/>
                  <a:chExt cx="1520" cy="2041"/>
                </a:xfrm>
              </p:grpSpPr>
              <p:sp>
                <p:nvSpPr>
                  <p:cNvPr id="680970" name="Oval 10"/>
                  <p:cNvSpPr>
                    <a:spLocks noChangeArrowheads="1"/>
                  </p:cNvSpPr>
                  <p:nvPr/>
                </p:nvSpPr>
                <p:spPr bwMode="auto">
                  <a:xfrm>
                    <a:off x="1950" y="2023"/>
                    <a:ext cx="1043" cy="182"/>
                  </a:xfrm>
                  <a:prstGeom prst="ellipse">
                    <a:avLst/>
                  </a:prstGeom>
                  <a:noFill/>
                  <a:ln w="57150">
                    <a:solidFill>
                      <a:srgbClr val="FF9900"/>
                    </a:solidFill>
                    <a:round/>
                    <a:headEnd/>
                    <a:tailEnd/>
                  </a:ln>
                  <a:effectLst/>
                </p:spPr>
                <p:txBody>
                  <a:bodyPr wrap="none" anchor="ctr"/>
                  <a:lstStyle/>
                  <a:p>
                    <a:pPr algn="ctr"/>
                    <a:endParaRPr lang="zh-CN" altLang="zh-CN" sz="1800"/>
                  </a:p>
                </p:txBody>
              </p:sp>
              <p:sp>
                <p:nvSpPr>
                  <p:cNvPr id="680971" name="Oval 11"/>
                  <p:cNvSpPr>
                    <a:spLocks noChangeArrowheads="1"/>
                  </p:cNvSpPr>
                  <p:nvPr/>
                </p:nvSpPr>
                <p:spPr bwMode="auto">
                  <a:xfrm>
                    <a:off x="1950" y="2976"/>
                    <a:ext cx="1043" cy="182"/>
                  </a:xfrm>
                  <a:prstGeom prst="ellipse">
                    <a:avLst/>
                  </a:prstGeom>
                  <a:noFill/>
                  <a:ln w="57150">
                    <a:solidFill>
                      <a:srgbClr val="FF9900"/>
                    </a:solidFill>
                    <a:round/>
                    <a:headEnd/>
                    <a:tailEnd/>
                  </a:ln>
                  <a:effectLst/>
                </p:spPr>
                <p:txBody>
                  <a:bodyPr wrap="none" anchor="ctr"/>
                  <a:lstStyle/>
                  <a:p>
                    <a:endParaRPr lang="zh-CN" altLang="en-US"/>
                  </a:p>
                </p:txBody>
              </p:sp>
              <p:sp>
                <p:nvSpPr>
                  <p:cNvPr id="680972" name="Line 12"/>
                  <p:cNvSpPr>
                    <a:spLocks noChangeShapeType="1"/>
                  </p:cNvSpPr>
                  <p:nvPr/>
                </p:nvSpPr>
                <p:spPr bwMode="auto">
                  <a:xfrm>
                    <a:off x="2471" y="1570"/>
                    <a:ext cx="0" cy="2041"/>
                  </a:xfrm>
                  <a:prstGeom prst="line">
                    <a:avLst/>
                  </a:prstGeom>
                  <a:noFill/>
                  <a:ln w="28575">
                    <a:solidFill>
                      <a:schemeClr val="tx1"/>
                    </a:solidFill>
                    <a:prstDash val="lgDashDot"/>
                    <a:round/>
                    <a:headEnd/>
                    <a:tailEnd/>
                  </a:ln>
                  <a:effectLst/>
                </p:spPr>
                <p:txBody>
                  <a:bodyPr/>
                  <a:lstStyle/>
                  <a:p>
                    <a:endParaRPr lang="zh-CN" altLang="en-US"/>
                  </a:p>
                </p:txBody>
              </p:sp>
              <p:sp>
                <p:nvSpPr>
                  <p:cNvPr id="680973" name="Line 13"/>
                  <p:cNvSpPr>
                    <a:spLocks noChangeShapeType="1"/>
                  </p:cNvSpPr>
                  <p:nvPr/>
                </p:nvSpPr>
                <p:spPr bwMode="auto">
                  <a:xfrm>
                    <a:off x="3017" y="2115"/>
                    <a:ext cx="453" cy="0"/>
                  </a:xfrm>
                  <a:prstGeom prst="line">
                    <a:avLst/>
                  </a:prstGeom>
                  <a:noFill/>
                  <a:ln w="9525">
                    <a:solidFill>
                      <a:schemeClr val="tx1"/>
                    </a:solidFill>
                    <a:round/>
                    <a:headEnd/>
                    <a:tailEnd/>
                  </a:ln>
                  <a:effectLst/>
                </p:spPr>
                <p:txBody>
                  <a:bodyPr/>
                  <a:lstStyle/>
                  <a:p>
                    <a:endParaRPr lang="zh-CN" altLang="en-US"/>
                  </a:p>
                </p:txBody>
              </p:sp>
              <p:sp>
                <p:nvSpPr>
                  <p:cNvPr id="680974" name="Line 14"/>
                  <p:cNvSpPr>
                    <a:spLocks noChangeShapeType="1"/>
                  </p:cNvSpPr>
                  <p:nvPr/>
                </p:nvSpPr>
                <p:spPr bwMode="auto">
                  <a:xfrm>
                    <a:off x="3244" y="2115"/>
                    <a:ext cx="0" cy="952"/>
                  </a:xfrm>
                  <a:prstGeom prst="line">
                    <a:avLst/>
                  </a:prstGeom>
                  <a:noFill/>
                  <a:ln w="9525">
                    <a:solidFill>
                      <a:schemeClr val="tx1"/>
                    </a:solidFill>
                    <a:round/>
                    <a:headEnd type="triangle" w="med" len="med"/>
                    <a:tailEnd type="triangle" w="med" len="med"/>
                  </a:ln>
                  <a:effectLst/>
                </p:spPr>
                <p:txBody>
                  <a:bodyPr/>
                  <a:lstStyle/>
                  <a:p>
                    <a:endParaRPr lang="zh-CN" altLang="en-US"/>
                  </a:p>
                </p:txBody>
              </p:sp>
              <p:sp>
                <p:nvSpPr>
                  <p:cNvPr id="680975" name="Line 15"/>
                  <p:cNvSpPr>
                    <a:spLocks noChangeShapeType="1"/>
                  </p:cNvSpPr>
                  <p:nvPr/>
                </p:nvSpPr>
                <p:spPr bwMode="auto">
                  <a:xfrm>
                    <a:off x="3017" y="3067"/>
                    <a:ext cx="453" cy="0"/>
                  </a:xfrm>
                  <a:prstGeom prst="line">
                    <a:avLst/>
                  </a:prstGeom>
                  <a:noFill/>
                  <a:ln w="9525">
                    <a:solidFill>
                      <a:schemeClr val="tx1"/>
                    </a:solidFill>
                    <a:round/>
                    <a:headEnd/>
                    <a:tailEnd/>
                  </a:ln>
                  <a:effectLst/>
                </p:spPr>
                <p:txBody>
                  <a:bodyPr/>
                  <a:lstStyle/>
                  <a:p>
                    <a:endParaRPr lang="zh-CN" altLang="en-US"/>
                  </a:p>
                </p:txBody>
              </p:sp>
              <p:sp>
                <p:nvSpPr>
                  <p:cNvPr id="680976" name="Text Box 16"/>
                  <p:cNvSpPr txBox="1">
                    <a:spLocks noChangeArrowheads="1"/>
                  </p:cNvSpPr>
                  <p:nvPr/>
                </p:nvSpPr>
                <p:spPr bwMode="auto">
                  <a:xfrm>
                    <a:off x="3113" y="2435"/>
                    <a:ext cx="248" cy="288"/>
                  </a:xfrm>
                  <a:prstGeom prst="rect">
                    <a:avLst/>
                  </a:prstGeom>
                  <a:solidFill>
                    <a:schemeClr val="bg1"/>
                  </a:solidFill>
                  <a:ln w="9525">
                    <a:noFill/>
                    <a:miter lim="800000"/>
                    <a:headEnd/>
                    <a:tailEnd/>
                  </a:ln>
                  <a:effectLst/>
                </p:spPr>
                <p:txBody>
                  <a:bodyPr wrap="none">
                    <a:spAutoFit/>
                  </a:bodyPr>
                  <a:lstStyle/>
                  <a:p>
                    <a:r>
                      <a:rPr lang="en-US" altLang="zh-CN" i="1">
                        <a:sym typeface="Symbol" pitchFamily="18" charset="2"/>
                      </a:rPr>
                      <a:t></a:t>
                    </a:r>
                  </a:p>
                </p:txBody>
              </p:sp>
            </p:grpSp>
            <p:grpSp>
              <p:nvGrpSpPr>
                <p:cNvPr id="680977" name="Group 17"/>
                <p:cNvGrpSpPr>
                  <a:grpSpLocks/>
                </p:cNvGrpSpPr>
                <p:nvPr/>
              </p:nvGrpSpPr>
              <p:grpSpPr bwMode="auto">
                <a:xfrm>
                  <a:off x="1926" y="1635"/>
                  <a:ext cx="591" cy="1361"/>
                  <a:chOff x="1926" y="1635"/>
                  <a:chExt cx="591" cy="1361"/>
                </a:xfrm>
              </p:grpSpPr>
              <p:sp>
                <p:nvSpPr>
                  <p:cNvPr id="680978" name="Rectangle 18"/>
                  <p:cNvSpPr>
                    <a:spLocks noChangeArrowheads="1"/>
                  </p:cNvSpPr>
                  <p:nvPr/>
                </p:nvSpPr>
                <p:spPr bwMode="auto">
                  <a:xfrm>
                    <a:off x="2435" y="2004"/>
                    <a:ext cx="68" cy="39"/>
                  </a:xfrm>
                  <a:prstGeom prst="rect">
                    <a:avLst/>
                  </a:prstGeom>
                  <a:solidFill>
                    <a:schemeClr val="bg1"/>
                  </a:solidFill>
                  <a:ln w="9525">
                    <a:noFill/>
                    <a:miter lim="800000"/>
                    <a:headEnd/>
                    <a:tailEnd/>
                  </a:ln>
                  <a:effectLst/>
                </p:spPr>
                <p:txBody>
                  <a:bodyPr wrap="none" anchor="ctr"/>
                  <a:lstStyle/>
                  <a:p>
                    <a:pPr algn="ctr"/>
                    <a:endParaRPr lang="zh-CN" altLang="zh-CN" sz="1800"/>
                  </a:p>
                </p:txBody>
              </p:sp>
              <p:sp>
                <p:nvSpPr>
                  <p:cNvPr id="680979" name="Freeform 19"/>
                  <p:cNvSpPr>
                    <a:spLocks/>
                  </p:cNvSpPr>
                  <p:nvPr/>
                </p:nvSpPr>
                <p:spPr bwMode="auto">
                  <a:xfrm>
                    <a:off x="1926" y="1635"/>
                    <a:ext cx="499" cy="408"/>
                  </a:xfrm>
                  <a:custGeom>
                    <a:avLst/>
                    <a:gdLst/>
                    <a:ahLst/>
                    <a:cxnLst>
                      <a:cxn ang="0">
                        <a:pos x="0" y="0"/>
                      </a:cxn>
                      <a:cxn ang="0">
                        <a:pos x="317" y="0"/>
                      </a:cxn>
                      <a:cxn ang="0">
                        <a:pos x="317" y="408"/>
                      </a:cxn>
                    </a:cxnLst>
                    <a:rect l="0" t="0" r="r" b="b"/>
                    <a:pathLst>
                      <a:path w="317" h="408">
                        <a:moveTo>
                          <a:pt x="0" y="0"/>
                        </a:moveTo>
                        <a:lnTo>
                          <a:pt x="317" y="0"/>
                        </a:lnTo>
                        <a:lnTo>
                          <a:pt x="317" y="408"/>
                        </a:lnTo>
                      </a:path>
                    </a:pathLst>
                  </a:custGeom>
                  <a:noFill/>
                  <a:ln w="57150" cmpd="sng">
                    <a:solidFill>
                      <a:srgbClr val="FF9900"/>
                    </a:solidFill>
                    <a:round/>
                    <a:headEnd/>
                    <a:tailEnd/>
                  </a:ln>
                  <a:effectLst/>
                </p:spPr>
                <p:txBody>
                  <a:bodyPr/>
                  <a:lstStyle/>
                  <a:p>
                    <a:endParaRPr lang="zh-CN" altLang="en-US"/>
                  </a:p>
                </p:txBody>
              </p:sp>
              <p:sp>
                <p:nvSpPr>
                  <p:cNvPr id="680980" name="Rectangle 20"/>
                  <p:cNvSpPr>
                    <a:spLocks noChangeArrowheads="1"/>
                  </p:cNvSpPr>
                  <p:nvPr/>
                </p:nvSpPr>
                <p:spPr bwMode="auto">
                  <a:xfrm>
                    <a:off x="2435" y="2957"/>
                    <a:ext cx="68" cy="39"/>
                  </a:xfrm>
                  <a:prstGeom prst="rect">
                    <a:avLst/>
                  </a:prstGeom>
                  <a:solidFill>
                    <a:schemeClr val="bg1"/>
                  </a:solidFill>
                  <a:ln w="9525">
                    <a:noFill/>
                    <a:miter lim="800000"/>
                    <a:headEnd/>
                    <a:tailEnd/>
                  </a:ln>
                  <a:effectLst/>
                </p:spPr>
                <p:txBody>
                  <a:bodyPr wrap="none" anchor="ctr"/>
                  <a:lstStyle/>
                  <a:p>
                    <a:pPr algn="ctr"/>
                    <a:endParaRPr lang="zh-CN" altLang="zh-CN" sz="1800"/>
                  </a:p>
                </p:txBody>
              </p:sp>
              <p:sp>
                <p:nvSpPr>
                  <p:cNvPr id="680981" name="Freeform 21"/>
                  <p:cNvSpPr>
                    <a:spLocks/>
                  </p:cNvSpPr>
                  <p:nvPr/>
                </p:nvSpPr>
                <p:spPr bwMode="auto">
                  <a:xfrm>
                    <a:off x="1927" y="2588"/>
                    <a:ext cx="499" cy="408"/>
                  </a:xfrm>
                  <a:custGeom>
                    <a:avLst/>
                    <a:gdLst/>
                    <a:ahLst/>
                    <a:cxnLst>
                      <a:cxn ang="0">
                        <a:pos x="0" y="0"/>
                      </a:cxn>
                      <a:cxn ang="0">
                        <a:pos x="317" y="0"/>
                      </a:cxn>
                      <a:cxn ang="0">
                        <a:pos x="317" y="408"/>
                      </a:cxn>
                    </a:cxnLst>
                    <a:rect l="0" t="0" r="r" b="b"/>
                    <a:pathLst>
                      <a:path w="317" h="408">
                        <a:moveTo>
                          <a:pt x="0" y="0"/>
                        </a:moveTo>
                        <a:lnTo>
                          <a:pt x="317" y="0"/>
                        </a:lnTo>
                        <a:lnTo>
                          <a:pt x="317" y="408"/>
                        </a:lnTo>
                      </a:path>
                    </a:pathLst>
                  </a:custGeom>
                  <a:noFill/>
                  <a:ln w="57150" cmpd="sng">
                    <a:solidFill>
                      <a:srgbClr val="FF9900"/>
                    </a:solidFill>
                    <a:round/>
                    <a:headEnd/>
                    <a:tailEnd/>
                  </a:ln>
                  <a:effectLst/>
                </p:spPr>
                <p:txBody>
                  <a:bodyPr/>
                  <a:lstStyle/>
                  <a:p>
                    <a:endParaRPr lang="zh-CN" altLang="en-US"/>
                  </a:p>
                </p:txBody>
              </p:sp>
              <p:sp>
                <p:nvSpPr>
                  <p:cNvPr id="680982" name="Line 22"/>
                  <p:cNvSpPr>
                    <a:spLocks noChangeShapeType="1"/>
                  </p:cNvSpPr>
                  <p:nvPr/>
                </p:nvSpPr>
                <p:spPr bwMode="auto">
                  <a:xfrm>
                    <a:off x="2517" y="2006"/>
                    <a:ext cx="0" cy="984"/>
                  </a:xfrm>
                  <a:prstGeom prst="line">
                    <a:avLst/>
                  </a:prstGeom>
                  <a:noFill/>
                  <a:ln w="57150">
                    <a:solidFill>
                      <a:srgbClr val="FF9900"/>
                    </a:solidFill>
                    <a:round/>
                    <a:headEnd/>
                    <a:tailEnd/>
                  </a:ln>
                  <a:effectLst/>
                </p:spPr>
                <p:txBody>
                  <a:bodyPr/>
                  <a:lstStyle/>
                  <a:p>
                    <a:endParaRPr lang="zh-CN" altLang="en-US"/>
                  </a:p>
                </p:txBody>
              </p:sp>
            </p:grpSp>
          </p:grpSp>
          <p:sp>
            <p:nvSpPr>
              <p:cNvPr id="680983" name="Text Box 23"/>
              <p:cNvSpPr txBox="1">
                <a:spLocks noChangeArrowheads="1"/>
              </p:cNvSpPr>
              <p:nvPr/>
            </p:nvSpPr>
            <p:spPr bwMode="auto">
              <a:xfrm>
                <a:off x="1704" y="2582"/>
                <a:ext cx="224" cy="288"/>
              </a:xfrm>
              <a:prstGeom prst="rect">
                <a:avLst/>
              </a:prstGeom>
              <a:noFill/>
              <a:ln w="9525">
                <a:noFill/>
                <a:miter lim="800000"/>
                <a:headEnd/>
                <a:tailEnd/>
              </a:ln>
              <a:effectLst/>
            </p:spPr>
            <p:txBody>
              <a:bodyPr wrap="none">
                <a:spAutoFit/>
              </a:bodyPr>
              <a:lstStyle/>
              <a:p>
                <a:r>
                  <a:rPr lang="en-US" altLang="zh-CN"/>
                  <a:t>+</a:t>
                </a:r>
              </a:p>
            </p:txBody>
          </p:sp>
          <p:sp>
            <p:nvSpPr>
              <p:cNvPr id="680984" name="Text Box 24"/>
              <p:cNvSpPr txBox="1">
                <a:spLocks noChangeArrowheads="1"/>
              </p:cNvSpPr>
              <p:nvPr/>
            </p:nvSpPr>
            <p:spPr bwMode="auto">
              <a:xfrm>
                <a:off x="1705" y="1616"/>
                <a:ext cx="221" cy="288"/>
              </a:xfrm>
              <a:prstGeom prst="rect">
                <a:avLst/>
              </a:prstGeom>
              <a:noFill/>
              <a:ln w="9525">
                <a:noFill/>
                <a:miter lim="800000"/>
                <a:headEnd/>
                <a:tailEnd/>
              </a:ln>
              <a:effectLst/>
            </p:spPr>
            <p:txBody>
              <a:bodyPr wrap="none">
                <a:spAutoFit/>
              </a:bodyPr>
              <a:lstStyle/>
              <a:p>
                <a:r>
                  <a:rPr lang="en-US" altLang="zh-CN">
                    <a:sym typeface="Symbol" pitchFamily="18" charset="2"/>
                  </a:rPr>
                  <a:t></a:t>
                </a:r>
              </a:p>
            </p:txBody>
          </p:sp>
        </p:grpSp>
      </p:grpSp>
      <p:sp>
        <p:nvSpPr>
          <p:cNvPr id="680985" name="Rectangle 25"/>
          <p:cNvSpPr>
            <a:spLocks noChangeArrowheads="1"/>
          </p:cNvSpPr>
          <p:nvPr/>
        </p:nvSpPr>
        <p:spPr bwMode="auto">
          <a:xfrm>
            <a:off x="0" y="3162300"/>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680986" name="Line 26"/>
          <p:cNvSpPr>
            <a:spLocks noChangeShapeType="1"/>
          </p:cNvSpPr>
          <p:nvPr/>
        </p:nvSpPr>
        <p:spPr bwMode="auto">
          <a:xfrm flipV="1">
            <a:off x="2125663" y="2205038"/>
            <a:ext cx="0" cy="863600"/>
          </a:xfrm>
          <a:prstGeom prst="line">
            <a:avLst/>
          </a:prstGeom>
          <a:noFill/>
          <a:ln w="76200">
            <a:solidFill>
              <a:srgbClr val="0000FF"/>
            </a:solidFill>
            <a:round/>
            <a:headEnd/>
            <a:tailEnd type="triangle" w="med" len="med"/>
          </a:ln>
          <a:effectLst/>
        </p:spPr>
        <p:txBody>
          <a:bodyPr/>
          <a:lstStyle/>
          <a:p>
            <a:endParaRPr lang="zh-CN" altLang="en-US"/>
          </a:p>
        </p:txBody>
      </p:sp>
      <p:sp>
        <p:nvSpPr>
          <p:cNvPr id="680987" name="Text Box 27"/>
          <p:cNvSpPr txBox="1">
            <a:spLocks noChangeArrowheads="1"/>
          </p:cNvSpPr>
          <p:nvPr/>
        </p:nvSpPr>
        <p:spPr bwMode="auto">
          <a:xfrm>
            <a:off x="1549400" y="2349500"/>
            <a:ext cx="420688" cy="519113"/>
          </a:xfrm>
          <a:prstGeom prst="rect">
            <a:avLst/>
          </a:prstGeom>
          <a:noFill/>
          <a:ln w="9525">
            <a:noFill/>
            <a:miter lim="800000"/>
            <a:headEnd/>
            <a:tailEnd/>
          </a:ln>
          <a:effectLst/>
        </p:spPr>
        <p:txBody>
          <a:bodyPr wrap="none">
            <a:spAutoFit/>
          </a:bodyPr>
          <a:lstStyle/>
          <a:p>
            <a:r>
              <a:rPr lang="en-US" altLang="zh-CN" sz="2800" b="1" i="1">
                <a:solidFill>
                  <a:srgbClr val="0000FF"/>
                </a:solidFill>
              </a:rPr>
              <a:t>B</a:t>
            </a:r>
          </a:p>
        </p:txBody>
      </p:sp>
      <p:sp>
        <p:nvSpPr>
          <p:cNvPr id="680988" name="Text Box 28"/>
          <p:cNvSpPr txBox="1">
            <a:spLocks noChangeArrowheads="1"/>
          </p:cNvSpPr>
          <p:nvPr/>
        </p:nvSpPr>
        <p:spPr bwMode="auto">
          <a:xfrm>
            <a:off x="3132138" y="1700213"/>
            <a:ext cx="3611562" cy="519112"/>
          </a:xfrm>
          <a:prstGeom prst="rect">
            <a:avLst/>
          </a:prstGeom>
          <a:solidFill>
            <a:srgbClr val="0000FF"/>
          </a:solidFill>
          <a:ln w="9525">
            <a:noFill/>
            <a:miter lim="800000"/>
            <a:headEnd/>
            <a:tailEnd/>
          </a:ln>
          <a:effectLst/>
        </p:spPr>
        <p:txBody>
          <a:bodyPr wrap="none">
            <a:spAutoFit/>
          </a:bodyPr>
          <a:lstStyle/>
          <a:p>
            <a:r>
              <a:rPr lang="zh-CN" altLang="en-US" sz="2800">
                <a:solidFill>
                  <a:schemeClr val="bg1"/>
                </a:solidFill>
                <a:latin typeface="Arial" pitchFamily="34" charset="0"/>
                <a:ea typeface="黑体" pitchFamily="49" charset="-122"/>
              </a:rPr>
              <a:t>轴向（</a:t>
            </a:r>
            <a:r>
              <a:rPr lang="en-US" altLang="zh-CN" sz="2800" i="1">
                <a:solidFill>
                  <a:schemeClr val="bg1"/>
                </a:solidFill>
                <a:ea typeface="黑体" pitchFamily="49" charset="-122"/>
              </a:rPr>
              <a:t>z </a:t>
            </a:r>
            <a:r>
              <a:rPr lang="zh-CN" altLang="en-US" sz="2800">
                <a:solidFill>
                  <a:schemeClr val="bg1"/>
                </a:solidFill>
                <a:latin typeface="Arial" pitchFamily="34" charset="0"/>
                <a:ea typeface="黑体" pitchFamily="49" charset="-122"/>
              </a:rPr>
              <a:t>方向）分量：</a:t>
            </a:r>
          </a:p>
        </p:txBody>
      </p:sp>
      <p:graphicFrame>
        <p:nvGraphicFramePr>
          <p:cNvPr id="680989" name="Object 29"/>
          <p:cNvGraphicFramePr>
            <a:graphicFrameLocks noChangeAspect="1"/>
          </p:cNvGraphicFramePr>
          <p:nvPr/>
        </p:nvGraphicFramePr>
        <p:xfrm>
          <a:off x="3476625" y="2470150"/>
          <a:ext cx="4964113" cy="1174750"/>
        </p:xfrm>
        <a:graphic>
          <a:graphicData uri="http://schemas.openxmlformats.org/presentationml/2006/ole">
            <p:oleObj spid="_x0000_s680989" name="Equation" r:id="rId3" imgW="2197080" imgH="520560" progId="Equation.DSMT4">
              <p:embed/>
            </p:oleObj>
          </a:graphicData>
        </a:graphic>
      </p:graphicFrame>
      <p:graphicFrame>
        <p:nvGraphicFramePr>
          <p:cNvPr id="680990" name="Object 30"/>
          <p:cNvGraphicFramePr>
            <a:graphicFrameLocks noChangeAspect="1"/>
          </p:cNvGraphicFramePr>
          <p:nvPr/>
        </p:nvGraphicFramePr>
        <p:xfrm>
          <a:off x="4054475" y="3933825"/>
          <a:ext cx="3749675" cy="966788"/>
        </p:xfrm>
        <a:graphic>
          <a:graphicData uri="http://schemas.openxmlformats.org/presentationml/2006/ole">
            <p:oleObj spid="_x0000_s680990" name="Equation" r:id="rId4" imgW="1625400" imgH="419040" progId="Equation.DSMT4">
              <p:embed/>
            </p:oleObj>
          </a:graphicData>
        </a:graphic>
      </p:graphicFrame>
      <p:graphicFrame>
        <p:nvGraphicFramePr>
          <p:cNvPr id="680991" name="Object 31"/>
          <p:cNvGraphicFramePr>
            <a:graphicFrameLocks noChangeAspect="1"/>
          </p:cNvGraphicFramePr>
          <p:nvPr/>
        </p:nvGraphicFramePr>
        <p:xfrm>
          <a:off x="3670300" y="5300663"/>
          <a:ext cx="4772025" cy="966787"/>
        </p:xfrm>
        <a:graphic>
          <a:graphicData uri="http://schemas.openxmlformats.org/presentationml/2006/ole">
            <p:oleObj spid="_x0000_s680991" name="Equation" r:id="rId5" imgW="2070000" imgH="419040" progId="Equation.DSMT4">
              <p:embed/>
            </p:oleObj>
          </a:graphicData>
        </a:graphic>
      </p:graphicFrame>
      <p:sp>
        <p:nvSpPr>
          <p:cNvPr id="680992" name="Text Box 32"/>
          <p:cNvSpPr txBox="1">
            <a:spLocks noChangeArrowheads="1"/>
          </p:cNvSpPr>
          <p:nvPr/>
        </p:nvSpPr>
        <p:spPr bwMode="auto">
          <a:xfrm>
            <a:off x="1946275" y="1701800"/>
            <a:ext cx="322263" cy="519113"/>
          </a:xfrm>
          <a:prstGeom prst="rect">
            <a:avLst/>
          </a:prstGeom>
          <a:noFill/>
          <a:ln w="9525">
            <a:noFill/>
            <a:miter lim="800000"/>
            <a:headEnd/>
            <a:tailEnd/>
          </a:ln>
          <a:effectLst/>
        </p:spPr>
        <p:txBody>
          <a:bodyPr wrap="none">
            <a:spAutoFit/>
          </a:bodyPr>
          <a:lstStyle/>
          <a:p>
            <a:r>
              <a:rPr lang="en-US" altLang="zh-CN" sz="2800" b="1" i="1">
                <a:solidFill>
                  <a:srgbClr val="0000FF"/>
                </a:solidFill>
              </a:rPr>
              <a:t>z</a:t>
            </a:r>
          </a:p>
        </p:txBody>
      </p:sp>
      <p:sp>
        <p:nvSpPr>
          <p:cNvPr id="680993" name="Line 33"/>
          <p:cNvSpPr>
            <a:spLocks noChangeShapeType="1"/>
          </p:cNvSpPr>
          <p:nvPr/>
        </p:nvSpPr>
        <p:spPr bwMode="auto">
          <a:xfrm flipH="1">
            <a:off x="395288" y="5084763"/>
            <a:ext cx="863600" cy="0"/>
          </a:xfrm>
          <a:prstGeom prst="line">
            <a:avLst/>
          </a:prstGeom>
          <a:noFill/>
          <a:ln w="9525">
            <a:solidFill>
              <a:schemeClr val="tx1"/>
            </a:solidFill>
            <a:round/>
            <a:headEnd/>
            <a:tailEnd type="triangle" w="med" len="med"/>
          </a:ln>
          <a:effectLst/>
        </p:spPr>
        <p:txBody>
          <a:bodyPr/>
          <a:lstStyle/>
          <a:p>
            <a:endParaRPr lang="zh-CN" altLang="en-US"/>
          </a:p>
        </p:txBody>
      </p:sp>
      <p:sp>
        <p:nvSpPr>
          <p:cNvPr id="680994" name="Text Box 34"/>
          <p:cNvSpPr txBox="1">
            <a:spLocks noChangeArrowheads="1"/>
          </p:cNvSpPr>
          <p:nvPr/>
        </p:nvSpPr>
        <p:spPr bwMode="auto">
          <a:xfrm>
            <a:off x="250825" y="5084763"/>
            <a:ext cx="428625" cy="519112"/>
          </a:xfrm>
          <a:prstGeom prst="rect">
            <a:avLst/>
          </a:prstGeom>
          <a:noFill/>
          <a:ln w="9525">
            <a:noFill/>
            <a:miter lim="800000"/>
            <a:headEnd/>
            <a:tailEnd/>
          </a:ln>
          <a:effectLst/>
        </p:spPr>
        <p:txBody>
          <a:bodyPr wrap="none">
            <a:spAutoFit/>
          </a:bodyPr>
          <a:lstStyle/>
          <a:p>
            <a:r>
              <a:rPr lang="en-US" altLang="zh-CN" sz="2800" b="1" i="1">
                <a:solidFill>
                  <a:srgbClr val="0000FF"/>
                </a:solidFill>
              </a:rPr>
              <a:t>r</a:t>
            </a:r>
            <a:r>
              <a:rPr lang="en-US" altLang="zh-CN" sz="2800" b="1" i="1" baseline="-25000">
                <a:solidFill>
                  <a:srgbClr val="0000FF"/>
                </a:solidFill>
              </a:rPr>
              <a:t>c</a:t>
            </a:r>
            <a:endParaRPr lang="en-US" altLang="zh-CN" sz="2800" b="1" i="1">
              <a:solidFill>
                <a:srgbClr val="0000FF"/>
              </a:solidFill>
            </a:endParaRPr>
          </a:p>
        </p:txBody>
      </p:sp>
      <p:sp>
        <p:nvSpPr>
          <p:cNvPr id="680995" name="Line 35"/>
          <p:cNvSpPr>
            <a:spLocks noChangeShapeType="1"/>
          </p:cNvSpPr>
          <p:nvPr/>
        </p:nvSpPr>
        <p:spPr bwMode="auto">
          <a:xfrm>
            <a:off x="1476375" y="4076700"/>
            <a:ext cx="0" cy="504825"/>
          </a:xfrm>
          <a:prstGeom prst="line">
            <a:avLst/>
          </a:prstGeom>
          <a:noFill/>
          <a:ln w="38100" cmpd="dbl">
            <a:solidFill>
              <a:srgbClr val="0000FF"/>
            </a:solidFill>
            <a:round/>
            <a:headEnd type="triangle" w="med" len="med"/>
            <a:tailEnd type="triangle" w="med" len="med"/>
          </a:ln>
          <a:effectLst/>
        </p:spPr>
        <p:txBody>
          <a:bodyPr/>
          <a:lstStyle/>
          <a:p>
            <a:endParaRPr lang="zh-CN" altLang="en-US"/>
          </a:p>
        </p:txBody>
      </p:sp>
      <p:grpSp>
        <p:nvGrpSpPr>
          <p:cNvPr id="680996" name="Group 36"/>
          <p:cNvGrpSpPr>
            <a:grpSpLocks/>
          </p:cNvGrpSpPr>
          <p:nvPr/>
        </p:nvGrpSpPr>
        <p:grpSpPr bwMode="auto">
          <a:xfrm>
            <a:off x="1149350" y="4005263"/>
            <a:ext cx="901700" cy="519112"/>
            <a:chOff x="724" y="2523"/>
            <a:chExt cx="568" cy="327"/>
          </a:xfrm>
        </p:grpSpPr>
        <p:sp>
          <p:nvSpPr>
            <p:cNvPr id="680997" name="Oval 37"/>
            <p:cNvSpPr>
              <a:spLocks noChangeArrowheads="1"/>
            </p:cNvSpPr>
            <p:nvPr/>
          </p:nvSpPr>
          <p:spPr bwMode="auto">
            <a:xfrm>
              <a:off x="724" y="2611"/>
              <a:ext cx="136" cy="227"/>
            </a:xfrm>
            <a:prstGeom prst="ellipse">
              <a:avLst/>
            </a:prstGeom>
            <a:gradFill rotWithShape="1">
              <a:gsLst>
                <a:gs pos="0">
                  <a:schemeClr val="bg1"/>
                </a:gs>
                <a:gs pos="100000">
                  <a:srgbClr val="0000FF"/>
                </a:gs>
              </a:gsLst>
              <a:path path="shape">
                <a:fillToRect l="50000" t="50000" r="50000" b="50000"/>
              </a:path>
            </a:gradFill>
            <a:ln w="9525">
              <a:solidFill>
                <a:schemeClr val="tx1"/>
              </a:solidFill>
              <a:round/>
              <a:headEnd/>
              <a:tailEnd/>
            </a:ln>
            <a:effectLst/>
          </p:spPr>
          <p:txBody>
            <a:bodyPr wrap="none" anchor="ctr"/>
            <a:lstStyle/>
            <a:p>
              <a:endParaRPr lang="zh-CN" altLang="en-US"/>
            </a:p>
          </p:txBody>
        </p:sp>
        <p:sp>
          <p:nvSpPr>
            <p:cNvPr id="680998" name="Text Box 38"/>
            <p:cNvSpPr txBox="1">
              <a:spLocks noChangeArrowheads="1"/>
            </p:cNvSpPr>
            <p:nvPr/>
          </p:nvSpPr>
          <p:spPr bwMode="auto">
            <a:xfrm>
              <a:off x="975" y="2523"/>
              <a:ext cx="290" cy="327"/>
            </a:xfrm>
            <a:prstGeom prst="rect">
              <a:avLst/>
            </a:prstGeom>
            <a:noFill/>
            <a:ln w="9525">
              <a:noFill/>
              <a:miter lim="800000"/>
              <a:headEnd/>
              <a:tailEnd/>
            </a:ln>
            <a:effectLst/>
          </p:spPr>
          <p:txBody>
            <a:bodyPr wrap="none">
              <a:spAutoFit/>
            </a:bodyPr>
            <a:lstStyle/>
            <a:p>
              <a:r>
                <a:rPr lang="en-US" altLang="zh-CN" sz="2800" b="1" i="1">
                  <a:solidFill>
                    <a:srgbClr val="0000FF"/>
                  </a:solidFill>
                </a:rPr>
                <a:t>m</a:t>
              </a:r>
            </a:p>
          </p:txBody>
        </p:sp>
        <p:sp>
          <p:nvSpPr>
            <p:cNvPr id="680999" name="Line 39"/>
            <p:cNvSpPr>
              <a:spLocks noChangeShapeType="1"/>
            </p:cNvSpPr>
            <p:nvPr/>
          </p:nvSpPr>
          <p:spPr bwMode="auto">
            <a:xfrm flipV="1">
              <a:off x="1292" y="2568"/>
              <a:ext cx="0" cy="227"/>
            </a:xfrm>
            <a:prstGeom prst="line">
              <a:avLst/>
            </a:prstGeom>
            <a:noFill/>
            <a:ln w="38100">
              <a:solidFill>
                <a:srgbClr val="FF0000"/>
              </a:solidFill>
              <a:round/>
              <a:headEnd/>
              <a:tailEnd type="triangle" w="med" len="med"/>
            </a:ln>
            <a:effectLst/>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indefinite" fill="hold" nodeType="clickEffect">
                                  <p:stCondLst>
                                    <p:cond delay="0"/>
                                  </p:stCondLst>
                                  <p:childTnLst>
                                    <p:animMotion origin="layout" path="M 0.00278 0.07292 L 0.00278 -0.06435 L 0.00278 0.07292 Z " pathEditMode="relative" rAng="0" ptsTypes="AAA">
                                      <p:cBhvr>
                                        <p:cTn id="6" dur="2000" fill="hold"/>
                                        <p:tgtEl>
                                          <p:spTgt spid="680996"/>
                                        </p:tgtEl>
                                        <p:attrNameLst>
                                          <p:attrName>ppt_x</p:attrName>
                                          <p:attrName>ppt_y</p:attrName>
                                        </p:attrNameLst>
                                      </p:cBhvr>
                                      <p:rCtr x="0" y="-69"/>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80989"/>
                                        </p:tgtEl>
                                        <p:attrNameLst>
                                          <p:attrName>style.visibility</p:attrName>
                                        </p:attrNameLst>
                                      </p:cBhvr>
                                      <p:to>
                                        <p:strVal val="visible"/>
                                      </p:to>
                                    </p:set>
                                    <p:animEffect transition="in" filter="fade">
                                      <p:cBhvr>
                                        <p:cTn id="11" dur="2000"/>
                                        <p:tgtEl>
                                          <p:spTgt spid="68098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80990"/>
                                        </p:tgtEl>
                                        <p:attrNameLst>
                                          <p:attrName>style.visibility</p:attrName>
                                        </p:attrNameLst>
                                      </p:cBhvr>
                                      <p:to>
                                        <p:strVal val="visible"/>
                                      </p:to>
                                    </p:set>
                                    <p:animEffect transition="in" filter="fade">
                                      <p:cBhvr>
                                        <p:cTn id="15" dur="2000"/>
                                        <p:tgtEl>
                                          <p:spTgt spid="680990"/>
                                        </p:tgtEl>
                                      </p:cBhvr>
                                    </p:animEffect>
                                  </p:childTnLst>
                                </p:cTn>
                              </p:par>
                            </p:childTnLst>
                          </p:cTn>
                        </p:par>
                        <p:par>
                          <p:cTn id="16" fill="hold">
                            <p:stCondLst>
                              <p:cond delay="4000"/>
                            </p:stCondLst>
                            <p:childTnLst>
                              <p:par>
                                <p:cTn id="17" presetID="10" presetClass="entr" presetSubtype="0" fill="hold" nodeType="afterEffect">
                                  <p:stCondLst>
                                    <p:cond delay="0"/>
                                  </p:stCondLst>
                                  <p:childTnLst>
                                    <p:set>
                                      <p:cBhvr>
                                        <p:cTn id="18" dur="1" fill="hold">
                                          <p:stCondLst>
                                            <p:cond delay="0"/>
                                          </p:stCondLst>
                                        </p:cTn>
                                        <p:tgtEl>
                                          <p:spTgt spid="680991"/>
                                        </p:tgtEl>
                                        <p:attrNameLst>
                                          <p:attrName>style.visibility</p:attrName>
                                        </p:attrNameLst>
                                      </p:cBhvr>
                                      <p:to>
                                        <p:strVal val="visible"/>
                                      </p:to>
                                    </p:set>
                                    <p:animEffect transition="in" filter="fade">
                                      <p:cBhvr>
                                        <p:cTn id="19" dur="2000"/>
                                        <p:tgtEl>
                                          <p:spTgt spid="6809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灯片编号占位符 5"/>
          <p:cNvSpPr>
            <a:spLocks noGrp="1"/>
          </p:cNvSpPr>
          <p:nvPr>
            <p:ph type="sldNum" sz="quarter" idx="12"/>
          </p:nvPr>
        </p:nvSpPr>
        <p:spPr/>
        <p:txBody>
          <a:bodyPr/>
          <a:lstStyle/>
          <a:p>
            <a:fld id="{C0C9B37E-9700-47BC-A321-60509FF85201}" type="slidenum">
              <a:rPr lang="en-US" altLang="zh-CN"/>
              <a:pPr/>
              <a:t>78</a:t>
            </a:fld>
            <a:endParaRPr lang="en-US" altLang="zh-CN"/>
          </a:p>
        </p:txBody>
      </p:sp>
      <p:sp>
        <p:nvSpPr>
          <p:cNvPr id="681986" name="Rectangle 2"/>
          <p:cNvSpPr>
            <a:spLocks noGrp="1" noChangeArrowheads="1"/>
          </p:cNvSpPr>
          <p:nvPr>
            <p:ph type="title"/>
          </p:nvPr>
        </p:nvSpPr>
        <p:spPr>
          <a:xfrm>
            <a:off x="685800" y="76200"/>
            <a:ext cx="7772400" cy="838200"/>
          </a:xfrm>
          <a:noFill/>
          <a:ln/>
        </p:spPr>
        <p:txBody>
          <a:bodyPr/>
          <a:lstStyle/>
          <a:p>
            <a:r>
              <a:rPr lang="zh-CN" altLang="en-US">
                <a:solidFill>
                  <a:schemeClr val="tx1"/>
                </a:solidFill>
                <a:latin typeface="黑体" pitchFamily="49" charset="-122"/>
                <a:ea typeface="黑体" pitchFamily="49" charset="-122"/>
              </a:rPr>
              <a:t>几何（位置）灵敏因子</a:t>
            </a:r>
          </a:p>
        </p:txBody>
      </p:sp>
      <p:sp>
        <p:nvSpPr>
          <p:cNvPr id="681987" name="Text Box 3"/>
          <p:cNvSpPr txBox="1">
            <a:spLocks noChangeArrowheads="1"/>
          </p:cNvSpPr>
          <p:nvPr/>
        </p:nvSpPr>
        <p:spPr bwMode="auto">
          <a:xfrm>
            <a:off x="7993063" y="0"/>
            <a:ext cx="1150937" cy="457200"/>
          </a:xfrm>
          <a:prstGeom prst="rect">
            <a:avLst/>
          </a:prstGeom>
          <a:solidFill>
            <a:srgbClr val="CCCCFF"/>
          </a:solidFill>
          <a:ln w="9525">
            <a:noFill/>
            <a:miter lim="800000"/>
            <a:headEnd/>
            <a:tailEnd/>
          </a:ln>
          <a:effectLst/>
        </p:spPr>
        <p:txBody>
          <a:bodyPr wrap="none">
            <a:spAutoFit/>
          </a:bodyPr>
          <a:lstStyle/>
          <a:p>
            <a:pPr algn="r"/>
            <a:r>
              <a:rPr kumimoji="1" lang="en-US" altLang="zh-CN"/>
              <a:t>VSM11</a:t>
            </a:r>
            <a:endParaRPr kumimoji="1" lang="en-US" altLang="zh-CN">
              <a:ea typeface="华文行楷" pitchFamily="2" charset="-122"/>
            </a:endParaRPr>
          </a:p>
        </p:txBody>
      </p:sp>
      <p:sp>
        <p:nvSpPr>
          <p:cNvPr id="681988" name="Text Box 4"/>
          <p:cNvSpPr txBox="1">
            <a:spLocks noChangeArrowheads="1"/>
          </p:cNvSpPr>
          <p:nvPr/>
        </p:nvSpPr>
        <p:spPr bwMode="auto">
          <a:xfrm>
            <a:off x="250825" y="957263"/>
            <a:ext cx="3841750" cy="579437"/>
          </a:xfrm>
          <a:prstGeom prst="rect">
            <a:avLst/>
          </a:prstGeom>
          <a:noFill/>
          <a:ln w="9525">
            <a:noFill/>
            <a:miter lim="800000"/>
            <a:headEnd/>
            <a:tailEnd/>
          </a:ln>
          <a:effectLst/>
        </p:spPr>
        <p:txBody>
          <a:bodyPr wrap="none">
            <a:spAutoFit/>
          </a:bodyPr>
          <a:lstStyle/>
          <a:p>
            <a:r>
              <a:rPr lang="zh-CN" altLang="en-US" sz="3200">
                <a:solidFill>
                  <a:srgbClr val="FF0000"/>
                </a:solidFill>
                <a:latin typeface="Arial" pitchFamily="34" charset="0"/>
                <a:ea typeface="黑体" pitchFamily="49" charset="-122"/>
              </a:rPr>
              <a:t>平行于</a:t>
            </a:r>
            <a:r>
              <a:rPr lang="zh-CN" altLang="en-US" sz="3200">
                <a:latin typeface="Arial" pitchFamily="34" charset="0"/>
              </a:rPr>
              <a:t>线圈轴向运动</a:t>
            </a:r>
          </a:p>
        </p:txBody>
      </p:sp>
      <p:sp>
        <p:nvSpPr>
          <p:cNvPr id="681989" name="Rectangle 5"/>
          <p:cNvSpPr>
            <a:spLocks noChangeArrowheads="1"/>
          </p:cNvSpPr>
          <p:nvPr/>
        </p:nvSpPr>
        <p:spPr bwMode="auto">
          <a:xfrm>
            <a:off x="0" y="3162300"/>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681990" name="Text Box 6"/>
          <p:cNvSpPr txBox="1">
            <a:spLocks noChangeArrowheads="1"/>
          </p:cNvSpPr>
          <p:nvPr/>
        </p:nvSpPr>
        <p:spPr bwMode="auto">
          <a:xfrm>
            <a:off x="468313" y="1700213"/>
            <a:ext cx="3740150" cy="519112"/>
          </a:xfrm>
          <a:prstGeom prst="rect">
            <a:avLst/>
          </a:prstGeom>
          <a:solidFill>
            <a:srgbClr val="0000FF"/>
          </a:solidFill>
          <a:ln w="9525">
            <a:noFill/>
            <a:miter lim="800000"/>
            <a:headEnd/>
            <a:tailEnd/>
          </a:ln>
          <a:effectLst/>
        </p:spPr>
        <p:txBody>
          <a:bodyPr wrap="none">
            <a:spAutoFit/>
          </a:bodyPr>
          <a:lstStyle/>
          <a:p>
            <a:r>
              <a:rPr lang="zh-CN" altLang="en-US" sz="2800">
                <a:solidFill>
                  <a:schemeClr val="bg1"/>
                </a:solidFill>
                <a:latin typeface="Arial" pitchFamily="34" charset="0"/>
                <a:ea typeface="黑体" pitchFamily="49" charset="-122"/>
              </a:rPr>
              <a:t>在轴线上的灵敏因子：</a:t>
            </a:r>
          </a:p>
        </p:txBody>
      </p:sp>
      <p:graphicFrame>
        <p:nvGraphicFramePr>
          <p:cNvPr id="681991" name="Object 7"/>
          <p:cNvGraphicFramePr>
            <a:graphicFrameLocks noChangeAspect="1"/>
          </p:cNvGraphicFramePr>
          <p:nvPr/>
        </p:nvGraphicFramePr>
        <p:xfrm>
          <a:off x="541338" y="2492375"/>
          <a:ext cx="8061325" cy="2225675"/>
        </p:xfrm>
        <a:graphic>
          <a:graphicData uri="http://schemas.openxmlformats.org/presentationml/2006/ole">
            <p:oleObj spid="_x0000_s681991" name="Equation" r:id="rId3" imgW="3949560" imgH="1091880" progId="Equation.DSMT4">
              <p:embed/>
            </p:oleObj>
          </a:graphicData>
        </a:graphic>
      </p:graphicFrame>
      <p:graphicFrame>
        <p:nvGraphicFramePr>
          <p:cNvPr id="681992" name="Object 8"/>
          <p:cNvGraphicFramePr>
            <a:graphicFrameLocks noChangeAspect="1"/>
          </p:cNvGraphicFramePr>
          <p:nvPr/>
        </p:nvGraphicFramePr>
        <p:xfrm>
          <a:off x="4356100" y="1412875"/>
          <a:ext cx="1655763" cy="817563"/>
        </p:xfrm>
        <a:graphic>
          <a:graphicData uri="http://schemas.openxmlformats.org/presentationml/2006/ole">
            <p:oleObj spid="_x0000_s681992" name="Equation" r:id="rId4" imgW="876240" imgH="431640" progId="Equation.DSMT4">
              <p:embed/>
            </p:oleObj>
          </a:graphicData>
        </a:graphic>
      </p:graphicFrame>
      <p:graphicFrame>
        <p:nvGraphicFramePr>
          <p:cNvPr id="681993" name="Object 9"/>
          <p:cNvGraphicFramePr>
            <a:graphicFrameLocks noChangeAspect="1"/>
          </p:cNvGraphicFramePr>
          <p:nvPr/>
        </p:nvGraphicFramePr>
        <p:xfrm>
          <a:off x="6227763" y="1628775"/>
          <a:ext cx="2808287" cy="388938"/>
        </p:xfrm>
        <a:graphic>
          <a:graphicData uri="http://schemas.openxmlformats.org/presentationml/2006/ole">
            <p:oleObj spid="_x0000_s681993" name="Equation" r:id="rId5" imgW="1473120" imgH="203040" progId="Equation.DSMT4">
              <p:embed/>
            </p:oleObj>
          </a:graphicData>
        </a:graphic>
      </p:graphicFrame>
      <p:sp>
        <p:nvSpPr>
          <p:cNvPr id="681994" name="Text Box 10"/>
          <p:cNvSpPr txBox="1">
            <a:spLocks noChangeArrowheads="1"/>
          </p:cNvSpPr>
          <p:nvPr/>
        </p:nvSpPr>
        <p:spPr bwMode="auto">
          <a:xfrm>
            <a:off x="1441450" y="5084763"/>
            <a:ext cx="6259513" cy="1554162"/>
          </a:xfrm>
          <a:prstGeom prst="rect">
            <a:avLst/>
          </a:prstGeom>
          <a:noFill/>
          <a:ln w="9525">
            <a:noFill/>
            <a:miter lim="800000"/>
            <a:headEnd/>
            <a:tailEnd/>
          </a:ln>
          <a:effectLst/>
        </p:spPr>
        <p:txBody>
          <a:bodyPr wrap="none">
            <a:spAutoFit/>
          </a:bodyPr>
          <a:lstStyle/>
          <a:p>
            <a:r>
              <a:rPr lang="zh-CN" altLang="en-US" sz="3200">
                <a:latin typeface="Arial" pitchFamily="34" charset="0"/>
              </a:rPr>
              <a:t>基于超导磁体的</a:t>
            </a:r>
            <a:r>
              <a:rPr lang="en-US" altLang="zh-CN" sz="3200">
                <a:latin typeface="Arial" pitchFamily="34" charset="0"/>
              </a:rPr>
              <a:t>VSM</a:t>
            </a:r>
            <a:r>
              <a:rPr lang="zh-CN" altLang="en-US" sz="3200">
                <a:latin typeface="Arial" pitchFamily="34" charset="0"/>
              </a:rPr>
              <a:t>系列，如</a:t>
            </a:r>
          </a:p>
          <a:p>
            <a:r>
              <a:rPr lang="en-US" altLang="zh-CN" sz="3200">
                <a:latin typeface="Arial" pitchFamily="34" charset="0"/>
              </a:rPr>
              <a:t>QD</a:t>
            </a:r>
            <a:r>
              <a:rPr lang="zh-CN" altLang="en-US" sz="3200">
                <a:latin typeface="Arial" pitchFamily="34" charset="0"/>
              </a:rPr>
              <a:t>：</a:t>
            </a:r>
            <a:r>
              <a:rPr lang="en-US" altLang="zh-CN" sz="3200">
                <a:latin typeface="Arial" pitchFamily="34" charset="0"/>
              </a:rPr>
              <a:t>PPMS_VSM</a:t>
            </a:r>
            <a:r>
              <a:rPr lang="zh-CN" altLang="en-US" sz="3200">
                <a:latin typeface="Arial" pitchFamily="34" charset="0"/>
              </a:rPr>
              <a:t>；</a:t>
            </a:r>
            <a:r>
              <a:rPr lang="en-US" altLang="zh-CN" sz="3200">
                <a:solidFill>
                  <a:srgbClr val="0000FF"/>
                </a:solidFill>
                <a:latin typeface="Arial" pitchFamily="34" charset="0"/>
              </a:rPr>
              <a:t>SQUID_VSM</a:t>
            </a:r>
          </a:p>
          <a:p>
            <a:r>
              <a:rPr lang="en-US" altLang="zh-CN" sz="3200">
                <a:latin typeface="Arial" pitchFamily="34" charset="0"/>
              </a:rPr>
              <a:t>Oxford</a:t>
            </a:r>
            <a:r>
              <a:rPr lang="zh-CN" altLang="en-US" sz="3200">
                <a:latin typeface="Arial" pitchFamily="34" charset="0"/>
              </a:rPr>
              <a:t>：</a:t>
            </a:r>
            <a:r>
              <a:rPr lang="en-US" altLang="zh-CN" sz="3200">
                <a:latin typeface="Arial" pitchFamily="34" charset="0"/>
              </a:rPr>
              <a:t>MagLab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1992"/>
                                        </p:tgtEl>
                                        <p:attrNameLst>
                                          <p:attrName>style.visibility</p:attrName>
                                        </p:attrNameLst>
                                      </p:cBhvr>
                                      <p:to>
                                        <p:strVal val="visible"/>
                                      </p:to>
                                    </p:set>
                                    <p:animEffect transition="in" filter="fade">
                                      <p:cBhvr>
                                        <p:cTn id="7" dur="2000"/>
                                        <p:tgtEl>
                                          <p:spTgt spid="68199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81993"/>
                                        </p:tgtEl>
                                        <p:attrNameLst>
                                          <p:attrName>style.visibility</p:attrName>
                                        </p:attrNameLst>
                                      </p:cBhvr>
                                      <p:to>
                                        <p:strVal val="visible"/>
                                      </p:to>
                                    </p:set>
                                    <p:animEffect transition="in" filter="fade">
                                      <p:cBhvr>
                                        <p:cTn id="11" dur="2000"/>
                                        <p:tgtEl>
                                          <p:spTgt spid="68199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81991"/>
                                        </p:tgtEl>
                                        <p:attrNameLst>
                                          <p:attrName>style.visibility</p:attrName>
                                        </p:attrNameLst>
                                      </p:cBhvr>
                                      <p:to>
                                        <p:strVal val="visible"/>
                                      </p:to>
                                    </p:set>
                                    <p:animEffect transition="in" filter="fade">
                                      <p:cBhvr>
                                        <p:cTn id="16" dur="2000"/>
                                        <p:tgtEl>
                                          <p:spTgt spid="681991"/>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681994"/>
                                        </p:tgtEl>
                                        <p:attrNameLst>
                                          <p:attrName>style.visibility</p:attrName>
                                        </p:attrNameLst>
                                      </p:cBhvr>
                                      <p:to>
                                        <p:strVal val="visible"/>
                                      </p:to>
                                    </p:set>
                                    <p:animEffect transition="in" filter="fade">
                                      <p:cBhvr>
                                        <p:cTn id="20" dur="2000"/>
                                        <p:tgtEl>
                                          <p:spTgt spid="681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199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5"/>
          <p:cNvSpPr>
            <a:spLocks noGrp="1"/>
          </p:cNvSpPr>
          <p:nvPr>
            <p:ph type="sldNum" sz="quarter" idx="12"/>
          </p:nvPr>
        </p:nvSpPr>
        <p:spPr/>
        <p:txBody>
          <a:bodyPr/>
          <a:lstStyle/>
          <a:p>
            <a:fld id="{C7A6E626-A5ED-4F3F-BC7F-AB80EA493C74}" type="slidenum">
              <a:rPr lang="en-US" altLang="zh-CN"/>
              <a:pPr/>
              <a:t>79</a:t>
            </a:fld>
            <a:endParaRPr lang="en-US" altLang="zh-CN"/>
          </a:p>
        </p:txBody>
      </p:sp>
      <p:sp>
        <p:nvSpPr>
          <p:cNvPr id="683010" name="Rectangle 2"/>
          <p:cNvSpPr>
            <a:spLocks noGrp="1" noChangeArrowheads="1"/>
          </p:cNvSpPr>
          <p:nvPr>
            <p:ph type="title"/>
          </p:nvPr>
        </p:nvSpPr>
        <p:spPr/>
        <p:txBody>
          <a:bodyPr/>
          <a:lstStyle/>
          <a:p>
            <a:endParaRPr lang="zh-CN" altLang="zh-CN"/>
          </a:p>
        </p:txBody>
      </p:sp>
      <p:sp>
        <p:nvSpPr>
          <p:cNvPr id="683011" name="Rectangle 3"/>
          <p:cNvSpPr>
            <a:spLocks noGrp="1" noChangeArrowheads="1"/>
          </p:cNvSpPr>
          <p:nvPr>
            <p:ph type="body" idx="1"/>
          </p:nvPr>
        </p:nvSpPr>
        <p:spPr/>
        <p:txBody>
          <a:bodyPr/>
          <a:lstStyle/>
          <a:p>
            <a:endParaRPr lang="zh-CN" altLang="zh-CN"/>
          </a:p>
        </p:txBody>
      </p:sp>
      <p:pic>
        <p:nvPicPr>
          <p:cNvPr id="683012" name="Picture 4"/>
          <p:cNvPicPr>
            <a:picLocks noChangeAspect="1" noChangeArrowheads="1"/>
          </p:cNvPicPr>
          <p:nvPr/>
        </p:nvPicPr>
        <p:blipFill>
          <a:blip r:embed="rId2" cstate="print"/>
          <a:srcRect/>
          <a:stretch>
            <a:fillRect/>
          </a:stretch>
        </p:blipFill>
        <p:spPr bwMode="auto">
          <a:xfrm>
            <a:off x="684213" y="47625"/>
            <a:ext cx="7775575" cy="6757988"/>
          </a:xfrm>
          <a:prstGeom prst="rect">
            <a:avLst/>
          </a:prstGeom>
          <a:noFill/>
          <a:ln w="57150" cmpd="thickThin">
            <a:solidFill>
              <a:srgbClr val="0000FF"/>
            </a:solidFill>
            <a:miter lim="800000"/>
            <a:headEnd/>
            <a:tailEnd/>
          </a:ln>
          <a:effectLst/>
        </p:spPr>
      </p:pic>
      <p:sp>
        <p:nvSpPr>
          <p:cNvPr id="683013" name="Text Box 5"/>
          <p:cNvSpPr txBox="1">
            <a:spLocks noChangeArrowheads="1"/>
          </p:cNvSpPr>
          <p:nvPr/>
        </p:nvSpPr>
        <p:spPr bwMode="auto">
          <a:xfrm>
            <a:off x="6011863" y="2133600"/>
            <a:ext cx="2936875" cy="831850"/>
          </a:xfrm>
          <a:prstGeom prst="rect">
            <a:avLst/>
          </a:prstGeom>
          <a:solidFill>
            <a:srgbClr val="CCFF99"/>
          </a:solidFill>
          <a:ln w="9525">
            <a:solidFill>
              <a:srgbClr val="FF0000"/>
            </a:solidFill>
            <a:miter lim="800000"/>
            <a:headEnd/>
            <a:tailEnd/>
          </a:ln>
          <a:effectLst/>
        </p:spPr>
        <p:txBody>
          <a:bodyPr wrap="none">
            <a:spAutoFit/>
          </a:bodyPr>
          <a:lstStyle/>
          <a:p>
            <a:pPr algn="ctr"/>
            <a:r>
              <a:rPr lang="zh-CN" altLang="en-US">
                <a:latin typeface="Arial" pitchFamily="34" charset="0"/>
              </a:rPr>
              <a:t>中国计量科学研究院</a:t>
            </a:r>
          </a:p>
          <a:p>
            <a:pPr algn="ctr"/>
            <a:r>
              <a:rPr lang="zh-CN" altLang="en-US">
                <a:latin typeface="Arial" pitchFamily="34" charset="0"/>
              </a:rPr>
              <a:t>磁性测量室</a:t>
            </a:r>
          </a:p>
        </p:txBody>
      </p:sp>
      <p:sp>
        <p:nvSpPr>
          <p:cNvPr id="683014" name="Text Box 6"/>
          <p:cNvSpPr txBox="1">
            <a:spLocks noChangeArrowheads="1"/>
          </p:cNvSpPr>
          <p:nvPr/>
        </p:nvSpPr>
        <p:spPr bwMode="auto">
          <a:xfrm>
            <a:off x="2882900" y="908050"/>
            <a:ext cx="393700" cy="457200"/>
          </a:xfrm>
          <a:prstGeom prst="rect">
            <a:avLst/>
          </a:prstGeom>
          <a:solidFill>
            <a:srgbClr val="FF0000"/>
          </a:solidFill>
          <a:ln w="9525">
            <a:noFill/>
            <a:miter lim="800000"/>
            <a:headEnd/>
            <a:tailEnd/>
          </a:ln>
          <a:effectLst/>
        </p:spPr>
        <p:txBody>
          <a:bodyPr wrap="none">
            <a:spAutoFit/>
          </a:bodyPr>
          <a:lstStyle/>
          <a:p>
            <a:r>
              <a:rPr lang="en-US" altLang="zh-CN" i="1">
                <a:solidFill>
                  <a:schemeClr val="bg1"/>
                </a:solidFill>
              </a:rPr>
              <a:t>r</a:t>
            </a:r>
            <a:r>
              <a:rPr lang="en-US" altLang="zh-CN" i="1" baseline="-25000">
                <a:solidFill>
                  <a:schemeClr val="bg1"/>
                </a:solidFill>
              </a:rPr>
              <a:t>c</a:t>
            </a:r>
            <a:endParaRPr lang="en-US" altLang="zh-CN" i="1">
              <a:solidFill>
                <a:schemeClr val="bg1"/>
              </a:solidFill>
            </a:endParaRPr>
          </a:p>
        </p:txBody>
      </p:sp>
      <p:sp>
        <p:nvSpPr>
          <p:cNvPr id="683015" name="Text Box 7"/>
          <p:cNvSpPr txBox="1">
            <a:spLocks noChangeArrowheads="1"/>
          </p:cNvSpPr>
          <p:nvPr/>
        </p:nvSpPr>
        <p:spPr bwMode="auto">
          <a:xfrm>
            <a:off x="4500563" y="2965450"/>
            <a:ext cx="393700" cy="457200"/>
          </a:xfrm>
          <a:prstGeom prst="rect">
            <a:avLst/>
          </a:prstGeom>
          <a:solidFill>
            <a:srgbClr val="FF0000"/>
          </a:solidFill>
          <a:ln w="9525">
            <a:noFill/>
            <a:miter lim="800000"/>
            <a:headEnd/>
            <a:tailEnd/>
          </a:ln>
          <a:effectLst/>
        </p:spPr>
        <p:txBody>
          <a:bodyPr wrap="none">
            <a:spAutoFit/>
          </a:bodyPr>
          <a:lstStyle/>
          <a:p>
            <a:r>
              <a:rPr lang="en-US" altLang="zh-CN" i="1">
                <a:solidFill>
                  <a:schemeClr val="bg1"/>
                </a:solidFill>
                <a:sym typeface="Symbol" pitchFamily="18" charset="2"/>
              </a:rPr>
              <a:t></a:t>
            </a:r>
          </a:p>
        </p:txBody>
      </p:sp>
      <p:sp>
        <p:nvSpPr>
          <p:cNvPr id="683016" name="Text Box 8"/>
          <p:cNvSpPr txBox="1">
            <a:spLocks noChangeArrowheads="1"/>
          </p:cNvSpPr>
          <p:nvPr/>
        </p:nvSpPr>
        <p:spPr bwMode="auto">
          <a:xfrm>
            <a:off x="611188" y="260350"/>
            <a:ext cx="1403350" cy="457200"/>
          </a:xfrm>
          <a:prstGeom prst="rect">
            <a:avLst/>
          </a:prstGeom>
          <a:noFill/>
          <a:ln w="9525">
            <a:noFill/>
            <a:miter lim="800000"/>
            <a:headEnd/>
            <a:tailEnd/>
          </a:ln>
          <a:effectLst/>
        </p:spPr>
        <p:txBody>
          <a:bodyPr wrap="none">
            <a:spAutoFit/>
          </a:bodyPr>
          <a:lstStyle/>
          <a:p>
            <a:r>
              <a:rPr lang="zh-CN" altLang="en-US">
                <a:solidFill>
                  <a:srgbClr val="FF0000"/>
                </a:solidFill>
                <a:latin typeface="Arial" pitchFamily="34" charset="0"/>
              </a:rPr>
              <a:t>（借用）</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66083" y="41782"/>
            <a:ext cx="7981672" cy="584775"/>
          </a:xfrm>
          <a:noFill/>
        </p:spPr>
        <p:txBody>
          <a:bodyPr wrap="none">
            <a:spAutoFit/>
          </a:bodyPr>
          <a:lstStyle/>
          <a:p>
            <a:r>
              <a:rPr lang="zh-CN" altLang="en-US" sz="3200" dirty="0" smtClean="0">
                <a:solidFill>
                  <a:srgbClr val="FF0000"/>
                </a:solidFill>
                <a:ea typeface="黑体" pitchFamily="49" charset="-122"/>
              </a:rPr>
              <a:t>磁矩检测</a:t>
            </a:r>
            <a:r>
              <a:rPr lang="zh-CN" altLang="en-US" sz="3200" dirty="0" smtClean="0">
                <a:ea typeface="黑体" pitchFamily="49" charset="-122"/>
              </a:rPr>
              <a:t>的</a:t>
            </a:r>
            <a:r>
              <a:rPr lang="zh-CN" altLang="en-US" sz="3200" dirty="0">
                <a:ea typeface="黑体" pitchFamily="49" charset="-122"/>
              </a:rPr>
              <a:t>原理与技术基础：</a:t>
            </a:r>
            <a:r>
              <a:rPr lang="zh-CN" altLang="en-US" sz="3200" dirty="0">
                <a:solidFill>
                  <a:srgbClr val="0000FF"/>
                </a:solidFill>
                <a:ea typeface="隶书" pitchFamily="49" charset="-122"/>
              </a:rPr>
              <a:t>电磁感应原理</a:t>
            </a:r>
          </a:p>
        </p:txBody>
      </p:sp>
      <p:sp>
        <p:nvSpPr>
          <p:cNvPr id="7211" name="Rectangle 43"/>
          <p:cNvSpPr>
            <a:spLocks noGrp="1" noChangeArrowheads="1"/>
          </p:cNvSpPr>
          <p:nvPr>
            <p:ph type="body" idx="1"/>
          </p:nvPr>
        </p:nvSpPr>
        <p:spPr>
          <a:xfrm>
            <a:off x="539750" y="908050"/>
            <a:ext cx="2965450" cy="579438"/>
          </a:xfrm>
          <a:noFill/>
          <a:ln/>
        </p:spPr>
        <p:txBody>
          <a:bodyPr wrap="none">
            <a:spAutoFit/>
          </a:bodyPr>
          <a:lstStyle/>
          <a:p>
            <a:r>
              <a:rPr lang="zh-CN" altLang="en-US"/>
              <a:t>电磁感应</a:t>
            </a:r>
            <a:r>
              <a:rPr lang="zh-CN" altLang="en-US" u="sng">
                <a:ea typeface="隶书" pitchFamily="49" charset="-122"/>
              </a:rPr>
              <a:t>原理</a:t>
            </a:r>
          </a:p>
        </p:txBody>
      </p:sp>
      <p:sp>
        <p:nvSpPr>
          <p:cNvPr id="7212" name="Rectangle 44"/>
          <p:cNvSpPr>
            <a:spLocks noChangeArrowheads="1"/>
          </p:cNvSpPr>
          <p:nvPr/>
        </p:nvSpPr>
        <p:spPr bwMode="auto">
          <a:xfrm>
            <a:off x="2476500" y="3197225"/>
            <a:ext cx="685800" cy="860425"/>
          </a:xfrm>
          <a:prstGeom prst="rect">
            <a:avLst/>
          </a:prstGeom>
          <a:gradFill rotWithShape="0">
            <a:gsLst>
              <a:gs pos="0">
                <a:srgbClr val="33CC33"/>
              </a:gs>
              <a:gs pos="100000">
                <a:srgbClr val="33CC33">
                  <a:gamma/>
                  <a:tint val="40000"/>
                  <a:invGamma/>
                </a:srgbClr>
              </a:gs>
            </a:gsLst>
            <a:lin ang="5400000" scaled="1"/>
          </a:gradFill>
          <a:ln w="9525">
            <a:solidFill>
              <a:schemeClr val="tx1"/>
            </a:solidFill>
            <a:miter lim="800000"/>
            <a:headEnd/>
            <a:tailEnd/>
          </a:ln>
          <a:effectLst/>
        </p:spPr>
        <p:txBody>
          <a:bodyPr wrap="none" anchor="ctr"/>
          <a:lstStyle/>
          <a:p>
            <a:endParaRPr lang="zh-CN" altLang="en-US"/>
          </a:p>
        </p:txBody>
      </p:sp>
      <p:sp>
        <p:nvSpPr>
          <p:cNvPr id="7213" name="Oval 45"/>
          <p:cNvSpPr>
            <a:spLocks noChangeArrowheads="1"/>
          </p:cNvSpPr>
          <p:nvPr/>
        </p:nvSpPr>
        <p:spPr bwMode="auto">
          <a:xfrm>
            <a:off x="1828800" y="2854325"/>
            <a:ext cx="1981200" cy="685800"/>
          </a:xfrm>
          <a:prstGeom prst="ellipse">
            <a:avLst/>
          </a:prstGeom>
          <a:solidFill>
            <a:srgbClr val="DDDDDD"/>
          </a:solidFill>
          <a:ln w="38100">
            <a:solidFill>
              <a:srgbClr val="0000FF"/>
            </a:solidFill>
            <a:round/>
            <a:headEnd/>
            <a:tailEnd/>
          </a:ln>
          <a:effectLst/>
        </p:spPr>
        <p:txBody>
          <a:bodyPr wrap="none" anchor="ctr"/>
          <a:lstStyle/>
          <a:p>
            <a:endParaRPr lang="zh-CN" altLang="en-US"/>
          </a:p>
        </p:txBody>
      </p:sp>
      <p:sp>
        <p:nvSpPr>
          <p:cNvPr id="7214" name="AutoShape 46"/>
          <p:cNvSpPr>
            <a:spLocks noChangeArrowheads="1"/>
          </p:cNvSpPr>
          <p:nvPr/>
        </p:nvSpPr>
        <p:spPr bwMode="auto">
          <a:xfrm>
            <a:off x="2019300" y="2301875"/>
            <a:ext cx="1600200" cy="895350"/>
          </a:xfrm>
          <a:prstGeom prst="upArrow">
            <a:avLst>
              <a:gd name="adj1" fmla="val 41667"/>
              <a:gd name="adj2" fmla="val 45315"/>
            </a:avLst>
          </a:prstGeom>
          <a:gradFill rotWithShape="0">
            <a:gsLst>
              <a:gs pos="0">
                <a:srgbClr val="33CC33">
                  <a:gamma/>
                  <a:shade val="82745"/>
                  <a:invGamma/>
                </a:srgbClr>
              </a:gs>
              <a:gs pos="100000">
                <a:srgbClr val="33CC33"/>
              </a:gs>
            </a:gsLst>
            <a:lin ang="5400000" scaled="1"/>
          </a:gradFill>
          <a:ln w="9525">
            <a:solidFill>
              <a:schemeClr val="tx1"/>
            </a:solidFill>
            <a:miter lim="800000"/>
            <a:headEnd/>
            <a:tailEnd/>
          </a:ln>
          <a:effectLst/>
        </p:spPr>
        <p:txBody>
          <a:bodyPr vert="eaVert" wrap="none" anchor="ctr"/>
          <a:lstStyle/>
          <a:p>
            <a:endParaRPr lang="zh-CN" altLang="en-US"/>
          </a:p>
        </p:txBody>
      </p:sp>
      <p:sp>
        <p:nvSpPr>
          <p:cNvPr id="7215" name="AutoShape 47"/>
          <p:cNvSpPr>
            <a:spLocks noChangeArrowheads="1"/>
          </p:cNvSpPr>
          <p:nvPr/>
        </p:nvSpPr>
        <p:spPr bwMode="auto">
          <a:xfrm>
            <a:off x="533400" y="3673475"/>
            <a:ext cx="1066800" cy="838200"/>
          </a:xfrm>
          <a:prstGeom prst="wedgeRectCallout">
            <a:avLst>
              <a:gd name="adj1" fmla="val 116784"/>
              <a:gd name="adj2" fmla="val -119030"/>
            </a:avLst>
          </a:prstGeom>
          <a:solidFill>
            <a:srgbClr val="DDDDDD"/>
          </a:solidFill>
          <a:ln w="9525">
            <a:solidFill>
              <a:srgbClr val="0000FF"/>
            </a:solidFill>
            <a:miter lim="800000"/>
            <a:headEnd/>
            <a:tailEnd/>
          </a:ln>
          <a:effectLst/>
        </p:spPr>
        <p:txBody>
          <a:bodyPr/>
          <a:lstStyle/>
          <a:p>
            <a:pPr algn="ctr"/>
            <a:r>
              <a:rPr kumimoji="1" lang="zh-CN" altLang="en-US" dirty="0">
                <a:solidFill>
                  <a:srgbClr val="0000FF"/>
                </a:solidFill>
              </a:rPr>
              <a:t>面积</a:t>
            </a:r>
          </a:p>
          <a:p>
            <a:pPr algn="ctr"/>
            <a:r>
              <a:rPr kumimoji="1" lang="en-US" altLang="zh-CN" i="1" dirty="0" smtClean="0">
                <a:solidFill>
                  <a:srgbClr val="0000FF"/>
                </a:solidFill>
              </a:rPr>
              <a:t>S</a:t>
            </a:r>
            <a:endParaRPr kumimoji="1" lang="en-US" altLang="zh-CN" i="1" dirty="0">
              <a:solidFill>
                <a:srgbClr val="0000FF"/>
              </a:solidFill>
            </a:endParaRPr>
          </a:p>
        </p:txBody>
      </p:sp>
      <p:sp>
        <p:nvSpPr>
          <p:cNvPr id="7216" name="AutoShape 48"/>
          <p:cNvSpPr>
            <a:spLocks noChangeArrowheads="1"/>
          </p:cNvSpPr>
          <p:nvPr/>
        </p:nvSpPr>
        <p:spPr bwMode="auto">
          <a:xfrm>
            <a:off x="304800" y="1920875"/>
            <a:ext cx="1143000" cy="762000"/>
          </a:xfrm>
          <a:prstGeom prst="wedgeRectCallout">
            <a:avLst>
              <a:gd name="adj1" fmla="val 111250"/>
              <a:gd name="adj2" fmla="val 29792"/>
            </a:avLst>
          </a:prstGeom>
          <a:solidFill>
            <a:srgbClr val="33CC33"/>
          </a:solidFill>
          <a:ln w="9525">
            <a:noFill/>
            <a:miter lim="800000"/>
            <a:headEnd/>
            <a:tailEnd/>
          </a:ln>
          <a:effectLst/>
        </p:spPr>
        <p:txBody>
          <a:bodyPr/>
          <a:lstStyle/>
          <a:p>
            <a:pPr algn="ctr"/>
            <a:r>
              <a:rPr kumimoji="1" lang="zh-CN" altLang="en-US"/>
              <a:t>磁通量</a:t>
            </a:r>
          </a:p>
          <a:p>
            <a:pPr algn="ctr"/>
            <a:r>
              <a:rPr kumimoji="1" lang="zh-CN" altLang="en-US">
                <a:sym typeface="Symbol" pitchFamily="18" charset="2"/>
              </a:rPr>
              <a:t></a:t>
            </a:r>
            <a:endParaRPr kumimoji="1" lang="zh-CN" altLang="en-US"/>
          </a:p>
        </p:txBody>
      </p:sp>
      <p:sp>
        <p:nvSpPr>
          <p:cNvPr id="7218" name="Rectangle 50"/>
          <p:cNvSpPr>
            <a:spLocks noChangeArrowheads="1"/>
          </p:cNvSpPr>
          <p:nvPr/>
        </p:nvSpPr>
        <p:spPr bwMode="auto">
          <a:xfrm>
            <a:off x="6234113" y="1844675"/>
            <a:ext cx="2528887" cy="3048000"/>
          </a:xfrm>
          <a:prstGeom prst="rect">
            <a:avLst/>
          </a:prstGeom>
          <a:solidFill>
            <a:srgbClr val="99FF99"/>
          </a:solidFill>
          <a:ln w="28575">
            <a:solidFill>
              <a:schemeClr val="accent2"/>
            </a:solidFill>
            <a:miter lim="800000"/>
            <a:headEnd/>
            <a:tailEnd/>
          </a:ln>
          <a:effectLst/>
        </p:spPr>
        <p:txBody>
          <a:bodyPr wrap="none" anchor="ctr"/>
          <a:lstStyle/>
          <a:p>
            <a:endParaRPr lang="zh-CN" altLang="en-US"/>
          </a:p>
        </p:txBody>
      </p:sp>
      <p:graphicFrame>
        <p:nvGraphicFramePr>
          <p:cNvPr id="7219" name="Object 51"/>
          <p:cNvGraphicFramePr>
            <a:graphicFrameLocks noChangeAspect="1"/>
          </p:cNvGraphicFramePr>
          <p:nvPr/>
        </p:nvGraphicFramePr>
        <p:xfrm>
          <a:off x="6248400" y="1917700"/>
          <a:ext cx="1612900" cy="612775"/>
        </p:xfrm>
        <a:graphic>
          <a:graphicData uri="http://schemas.openxmlformats.org/presentationml/2006/ole">
            <p:oleObj spid="_x0000_s786434" name="Equation" r:id="rId3" imgW="634680" imgH="241200" progId="Equation.3">
              <p:embed/>
            </p:oleObj>
          </a:graphicData>
        </a:graphic>
      </p:graphicFrame>
      <p:graphicFrame>
        <p:nvGraphicFramePr>
          <p:cNvPr id="7220" name="Object 52"/>
          <p:cNvGraphicFramePr>
            <a:graphicFrameLocks noChangeAspect="1"/>
          </p:cNvGraphicFramePr>
          <p:nvPr/>
        </p:nvGraphicFramePr>
        <p:xfrm>
          <a:off x="6248400" y="2489200"/>
          <a:ext cx="2489200" cy="1016000"/>
        </p:xfrm>
        <a:graphic>
          <a:graphicData uri="http://schemas.openxmlformats.org/presentationml/2006/ole">
            <p:oleObj spid="_x0000_s786435" name="Equation" r:id="rId4" imgW="838080" imgH="406080" progId="Equation.DSMT4">
              <p:embed/>
            </p:oleObj>
          </a:graphicData>
        </a:graphic>
      </p:graphicFrame>
      <p:graphicFrame>
        <p:nvGraphicFramePr>
          <p:cNvPr id="7221" name="Object 53"/>
          <p:cNvGraphicFramePr>
            <a:graphicFrameLocks noChangeAspect="1"/>
          </p:cNvGraphicFramePr>
          <p:nvPr/>
        </p:nvGraphicFramePr>
        <p:xfrm>
          <a:off x="6248400" y="3487738"/>
          <a:ext cx="1346200" cy="490537"/>
        </p:xfrm>
        <a:graphic>
          <a:graphicData uri="http://schemas.openxmlformats.org/presentationml/2006/ole">
            <p:oleObj spid="_x0000_s786436" name="Equation" r:id="rId5" imgW="558720" imgH="203040" progId="Equation.3">
              <p:embed/>
            </p:oleObj>
          </a:graphicData>
        </a:graphic>
      </p:graphicFrame>
      <p:graphicFrame>
        <p:nvGraphicFramePr>
          <p:cNvPr id="7222" name="Object 54"/>
          <p:cNvGraphicFramePr>
            <a:graphicFrameLocks noChangeAspect="1"/>
          </p:cNvGraphicFramePr>
          <p:nvPr/>
        </p:nvGraphicFramePr>
        <p:xfrm>
          <a:off x="6248400" y="3929063"/>
          <a:ext cx="2336800" cy="963612"/>
        </p:xfrm>
        <a:graphic>
          <a:graphicData uri="http://schemas.openxmlformats.org/presentationml/2006/ole">
            <p:oleObj spid="_x0000_s786437" name="Equation" r:id="rId6" imgW="1015920" imgH="419040" progId="Equation.DSMT4">
              <p:embed/>
            </p:oleObj>
          </a:graphicData>
        </a:graphic>
      </p:graphicFrame>
      <p:graphicFrame>
        <p:nvGraphicFramePr>
          <p:cNvPr id="7223" name="Object 55"/>
          <p:cNvGraphicFramePr>
            <a:graphicFrameLocks noChangeAspect="1"/>
          </p:cNvGraphicFramePr>
          <p:nvPr/>
        </p:nvGraphicFramePr>
        <p:xfrm>
          <a:off x="1392238" y="5311775"/>
          <a:ext cx="6492875" cy="1119188"/>
        </p:xfrm>
        <a:graphic>
          <a:graphicData uri="http://schemas.openxmlformats.org/presentationml/2006/ole">
            <p:oleObj spid="_x0000_s786438" name="Equation" r:id="rId7" imgW="2286000" imgH="393480" progId="Equation.DSMT4">
              <p:embed/>
            </p:oleObj>
          </a:graphicData>
        </a:graphic>
      </p:graphicFrame>
      <p:sp>
        <p:nvSpPr>
          <p:cNvPr id="7224" name="AutoShape 56"/>
          <p:cNvSpPr>
            <a:spLocks noChangeArrowheads="1"/>
          </p:cNvSpPr>
          <p:nvPr/>
        </p:nvSpPr>
        <p:spPr bwMode="auto">
          <a:xfrm rot="10800000" flipH="1" flipV="1">
            <a:off x="3810000" y="2911475"/>
            <a:ext cx="304800" cy="762000"/>
          </a:xfrm>
          <a:prstGeom prst="curvedLeftArrow">
            <a:avLst>
              <a:gd name="adj1" fmla="val 45139"/>
              <a:gd name="adj2" fmla="val 102431"/>
              <a:gd name="adj3" fmla="val 55653"/>
            </a:avLst>
          </a:prstGeom>
          <a:solidFill>
            <a:srgbClr val="E1E1FF"/>
          </a:solidFill>
          <a:ln w="9525">
            <a:solidFill>
              <a:schemeClr val="tx1"/>
            </a:solidFill>
            <a:miter lim="800000"/>
            <a:headEnd/>
            <a:tailEnd/>
          </a:ln>
          <a:effectLst/>
        </p:spPr>
        <p:txBody>
          <a:bodyPr wrap="none" anchor="ctr"/>
          <a:lstStyle/>
          <a:p>
            <a:endParaRPr lang="zh-CN" altLang="en-US"/>
          </a:p>
        </p:txBody>
      </p:sp>
      <p:sp>
        <p:nvSpPr>
          <p:cNvPr id="7225" name="AutoShape 57"/>
          <p:cNvSpPr>
            <a:spLocks noChangeArrowheads="1"/>
          </p:cNvSpPr>
          <p:nvPr/>
        </p:nvSpPr>
        <p:spPr bwMode="auto">
          <a:xfrm flipH="1">
            <a:off x="4419600" y="2708275"/>
            <a:ext cx="1524000" cy="838200"/>
          </a:xfrm>
          <a:custGeom>
            <a:avLst/>
            <a:gdLst>
              <a:gd name="G0" fmla="+- 14760 0 0"/>
              <a:gd name="G1" fmla="+- 5914 0 0"/>
              <a:gd name="G2" fmla="+- 21600 0 5914"/>
              <a:gd name="G3" fmla="+- 10800 0 5914"/>
              <a:gd name="G4" fmla="+- 21600 0 14760"/>
              <a:gd name="G5" fmla="*/ G4 G3 10800"/>
              <a:gd name="G6" fmla="+- 21600 0 G5"/>
              <a:gd name="T0" fmla="*/ 14760 w 21600"/>
              <a:gd name="T1" fmla="*/ 0 h 21600"/>
              <a:gd name="T2" fmla="*/ 0 w 21600"/>
              <a:gd name="T3" fmla="*/ 10800 h 21600"/>
              <a:gd name="T4" fmla="*/ 1476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4760" y="0"/>
                </a:moveTo>
                <a:lnTo>
                  <a:pt x="14760" y="5914"/>
                </a:lnTo>
                <a:lnTo>
                  <a:pt x="3375" y="5914"/>
                </a:lnTo>
                <a:lnTo>
                  <a:pt x="3375" y="15686"/>
                </a:lnTo>
                <a:lnTo>
                  <a:pt x="14760" y="15686"/>
                </a:lnTo>
                <a:lnTo>
                  <a:pt x="14760" y="21600"/>
                </a:lnTo>
                <a:lnTo>
                  <a:pt x="21600" y="10800"/>
                </a:lnTo>
                <a:close/>
              </a:path>
              <a:path w="21600" h="21600">
                <a:moveTo>
                  <a:pt x="1350" y="5914"/>
                </a:moveTo>
                <a:lnTo>
                  <a:pt x="1350" y="15686"/>
                </a:lnTo>
                <a:lnTo>
                  <a:pt x="2700" y="15686"/>
                </a:lnTo>
                <a:lnTo>
                  <a:pt x="2700" y="5914"/>
                </a:lnTo>
                <a:close/>
              </a:path>
              <a:path w="21600" h="21600">
                <a:moveTo>
                  <a:pt x="0" y="5914"/>
                </a:moveTo>
                <a:lnTo>
                  <a:pt x="0" y="15686"/>
                </a:lnTo>
                <a:lnTo>
                  <a:pt x="675" y="15686"/>
                </a:lnTo>
                <a:lnTo>
                  <a:pt x="675" y="5914"/>
                </a:lnTo>
                <a:close/>
              </a:path>
            </a:pathLst>
          </a:custGeom>
          <a:gradFill rotWithShape="0">
            <a:gsLst>
              <a:gs pos="0">
                <a:srgbClr val="E1E1FF"/>
              </a:gs>
              <a:gs pos="50000">
                <a:schemeClr val="accent1"/>
              </a:gs>
              <a:gs pos="100000">
                <a:srgbClr val="E1E1FF"/>
              </a:gs>
            </a:gsLst>
            <a:lin ang="0" scaled="1"/>
          </a:gradFill>
          <a:ln w="9525">
            <a:solidFill>
              <a:schemeClr val="tx1"/>
            </a:solidFill>
            <a:miter lim="800000"/>
            <a:headEnd/>
            <a:tailEnd/>
          </a:ln>
          <a:effectLst/>
        </p:spPr>
        <p:txBody>
          <a:bodyPr wrap="none" anchor="ctr"/>
          <a:lstStyle/>
          <a:p>
            <a:endParaRPr lang="zh-CN" altLang="en-US"/>
          </a:p>
        </p:txBody>
      </p:sp>
      <p:graphicFrame>
        <p:nvGraphicFramePr>
          <p:cNvPr id="7226" name="Object 58"/>
          <p:cNvGraphicFramePr>
            <a:graphicFrameLocks noChangeAspect="1"/>
          </p:cNvGraphicFramePr>
          <p:nvPr/>
        </p:nvGraphicFramePr>
        <p:xfrm>
          <a:off x="2241550" y="4238625"/>
          <a:ext cx="1873250" cy="730250"/>
        </p:xfrm>
        <a:graphic>
          <a:graphicData uri="http://schemas.openxmlformats.org/presentationml/2006/ole">
            <p:oleObj spid="_x0000_s786439" name="Equation" r:id="rId8" imgW="749160" imgH="291960" progId="Equation.3">
              <p:embed/>
            </p:oleObj>
          </a:graphicData>
        </a:graphic>
      </p:graphicFrame>
      <p:sp>
        <p:nvSpPr>
          <p:cNvPr id="7227" name="Rectangle 59"/>
          <p:cNvSpPr>
            <a:spLocks noChangeArrowheads="1"/>
          </p:cNvSpPr>
          <p:nvPr/>
        </p:nvSpPr>
        <p:spPr bwMode="auto">
          <a:xfrm>
            <a:off x="4572000" y="1052513"/>
            <a:ext cx="4424363" cy="579437"/>
          </a:xfrm>
          <a:prstGeom prst="rect">
            <a:avLst/>
          </a:prstGeom>
          <a:noFill/>
          <a:ln w="9525">
            <a:noFill/>
            <a:miter lim="800000"/>
            <a:headEnd/>
            <a:tailEnd/>
          </a:ln>
          <a:effectLst/>
        </p:spPr>
        <p:txBody>
          <a:bodyPr wrap="none">
            <a:spAutoFit/>
          </a:bodyPr>
          <a:lstStyle/>
          <a:p>
            <a:r>
              <a:rPr lang="en-US" altLang="zh-CN" sz="3200" dirty="0">
                <a:solidFill>
                  <a:srgbClr val="FF0000"/>
                </a:solidFill>
                <a:latin typeface="Arial" charset="0"/>
              </a:rPr>
              <a:t>Faraday-</a:t>
            </a:r>
            <a:r>
              <a:rPr lang="en-US" altLang="zh-CN" sz="3200" u="sng" dirty="0">
                <a:solidFill>
                  <a:srgbClr val="FF0000"/>
                </a:solidFill>
                <a:latin typeface="Arial" charset="0"/>
              </a:rPr>
              <a:t>Maxwell</a:t>
            </a:r>
            <a:r>
              <a:rPr lang="en-US" altLang="zh-CN" sz="3200" dirty="0">
                <a:solidFill>
                  <a:srgbClr val="FF0000"/>
                </a:solidFill>
                <a:latin typeface="Arial" charset="0"/>
              </a:rPr>
              <a:t>’s Law</a:t>
            </a:r>
          </a:p>
        </p:txBody>
      </p:sp>
      <p:sp>
        <p:nvSpPr>
          <p:cNvPr id="21" name="AutoShape 47"/>
          <p:cNvSpPr>
            <a:spLocks noChangeArrowheads="1"/>
          </p:cNvSpPr>
          <p:nvPr/>
        </p:nvSpPr>
        <p:spPr bwMode="auto">
          <a:xfrm>
            <a:off x="4572000" y="3933056"/>
            <a:ext cx="1066800" cy="838200"/>
          </a:xfrm>
          <a:prstGeom prst="wedgeRectCallout">
            <a:avLst>
              <a:gd name="adj1" fmla="val -145949"/>
              <a:gd name="adj2" fmla="val -108358"/>
            </a:avLst>
          </a:prstGeom>
          <a:solidFill>
            <a:srgbClr val="DDDDDD"/>
          </a:solidFill>
          <a:ln w="9525">
            <a:solidFill>
              <a:srgbClr val="0000FF"/>
            </a:solidFill>
            <a:miter lim="800000"/>
            <a:headEnd/>
            <a:tailEnd/>
          </a:ln>
          <a:effectLst/>
        </p:spPr>
        <p:txBody>
          <a:bodyPr/>
          <a:lstStyle/>
          <a:p>
            <a:pPr algn="ctr"/>
            <a:r>
              <a:rPr kumimoji="1" lang="zh-CN" altLang="en-US" dirty="0" smtClean="0">
                <a:solidFill>
                  <a:srgbClr val="0000FF"/>
                </a:solidFill>
              </a:rPr>
              <a:t>边界</a:t>
            </a:r>
          </a:p>
          <a:p>
            <a:pPr algn="ctr"/>
            <a:r>
              <a:rPr kumimoji="1" lang="en-US" altLang="zh-CN" i="1" dirty="0" smtClean="0">
                <a:solidFill>
                  <a:srgbClr val="0000FF"/>
                </a:solidFill>
              </a:rPr>
              <a:t>L</a:t>
            </a:r>
            <a:endParaRPr kumimoji="1" lang="en-US" altLang="zh-CN" i="1" dirty="0">
              <a:solidFill>
                <a:srgbClr val="0000FF"/>
              </a:solidFill>
            </a:endParaRPr>
          </a:p>
        </p:txBody>
      </p:sp>
      <p:sp>
        <p:nvSpPr>
          <p:cNvPr id="22" name="TextBox 21"/>
          <p:cNvSpPr txBox="1"/>
          <p:nvPr/>
        </p:nvSpPr>
        <p:spPr>
          <a:xfrm>
            <a:off x="7596336" y="591071"/>
            <a:ext cx="1415772" cy="461665"/>
          </a:xfrm>
          <a:prstGeom prst="rect">
            <a:avLst/>
          </a:prstGeom>
          <a:noFill/>
        </p:spPr>
        <p:txBody>
          <a:bodyPr wrap="none" rtlCol="0">
            <a:spAutoFit/>
          </a:bodyPr>
          <a:lstStyle/>
          <a:p>
            <a:r>
              <a:rPr lang="zh-CN" altLang="en-US" dirty="0">
                <a:latin typeface="楷体" pitchFamily="49" charset="-122"/>
                <a:ea typeface="楷体" pitchFamily="49" charset="-122"/>
              </a:rPr>
              <a:t>原理</a:t>
            </a:r>
            <a:r>
              <a:rPr lang="zh-CN" altLang="en-US" dirty="0" smtClean="0">
                <a:latin typeface="楷体" pitchFamily="49" charset="-122"/>
                <a:ea typeface="楷体" pitchFamily="49" charset="-122"/>
              </a:rPr>
              <a:t>形式</a:t>
            </a:r>
            <a:endParaRPr lang="zh-CN" altLang="en-US" dirty="0">
              <a:latin typeface="楷体" pitchFamily="49" charset="-122"/>
              <a:ea typeface="楷体" pitchFamily="49" charset="-122"/>
            </a:endParaRPr>
          </a:p>
        </p:txBody>
      </p:sp>
      <p:sp>
        <p:nvSpPr>
          <p:cNvPr id="23" name="TextBox 22"/>
          <p:cNvSpPr txBox="1"/>
          <p:nvPr/>
        </p:nvSpPr>
        <p:spPr>
          <a:xfrm>
            <a:off x="8433700" y="116632"/>
            <a:ext cx="458780" cy="461665"/>
          </a:xfrm>
          <a:prstGeom prst="rect">
            <a:avLst/>
          </a:prstGeom>
          <a:noFill/>
        </p:spPr>
        <p:txBody>
          <a:bodyPr wrap="none" rtlCol="0">
            <a:spAutoFit/>
          </a:bodyPr>
          <a:lstStyle/>
          <a:p>
            <a:r>
              <a:rPr lang="zh-CN" altLang="en-US" dirty="0" smtClean="0">
                <a:solidFill>
                  <a:srgbClr val="0000FF"/>
                </a:solidFill>
                <a:sym typeface="Wingdings"/>
              </a:rPr>
              <a:t></a:t>
            </a:r>
            <a:endParaRPr lang="zh-CN" alt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213"/>
                                        </p:tgtEl>
                                        <p:attrNameLst>
                                          <p:attrName>style.visibility</p:attrName>
                                        </p:attrNameLst>
                                      </p:cBhvr>
                                      <p:to>
                                        <p:strVal val="visible"/>
                                      </p:to>
                                    </p:set>
                                    <p:animEffect transition="in" filter="barn(inVertical)">
                                      <p:cBhvr>
                                        <p:cTn id="7" dur="500"/>
                                        <p:tgtEl>
                                          <p:spTgt spid="7213"/>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7215"/>
                                        </p:tgtEl>
                                        <p:attrNameLst>
                                          <p:attrName>style.visibility</p:attrName>
                                        </p:attrNameLst>
                                      </p:cBhvr>
                                      <p:to>
                                        <p:strVal val="visible"/>
                                      </p:to>
                                    </p:set>
                                    <p:animEffect transition="in" filter="strips(downLeft)">
                                      <p:cBhvr>
                                        <p:cTn id="11" dur="500"/>
                                        <p:tgtEl>
                                          <p:spTgt spid="721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224"/>
                                        </p:tgtEl>
                                        <p:attrNameLst>
                                          <p:attrName>style.visibility</p:attrName>
                                        </p:attrNameLst>
                                      </p:cBhvr>
                                      <p:to>
                                        <p:strVal val="visible"/>
                                      </p:to>
                                    </p:set>
                                    <p:animEffect transition="in" filter="wipe(up)">
                                      <p:cBhvr>
                                        <p:cTn id="15" dur="500"/>
                                        <p:tgtEl>
                                          <p:spTgt spid="7224"/>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strips(downLeft)">
                                      <p:cBhvr>
                                        <p:cTn id="19" dur="500"/>
                                        <p:tgtEl>
                                          <p:spTgt spid="21"/>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7212"/>
                                        </p:tgtEl>
                                        <p:attrNameLst>
                                          <p:attrName>style.visibility</p:attrName>
                                        </p:attrNameLst>
                                      </p:cBhvr>
                                      <p:to>
                                        <p:strVal val="visible"/>
                                      </p:to>
                                    </p:set>
                                    <p:animEffect transition="in" filter="wipe(down)">
                                      <p:cBhvr>
                                        <p:cTn id="23" dur="500"/>
                                        <p:tgtEl>
                                          <p:spTgt spid="7212"/>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7214"/>
                                        </p:tgtEl>
                                        <p:attrNameLst>
                                          <p:attrName>style.visibility</p:attrName>
                                        </p:attrNameLst>
                                      </p:cBhvr>
                                      <p:to>
                                        <p:strVal val="visible"/>
                                      </p:to>
                                    </p:set>
                                    <p:animEffect transition="in" filter="wipe(down)">
                                      <p:cBhvr>
                                        <p:cTn id="27" dur="500"/>
                                        <p:tgtEl>
                                          <p:spTgt spid="7214"/>
                                        </p:tgtEl>
                                      </p:cBhvr>
                                    </p:animEffect>
                                  </p:childTnLst>
                                </p:cTn>
                              </p:par>
                            </p:childTnLst>
                          </p:cTn>
                        </p:par>
                        <p:par>
                          <p:cTn id="28" fill="hold">
                            <p:stCondLst>
                              <p:cond delay="3000"/>
                            </p:stCondLst>
                            <p:childTnLst>
                              <p:par>
                                <p:cTn id="29" presetID="18" presetClass="entr" presetSubtype="9" fill="hold" grpId="0" nodeType="afterEffect">
                                  <p:stCondLst>
                                    <p:cond delay="0"/>
                                  </p:stCondLst>
                                  <p:childTnLst>
                                    <p:set>
                                      <p:cBhvr>
                                        <p:cTn id="30" dur="1" fill="hold">
                                          <p:stCondLst>
                                            <p:cond delay="0"/>
                                          </p:stCondLst>
                                        </p:cTn>
                                        <p:tgtEl>
                                          <p:spTgt spid="7216"/>
                                        </p:tgtEl>
                                        <p:attrNameLst>
                                          <p:attrName>style.visibility</p:attrName>
                                        </p:attrNameLst>
                                      </p:cBhvr>
                                      <p:to>
                                        <p:strVal val="visible"/>
                                      </p:to>
                                    </p:set>
                                    <p:animEffect transition="in" filter="strips(upLeft)">
                                      <p:cBhvr>
                                        <p:cTn id="31" dur="500"/>
                                        <p:tgtEl>
                                          <p:spTgt spid="7216"/>
                                        </p:tgtEl>
                                      </p:cBhvr>
                                    </p:animEffect>
                                  </p:childTnLst>
                                </p:cTn>
                              </p:par>
                            </p:childTnLst>
                          </p:cTn>
                        </p:par>
                        <p:par>
                          <p:cTn id="32" fill="hold">
                            <p:stCondLst>
                              <p:cond delay="3500"/>
                            </p:stCondLst>
                            <p:childTnLst>
                              <p:par>
                                <p:cTn id="33" presetID="16" presetClass="entr" presetSubtype="21" fill="hold" nodeType="afterEffect">
                                  <p:stCondLst>
                                    <p:cond delay="0"/>
                                  </p:stCondLst>
                                  <p:childTnLst>
                                    <p:set>
                                      <p:cBhvr>
                                        <p:cTn id="34" dur="1" fill="hold">
                                          <p:stCondLst>
                                            <p:cond delay="0"/>
                                          </p:stCondLst>
                                        </p:cTn>
                                        <p:tgtEl>
                                          <p:spTgt spid="7226"/>
                                        </p:tgtEl>
                                        <p:attrNameLst>
                                          <p:attrName>style.visibility</p:attrName>
                                        </p:attrNameLst>
                                      </p:cBhvr>
                                      <p:to>
                                        <p:strVal val="visible"/>
                                      </p:to>
                                    </p:set>
                                    <p:animEffect transition="in" filter="barn(inVertical)">
                                      <p:cBhvr>
                                        <p:cTn id="35" dur="500"/>
                                        <p:tgtEl>
                                          <p:spTgt spid="7226"/>
                                        </p:tgtEl>
                                      </p:cBhvr>
                                    </p:animEffect>
                                  </p:childTnLst>
                                </p:cTn>
                              </p:par>
                            </p:childTnLst>
                          </p:cTn>
                        </p:par>
                        <p:par>
                          <p:cTn id="36" fill="hold">
                            <p:stCondLst>
                              <p:cond delay="4000"/>
                            </p:stCondLst>
                            <p:childTnLst>
                              <p:par>
                                <p:cTn id="37" presetID="22" presetClass="entr" presetSubtype="2" fill="hold" grpId="0" nodeType="afterEffect">
                                  <p:stCondLst>
                                    <p:cond delay="0"/>
                                  </p:stCondLst>
                                  <p:childTnLst>
                                    <p:set>
                                      <p:cBhvr>
                                        <p:cTn id="38" dur="1" fill="hold">
                                          <p:stCondLst>
                                            <p:cond delay="0"/>
                                          </p:stCondLst>
                                        </p:cTn>
                                        <p:tgtEl>
                                          <p:spTgt spid="7225"/>
                                        </p:tgtEl>
                                        <p:attrNameLst>
                                          <p:attrName>style.visibility</p:attrName>
                                        </p:attrNameLst>
                                      </p:cBhvr>
                                      <p:to>
                                        <p:strVal val="visible"/>
                                      </p:to>
                                    </p:set>
                                    <p:animEffect transition="in" filter="wipe(right)">
                                      <p:cBhvr>
                                        <p:cTn id="39" dur="500"/>
                                        <p:tgtEl>
                                          <p:spTgt spid="7225"/>
                                        </p:tgtEl>
                                      </p:cBhvr>
                                    </p:animEffect>
                                  </p:childTnLst>
                                </p:cTn>
                              </p:par>
                            </p:childTnLst>
                          </p:cTn>
                        </p:par>
                        <p:par>
                          <p:cTn id="40" fill="hold">
                            <p:stCondLst>
                              <p:cond delay="4500"/>
                            </p:stCondLst>
                            <p:childTnLst>
                              <p:par>
                                <p:cTn id="41" presetID="18" presetClass="entr" presetSubtype="6" fill="hold" nodeType="afterEffect">
                                  <p:stCondLst>
                                    <p:cond delay="0"/>
                                  </p:stCondLst>
                                  <p:childTnLst>
                                    <p:set>
                                      <p:cBhvr>
                                        <p:cTn id="42" dur="1" fill="hold">
                                          <p:stCondLst>
                                            <p:cond delay="0"/>
                                          </p:stCondLst>
                                        </p:cTn>
                                        <p:tgtEl>
                                          <p:spTgt spid="7223"/>
                                        </p:tgtEl>
                                        <p:attrNameLst>
                                          <p:attrName>style.visibility</p:attrName>
                                        </p:attrNameLst>
                                      </p:cBhvr>
                                      <p:to>
                                        <p:strVal val="visible"/>
                                      </p:to>
                                    </p:set>
                                    <p:animEffect transition="in" filter="strips(downRight)">
                                      <p:cBhvr>
                                        <p:cTn id="43" dur="500"/>
                                        <p:tgtEl>
                                          <p:spTgt spid="722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227"/>
                                        </p:tgtEl>
                                        <p:attrNameLst>
                                          <p:attrName>style.visibility</p:attrName>
                                        </p:attrNameLst>
                                      </p:cBhvr>
                                      <p:to>
                                        <p:strVal val="visible"/>
                                      </p:to>
                                    </p:set>
                                    <p:animEffect transition="in" filter="fade">
                                      <p:cBhvr>
                                        <p:cTn id="48" dur="2000"/>
                                        <p:tgtEl>
                                          <p:spTgt spid="7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12" grpId="0" animBg="1"/>
      <p:bldP spid="7213" grpId="0" animBg="1"/>
      <p:bldP spid="7214" grpId="0" animBg="1"/>
      <p:bldP spid="7215" grpId="0" animBg="1" autoUpdateAnimBg="0"/>
      <p:bldP spid="7216" grpId="0" animBg="1" autoUpdateAnimBg="0"/>
      <p:bldP spid="7224" grpId="0" animBg="1"/>
      <p:bldP spid="7225" grpId="0" animBg="1"/>
      <p:bldP spid="7227" grpId="0"/>
      <p:bldP spid="21" grpId="0" animBg="1"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灯片编号占位符 5"/>
          <p:cNvSpPr>
            <a:spLocks noGrp="1"/>
          </p:cNvSpPr>
          <p:nvPr>
            <p:ph type="sldNum" sz="quarter" idx="12"/>
          </p:nvPr>
        </p:nvSpPr>
        <p:spPr/>
        <p:txBody>
          <a:bodyPr/>
          <a:lstStyle/>
          <a:p>
            <a:fld id="{134447D5-4F82-43DE-9609-1427CBDE81E4}" type="slidenum">
              <a:rPr lang="en-US" altLang="zh-CN"/>
              <a:pPr/>
              <a:t>80</a:t>
            </a:fld>
            <a:endParaRPr lang="en-US" altLang="zh-CN"/>
          </a:p>
        </p:txBody>
      </p:sp>
      <p:sp>
        <p:nvSpPr>
          <p:cNvPr id="684034" name="Rectangle 2"/>
          <p:cNvSpPr>
            <a:spLocks noGrp="1" noChangeArrowheads="1"/>
          </p:cNvSpPr>
          <p:nvPr>
            <p:ph type="title"/>
          </p:nvPr>
        </p:nvSpPr>
        <p:spPr>
          <a:xfrm>
            <a:off x="685800" y="0"/>
            <a:ext cx="7772400" cy="1143000"/>
          </a:xfrm>
        </p:spPr>
        <p:txBody>
          <a:bodyPr/>
          <a:lstStyle/>
          <a:p>
            <a:r>
              <a:rPr lang="en-US" altLang="zh-CN"/>
              <a:t>Helmholtz</a:t>
            </a:r>
            <a:r>
              <a:rPr lang="zh-CN" altLang="en-US"/>
              <a:t>配置：</a:t>
            </a:r>
            <a:r>
              <a:rPr lang="zh-CN" altLang="en-US" i="1">
                <a:sym typeface="Symbol" pitchFamily="18" charset="2"/>
              </a:rPr>
              <a:t></a:t>
            </a:r>
            <a:r>
              <a:rPr lang="zh-CN" altLang="en-US"/>
              <a:t>＝</a:t>
            </a:r>
            <a:r>
              <a:rPr lang="en-US" altLang="zh-CN" i="1"/>
              <a:t>r</a:t>
            </a:r>
            <a:r>
              <a:rPr lang="en-US" altLang="zh-CN" i="1" baseline="-25000"/>
              <a:t>c</a:t>
            </a:r>
            <a:endParaRPr lang="en-US" altLang="zh-CN"/>
          </a:p>
        </p:txBody>
      </p:sp>
      <p:sp>
        <p:nvSpPr>
          <p:cNvPr id="684035" name="Rectangle 3"/>
          <p:cNvSpPr>
            <a:spLocks noGrp="1" noChangeArrowheads="1"/>
          </p:cNvSpPr>
          <p:nvPr>
            <p:ph type="body" idx="1"/>
          </p:nvPr>
        </p:nvSpPr>
        <p:spPr>
          <a:xfrm>
            <a:off x="611188" y="1125538"/>
            <a:ext cx="2559050" cy="579437"/>
          </a:xfrm>
          <a:noFill/>
        </p:spPr>
        <p:txBody>
          <a:bodyPr wrap="none">
            <a:spAutoFit/>
          </a:bodyPr>
          <a:lstStyle/>
          <a:p>
            <a:r>
              <a:rPr lang="zh-CN" altLang="en-US"/>
              <a:t>平行于轴向</a:t>
            </a:r>
          </a:p>
        </p:txBody>
      </p:sp>
      <p:sp>
        <p:nvSpPr>
          <p:cNvPr id="684036" name="Text Box 4"/>
          <p:cNvSpPr txBox="1">
            <a:spLocks noChangeArrowheads="1"/>
          </p:cNvSpPr>
          <p:nvPr/>
        </p:nvSpPr>
        <p:spPr bwMode="auto">
          <a:xfrm>
            <a:off x="4984750" y="6132513"/>
            <a:ext cx="2935288" cy="519112"/>
          </a:xfrm>
          <a:prstGeom prst="rect">
            <a:avLst/>
          </a:prstGeom>
          <a:noFill/>
          <a:ln w="9525">
            <a:noFill/>
            <a:miter lim="800000"/>
            <a:headEnd/>
            <a:tailEnd/>
          </a:ln>
          <a:effectLst/>
        </p:spPr>
        <p:txBody>
          <a:bodyPr wrap="none">
            <a:spAutoFit/>
          </a:bodyPr>
          <a:lstStyle/>
          <a:p>
            <a:r>
              <a:rPr lang="en-US" altLang="zh-CN" sz="2800">
                <a:latin typeface="Arial" pitchFamily="34" charset="0"/>
              </a:rPr>
              <a:t>Mathematica</a:t>
            </a:r>
            <a:r>
              <a:rPr lang="zh-CN" altLang="en-US" sz="2800">
                <a:latin typeface="Arial" pitchFamily="34" charset="0"/>
              </a:rPr>
              <a:t>作图</a:t>
            </a:r>
          </a:p>
        </p:txBody>
      </p:sp>
      <p:pic>
        <p:nvPicPr>
          <p:cNvPr id="684037" name="Picture 5" descr="VSM on SCM-1"/>
          <p:cNvPicPr>
            <a:picLocks noChangeAspect="1" noChangeArrowheads="1"/>
          </p:cNvPicPr>
          <p:nvPr/>
        </p:nvPicPr>
        <p:blipFill>
          <a:blip r:embed="rId2" cstate="print"/>
          <a:srcRect/>
          <a:stretch>
            <a:fillRect/>
          </a:stretch>
        </p:blipFill>
        <p:spPr bwMode="auto">
          <a:xfrm>
            <a:off x="134938" y="1947863"/>
            <a:ext cx="3429000" cy="2962275"/>
          </a:xfrm>
          <a:prstGeom prst="rect">
            <a:avLst/>
          </a:prstGeom>
          <a:noFill/>
        </p:spPr>
      </p:pic>
      <p:grpSp>
        <p:nvGrpSpPr>
          <p:cNvPr id="684038" name="Group 6"/>
          <p:cNvGrpSpPr>
            <a:grpSpLocks/>
          </p:cNvGrpSpPr>
          <p:nvPr/>
        </p:nvGrpSpPr>
        <p:grpSpPr bwMode="auto">
          <a:xfrm rot="39050643">
            <a:off x="572294" y="4620419"/>
            <a:ext cx="1668462" cy="1733550"/>
            <a:chOff x="1709" y="1607"/>
            <a:chExt cx="1842" cy="2147"/>
          </a:xfrm>
        </p:grpSpPr>
        <p:grpSp>
          <p:nvGrpSpPr>
            <p:cNvPr id="684039" name="Group 7"/>
            <p:cNvGrpSpPr>
              <a:grpSpLocks/>
            </p:cNvGrpSpPr>
            <p:nvPr/>
          </p:nvGrpSpPr>
          <p:grpSpPr bwMode="auto">
            <a:xfrm>
              <a:off x="1926" y="1713"/>
              <a:ext cx="1625" cy="2041"/>
              <a:chOff x="1926" y="1570"/>
              <a:chExt cx="1625" cy="2041"/>
            </a:xfrm>
          </p:grpSpPr>
          <p:grpSp>
            <p:nvGrpSpPr>
              <p:cNvPr id="684040" name="Group 8"/>
              <p:cNvGrpSpPr>
                <a:grpSpLocks/>
              </p:cNvGrpSpPr>
              <p:nvPr/>
            </p:nvGrpSpPr>
            <p:grpSpPr bwMode="auto">
              <a:xfrm>
                <a:off x="1950" y="1570"/>
                <a:ext cx="1601" cy="2041"/>
                <a:chOff x="1950" y="1570"/>
                <a:chExt cx="1601" cy="2041"/>
              </a:xfrm>
            </p:grpSpPr>
            <p:sp>
              <p:nvSpPr>
                <p:cNvPr id="684041" name="Oval 9"/>
                <p:cNvSpPr>
                  <a:spLocks noChangeArrowheads="1"/>
                </p:cNvSpPr>
                <p:nvPr/>
              </p:nvSpPr>
              <p:spPr bwMode="auto">
                <a:xfrm>
                  <a:off x="1950" y="2023"/>
                  <a:ext cx="1043" cy="182"/>
                </a:xfrm>
                <a:prstGeom prst="ellipse">
                  <a:avLst/>
                </a:prstGeom>
                <a:noFill/>
                <a:ln w="57150">
                  <a:solidFill>
                    <a:srgbClr val="FF9900"/>
                  </a:solidFill>
                  <a:round/>
                  <a:headEnd/>
                  <a:tailEnd/>
                </a:ln>
                <a:effectLst/>
              </p:spPr>
              <p:txBody>
                <a:bodyPr vert="eaVert" wrap="none" anchor="ctr"/>
                <a:lstStyle/>
                <a:p>
                  <a:pPr algn="ctr"/>
                  <a:endParaRPr lang="zh-CN" altLang="zh-CN" sz="1800"/>
                </a:p>
              </p:txBody>
            </p:sp>
            <p:sp>
              <p:nvSpPr>
                <p:cNvPr id="684042" name="Oval 10"/>
                <p:cNvSpPr>
                  <a:spLocks noChangeArrowheads="1"/>
                </p:cNvSpPr>
                <p:nvPr/>
              </p:nvSpPr>
              <p:spPr bwMode="auto">
                <a:xfrm>
                  <a:off x="1950" y="2976"/>
                  <a:ext cx="1043" cy="182"/>
                </a:xfrm>
                <a:prstGeom prst="ellipse">
                  <a:avLst/>
                </a:prstGeom>
                <a:noFill/>
                <a:ln w="57150">
                  <a:solidFill>
                    <a:srgbClr val="FF9900"/>
                  </a:solidFill>
                  <a:round/>
                  <a:headEnd/>
                  <a:tailEnd/>
                </a:ln>
                <a:effectLst/>
              </p:spPr>
              <p:txBody>
                <a:bodyPr wrap="none" anchor="ctr"/>
                <a:lstStyle/>
                <a:p>
                  <a:endParaRPr lang="zh-CN" altLang="en-US"/>
                </a:p>
              </p:txBody>
            </p:sp>
            <p:sp>
              <p:nvSpPr>
                <p:cNvPr id="684043" name="Line 11"/>
                <p:cNvSpPr>
                  <a:spLocks noChangeShapeType="1"/>
                </p:cNvSpPr>
                <p:nvPr/>
              </p:nvSpPr>
              <p:spPr bwMode="auto">
                <a:xfrm>
                  <a:off x="2471" y="1570"/>
                  <a:ext cx="0" cy="2041"/>
                </a:xfrm>
                <a:prstGeom prst="line">
                  <a:avLst/>
                </a:prstGeom>
                <a:noFill/>
                <a:ln w="28575">
                  <a:solidFill>
                    <a:schemeClr val="tx1"/>
                  </a:solidFill>
                  <a:prstDash val="lgDashDot"/>
                  <a:round/>
                  <a:headEnd/>
                  <a:tailEnd/>
                </a:ln>
                <a:effectLst/>
              </p:spPr>
              <p:txBody>
                <a:bodyPr/>
                <a:lstStyle/>
                <a:p>
                  <a:endParaRPr lang="zh-CN" altLang="en-US"/>
                </a:p>
              </p:txBody>
            </p:sp>
            <p:sp>
              <p:nvSpPr>
                <p:cNvPr id="684044" name="Line 12"/>
                <p:cNvSpPr>
                  <a:spLocks noChangeShapeType="1"/>
                </p:cNvSpPr>
                <p:nvPr/>
              </p:nvSpPr>
              <p:spPr bwMode="auto">
                <a:xfrm>
                  <a:off x="3017" y="2115"/>
                  <a:ext cx="453" cy="0"/>
                </a:xfrm>
                <a:prstGeom prst="line">
                  <a:avLst/>
                </a:prstGeom>
                <a:noFill/>
                <a:ln w="9525">
                  <a:solidFill>
                    <a:schemeClr val="tx1"/>
                  </a:solidFill>
                  <a:round/>
                  <a:headEnd/>
                  <a:tailEnd/>
                </a:ln>
                <a:effectLst/>
              </p:spPr>
              <p:txBody>
                <a:bodyPr/>
                <a:lstStyle/>
                <a:p>
                  <a:endParaRPr lang="zh-CN" altLang="en-US"/>
                </a:p>
              </p:txBody>
            </p:sp>
            <p:sp>
              <p:nvSpPr>
                <p:cNvPr id="684045" name="Line 13"/>
                <p:cNvSpPr>
                  <a:spLocks noChangeShapeType="1"/>
                </p:cNvSpPr>
                <p:nvPr/>
              </p:nvSpPr>
              <p:spPr bwMode="auto">
                <a:xfrm>
                  <a:off x="3244" y="2115"/>
                  <a:ext cx="0" cy="952"/>
                </a:xfrm>
                <a:prstGeom prst="line">
                  <a:avLst/>
                </a:prstGeom>
                <a:noFill/>
                <a:ln w="9525">
                  <a:solidFill>
                    <a:schemeClr val="tx1"/>
                  </a:solidFill>
                  <a:round/>
                  <a:headEnd type="triangle" w="med" len="med"/>
                  <a:tailEnd type="triangle" w="med" len="med"/>
                </a:ln>
                <a:effectLst/>
              </p:spPr>
              <p:txBody>
                <a:bodyPr/>
                <a:lstStyle/>
                <a:p>
                  <a:endParaRPr lang="zh-CN" altLang="en-US"/>
                </a:p>
              </p:txBody>
            </p:sp>
            <p:sp>
              <p:nvSpPr>
                <p:cNvPr id="684046" name="Line 14"/>
                <p:cNvSpPr>
                  <a:spLocks noChangeShapeType="1"/>
                </p:cNvSpPr>
                <p:nvPr/>
              </p:nvSpPr>
              <p:spPr bwMode="auto">
                <a:xfrm>
                  <a:off x="3017" y="3067"/>
                  <a:ext cx="453" cy="0"/>
                </a:xfrm>
                <a:prstGeom prst="line">
                  <a:avLst/>
                </a:prstGeom>
                <a:noFill/>
                <a:ln w="9525">
                  <a:solidFill>
                    <a:schemeClr val="tx1"/>
                  </a:solidFill>
                  <a:round/>
                  <a:headEnd/>
                  <a:tailEnd/>
                </a:ln>
                <a:effectLst/>
              </p:spPr>
              <p:txBody>
                <a:bodyPr/>
                <a:lstStyle/>
                <a:p>
                  <a:endParaRPr lang="zh-CN" altLang="en-US"/>
                </a:p>
              </p:txBody>
            </p:sp>
            <p:sp>
              <p:nvSpPr>
                <p:cNvPr id="684047" name="Text Box 15"/>
                <p:cNvSpPr txBox="1">
                  <a:spLocks noChangeArrowheads="1"/>
                </p:cNvSpPr>
                <p:nvPr/>
              </p:nvSpPr>
              <p:spPr bwMode="auto">
                <a:xfrm>
                  <a:off x="2944" y="2423"/>
                  <a:ext cx="607" cy="374"/>
                </a:xfrm>
                <a:prstGeom prst="rect">
                  <a:avLst/>
                </a:prstGeom>
                <a:solidFill>
                  <a:schemeClr val="bg1"/>
                </a:solidFill>
                <a:ln w="9525">
                  <a:noFill/>
                  <a:miter lim="800000"/>
                  <a:headEnd/>
                  <a:tailEnd/>
                </a:ln>
                <a:effectLst/>
              </p:spPr>
              <p:txBody>
                <a:bodyPr vert="eaVert" wrap="none">
                  <a:spAutoFit/>
                </a:bodyPr>
                <a:lstStyle/>
                <a:p>
                  <a:r>
                    <a:rPr lang="en-US" altLang="zh-CN" i="1">
                      <a:sym typeface="Symbol" pitchFamily="18" charset="2"/>
                    </a:rPr>
                    <a:t></a:t>
                  </a:r>
                </a:p>
              </p:txBody>
            </p:sp>
          </p:grpSp>
          <p:grpSp>
            <p:nvGrpSpPr>
              <p:cNvPr id="684048" name="Group 16"/>
              <p:cNvGrpSpPr>
                <a:grpSpLocks/>
              </p:cNvGrpSpPr>
              <p:nvPr/>
            </p:nvGrpSpPr>
            <p:grpSpPr bwMode="auto">
              <a:xfrm>
                <a:off x="1926" y="1635"/>
                <a:ext cx="591" cy="1361"/>
                <a:chOff x="1926" y="1635"/>
                <a:chExt cx="591" cy="1361"/>
              </a:xfrm>
            </p:grpSpPr>
            <p:sp>
              <p:nvSpPr>
                <p:cNvPr id="684049" name="Rectangle 17"/>
                <p:cNvSpPr>
                  <a:spLocks noChangeArrowheads="1"/>
                </p:cNvSpPr>
                <p:nvPr/>
              </p:nvSpPr>
              <p:spPr bwMode="auto">
                <a:xfrm>
                  <a:off x="2435" y="2004"/>
                  <a:ext cx="68" cy="39"/>
                </a:xfrm>
                <a:prstGeom prst="rect">
                  <a:avLst/>
                </a:prstGeom>
                <a:solidFill>
                  <a:schemeClr val="bg1"/>
                </a:solidFill>
                <a:ln w="9525">
                  <a:noFill/>
                  <a:miter lim="800000"/>
                  <a:headEnd/>
                  <a:tailEnd/>
                </a:ln>
                <a:effectLst/>
              </p:spPr>
              <p:txBody>
                <a:bodyPr vert="eaVert" wrap="none" anchor="ctr"/>
                <a:lstStyle/>
                <a:p>
                  <a:pPr algn="ctr"/>
                  <a:endParaRPr lang="zh-CN" altLang="zh-CN" sz="1800"/>
                </a:p>
              </p:txBody>
            </p:sp>
            <p:sp>
              <p:nvSpPr>
                <p:cNvPr id="684050" name="Freeform 18"/>
                <p:cNvSpPr>
                  <a:spLocks/>
                </p:cNvSpPr>
                <p:nvPr/>
              </p:nvSpPr>
              <p:spPr bwMode="auto">
                <a:xfrm>
                  <a:off x="1926" y="1635"/>
                  <a:ext cx="499" cy="408"/>
                </a:xfrm>
                <a:custGeom>
                  <a:avLst/>
                  <a:gdLst/>
                  <a:ahLst/>
                  <a:cxnLst>
                    <a:cxn ang="0">
                      <a:pos x="0" y="0"/>
                    </a:cxn>
                    <a:cxn ang="0">
                      <a:pos x="317" y="0"/>
                    </a:cxn>
                    <a:cxn ang="0">
                      <a:pos x="317" y="408"/>
                    </a:cxn>
                  </a:cxnLst>
                  <a:rect l="0" t="0" r="r" b="b"/>
                  <a:pathLst>
                    <a:path w="317" h="408">
                      <a:moveTo>
                        <a:pt x="0" y="0"/>
                      </a:moveTo>
                      <a:lnTo>
                        <a:pt x="317" y="0"/>
                      </a:lnTo>
                      <a:lnTo>
                        <a:pt x="317" y="408"/>
                      </a:lnTo>
                    </a:path>
                  </a:pathLst>
                </a:custGeom>
                <a:noFill/>
                <a:ln w="57150" cmpd="sng">
                  <a:solidFill>
                    <a:srgbClr val="FF9900"/>
                  </a:solidFill>
                  <a:round/>
                  <a:headEnd/>
                  <a:tailEnd/>
                </a:ln>
                <a:effectLst/>
              </p:spPr>
              <p:txBody>
                <a:bodyPr/>
                <a:lstStyle/>
                <a:p>
                  <a:endParaRPr lang="zh-CN" altLang="en-US"/>
                </a:p>
              </p:txBody>
            </p:sp>
            <p:sp>
              <p:nvSpPr>
                <p:cNvPr id="684051" name="Rectangle 19"/>
                <p:cNvSpPr>
                  <a:spLocks noChangeArrowheads="1"/>
                </p:cNvSpPr>
                <p:nvPr/>
              </p:nvSpPr>
              <p:spPr bwMode="auto">
                <a:xfrm>
                  <a:off x="2435" y="2957"/>
                  <a:ext cx="68" cy="39"/>
                </a:xfrm>
                <a:prstGeom prst="rect">
                  <a:avLst/>
                </a:prstGeom>
                <a:solidFill>
                  <a:schemeClr val="bg1"/>
                </a:solidFill>
                <a:ln w="9525">
                  <a:noFill/>
                  <a:miter lim="800000"/>
                  <a:headEnd/>
                  <a:tailEnd/>
                </a:ln>
                <a:effectLst/>
              </p:spPr>
              <p:txBody>
                <a:bodyPr vert="eaVert" wrap="none" anchor="ctr"/>
                <a:lstStyle/>
                <a:p>
                  <a:pPr algn="ctr"/>
                  <a:endParaRPr lang="zh-CN" altLang="zh-CN" sz="1800"/>
                </a:p>
              </p:txBody>
            </p:sp>
            <p:sp>
              <p:nvSpPr>
                <p:cNvPr id="684052" name="Freeform 20"/>
                <p:cNvSpPr>
                  <a:spLocks/>
                </p:cNvSpPr>
                <p:nvPr/>
              </p:nvSpPr>
              <p:spPr bwMode="auto">
                <a:xfrm>
                  <a:off x="1927" y="2588"/>
                  <a:ext cx="499" cy="408"/>
                </a:xfrm>
                <a:custGeom>
                  <a:avLst/>
                  <a:gdLst/>
                  <a:ahLst/>
                  <a:cxnLst>
                    <a:cxn ang="0">
                      <a:pos x="0" y="0"/>
                    </a:cxn>
                    <a:cxn ang="0">
                      <a:pos x="317" y="0"/>
                    </a:cxn>
                    <a:cxn ang="0">
                      <a:pos x="317" y="408"/>
                    </a:cxn>
                  </a:cxnLst>
                  <a:rect l="0" t="0" r="r" b="b"/>
                  <a:pathLst>
                    <a:path w="317" h="408">
                      <a:moveTo>
                        <a:pt x="0" y="0"/>
                      </a:moveTo>
                      <a:lnTo>
                        <a:pt x="317" y="0"/>
                      </a:lnTo>
                      <a:lnTo>
                        <a:pt x="317" y="408"/>
                      </a:lnTo>
                    </a:path>
                  </a:pathLst>
                </a:custGeom>
                <a:noFill/>
                <a:ln w="57150" cmpd="sng">
                  <a:solidFill>
                    <a:srgbClr val="FF9900"/>
                  </a:solidFill>
                  <a:round/>
                  <a:headEnd/>
                  <a:tailEnd/>
                </a:ln>
                <a:effectLst/>
              </p:spPr>
              <p:txBody>
                <a:bodyPr/>
                <a:lstStyle/>
                <a:p>
                  <a:endParaRPr lang="zh-CN" altLang="en-US"/>
                </a:p>
              </p:txBody>
            </p:sp>
            <p:sp>
              <p:nvSpPr>
                <p:cNvPr id="684053" name="Line 21"/>
                <p:cNvSpPr>
                  <a:spLocks noChangeShapeType="1"/>
                </p:cNvSpPr>
                <p:nvPr/>
              </p:nvSpPr>
              <p:spPr bwMode="auto">
                <a:xfrm>
                  <a:off x="2517" y="2006"/>
                  <a:ext cx="0" cy="984"/>
                </a:xfrm>
                <a:prstGeom prst="line">
                  <a:avLst/>
                </a:prstGeom>
                <a:noFill/>
                <a:ln w="57150">
                  <a:solidFill>
                    <a:srgbClr val="FF9900"/>
                  </a:solidFill>
                  <a:round/>
                  <a:headEnd/>
                  <a:tailEnd/>
                </a:ln>
                <a:effectLst/>
              </p:spPr>
              <p:txBody>
                <a:bodyPr/>
                <a:lstStyle/>
                <a:p>
                  <a:endParaRPr lang="zh-CN" altLang="en-US"/>
                </a:p>
              </p:txBody>
            </p:sp>
          </p:grpSp>
        </p:grpSp>
        <p:sp>
          <p:nvSpPr>
            <p:cNvPr id="684054" name="Text Box 22"/>
            <p:cNvSpPr txBox="1">
              <a:spLocks noChangeArrowheads="1"/>
            </p:cNvSpPr>
            <p:nvPr/>
          </p:nvSpPr>
          <p:spPr bwMode="auto">
            <a:xfrm>
              <a:off x="1711" y="2570"/>
              <a:ext cx="392" cy="567"/>
            </a:xfrm>
            <a:prstGeom prst="rect">
              <a:avLst/>
            </a:prstGeom>
            <a:noFill/>
            <a:ln w="9525">
              <a:noFill/>
              <a:miter lim="800000"/>
              <a:headEnd/>
              <a:tailEnd/>
            </a:ln>
            <a:effectLst/>
          </p:spPr>
          <p:txBody>
            <a:bodyPr wrap="none">
              <a:spAutoFit/>
            </a:bodyPr>
            <a:lstStyle/>
            <a:p>
              <a:r>
                <a:rPr lang="en-US" altLang="zh-CN"/>
                <a:t>+</a:t>
              </a:r>
            </a:p>
          </p:txBody>
        </p:sp>
        <p:sp>
          <p:nvSpPr>
            <p:cNvPr id="684055" name="Text Box 23"/>
            <p:cNvSpPr txBox="1">
              <a:spLocks noChangeArrowheads="1"/>
            </p:cNvSpPr>
            <p:nvPr/>
          </p:nvSpPr>
          <p:spPr bwMode="auto">
            <a:xfrm>
              <a:off x="1709" y="1607"/>
              <a:ext cx="387" cy="566"/>
            </a:xfrm>
            <a:prstGeom prst="rect">
              <a:avLst/>
            </a:prstGeom>
            <a:noFill/>
            <a:ln w="9525">
              <a:noFill/>
              <a:miter lim="800000"/>
              <a:headEnd/>
              <a:tailEnd/>
            </a:ln>
            <a:effectLst/>
          </p:spPr>
          <p:txBody>
            <a:bodyPr wrap="none">
              <a:spAutoFit/>
            </a:bodyPr>
            <a:lstStyle/>
            <a:p>
              <a:r>
                <a:rPr lang="en-US" altLang="zh-CN">
                  <a:sym typeface="Symbol" pitchFamily="18" charset="2"/>
                </a:rPr>
                <a:t></a:t>
              </a:r>
            </a:p>
          </p:txBody>
        </p:sp>
      </p:grpSp>
      <p:pic>
        <p:nvPicPr>
          <p:cNvPr id="684056" name="Picture 24" descr="VSM on SCM-4"/>
          <p:cNvPicPr>
            <a:picLocks noChangeAspect="1" noChangeArrowheads="1"/>
          </p:cNvPicPr>
          <p:nvPr/>
        </p:nvPicPr>
        <p:blipFill>
          <a:blip r:embed="rId3" cstate="print"/>
          <a:srcRect/>
          <a:stretch>
            <a:fillRect/>
          </a:stretch>
        </p:blipFill>
        <p:spPr bwMode="auto">
          <a:xfrm>
            <a:off x="3563938" y="1133475"/>
            <a:ext cx="5314950" cy="4591050"/>
          </a:xfrm>
          <a:prstGeom prst="rect">
            <a:avLst/>
          </a:prstGeom>
          <a:noFill/>
        </p:spPr>
      </p:pic>
      <p:sp>
        <p:nvSpPr>
          <p:cNvPr id="684057" name="Freeform 25"/>
          <p:cNvSpPr>
            <a:spLocks/>
          </p:cNvSpPr>
          <p:nvPr/>
        </p:nvSpPr>
        <p:spPr bwMode="auto">
          <a:xfrm rot="-2302666">
            <a:off x="6300788" y="3141663"/>
            <a:ext cx="782637" cy="712787"/>
          </a:xfrm>
          <a:custGeom>
            <a:avLst/>
            <a:gdLst/>
            <a:ahLst/>
            <a:cxnLst>
              <a:cxn ang="0">
                <a:pos x="44" y="348"/>
              </a:cxn>
              <a:cxn ang="0">
                <a:pos x="108" y="366"/>
              </a:cxn>
              <a:cxn ang="0">
                <a:pos x="127" y="385"/>
              </a:cxn>
              <a:cxn ang="0">
                <a:pos x="163" y="403"/>
              </a:cxn>
              <a:cxn ang="0">
                <a:pos x="309" y="449"/>
              </a:cxn>
              <a:cxn ang="0">
                <a:pos x="392" y="439"/>
              </a:cxn>
              <a:cxn ang="0">
                <a:pos x="447" y="421"/>
              </a:cxn>
              <a:cxn ang="0">
                <a:pos x="492" y="375"/>
              </a:cxn>
              <a:cxn ang="0">
                <a:pos x="483" y="202"/>
              </a:cxn>
              <a:cxn ang="0">
                <a:pos x="218" y="19"/>
              </a:cxn>
              <a:cxn ang="0">
                <a:pos x="35" y="65"/>
              </a:cxn>
              <a:cxn ang="0">
                <a:pos x="63" y="302"/>
              </a:cxn>
              <a:cxn ang="0">
                <a:pos x="81" y="430"/>
              </a:cxn>
            </a:cxnLst>
            <a:rect l="0" t="0" r="r" b="b"/>
            <a:pathLst>
              <a:path w="493" h="449">
                <a:moveTo>
                  <a:pt x="44" y="348"/>
                </a:moveTo>
                <a:cubicBezTo>
                  <a:pt x="51" y="350"/>
                  <a:pt x="98" y="360"/>
                  <a:pt x="108" y="366"/>
                </a:cubicBezTo>
                <a:cubicBezTo>
                  <a:pt x="116" y="371"/>
                  <a:pt x="120" y="380"/>
                  <a:pt x="127" y="385"/>
                </a:cubicBezTo>
                <a:cubicBezTo>
                  <a:pt x="138" y="392"/>
                  <a:pt x="151" y="398"/>
                  <a:pt x="163" y="403"/>
                </a:cubicBezTo>
                <a:cubicBezTo>
                  <a:pt x="210" y="423"/>
                  <a:pt x="260" y="435"/>
                  <a:pt x="309" y="449"/>
                </a:cubicBezTo>
                <a:cubicBezTo>
                  <a:pt x="337" y="446"/>
                  <a:pt x="365" y="445"/>
                  <a:pt x="392" y="439"/>
                </a:cubicBezTo>
                <a:cubicBezTo>
                  <a:pt x="411" y="435"/>
                  <a:pt x="447" y="421"/>
                  <a:pt x="447" y="421"/>
                </a:cubicBezTo>
                <a:cubicBezTo>
                  <a:pt x="462" y="406"/>
                  <a:pt x="493" y="396"/>
                  <a:pt x="492" y="375"/>
                </a:cubicBezTo>
                <a:cubicBezTo>
                  <a:pt x="489" y="317"/>
                  <a:pt x="488" y="260"/>
                  <a:pt x="483" y="202"/>
                </a:cubicBezTo>
                <a:cubicBezTo>
                  <a:pt x="472" y="74"/>
                  <a:pt x="310" y="50"/>
                  <a:pt x="218" y="19"/>
                </a:cubicBezTo>
                <a:cubicBezTo>
                  <a:pt x="78" y="28"/>
                  <a:pt x="96" y="0"/>
                  <a:pt x="35" y="65"/>
                </a:cubicBezTo>
                <a:cubicBezTo>
                  <a:pt x="10" y="141"/>
                  <a:pt x="0" y="242"/>
                  <a:pt x="63" y="302"/>
                </a:cubicBezTo>
                <a:cubicBezTo>
                  <a:pt x="89" y="380"/>
                  <a:pt x="81" y="338"/>
                  <a:pt x="81" y="430"/>
                </a:cubicBezTo>
              </a:path>
            </a:pathLst>
          </a:custGeom>
          <a:noFill/>
          <a:ln w="76200" cap="flat" cmpd="sng">
            <a:solidFill>
              <a:srgbClr val="FF0000"/>
            </a:solidFill>
            <a:prstDash val="dash"/>
            <a:round/>
            <a:headEnd/>
            <a:tailEnd/>
          </a:ln>
          <a:effectLst/>
        </p:spPr>
        <p:txBody>
          <a:bodyPr/>
          <a:lstStyle/>
          <a:p>
            <a:endParaRPr lang="zh-CN" alt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3A99AEC2-D98B-4497-BE5A-4DBF0AAA25F0}" type="slidenum">
              <a:rPr lang="en-US" altLang="zh-CN"/>
              <a:pPr/>
              <a:t>81</a:t>
            </a:fld>
            <a:endParaRPr lang="en-US" altLang="zh-CN"/>
          </a:p>
        </p:txBody>
      </p:sp>
      <p:sp>
        <p:nvSpPr>
          <p:cNvPr id="685058" name="Rectangle 2"/>
          <p:cNvSpPr>
            <a:spLocks noGrp="1" noChangeArrowheads="1"/>
          </p:cNvSpPr>
          <p:nvPr>
            <p:ph type="title"/>
          </p:nvPr>
        </p:nvSpPr>
        <p:spPr>
          <a:xfrm>
            <a:off x="685800" y="0"/>
            <a:ext cx="7772400" cy="1143000"/>
          </a:xfrm>
        </p:spPr>
        <p:txBody>
          <a:bodyPr/>
          <a:lstStyle/>
          <a:p>
            <a:r>
              <a:rPr lang="zh-CN" altLang="en-US"/>
              <a:t>等高线</a:t>
            </a:r>
          </a:p>
        </p:txBody>
      </p:sp>
      <p:sp>
        <p:nvSpPr>
          <p:cNvPr id="685059" name="Rectangle 3"/>
          <p:cNvSpPr>
            <a:spLocks noGrp="1" noChangeArrowheads="1"/>
          </p:cNvSpPr>
          <p:nvPr>
            <p:ph type="body" idx="1"/>
          </p:nvPr>
        </p:nvSpPr>
        <p:spPr/>
        <p:txBody>
          <a:bodyPr/>
          <a:lstStyle/>
          <a:p>
            <a:endParaRPr lang="zh-CN" altLang="zh-CN"/>
          </a:p>
        </p:txBody>
      </p:sp>
      <p:pic>
        <p:nvPicPr>
          <p:cNvPr id="685060" name="Picture 4" descr="VSM on SCM-contour-2"/>
          <p:cNvPicPr>
            <a:picLocks noChangeAspect="1" noChangeArrowheads="1"/>
          </p:cNvPicPr>
          <p:nvPr/>
        </p:nvPicPr>
        <p:blipFill>
          <a:blip r:embed="rId2" cstate="print"/>
          <a:srcRect/>
          <a:stretch>
            <a:fillRect/>
          </a:stretch>
        </p:blipFill>
        <p:spPr bwMode="auto">
          <a:xfrm>
            <a:off x="1181100" y="0"/>
            <a:ext cx="6780213"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685060"/>
                                        </p:tgtEl>
                                        <p:attrNameLst>
                                          <p:attrName>style.visibility</p:attrName>
                                        </p:attrNameLst>
                                      </p:cBhvr>
                                      <p:to>
                                        <p:strVal val="visible"/>
                                      </p:to>
                                    </p:set>
                                    <p:animEffect transition="in" filter="box(out)">
                                      <p:cBhvr>
                                        <p:cTn id="7" dur="2000"/>
                                        <p:tgtEl>
                                          <p:spTgt spid="68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灯片编号占位符 5"/>
          <p:cNvSpPr>
            <a:spLocks noGrp="1"/>
          </p:cNvSpPr>
          <p:nvPr>
            <p:ph type="sldNum" sz="quarter" idx="12"/>
          </p:nvPr>
        </p:nvSpPr>
        <p:spPr/>
        <p:txBody>
          <a:bodyPr/>
          <a:lstStyle/>
          <a:p>
            <a:fld id="{6EA3E27A-27C5-4413-9E6E-D5FCC4FE4B4C}" type="slidenum">
              <a:rPr lang="en-US" altLang="zh-CN"/>
              <a:pPr/>
              <a:t>82</a:t>
            </a:fld>
            <a:endParaRPr lang="en-US" altLang="zh-CN"/>
          </a:p>
        </p:txBody>
      </p:sp>
      <p:sp>
        <p:nvSpPr>
          <p:cNvPr id="686082" name="Rectangle 2"/>
          <p:cNvSpPr>
            <a:spLocks noGrp="1" noChangeArrowheads="1"/>
          </p:cNvSpPr>
          <p:nvPr>
            <p:ph type="title"/>
          </p:nvPr>
        </p:nvSpPr>
        <p:spPr>
          <a:xfrm>
            <a:off x="685800" y="0"/>
            <a:ext cx="7772400" cy="1143000"/>
          </a:xfrm>
        </p:spPr>
        <p:txBody>
          <a:bodyPr/>
          <a:lstStyle/>
          <a:p>
            <a:r>
              <a:rPr lang="zh-CN" altLang="en-US"/>
              <a:t>最均匀配置：</a:t>
            </a:r>
            <a:r>
              <a:rPr lang="zh-CN" altLang="en-US" i="1">
                <a:sym typeface="Symbol" pitchFamily="18" charset="2"/>
              </a:rPr>
              <a:t></a:t>
            </a:r>
            <a:r>
              <a:rPr lang="zh-CN" altLang="en-US"/>
              <a:t>＝</a:t>
            </a:r>
            <a:r>
              <a:rPr lang="zh-CN" altLang="en-US">
                <a:sym typeface="Symbol" pitchFamily="18" charset="2"/>
              </a:rPr>
              <a:t></a:t>
            </a:r>
            <a:r>
              <a:rPr lang="en-US" altLang="zh-CN">
                <a:sym typeface="Symbol" pitchFamily="18" charset="2"/>
              </a:rPr>
              <a:t>3</a:t>
            </a:r>
            <a:r>
              <a:rPr lang="en-US" altLang="zh-CN" i="1"/>
              <a:t>r</a:t>
            </a:r>
            <a:r>
              <a:rPr lang="en-US" altLang="zh-CN" i="1" baseline="-25000"/>
              <a:t>c</a:t>
            </a:r>
            <a:endParaRPr lang="en-US" altLang="zh-CN"/>
          </a:p>
        </p:txBody>
      </p:sp>
      <p:sp>
        <p:nvSpPr>
          <p:cNvPr id="686083" name="Rectangle 3"/>
          <p:cNvSpPr>
            <a:spLocks noGrp="1" noChangeArrowheads="1"/>
          </p:cNvSpPr>
          <p:nvPr>
            <p:ph type="body" idx="1"/>
          </p:nvPr>
        </p:nvSpPr>
        <p:spPr>
          <a:xfrm>
            <a:off x="611188" y="1052513"/>
            <a:ext cx="2559050" cy="579437"/>
          </a:xfrm>
          <a:noFill/>
        </p:spPr>
        <p:txBody>
          <a:bodyPr wrap="none">
            <a:spAutoFit/>
          </a:bodyPr>
          <a:lstStyle/>
          <a:p>
            <a:r>
              <a:rPr lang="zh-CN" altLang="en-US"/>
              <a:t>平行于轴向</a:t>
            </a:r>
          </a:p>
        </p:txBody>
      </p:sp>
      <p:sp>
        <p:nvSpPr>
          <p:cNvPr id="686084" name="Text Box 4"/>
          <p:cNvSpPr txBox="1">
            <a:spLocks noChangeArrowheads="1"/>
          </p:cNvSpPr>
          <p:nvPr/>
        </p:nvSpPr>
        <p:spPr bwMode="auto">
          <a:xfrm>
            <a:off x="4984750" y="6132513"/>
            <a:ext cx="2935288" cy="519112"/>
          </a:xfrm>
          <a:prstGeom prst="rect">
            <a:avLst/>
          </a:prstGeom>
          <a:noFill/>
          <a:ln w="9525">
            <a:noFill/>
            <a:miter lim="800000"/>
            <a:headEnd/>
            <a:tailEnd/>
          </a:ln>
          <a:effectLst/>
        </p:spPr>
        <p:txBody>
          <a:bodyPr wrap="none">
            <a:spAutoFit/>
          </a:bodyPr>
          <a:lstStyle/>
          <a:p>
            <a:r>
              <a:rPr lang="en-US" altLang="zh-CN" sz="2800">
                <a:latin typeface="Arial" pitchFamily="34" charset="0"/>
              </a:rPr>
              <a:t>Mathematica</a:t>
            </a:r>
            <a:r>
              <a:rPr lang="zh-CN" altLang="en-US" sz="2800">
                <a:latin typeface="Arial" pitchFamily="34" charset="0"/>
              </a:rPr>
              <a:t>作图</a:t>
            </a:r>
          </a:p>
        </p:txBody>
      </p:sp>
      <p:pic>
        <p:nvPicPr>
          <p:cNvPr id="686085" name="Picture 5" descr="VSM on SCM-2"/>
          <p:cNvPicPr>
            <a:picLocks noChangeAspect="1" noChangeArrowheads="1"/>
          </p:cNvPicPr>
          <p:nvPr/>
        </p:nvPicPr>
        <p:blipFill>
          <a:blip r:embed="rId2" cstate="print"/>
          <a:srcRect/>
          <a:stretch>
            <a:fillRect/>
          </a:stretch>
        </p:blipFill>
        <p:spPr bwMode="auto">
          <a:xfrm>
            <a:off x="134938" y="1924050"/>
            <a:ext cx="3429000" cy="3009900"/>
          </a:xfrm>
          <a:prstGeom prst="rect">
            <a:avLst/>
          </a:prstGeom>
          <a:noFill/>
        </p:spPr>
      </p:pic>
      <p:grpSp>
        <p:nvGrpSpPr>
          <p:cNvPr id="686086" name="Group 6"/>
          <p:cNvGrpSpPr>
            <a:grpSpLocks/>
          </p:cNvGrpSpPr>
          <p:nvPr/>
        </p:nvGrpSpPr>
        <p:grpSpPr bwMode="auto">
          <a:xfrm rot="39145719">
            <a:off x="680244" y="4296569"/>
            <a:ext cx="1665287" cy="2378075"/>
            <a:chOff x="1711" y="1606"/>
            <a:chExt cx="1838" cy="2148"/>
          </a:xfrm>
        </p:grpSpPr>
        <p:grpSp>
          <p:nvGrpSpPr>
            <p:cNvPr id="686087" name="Group 7"/>
            <p:cNvGrpSpPr>
              <a:grpSpLocks/>
            </p:cNvGrpSpPr>
            <p:nvPr/>
          </p:nvGrpSpPr>
          <p:grpSpPr bwMode="auto">
            <a:xfrm>
              <a:off x="1926" y="1713"/>
              <a:ext cx="1623" cy="2041"/>
              <a:chOff x="1926" y="1570"/>
              <a:chExt cx="1623" cy="2041"/>
            </a:xfrm>
          </p:grpSpPr>
          <p:grpSp>
            <p:nvGrpSpPr>
              <p:cNvPr id="686088" name="Group 8"/>
              <p:cNvGrpSpPr>
                <a:grpSpLocks/>
              </p:cNvGrpSpPr>
              <p:nvPr/>
            </p:nvGrpSpPr>
            <p:grpSpPr bwMode="auto">
              <a:xfrm>
                <a:off x="1950" y="1570"/>
                <a:ext cx="1599" cy="2041"/>
                <a:chOff x="1950" y="1570"/>
                <a:chExt cx="1599" cy="2041"/>
              </a:xfrm>
            </p:grpSpPr>
            <p:sp>
              <p:nvSpPr>
                <p:cNvPr id="686089" name="Oval 9"/>
                <p:cNvSpPr>
                  <a:spLocks noChangeArrowheads="1"/>
                </p:cNvSpPr>
                <p:nvPr/>
              </p:nvSpPr>
              <p:spPr bwMode="auto">
                <a:xfrm>
                  <a:off x="1950" y="2023"/>
                  <a:ext cx="1043" cy="182"/>
                </a:xfrm>
                <a:prstGeom prst="ellipse">
                  <a:avLst/>
                </a:prstGeom>
                <a:noFill/>
                <a:ln w="57150">
                  <a:solidFill>
                    <a:srgbClr val="FF9900"/>
                  </a:solidFill>
                  <a:round/>
                  <a:headEnd/>
                  <a:tailEnd/>
                </a:ln>
                <a:effectLst/>
              </p:spPr>
              <p:txBody>
                <a:bodyPr vert="eaVert" wrap="none" anchor="ctr"/>
                <a:lstStyle/>
                <a:p>
                  <a:pPr algn="ctr"/>
                  <a:endParaRPr lang="zh-CN" altLang="zh-CN" sz="1800"/>
                </a:p>
              </p:txBody>
            </p:sp>
            <p:sp>
              <p:nvSpPr>
                <p:cNvPr id="686090" name="Oval 10"/>
                <p:cNvSpPr>
                  <a:spLocks noChangeArrowheads="1"/>
                </p:cNvSpPr>
                <p:nvPr/>
              </p:nvSpPr>
              <p:spPr bwMode="auto">
                <a:xfrm>
                  <a:off x="1950" y="2976"/>
                  <a:ext cx="1043" cy="182"/>
                </a:xfrm>
                <a:prstGeom prst="ellipse">
                  <a:avLst/>
                </a:prstGeom>
                <a:noFill/>
                <a:ln w="57150">
                  <a:solidFill>
                    <a:srgbClr val="FF9900"/>
                  </a:solidFill>
                  <a:round/>
                  <a:headEnd/>
                  <a:tailEnd/>
                </a:ln>
                <a:effectLst/>
              </p:spPr>
              <p:txBody>
                <a:bodyPr wrap="none" anchor="ctr"/>
                <a:lstStyle/>
                <a:p>
                  <a:endParaRPr lang="zh-CN" altLang="en-US"/>
                </a:p>
              </p:txBody>
            </p:sp>
            <p:sp>
              <p:nvSpPr>
                <p:cNvPr id="686091" name="Line 11"/>
                <p:cNvSpPr>
                  <a:spLocks noChangeShapeType="1"/>
                </p:cNvSpPr>
                <p:nvPr/>
              </p:nvSpPr>
              <p:spPr bwMode="auto">
                <a:xfrm>
                  <a:off x="2471" y="1570"/>
                  <a:ext cx="0" cy="2041"/>
                </a:xfrm>
                <a:prstGeom prst="line">
                  <a:avLst/>
                </a:prstGeom>
                <a:noFill/>
                <a:ln w="28575">
                  <a:solidFill>
                    <a:schemeClr val="tx1"/>
                  </a:solidFill>
                  <a:prstDash val="lgDashDot"/>
                  <a:round/>
                  <a:headEnd/>
                  <a:tailEnd/>
                </a:ln>
                <a:effectLst/>
              </p:spPr>
              <p:txBody>
                <a:bodyPr/>
                <a:lstStyle/>
                <a:p>
                  <a:endParaRPr lang="zh-CN" altLang="en-US"/>
                </a:p>
              </p:txBody>
            </p:sp>
            <p:sp>
              <p:nvSpPr>
                <p:cNvPr id="686092" name="Line 12"/>
                <p:cNvSpPr>
                  <a:spLocks noChangeShapeType="1"/>
                </p:cNvSpPr>
                <p:nvPr/>
              </p:nvSpPr>
              <p:spPr bwMode="auto">
                <a:xfrm>
                  <a:off x="3017" y="2115"/>
                  <a:ext cx="453" cy="0"/>
                </a:xfrm>
                <a:prstGeom prst="line">
                  <a:avLst/>
                </a:prstGeom>
                <a:noFill/>
                <a:ln w="9525">
                  <a:solidFill>
                    <a:schemeClr val="tx1"/>
                  </a:solidFill>
                  <a:round/>
                  <a:headEnd/>
                  <a:tailEnd/>
                </a:ln>
                <a:effectLst/>
              </p:spPr>
              <p:txBody>
                <a:bodyPr/>
                <a:lstStyle/>
                <a:p>
                  <a:endParaRPr lang="zh-CN" altLang="en-US"/>
                </a:p>
              </p:txBody>
            </p:sp>
            <p:sp>
              <p:nvSpPr>
                <p:cNvPr id="686093" name="Line 13"/>
                <p:cNvSpPr>
                  <a:spLocks noChangeShapeType="1"/>
                </p:cNvSpPr>
                <p:nvPr/>
              </p:nvSpPr>
              <p:spPr bwMode="auto">
                <a:xfrm>
                  <a:off x="3244" y="2115"/>
                  <a:ext cx="0" cy="952"/>
                </a:xfrm>
                <a:prstGeom prst="line">
                  <a:avLst/>
                </a:prstGeom>
                <a:noFill/>
                <a:ln w="9525">
                  <a:solidFill>
                    <a:schemeClr val="tx1"/>
                  </a:solidFill>
                  <a:round/>
                  <a:headEnd type="triangle" w="med" len="med"/>
                  <a:tailEnd type="triangle" w="med" len="med"/>
                </a:ln>
                <a:effectLst/>
              </p:spPr>
              <p:txBody>
                <a:bodyPr/>
                <a:lstStyle/>
                <a:p>
                  <a:endParaRPr lang="zh-CN" altLang="en-US"/>
                </a:p>
              </p:txBody>
            </p:sp>
            <p:sp>
              <p:nvSpPr>
                <p:cNvPr id="686094" name="Line 14"/>
                <p:cNvSpPr>
                  <a:spLocks noChangeShapeType="1"/>
                </p:cNvSpPr>
                <p:nvPr/>
              </p:nvSpPr>
              <p:spPr bwMode="auto">
                <a:xfrm>
                  <a:off x="3017" y="3067"/>
                  <a:ext cx="453" cy="0"/>
                </a:xfrm>
                <a:prstGeom prst="line">
                  <a:avLst/>
                </a:prstGeom>
                <a:noFill/>
                <a:ln w="9525">
                  <a:solidFill>
                    <a:schemeClr val="tx1"/>
                  </a:solidFill>
                  <a:round/>
                  <a:headEnd/>
                  <a:tailEnd/>
                </a:ln>
                <a:effectLst/>
              </p:spPr>
              <p:txBody>
                <a:bodyPr/>
                <a:lstStyle/>
                <a:p>
                  <a:endParaRPr lang="zh-CN" altLang="en-US"/>
                </a:p>
              </p:txBody>
            </p:sp>
            <p:sp>
              <p:nvSpPr>
                <p:cNvPr id="686095" name="Text Box 15"/>
                <p:cNvSpPr txBox="1">
                  <a:spLocks noChangeArrowheads="1"/>
                </p:cNvSpPr>
                <p:nvPr/>
              </p:nvSpPr>
              <p:spPr bwMode="auto">
                <a:xfrm>
                  <a:off x="2943" y="2422"/>
                  <a:ext cx="606" cy="272"/>
                </a:xfrm>
                <a:prstGeom prst="rect">
                  <a:avLst/>
                </a:prstGeom>
                <a:solidFill>
                  <a:schemeClr val="bg1"/>
                </a:solidFill>
                <a:ln w="9525">
                  <a:noFill/>
                  <a:miter lim="800000"/>
                  <a:headEnd/>
                  <a:tailEnd/>
                </a:ln>
                <a:effectLst/>
              </p:spPr>
              <p:txBody>
                <a:bodyPr vert="eaVert" wrap="none">
                  <a:spAutoFit/>
                </a:bodyPr>
                <a:lstStyle/>
                <a:p>
                  <a:r>
                    <a:rPr lang="en-US" altLang="zh-CN" i="1">
                      <a:sym typeface="Symbol" pitchFamily="18" charset="2"/>
                    </a:rPr>
                    <a:t></a:t>
                  </a:r>
                </a:p>
              </p:txBody>
            </p:sp>
          </p:grpSp>
          <p:grpSp>
            <p:nvGrpSpPr>
              <p:cNvPr id="686096" name="Group 16"/>
              <p:cNvGrpSpPr>
                <a:grpSpLocks/>
              </p:cNvGrpSpPr>
              <p:nvPr/>
            </p:nvGrpSpPr>
            <p:grpSpPr bwMode="auto">
              <a:xfrm>
                <a:off x="1926" y="1635"/>
                <a:ext cx="591" cy="1361"/>
                <a:chOff x="1926" y="1635"/>
                <a:chExt cx="591" cy="1361"/>
              </a:xfrm>
            </p:grpSpPr>
            <p:sp>
              <p:nvSpPr>
                <p:cNvPr id="686097" name="Rectangle 17"/>
                <p:cNvSpPr>
                  <a:spLocks noChangeArrowheads="1"/>
                </p:cNvSpPr>
                <p:nvPr/>
              </p:nvSpPr>
              <p:spPr bwMode="auto">
                <a:xfrm>
                  <a:off x="2435" y="2004"/>
                  <a:ext cx="68" cy="39"/>
                </a:xfrm>
                <a:prstGeom prst="rect">
                  <a:avLst/>
                </a:prstGeom>
                <a:solidFill>
                  <a:schemeClr val="bg1"/>
                </a:solidFill>
                <a:ln w="9525">
                  <a:noFill/>
                  <a:miter lim="800000"/>
                  <a:headEnd/>
                  <a:tailEnd/>
                </a:ln>
                <a:effectLst/>
              </p:spPr>
              <p:txBody>
                <a:bodyPr vert="eaVert" wrap="none" anchor="ctr"/>
                <a:lstStyle/>
                <a:p>
                  <a:pPr algn="ctr"/>
                  <a:endParaRPr lang="zh-CN" altLang="zh-CN" sz="1800"/>
                </a:p>
              </p:txBody>
            </p:sp>
            <p:sp>
              <p:nvSpPr>
                <p:cNvPr id="686098" name="Freeform 18"/>
                <p:cNvSpPr>
                  <a:spLocks/>
                </p:cNvSpPr>
                <p:nvPr/>
              </p:nvSpPr>
              <p:spPr bwMode="auto">
                <a:xfrm>
                  <a:off x="1926" y="1635"/>
                  <a:ext cx="499" cy="408"/>
                </a:xfrm>
                <a:custGeom>
                  <a:avLst/>
                  <a:gdLst/>
                  <a:ahLst/>
                  <a:cxnLst>
                    <a:cxn ang="0">
                      <a:pos x="0" y="0"/>
                    </a:cxn>
                    <a:cxn ang="0">
                      <a:pos x="317" y="0"/>
                    </a:cxn>
                    <a:cxn ang="0">
                      <a:pos x="317" y="408"/>
                    </a:cxn>
                  </a:cxnLst>
                  <a:rect l="0" t="0" r="r" b="b"/>
                  <a:pathLst>
                    <a:path w="317" h="408">
                      <a:moveTo>
                        <a:pt x="0" y="0"/>
                      </a:moveTo>
                      <a:lnTo>
                        <a:pt x="317" y="0"/>
                      </a:lnTo>
                      <a:lnTo>
                        <a:pt x="317" y="408"/>
                      </a:lnTo>
                    </a:path>
                  </a:pathLst>
                </a:custGeom>
                <a:noFill/>
                <a:ln w="57150" cmpd="sng">
                  <a:solidFill>
                    <a:srgbClr val="FF9900"/>
                  </a:solidFill>
                  <a:round/>
                  <a:headEnd/>
                  <a:tailEnd/>
                </a:ln>
                <a:effectLst/>
              </p:spPr>
              <p:txBody>
                <a:bodyPr/>
                <a:lstStyle/>
                <a:p>
                  <a:endParaRPr lang="zh-CN" altLang="en-US"/>
                </a:p>
              </p:txBody>
            </p:sp>
            <p:sp>
              <p:nvSpPr>
                <p:cNvPr id="686099" name="Rectangle 19"/>
                <p:cNvSpPr>
                  <a:spLocks noChangeArrowheads="1"/>
                </p:cNvSpPr>
                <p:nvPr/>
              </p:nvSpPr>
              <p:spPr bwMode="auto">
                <a:xfrm>
                  <a:off x="2435" y="2957"/>
                  <a:ext cx="68" cy="39"/>
                </a:xfrm>
                <a:prstGeom prst="rect">
                  <a:avLst/>
                </a:prstGeom>
                <a:solidFill>
                  <a:schemeClr val="bg1"/>
                </a:solidFill>
                <a:ln w="9525">
                  <a:noFill/>
                  <a:miter lim="800000"/>
                  <a:headEnd/>
                  <a:tailEnd/>
                </a:ln>
                <a:effectLst/>
              </p:spPr>
              <p:txBody>
                <a:bodyPr vert="eaVert" wrap="none" anchor="ctr"/>
                <a:lstStyle/>
                <a:p>
                  <a:pPr algn="ctr"/>
                  <a:endParaRPr lang="zh-CN" altLang="zh-CN" sz="1800"/>
                </a:p>
              </p:txBody>
            </p:sp>
            <p:sp>
              <p:nvSpPr>
                <p:cNvPr id="686100" name="Freeform 20"/>
                <p:cNvSpPr>
                  <a:spLocks/>
                </p:cNvSpPr>
                <p:nvPr/>
              </p:nvSpPr>
              <p:spPr bwMode="auto">
                <a:xfrm>
                  <a:off x="1927" y="2588"/>
                  <a:ext cx="499" cy="408"/>
                </a:xfrm>
                <a:custGeom>
                  <a:avLst/>
                  <a:gdLst/>
                  <a:ahLst/>
                  <a:cxnLst>
                    <a:cxn ang="0">
                      <a:pos x="0" y="0"/>
                    </a:cxn>
                    <a:cxn ang="0">
                      <a:pos x="317" y="0"/>
                    </a:cxn>
                    <a:cxn ang="0">
                      <a:pos x="317" y="408"/>
                    </a:cxn>
                  </a:cxnLst>
                  <a:rect l="0" t="0" r="r" b="b"/>
                  <a:pathLst>
                    <a:path w="317" h="408">
                      <a:moveTo>
                        <a:pt x="0" y="0"/>
                      </a:moveTo>
                      <a:lnTo>
                        <a:pt x="317" y="0"/>
                      </a:lnTo>
                      <a:lnTo>
                        <a:pt x="317" y="408"/>
                      </a:lnTo>
                    </a:path>
                  </a:pathLst>
                </a:custGeom>
                <a:noFill/>
                <a:ln w="57150" cmpd="sng">
                  <a:solidFill>
                    <a:srgbClr val="FF9900"/>
                  </a:solidFill>
                  <a:round/>
                  <a:headEnd/>
                  <a:tailEnd/>
                </a:ln>
                <a:effectLst/>
              </p:spPr>
              <p:txBody>
                <a:bodyPr/>
                <a:lstStyle/>
                <a:p>
                  <a:endParaRPr lang="zh-CN" altLang="en-US"/>
                </a:p>
              </p:txBody>
            </p:sp>
            <p:sp>
              <p:nvSpPr>
                <p:cNvPr id="686101" name="Line 21"/>
                <p:cNvSpPr>
                  <a:spLocks noChangeShapeType="1"/>
                </p:cNvSpPr>
                <p:nvPr/>
              </p:nvSpPr>
              <p:spPr bwMode="auto">
                <a:xfrm>
                  <a:off x="2517" y="2006"/>
                  <a:ext cx="0" cy="984"/>
                </a:xfrm>
                <a:prstGeom prst="line">
                  <a:avLst/>
                </a:prstGeom>
                <a:noFill/>
                <a:ln w="57150">
                  <a:solidFill>
                    <a:srgbClr val="FF9900"/>
                  </a:solidFill>
                  <a:round/>
                  <a:headEnd/>
                  <a:tailEnd/>
                </a:ln>
                <a:effectLst/>
              </p:spPr>
              <p:txBody>
                <a:bodyPr/>
                <a:lstStyle/>
                <a:p>
                  <a:endParaRPr lang="zh-CN" altLang="en-US"/>
                </a:p>
              </p:txBody>
            </p:sp>
          </p:grpSp>
        </p:grpSp>
        <p:sp>
          <p:nvSpPr>
            <p:cNvPr id="686102" name="Text Box 22"/>
            <p:cNvSpPr txBox="1">
              <a:spLocks noChangeArrowheads="1"/>
            </p:cNvSpPr>
            <p:nvPr/>
          </p:nvSpPr>
          <p:spPr bwMode="auto">
            <a:xfrm>
              <a:off x="1711" y="2571"/>
              <a:ext cx="392" cy="413"/>
            </a:xfrm>
            <a:prstGeom prst="rect">
              <a:avLst/>
            </a:prstGeom>
            <a:noFill/>
            <a:ln w="9525">
              <a:noFill/>
              <a:miter lim="800000"/>
              <a:headEnd/>
              <a:tailEnd/>
            </a:ln>
            <a:effectLst/>
          </p:spPr>
          <p:txBody>
            <a:bodyPr wrap="none">
              <a:spAutoFit/>
            </a:bodyPr>
            <a:lstStyle/>
            <a:p>
              <a:r>
                <a:rPr lang="en-US" altLang="zh-CN"/>
                <a:t>+</a:t>
              </a:r>
            </a:p>
          </p:txBody>
        </p:sp>
        <p:sp>
          <p:nvSpPr>
            <p:cNvPr id="686103" name="Text Box 23"/>
            <p:cNvSpPr txBox="1">
              <a:spLocks noChangeArrowheads="1"/>
            </p:cNvSpPr>
            <p:nvPr/>
          </p:nvSpPr>
          <p:spPr bwMode="auto">
            <a:xfrm>
              <a:off x="1711" y="1606"/>
              <a:ext cx="387" cy="413"/>
            </a:xfrm>
            <a:prstGeom prst="rect">
              <a:avLst/>
            </a:prstGeom>
            <a:noFill/>
            <a:ln w="9525">
              <a:noFill/>
              <a:miter lim="800000"/>
              <a:headEnd/>
              <a:tailEnd/>
            </a:ln>
            <a:effectLst/>
          </p:spPr>
          <p:txBody>
            <a:bodyPr wrap="none">
              <a:spAutoFit/>
            </a:bodyPr>
            <a:lstStyle/>
            <a:p>
              <a:r>
                <a:rPr lang="en-US" altLang="zh-CN">
                  <a:sym typeface="Symbol" pitchFamily="18" charset="2"/>
                </a:rPr>
                <a:t></a:t>
              </a:r>
            </a:p>
          </p:txBody>
        </p:sp>
      </p:grpSp>
      <p:pic>
        <p:nvPicPr>
          <p:cNvPr id="686104" name="Picture 24" descr="VSM on SCM-5"/>
          <p:cNvPicPr>
            <a:picLocks noChangeAspect="1" noChangeArrowheads="1"/>
          </p:cNvPicPr>
          <p:nvPr/>
        </p:nvPicPr>
        <p:blipFill>
          <a:blip r:embed="rId3" cstate="print"/>
          <a:srcRect/>
          <a:stretch>
            <a:fillRect/>
          </a:stretch>
        </p:blipFill>
        <p:spPr bwMode="auto">
          <a:xfrm>
            <a:off x="3506788" y="1268413"/>
            <a:ext cx="5386387" cy="4727575"/>
          </a:xfrm>
          <a:prstGeom prst="rect">
            <a:avLst/>
          </a:prstGeom>
          <a:noFill/>
        </p:spPr>
      </p:pic>
      <p:sp>
        <p:nvSpPr>
          <p:cNvPr id="686105" name="Freeform 25"/>
          <p:cNvSpPr>
            <a:spLocks/>
          </p:cNvSpPr>
          <p:nvPr/>
        </p:nvSpPr>
        <p:spPr bwMode="auto">
          <a:xfrm>
            <a:off x="6011863" y="3500438"/>
            <a:ext cx="1176337" cy="766762"/>
          </a:xfrm>
          <a:custGeom>
            <a:avLst/>
            <a:gdLst/>
            <a:ahLst/>
            <a:cxnLst>
              <a:cxn ang="0">
                <a:pos x="37" y="302"/>
              </a:cxn>
              <a:cxn ang="0">
                <a:pos x="110" y="384"/>
              </a:cxn>
              <a:cxn ang="0">
                <a:pos x="201" y="421"/>
              </a:cxn>
              <a:cxn ang="0">
                <a:pos x="585" y="439"/>
              </a:cxn>
              <a:cxn ang="0">
                <a:pos x="686" y="357"/>
              </a:cxn>
              <a:cxn ang="0">
                <a:pos x="741" y="293"/>
              </a:cxn>
              <a:cxn ang="0">
                <a:pos x="658" y="101"/>
              </a:cxn>
              <a:cxn ang="0">
                <a:pos x="603" y="82"/>
              </a:cxn>
              <a:cxn ang="0">
                <a:pos x="475" y="0"/>
              </a:cxn>
              <a:cxn ang="0">
                <a:pos x="128" y="37"/>
              </a:cxn>
              <a:cxn ang="0">
                <a:pos x="101" y="55"/>
              </a:cxn>
              <a:cxn ang="0">
                <a:pos x="73" y="64"/>
              </a:cxn>
              <a:cxn ang="0">
                <a:pos x="55" y="128"/>
              </a:cxn>
              <a:cxn ang="0">
                <a:pos x="18" y="265"/>
              </a:cxn>
              <a:cxn ang="0">
                <a:pos x="0" y="421"/>
              </a:cxn>
            </a:cxnLst>
            <a:rect l="0" t="0" r="r" b="b"/>
            <a:pathLst>
              <a:path w="741" h="483">
                <a:moveTo>
                  <a:pt x="37" y="302"/>
                </a:moveTo>
                <a:cubicBezTo>
                  <a:pt x="50" y="340"/>
                  <a:pt x="72" y="372"/>
                  <a:pt x="110" y="384"/>
                </a:cubicBezTo>
                <a:cubicBezTo>
                  <a:pt x="141" y="404"/>
                  <a:pt x="165" y="412"/>
                  <a:pt x="201" y="421"/>
                </a:cubicBezTo>
                <a:cubicBezTo>
                  <a:pt x="298" y="483"/>
                  <a:pt x="520" y="441"/>
                  <a:pt x="585" y="439"/>
                </a:cubicBezTo>
                <a:cubicBezTo>
                  <a:pt x="609" y="404"/>
                  <a:pt x="645" y="370"/>
                  <a:pt x="686" y="357"/>
                </a:cubicBezTo>
                <a:cubicBezTo>
                  <a:pt x="706" y="336"/>
                  <a:pt x="720" y="313"/>
                  <a:pt x="741" y="293"/>
                </a:cubicBezTo>
                <a:cubicBezTo>
                  <a:pt x="732" y="237"/>
                  <a:pt x="720" y="132"/>
                  <a:pt x="658" y="101"/>
                </a:cubicBezTo>
                <a:cubicBezTo>
                  <a:pt x="641" y="92"/>
                  <a:pt x="619" y="93"/>
                  <a:pt x="603" y="82"/>
                </a:cubicBezTo>
                <a:cubicBezTo>
                  <a:pt x="562" y="55"/>
                  <a:pt x="522" y="15"/>
                  <a:pt x="475" y="0"/>
                </a:cubicBezTo>
                <a:cubicBezTo>
                  <a:pt x="359" y="8"/>
                  <a:pt x="244" y="21"/>
                  <a:pt x="128" y="37"/>
                </a:cubicBezTo>
                <a:cubicBezTo>
                  <a:pt x="119" y="43"/>
                  <a:pt x="111" y="50"/>
                  <a:pt x="101" y="55"/>
                </a:cubicBezTo>
                <a:cubicBezTo>
                  <a:pt x="92" y="59"/>
                  <a:pt x="80" y="57"/>
                  <a:pt x="73" y="64"/>
                </a:cubicBezTo>
                <a:cubicBezTo>
                  <a:pt x="69" y="68"/>
                  <a:pt x="55" y="128"/>
                  <a:pt x="55" y="128"/>
                </a:cubicBezTo>
                <a:cubicBezTo>
                  <a:pt x="45" y="175"/>
                  <a:pt x="30" y="219"/>
                  <a:pt x="18" y="265"/>
                </a:cubicBezTo>
                <a:cubicBezTo>
                  <a:pt x="12" y="320"/>
                  <a:pt x="0" y="367"/>
                  <a:pt x="0" y="421"/>
                </a:cubicBezTo>
              </a:path>
            </a:pathLst>
          </a:custGeom>
          <a:noFill/>
          <a:ln w="76200" cap="flat" cmpd="sng">
            <a:solidFill>
              <a:srgbClr val="FF0000"/>
            </a:solidFill>
            <a:prstDash val="dash"/>
            <a:round/>
            <a:headEnd/>
            <a:tailEnd/>
          </a:ln>
          <a:effectLst/>
        </p:spPr>
        <p:txBody>
          <a:bodyPr/>
          <a:lstStyle/>
          <a:p>
            <a:endParaRPr lang="zh-CN" alt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灯片编号占位符 5"/>
          <p:cNvSpPr>
            <a:spLocks noGrp="1"/>
          </p:cNvSpPr>
          <p:nvPr>
            <p:ph type="sldNum" sz="quarter" idx="12"/>
          </p:nvPr>
        </p:nvSpPr>
        <p:spPr/>
        <p:txBody>
          <a:bodyPr/>
          <a:lstStyle/>
          <a:p>
            <a:fld id="{64A4BFF3-22DF-49C7-83A8-028AB60931E4}" type="slidenum">
              <a:rPr lang="en-US" altLang="zh-CN"/>
              <a:pPr/>
              <a:t>83</a:t>
            </a:fld>
            <a:endParaRPr lang="en-US" altLang="zh-CN"/>
          </a:p>
        </p:txBody>
      </p:sp>
      <p:sp>
        <p:nvSpPr>
          <p:cNvPr id="687106" name="Rectangle 2"/>
          <p:cNvSpPr>
            <a:spLocks noGrp="1" noChangeArrowheads="1"/>
          </p:cNvSpPr>
          <p:nvPr>
            <p:ph type="title"/>
          </p:nvPr>
        </p:nvSpPr>
        <p:spPr>
          <a:xfrm>
            <a:off x="685800" y="0"/>
            <a:ext cx="7772400" cy="1143000"/>
          </a:xfrm>
        </p:spPr>
        <p:txBody>
          <a:bodyPr/>
          <a:lstStyle/>
          <a:p>
            <a:r>
              <a:rPr lang="zh-CN" altLang="en-US"/>
              <a:t>远距离配置：</a:t>
            </a:r>
            <a:r>
              <a:rPr lang="zh-CN" altLang="en-US" i="1">
                <a:sym typeface="Symbol" pitchFamily="18" charset="2"/>
              </a:rPr>
              <a:t></a:t>
            </a:r>
            <a:r>
              <a:rPr lang="zh-CN" altLang="en-US"/>
              <a:t>＝</a:t>
            </a:r>
            <a:r>
              <a:rPr lang="en-US" altLang="zh-CN"/>
              <a:t>2</a:t>
            </a:r>
            <a:r>
              <a:rPr lang="en-US" altLang="zh-CN" i="1"/>
              <a:t>r</a:t>
            </a:r>
            <a:r>
              <a:rPr lang="en-US" altLang="zh-CN" i="1" baseline="-25000"/>
              <a:t>c</a:t>
            </a:r>
            <a:endParaRPr lang="en-US" altLang="zh-CN"/>
          </a:p>
        </p:txBody>
      </p:sp>
      <p:sp>
        <p:nvSpPr>
          <p:cNvPr id="687107" name="Rectangle 3"/>
          <p:cNvSpPr>
            <a:spLocks noGrp="1" noChangeArrowheads="1"/>
          </p:cNvSpPr>
          <p:nvPr>
            <p:ph type="body" idx="1"/>
          </p:nvPr>
        </p:nvSpPr>
        <p:spPr>
          <a:xfrm>
            <a:off x="611188" y="1052513"/>
            <a:ext cx="2559050" cy="579437"/>
          </a:xfrm>
          <a:noFill/>
        </p:spPr>
        <p:txBody>
          <a:bodyPr wrap="none">
            <a:spAutoFit/>
          </a:bodyPr>
          <a:lstStyle/>
          <a:p>
            <a:r>
              <a:rPr lang="zh-CN" altLang="en-US"/>
              <a:t>平行于轴向</a:t>
            </a:r>
          </a:p>
        </p:txBody>
      </p:sp>
      <p:sp>
        <p:nvSpPr>
          <p:cNvPr id="687108" name="Text Box 4"/>
          <p:cNvSpPr txBox="1">
            <a:spLocks noChangeArrowheads="1"/>
          </p:cNvSpPr>
          <p:nvPr/>
        </p:nvSpPr>
        <p:spPr bwMode="auto">
          <a:xfrm>
            <a:off x="4984750" y="6132513"/>
            <a:ext cx="2935288" cy="519112"/>
          </a:xfrm>
          <a:prstGeom prst="rect">
            <a:avLst/>
          </a:prstGeom>
          <a:noFill/>
          <a:ln w="9525">
            <a:noFill/>
            <a:miter lim="800000"/>
            <a:headEnd/>
            <a:tailEnd/>
          </a:ln>
          <a:effectLst/>
        </p:spPr>
        <p:txBody>
          <a:bodyPr wrap="none">
            <a:spAutoFit/>
          </a:bodyPr>
          <a:lstStyle/>
          <a:p>
            <a:r>
              <a:rPr lang="en-US" altLang="zh-CN" sz="2800">
                <a:latin typeface="Arial" pitchFamily="34" charset="0"/>
              </a:rPr>
              <a:t>Mathematica</a:t>
            </a:r>
            <a:r>
              <a:rPr lang="zh-CN" altLang="en-US" sz="2800">
                <a:latin typeface="Arial" pitchFamily="34" charset="0"/>
              </a:rPr>
              <a:t>作图</a:t>
            </a:r>
          </a:p>
        </p:txBody>
      </p:sp>
      <p:pic>
        <p:nvPicPr>
          <p:cNvPr id="687109" name="Picture 5" descr="VSM on SCM-3"/>
          <p:cNvPicPr>
            <a:picLocks noChangeAspect="1" noChangeArrowheads="1"/>
          </p:cNvPicPr>
          <p:nvPr/>
        </p:nvPicPr>
        <p:blipFill>
          <a:blip r:embed="rId2" cstate="print"/>
          <a:srcRect/>
          <a:stretch>
            <a:fillRect/>
          </a:stretch>
        </p:blipFill>
        <p:spPr bwMode="auto">
          <a:xfrm>
            <a:off x="134938" y="1947863"/>
            <a:ext cx="3429000" cy="2962275"/>
          </a:xfrm>
          <a:prstGeom prst="rect">
            <a:avLst/>
          </a:prstGeom>
          <a:noFill/>
        </p:spPr>
      </p:pic>
      <p:grpSp>
        <p:nvGrpSpPr>
          <p:cNvPr id="687110" name="Group 6"/>
          <p:cNvGrpSpPr>
            <a:grpSpLocks/>
          </p:cNvGrpSpPr>
          <p:nvPr/>
        </p:nvGrpSpPr>
        <p:grpSpPr bwMode="auto">
          <a:xfrm rot="60641990">
            <a:off x="928687" y="3884613"/>
            <a:ext cx="1674813" cy="3030538"/>
            <a:chOff x="1711" y="1608"/>
            <a:chExt cx="1850" cy="2146"/>
          </a:xfrm>
        </p:grpSpPr>
        <p:grpSp>
          <p:nvGrpSpPr>
            <p:cNvPr id="687111" name="Group 7"/>
            <p:cNvGrpSpPr>
              <a:grpSpLocks/>
            </p:cNvGrpSpPr>
            <p:nvPr/>
          </p:nvGrpSpPr>
          <p:grpSpPr bwMode="auto">
            <a:xfrm>
              <a:off x="1926" y="1713"/>
              <a:ext cx="1635" cy="2041"/>
              <a:chOff x="1926" y="1570"/>
              <a:chExt cx="1635" cy="2041"/>
            </a:xfrm>
          </p:grpSpPr>
          <p:grpSp>
            <p:nvGrpSpPr>
              <p:cNvPr id="687112" name="Group 8"/>
              <p:cNvGrpSpPr>
                <a:grpSpLocks/>
              </p:cNvGrpSpPr>
              <p:nvPr/>
            </p:nvGrpSpPr>
            <p:grpSpPr bwMode="auto">
              <a:xfrm>
                <a:off x="1950" y="1570"/>
                <a:ext cx="1611" cy="2041"/>
                <a:chOff x="1950" y="1570"/>
                <a:chExt cx="1611" cy="2041"/>
              </a:xfrm>
            </p:grpSpPr>
            <p:sp>
              <p:nvSpPr>
                <p:cNvPr id="687113" name="Oval 9"/>
                <p:cNvSpPr>
                  <a:spLocks noChangeArrowheads="1"/>
                </p:cNvSpPr>
                <p:nvPr/>
              </p:nvSpPr>
              <p:spPr bwMode="auto">
                <a:xfrm>
                  <a:off x="1950" y="2023"/>
                  <a:ext cx="1043" cy="182"/>
                </a:xfrm>
                <a:prstGeom prst="ellipse">
                  <a:avLst/>
                </a:prstGeom>
                <a:noFill/>
                <a:ln w="57150">
                  <a:solidFill>
                    <a:srgbClr val="FF9900"/>
                  </a:solidFill>
                  <a:round/>
                  <a:headEnd/>
                  <a:tailEnd/>
                </a:ln>
                <a:effectLst/>
              </p:spPr>
              <p:txBody>
                <a:bodyPr vert="eaVert" wrap="none" anchor="ctr"/>
                <a:lstStyle/>
                <a:p>
                  <a:pPr algn="ctr"/>
                  <a:endParaRPr lang="zh-CN" altLang="zh-CN" sz="1800"/>
                </a:p>
              </p:txBody>
            </p:sp>
            <p:sp>
              <p:nvSpPr>
                <p:cNvPr id="687114" name="Oval 10"/>
                <p:cNvSpPr>
                  <a:spLocks noChangeArrowheads="1"/>
                </p:cNvSpPr>
                <p:nvPr/>
              </p:nvSpPr>
              <p:spPr bwMode="auto">
                <a:xfrm>
                  <a:off x="1950" y="2976"/>
                  <a:ext cx="1043" cy="182"/>
                </a:xfrm>
                <a:prstGeom prst="ellipse">
                  <a:avLst/>
                </a:prstGeom>
                <a:noFill/>
                <a:ln w="57150">
                  <a:solidFill>
                    <a:srgbClr val="FF9900"/>
                  </a:solidFill>
                  <a:round/>
                  <a:headEnd/>
                  <a:tailEnd/>
                </a:ln>
                <a:effectLst/>
              </p:spPr>
              <p:txBody>
                <a:bodyPr wrap="none" anchor="ctr"/>
                <a:lstStyle/>
                <a:p>
                  <a:endParaRPr lang="zh-CN" altLang="en-US"/>
                </a:p>
              </p:txBody>
            </p:sp>
            <p:sp>
              <p:nvSpPr>
                <p:cNvPr id="687115" name="Line 11"/>
                <p:cNvSpPr>
                  <a:spLocks noChangeShapeType="1"/>
                </p:cNvSpPr>
                <p:nvPr/>
              </p:nvSpPr>
              <p:spPr bwMode="auto">
                <a:xfrm>
                  <a:off x="2471" y="1570"/>
                  <a:ext cx="0" cy="2041"/>
                </a:xfrm>
                <a:prstGeom prst="line">
                  <a:avLst/>
                </a:prstGeom>
                <a:noFill/>
                <a:ln w="28575">
                  <a:solidFill>
                    <a:schemeClr val="tx1"/>
                  </a:solidFill>
                  <a:prstDash val="lgDashDot"/>
                  <a:round/>
                  <a:headEnd/>
                  <a:tailEnd/>
                </a:ln>
                <a:effectLst/>
              </p:spPr>
              <p:txBody>
                <a:bodyPr/>
                <a:lstStyle/>
                <a:p>
                  <a:endParaRPr lang="zh-CN" altLang="en-US"/>
                </a:p>
              </p:txBody>
            </p:sp>
            <p:sp>
              <p:nvSpPr>
                <p:cNvPr id="687116" name="Line 12"/>
                <p:cNvSpPr>
                  <a:spLocks noChangeShapeType="1"/>
                </p:cNvSpPr>
                <p:nvPr/>
              </p:nvSpPr>
              <p:spPr bwMode="auto">
                <a:xfrm>
                  <a:off x="3017" y="2115"/>
                  <a:ext cx="453" cy="0"/>
                </a:xfrm>
                <a:prstGeom prst="line">
                  <a:avLst/>
                </a:prstGeom>
                <a:noFill/>
                <a:ln w="9525">
                  <a:solidFill>
                    <a:schemeClr val="tx1"/>
                  </a:solidFill>
                  <a:round/>
                  <a:headEnd/>
                  <a:tailEnd/>
                </a:ln>
                <a:effectLst/>
              </p:spPr>
              <p:txBody>
                <a:bodyPr/>
                <a:lstStyle/>
                <a:p>
                  <a:endParaRPr lang="zh-CN" altLang="en-US"/>
                </a:p>
              </p:txBody>
            </p:sp>
            <p:sp>
              <p:nvSpPr>
                <p:cNvPr id="687117" name="Line 13"/>
                <p:cNvSpPr>
                  <a:spLocks noChangeShapeType="1"/>
                </p:cNvSpPr>
                <p:nvPr/>
              </p:nvSpPr>
              <p:spPr bwMode="auto">
                <a:xfrm>
                  <a:off x="3244" y="2115"/>
                  <a:ext cx="0" cy="952"/>
                </a:xfrm>
                <a:prstGeom prst="line">
                  <a:avLst/>
                </a:prstGeom>
                <a:noFill/>
                <a:ln w="9525">
                  <a:solidFill>
                    <a:schemeClr val="tx1"/>
                  </a:solidFill>
                  <a:round/>
                  <a:headEnd type="triangle" w="med" len="med"/>
                  <a:tailEnd type="triangle" w="med" len="med"/>
                </a:ln>
                <a:effectLst/>
              </p:spPr>
              <p:txBody>
                <a:bodyPr/>
                <a:lstStyle/>
                <a:p>
                  <a:endParaRPr lang="zh-CN" altLang="en-US"/>
                </a:p>
              </p:txBody>
            </p:sp>
            <p:sp>
              <p:nvSpPr>
                <p:cNvPr id="687118" name="Line 14"/>
                <p:cNvSpPr>
                  <a:spLocks noChangeShapeType="1"/>
                </p:cNvSpPr>
                <p:nvPr/>
              </p:nvSpPr>
              <p:spPr bwMode="auto">
                <a:xfrm>
                  <a:off x="3017" y="3067"/>
                  <a:ext cx="453" cy="0"/>
                </a:xfrm>
                <a:prstGeom prst="line">
                  <a:avLst/>
                </a:prstGeom>
                <a:noFill/>
                <a:ln w="9525">
                  <a:solidFill>
                    <a:schemeClr val="tx1"/>
                  </a:solidFill>
                  <a:round/>
                  <a:headEnd/>
                  <a:tailEnd/>
                </a:ln>
                <a:effectLst/>
              </p:spPr>
              <p:txBody>
                <a:bodyPr/>
                <a:lstStyle/>
                <a:p>
                  <a:endParaRPr lang="zh-CN" altLang="en-US"/>
                </a:p>
              </p:txBody>
            </p:sp>
            <p:sp>
              <p:nvSpPr>
                <p:cNvPr id="687119" name="Text Box 15"/>
                <p:cNvSpPr txBox="1">
                  <a:spLocks noChangeArrowheads="1"/>
                </p:cNvSpPr>
                <p:nvPr/>
              </p:nvSpPr>
              <p:spPr bwMode="auto">
                <a:xfrm>
                  <a:off x="2954" y="2425"/>
                  <a:ext cx="607" cy="214"/>
                </a:xfrm>
                <a:prstGeom prst="rect">
                  <a:avLst/>
                </a:prstGeom>
                <a:solidFill>
                  <a:schemeClr val="bg1"/>
                </a:solidFill>
                <a:ln w="9525">
                  <a:noFill/>
                  <a:miter lim="800000"/>
                  <a:headEnd/>
                  <a:tailEnd/>
                </a:ln>
                <a:effectLst/>
              </p:spPr>
              <p:txBody>
                <a:bodyPr vert="eaVert" wrap="none">
                  <a:spAutoFit/>
                </a:bodyPr>
                <a:lstStyle/>
                <a:p>
                  <a:r>
                    <a:rPr lang="en-US" altLang="zh-CN" i="1">
                      <a:sym typeface="Symbol" pitchFamily="18" charset="2"/>
                    </a:rPr>
                    <a:t></a:t>
                  </a:r>
                </a:p>
              </p:txBody>
            </p:sp>
          </p:grpSp>
          <p:grpSp>
            <p:nvGrpSpPr>
              <p:cNvPr id="687120" name="Group 16"/>
              <p:cNvGrpSpPr>
                <a:grpSpLocks/>
              </p:cNvGrpSpPr>
              <p:nvPr/>
            </p:nvGrpSpPr>
            <p:grpSpPr bwMode="auto">
              <a:xfrm>
                <a:off x="1926" y="1635"/>
                <a:ext cx="591" cy="1361"/>
                <a:chOff x="1926" y="1635"/>
                <a:chExt cx="591" cy="1361"/>
              </a:xfrm>
            </p:grpSpPr>
            <p:sp>
              <p:nvSpPr>
                <p:cNvPr id="687121" name="Rectangle 17"/>
                <p:cNvSpPr>
                  <a:spLocks noChangeArrowheads="1"/>
                </p:cNvSpPr>
                <p:nvPr/>
              </p:nvSpPr>
              <p:spPr bwMode="auto">
                <a:xfrm>
                  <a:off x="2435" y="2004"/>
                  <a:ext cx="68" cy="39"/>
                </a:xfrm>
                <a:prstGeom prst="rect">
                  <a:avLst/>
                </a:prstGeom>
                <a:solidFill>
                  <a:schemeClr val="bg1"/>
                </a:solidFill>
                <a:ln w="9525">
                  <a:noFill/>
                  <a:miter lim="800000"/>
                  <a:headEnd/>
                  <a:tailEnd/>
                </a:ln>
                <a:effectLst/>
              </p:spPr>
              <p:txBody>
                <a:bodyPr vert="eaVert" wrap="none" anchor="ctr"/>
                <a:lstStyle/>
                <a:p>
                  <a:pPr algn="ctr"/>
                  <a:endParaRPr lang="zh-CN" altLang="zh-CN" sz="1800"/>
                </a:p>
              </p:txBody>
            </p:sp>
            <p:sp>
              <p:nvSpPr>
                <p:cNvPr id="687122" name="Freeform 18"/>
                <p:cNvSpPr>
                  <a:spLocks/>
                </p:cNvSpPr>
                <p:nvPr/>
              </p:nvSpPr>
              <p:spPr bwMode="auto">
                <a:xfrm>
                  <a:off x="1926" y="1635"/>
                  <a:ext cx="499" cy="408"/>
                </a:xfrm>
                <a:custGeom>
                  <a:avLst/>
                  <a:gdLst/>
                  <a:ahLst/>
                  <a:cxnLst>
                    <a:cxn ang="0">
                      <a:pos x="0" y="0"/>
                    </a:cxn>
                    <a:cxn ang="0">
                      <a:pos x="317" y="0"/>
                    </a:cxn>
                    <a:cxn ang="0">
                      <a:pos x="317" y="408"/>
                    </a:cxn>
                  </a:cxnLst>
                  <a:rect l="0" t="0" r="r" b="b"/>
                  <a:pathLst>
                    <a:path w="317" h="408">
                      <a:moveTo>
                        <a:pt x="0" y="0"/>
                      </a:moveTo>
                      <a:lnTo>
                        <a:pt x="317" y="0"/>
                      </a:lnTo>
                      <a:lnTo>
                        <a:pt x="317" y="408"/>
                      </a:lnTo>
                    </a:path>
                  </a:pathLst>
                </a:custGeom>
                <a:noFill/>
                <a:ln w="57150" cmpd="sng">
                  <a:solidFill>
                    <a:srgbClr val="FF9900"/>
                  </a:solidFill>
                  <a:round/>
                  <a:headEnd/>
                  <a:tailEnd/>
                </a:ln>
                <a:effectLst/>
              </p:spPr>
              <p:txBody>
                <a:bodyPr/>
                <a:lstStyle/>
                <a:p>
                  <a:endParaRPr lang="zh-CN" altLang="en-US"/>
                </a:p>
              </p:txBody>
            </p:sp>
            <p:sp>
              <p:nvSpPr>
                <p:cNvPr id="687123" name="Rectangle 19"/>
                <p:cNvSpPr>
                  <a:spLocks noChangeArrowheads="1"/>
                </p:cNvSpPr>
                <p:nvPr/>
              </p:nvSpPr>
              <p:spPr bwMode="auto">
                <a:xfrm>
                  <a:off x="2435" y="2957"/>
                  <a:ext cx="68" cy="39"/>
                </a:xfrm>
                <a:prstGeom prst="rect">
                  <a:avLst/>
                </a:prstGeom>
                <a:solidFill>
                  <a:schemeClr val="bg1"/>
                </a:solidFill>
                <a:ln w="9525">
                  <a:noFill/>
                  <a:miter lim="800000"/>
                  <a:headEnd/>
                  <a:tailEnd/>
                </a:ln>
                <a:effectLst/>
              </p:spPr>
              <p:txBody>
                <a:bodyPr vert="eaVert" wrap="none" anchor="ctr"/>
                <a:lstStyle/>
                <a:p>
                  <a:pPr algn="ctr"/>
                  <a:endParaRPr lang="zh-CN" altLang="zh-CN" sz="1800"/>
                </a:p>
              </p:txBody>
            </p:sp>
            <p:sp>
              <p:nvSpPr>
                <p:cNvPr id="687124" name="Freeform 20"/>
                <p:cNvSpPr>
                  <a:spLocks/>
                </p:cNvSpPr>
                <p:nvPr/>
              </p:nvSpPr>
              <p:spPr bwMode="auto">
                <a:xfrm>
                  <a:off x="1927" y="2588"/>
                  <a:ext cx="499" cy="408"/>
                </a:xfrm>
                <a:custGeom>
                  <a:avLst/>
                  <a:gdLst/>
                  <a:ahLst/>
                  <a:cxnLst>
                    <a:cxn ang="0">
                      <a:pos x="0" y="0"/>
                    </a:cxn>
                    <a:cxn ang="0">
                      <a:pos x="317" y="0"/>
                    </a:cxn>
                    <a:cxn ang="0">
                      <a:pos x="317" y="408"/>
                    </a:cxn>
                  </a:cxnLst>
                  <a:rect l="0" t="0" r="r" b="b"/>
                  <a:pathLst>
                    <a:path w="317" h="408">
                      <a:moveTo>
                        <a:pt x="0" y="0"/>
                      </a:moveTo>
                      <a:lnTo>
                        <a:pt x="317" y="0"/>
                      </a:lnTo>
                      <a:lnTo>
                        <a:pt x="317" y="408"/>
                      </a:lnTo>
                    </a:path>
                  </a:pathLst>
                </a:custGeom>
                <a:noFill/>
                <a:ln w="57150" cmpd="sng">
                  <a:solidFill>
                    <a:srgbClr val="FF9900"/>
                  </a:solidFill>
                  <a:round/>
                  <a:headEnd/>
                  <a:tailEnd/>
                </a:ln>
                <a:effectLst/>
              </p:spPr>
              <p:txBody>
                <a:bodyPr/>
                <a:lstStyle/>
                <a:p>
                  <a:endParaRPr lang="zh-CN" altLang="en-US"/>
                </a:p>
              </p:txBody>
            </p:sp>
            <p:sp>
              <p:nvSpPr>
                <p:cNvPr id="687125" name="Line 21"/>
                <p:cNvSpPr>
                  <a:spLocks noChangeShapeType="1"/>
                </p:cNvSpPr>
                <p:nvPr/>
              </p:nvSpPr>
              <p:spPr bwMode="auto">
                <a:xfrm>
                  <a:off x="2517" y="2006"/>
                  <a:ext cx="0" cy="984"/>
                </a:xfrm>
                <a:prstGeom prst="line">
                  <a:avLst/>
                </a:prstGeom>
                <a:noFill/>
                <a:ln w="57150">
                  <a:solidFill>
                    <a:srgbClr val="FF9900"/>
                  </a:solidFill>
                  <a:round/>
                  <a:headEnd/>
                  <a:tailEnd/>
                </a:ln>
                <a:effectLst/>
              </p:spPr>
              <p:txBody>
                <a:bodyPr/>
                <a:lstStyle/>
                <a:p>
                  <a:endParaRPr lang="zh-CN" altLang="en-US"/>
                </a:p>
              </p:txBody>
            </p:sp>
          </p:grpSp>
        </p:grpSp>
        <p:sp>
          <p:nvSpPr>
            <p:cNvPr id="687126" name="Text Box 22"/>
            <p:cNvSpPr txBox="1">
              <a:spLocks noChangeArrowheads="1"/>
            </p:cNvSpPr>
            <p:nvPr/>
          </p:nvSpPr>
          <p:spPr bwMode="auto">
            <a:xfrm>
              <a:off x="1715" y="2570"/>
              <a:ext cx="392" cy="324"/>
            </a:xfrm>
            <a:prstGeom prst="rect">
              <a:avLst/>
            </a:prstGeom>
            <a:noFill/>
            <a:ln w="9525">
              <a:noFill/>
              <a:miter lim="800000"/>
              <a:headEnd/>
              <a:tailEnd/>
            </a:ln>
            <a:effectLst/>
          </p:spPr>
          <p:txBody>
            <a:bodyPr wrap="none">
              <a:spAutoFit/>
            </a:bodyPr>
            <a:lstStyle/>
            <a:p>
              <a:r>
                <a:rPr lang="en-US" altLang="zh-CN"/>
                <a:t>+</a:t>
              </a:r>
            </a:p>
          </p:txBody>
        </p:sp>
        <p:sp>
          <p:nvSpPr>
            <p:cNvPr id="687127" name="Text Box 23"/>
            <p:cNvSpPr txBox="1">
              <a:spLocks noChangeArrowheads="1"/>
            </p:cNvSpPr>
            <p:nvPr/>
          </p:nvSpPr>
          <p:spPr bwMode="auto">
            <a:xfrm>
              <a:off x="1711" y="1608"/>
              <a:ext cx="387" cy="324"/>
            </a:xfrm>
            <a:prstGeom prst="rect">
              <a:avLst/>
            </a:prstGeom>
            <a:noFill/>
            <a:ln w="9525">
              <a:noFill/>
              <a:miter lim="800000"/>
              <a:headEnd/>
              <a:tailEnd/>
            </a:ln>
            <a:effectLst/>
          </p:spPr>
          <p:txBody>
            <a:bodyPr wrap="none">
              <a:spAutoFit/>
            </a:bodyPr>
            <a:lstStyle/>
            <a:p>
              <a:r>
                <a:rPr lang="en-US" altLang="zh-CN">
                  <a:sym typeface="Symbol" pitchFamily="18" charset="2"/>
                </a:rPr>
                <a:t></a:t>
              </a:r>
            </a:p>
          </p:txBody>
        </p:sp>
      </p:grpSp>
      <p:pic>
        <p:nvPicPr>
          <p:cNvPr id="687128" name="Picture 24" descr="VSM on SCM-6"/>
          <p:cNvPicPr>
            <a:picLocks noChangeAspect="1" noChangeArrowheads="1"/>
          </p:cNvPicPr>
          <p:nvPr/>
        </p:nvPicPr>
        <p:blipFill>
          <a:blip r:embed="rId3" cstate="print"/>
          <a:srcRect/>
          <a:stretch>
            <a:fillRect/>
          </a:stretch>
        </p:blipFill>
        <p:spPr bwMode="auto">
          <a:xfrm>
            <a:off x="3563938" y="1268413"/>
            <a:ext cx="5329237" cy="4603750"/>
          </a:xfrm>
          <a:prstGeom prst="rect">
            <a:avLst/>
          </a:prstGeom>
          <a:noFill/>
        </p:spPr>
      </p:pic>
      <p:sp>
        <p:nvSpPr>
          <p:cNvPr id="687129" name="Freeform 25"/>
          <p:cNvSpPr>
            <a:spLocks/>
          </p:cNvSpPr>
          <p:nvPr/>
        </p:nvSpPr>
        <p:spPr bwMode="auto">
          <a:xfrm>
            <a:off x="6227763" y="3357563"/>
            <a:ext cx="757237" cy="669925"/>
          </a:xfrm>
          <a:custGeom>
            <a:avLst/>
            <a:gdLst/>
            <a:ahLst/>
            <a:cxnLst>
              <a:cxn ang="0">
                <a:pos x="239" y="64"/>
              </a:cxn>
              <a:cxn ang="0">
                <a:pos x="111" y="73"/>
              </a:cxn>
              <a:cxn ang="0">
                <a:pos x="1" y="164"/>
              </a:cxn>
              <a:cxn ang="0">
                <a:pos x="10" y="292"/>
              </a:cxn>
              <a:cxn ang="0">
                <a:pos x="312" y="420"/>
              </a:cxn>
              <a:cxn ang="0">
                <a:pos x="394" y="411"/>
              </a:cxn>
              <a:cxn ang="0">
                <a:pos x="440" y="365"/>
              </a:cxn>
              <a:cxn ang="0">
                <a:pos x="458" y="311"/>
              </a:cxn>
              <a:cxn ang="0">
                <a:pos x="468" y="283"/>
              </a:cxn>
              <a:cxn ang="0">
                <a:pos x="477" y="256"/>
              </a:cxn>
              <a:cxn ang="0">
                <a:pos x="376" y="82"/>
              </a:cxn>
              <a:cxn ang="0">
                <a:pos x="285" y="36"/>
              </a:cxn>
              <a:cxn ang="0">
                <a:pos x="257" y="18"/>
              </a:cxn>
              <a:cxn ang="0">
                <a:pos x="202" y="0"/>
              </a:cxn>
              <a:cxn ang="0">
                <a:pos x="166" y="27"/>
              </a:cxn>
            </a:cxnLst>
            <a:rect l="0" t="0" r="r" b="b"/>
            <a:pathLst>
              <a:path w="477" h="422">
                <a:moveTo>
                  <a:pt x="239" y="64"/>
                </a:moveTo>
                <a:cubicBezTo>
                  <a:pt x="196" y="67"/>
                  <a:pt x="153" y="68"/>
                  <a:pt x="111" y="73"/>
                </a:cubicBezTo>
                <a:cubicBezTo>
                  <a:pt x="57" y="79"/>
                  <a:pt x="36" y="131"/>
                  <a:pt x="1" y="164"/>
                </a:cubicBezTo>
                <a:cubicBezTo>
                  <a:pt x="4" y="207"/>
                  <a:pt x="0" y="251"/>
                  <a:pt x="10" y="292"/>
                </a:cubicBezTo>
                <a:cubicBezTo>
                  <a:pt x="35" y="393"/>
                  <a:pt x="232" y="407"/>
                  <a:pt x="312" y="420"/>
                </a:cubicBezTo>
                <a:cubicBezTo>
                  <a:pt x="339" y="417"/>
                  <a:pt x="369" y="422"/>
                  <a:pt x="394" y="411"/>
                </a:cubicBezTo>
                <a:cubicBezTo>
                  <a:pt x="414" y="402"/>
                  <a:pt x="440" y="365"/>
                  <a:pt x="440" y="365"/>
                </a:cubicBezTo>
                <a:cubicBezTo>
                  <a:pt x="446" y="347"/>
                  <a:pt x="452" y="329"/>
                  <a:pt x="458" y="311"/>
                </a:cubicBezTo>
                <a:cubicBezTo>
                  <a:pt x="461" y="302"/>
                  <a:pt x="465" y="292"/>
                  <a:pt x="468" y="283"/>
                </a:cubicBezTo>
                <a:cubicBezTo>
                  <a:pt x="471" y="274"/>
                  <a:pt x="477" y="256"/>
                  <a:pt x="477" y="256"/>
                </a:cubicBezTo>
                <a:cubicBezTo>
                  <a:pt x="466" y="191"/>
                  <a:pt x="445" y="104"/>
                  <a:pt x="376" y="82"/>
                </a:cubicBezTo>
                <a:cubicBezTo>
                  <a:pt x="345" y="51"/>
                  <a:pt x="328" y="47"/>
                  <a:pt x="285" y="36"/>
                </a:cubicBezTo>
                <a:cubicBezTo>
                  <a:pt x="276" y="30"/>
                  <a:pt x="267" y="22"/>
                  <a:pt x="257" y="18"/>
                </a:cubicBezTo>
                <a:cubicBezTo>
                  <a:pt x="239" y="10"/>
                  <a:pt x="202" y="0"/>
                  <a:pt x="202" y="0"/>
                </a:cubicBezTo>
                <a:cubicBezTo>
                  <a:pt x="171" y="20"/>
                  <a:pt x="183" y="10"/>
                  <a:pt x="166" y="27"/>
                </a:cubicBezTo>
              </a:path>
            </a:pathLst>
          </a:custGeom>
          <a:noFill/>
          <a:ln w="76200" cap="flat" cmpd="sng">
            <a:solidFill>
              <a:srgbClr val="FF0000"/>
            </a:solidFill>
            <a:prstDash val="dash"/>
            <a:round/>
            <a:headEnd/>
            <a:tailEnd/>
          </a:ln>
          <a:effectLst/>
        </p:spPr>
        <p:txBody>
          <a:bodyPr/>
          <a:lstStyle/>
          <a:p>
            <a:endParaRPr lang="zh-CN" alt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F896"/>
            </a:gs>
            <a:gs pos="50000">
              <a:srgbClr val="FFFFCC"/>
            </a:gs>
            <a:gs pos="100000">
              <a:srgbClr val="C0F896"/>
            </a:gs>
          </a:gsLst>
          <a:lin ang="0" scaled="1"/>
        </a:gradFill>
        <a:effectLst/>
      </p:bgPr>
    </p:bg>
    <p:spTree>
      <p:nvGrpSpPr>
        <p:cNvPr id="1" name=""/>
        <p:cNvGrpSpPr/>
        <p:nvPr/>
      </p:nvGrpSpPr>
      <p:grpSpPr>
        <a:xfrm>
          <a:off x="0" y="0"/>
          <a:ext cx="0" cy="0"/>
          <a:chOff x="0" y="0"/>
          <a:chExt cx="0" cy="0"/>
        </a:xfrm>
      </p:grpSpPr>
      <p:sp>
        <p:nvSpPr>
          <p:cNvPr id="40" name="灯片编号占位符 5"/>
          <p:cNvSpPr>
            <a:spLocks noGrp="1"/>
          </p:cNvSpPr>
          <p:nvPr>
            <p:ph type="sldNum" sz="quarter" idx="12"/>
          </p:nvPr>
        </p:nvSpPr>
        <p:spPr/>
        <p:txBody>
          <a:bodyPr/>
          <a:lstStyle/>
          <a:p>
            <a:fld id="{64800126-0435-46F8-81A6-2E54510B1AC6}" type="slidenum">
              <a:rPr lang="en-US" altLang="zh-CN"/>
              <a:pPr/>
              <a:t>84</a:t>
            </a:fld>
            <a:endParaRPr lang="en-US" altLang="zh-CN"/>
          </a:p>
        </p:txBody>
      </p:sp>
      <p:sp>
        <p:nvSpPr>
          <p:cNvPr id="688130" name="Rectangle 2"/>
          <p:cNvSpPr>
            <a:spLocks noGrp="1" noChangeArrowheads="1"/>
          </p:cNvSpPr>
          <p:nvPr>
            <p:ph type="title"/>
          </p:nvPr>
        </p:nvSpPr>
        <p:spPr>
          <a:xfrm>
            <a:off x="685800" y="76200"/>
            <a:ext cx="7772400" cy="838200"/>
          </a:xfrm>
          <a:noFill/>
          <a:ln/>
        </p:spPr>
        <p:txBody>
          <a:bodyPr/>
          <a:lstStyle/>
          <a:p>
            <a:r>
              <a:rPr lang="zh-CN" altLang="en-US">
                <a:solidFill>
                  <a:schemeClr val="tx1"/>
                </a:solidFill>
                <a:latin typeface="黑体" pitchFamily="49" charset="-122"/>
                <a:ea typeface="黑体" pitchFamily="49" charset="-122"/>
              </a:rPr>
              <a:t>几何（位置）灵敏因子</a:t>
            </a:r>
          </a:p>
        </p:txBody>
      </p:sp>
      <p:sp>
        <p:nvSpPr>
          <p:cNvPr id="688131" name="Text Box 3"/>
          <p:cNvSpPr txBox="1">
            <a:spLocks noChangeArrowheads="1"/>
          </p:cNvSpPr>
          <p:nvPr/>
        </p:nvSpPr>
        <p:spPr bwMode="auto">
          <a:xfrm>
            <a:off x="7993063" y="0"/>
            <a:ext cx="1150937" cy="457200"/>
          </a:xfrm>
          <a:prstGeom prst="rect">
            <a:avLst/>
          </a:prstGeom>
          <a:solidFill>
            <a:srgbClr val="CCCCFF"/>
          </a:solidFill>
          <a:ln w="9525">
            <a:noFill/>
            <a:miter lim="800000"/>
            <a:headEnd/>
            <a:tailEnd/>
          </a:ln>
          <a:effectLst/>
        </p:spPr>
        <p:txBody>
          <a:bodyPr wrap="none">
            <a:spAutoFit/>
          </a:bodyPr>
          <a:lstStyle/>
          <a:p>
            <a:pPr algn="r"/>
            <a:r>
              <a:rPr kumimoji="1" lang="en-US" altLang="zh-CN"/>
              <a:t>VSM10</a:t>
            </a:r>
            <a:endParaRPr kumimoji="1" lang="en-US" altLang="zh-CN">
              <a:ea typeface="华文行楷" pitchFamily="2" charset="-122"/>
            </a:endParaRPr>
          </a:p>
        </p:txBody>
      </p:sp>
      <p:sp>
        <p:nvSpPr>
          <p:cNvPr id="688132" name="Text Box 4"/>
          <p:cNvSpPr txBox="1">
            <a:spLocks noChangeArrowheads="1"/>
          </p:cNvSpPr>
          <p:nvPr/>
        </p:nvSpPr>
        <p:spPr bwMode="auto">
          <a:xfrm>
            <a:off x="250825" y="957263"/>
            <a:ext cx="3841750" cy="579437"/>
          </a:xfrm>
          <a:prstGeom prst="rect">
            <a:avLst/>
          </a:prstGeom>
          <a:noFill/>
          <a:ln w="9525">
            <a:noFill/>
            <a:miter lim="800000"/>
            <a:headEnd/>
            <a:tailEnd/>
          </a:ln>
          <a:effectLst/>
        </p:spPr>
        <p:txBody>
          <a:bodyPr wrap="none">
            <a:spAutoFit/>
          </a:bodyPr>
          <a:lstStyle/>
          <a:p>
            <a:r>
              <a:rPr lang="zh-CN" altLang="en-US" sz="3200">
                <a:solidFill>
                  <a:srgbClr val="FF0000"/>
                </a:solidFill>
                <a:latin typeface="Arial" pitchFamily="34" charset="0"/>
                <a:ea typeface="黑体" pitchFamily="49" charset="-122"/>
              </a:rPr>
              <a:t>垂直于</a:t>
            </a:r>
            <a:r>
              <a:rPr lang="zh-CN" altLang="en-US" sz="3200">
                <a:latin typeface="Arial" pitchFamily="34" charset="0"/>
              </a:rPr>
              <a:t>线圈轴向运动</a:t>
            </a:r>
          </a:p>
        </p:txBody>
      </p:sp>
      <p:grpSp>
        <p:nvGrpSpPr>
          <p:cNvPr id="688133" name="Group 5"/>
          <p:cNvGrpSpPr>
            <a:grpSpLocks/>
          </p:cNvGrpSpPr>
          <p:nvPr/>
        </p:nvGrpSpPr>
        <p:grpSpPr bwMode="auto">
          <a:xfrm>
            <a:off x="39688" y="2565400"/>
            <a:ext cx="2803525" cy="4057650"/>
            <a:chOff x="113" y="1389"/>
            <a:chExt cx="1766" cy="2556"/>
          </a:xfrm>
        </p:grpSpPr>
        <p:sp>
          <p:nvSpPr>
            <p:cNvPr id="688134" name="Text Box 6"/>
            <p:cNvSpPr txBox="1">
              <a:spLocks noChangeArrowheads="1"/>
            </p:cNvSpPr>
            <p:nvPr/>
          </p:nvSpPr>
          <p:spPr bwMode="auto">
            <a:xfrm>
              <a:off x="339" y="3657"/>
              <a:ext cx="1268" cy="288"/>
            </a:xfrm>
            <a:prstGeom prst="rect">
              <a:avLst/>
            </a:prstGeom>
            <a:noFill/>
            <a:ln w="9525">
              <a:noFill/>
              <a:miter lim="800000"/>
              <a:headEnd/>
              <a:tailEnd/>
            </a:ln>
            <a:effectLst/>
          </p:spPr>
          <p:txBody>
            <a:bodyPr wrap="none">
              <a:spAutoFit/>
            </a:bodyPr>
            <a:lstStyle/>
            <a:p>
              <a:r>
                <a:rPr lang="zh-CN" altLang="en-US"/>
                <a:t>一级梯度线圈</a:t>
              </a:r>
            </a:p>
          </p:txBody>
        </p:sp>
        <p:grpSp>
          <p:nvGrpSpPr>
            <p:cNvPr id="688135" name="Group 7"/>
            <p:cNvGrpSpPr>
              <a:grpSpLocks/>
            </p:cNvGrpSpPr>
            <p:nvPr/>
          </p:nvGrpSpPr>
          <p:grpSpPr bwMode="auto">
            <a:xfrm>
              <a:off x="113" y="1389"/>
              <a:ext cx="1766" cy="2138"/>
              <a:chOff x="1704" y="1616"/>
              <a:chExt cx="1766" cy="2138"/>
            </a:xfrm>
          </p:grpSpPr>
          <p:grpSp>
            <p:nvGrpSpPr>
              <p:cNvPr id="688136" name="Group 8"/>
              <p:cNvGrpSpPr>
                <a:grpSpLocks/>
              </p:cNvGrpSpPr>
              <p:nvPr/>
            </p:nvGrpSpPr>
            <p:grpSpPr bwMode="auto">
              <a:xfrm>
                <a:off x="1926" y="1713"/>
                <a:ext cx="1544" cy="2041"/>
                <a:chOff x="1926" y="1570"/>
                <a:chExt cx="1544" cy="2041"/>
              </a:xfrm>
            </p:grpSpPr>
            <p:grpSp>
              <p:nvGrpSpPr>
                <p:cNvPr id="688137" name="Group 9"/>
                <p:cNvGrpSpPr>
                  <a:grpSpLocks/>
                </p:cNvGrpSpPr>
                <p:nvPr/>
              </p:nvGrpSpPr>
              <p:grpSpPr bwMode="auto">
                <a:xfrm>
                  <a:off x="1950" y="1570"/>
                  <a:ext cx="1520" cy="2041"/>
                  <a:chOff x="1950" y="1570"/>
                  <a:chExt cx="1520" cy="2041"/>
                </a:xfrm>
              </p:grpSpPr>
              <p:sp>
                <p:nvSpPr>
                  <p:cNvPr id="688138" name="Oval 10"/>
                  <p:cNvSpPr>
                    <a:spLocks noChangeArrowheads="1"/>
                  </p:cNvSpPr>
                  <p:nvPr/>
                </p:nvSpPr>
                <p:spPr bwMode="auto">
                  <a:xfrm>
                    <a:off x="1950" y="2023"/>
                    <a:ext cx="1043" cy="182"/>
                  </a:xfrm>
                  <a:prstGeom prst="ellipse">
                    <a:avLst/>
                  </a:prstGeom>
                  <a:noFill/>
                  <a:ln w="57150">
                    <a:solidFill>
                      <a:srgbClr val="FF9900"/>
                    </a:solidFill>
                    <a:round/>
                    <a:headEnd/>
                    <a:tailEnd/>
                  </a:ln>
                  <a:effectLst/>
                </p:spPr>
                <p:txBody>
                  <a:bodyPr wrap="none" anchor="ctr"/>
                  <a:lstStyle/>
                  <a:p>
                    <a:pPr algn="ctr"/>
                    <a:endParaRPr lang="zh-CN" altLang="zh-CN" sz="1800"/>
                  </a:p>
                </p:txBody>
              </p:sp>
              <p:sp>
                <p:nvSpPr>
                  <p:cNvPr id="688139" name="Oval 11"/>
                  <p:cNvSpPr>
                    <a:spLocks noChangeArrowheads="1"/>
                  </p:cNvSpPr>
                  <p:nvPr/>
                </p:nvSpPr>
                <p:spPr bwMode="auto">
                  <a:xfrm>
                    <a:off x="1950" y="2976"/>
                    <a:ext cx="1043" cy="182"/>
                  </a:xfrm>
                  <a:prstGeom prst="ellipse">
                    <a:avLst/>
                  </a:prstGeom>
                  <a:noFill/>
                  <a:ln w="57150">
                    <a:solidFill>
                      <a:srgbClr val="FF9900"/>
                    </a:solidFill>
                    <a:round/>
                    <a:headEnd/>
                    <a:tailEnd/>
                  </a:ln>
                  <a:effectLst/>
                </p:spPr>
                <p:txBody>
                  <a:bodyPr wrap="none" anchor="ctr"/>
                  <a:lstStyle/>
                  <a:p>
                    <a:endParaRPr lang="zh-CN" altLang="en-US"/>
                  </a:p>
                </p:txBody>
              </p:sp>
              <p:sp>
                <p:nvSpPr>
                  <p:cNvPr id="688140" name="Line 12"/>
                  <p:cNvSpPr>
                    <a:spLocks noChangeShapeType="1"/>
                  </p:cNvSpPr>
                  <p:nvPr/>
                </p:nvSpPr>
                <p:spPr bwMode="auto">
                  <a:xfrm>
                    <a:off x="2471" y="1570"/>
                    <a:ext cx="0" cy="2041"/>
                  </a:xfrm>
                  <a:prstGeom prst="line">
                    <a:avLst/>
                  </a:prstGeom>
                  <a:noFill/>
                  <a:ln w="28575">
                    <a:solidFill>
                      <a:schemeClr val="tx1"/>
                    </a:solidFill>
                    <a:prstDash val="lgDashDot"/>
                    <a:round/>
                    <a:headEnd/>
                    <a:tailEnd/>
                  </a:ln>
                  <a:effectLst/>
                </p:spPr>
                <p:txBody>
                  <a:bodyPr/>
                  <a:lstStyle/>
                  <a:p>
                    <a:endParaRPr lang="zh-CN" altLang="en-US"/>
                  </a:p>
                </p:txBody>
              </p:sp>
              <p:sp>
                <p:nvSpPr>
                  <p:cNvPr id="688141" name="Line 13"/>
                  <p:cNvSpPr>
                    <a:spLocks noChangeShapeType="1"/>
                  </p:cNvSpPr>
                  <p:nvPr/>
                </p:nvSpPr>
                <p:spPr bwMode="auto">
                  <a:xfrm>
                    <a:off x="3017" y="2115"/>
                    <a:ext cx="453" cy="0"/>
                  </a:xfrm>
                  <a:prstGeom prst="line">
                    <a:avLst/>
                  </a:prstGeom>
                  <a:noFill/>
                  <a:ln w="9525">
                    <a:solidFill>
                      <a:schemeClr val="tx1"/>
                    </a:solidFill>
                    <a:round/>
                    <a:headEnd/>
                    <a:tailEnd/>
                  </a:ln>
                  <a:effectLst/>
                </p:spPr>
                <p:txBody>
                  <a:bodyPr/>
                  <a:lstStyle/>
                  <a:p>
                    <a:endParaRPr lang="zh-CN" altLang="en-US"/>
                  </a:p>
                </p:txBody>
              </p:sp>
              <p:sp>
                <p:nvSpPr>
                  <p:cNvPr id="688142" name="Line 14"/>
                  <p:cNvSpPr>
                    <a:spLocks noChangeShapeType="1"/>
                  </p:cNvSpPr>
                  <p:nvPr/>
                </p:nvSpPr>
                <p:spPr bwMode="auto">
                  <a:xfrm>
                    <a:off x="3244" y="2115"/>
                    <a:ext cx="0" cy="952"/>
                  </a:xfrm>
                  <a:prstGeom prst="line">
                    <a:avLst/>
                  </a:prstGeom>
                  <a:noFill/>
                  <a:ln w="9525">
                    <a:solidFill>
                      <a:schemeClr val="tx1"/>
                    </a:solidFill>
                    <a:round/>
                    <a:headEnd type="triangle" w="med" len="med"/>
                    <a:tailEnd type="triangle" w="med" len="med"/>
                  </a:ln>
                  <a:effectLst/>
                </p:spPr>
                <p:txBody>
                  <a:bodyPr/>
                  <a:lstStyle/>
                  <a:p>
                    <a:endParaRPr lang="zh-CN" altLang="en-US"/>
                  </a:p>
                </p:txBody>
              </p:sp>
              <p:sp>
                <p:nvSpPr>
                  <p:cNvPr id="688143" name="Line 15"/>
                  <p:cNvSpPr>
                    <a:spLocks noChangeShapeType="1"/>
                  </p:cNvSpPr>
                  <p:nvPr/>
                </p:nvSpPr>
                <p:spPr bwMode="auto">
                  <a:xfrm>
                    <a:off x="3017" y="3067"/>
                    <a:ext cx="453" cy="0"/>
                  </a:xfrm>
                  <a:prstGeom prst="line">
                    <a:avLst/>
                  </a:prstGeom>
                  <a:noFill/>
                  <a:ln w="9525">
                    <a:solidFill>
                      <a:schemeClr val="tx1"/>
                    </a:solidFill>
                    <a:round/>
                    <a:headEnd/>
                    <a:tailEnd/>
                  </a:ln>
                  <a:effectLst/>
                </p:spPr>
                <p:txBody>
                  <a:bodyPr/>
                  <a:lstStyle/>
                  <a:p>
                    <a:endParaRPr lang="zh-CN" altLang="en-US"/>
                  </a:p>
                </p:txBody>
              </p:sp>
              <p:sp>
                <p:nvSpPr>
                  <p:cNvPr id="688144" name="Text Box 16"/>
                  <p:cNvSpPr txBox="1">
                    <a:spLocks noChangeArrowheads="1"/>
                  </p:cNvSpPr>
                  <p:nvPr/>
                </p:nvSpPr>
                <p:spPr bwMode="auto">
                  <a:xfrm>
                    <a:off x="3113" y="2435"/>
                    <a:ext cx="248" cy="288"/>
                  </a:xfrm>
                  <a:prstGeom prst="rect">
                    <a:avLst/>
                  </a:prstGeom>
                  <a:solidFill>
                    <a:schemeClr val="bg1"/>
                  </a:solidFill>
                  <a:ln w="9525">
                    <a:noFill/>
                    <a:miter lim="800000"/>
                    <a:headEnd/>
                    <a:tailEnd/>
                  </a:ln>
                  <a:effectLst/>
                </p:spPr>
                <p:txBody>
                  <a:bodyPr wrap="none">
                    <a:spAutoFit/>
                  </a:bodyPr>
                  <a:lstStyle/>
                  <a:p>
                    <a:r>
                      <a:rPr lang="en-US" altLang="zh-CN" i="1">
                        <a:sym typeface="Symbol" pitchFamily="18" charset="2"/>
                      </a:rPr>
                      <a:t></a:t>
                    </a:r>
                  </a:p>
                </p:txBody>
              </p:sp>
            </p:grpSp>
            <p:grpSp>
              <p:nvGrpSpPr>
                <p:cNvPr id="688145" name="Group 17"/>
                <p:cNvGrpSpPr>
                  <a:grpSpLocks/>
                </p:cNvGrpSpPr>
                <p:nvPr/>
              </p:nvGrpSpPr>
              <p:grpSpPr bwMode="auto">
                <a:xfrm>
                  <a:off x="1926" y="1635"/>
                  <a:ext cx="591" cy="1361"/>
                  <a:chOff x="1926" y="1635"/>
                  <a:chExt cx="591" cy="1361"/>
                </a:xfrm>
              </p:grpSpPr>
              <p:sp>
                <p:nvSpPr>
                  <p:cNvPr id="688146" name="Rectangle 18"/>
                  <p:cNvSpPr>
                    <a:spLocks noChangeArrowheads="1"/>
                  </p:cNvSpPr>
                  <p:nvPr/>
                </p:nvSpPr>
                <p:spPr bwMode="auto">
                  <a:xfrm>
                    <a:off x="2435" y="2004"/>
                    <a:ext cx="68" cy="39"/>
                  </a:xfrm>
                  <a:prstGeom prst="rect">
                    <a:avLst/>
                  </a:prstGeom>
                  <a:solidFill>
                    <a:schemeClr val="bg1"/>
                  </a:solidFill>
                  <a:ln w="9525">
                    <a:noFill/>
                    <a:miter lim="800000"/>
                    <a:headEnd/>
                    <a:tailEnd/>
                  </a:ln>
                  <a:effectLst/>
                </p:spPr>
                <p:txBody>
                  <a:bodyPr wrap="none" anchor="ctr"/>
                  <a:lstStyle/>
                  <a:p>
                    <a:pPr algn="ctr"/>
                    <a:endParaRPr lang="zh-CN" altLang="zh-CN" sz="1800"/>
                  </a:p>
                </p:txBody>
              </p:sp>
              <p:sp>
                <p:nvSpPr>
                  <p:cNvPr id="688147" name="Freeform 19"/>
                  <p:cNvSpPr>
                    <a:spLocks/>
                  </p:cNvSpPr>
                  <p:nvPr/>
                </p:nvSpPr>
                <p:spPr bwMode="auto">
                  <a:xfrm>
                    <a:off x="1926" y="1635"/>
                    <a:ext cx="499" cy="408"/>
                  </a:xfrm>
                  <a:custGeom>
                    <a:avLst/>
                    <a:gdLst/>
                    <a:ahLst/>
                    <a:cxnLst>
                      <a:cxn ang="0">
                        <a:pos x="0" y="0"/>
                      </a:cxn>
                      <a:cxn ang="0">
                        <a:pos x="317" y="0"/>
                      </a:cxn>
                      <a:cxn ang="0">
                        <a:pos x="317" y="408"/>
                      </a:cxn>
                    </a:cxnLst>
                    <a:rect l="0" t="0" r="r" b="b"/>
                    <a:pathLst>
                      <a:path w="317" h="408">
                        <a:moveTo>
                          <a:pt x="0" y="0"/>
                        </a:moveTo>
                        <a:lnTo>
                          <a:pt x="317" y="0"/>
                        </a:lnTo>
                        <a:lnTo>
                          <a:pt x="317" y="408"/>
                        </a:lnTo>
                      </a:path>
                    </a:pathLst>
                  </a:custGeom>
                  <a:noFill/>
                  <a:ln w="57150" cmpd="sng">
                    <a:solidFill>
                      <a:srgbClr val="FF9900"/>
                    </a:solidFill>
                    <a:round/>
                    <a:headEnd/>
                    <a:tailEnd/>
                  </a:ln>
                  <a:effectLst/>
                </p:spPr>
                <p:txBody>
                  <a:bodyPr/>
                  <a:lstStyle/>
                  <a:p>
                    <a:endParaRPr lang="zh-CN" altLang="en-US"/>
                  </a:p>
                </p:txBody>
              </p:sp>
              <p:sp>
                <p:nvSpPr>
                  <p:cNvPr id="688148" name="Rectangle 20"/>
                  <p:cNvSpPr>
                    <a:spLocks noChangeArrowheads="1"/>
                  </p:cNvSpPr>
                  <p:nvPr/>
                </p:nvSpPr>
                <p:spPr bwMode="auto">
                  <a:xfrm>
                    <a:off x="2435" y="2957"/>
                    <a:ext cx="68" cy="39"/>
                  </a:xfrm>
                  <a:prstGeom prst="rect">
                    <a:avLst/>
                  </a:prstGeom>
                  <a:solidFill>
                    <a:schemeClr val="bg1"/>
                  </a:solidFill>
                  <a:ln w="9525">
                    <a:noFill/>
                    <a:miter lim="800000"/>
                    <a:headEnd/>
                    <a:tailEnd/>
                  </a:ln>
                  <a:effectLst/>
                </p:spPr>
                <p:txBody>
                  <a:bodyPr wrap="none" anchor="ctr"/>
                  <a:lstStyle/>
                  <a:p>
                    <a:pPr algn="ctr"/>
                    <a:endParaRPr lang="zh-CN" altLang="zh-CN" sz="1800"/>
                  </a:p>
                </p:txBody>
              </p:sp>
              <p:sp>
                <p:nvSpPr>
                  <p:cNvPr id="688149" name="Freeform 21"/>
                  <p:cNvSpPr>
                    <a:spLocks/>
                  </p:cNvSpPr>
                  <p:nvPr/>
                </p:nvSpPr>
                <p:spPr bwMode="auto">
                  <a:xfrm>
                    <a:off x="1927" y="2588"/>
                    <a:ext cx="499" cy="408"/>
                  </a:xfrm>
                  <a:custGeom>
                    <a:avLst/>
                    <a:gdLst/>
                    <a:ahLst/>
                    <a:cxnLst>
                      <a:cxn ang="0">
                        <a:pos x="0" y="0"/>
                      </a:cxn>
                      <a:cxn ang="0">
                        <a:pos x="317" y="0"/>
                      </a:cxn>
                      <a:cxn ang="0">
                        <a:pos x="317" y="408"/>
                      </a:cxn>
                    </a:cxnLst>
                    <a:rect l="0" t="0" r="r" b="b"/>
                    <a:pathLst>
                      <a:path w="317" h="408">
                        <a:moveTo>
                          <a:pt x="0" y="0"/>
                        </a:moveTo>
                        <a:lnTo>
                          <a:pt x="317" y="0"/>
                        </a:lnTo>
                        <a:lnTo>
                          <a:pt x="317" y="408"/>
                        </a:lnTo>
                      </a:path>
                    </a:pathLst>
                  </a:custGeom>
                  <a:noFill/>
                  <a:ln w="57150" cmpd="sng">
                    <a:solidFill>
                      <a:srgbClr val="FF9900"/>
                    </a:solidFill>
                    <a:round/>
                    <a:headEnd/>
                    <a:tailEnd/>
                  </a:ln>
                  <a:effectLst/>
                </p:spPr>
                <p:txBody>
                  <a:bodyPr/>
                  <a:lstStyle/>
                  <a:p>
                    <a:endParaRPr lang="zh-CN" altLang="en-US"/>
                  </a:p>
                </p:txBody>
              </p:sp>
              <p:sp>
                <p:nvSpPr>
                  <p:cNvPr id="688150" name="Line 22"/>
                  <p:cNvSpPr>
                    <a:spLocks noChangeShapeType="1"/>
                  </p:cNvSpPr>
                  <p:nvPr/>
                </p:nvSpPr>
                <p:spPr bwMode="auto">
                  <a:xfrm>
                    <a:off x="2517" y="2006"/>
                    <a:ext cx="0" cy="984"/>
                  </a:xfrm>
                  <a:prstGeom prst="line">
                    <a:avLst/>
                  </a:prstGeom>
                  <a:noFill/>
                  <a:ln w="57150">
                    <a:solidFill>
                      <a:srgbClr val="FF9900"/>
                    </a:solidFill>
                    <a:round/>
                    <a:headEnd/>
                    <a:tailEnd/>
                  </a:ln>
                  <a:effectLst/>
                </p:spPr>
                <p:txBody>
                  <a:bodyPr/>
                  <a:lstStyle/>
                  <a:p>
                    <a:endParaRPr lang="zh-CN" altLang="en-US"/>
                  </a:p>
                </p:txBody>
              </p:sp>
            </p:grpSp>
          </p:grpSp>
          <p:sp>
            <p:nvSpPr>
              <p:cNvPr id="688151" name="Text Box 23"/>
              <p:cNvSpPr txBox="1">
                <a:spLocks noChangeArrowheads="1"/>
              </p:cNvSpPr>
              <p:nvPr/>
            </p:nvSpPr>
            <p:spPr bwMode="auto">
              <a:xfrm>
                <a:off x="1704" y="2582"/>
                <a:ext cx="224" cy="288"/>
              </a:xfrm>
              <a:prstGeom prst="rect">
                <a:avLst/>
              </a:prstGeom>
              <a:noFill/>
              <a:ln w="9525">
                <a:noFill/>
                <a:miter lim="800000"/>
                <a:headEnd/>
                <a:tailEnd/>
              </a:ln>
              <a:effectLst/>
            </p:spPr>
            <p:txBody>
              <a:bodyPr wrap="none">
                <a:spAutoFit/>
              </a:bodyPr>
              <a:lstStyle/>
              <a:p>
                <a:r>
                  <a:rPr lang="en-US" altLang="zh-CN"/>
                  <a:t>+</a:t>
                </a:r>
              </a:p>
            </p:txBody>
          </p:sp>
          <p:sp>
            <p:nvSpPr>
              <p:cNvPr id="688152" name="Text Box 24"/>
              <p:cNvSpPr txBox="1">
                <a:spLocks noChangeArrowheads="1"/>
              </p:cNvSpPr>
              <p:nvPr/>
            </p:nvSpPr>
            <p:spPr bwMode="auto">
              <a:xfrm>
                <a:off x="1705" y="1616"/>
                <a:ext cx="221" cy="288"/>
              </a:xfrm>
              <a:prstGeom prst="rect">
                <a:avLst/>
              </a:prstGeom>
              <a:noFill/>
              <a:ln w="9525">
                <a:noFill/>
                <a:miter lim="800000"/>
                <a:headEnd/>
                <a:tailEnd/>
              </a:ln>
              <a:effectLst/>
            </p:spPr>
            <p:txBody>
              <a:bodyPr wrap="none">
                <a:spAutoFit/>
              </a:bodyPr>
              <a:lstStyle/>
              <a:p>
                <a:r>
                  <a:rPr lang="en-US" altLang="zh-CN">
                    <a:sym typeface="Symbol" pitchFamily="18" charset="2"/>
                  </a:rPr>
                  <a:t></a:t>
                </a:r>
              </a:p>
            </p:txBody>
          </p:sp>
        </p:grpSp>
      </p:grpSp>
      <p:sp>
        <p:nvSpPr>
          <p:cNvPr id="688153" name="Rectangle 25"/>
          <p:cNvSpPr>
            <a:spLocks noChangeArrowheads="1"/>
          </p:cNvSpPr>
          <p:nvPr/>
        </p:nvSpPr>
        <p:spPr bwMode="auto">
          <a:xfrm>
            <a:off x="0" y="3162300"/>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688154" name="Line 26"/>
          <p:cNvSpPr>
            <a:spLocks noChangeShapeType="1"/>
          </p:cNvSpPr>
          <p:nvPr/>
        </p:nvSpPr>
        <p:spPr bwMode="auto">
          <a:xfrm flipV="1">
            <a:off x="2125663" y="2205038"/>
            <a:ext cx="0" cy="863600"/>
          </a:xfrm>
          <a:prstGeom prst="line">
            <a:avLst/>
          </a:prstGeom>
          <a:noFill/>
          <a:ln w="76200">
            <a:solidFill>
              <a:srgbClr val="0000FF"/>
            </a:solidFill>
            <a:round/>
            <a:headEnd/>
            <a:tailEnd type="triangle" w="med" len="med"/>
          </a:ln>
          <a:effectLst/>
        </p:spPr>
        <p:txBody>
          <a:bodyPr/>
          <a:lstStyle/>
          <a:p>
            <a:endParaRPr lang="zh-CN" altLang="en-US"/>
          </a:p>
        </p:txBody>
      </p:sp>
      <p:sp>
        <p:nvSpPr>
          <p:cNvPr id="688155" name="Text Box 27"/>
          <p:cNvSpPr txBox="1">
            <a:spLocks noChangeArrowheads="1"/>
          </p:cNvSpPr>
          <p:nvPr/>
        </p:nvSpPr>
        <p:spPr bwMode="auto">
          <a:xfrm>
            <a:off x="1549400" y="2349500"/>
            <a:ext cx="420688" cy="519113"/>
          </a:xfrm>
          <a:prstGeom prst="rect">
            <a:avLst/>
          </a:prstGeom>
          <a:noFill/>
          <a:ln w="9525">
            <a:noFill/>
            <a:miter lim="800000"/>
            <a:headEnd/>
            <a:tailEnd/>
          </a:ln>
          <a:effectLst/>
        </p:spPr>
        <p:txBody>
          <a:bodyPr wrap="none">
            <a:spAutoFit/>
          </a:bodyPr>
          <a:lstStyle/>
          <a:p>
            <a:r>
              <a:rPr lang="en-US" altLang="zh-CN" sz="2800" b="1" i="1">
                <a:solidFill>
                  <a:srgbClr val="0000FF"/>
                </a:solidFill>
              </a:rPr>
              <a:t>B</a:t>
            </a:r>
          </a:p>
        </p:txBody>
      </p:sp>
      <p:sp>
        <p:nvSpPr>
          <p:cNvPr id="688156" name="Text Box 28"/>
          <p:cNvSpPr txBox="1">
            <a:spLocks noChangeArrowheads="1"/>
          </p:cNvSpPr>
          <p:nvPr/>
        </p:nvSpPr>
        <p:spPr bwMode="auto">
          <a:xfrm>
            <a:off x="3132138" y="1693863"/>
            <a:ext cx="3668712" cy="519112"/>
          </a:xfrm>
          <a:prstGeom prst="rect">
            <a:avLst/>
          </a:prstGeom>
          <a:solidFill>
            <a:srgbClr val="0000FF"/>
          </a:solidFill>
          <a:ln w="9525">
            <a:noFill/>
            <a:miter lim="800000"/>
            <a:headEnd/>
            <a:tailEnd/>
          </a:ln>
          <a:effectLst/>
        </p:spPr>
        <p:txBody>
          <a:bodyPr wrap="none">
            <a:spAutoFit/>
          </a:bodyPr>
          <a:lstStyle/>
          <a:p>
            <a:r>
              <a:rPr lang="zh-CN" altLang="en-US" sz="2800">
                <a:solidFill>
                  <a:schemeClr val="bg1"/>
                </a:solidFill>
                <a:latin typeface="Arial" pitchFamily="34" charset="0"/>
                <a:ea typeface="黑体" pitchFamily="49" charset="-122"/>
              </a:rPr>
              <a:t>径向（</a:t>
            </a:r>
            <a:r>
              <a:rPr lang="zh-CN" altLang="en-US" sz="2800" i="1">
                <a:solidFill>
                  <a:schemeClr val="bg1"/>
                </a:solidFill>
                <a:ea typeface="黑体" pitchFamily="49" charset="-122"/>
                <a:sym typeface="Symbol" pitchFamily="18" charset="2"/>
              </a:rPr>
              <a:t> </a:t>
            </a:r>
            <a:r>
              <a:rPr lang="zh-CN" altLang="en-US" sz="2800">
                <a:solidFill>
                  <a:schemeClr val="bg1"/>
                </a:solidFill>
                <a:latin typeface="Arial" pitchFamily="34" charset="0"/>
                <a:ea typeface="黑体" pitchFamily="49" charset="-122"/>
              </a:rPr>
              <a:t>方向）分量：</a:t>
            </a:r>
          </a:p>
        </p:txBody>
      </p:sp>
      <p:graphicFrame>
        <p:nvGraphicFramePr>
          <p:cNvPr id="688157" name="Object 29"/>
          <p:cNvGraphicFramePr>
            <a:graphicFrameLocks noChangeAspect="1"/>
          </p:cNvGraphicFramePr>
          <p:nvPr/>
        </p:nvGraphicFramePr>
        <p:xfrm>
          <a:off x="3419475" y="2492375"/>
          <a:ext cx="5048250" cy="1174750"/>
        </p:xfrm>
        <a:graphic>
          <a:graphicData uri="http://schemas.openxmlformats.org/presentationml/2006/ole">
            <p:oleObj spid="_x0000_s688157" name="Equation" r:id="rId3" imgW="2234880" imgH="520560" progId="Equation.DSMT4">
              <p:embed/>
            </p:oleObj>
          </a:graphicData>
        </a:graphic>
      </p:graphicFrame>
      <p:graphicFrame>
        <p:nvGraphicFramePr>
          <p:cNvPr id="688158" name="Object 30"/>
          <p:cNvGraphicFramePr>
            <a:graphicFrameLocks noChangeAspect="1"/>
          </p:cNvGraphicFramePr>
          <p:nvPr/>
        </p:nvGraphicFramePr>
        <p:xfrm>
          <a:off x="3881438" y="3948113"/>
          <a:ext cx="3895725" cy="1027112"/>
        </p:xfrm>
        <a:graphic>
          <a:graphicData uri="http://schemas.openxmlformats.org/presentationml/2006/ole">
            <p:oleObj spid="_x0000_s688158" name="Equation" r:id="rId4" imgW="1688760" imgH="444240" progId="Equation.DSMT4">
              <p:embed/>
            </p:oleObj>
          </a:graphicData>
        </a:graphic>
      </p:graphicFrame>
      <p:sp>
        <p:nvSpPr>
          <p:cNvPr id="688159" name="Line 31"/>
          <p:cNvSpPr>
            <a:spLocks noChangeShapeType="1"/>
          </p:cNvSpPr>
          <p:nvPr/>
        </p:nvSpPr>
        <p:spPr bwMode="auto">
          <a:xfrm rot="-5400000">
            <a:off x="1728788" y="4076700"/>
            <a:ext cx="0" cy="504825"/>
          </a:xfrm>
          <a:prstGeom prst="line">
            <a:avLst/>
          </a:prstGeom>
          <a:noFill/>
          <a:ln w="38100" cmpd="dbl">
            <a:solidFill>
              <a:srgbClr val="0000FF"/>
            </a:solidFill>
            <a:round/>
            <a:headEnd type="triangle" w="med" len="med"/>
            <a:tailEnd type="triangle" w="med" len="med"/>
          </a:ln>
          <a:effectLst/>
        </p:spPr>
        <p:txBody>
          <a:bodyPr/>
          <a:lstStyle/>
          <a:p>
            <a:endParaRPr lang="zh-CN" altLang="en-US"/>
          </a:p>
        </p:txBody>
      </p:sp>
      <p:graphicFrame>
        <p:nvGraphicFramePr>
          <p:cNvPr id="688160" name="Object 32"/>
          <p:cNvGraphicFramePr>
            <a:graphicFrameLocks noChangeAspect="1"/>
          </p:cNvGraphicFramePr>
          <p:nvPr/>
        </p:nvGraphicFramePr>
        <p:xfrm>
          <a:off x="3525838" y="5300663"/>
          <a:ext cx="4948237" cy="966787"/>
        </p:xfrm>
        <a:graphic>
          <a:graphicData uri="http://schemas.openxmlformats.org/presentationml/2006/ole">
            <p:oleObj spid="_x0000_s688160" name="Equation" r:id="rId5" imgW="2145960" imgH="419040" progId="Equation.DSMT4">
              <p:embed/>
            </p:oleObj>
          </a:graphicData>
        </a:graphic>
      </p:graphicFrame>
      <p:sp>
        <p:nvSpPr>
          <p:cNvPr id="688161" name="Text Box 33"/>
          <p:cNvSpPr txBox="1">
            <a:spLocks noChangeArrowheads="1"/>
          </p:cNvSpPr>
          <p:nvPr/>
        </p:nvSpPr>
        <p:spPr bwMode="auto">
          <a:xfrm>
            <a:off x="1946275" y="1701800"/>
            <a:ext cx="322263" cy="519113"/>
          </a:xfrm>
          <a:prstGeom prst="rect">
            <a:avLst/>
          </a:prstGeom>
          <a:noFill/>
          <a:ln w="9525">
            <a:noFill/>
            <a:miter lim="800000"/>
            <a:headEnd/>
            <a:tailEnd/>
          </a:ln>
          <a:effectLst/>
        </p:spPr>
        <p:txBody>
          <a:bodyPr wrap="none">
            <a:spAutoFit/>
          </a:bodyPr>
          <a:lstStyle/>
          <a:p>
            <a:r>
              <a:rPr lang="en-US" altLang="zh-CN" sz="2800" b="1" i="1">
                <a:solidFill>
                  <a:srgbClr val="0000FF"/>
                </a:solidFill>
              </a:rPr>
              <a:t>z</a:t>
            </a:r>
          </a:p>
        </p:txBody>
      </p:sp>
      <p:sp>
        <p:nvSpPr>
          <p:cNvPr id="688162" name="Line 34"/>
          <p:cNvSpPr>
            <a:spLocks noChangeShapeType="1"/>
          </p:cNvSpPr>
          <p:nvPr/>
        </p:nvSpPr>
        <p:spPr bwMode="auto">
          <a:xfrm flipH="1">
            <a:off x="395288" y="5084763"/>
            <a:ext cx="863600" cy="0"/>
          </a:xfrm>
          <a:prstGeom prst="line">
            <a:avLst/>
          </a:prstGeom>
          <a:noFill/>
          <a:ln w="9525">
            <a:solidFill>
              <a:schemeClr val="tx1"/>
            </a:solidFill>
            <a:round/>
            <a:headEnd/>
            <a:tailEnd type="triangle" w="med" len="med"/>
          </a:ln>
          <a:effectLst/>
        </p:spPr>
        <p:txBody>
          <a:bodyPr/>
          <a:lstStyle/>
          <a:p>
            <a:endParaRPr lang="zh-CN" altLang="en-US"/>
          </a:p>
        </p:txBody>
      </p:sp>
      <p:sp>
        <p:nvSpPr>
          <p:cNvPr id="688163" name="Text Box 35"/>
          <p:cNvSpPr txBox="1">
            <a:spLocks noChangeArrowheads="1"/>
          </p:cNvSpPr>
          <p:nvPr/>
        </p:nvSpPr>
        <p:spPr bwMode="auto">
          <a:xfrm>
            <a:off x="250825" y="5084763"/>
            <a:ext cx="428625" cy="519112"/>
          </a:xfrm>
          <a:prstGeom prst="rect">
            <a:avLst/>
          </a:prstGeom>
          <a:noFill/>
          <a:ln w="9525">
            <a:noFill/>
            <a:miter lim="800000"/>
            <a:headEnd/>
            <a:tailEnd/>
          </a:ln>
          <a:effectLst/>
        </p:spPr>
        <p:txBody>
          <a:bodyPr wrap="none">
            <a:spAutoFit/>
          </a:bodyPr>
          <a:lstStyle/>
          <a:p>
            <a:r>
              <a:rPr lang="en-US" altLang="zh-CN" sz="2800" b="1" i="1">
                <a:solidFill>
                  <a:srgbClr val="0000FF"/>
                </a:solidFill>
              </a:rPr>
              <a:t>r</a:t>
            </a:r>
            <a:r>
              <a:rPr lang="en-US" altLang="zh-CN" sz="2800" b="1" i="1" baseline="-25000">
                <a:solidFill>
                  <a:srgbClr val="0000FF"/>
                </a:solidFill>
              </a:rPr>
              <a:t>c</a:t>
            </a:r>
            <a:endParaRPr lang="en-US" altLang="zh-CN" sz="2800" b="1" i="1">
              <a:solidFill>
                <a:srgbClr val="0000FF"/>
              </a:solidFill>
            </a:endParaRPr>
          </a:p>
        </p:txBody>
      </p:sp>
      <p:grpSp>
        <p:nvGrpSpPr>
          <p:cNvPr id="688164" name="Group 36"/>
          <p:cNvGrpSpPr>
            <a:grpSpLocks/>
          </p:cNvGrpSpPr>
          <p:nvPr/>
        </p:nvGrpSpPr>
        <p:grpSpPr bwMode="auto">
          <a:xfrm>
            <a:off x="1149350" y="3789363"/>
            <a:ext cx="830263" cy="715962"/>
            <a:chOff x="724" y="2387"/>
            <a:chExt cx="523" cy="451"/>
          </a:xfrm>
        </p:grpSpPr>
        <p:sp>
          <p:nvSpPr>
            <p:cNvPr id="688165" name="Oval 37"/>
            <p:cNvSpPr>
              <a:spLocks noChangeArrowheads="1"/>
            </p:cNvSpPr>
            <p:nvPr/>
          </p:nvSpPr>
          <p:spPr bwMode="auto">
            <a:xfrm>
              <a:off x="724" y="2611"/>
              <a:ext cx="136" cy="227"/>
            </a:xfrm>
            <a:prstGeom prst="ellipse">
              <a:avLst/>
            </a:prstGeom>
            <a:gradFill rotWithShape="1">
              <a:gsLst>
                <a:gs pos="0">
                  <a:schemeClr val="bg1"/>
                </a:gs>
                <a:gs pos="100000">
                  <a:srgbClr val="0000FF"/>
                </a:gs>
              </a:gsLst>
              <a:path path="shape">
                <a:fillToRect l="50000" t="50000" r="50000" b="50000"/>
              </a:path>
            </a:gradFill>
            <a:ln w="9525">
              <a:solidFill>
                <a:schemeClr val="tx1"/>
              </a:solidFill>
              <a:round/>
              <a:headEnd/>
              <a:tailEnd/>
            </a:ln>
            <a:effectLst/>
          </p:spPr>
          <p:txBody>
            <a:bodyPr wrap="none" anchor="ctr"/>
            <a:lstStyle/>
            <a:p>
              <a:endParaRPr lang="zh-CN" altLang="en-US"/>
            </a:p>
          </p:txBody>
        </p:sp>
        <p:sp>
          <p:nvSpPr>
            <p:cNvPr id="688166" name="Text Box 38"/>
            <p:cNvSpPr txBox="1">
              <a:spLocks noChangeArrowheads="1"/>
            </p:cNvSpPr>
            <p:nvPr/>
          </p:nvSpPr>
          <p:spPr bwMode="auto">
            <a:xfrm>
              <a:off x="930" y="2387"/>
              <a:ext cx="290" cy="327"/>
            </a:xfrm>
            <a:prstGeom prst="rect">
              <a:avLst/>
            </a:prstGeom>
            <a:noFill/>
            <a:ln w="9525">
              <a:noFill/>
              <a:miter lim="800000"/>
              <a:headEnd/>
              <a:tailEnd/>
            </a:ln>
            <a:effectLst/>
          </p:spPr>
          <p:txBody>
            <a:bodyPr wrap="none">
              <a:spAutoFit/>
            </a:bodyPr>
            <a:lstStyle/>
            <a:p>
              <a:r>
                <a:rPr lang="en-US" altLang="zh-CN" sz="2800" b="1" i="1">
                  <a:solidFill>
                    <a:srgbClr val="0000FF"/>
                  </a:solidFill>
                </a:rPr>
                <a:t>m</a:t>
              </a:r>
            </a:p>
          </p:txBody>
        </p:sp>
        <p:sp>
          <p:nvSpPr>
            <p:cNvPr id="688167" name="Line 39"/>
            <p:cNvSpPr>
              <a:spLocks noChangeShapeType="1"/>
            </p:cNvSpPr>
            <p:nvPr/>
          </p:nvSpPr>
          <p:spPr bwMode="auto">
            <a:xfrm flipV="1">
              <a:off x="1247" y="2387"/>
              <a:ext cx="0" cy="227"/>
            </a:xfrm>
            <a:prstGeom prst="line">
              <a:avLst/>
            </a:prstGeom>
            <a:noFill/>
            <a:ln w="38100">
              <a:solidFill>
                <a:srgbClr val="FF0000"/>
              </a:solidFill>
              <a:round/>
              <a:headEnd/>
              <a:tailEnd type="triangle" w="med" len="med"/>
            </a:ln>
            <a:effectLst/>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indefinite" fill="hold" nodeType="clickEffect">
                                  <p:stCondLst>
                                    <p:cond delay="0"/>
                                  </p:stCondLst>
                                  <p:childTnLst>
                                    <p:animMotion origin="layout" path="M -0.04809 -0.00578 L 0.04548 -0.00578 L -0.04809 -0.00578 Z " pathEditMode="relative" rAng="0" ptsTypes="AAA">
                                      <p:cBhvr>
                                        <p:cTn id="6" dur="2000" fill="hold"/>
                                        <p:tgtEl>
                                          <p:spTgt spid="688164"/>
                                        </p:tgtEl>
                                        <p:attrNameLst>
                                          <p:attrName>ppt_x</p:attrName>
                                          <p:attrName>ppt_y</p:attrName>
                                        </p:attrNameLst>
                                      </p:cBhvr>
                                      <p:rCtr x="47" y="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88157"/>
                                        </p:tgtEl>
                                        <p:attrNameLst>
                                          <p:attrName>style.visibility</p:attrName>
                                        </p:attrNameLst>
                                      </p:cBhvr>
                                      <p:to>
                                        <p:strVal val="visible"/>
                                      </p:to>
                                    </p:set>
                                    <p:animEffect transition="in" filter="fade">
                                      <p:cBhvr>
                                        <p:cTn id="11" dur="2000"/>
                                        <p:tgtEl>
                                          <p:spTgt spid="688157"/>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88158"/>
                                        </p:tgtEl>
                                        <p:attrNameLst>
                                          <p:attrName>style.visibility</p:attrName>
                                        </p:attrNameLst>
                                      </p:cBhvr>
                                      <p:to>
                                        <p:strVal val="visible"/>
                                      </p:to>
                                    </p:set>
                                    <p:animEffect transition="in" filter="fade">
                                      <p:cBhvr>
                                        <p:cTn id="15" dur="2000"/>
                                        <p:tgtEl>
                                          <p:spTgt spid="688158"/>
                                        </p:tgtEl>
                                      </p:cBhvr>
                                    </p:animEffect>
                                  </p:childTnLst>
                                </p:cTn>
                              </p:par>
                            </p:childTnLst>
                          </p:cTn>
                        </p:par>
                        <p:par>
                          <p:cTn id="16" fill="hold">
                            <p:stCondLst>
                              <p:cond delay="4000"/>
                            </p:stCondLst>
                            <p:childTnLst>
                              <p:par>
                                <p:cTn id="17" presetID="10" presetClass="entr" presetSubtype="0" fill="hold" nodeType="afterEffect">
                                  <p:stCondLst>
                                    <p:cond delay="0"/>
                                  </p:stCondLst>
                                  <p:childTnLst>
                                    <p:set>
                                      <p:cBhvr>
                                        <p:cTn id="18" dur="1" fill="hold">
                                          <p:stCondLst>
                                            <p:cond delay="0"/>
                                          </p:stCondLst>
                                        </p:cTn>
                                        <p:tgtEl>
                                          <p:spTgt spid="688160"/>
                                        </p:tgtEl>
                                        <p:attrNameLst>
                                          <p:attrName>style.visibility</p:attrName>
                                        </p:attrNameLst>
                                      </p:cBhvr>
                                      <p:to>
                                        <p:strVal val="visible"/>
                                      </p:to>
                                    </p:set>
                                    <p:animEffect transition="in" filter="fade">
                                      <p:cBhvr>
                                        <p:cTn id="19" dur="2000"/>
                                        <p:tgtEl>
                                          <p:spTgt spid="688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F896"/>
            </a:gs>
            <a:gs pos="50000">
              <a:srgbClr val="FFFFCC"/>
            </a:gs>
            <a:gs pos="100000">
              <a:srgbClr val="C0F896"/>
            </a:gs>
          </a:gsLst>
          <a:lin ang="0" scaled="1"/>
        </a:gradFill>
        <a:effectLst/>
      </p:bgPr>
    </p:bg>
    <p:spTree>
      <p:nvGrpSpPr>
        <p:cNvPr id="1" name=""/>
        <p:cNvGrpSpPr/>
        <p:nvPr/>
      </p:nvGrpSpPr>
      <p:grpSpPr>
        <a:xfrm>
          <a:off x="0" y="0"/>
          <a:ext cx="0" cy="0"/>
          <a:chOff x="0" y="0"/>
          <a:chExt cx="0" cy="0"/>
        </a:xfrm>
      </p:grpSpPr>
      <p:sp>
        <p:nvSpPr>
          <p:cNvPr id="36" name="灯片编号占位符 5"/>
          <p:cNvSpPr>
            <a:spLocks noGrp="1"/>
          </p:cNvSpPr>
          <p:nvPr>
            <p:ph type="sldNum" sz="quarter" idx="12"/>
          </p:nvPr>
        </p:nvSpPr>
        <p:spPr/>
        <p:txBody>
          <a:bodyPr/>
          <a:lstStyle/>
          <a:p>
            <a:fld id="{916BA1BA-1071-46D9-85A9-68506B195646}" type="slidenum">
              <a:rPr lang="en-US" altLang="zh-CN"/>
              <a:pPr/>
              <a:t>85</a:t>
            </a:fld>
            <a:endParaRPr lang="en-US" altLang="zh-CN"/>
          </a:p>
        </p:txBody>
      </p:sp>
      <p:sp>
        <p:nvSpPr>
          <p:cNvPr id="689154" name="Rectangle 2"/>
          <p:cNvSpPr>
            <a:spLocks noGrp="1" noChangeArrowheads="1"/>
          </p:cNvSpPr>
          <p:nvPr>
            <p:ph type="title"/>
          </p:nvPr>
        </p:nvSpPr>
        <p:spPr>
          <a:xfrm>
            <a:off x="685800" y="76200"/>
            <a:ext cx="7772400" cy="838200"/>
          </a:xfrm>
          <a:noFill/>
          <a:ln/>
        </p:spPr>
        <p:txBody>
          <a:bodyPr/>
          <a:lstStyle/>
          <a:p>
            <a:r>
              <a:rPr lang="zh-CN" altLang="en-US">
                <a:solidFill>
                  <a:schemeClr val="tx1"/>
                </a:solidFill>
                <a:latin typeface="黑体" pitchFamily="49" charset="-122"/>
                <a:ea typeface="黑体" pitchFamily="49" charset="-122"/>
              </a:rPr>
              <a:t>几何（位置）灵敏因子</a:t>
            </a:r>
          </a:p>
        </p:txBody>
      </p:sp>
      <p:sp>
        <p:nvSpPr>
          <p:cNvPr id="689155" name="Text Box 3"/>
          <p:cNvSpPr txBox="1">
            <a:spLocks noChangeArrowheads="1"/>
          </p:cNvSpPr>
          <p:nvPr/>
        </p:nvSpPr>
        <p:spPr bwMode="auto">
          <a:xfrm>
            <a:off x="7993063" y="0"/>
            <a:ext cx="1150937" cy="457200"/>
          </a:xfrm>
          <a:prstGeom prst="rect">
            <a:avLst/>
          </a:prstGeom>
          <a:solidFill>
            <a:srgbClr val="CCCCFF"/>
          </a:solidFill>
          <a:ln w="9525">
            <a:noFill/>
            <a:miter lim="800000"/>
            <a:headEnd/>
            <a:tailEnd/>
          </a:ln>
          <a:effectLst/>
        </p:spPr>
        <p:txBody>
          <a:bodyPr wrap="none">
            <a:spAutoFit/>
          </a:bodyPr>
          <a:lstStyle/>
          <a:p>
            <a:pPr algn="r"/>
            <a:r>
              <a:rPr kumimoji="1" lang="en-US" altLang="zh-CN"/>
              <a:t>VSM11</a:t>
            </a:r>
            <a:endParaRPr kumimoji="1" lang="en-US" altLang="zh-CN">
              <a:ea typeface="华文行楷" pitchFamily="2" charset="-122"/>
            </a:endParaRPr>
          </a:p>
        </p:txBody>
      </p:sp>
      <p:sp>
        <p:nvSpPr>
          <p:cNvPr id="689156" name="Text Box 4"/>
          <p:cNvSpPr txBox="1">
            <a:spLocks noChangeArrowheads="1"/>
          </p:cNvSpPr>
          <p:nvPr/>
        </p:nvSpPr>
        <p:spPr bwMode="auto">
          <a:xfrm>
            <a:off x="250825" y="957263"/>
            <a:ext cx="3841750" cy="579437"/>
          </a:xfrm>
          <a:prstGeom prst="rect">
            <a:avLst/>
          </a:prstGeom>
          <a:noFill/>
          <a:ln w="9525">
            <a:noFill/>
            <a:miter lim="800000"/>
            <a:headEnd/>
            <a:tailEnd/>
          </a:ln>
          <a:effectLst/>
        </p:spPr>
        <p:txBody>
          <a:bodyPr wrap="none">
            <a:spAutoFit/>
          </a:bodyPr>
          <a:lstStyle/>
          <a:p>
            <a:r>
              <a:rPr lang="zh-CN" altLang="en-US" sz="3200">
                <a:solidFill>
                  <a:srgbClr val="FF0000"/>
                </a:solidFill>
                <a:latin typeface="Arial" pitchFamily="34" charset="0"/>
                <a:ea typeface="黑体" pitchFamily="49" charset="-122"/>
              </a:rPr>
              <a:t>垂直于</a:t>
            </a:r>
            <a:r>
              <a:rPr lang="zh-CN" altLang="en-US" sz="3200">
                <a:latin typeface="Arial" pitchFamily="34" charset="0"/>
              </a:rPr>
              <a:t>线圈轴向运动</a:t>
            </a:r>
          </a:p>
        </p:txBody>
      </p:sp>
      <p:sp>
        <p:nvSpPr>
          <p:cNvPr id="689157" name="Rectangle 5"/>
          <p:cNvSpPr>
            <a:spLocks noChangeArrowheads="1"/>
          </p:cNvSpPr>
          <p:nvPr/>
        </p:nvSpPr>
        <p:spPr bwMode="auto">
          <a:xfrm>
            <a:off x="0" y="3162300"/>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689158" name="Text Box 6"/>
          <p:cNvSpPr txBox="1">
            <a:spLocks noChangeArrowheads="1"/>
          </p:cNvSpPr>
          <p:nvPr/>
        </p:nvSpPr>
        <p:spPr bwMode="auto">
          <a:xfrm>
            <a:off x="1042988" y="1700213"/>
            <a:ext cx="5710237" cy="519112"/>
          </a:xfrm>
          <a:prstGeom prst="rect">
            <a:avLst/>
          </a:prstGeom>
          <a:solidFill>
            <a:srgbClr val="0000FF"/>
          </a:solidFill>
          <a:ln w="9525">
            <a:noFill/>
            <a:miter lim="800000"/>
            <a:headEnd/>
            <a:tailEnd/>
          </a:ln>
          <a:effectLst/>
        </p:spPr>
        <p:txBody>
          <a:bodyPr wrap="none">
            <a:spAutoFit/>
          </a:bodyPr>
          <a:lstStyle/>
          <a:p>
            <a:r>
              <a:rPr lang="zh-CN" altLang="en-US" sz="2800">
                <a:solidFill>
                  <a:schemeClr val="bg1"/>
                </a:solidFill>
                <a:latin typeface="Arial" pitchFamily="34" charset="0"/>
                <a:ea typeface="黑体" pitchFamily="49" charset="-122"/>
              </a:rPr>
              <a:t>灵敏因子：沿着 </a:t>
            </a:r>
            <a:r>
              <a:rPr lang="zh-CN" altLang="en-US" sz="2800" i="1">
                <a:solidFill>
                  <a:schemeClr val="bg1"/>
                </a:solidFill>
                <a:latin typeface="Arial" pitchFamily="34" charset="0"/>
                <a:ea typeface="黑体" pitchFamily="49" charset="-122"/>
                <a:sym typeface="Symbol" pitchFamily="18" charset="2"/>
              </a:rPr>
              <a:t></a:t>
            </a:r>
            <a:r>
              <a:rPr lang="zh-CN" altLang="en-US" sz="2800">
                <a:solidFill>
                  <a:schemeClr val="bg1"/>
                </a:solidFill>
                <a:latin typeface="Arial" pitchFamily="34" charset="0"/>
                <a:ea typeface="黑体" pitchFamily="49" charset="-122"/>
                <a:sym typeface="Symbol" pitchFamily="18" charset="2"/>
              </a:rPr>
              <a:t> </a:t>
            </a:r>
            <a:r>
              <a:rPr lang="zh-CN" altLang="en-US" sz="2800">
                <a:solidFill>
                  <a:schemeClr val="bg1"/>
                </a:solidFill>
                <a:latin typeface="Arial" pitchFamily="34" charset="0"/>
                <a:ea typeface="黑体" pitchFamily="49" charset="-122"/>
              </a:rPr>
              <a:t>方向（</a:t>
            </a:r>
            <a:r>
              <a:rPr lang="en-US" altLang="zh-CN" sz="2800" i="1">
                <a:solidFill>
                  <a:schemeClr val="bg1"/>
                </a:solidFill>
                <a:ea typeface="黑体" pitchFamily="49" charset="-122"/>
              </a:rPr>
              <a:t>x</a:t>
            </a:r>
            <a:r>
              <a:rPr lang="en-US" altLang="zh-CN" sz="2800">
                <a:solidFill>
                  <a:schemeClr val="bg1"/>
                </a:solidFill>
                <a:latin typeface="Arial" pitchFamily="34" charset="0"/>
                <a:ea typeface="黑体" pitchFamily="49" charset="-122"/>
              </a:rPr>
              <a:t>, </a:t>
            </a:r>
            <a:r>
              <a:rPr lang="en-US" altLang="zh-CN" sz="2800" i="1">
                <a:solidFill>
                  <a:schemeClr val="bg1"/>
                </a:solidFill>
                <a:ea typeface="黑体" pitchFamily="49" charset="-122"/>
              </a:rPr>
              <a:t>y</a:t>
            </a:r>
            <a:r>
              <a:rPr lang="zh-CN" altLang="en-US" sz="2800">
                <a:solidFill>
                  <a:schemeClr val="bg1"/>
                </a:solidFill>
                <a:latin typeface="Arial" pitchFamily="34" charset="0"/>
                <a:ea typeface="黑体" pitchFamily="49" charset="-122"/>
              </a:rPr>
              <a:t>方向）</a:t>
            </a:r>
          </a:p>
        </p:txBody>
      </p:sp>
      <p:sp>
        <p:nvSpPr>
          <p:cNvPr id="689159" name="Text Box 7"/>
          <p:cNvSpPr txBox="1">
            <a:spLocks noChangeArrowheads="1"/>
          </p:cNvSpPr>
          <p:nvPr/>
        </p:nvSpPr>
        <p:spPr bwMode="auto">
          <a:xfrm>
            <a:off x="3419475" y="5084763"/>
            <a:ext cx="5186363" cy="1123950"/>
          </a:xfrm>
          <a:prstGeom prst="rect">
            <a:avLst/>
          </a:prstGeom>
          <a:solidFill>
            <a:srgbClr val="FFFFFF"/>
          </a:solidFill>
          <a:ln w="57150" cmpd="thickThin">
            <a:solidFill>
              <a:srgbClr val="FF00FF"/>
            </a:solidFill>
            <a:miter lim="800000"/>
            <a:headEnd/>
            <a:tailEnd/>
          </a:ln>
          <a:effectLst/>
        </p:spPr>
        <p:txBody>
          <a:bodyPr wrap="none">
            <a:spAutoFit/>
          </a:bodyPr>
          <a:lstStyle/>
          <a:p>
            <a:r>
              <a:rPr lang="zh-CN" altLang="en-US" sz="3200">
                <a:latin typeface="Arial" pitchFamily="34" charset="0"/>
              </a:rPr>
              <a:t>基于电磁铁的</a:t>
            </a:r>
            <a:r>
              <a:rPr lang="en-US" altLang="zh-CN" sz="3200">
                <a:latin typeface="Arial" pitchFamily="34" charset="0"/>
              </a:rPr>
              <a:t>VSM</a:t>
            </a:r>
            <a:r>
              <a:rPr lang="zh-CN" altLang="en-US" sz="3200">
                <a:latin typeface="Arial" pitchFamily="34" charset="0"/>
              </a:rPr>
              <a:t>系列，如</a:t>
            </a:r>
          </a:p>
          <a:p>
            <a:r>
              <a:rPr lang="zh-CN" altLang="en-US" sz="3200">
                <a:latin typeface="Arial" pitchFamily="34" charset="0"/>
              </a:rPr>
              <a:t>所有的</a:t>
            </a:r>
            <a:r>
              <a:rPr lang="en-US" altLang="zh-CN" sz="3200">
                <a:latin typeface="Arial" pitchFamily="34" charset="0"/>
              </a:rPr>
              <a:t>VSM</a:t>
            </a:r>
            <a:r>
              <a:rPr lang="zh-CN" altLang="en-US" sz="3200">
                <a:latin typeface="Arial" pitchFamily="34" charset="0"/>
              </a:rPr>
              <a:t>（两线圈常见）</a:t>
            </a:r>
          </a:p>
        </p:txBody>
      </p:sp>
      <p:sp>
        <p:nvSpPr>
          <p:cNvPr id="689160" name="Text Box 8"/>
          <p:cNvSpPr txBox="1">
            <a:spLocks noChangeArrowheads="1"/>
          </p:cNvSpPr>
          <p:nvPr/>
        </p:nvSpPr>
        <p:spPr bwMode="auto">
          <a:xfrm>
            <a:off x="5580063" y="2708275"/>
            <a:ext cx="2844800" cy="457200"/>
          </a:xfrm>
          <a:prstGeom prst="rect">
            <a:avLst/>
          </a:prstGeom>
          <a:solidFill>
            <a:srgbClr val="FF0000"/>
          </a:solidFill>
          <a:ln w="9525">
            <a:noFill/>
            <a:miter lim="800000"/>
            <a:headEnd/>
            <a:tailEnd/>
          </a:ln>
          <a:effectLst/>
        </p:spPr>
        <p:txBody>
          <a:bodyPr wrap="none">
            <a:spAutoFit/>
          </a:bodyPr>
          <a:lstStyle/>
          <a:p>
            <a:r>
              <a:rPr lang="en-US" altLang="zh-CN">
                <a:solidFill>
                  <a:schemeClr val="bg1"/>
                </a:solidFill>
                <a:latin typeface="Arial" pitchFamily="34" charset="0"/>
              </a:rPr>
              <a:t>Mathematica</a:t>
            </a:r>
            <a:r>
              <a:rPr lang="zh-CN" altLang="en-US">
                <a:solidFill>
                  <a:schemeClr val="bg1"/>
                </a:solidFill>
                <a:latin typeface="Arial" pitchFamily="34" charset="0"/>
              </a:rPr>
              <a:t>的输出</a:t>
            </a:r>
          </a:p>
        </p:txBody>
      </p:sp>
      <p:sp>
        <p:nvSpPr>
          <p:cNvPr id="689161" name="Text Box 9"/>
          <p:cNvSpPr txBox="1">
            <a:spLocks noChangeArrowheads="1"/>
          </p:cNvSpPr>
          <p:nvPr/>
        </p:nvSpPr>
        <p:spPr bwMode="auto">
          <a:xfrm>
            <a:off x="658813" y="5661025"/>
            <a:ext cx="2012950" cy="457200"/>
          </a:xfrm>
          <a:prstGeom prst="rect">
            <a:avLst/>
          </a:prstGeom>
          <a:noFill/>
          <a:ln w="9525">
            <a:noFill/>
            <a:miter lim="800000"/>
            <a:headEnd/>
            <a:tailEnd/>
          </a:ln>
          <a:effectLst/>
        </p:spPr>
        <p:txBody>
          <a:bodyPr wrap="none">
            <a:spAutoFit/>
          </a:bodyPr>
          <a:lstStyle/>
          <a:p>
            <a:r>
              <a:rPr lang="zh-CN" altLang="en-US"/>
              <a:t>一级梯度线圈</a:t>
            </a:r>
          </a:p>
        </p:txBody>
      </p:sp>
      <p:sp>
        <p:nvSpPr>
          <p:cNvPr id="689162" name="Oval 10"/>
          <p:cNvSpPr>
            <a:spLocks noChangeArrowheads="1"/>
          </p:cNvSpPr>
          <p:nvPr/>
        </p:nvSpPr>
        <p:spPr bwMode="auto">
          <a:xfrm rot="5400000">
            <a:off x="1718469" y="3566319"/>
            <a:ext cx="1655763" cy="288925"/>
          </a:xfrm>
          <a:prstGeom prst="ellipse">
            <a:avLst/>
          </a:prstGeom>
          <a:noFill/>
          <a:ln w="57150">
            <a:solidFill>
              <a:srgbClr val="FF9900"/>
            </a:solidFill>
            <a:round/>
            <a:headEnd/>
            <a:tailEnd/>
          </a:ln>
          <a:effectLst/>
        </p:spPr>
        <p:txBody>
          <a:bodyPr rot="10800000" vert="eaVert" wrap="none" anchor="ctr"/>
          <a:lstStyle/>
          <a:p>
            <a:pPr algn="ctr"/>
            <a:endParaRPr lang="zh-CN" altLang="zh-CN" sz="1800"/>
          </a:p>
        </p:txBody>
      </p:sp>
      <p:sp>
        <p:nvSpPr>
          <p:cNvPr id="689163" name="Oval 11"/>
          <p:cNvSpPr>
            <a:spLocks noChangeArrowheads="1"/>
          </p:cNvSpPr>
          <p:nvPr/>
        </p:nvSpPr>
        <p:spPr bwMode="auto">
          <a:xfrm rot="5400000">
            <a:off x="205581" y="3566319"/>
            <a:ext cx="1655763" cy="288925"/>
          </a:xfrm>
          <a:prstGeom prst="ellipse">
            <a:avLst/>
          </a:prstGeom>
          <a:noFill/>
          <a:ln w="57150">
            <a:solidFill>
              <a:srgbClr val="FF9900"/>
            </a:solidFill>
            <a:round/>
            <a:headEnd/>
            <a:tailEnd/>
          </a:ln>
          <a:effectLst/>
        </p:spPr>
        <p:txBody>
          <a:bodyPr wrap="none" anchor="ctr"/>
          <a:lstStyle/>
          <a:p>
            <a:endParaRPr lang="zh-CN" altLang="en-US"/>
          </a:p>
        </p:txBody>
      </p:sp>
      <p:sp>
        <p:nvSpPr>
          <p:cNvPr id="689164" name="Line 12"/>
          <p:cNvSpPr>
            <a:spLocks noChangeShapeType="1"/>
          </p:cNvSpPr>
          <p:nvPr/>
        </p:nvSpPr>
        <p:spPr bwMode="auto">
          <a:xfrm rot="5400000">
            <a:off x="1788319" y="2089944"/>
            <a:ext cx="0" cy="3240088"/>
          </a:xfrm>
          <a:prstGeom prst="line">
            <a:avLst/>
          </a:prstGeom>
          <a:noFill/>
          <a:ln w="28575">
            <a:solidFill>
              <a:schemeClr val="tx1"/>
            </a:solidFill>
            <a:prstDash val="lgDashDot"/>
            <a:round/>
            <a:headEnd/>
            <a:tailEnd/>
          </a:ln>
          <a:effectLst/>
        </p:spPr>
        <p:txBody>
          <a:bodyPr/>
          <a:lstStyle/>
          <a:p>
            <a:endParaRPr lang="zh-CN" altLang="en-US"/>
          </a:p>
        </p:txBody>
      </p:sp>
      <p:sp>
        <p:nvSpPr>
          <p:cNvPr id="689165" name="Line 13"/>
          <p:cNvSpPr>
            <a:spLocks noChangeShapeType="1"/>
          </p:cNvSpPr>
          <p:nvPr/>
        </p:nvSpPr>
        <p:spPr bwMode="auto">
          <a:xfrm rot="5400000">
            <a:off x="2185194" y="4936332"/>
            <a:ext cx="719137" cy="0"/>
          </a:xfrm>
          <a:prstGeom prst="line">
            <a:avLst/>
          </a:prstGeom>
          <a:noFill/>
          <a:ln w="9525">
            <a:solidFill>
              <a:schemeClr val="tx1"/>
            </a:solidFill>
            <a:round/>
            <a:headEnd/>
            <a:tailEnd/>
          </a:ln>
          <a:effectLst/>
        </p:spPr>
        <p:txBody>
          <a:bodyPr/>
          <a:lstStyle/>
          <a:p>
            <a:endParaRPr lang="zh-CN" altLang="en-US"/>
          </a:p>
        </p:txBody>
      </p:sp>
      <p:sp>
        <p:nvSpPr>
          <p:cNvPr id="689166" name="Line 14"/>
          <p:cNvSpPr>
            <a:spLocks noChangeShapeType="1"/>
          </p:cNvSpPr>
          <p:nvPr/>
        </p:nvSpPr>
        <p:spPr bwMode="auto">
          <a:xfrm rot="5400000">
            <a:off x="1789113" y="4181475"/>
            <a:ext cx="0" cy="1511300"/>
          </a:xfrm>
          <a:prstGeom prst="line">
            <a:avLst/>
          </a:prstGeom>
          <a:noFill/>
          <a:ln w="9525">
            <a:solidFill>
              <a:schemeClr val="tx1"/>
            </a:solidFill>
            <a:round/>
            <a:headEnd type="triangle" w="med" len="med"/>
            <a:tailEnd type="triangle" w="med" len="med"/>
          </a:ln>
          <a:effectLst/>
        </p:spPr>
        <p:txBody>
          <a:bodyPr/>
          <a:lstStyle/>
          <a:p>
            <a:endParaRPr lang="zh-CN" altLang="en-US"/>
          </a:p>
        </p:txBody>
      </p:sp>
      <p:sp>
        <p:nvSpPr>
          <p:cNvPr id="689167" name="Line 15"/>
          <p:cNvSpPr>
            <a:spLocks noChangeShapeType="1"/>
          </p:cNvSpPr>
          <p:nvPr/>
        </p:nvSpPr>
        <p:spPr bwMode="auto">
          <a:xfrm rot="5400000">
            <a:off x="673894" y="4936332"/>
            <a:ext cx="719137" cy="0"/>
          </a:xfrm>
          <a:prstGeom prst="line">
            <a:avLst/>
          </a:prstGeom>
          <a:noFill/>
          <a:ln w="9525">
            <a:solidFill>
              <a:schemeClr val="tx1"/>
            </a:solidFill>
            <a:round/>
            <a:headEnd/>
            <a:tailEnd/>
          </a:ln>
          <a:effectLst/>
        </p:spPr>
        <p:txBody>
          <a:bodyPr/>
          <a:lstStyle/>
          <a:p>
            <a:endParaRPr lang="zh-CN" altLang="en-US"/>
          </a:p>
        </p:txBody>
      </p:sp>
      <p:sp>
        <p:nvSpPr>
          <p:cNvPr id="689168" name="Text Box 16"/>
          <p:cNvSpPr txBox="1">
            <a:spLocks noChangeArrowheads="1"/>
          </p:cNvSpPr>
          <p:nvPr/>
        </p:nvSpPr>
        <p:spPr bwMode="auto">
          <a:xfrm>
            <a:off x="1611313" y="4697413"/>
            <a:ext cx="393700" cy="457200"/>
          </a:xfrm>
          <a:prstGeom prst="rect">
            <a:avLst/>
          </a:prstGeom>
          <a:solidFill>
            <a:schemeClr val="bg1"/>
          </a:solidFill>
          <a:ln w="9525">
            <a:noFill/>
            <a:miter lim="800000"/>
            <a:headEnd/>
            <a:tailEnd/>
          </a:ln>
          <a:effectLst/>
        </p:spPr>
        <p:txBody>
          <a:bodyPr wrap="none">
            <a:spAutoFit/>
          </a:bodyPr>
          <a:lstStyle/>
          <a:p>
            <a:r>
              <a:rPr lang="en-US" altLang="zh-CN" i="1">
                <a:sym typeface="Symbol" pitchFamily="18" charset="2"/>
              </a:rPr>
              <a:t></a:t>
            </a:r>
          </a:p>
        </p:txBody>
      </p:sp>
      <p:grpSp>
        <p:nvGrpSpPr>
          <p:cNvPr id="689169" name="Group 17"/>
          <p:cNvGrpSpPr>
            <a:grpSpLocks/>
          </p:cNvGrpSpPr>
          <p:nvPr/>
        </p:nvGrpSpPr>
        <p:grpSpPr bwMode="auto">
          <a:xfrm rot="5400000">
            <a:off x="1755775" y="2233613"/>
            <a:ext cx="938213" cy="2160587"/>
            <a:chOff x="1926" y="1635"/>
            <a:chExt cx="591" cy="1361"/>
          </a:xfrm>
        </p:grpSpPr>
        <p:sp>
          <p:nvSpPr>
            <p:cNvPr id="689170" name="Rectangle 18"/>
            <p:cNvSpPr>
              <a:spLocks noChangeArrowheads="1"/>
            </p:cNvSpPr>
            <p:nvPr/>
          </p:nvSpPr>
          <p:spPr bwMode="auto">
            <a:xfrm>
              <a:off x="2435" y="2004"/>
              <a:ext cx="68" cy="39"/>
            </a:xfrm>
            <a:prstGeom prst="rect">
              <a:avLst/>
            </a:prstGeom>
            <a:solidFill>
              <a:schemeClr val="bg1"/>
            </a:solidFill>
            <a:ln w="9525">
              <a:noFill/>
              <a:miter lim="800000"/>
              <a:headEnd/>
              <a:tailEnd/>
            </a:ln>
            <a:effectLst/>
          </p:spPr>
          <p:txBody>
            <a:bodyPr rot="10800000" vert="eaVert" wrap="none" anchor="ctr"/>
            <a:lstStyle/>
            <a:p>
              <a:pPr algn="ctr"/>
              <a:endParaRPr lang="zh-CN" altLang="zh-CN" sz="1800"/>
            </a:p>
          </p:txBody>
        </p:sp>
        <p:sp>
          <p:nvSpPr>
            <p:cNvPr id="689171" name="Freeform 19"/>
            <p:cNvSpPr>
              <a:spLocks/>
            </p:cNvSpPr>
            <p:nvPr/>
          </p:nvSpPr>
          <p:spPr bwMode="auto">
            <a:xfrm>
              <a:off x="1926" y="1635"/>
              <a:ext cx="499" cy="408"/>
            </a:xfrm>
            <a:custGeom>
              <a:avLst/>
              <a:gdLst/>
              <a:ahLst/>
              <a:cxnLst>
                <a:cxn ang="0">
                  <a:pos x="0" y="0"/>
                </a:cxn>
                <a:cxn ang="0">
                  <a:pos x="317" y="0"/>
                </a:cxn>
                <a:cxn ang="0">
                  <a:pos x="317" y="408"/>
                </a:cxn>
              </a:cxnLst>
              <a:rect l="0" t="0" r="r" b="b"/>
              <a:pathLst>
                <a:path w="317" h="408">
                  <a:moveTo>
                    <a:pt x="0" y="0"/>
                  </a:moveTo>
                  <a:lnTo>
                    <a:pt x="317" y="0"/>
                  </a:lnTo>
                  <a:lnTo>
                    <a:pt x="317" y="408"/>
                  </a:lnTo>
                </a:path>
              </a:pathLst>
            </a:custGeom>
            <a:noFill/>
            <a:ln w="57150" cmpd="sng">
              <a:solidFill>
                <a:srgbClr val="FF9900"/>
              </a:solidFill>
              <a:round/>
              <a:headEnd/>
              <a:tailEnd/>
            </a:ln>
            <a:effectLst/>
          </p:spPr>
          <p:txBody>
            <a:bodyPr/>
            <a:lstStyle/>
            <a:p>
              <a:endParaRPr lang="zh-CN" altLang="en-US"/>
            </a:p>
          </p:txBody>
        </p:sp>
        <p:sp>
          <p:nvSpPr>
            <p:cNvPr id="689172" name="Rectangle 20"/>
            <p:cNvSpPr>
              <a:spLocks noChangeArrowheads="1"/>
            </p:cNvSpPr>
            <p:nvPr/>
          </p:nvSpPr>
          <p:spPr bwMode="auto">
            <a:xfrm>
              <a:off x="2435" y="2957"/>
              <a:ext cx="68" cy="39"/>
            </a:xfrm>
            <a:prstGeom prst="rect">
              <a:avLst/>
            </a:prstGeom>
            <a:solidFill>
              <a:schemeClr val="bg1"/>
            </a:solidFill>
            <a:ln w="9525">
              <a:noFill/>
              <a:miter lim="800000"/>
              <a:headEnd/>
              <a:tailEnd/>
            </a:ln>
            <a:effectLst/>
          </p:spPr>
          <p:txBody>
            <a:bodyPr rot="10800000" vert="eaVert" wrap="none" anchor="ctr"/>
            <a:lstStyle/>
            <a:p>
              <a:pPr algn="ctr"/>
              <a:endParaRPr lang="zh-CN" altLang="zh-CN" sz="1800"/>
            </a:p>
          </p:txBody>
        </p:sp>
        <p:sp>
          <p:nvSpPr>
            <p:cNvPr id="689173" name="Freeform 21"/>
            <p:cNvSpPr>
              <a:spLocks/>
            </p:cNvSpPr>
            <p:nvPr/>
          </p:nvSpPr>
          <p:spPr bwMode="auto">
            <a:xfrm>
              <a:off x="1927" y="2588"/>
              <a:ext cx="499" cy="408"/>
            </a:xfrm>
            <a:custGeom>
              <a:avLst/>
              <a:gdLst/>
              <a:ahLst/>
              <a:cxnLst>
                <a:cxn ang="0">
                  <a:pos x="0" y="0"/>
                </a:cxn>
                <a:cxn ang="0">
                  <a:pos x="317" y="0"/>
                </a:cxn>
                <a:cxn ang="0">
                  <a:pos x="317" y="408"/>
                </a:cxn>
              </a:cxnLst>
              <a:rect l="0" t="0" r="r" b="b"/>
              <a:pathLst>
                <a:path w="317" h="408">
                  <a:moveTo>
                    <a:pt x="0" y="0"/>
                  </a:moveTo>
                  <a:lnTo>
                    <a:pt x="317" y="0"/>
                  </a:lnTo>
                  <a:lnTo>
                    <a:pt x="317" y="408"/>
                  </a:lnTo>
                </a:path>
              </a:pathLst>
            </a:custGeom>
            <a:noFill/>
            <a:ln w="57150" cmpd="sng">
              <a:solidFill>
                <a:srgbClr val="FF9900"/>
              </a:solidFill>
              <a:round/>
              <a:headEnd/>
              <a:tailEnd/>
            </a:ln>
            <a:effectLst/>
          </p:spPr>
          <p:txBody>
            <a:bodyPr/>
            <a:lstStyle/>
            <a:p>
              <a:endParaRPr lang="zh-CN" altLang="en-US"/>
            </a:p>
          </p:txBody>
        </p:sp>
        <p:sp>
          <p:nvSpPr>
            <p:cNvPr id="689174" name="Line 22"/>
            <p:cNvSpPr>
              <a:spLocks noChangeShapeType="1"/>
            </p:cNvSpPr>
            <p:nvPr/>
          </p:nvSpPr>
          <p:spPr bwMode="auto">
            <a:xfrm>
              <a:off x="2517" y="2006"/>
              <a:ext cx="0" cy="984"/>
            </a:xfrm>
            <a:prstGeom prst="line">
              <a:avLst/>
            </a:prstGeom>
            <a:noFill/>
            <a:ln w="57150">
              <a:solidFill>
                <a:srgbClr val="FF9900"/>
              </a:solidFill>
              <a:round/>
              <a:headEnd/>
              <a:tailEnd/>
            </a:ln>
            <a:effectLst/>
          </p:spPr>
          <p:txBody>
            <a:bodyPr/>
            <a:lstStyle/>
            <a:p>
              <a:endParaRPr lang="zh-CN" altLang="en-US"/>
            </a:p>
          </p:txBody>
        </p:sp>
      </p:grpSp>
      <p:sp>
        <p:nvSpPr>
          <p:cNvPr id="689175" name="Text Box 23"/>
          <p:cNvSpPr txBox="1">
            <a:spLocks noChangeArrowheads="1"/>
          </p:cNvSpPr>
          <p:nvPr/>
        </p:nvSpPr>
        <p:spPr bwMode="auto">
          <a:xfrm rot="5400000">
            <a:off x="1624013" y="2441575"/>
            <a:ext cx="355600" cy="457200"/>
          </a:xfrm>
          <a:prstGeom prst="rect">
            <a:avLst/>
          </a:prstGeom>
          <a:noFill/>
          <a:ln w="9525">
            <a:noFill/>
            <a:miter lim="800000"/>
            <a:headEnd/>
            <a:tailEnd/>
          </a:ln>
          <a:effectLst/>
        </p:spPr>
        <p:txBody>
          <a:bodyPr wrap="none">
            <a:spAutoFit/>
          </a:bodyPr>
          <a:lstStyle/>
          <a:p>
            <a:r>
              <a:rPr lang="en-US" altLang="zh-CN"/>
              <a:t>+</a:t>
            </a:r>
          </a:p>
        </p:txBody>
      </p:sp>
      <p:sp>
        <p:nvSpPr>
          <p:cNvPr id="689176" name="Text Box 24"/>
          <p:cNvSpPr txBox="1">
            <a:spLocks noChangeArrowheads="1"/>
          </p:cNvSpPr>
          <p:nvPr/>
        </p:nvSpPr>
        <p:spPr bwMode="auto">
          <a:xfrm rot="5400000">
            <a:off x="3159919" y="2439194"/>
            <a:ext cx="350838" cy="457200"/>
          </a:xfrm>
          <a:prstGeom prst="rect">
            <a:avLst/>
          </a:prstGeom>
          <a:noFill/>
          <a:ln w="9525">
            <a:noFill/>
            <a:miter lim="800000"/>
            <a:headEnd/>
            <a:tailEnd/>
          </a:ln>
          <a:effectLst/>
        </p:spPr>
        <p:txBody>
          <a:bodyPr wrap="none">
            <a:spAutoFit/>
          </a:bodyPr>
          <a:lstStyle/>
          <a:p>
            <a:r>
              <a:rPr lang="en-US" altLang="zh-CN">
                <a:sym typeface="Symbol" pitchFamily="18" charset="2"/>
              </a:rPr>
              <a:t></a:t>
            </a:r>
          </a:p>
        </p:txBody>
      </p:sp>
      <p:sp>
        <p:nvSpPr>
          <p:cNvPr id="689177" name="Line 25"/>
          <p:cNvSpPr>
            <a:spLocks noChangeShapeType="1"/>
          </p:cNvSpPr>
          <p:nvPr/>
        </p:nvSpPr>
        <p:spPr bwMode="auto">
          <a:xfrm rot="5400000" flipV="1">
            <a:off x="4859338" y="3282950"/>
            <a:ext cx="0" cy="863600"/>
          </a:xfrm>
          <a:prstGeom prst="line">
            <a:avLst/>
          </a:prstGeom>
          <a:noFill/>
          <a:ln w="76200">
            <a:solidFill>
              <a:srgbClr val="0000FF"/>
            </a:solidFill>
            <a:round/>
            <a:headEnd/>
            <a:tailEnd type="triangle" w="med" len="med"/>
          </a:ln>
          <a:effectLst/>
        </p:spPr>
        <p:txBody>
          <a:bodyPr/>
          <a:lstStyle/>
          <a:p>
            <a:endParaRPr lang="zh-CN" altLang="en-US"/>
          </a:p>
        </p:txBody>
      </p:sp>
      <p:sp>
        <p:nvSpPr>
          <p:cNvPr id="689178" name="Text Box 26"/>
          <p:cNvSpPr txBox="1">
            <a:spLocks noChangeArrowheads="1"/>
          </p:cNvSpPr>
          <p:nvPr/>
        </p:nvSpPr>
        <p:spPr bwMode="auto">
          <a:xfrm>
            <a:off x="3935413" y="3449638"/>
            <a:ext cx="420687" cy="519112"/>
          </a:xfrm>
          <a:prstGeom prst="rect">
            <a:avLst/>
          </a:prstGeom>
          <a:noFill/>
          <a:ln w="9525">
            <a:noFill/>
            <a:miter lim="800000"/>
            <a:headEnd/>
            <a:tailEnd/>
          </a:ln>
          <a:effectLst/>
        </p:spPr>
        <p:txBody>
          <a:bodyPr wrap="none">
            <a:spAutoFit/>
          </a:bodyPr>
          <a:lstStyle/>
          <a:p>
            <a:r>
              <a:rPr lang="en-US" altLang="zh-CN" sz="2800" b="1" i="1">
                <a:solidFill>
                  <a:srgbClr val="0000FF"/>
                </a:solidFill>
              </a:rPr>
              <a:t>B</a:t>
            </a:r>
          </a:p>
        </p:txBody>
      </p:sp>
      <p:sp>
        <p:nvSpPr>
          <p:cNvPr id="689179" name="Line 27"/>
          <p:cNvSpPr>
            <a:spLocks noChangeShapeType="1"/>
          </p:cNvSpPr>
          <p:nvPr/>
        </p:nvSpPr>
        <p:spPr bwMode="auto">
          <a:xfrm>
            <a:off x="2025650" y="2924175"/>
            <a:ext cx="0" cy="504825"/>
          </a:xfrm>
          <a:prstGeom prst="line">
            <a:avLst/>
          </a:prstGeom>
          <a:noFill/>
          <a:ln w="38100" cmpd="dbl">
            <a:solidFill>
              <a:srgbClr val="0000FF"/>
            </a:solidFill>
            <a:round/>
            <a:headEnd type="triangle" w="med" len="med"/>
            <a:tailEnd type="triangle" w="med" len="med"/>
          </a:ln>
          <a:effectLst/>
        </p:spPr>
        <p:txBody>
          <a:bodyPr/>
          <a:lstStyle/>
          <a:p>
            <a:endParaRPr lang="zh-CN" altLang="en-US"/>
          </a:p>
        </p:txBody>
      </p:sp>
      <p:sp>
        <p:nvSpPr>
          <p:cNvPr id="689180" name="Text Box 28"/>
          <p:cNvSpPr txBox="1">
            <a:spLocks noChangeArrowheads="1"/>
          </p:cNvSpPr>
          <p:nvPr/>
        </p:nvSpPr>
        <p:spPr bwMode="auto">
          <a:xfrm>
            <a:off x="1946275" y="1701800"/>
            <a:ext cx="322263" cy="519113"/>
          </a:xfrm>
          <a:prstGeom prst="rect">
            <a:avLst/>
          </a:prstGeom>
          <a:noFill/>
          <a:ln w="9525">
            <a:noFill/>
            <a:miter lim="800000"/>
            <a:headEnd/>
            <a:tailEnd/>
          </a:ln>
          <a:effectLst/>
        </p:spPr>
        <p:txBody>
          <a:bodyPr wrap="none">
            <a:spAutoFit/>
          </a:bodyPr>
          <a:lstStyle/>
          <a:p>
            <a:r>
              <a:rPr lang="en-US" altLang="zh-CN" sz="2800" b="1" i="1">
                <a:solidFill>
                  <a:srgbClr val="0000FF"/>
                </a:solidFill>
              </a:rPr>
              <a:t>z</a:t>
            </a:r>
          </a:p>
        </p:txBody>
      </p:sp>
      <p:sp>
        <p:nvSpPr>
          <p:cNvPr id="689181" name="Line 29"/>
          <p:cNvSpPr>
            <a:spLocks noChangeShapeType="1"/>
          </p:cNvSpPr>
          <p:nvPr/>
        </p:nvSpPr>
        <p:spPr bwMode="auto">
          <a:xfrm rot="5400000" flipH="1">
            <a:off x="598488" y="3289300"/>
            <a:ext cx="863600" cy="0"/>
          </a:xfrm>
          <a:prstGeom prst="line">
            <a:avLst/>
          </a:prstGeom>
          <a:noFill/>
          <a:ln w="9525">
            <a:solidFill>
              <a:schemeClr val="tx1"/>
            </a:solidFill>
            <a:round/>
            <a:headEnd/>
            <a:tailEnd type="triangle" w="med" len="med"/>
          </a:ln>
          <a:effectLst/>
        </p:spPr>
        <p:txBody>
          <a:bodyPr/>
          <a:lstStyle/>
          <a:p>
            <a:endParaRPr lang="zh-CN" altLang="en-US"/>
          </a:p>
        </p:txBody>
      </p:sp>
      <p:sp>
        <p:nvSpPr>
          <p:cNvPr id="689182" name="Text Box 30"/>
          <p:cNvSpPr txBox="1">
            <a:spLocks noChangeArrowheads="1"/>
          </p:cNvSpPr>
          <p:nvPr/>
        </p:nvSpPr>
        <p:spPr bwMode="auto">
          <a:xfrm>
            <a:off x="539750" y="2562225"/>
            <a:ext cx="428625" cy="519113"/>
          </a:xfrm>
          <a:prstGeom prst="rect">
            <a:avLst/>
          </a:prstGeom>
          <a:noFill/>
          <a:ln w="9525">
            <a:noFill/>
            <a:miter lim="800000"/>
            <a:headEnd/>
            <a:tailEnd/>
          </a:ln>
          <a:effectLst/>
        </p:spPr>
        <p:txBody>
          <a:bodyPr wrap="none">
            <a:spAutoFit/>
          </a:bodyPr>
          <a:lstStyle/>
          <a:p>
            <a:r>
              <a:rPr lang="en-US" altLang="zh-CN" sz="2800" b="1" i="1">
                <a:solidFill>
                  <a:srgbClr val="0000FF"/>
                </a:solidFill>
              </a:rPr>
              <a:t>r</a:t>
            </a:r>
            <a:r>
              <a:rPr lang="en-US" altLang="zh-CN" sz="2800" b="1" i="1" baseline="-25000">
                <a:solidFill>
                  <a:srgbClr val="0000FF"/>
                </a:solidFill>
              </a:rPr>
              <a:t>c</a:t>
            </a:r>
            <a:endParaRPr lang="en-US" altLang="zh-CN" sz="2800" b="1" i="1">
              <a:solidFill>
                <a:srgbClr val="0000FF"/>
              </a:solidFill>
            </a:endParaRPr>
          </a:p>
        </p:txBody>
      </p:sp>
      <p:sp>
        <p:nvSpPr>
          <p:cNvPr id="689183" name="Oval 31"/>
          <p:cNvSpPr>
            <a:spLocks noChangeArrowheads="1"/>
          </p:cNvSpPr>
          <p:nvPr/>
        </p:nvSpPr>
        <p:spPr bwMode="auto">
          <a:xfrm rot="5400000">
            <a:off x="1693069" y="3513932"/>
            <a:ext cx="215900" cy="360362"/>
          </a:xfrm>
          <a:prstGeom prst="ellipse">
            <a:avLst/>
          </a:prstGeom>
          <a:gradFill rotWithShape="1">
            <a:gsLst>
              <a:gs pos="0">
                <a:schemeClr val="bg1"/>
              </a:gs>
              <a:gs pos="100000">
                <a:srgbClr val="0000FF"/>
              </a:gs>
            </a:gsLst>
            <a:path path="shape">
              <a:fillToRect l="50000" t="50000" r="50000" b="50000"/>
            </a:path>
          </a:gradFill>
          <a:ln w="9525">
            <a:solidFill>
              <a:schemeClr val="tx1"/>
            </a:solidFill>
            <a:round/>
            <a:headEnd/>
            <a:tailEnd/>
          </a:ln>
          <a:effectLst/>
        </p:spPr>
        <p:txBody>
          <a:bodyPr wrap="none" anchor="ctr"/>
          <a:lstStyle/>
          <a:p>
            <a:endParaRPr lang="zh-CN" altLang="en-US"/>
          </a:p>
        </p:txBody>
      </p:sp>
      <p:sp>
        <p:nvSpPr>
          <p:cNvPr id="689184" name="Text Box 32"/>
          <p:cNvSpPr txBox="1">
            <a:spLocks noChangeArrowheads="1"/>
          </p:cNvSpPr>
          <p:nvPr/>
        </p:nvSpPr>
        <p:spPr bwMode="auto">
          <a:xfrm>
            <a:off x="1377950" y="3883025"/>
            <a:ext cx="460375" cy="519113"/>
          </a:xfrm>
          <a:prstGeom prst="rect">
            <a:avLst/>
          </a:prstGeom>
          <a:noFill/>
          <a:ln w="9525">
            <a:noFill/>
            <a:miter lim="800000"/>
            <a:headEnd/>
            <a:tailEnd/>
          </a:ln>
          <a:effectLst/>
        </p:spPr>
        <p:txBody>
          <a:bodyPr wrap="none">
            <a:spAutoFit/>
          </a:bodyPr>
          <a:lstStyle/>
          <a:p>
            <a:r>
              <a:rPr lang="en-US" altLang="zh-CN" sz="2800" b="1" i="1">
                <a:solidFill>
                  <a:srgbClr val="0000FF"/>
                </a:solidFill>
              </a:rPr>
              <a:t>m</a:t>
            </a:r>
          </a:p>
        </p:txBody>
      </p:sp>
      <p:sp>
        <p:nvSpPr>
          <p:cNvPr id="689185" name="Line 33"/>
          <p:cNvSpPr>
            <a:spLocks noChangeShapeType="1"/>
          </p:cNvSpPr>
          <p:nvPr/>
        </p:nvSpPr>
        <p:spPr bwMode="auto">
          <a:xfrm rot="5400000" flipV="1">
            <a:off x="2062957" y="4040981"/>
            <a:ext cx="0" cy="360363"/>
          </a:xfrm>
          <a:prstGeom prst="line">
            <a:avLst/>
          </a:prstGeom>
          <a:noFill/>
          <a:ln w="38100">
            <a:solidFill>
              <a:srgbClr val="FF0000"/>
            </a:solidFill>
            <a:round/>
            <a:headEnd/>
            <a:tailEnd type="triangle" w="med" len="med"/>
          </a:ln>
          <a:effectLst/>
        </p:spPr>
        <p:txBody>
          <a:bodyPr/>
          <a:lstStyle/>
          <a:p>
            <a:endParaRPr lang="zh-CN" altLang="en-US"/>
          </a:p>
        </p:txBody>
      </p:sp>
      <p:sp>
        <p:nvSpPr>
          <p:cNvPr id="689186" name="Text Box 34"/>
          <p:cNvSpPr txBox="1">
            <a:spLocks noChangeArrowheads="1"/>
          </p:cNvSpPr>
          <p:nvPr/>
        </p:nvSpPr>
        <p:spPr bwMode="auto">
          <a:xfrm>
            <a:off x="5364163" y="3429000"/>
            <a:ext cx="322262" cy="519113"/>
          </a:xfrm>
          <a:prstGeom prst="rect">
            <a:avLst/>
          </a:prstGeom>
          <a:noFill/>
          <a:ln w="9525">
            <a:noFill/>
            <a:miter lim="800000"/>
            <a:headEnd/>
            <a:tailEnd/>
          </a:ln>
          <a:effectLst/>
        </p:spPr>
        <p:txBody>
          <a:bodyPr wrap="none">
            <a:spAutoFit/>
          </a:bodyPr>
          <a:lstStyle/>
          <a:p>
            <a:r>
              <a:rPr lang="en-US" altLang="zh-CN" sz="2800" b="1" i="1"/>
              <a:t>z</a:t>
            </a:r>
          </a:p>
        </p:txBody>
      </p:sp>
      <p:sp>
        <p:nvSpPr>
          <p:cNvPr id="689187" name="Text Box 35"/>
          <p:cNvSpPr txBox="1">
            <a:spLocks noChangeArrowheads="1"/>
          </p:cNvSpPr>
          <p:nvPr/>
        </p:nvSpPr>
        <p:spPr bwMode="auto">
          <a:xfrm>
            <a:off x="1835150" y="2405063"/>
            <a:ext cx="361950" cy="519112"/>
          </a:xfrm>
          <a:prstGeom prst="rect">
            <a:avLst/>
          </a:prstGeom>
          <a:noFill/>
          <a:ln w="9525">
            <a:noFill/>
            <a:miter lim="800000"/>
            <a:headEnd/>
            <a:tailEnd/>
          </a:ln>
          <a:effectLst/>
        </p:spPr>
        <p:txBody>
          <a:bodyPr wrap="none">
            <a:spAutoFit/>
          </a:bodyPr>
          <a:lstStyle/>
          <a:p>
            <a:r>
              <a:rPr lang="en-US" altLang="zh-CN" sz="2800" b="1" i="1"/>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indefinite" fill="hold" grpId="0" nodeType="clickEffect">
                                  <p:stCondLst>
                                    <p:cond delay="0"/>
                                  </p:stCondLst>
                                  <p:endCondLst>
                                    <p:cond evt="onNext" delay="0">
                                      <p:tgtEl>
                                        <p:sldTgt/>
                                      </p:tgtEl>
                                    </p:cond>
                                  </p:endCondLst>
                                  <p:childTnLst>
                                    <p:animMotion origin="layout" path="M -0.00052 -0.03241 L -0.00052 0.03333 L -0.00052 -0.03241 Z " pathEditMode="relative" ptsTypes="AAA">
                                      <p:cBhvr>
                                        <p:cTn id="6" dur="1000" fill="hold"/>
                                        <p:tgtEl>
                                          <p:spTgt spid="68918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918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灯片编号占位符 5"/>
          <p:cNvSpPr>
            <a:spLocks noGrp="1"/>
          </p:cNvSpPr>
          <p:nvPr>
            <p:ph type="sldNum" sz="quarter" idx="12"/>
          </p:nvPr>
        </p:nvSpPr>
        <p:spPr/>
        <p:txBody>
          <a:bodyPr/>
          <a:lstStyle/>
          <a:p>
            <a:fld id="{A6670F87-EFEE-414D-A0F4-51B48144CE1A}" type="slidenum">
              <a:rPr lang="en-US" altLang="zh-CN"/>
              <a:pPr/>
              <a:t>86</a:t>
            </a:fld>
            <a:endParaRPr lang="en-US" altLang="zh-CN"/>
          </a:p>
        </p:txBody>
      </p:sp>
      <p:sp>
        <p:nvSpPr>
          <p:cNvPr id="690178" name="Rectangle 2"/>
          <p:cNvSpPr>
            <a:spLocks noGrp="1" noChangeArrowheads="1"/>
          </p:cNvSpPr>
          <p:nvPr>
            <p:ph type="title"/>
          </p:nvPr>
        </p:nvSpPr>
        <p:spPr>
          <a:xfrm>
            <a:off x="685800" y="0"/>
            <a:ext cx="7772400" cy="1143000"/>
          </a:xfrm>
        </p:spPr>
        <p:txBody>
          <a:bodyPr/>
          <a:lstStyle/>
          <a:p>
            <a:r>
              <a:rPr lang="en-US" altLang="zh-CN"/>
              <a:t>Helmholtz</a:t>
            </a:r>
            <a:r>
              <a:rPr lang="zh-CN" altLang="en-US"/>
              <a:t>配置：</a:t>
            </a:r>
            <a:r>
              <a:rPr lang="zh-CN" altLang="en-US" i="1">
                <a:sym typeface="Symbol" pitchFamily="18" charset="2"/>
              </a:rPr>
              <a:t></a:t>
            </a:r>
            <a:r>
              <a:rPr lang="zh-CN" altLang="en-US"/>
              <a:t>＝</a:t>
            </a:r>
            <a:r>
              <a:rPr lang="en-US" altLang="zh-CN" i="1"/>
              <a:t>r</a:t>
            </a:r>
            <a:r>
              <a:rPr lang="en-US" altLang="zh-CN" i="1" baseline="-25000"/>
              <a:t>c</a:t>
            </a:r>
            <a:endParaRPr lang="en-US" altLang="zh-CN"/>
          </a:p>
        </p:txBody>
      </p:sp>
      <p:sp>
        <p:nvSpPr>
          <p:cNvPr id="690179" name="Rectangle 3"/>
          <p:cNvSpPr>
            <a:spLocks noGrp="1" noChangeArrowheads="1"/>
          </p:cNvSpPr>
          <p:nvPr>
            <p:ph type="body" idx="1"/>
          </p:nvPr>
        </p:nvSpPr>
        <p:spPr>
          <a:xfrm>
            <a:off x="611188" y="981075"/>
            <a:ext cx="2559050" cy="579438"/>
          </a:xfrm>
          <a:noFill/>
        </p:spPr>
        <p:txBody>
          <a:bodyPr wrap="none">
            <a:spAutoFit/>
          </a:bodyPr>
          <a:lstStyle/>
          <a:p>
            <a:r>
              <a:rPr lang="zh-CN" altLang="en-US"/>
              <a:t>垂直于轴向</a:t>
            </a:r>
          </a:p>
        </p:txBody>
      </p:sp>
      <p:sp>
        <p:nvSpPr>
          <p:cNvPr id="690180" name="Text Box 4"/>
          <p:cNvSpPr txBox="1">
            <a:spLocks noChangeArrowheads="1"/>
          </p:cNvSpPr>
          <p:nvPr/>
        </p:nvSpPr>
        <p:spPr bwMode="auto">
          <a:xfrm>
            <a:off x="4984750" y="6132513"/>
            <a:ext cx="2935288" cy="519112"/>
          </a:xfrm>
          <a:prstGeom prst="rect">
            <a:avLst/>
          </a:prstGeom>
          <a:noFill/>
          <a:ln w="9525">
            <a:noFill/>
            <a:miter lim="800000"/>
            <a:headEnd/>
            <a:tailEnd/>
          </a:ln>
          <a:effectLst/>
        </p:spPr>
        <p:txBody>
          <a:bodyPr wrap="none">
            <a:spAutoFit/>
          </a:bodyPr>
          <a:lstStyle/>
          <a:p>
            <a:r>
              <a:rPr lang="en-US" altLang="zh-CN" sz="2800">
                <a:latin typeface="Arial" pitchFamily="34" charset="0"/>
              </a:rPr>
              <a:t>Mathematica</a:t>
            </a:r>
            <a:r>
              <a:rPr lang="zh-CN" altLang="en-US" sz="2800">
                <a:latin typeface="Arial" pitchFamily="34" charset="0"/>
              </a:rPr>
              <a:t>作图</a:t>
            </a:r>
          </a:p>
        </p:txBody>
      </p:sp>
      <p:pic>
        <p:nvPicPr>
          <p:cNvPr id="690181" name="Picture 5" descr="VSM on EM-1"/>
          <p:cNvPicPr>
            <a:picLocks noChangeAspect="1" noChangeArrowheads="1"/>
          </p:cNvPicPr>
          <p:nvPr/>
        </p:nvPicPr>
        <p:blipFill>
          <a:blip r:embed="rId2" cstate="print"/>
          <a:srcRect/>
          <a:stretch>
            <a:fillRect/>
          </a:stretch>
        </p:blipFill>
        <p:spPr bwMode="auto">
          <a:xfrm>
            <a:off x="0" y="1733550"/>
            <a:ext cx="3924300" cy="3389313"/>
          </a:xfrm>
          <a:prstGeom prst="rect">
            <a:avLst/>
          </a:prstGeom>
          <a:noFill/>
        </p:spPr>
      </p:pic>
      <p:grpSp>
        <p:nvGrpSpPr>
          <p:cNvPr id="690182" name="Group 6"/>
          <p:cNvGrpSpPr>
            <a:grpSpLocks/>
          </p:cNvGrpSpPr>
          <p:nvPr/>
        </p:nvGrpSpPr>
        <p:grpSpPr bwMode="auto">
          <a:xfrm rot="39181714">
            <a:off x="556420" y="4841081"/>
            <a:ext cx="1668462" cy="1844675"/>
            <a:chOff x="1707" y="1613"/>
            <a:chExt cx="1842" cy="2141"/>
          </a:xfrm>
        </p:grpSpPr>
        <p:grpSp>
          <p:nvGrpSpPr>
            <p:cNvPr id="690183" name="Group 7"/>
            <p:cNvGrpSpPr>
              <a:grpSpLocks/>
            </p:cNvGrpSpPr>
            <p:nvPr/>
          </p:nvGrpSpPr>
          <p:grpSpPr bwMode="auto">
            <a:xfrm>
              <a:off x="1926" y="1713"/>
              <a:ext cx="1623" cy="2041"/>
              <a:chOff x="1926" y="1570"/>
              <a:chExt cx="1623" cy="2041"/>
            </a:xfrm>
          </p:grpSpPr>
          <p:grpSp>
            <p:nvGrpSpPr>
              <p:cNvPr id="690184" name="Group 8"/>
              <p:cNvGrpSpPr>
                <a:grpSpLocks/>
              </p:cNvGrpSpPr>
              <p:nvPr/>
            </p:nvGrpSpPr>
            <p:grpSpPr bwMode="auto">
              <a:xfrm>
                <a:off x="1950" y="1570"/>
                <a:ext cx="1599" cy="2041"/>
                <a:chOff x="1950" y="1570"/>
                <a:chExt cx="1599" cy="2041"/>
              </a:xfrm>
            </p:grpSpPr>
            <p:sp>
              <p:nvSpPr>
                <p:cNvPr id="690185" name="Oval 9"/>
                <p:cNvSpPr>
                  <a:spLocks noChangeArrowheads="1"/>
                </p:cNvSpPr>
                <p:nvPr/>
              </p:nvSpPr>
              <p:spPr bwMode="auto">
                <a:xfrm>
                  <a:off x="1950" y="2023"/>
                  <a:ext cx="1043" cy="182"/>
                </a:xfrm>
                <a:prstGeom prst="ellipse">
                  <a:avLst/>
                </a:prstGeom>
                <a:noFill/>
                <a:ln w="57150">
                  <a:solidFill>
                    <a:srgbClr val="FF9900"/>
                  </a:solidFill>
                  <a:round/>
                  <a:headEnd/>
                  <a:tailEnd/>
                </a:ln>
                <a:effectLst/>
              </p:spPr>
              <p:txBody>
                <a:bodyPr vert="eaVert" wrap="none" anchor="ctr"/>
                <a:lstStyle/>
                <a:p>
                  <a:pPr algn="ctr"/>
                  <a:endParaRPr lang="zh-CN" altLang="zh-CN" sz="1800"/>
                </a:p>
              </p:txBody>
            </p:sp>
            <p:sp>
              <p:nvSpPr>
                <p:cNvPr id="690186" name="Oval 10"/>
                <p:cNvSpPr>
                  <a:spLocks noChangeArrowheads="1"/>
                </p:cNvSpPr>
                <p:nvPr/>
              </p:nvSpPr>
              <p:spPr bwMode="auto">
                <a:xfrm>
                  <a:off x="1950" y="2976"/>
                  <a:ext cx="1043" cy="182"/>
                </a:xfrm>
                <a:prstGeom prst="ellipse">
                  <a:avLst/>
                </a:prstGeom>
                <a:noFill/>
                <a:ln w="57150">
                  <a:solidFill>
                    <a:srgbClr val="FF9900"/>
                  </a:solidFill>
                  <a:round/>
                  <a:headEnd/>
                  <a:tailEnd/>
                </a:ln>
                <a:effectLst/>
              </p:spPr>
              <p:txBody>
                <a:bodyPr wrap="none" anchor="ctr"/>
                <a:lstStyle/>
                <a:p>
                  <a:endParaRPr lang="zh-CN" altLang="en-US"/>
                </a:p>
              </p:txBody>
            </p:sp>
            <p:sp>
              <p:nvSpPr>
                <p:cNvPr id="690187" name="Line 11"/>
                <p:cNvSpPr>
                  <a:spLocks noChangeShapeType="1"/>
                </p:cNvSpPr>
                <p:nvPr/>
              </p:nvSpPr>
              <p:spPr bwMode="auto">
                <a:xfrm>
                  <a:off x="2471" y="1570"/>
                  <a:ext cx="0" cy="2041"/>
                </a:xfrm>
                <a:prstGeom prst="line">
                  <a:avLst/>
                </a:prstGeom>
                <a:noFill/>
                <a:ln w="28575">
                  <a:solidFill>
                    <a:schemeClr val="tx1"/>
                  </a:solidFill>
                  <a:prstDash val="lgDashDot"/>
                  <a:round/>
                  <a:headEnd/>
                  <a:tailEnd/>
                </a:ln>
                <a:effectLst/>
              </p:spPr>
              <p:txBody>
                <a:bodyPr/>
                <a:lstStyle/>
                <a:p>
                  <a:endParaRPr lang="zh-CN" altLang="en-US"/>
                </a:p>
              </p:txBody>
            </p:sp>
            <p:sp>
              <p:nvSpPr>
                <p:cNvPr id="690188" name="Line 12"/>
                <p:cNvSpPr>
                  <a:spLocks noChangeShapeType="1"/>
                </p:cNvSpPr>
                <p:nvPr/>
              </p:nvSpPr>
              <p:spPr bwMode="auto">
                <a:xfrm>
                  <a:off x="3017" y="2115"/>
                  <a:ext cx="453" cy="0"/>
                </a:xfrm>
                <a:prstGeom prst="line">
                  <a:avLst/>
                </a:prstGeom>
                <a:noFill/>
                <a:ln w="9525">
                  <a:solidFill>
                    <a:schemeClr val="tx1"/>
                  </a:solidFill>
                  <a:round/>
                  <a:headEnd/>
                  <a:tailEnd/>
                </a:ln>
                <a:effectLst/>
              </p:spPr>
              <p:txBody>
                <a:bodyPr/>
                <a:lstStyle/>
                <a:p>
                  <a:endParaRPr lang="zh-CN" altLang="en-US"/>
                </a:p>
              </p:txBody>
            </p:sp>
            <p:sp>
              <p:nvSpPr>
                <p:cNvPr id="690189" name="Line 13"/>
                <p:cNvSpPr>
                  <a:spLocks noChangeShapeType="1"/>
                </p:cNvSpPr>
                <p:nvPr/>
              </p:nvSpPr>
              <p:spPr bwMode="auto">
                <a:xfrm>
                  <a:off x="3244" y="2115"/>
                  <a:ext cx="0" cy="952"/>
                </a:xfrm>
                <a:prstGeom prst="line">
                  <a:avLst/>
                </a:prstGeom>
                <a:noFill/>
                <a:ln w="9525">
                  <a:solidFill>
                    <a:schemeClr val="tx1"/>
                  </a:solidFill>
                  <a:round/>
                  <a:headEnd type="triangle" w="med" len="med"/>
                  <a:tailEnd type="triangle" w="med" len="med"/>
                </a:ln>
                <a:effectLst/>
              </p:spPr>
              <p:txBody>
                <a:bodyPr/>
                <a:lstStyle/>
                <a:p>
                  <a:endParaRPr lang="zh-CN" altLang="en-US"/>
                </a:p>
              </p:txBody>
            </p:sp>
            <p:sp>
              <p:nvSpPr>
                <p:cNvPr id="690190" name="Line 14"/>
                <p:cNvSpPr>
                  <a:spLocks noChangeShapeType="1"/>
                </p:cNvSpPr>
                <p:nvPr/>
              </p:nvSpPr>
              <p:spPr bwMode="auto">
                <a:xfrm>
                  <a:off x="3017" y="3067"/>
                  <a:ext cx="453" cy="0"/>
                </a:xfrm>
                <a:prstGeom prst="line">
                  <a:avLst/>
                </a:prstGeom>
                <a:noFill/>
                <a:ln w="9525">
                  <a:solidFill>
                    <a:schemeClr val="tx1"/>
                  </a:solidFill>
                  <a:round/>
                  <a:headEnd/>
                  <a:tailEnd/>
                </a:ln>
                <a:effectLst/>
              </p:spPr>
              <p:txBody>
                <a:bodyPr/>
                <a:lstStyle/>
                <a:p>
                  <a:endParaRPr lang="zh-CN" altLang="en-US"/>
                </a:p>
              </p:txBody>
            </p:sp>
            <p:sp>
              <p:nvSpPr>
                <p:cNvPr id="690191" name="Text Box 15"/>
                <p:cNvSpPr txBox="1">
                  <a:spLocks noChangeArrowheads="1"/>
                </p:cNvSpPr>
                <p:nvPr/>
              </p:nvSpPr>
              <p:spPr bwMode="auto">
                <a:xfrm>
                  <a:off x="2942" y="2428"/>
                  <a:ext cx="607" cy="350"/>
                </a:xfrm>
                <a:prstGeom prst="rect">
                  <a:avLst/>
                </a:prstGeom>
                <a:solidFill>
                  <a:schemeClr val="bg1"/>
                </a:solidFill>
                <a:ln w="9525">
                  <a:noFill/>
                  <a:miter lim="800000"/>
                  <a:headEnd/>
                  <a:tailEnd/>
                </a:ln>
                <a:effectLst/>
              </p:spPr>
              <p:txBody>
                <a:bodyPr vert="eaVert" wrap="none">
                  <a:spAutoFit/>
                </a:bodyPr>
                <a:lstStyle/>
                <a:p>
                  <a:r>
                    <a:rPr lang="en-US" altLang="zh-CN" i="1">
                      <a:sym typeface="Symbol" pitchFamily="18" charset="2"/>
                    </a:rPr>
                    <a:t></a:t>
                  </a:r>
                </a:p>
              </p:txBody>
            </p:sp>
          </p:grpSp>
          <p:grpSp>
            <p:nvGrpSpPr>
              <p:cNvPr id="690192" name="Group 16"/>
              <p:cNvGrpSpPr>
                <a:grpSpLocks/>
              </p:cNvGrpSpPr>
              <p:nvPr/>
            </p:nvGrpSpPr>
            <p:grpSpPr bwMode="auto">
              <a:xfrm>
                <a:off x="1926" y="1635"/>
                <a:ext cx="591" cy="1361"/>
                <a:chOff x="1926" y="1635"/>
                <a:chExt cx="591" cy="1361"/>
              </a:xfrm>
            </p:grpSpPr>
            <p:sp>
              <p:nvSpPr>
                <p:cNvPr id="690193" name="Rectangle 17"/>
                <p:cNvSpPr>
                  <a:spLocks noChangeArrowheads="1"/>
                </p:cNvSpPr>
                <p:nvPr/>
              </p:nvSpPr>
              <p:spPr bwMode="auto">
                <a:xfrm>
                  <a:off x="2435" y="2004"/>
                  <a:ext cx="68" cy="39"/>
                </a:xfrm>
                <a:prstGeom prst="rect">
                  <a:avLst/>
                </a:prstGeom>
                <a:solidFill>
                  <a:schemeClr val="bg1"/>
                </a:solidFill>
                <a:ln w="9525">
                  <a:noFill/>
                  <a:miter lim="800000"/>
                  <a:headEnd/>
                  <a:tailEnd/>
                </a:ln>
                <a:effectLst/>
              </p:spPr>
              <p:txBody>
                <a:bodyPr vert="eaVert" wrap="none" anchor="ctr"/>
                <a:lstStyle/>
                <a:p>
                  <a:pPr algn="ctr"/>
                  <a:endParaRPr lang="zh-CN" altLang="zh-CN" sz="1800"/>
                </a:p>
              </p:txBody>
            </p:sp>
            <p:sp>
              <p:nvSpPr>
                <p:cNvPr id="690194" name="Freeform 18"/>
                <p:cNvSpPr>
                  <a:spLocks/>
                </p:cNvSpPr>
                <p:nvPr/>
              </p:nvSpPr>
              <p:spPr bwMode="auto">
                <a:xfrm>
                  <a:off x="1926" y="1635"/>
                  <a:ext cx="499" cy="408"/>
                </a:xfrm>
                <a:custGeom>
                  <a:avLst/>
                  <a:gdLst/>
                  <a:ahLst/>
                  <a:cxnLst>
                    <a:cxn ang="0">
                      <a:pos x="0" y="0"/>
                    </a:cxn>
                    <a:cxn ang="0">
                      <a:pos x="317" y="0"/>
                    </a:cxn>
                    <a:cxn ang="0">
                      <a:pos x="317" y="408"/>
                    </a:cxn>
                  </a:cxnLst>
                  <a:rect l="0" t="0" r="r" b="b"/>
                  <a:pathLst>
                    <a:path w="317" h="408">
                      <a:moveTo>
                        <a:pt x="0" y="0"/>
                      </a:moveTo>
                      <a:lnTo>
                        <a:pt x="317" y="0"/>
                      </a:lnTo>
                      <a:lnTo>
                        <a:pt x="317" y="408"/>
                      </a:lnTo>
                    </a:path>
                  </a:pathLst>
                </a:custGeom>
                <a:noFill/>
                <a:ln w="57150" cmpd="sng">
                  <a:solidFill>
                    <a:srgbClr val="FF9900"/>
                  </a:solidFill>
                  <a:round/>
                  <a:headEnd/>
                  <a:tailEnd/>
                </a:ln>
                <a:effectLst/>
              </p:spPr>
              <p:txBody>
                <a:bodyPr/>
                <a:lstStyle/>
                <a:p>
                  <a:endParaRPr lang="zh-CN" altLang="en-US"/>
                </a:p>
              </p:txBody>
            </p:sp>
            <p:sp>
              <p:nvSpPr>
                <p:cNvPr id="690195" name="Rectangle 19"/>
                <p:cNvSpPr>
                  <a:spLocks noChangeArrowheads="1"/>
                </p:cNvSpPr>
                <p:nvPr/>
              </p:nvSpPr>
              <p:spPr bwMode="auto">
                <a:xfrm>
                  <a:off x="2435" y="2957"/>
                  <a:ext cx="68" cy="39"/>
                </a:xfrm>
                <a:prstGeom prst="rect">
                  <a:avLst/>
                </a:prstGeom>
                <a:solidFill>
                  <a:schemeClr val="bg1"/>
                </a:solidFill>
                <a:ln w="9525">
                  <a:noFill/>
                  <a:miter lim="800000"/>
                  <a:headEnd/>
                  <a:tailEnd/>
                </a:ln>
                <a:effectLst/>
              </p:spPr>
              <p:txBody>
                <a:bodyPr vert="eaVert" wrap="none" anchor="ctr"/>
                <a:lstStyle/>
                <a:p>
                  <a:pPr algn="ctr"/>
                  <a:endParaRPr lang="zh-CN" altLang="zh-CN" sz="1800"/>
                </a:p>
              </p:txBody>
            </p:sp>
            <p:sp>
              <p:nvSpPr>
                <p:cNvPr id="690196" name="Freeform 20"/>
                <p:cNvSpPr>
                  <a:spLocks/>
                </p:cNvSpPr>
                <p:nvPr/>
              </p:nvSpPr>
              <p:spPr bwMode="auto">
                <a:xfrm>
                  <a:off x="1927" y="2588"/>
                  <a:ext cx="499" cy="408"/>
                </a:xfrm>
                <a:custGeom>
                  <a:avLst/>
                  <a:gdLst/>
                  <a:ahLst/>
                  <a:cxnLst>
                    <a:cxn ang="0">
                      <a:pos x="0" y="0"/>
                    </a:cxn>
                    <a:cxn ang="0">
                      <a:pos x="317" y="0"/>
                    </a:cxn>
                    <a:cxn ang="0">
                      <a:pos x="317" y="408"/>
                    </a:cxn>
                  </a:cxnLst>
                  <a:rect l="0" t="0" r="r" b="b"/>
                  <a:pathLst>
                    <a:path w="317" h="408">
                      <a:moveTo>
                        <a:pt x="0" y="0"/>
                      </a:moveTo>
                      <a:lnTo>
                        <a:pt x="317" y="0"/>
                      </a:lnTo>
                      <a:lnTo>
                        <a:pt x="317" y="408"/>
                      </a:lnTo>
                    </a:path>
                  </a:pathLst>
                </a:custGeom>
                <a:noFill/>
                <a:ln w="57150" cmpd="sng">
                  <a:solidFill>
                    <a:srgbClr val="FF9900"/>
                  </a:solidFill>
                  <a:round/>
                  <a:headEnd/>
                  <a:tailEnd/>
                </a:ln>
                <a:effectLst/>
              </p:spPr>
              <p:txBody>
                <a:bodyPr/>
                <a:lstStyle/>
                <a:p>
                  <a:endParaRPr lang="zh-CN" altLang="en-US"/>
                </a:p>
              </p:txBody>
            </p:sp>
            <p:sp>
              <p:nvSpPr>
                <p:cNvPr id="690197" name="Line 21"/>
                <p:cNvSpPr>
                  <a:spLocks noChangeShapeType="1"/>
                </p:cNvSpPr>
                <p:nvPr/>
              </p:nvSpPr>
              <p:spPr bwMode="auto">
                <a:xfrm>
                  <a:off x="2517" y="2006"/>
                  <a:ext cx="0" cy="984"/>
                </a:xfrm>
                <a:prstGeom prst="line">
                  <a:avLst/>
                </a:prstGeom>
                <a:noFill/>
                <a:ln w="57150">
                  <a:solidFill>
                    <a:srgbClr val="FF9900"/>
                  </a:solidFill>
                  <a:round/>
                  <a:headEnd/>
                  <a:tailEnd/>
                </a:ln>
                <a:effectLst/>
              </p:spPr>
              <p:txBody>
                <a:bodyPr/>
                <a:lstStyle/>
                <a:p>
                  <a:endParaRPr lang="zh-CN" altLang="en-US"/>
                </a:p>
              </p:txBody>
            </p:sp>
          </p:grpSp>
        </p:grpSp>
        <p:sp>
          <p:nvSpPr>
            <p:cNvPr id="690198" name="Text Box 22"/>
            <p:cNvSpPr txBox="1">
              <a:spLocks noChangeArrowheads="1"/>
            </p:cNvSpPr>
            <p:nvPr/>
          </p:nvSpPr>
          <p:spPr bwMode="auto">
            <a:xfrm>
              <a:off x="1707" y="2577"/>
              <a:ext cx="393" cy="530"/>
            </a:xfrm>
            <a:prstGeom prst="rect">
              <a:avLst/>
            </a:prstGeom>
            <a:noFill/>
            <a:ln w="9525">
              <a:noFill/>
              <a:miter lim="800000"/>
              <a:headEnd/>
              <a:tailEnd/>
            </a:ln>
            <a:effectLst/>
          </p:spPr>
          <p:txBody>
            <a:bodyPr wrap="none">
              <a:spAutoFit/>
            </a:bodyPr>
            <a:lstStyle/>
            <a:p>
              <a:r>
                <a:rPr lang="en-US" altLang="zh-CN"/>
                <a:t>+</a:t>
              </a:r>
            </a:p>
          </p:txBody>
        </p:sp>
        <p:sp>
          <p:nvSpPr>
            <p:cNvPr id="690199" name="Text Box 23"/>
            <p:cNvSpPr txBox="1">
              <a:spLocks noChangeArrowheads="1"/>
            </p:cNvSpPr>
            <p:nvPr/>
          </p:nvSpPr>
          <p:spPr bwMode="auto">
            <a:xfrm>
              <a:off x="1709" y="1613"/>
              <a:ext cx="387" cy="531"/>
            </a:xfrm>
            <a:prstGeom prst="rect">
              <a:avLst/>
            </a:prstGeom>
            <a:noFill/>
            <a:ln w="9525">
              <a:noFill/>
              <a:miter lim="800000"/>
              <a:headEnd/>
              <a:tailEnd/>
            </a:ln>
            <a:effectLst/>
          </p:spPr>
          <p:txBody>
            <a:bodyPr wrap="none">
              <a:spAutoFit/>
            </a:bodyPr>
            <a:lstStyle/>
            <a:p>
              <a:r>
                <a:rPr lang="en-US" altLang="zh-CN">
                  <a:sym typeface="Symbol" pitchFamily="18" charset="2"/>
                </a:rPr>
                <a:t></a:t>
              </a:r>
            </a:p>
          </p:txBody>
        </p:sp>
      </p:grpSp>
      <p:pic>
        <p:nvPicPr>
          <p:cNvPr id="690200" name="Picture 24" descr="VSM on EM-4"/>
          <p:cNvPicPr>
            <a:picLocks noChangeAspect="1" noChangeArrowheads="1"/>
          </p:cNvPicPr>
          <p:nvPr/>
        </p:nvPicPr>
        <p:blipFill>
          <a:blip r:embed="rId3" cstate="print"/>
          <a:srcRect/>
          <a:stretch>
            <a:fillRect/>
          </a:stretch>
        </p:blipFill>
        <p:spPr bwMode="auto">
          <a:xfrm>
            <a:off x="3924300" y="1412875"/>
            <a:ext cx="5099050" cy="4405313"/>
          </a:xfrm>
          <a:prstGeom prst="rect">
            <a:avLst/>
          </a:prstGeom>
          <a:noFill/>
        </p:spPr>
      </p:pic>
      <p:sp>
        <p:nvSpPr>
          <p:cNvPr id="690201" name="Freeform 25"/>
          <p:cNvSpPr>
            <a:spLocks/>
          </p:cNvSpPr>
          <p:nvPr/>
        </p:nvSpPr>
        <p:spPr bwMode="auto">
          <a:xfrm>
            <a:off x="6588125" y="3213100"/>
            <a:ext cx="527050" cy="865188"/>
          </a:xfrm>
          <a:custGeom>
            <a:avLst/>
            <a:gdLst/>
            <a:ahLst/>
            <a:cxnLst>
              <a:cxn ang="0">
                <a:pos x="91" y="201"/>
              </a:cxn>
              <a:cxn ang="0">
                <a:pos x="0" y="137"/>
              </a:cxn>
              <a:cxn ang="0">
                <a:pos x="9" y="82"/>
              </a:cxn>
              <a:cxn ang="0">
                <a:pos x="146" y="0"/>
              </a:cxn>
              <a:cxn ang="0">
                <a:pos x="283" y="55"/>
              </a:cxn>
              <a:cxn ang="0">
                <a:pos x="329" y="100"/>
              </a:cxn>
              <a:cxn ang="0">
                <a:pos x="310" y="192"/>
              </a:cxn>
              <a:cxn ang="0">
                <a:pos x="201" y="265"/>
              </a:cxn>
              <a:cxn ang="0">
                <a:pos x="182" y="512"/>
              </a:cxn>
              <a:cxn ang="0">
                <a:pos x="210" y="539"/>
              </a:cxn>
            </a:cxnLst>
            <a:rect l="0" t="0" r="r" b="b"/>
            <a:pathLst>
              <a:path w="332" h="545">
                <a:moveTo>
                  <a:pt x="91" y="201"/>
                </a:moveTo>
                <a:cubicBezTo>
                  <a:pt x="33" y="182"/>
                  <a:pt x="32" y="185"/>
                  <a:pt x="0" y="137"/>
                </a:cubicBezTo>
                <a:cubicBezTo>
                  <a:pt x="3" y="119"/>
                  <a:pt x="3" y="100"/>
                  <a:pt x="9" y="82"/>
                </a:cubicBezTo>
                <a:cubicBezTo>
                  <a:pt x="28" y="24"/>
                  <a:pt x="95" y="10"/>
                  <a:pt x="146" y="0"/>
                </a:cubicBezTo>
                <a:cubicBezTo>
                  <a:pt x="209" y="9"/>
                  <a:pt x="237" y="14"/>
                  <a:pt x="283" y="55"/>
                </a:cubicBezTo>
                <a:cubicBezTo>
                  <a:pt x="299" y="69"/>
                  <a:pt x="329" y="100"/>
                  <a:pt x="329" y="100"/>
                </a:cubicBezTo>
                <a:cubicBezTo>
                  <a:pt x="325" y="131"/>
                  <a:pt x="332" y="170"/>
                  <a:pt x="310" y="192"/>
                </a:cubicBezTo>
                <a:cubicBezTo>
                  <a:pt x="289" y="213"/>
                  <a:pt x="229" y="251"/>
                  <a:pt x="201" y="265"/>
                </a:cubicBezTo>
                <a:cubicBezTo>
                  <a:pt x="170" y="358"/>
                  <a:pt x="182" y="314"/>
                  <a:pt x="182" y="512"/>
                </a:cubicBezTo>
                <a:cubicBezTo>
                  <a:pt x="182" y="545"/>
                  <a:pt x="190" y="539"/>
                  <a:pt x="210" y="539"/>
                </a:cubicBezTo>
              </a:path>
            </a:pathLst>
          </a:custGeom>
          <a:noFill/>
          <a:ln w="76200" cmpd="sng">
            <a:solidFill>
              <a:srgbClr val="FF0000"/>
            </a:solidFill>
            <a:round/>
            <a:headEnd/>
            <a:tailEnd/>
          </a:ln>
          <a:effectLst/>
        </p:spPr>
        <p:txBody>
          <a:bodyPr/>
          <a:lstStyle/>
          <a:p>
            <a:endParaRPr lang="zh-CN" altLang="en-US"/>
          </a:p>
        </p:txBody>
      </p:sp>
      <p:sp>
        <p:nvSpPr>
          <p:cNvPr id="690202" name="Oval 26"/>
          <p:cNvSpPr>
            <a:spLocks noChangeArrowheads="1"/>
          </p:cNvSpPr>
          <p:nvPr/>
        </p:nvSpPr>
        <p:spPr bwMode="auto">
          <a:xfrm>
            <a:off x="6775450" y="4210050"/>
            <a:ext cx="215900" cy="215900"/>
          </a:xfrm>
          <a:prstGeom prst="ellipse">
            <a:avLst/>
          </a:prstGeom>
          <a:solidFill>
            <a:srgbClr val="FF0000"/>
          </a:solidFill>
          <a:ln w="9525">
            <a:solidFill>
              <a:srgbClr val="FF0000"/>
            </a:solidFill>
            <a:round/>
            <a:headEnd/>
            <a:tailEnd/>
          </a:ln>
          <a:effectLst/>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灯片编号占位符 5"/>
          <p:cNvSpPr>
            <a:spLocks noGrp="1"/>
          </p:cNvSpPr>
          <p:nvPr>
            <p:ph type="sldNum" sz="quarter" idx="12"/>
          </p:nvPr>
        </p:nvSpPr>
        <p:spPr/>
        <p:txBody>
          <a:bodyPr/>
          <a:lstStyle/>
          <a:p>
            <a:fld id="{A5A36C0A-E98E-43B1-90CE-342671C55CF5}" type="slidenum">
              <a:rPr lang="en-US" altLang="zh-CN"/>
              <a:pPr/>
              <a:t>87</a:t>
            </a:fld>
            <a:endParaRPr lang="en-US" altLang="zh-CN"/>
          </a:p>
        </p:txBody>
      </p:sp>
      <p:sp>
        <p:nvSpPr>
          <p:cNvPr id="691202" name="Rectangle 2"/>
          <p:cNvSpPr>
            <a:spLocks noGrp="1" noChangeArrowheads="1"/>
          </p:cNvSpPr>
          <p:nvPr>
            <p:ph type="title"/>
          </p:nvPr>
        </p:nvSpPr>
        <p:spPr>
          <a:xfrm>
            <a:off x="685800" y="0"/>
            <a:ext cx="7772400" cy="1143000"/>
          </a:xfrm>
        </p:spPr>
        <p:txBody>
          <a:bodyPr/>
          <a:lstStyle/>
          <a:p>
            <a:r>
              <a:rPr lang="zh-CN" altLang="en-US"/>
              <a:t>最均匀配置：</a:t>
            </a:r>
            <a:r>
              <a:rPr lang="zh-CN" altLang="en-US" i="1">
                <a:sym typeface="Symbol" pitchFamily="18" charset="2"/>
              </a:rPr>
              <a:t></a:t>
            </a:r>
            <a:r>
              <a:rPr lang="zh-CN" altLang="en-US"/>
              <a:t>＝</a:t>
            </a:r>
            <a:r>
              <a:rPr lang="zh-CN" altLang="en-US">
                <a:sym typeface="Symbol" pitchFamily="18" charset="2"/>
              </a:rPr>
              <a:t></a:t>
            </a:r>
            <a:r>
              <a:rPr lang="en-US" altLang="zh-CN">
                <a:sym typeface="Symbol" pitchFamily="18" charset="2"/>
              </a:rPr>
              <a:t>3</a:t>
            </a:r>
            <a:r>
              <a:rPr lang="en-US" altLang="zh-CN" i="1"/>
              <a:t>r</a:t>
            </a:r>
            <a:r>
              <a:rPr lang="en-US" altLang="zh-CN" i="1" baseline="-25000"/>
              <a:t>c</a:t>
            </a:r>
            <a:endParaRPr lang="en-US" altLang="zh-CN"/>
          </a:p>
        </p:txBody>
      </p:sp>
      <p:sp>
        <p:nvSpPr>
          <p:cNvPr id="691203" name="Rectangle 3"/>
          <p:cNvSpPr>
            <a:spLocks noGrp="1" noChangeArrowheads="1"/>
          </p:cNvSpPr>
          <p:nvPr>
            <p:ph type="body" idx="1"/>
          </p:nvPr>
        </p:nvSpPr>
        <p:spPr>
          <a:xfrm>
            <a:off x="611188" y="981075"/>
            <a:ext cx="2559050" cy="579438"/>
          </a:xfrm>
          <a:noFill/>
        </p:spPr>
        <p:txBody>
          <a:bodyPr wrap="none">
            <a:spAutoFit/>
          </a:bodyPr>
          <a:lstStyle/>
          <a:p>
            <a:r>
              <a:rPr lang="zh-CN" altLang="en-US"/>
              <a:t>垂直于轴向</a:t>
            </a:r>
          </a:p>
        </p:txBody>
      </p:sp>
      <p:sp>
        <p:nvSpPr>
          <p:cNvPr id="691204" name="Text Box 4"/>
          <p:cNvSpPr txBox="1">
            <a:spLocks noChangeArrowheads="1"/>
          </p:cNvSpPr>
          <p:nvPr/>
        </p:nvSpPr>
        <p:spPr bwMode="auto">
          <a:xfrm>
            <a:off x="4984750" y="6132513"/>
            <a:ext cx="2935288" cy="519112"/>
          </a:xfrm>
          <a:prstGeom prst="rect">
            <a:avLst/>
          </a:prstGeom>
          <a:noFill/>
          <a:ln w="9525">
            <a:noFill/>
            <a:miter lim="800000"/>
            <a:headEnd/>
            <a:tailEnd/>
          </a:ln>
          <a:effectLst/>
        </p:spPr>
        <p:txBody>
          <a:bodyPr wrap="none">
            <a:spAutoFit/>
          </a:bodyPr>
          <a:lstStyle/>
          <a:p>
            <a:r>
              <a:rPr lang="en-US" altLang="zh-CN" sz="2800">
                <a:latin typeface="Arial" pitchFamily="34" charset="0"/>
              </a:rPr>
              <a:t>Mathematica</a:t>
            </a:r>
            <a:r>
              <a:rPr lang="zh-CN" altLang="en-US" sz="2800">
                <a:latin typeface="Arial" pitchFamily="34" charset="0"/>
              </a:rPr>
              <a:t>作图</a:t>
            </a:r>
          </a:p>
        </p:txBody>
      </p:sp>
      <p:pic>
        <p:nvPicPr>
          <p:cNvPr id="691205" name="Picture 5" descr="VSM on EM-2"/>
          <p:cNvPicPr>
            <a:picLocks noChangeAspect="1" noChangeArrowheads="1"/>
          </p:cNvPicPr>
          <p:nvPr/>
        </p:nvPicPr>
        <p:blipFill>
          <a:blip r:embed="rId2" cstate="print"/>
          <a:srcRect/>
          <a:stretch>
            <a:fillRect/>
          </a:stretch>
        </p:blipFill>
        <p:spPr bwMode="auto">
          <a:xfrm>
            <a:off x="0" y="1557338"/>
            <a:ext cx="4211638" cy="3697287"/>
          </a:xfrm>
          <a:prstGeom prst="rect">
            <a:avLst/>
          </a:prstGeom>
          <a:noFill/>
        </p:spPr>
      </p:pic>
      <p:grpSp>
        <p:nvGrpSpPr>
          <p:cNvPr id="691206" name="Group 6"/>
          <p:cNvGrpSpPr>
            <a:grpSpLocks/>
          </p:cNvGrpSpPr>
          <p:nvPr/>
        </p:nvGrpSpPr>
        <p:grpSpPr bwMode="auto">
          <a:xfrm rot="17793734">
            <a:off x="710407" y="4534694"/>
            <a:ext cx="1671637" cy="2308225"/>
            <a:chOff x="1707" y="1607"/>
            <a:chExt cx="1845" cy="2147"/>
          </a:xfrm>
        </p:grpSpPr>
        <p:grpSp>
          <p:nvGrpSpPr>
            <p:cNvPr id="691207" name="Group 7"/>
            <p:cNvGrpSpPr>
              <a:grpSpLocks/>
            </p:cNvGrpSpPr>
            <p:nvPr/>
          </p:nvGrpSpPr>
          <p:grpSpPr bwMode="auto">
            <a:xfrm>
              <a:off x="1926" y="1713"/>
              <a:ext cx="1626" cy="2041"/>
              <a:chOff x="1926" y="1570"/>
              <a:chExt cx="1626" cy="2041"/>
            </a:xfrm>
          </p:grpSpPr>
          <p:grpSp>
            <p:nvGrpSpPr>
              <p:cNvPr id="691208" name="Group 8"/>
              <p:cNvGrpSpPr>
                <a:grpSpLocks/>
              </p:cNvGrpSpPr>
              <p:nvPr/>
            </p:nvGrpSpPr>
            <p:grpSpPr bwMode="auto">
              <a:xfrm>
                <a:off x="1950" y="1570"/>
                <a:ext cx="1602" cy="2041"/>
                <a:chOff x="1950" y="1570"/>
                <a:chExt cx="1602" cy="2041"/>
              </a:xfrm>
            </p:grpSpPr>
            <p:sp>
              <p:nvSpPr>
                <p:cNvPr id="691209" name="Oval 9"/>
                <p:cNvSpPr>
                  <a:spLocks noChangeArrowheads="1"/>
                </p:cNvSpPr>
                <p:nvPr/>
              </p:nvSpPr>
              <p:spPr bwMode="auto">
                <a:xfrm>
                  <a:off x="1950" y="2023"/>
                  <a:ext cx="1043" cy="182"/>
                </a:xfrm>
                <a:prstGeom prst="ellipse">
                  <a:avLst/>
                </a:prstGeom>
                <a:noFill/>
                <a:ln w="57150">
                  <a:solidFill>
                    <a:srgbClr val="FF9900"/>
                  </a:solidFill>
                  <a:round/>
                  <a:headEnd/>
                  <a:tailEnd/>
                </a:ln>
                <a:effectLst/>
              </p:spPr>
              <p:txBody>
                <a:bodyPr vert="eaVert" wrap="none" anchor="ctr"/>
                <a:lstStyle/>
                <a:p>
                  <a:pPr algn="ctr"/>
                  <a:endParaRPr lang="zh-CN" altLang="zh-CN" sz="1800"/>
                </a:p>
              </p:txBody>
            </p:sp>
            <p:sp>
              <p:nvSpPr>
                <p:cNvPr id="691210" name="Oval 10"/>
                <p:cNvSpPr>
                  <a:spLocks noChangeArrowheads="1"/>
                </p:cNvSpPr>
                <p:nvPr/>
              </p:nvSpPr>
              <p:spPr bwMode="auto">
                <a:xfrm>
                  <a:off x="1950" y="2976"/>
                  <a:ext cx="1043" cy="182"/>
                </a:xfrm>
                <a:prstGeom prst="ellipse">
                  <a:avLst/>
                </a:prstGeom>
                <a:noFill/>
                <a:ln w="57150">
                  <a:solidFill>
                    <a:srgbClr val="FF9900"/>
                  </a:solidFill>
                  <a:round/>
                  <a:headEnd/>
                  <a:tailEnd/>
                </a:ln>
                <a:effectLst/>
              </p:spPr>
              <p:txBody>
                <a:bodyPr wrap="none" anchor="ctr"/>
                <a:lstStyle/>
                <a:p>
                  <a:endParaRPr lang="zh-CN" altLang="en-US"/>
                </a:p>
              </p:txBody>
            </p:sp>
            <p:sp>
              <p:nvSpPr>
                <p:cNvPr id="691211" name="Line 11"/>
                <p:cNvSpPr>
                  <a:spLocks noChangeShapeType="1"/>
                </p:cNvSpPr>
                <p:nvPr/>
              </p:nvSpPr>
              <p:spPr bwMode="auto">
                <a:xfrm>
                  <a:off x="2471" y="1570"/>
                  <a:ext cx="0" cy="2041"/>
                </a:xfrm>
                <a:prstGeom prst="line">
                  <a:avLst/>
                </a:prstGeom>
                <a:noFill/>
                <a:ln w="28575">
                  <a:solidFill>
                    <a:schemeClr val="tx1"/>
                  </a:solidFill>
                  <a:prstDash val="lgDashDot"/>
                  <a:round/>
                  <a:headEnd/>
                  <a:tailEnd/>
                </a:ln>
                <a:effectLst/>
              </p:spPr>
              <p:txBody>
                <a:bodyPr/>
                <a:lstStyle/>
                <a:p>
                  <a:endParaRPr lang="zh-CN" altLang="en-US"/>
                </a:p>
              </p:txBody>
            </p:sp>
            <p:sp>
              <p:nvSpPr>
                <p:cNvPr id="691212" name="Line 12"/>
                <p:cNvSpPr>
                  <a:spLocks noChangeShapeType="1"/>
                </p:cNvSpPr>
                <p:nvPr/>
              </p:nvSpPr>
              <p:spPr bwMode="auto">
                <a:xfrm>
                  <a:off x="3017" y="2115"/>
                  <a:ext cx="453" cy="0"/>
                </a:xfrm>
                <a:prstGeom prst="line">
                  <a:avLst/>
                </a:prstGeom>
                <a:noFill/>
                <a:ln w="9525">
                  <a:solidFill>
                    <a:schemeClr val="tx1"/>
                  </a:solidFill>
                  <a:round/>
                  <a:headEnd/>
                  <a:tailEnd/>
                </a:ln>
                <a:effectLst/>
              </p:spPr>
              <p:txBody>
                <a:bodyPr/>
                <a:lstStyle/>
                <a:p>
                  <a:endParaRPr lang="zh-CN" altLang="en-US"/>
                </a:p>
              </p:txBody>
            </p:sp>
            <p:sp>
              <p:nvSpPr>
                <p:cNvPr id="691213" name="Line 13"/>
                <p:cNvSpPr>
                  <a:spLocks noChangeShapeType="1"/>
                </p:cNvSpPr>
                <p:nvPr/>
              </p:nvSpPr>
              <p:spPr bwMode="auto">
                <a:xfrm>
                  <a:off x="3244" y="2115"/>
                  <a:ext cx="0" cy="952"/>
                </a:xfrm>
                <a:prstGeom prst="line">
                  <a:avLst/>
                </a:prstGeom>
                <a:noFill/>
                <a:ln w="9525">
                  <a:solidFill>
                    <a:schemeClr val="tx1"/>
                  </a:solidFill>
                  <a:round/>
                  <a:headEnd type="triangle" w="med" len="med"/>
                  <a:tailEnd type="triangle" w="med" len="med"/>
                </a:ln>
                <a:effectLst/>
              </p:spPr>
              <p:txBody>
                <a:bodyPr/>
                <a:lstStyle/>
                <a:p>
                  <a:endParaRPr lang="zh-CN" altLang="en-US"/>
                </a:p>
              </p:txBody>
            </p:sp>
            <p:sp>
              <p:nvSpPr>
                <p:cNvPr id="691214" name="Line 14"/>
                <p:cNvSpPr>
                  <a:spLocks noChangeShapeType="1"/>
                </p:cNvSpPr>
                <p:nvPr/>
              </p:nvSpPr>
              <p:spPr bwMode="auto">
                <a:xfrm>
                  <a:off x="3017" y="3067"/>
                  <a:ext cx="453" cy="0"/>
                </a:xfrm>
                <a:prstGeom prst="line">
                  <a:avLst/>
                </a:prstGeom>
                <a:noFill/>
                <a:ln w="9525">
                  <a:solidFill>
                    <a:schemeClr val="tx1"/>
                  </a:solidFill>
                  <a:round/>
                  <a:headEnd/>
                  <a:tailEnd/>
                </a:ln>
                <a:effectLst/>
              </p:spPr>
              <p:txBody>
                <a:bodyPr/>
                <a:lstStyle/>
                <a:p>
                  <a:endParaRPr lang="zh-CN" altLang="en-US"/>
                </a:p>
              </p:txBody>
            </p:sp>
            <p:sp>
              <p:nvSpPr>
                <p:cNvPr id="691215" name="Text Box 15"/>
                <p:cNvSpPr txBox="1">
                  <a:spLocks noChangeArrowheads="1"/>
                </p:cNvSpPr>
                <p:nvPr/>
              </p:nvSpPr>
              <p:spPr bwMode="auto">
                <a:xfrm>
                  <a:off x="2946" y="2424"/>
                  <a:ext cx="606" cy="280"/>
                </a:xfrm>
                <a:prstGeom prst="rect">
                  <a:avLst/>
                </a:prstGeom>
                <a:solidFill>
                  <a:schemeClr val="bg1"/>
                </a:solidFill>
                <a:ln w="9525">
                  <a:noFill/>
                  <a:miter lim="800000"/>
                  <a:headEnd/>
                  <a:tailEnd/>
                </a:ln>
                <a:effectLst/>
              </p:spPr>
              <p:txBody>
                <a:bodyPr vert="eaVert" wrap="none">
                  <a:spAutoFit/>
                </a:bodyPr>
                <a:lstStyle/>
                <a:p>
                  <a:r>
                    <a:rPr lang="en-US" altLang="zh-CN" i="1">
                      <a:sym typeface="Symbol" pitchFamily="18" charset="2"/>
                    </a:rPr>
                    <a:t></a:t>
                  </a:r>
                </a:p>
              </p:txBody>
            </p:sp>
          </p:grpSp>
          <p:grpSp>
            <p:nvGrpSpPr>
              <p:cNvPr id="691216" name="Group 16"/>
              <p:cNvGrpSpPr>
                <a:grpSpLocks/>
              </p:cNvGrpSpPr>
              <p:nvPr/>
            </p:nvGrpSpPr>
            <p:grpSpPr bwMode="auto">
              <a:xfrm>
                <a:off x="1926" y="1635"/>
                <a:ext cx="591" cy="1361"/>
                <a:chOff x="1926" y="1635"/>
                <a:chExt cx="591" cy="1361"/>
              </a:xfrm>
            </p:grpSpPr>
            <p:sp>
              <p:nvSpPr>
                <p:cNvPr id="691217" name="Rectangle 17"/>
                <p:cNvSpPr>
                  <a:spLocks noChangeArrowheads="1"/>
                </p:cNvSpPr>
                <p:nvPr/>
              </p:nvSpPr>
              <p:spPr bwMode="auto">
                <a:xfrm>
                  <a:off x="2435" y="2004"/>
                  <a:ext cx="68" cy="39"/>
                </a:xfrm>
                <a:prstGeom prst="rect">
                  <a:avLst/>
                </a:prstGeom>
                <a:solidFill>
                  <a:schemeClr val="bg1"/>
                </a:solidFill>
                <a:ln w="9525">
                  <a:noFill/>
                  <a:miter lim="800000"/>
                  <a:headEnd/>
                  <a:tailEnd/>
                </a:ln>
                <a:effectLst/>
              </p:spPr>
              <p:txBody>
                <a:bodyPr vert="eaVert" wrap="none" anchor="ctr"/>
                <a:lstStyle/>
                <a:p>
                  <a:pPr algn="ctr"/>
                  <a:endParaRPr lang="zh-CN" altLang="zh-CN" sz="1800"/>
                </a:p>
              </p:txBody>
            </p:sp>
            <p:sp>
              <p:nvSpPr>
                <p:cNvPr id="691218" name="Freeform 18"/>
                <p:cNvSpPr>
                  <a:spLocks/>
                </p:cNvSpPr>
                <p:nvPr/>
              </p:nvSpPr>
              <p:spPr bwMode="auto">
                <a:xfrm>
                  <a:off x="1926" y="1635"/>
                  <a:ext cx="499" cy="408"/>
                </a:xfrm>
                <a:custGeom>
                  <a:avLst/>
                  <a:gdLst/>
                  <a:ahLst/>
                  <a:cxnLst>
                    <a:cxn ang="0">
                      <a:pos x="0" y="0"/>
                    </a:cxn>
                    <a:cxn ang="0">
                      <a:pos x="317" y="0"/>
                    </a:cxn>
                    <a:cxn ang="0">
                      <a:pos x="317" y="408"/>
                    </a:cxn>
                  </a:cxnLst>
                  <a:rect l="0" t="0" r="r" b="b"/>
                  <a:pathLst>
                    <a:path w="317" h="408">
                      <a:moveTo>
                        <a:pt x="0" y="0"/>
                      </a:moveTo>
                      <a:lnTo>
                        <a:pt x="317" y="0"/>
                      </a:lnTo>
                      <a:lnTo>
                        <a:pt x="317" y="408"/>
                      </a:lnTo>
                    </a:path>
                  </a:pathLst>
                </a:custGeom>
                <a:noFill/>
                <a:ln w="57150" cmpd="sng">
                  <a:solidFill>
                    <a:srgbClr val="FF9900"/>
                  </a:solidFill>
                  <a:round/>
                  <a:headEnd/>
                  <a:tailEnd/>
                </a:ln>
                <a:effectLst/>
              </p:spPr>
              <p:txBody>
                <a:bodyPr/>
                <a:lstStyle/>
                <a:p>
                  <a:endParaRPr lang="zh-CN" altLang="en-US"/>
                </a:p>
              </p:txBody>
            </p:sp>
            <p:sp>
              <p:nvSpPr>
                <p:cNvPr id="691219" name="Rectangle 19"/>
                <p:cNvSpPr>
                  <a:spLocks noChangeArrowheads="1"/>
                </p:cNvSpPr>
                <p:nvPr/>
              </p:nvSpPr>
              <p:spPr bwMode="auto">
                <a:xfrm>
                  <a:off x="2435" y="2957"/>
                  <a:ext cx="68" cy="39"/>
                </a:xfrm>
                <a:prstGeom prst="rect">
                  <a:avLst/>
                </a:prstGeom>
                <a:solidFill>
                  <a:schemeClr val="bg1"/>
                </a:solidFill>
                <a:ln w="9525">
                  <a:noFill/>
                  <a:miter lim="800000"/>
                  <a:headEnd/>
                  <a:tailEnd/>
                </a:ln>
                <a:effectLst/>
              </p:spPr>
              <p:txBody>
                <a:bodyPr vert="eaVert" wrap="none" anchor="ctr"/>
                <a:lstStyle/>
                <a:p>
                  <a:pPr algn="ctr"/>
                  <a:endParaRPr lang="zh-CN" altLang="zh-CN" sz="1800"/>
                </a:p>
              </p:txBody>
            </p:sp>
            <p:sp>
              <p:nvSpPr>
                <p:cNvPr id="691220" name="Freeform 20"/>
                <p:cNvSpPr>
                  <a:spLocks/>
                </p:cNvSpPr>
                <p:nvPr/>
              </p:nvSpPr>
              <p:spPr bwMode="auto">
                <a:xfrm>
                  <a:off x="1927" y="2588"/>
                  <a:ext cx="499" cy="408"/>
                </a:xfrm>
                <a:custGeom>
                  <a:avLst/>
                  <a:gdLst/>
                  <a:ahLst/>
                  <a:cxnLst>
                    <a:cxn ang="0">
                      <a:pos x="0" y="0"/>
                    </a:cxn>
                    <a:cxn ang="0">
                      <a:pos x="317" y="0"/>
                    </a:cxn>
                    <a:cxn ang="0">
                      <a:pos x="317" y="408"/>
                    </a:cxn>
                  </a:cxnLst>
                  <a:rect l="0" t="0" r="r" b="b"/>
                  <a:pathLst>
                    <a:path w="317" h="408">
                      <a:moveTo>
                        <a:pt x="0" y="0"/>
                      </a:moveTo>
                      <a:lnTo>
                        <a:pt x="317" y="0"/>
                      </a:lnTo>
                      <a:lnTo>
                        <a:pt x="317" y="408"/>
                      </a:lnTo>
                    </a:path>
                  </a:pathLst>
                </a:custGeom>
                <a:noFill/>
                <a:ln w="57150" cmpd="sng">
                  <a:solidFill>
                    <a:srgbClr val="FF9900"/>
                  </a:solidFill>
                  <a:round/>
                  <a:headEnd/>
                  <a:tailEnd/>
                </a:ln>
                <a:effectLst/>
              </p:spPr>
              <p:txBody>
                <a:bodyPr/>
                <a:lstStyle/>
                <a:p>
                  <a:endParaRPr lang="zh-CN" altLang="en-US"/>
                </a:p>
              </p:txBody>
            </p:sp>
            <p:sp>
              <p:nvSpPr>
                <p:cNvPr id="691221" name="Line 21"/>
                <p:cNvSpPr>
                  <a:spLocks noChangeShapeType="1"/>
                </p:cNvSpPr>
                <p:nvPr/>
              </p:nvSpPr>
              <p:spPr bwMode="auto">
                <a:xfrm>
                  <a:off x="2517" y="2006"/>
                  <a:ext cx="0" cy="984"/>
                </a:xfrm>
                <a:prstGeom prst="line">
                  <a:avLst/>
                </a:prstGeom>
                <a:noFill/>
                <a:ln w="57150">
                  <a:solidFill>
                    <a:srgbClr val="FF9900"/>
                  </a:solidFill>
                  <a:round/>
                  <a:headEnd/>
                  <a:tailEnd/>
                </a:ln>
                <a:effectLst/>
              </p:spPr>
              <p:txBody>
                <a:bodyPr/>
                <a:lstStyle/>
                <a:p>
                  <a:endParaRPr lang="zh-CN" altLang="en-US"/>
                </a:p>
              </p:txBody>
            </p:sp>
          </p:grpSp>
        </p:grpSp>
        <p:sp>
          <p:nvSpPr>
            <p:cNvPr id="691222" name="Text Box 22"/>
            <p:cNvSpPr txBox="1">
              <a:spLocks noChangeArrowheads="1"/>
            </p:cNvSpPr>
            <p:nvPr/>
          </p:nvSpPr>
          <p:spPr bwMode="auto">
            <a:xfrm>
              <a:off x="1707" y="2573"/>
              <a:ext cx="392" cy="425"/>
            </a:xfrm>
            <a:prstGeom prst="rect">
              <a:avLst/>
            </a:prstGeom>
            <a:noFill/>
            <a:ln w="9525">
              <a:noFill/>
              <a:miter lim="800000"/>
              <a:headEnd/>
              <a:tailEnd/>
            </a:ln>
            <a:effectLst/>
          </p:spPr>
          <p:txBody>
            <a:bodyPr wrap="none">
              <a:spAutoFit/>
            </a:bodyPr>
            <a:lstStyle/>
            <a:p>
              <a:r>
                <a:rPr lang="en-US" altLang="zh-CN"/>
                <a:t>+</a:t>
              </a:r>
            </a:p>
          </p:txBody>
        </p:sp>
        <p:sp>
          <p:nvSpPr>
            <p:cNvPr id="691223" name="Text Box 23"/>
            <p:cNvSpPr txBox="1">
              <a:spLocks noChangeArrowheads="1"/>
            </p:cNvSpPr>
            <p:nvPr/>
          </p:nvSpPr>
          <p:spPr bwMode="auto">
            <a:xfrm>
              <a:off x="1711" y="1607"/>
              <a:ext cx="387" cy="425"/>
            </a:xfrm>
            <a:prstGeom prst="rect">
              <a:avLst/>
            </a:prstGeom>
            <a:noFill/>
            <a:ln w="9525">
              <a:noFill/>
              <a:miter lim="800000"/>
              <a:headEnd/>
              <a:tailEnd/>
            </a:ln>
            <a:effectLst/>
          </p:spPr>
          <p:txBody>
            <a:bodyPr wrap="none">
              <a:spAutoFit/>
            </a:bodyPr>
            <a:lstStyle/>
            <a:p>
              <a:r>
                <a:rPr lang="en-US" altLang="zh-CN">
                  <a:sym typeface="Symbol" pitchFamily="18" charset="2"/>
                </a:rPr>
                <a:t></a:t>
              </a:r>
            </a:p>
          </p:txBody>
        </p:sp>
      </p:grpSp>
      <p:pic>
        <p:nvPicPr>
          <p:cNvPr id="691224" name="Picture 24" descr="VSM on EM-5"/>
          <p:cNvPicPr>
            <a:picLocks noChangeAspect="1" noChangeArrowheads="1"/>
          </p:cNvPicPr>
          <p:nvPr/>
        </p:nvPicPr>
        <p:blipFill>
          <a:blip r:embed="rId3" cstate="print"/>
          <a:srcRect/>
          <a:stretch>
            <a:fillRect/>
          </a:stretch>
        </p:blipFill>
        <p:spPr bwMode="auto">
          <a:xfrm>
            <a:off x="4008438" y="1247775"/>
            <a:ext cx="5027612" cy="4413250"/>
          </a:xfrm>
          <a:prstGeom prst="rect">
            <a:avLst/>
          </a:prstGeom>
          <a:noFill/>
        </p:spPr>
      </p:pic>
      <p:sp>
        <p:nvSpPr>
          <p:cNvPr id="691225" name="Freeform 25"/>
          <p:cNvSpPr>
            <a:spLocks/>
          </p:cNvSpPr>
          <p:nvPr/>
        </p:nvSpPr>
        <p:spPr bwMode="auto">
          <a:xfrm>
            <a:off x="6300788" y="3357563"/>
            <a:ext cx="936625" cy="655637"/>
          </a:xfrm>
          <a:custGeom>
            <a:avLst/>
            <a:gdLst/>
            <a:ahLst/>
            <a:cxnLst>
              <a:cxn ang="0">
                <a:pos x="174" y="0"/>
              </a:cxn>
              <a:cxn ang="0">
                <a:pos x="64" y="211"/>
              </a:cxn>
              <a:cxn ang="0">
                <a:pos x="71" y="340"/>
              </a:cxn>
              <a:cxn ang="0">
                <a:pos x="80" y="368"/>
              </a:cxn>
              <a:cxn ang="0">
                <a:pos x="208" y="413"/>
              </a:cxn>
              <a:cxn ang="0">
                <a:pos x="382" y="404"/>
              </a:cxn>
              <a:cxn ang="0">
                <a:pos x="446" y="331"/>
              </a:cxn>
              <a:cxn ang="0">
                <a:pos x="436" y="194"/>
              </a:cxn>
              <a:cxn ang="0">
                <a:pos x="427" y="166"/>
              </a:cxn>
              <a:cxn ang="0">
                <a:pos x="318" y="102"/>
              </a:cxn>
              <a:cxn ang="0">
                <a:pos x="192" y="101"/>
              </a:cxn>
              <a:cxn ang="0">
                <a:pos x="64" y="64"/>
              </a:cxn>
            </a:cxnLst>
            <a:rect l="0" t="0" r="r" b="b"/>
            <a:pathLst>
              <a:path w="446" h="413">
                <a:moveTo>
                  <a:pt x="174" y="0"/>
                </a:moveTo>
                <a:cubicBezTo>
                  <a:pt x="133" y="20"/>
                  <a:pt x="107" y="197"/>
                  <a:pt x="64" y="211"/>
                </a:cubicBezTo>
                <a:cubicBezTo>
                  <a:pt x="5" y="251"/>
                  <a:pt x="57" y="250"/>
                  <a:pt x="71" y="340"/>
                </a:cubicBezTo>
                <a:cubicBezTo>
                  <a:pt x="72" y="350"/>
                  <a:pt x="73" y="361"/>
                  <a:pt x="80" y="368"/>
                </a:cubicBezTo>
                <a:cubicBezTo>
                  <a:pt x="108" y="396"/>
                  <a:pt x="172" y="401"/>
                  <a:pt x="208" y="413"/>
                </a:cubicBezTo>
                <a:cubicBezTo>
                  <a:pt x="266" y="410"/>
                  <a:pt x="324" y="412"/>
                  <a:pt x="382" y="404"/>
                </a:cubicBezTo>
                <a:cubicBezTo>
                  <a:pt x="414" y="400"/>
                  <a:pt x="446" y="331"/>
                  <a:pt x="446" y="331"/>
                </a:cubicBezTo>
                <a:cubicBezTo>
                  <a:pt x="443" y="285"/>
                  <a:pt x="441" y="239"/>
                  <a:pt x="436" y="194"/>
                </a:cubicBezTo>
                <a:cubicBezTo>
                  <a:pt x="435" y="184"/>
                  <a:pt x="434" y="173"/>
                  <a:pt x="427" y="166"/>
                </a:cubicBezTo>
                <a:cubicBezTo>
                  <a:pt x="400" y="139"/>
                  <a:pt x="355" y="116"/>
                  <a:pt x="318" y="102"/>
                </a:cubicBezTo>
                <a:cubicBezTo>
                  <a:pt x="290" y="105"/>
                  <a:pt x="219" y="94"/>
                  <a:pt x="192" y="101"/>
                </a:cubicBezTo>
                <a:cubicBezTo>
                  <a:pt x="152" y="111"/>
                  <a:pt x="0" y="73"/>
                  <a:pt x="64" y="64"/>
                </a:cubicBezTo>
              </a:path>
            </a:pathLst>
          </a:custGeom>
          <a:noFill/>
          <a:ln w="76200" cap="flat" cmpd="sng">
            <a:solidFill>
              <a:srgbClr val="FF0000"/>
            </a:solidFill>
            <a:prstDash val="sysDot"/>
            <a:round/>
            <a:headEnd/>
            <a:tailEnd/>
          </a:ln>
          <a:effectLst/>
        </p:spPr>
        <p:txBody>
          <a:bodyPr/>
          <a:lstStyle/>
          <a:p>
            <a:endParaRPr lang="zh-CN" alt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1D85C413-4F77-4442-A4A1-E0E9D7841421}" type="slidenum">
              <a:rPr lang="en-US" altLang="zh-CN"/>
              <a:pPr/>
              <a:t>88</a:t>
            </a:fld>
            <a:endParaRPr lang="en-US" altLang="zh-CN"/>
          </a:p>
        </p:txBody>
      </p:sp>
      <p:sp>
        <p:nvSpPr>
          <p:cNvPr id="692226" name="Rectangle 2"/>
          <p:cNvSpPr>
            <a:spLocks noGrp="1" noChangeArrowheads="1"/>
          </p:cNvSpPr>
          <p:nvPr>
            <p:ph type="title"/>
          </p:nvPr>
        </p:nvSpPr>
        <p:spPr>
          <a:xfrm>
            <a:off x="685800" y="0"/>
            <a:ext cx="7772400" cy="1143000"/>
          </a:xfrm>
        </p:spPr>
        <p:txBody>
          <a:bodyPr/>
          <a:lstStyle/>
          <a:p>
            <a:r>
              <a:rPr lang="zh-CN" altLang="en-US"/>
              <a:t>等高线</a:t>
            </a:r>
          </a:p>
        </p:txBody>
      </p:sp>
      <p:sp>
        <p:nvSpPr>
          <p:cNvPr id="692227" name="Rectangle 3"/>
          <p:cNvSpPr>
            <a:spLocks noGrp="1" noChangeArrowheads="1"/>
          </p:cNvSpPr>
          <p:nvPr>
            <p:ph type="body" idx="1"/>
          </p:nvPr>
        </p:nvSpPr>
        <p:spPr/>
        <p:txBody>
          <a:bodyPr/>
          <a:lstStyle/>
          <a:p>
            <a:endParaRPr lang="zh-CN" altLang="zh-CN"/>
          </a:p>
        </p:txBody>
      </p:sp>
      <p:pic>
        <p:nvPicPr>
          <p:cNvPr id="692228" name="Picture 4" descr="VSM on EM-contour-1"/>
          <p:cNvPicPr>
            <a:picLocks noChangeAspect="1" noChangeArrowheads="1"/>
          </p:cNvPicPr>
          <p:nvPr/>
        </p:nvPicPr>
        <p:blipFill>
          <a:blip r:embed="rId2" cstate="print"/>
          <a:srcRect/>
          <a:stretch>
            <a:fillRect/>
          </a:stretch>
        </p:blipFill>
        <p:spPr bwMode="auto">
          <a:xfrm>
            <a:off x="1182688" y="0"/>
            <a:ext cx="6778625"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2228"/>
                                        </p:tgtEl>
                                        <p:attrNameLst>
                                          <p:attrName>style.visibility</p:attrName>
                                        </p:attrNameLst>
                                      </p:cBhvr>
                                      <p:to>
                                        <p:strVal val="visible"/>
                                      </p:to>
                                    </p:set>
                                    <p:animEffect transition="in" filter="fade">
                                      <p:cBhvr>
                                        <p:cTn id="7" dur="2000"/>
                                        <p:tgtEl>
                                          <p:spTgt spid="692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灯片编号占位符 5"/>
          <p:cNvSpPr>
            <a:spLocks noGrp="1"/>
          </p:cNvSpPr>
          <p:nvPr>
            <p:ph type="sldNum" sz="quarter" idx="12"/>
          </p:nvPr>
        </p:nvSpPr>
        <p:spPr/>
        <p:txBody>
          <a:bodyPr/>
          <a:lstStyle/>
          <a:p>
            <a:fld id="{7E726B4C-ABC1-4572-BDA5-FCE1870C1197}" type="slidenum">
              <a:rPr lang="en-US" altLang="zh-CN"/>
              <a:pPr/>
              <a:t>89</a:t>
            </a:fld>
            <a:endParaRPr lang="en-US" altLang="zh-CN"/>
          </a:p>
        </p:txBody>
      </p:sp>
      <p:sp>
        <p:nvSpPr>
          <p:cNvPr id="693250" name="Rectangle 2"/>
          <p:cNvSpPr>
            <a:spLocks noGrp="1" noChangeArrowheads="1"/>
          </p:cNvSpPr>
          <p:nvPr>
            <p:ph type="title"/>
          </p:nvPr>
        </p:nvSpPr>
        <p:spPr>
          <a:xfrm>
            <a:off x="685800" y="0"/>
            <a:ext cx="7772400" cy="1143000"/>
          </a:xfrm>
        </p:spPr>
        <p:txBody>
          <a:bodyPr/>
          <a:lstStyle/>
          <a:p>
            <a:r>
              <a:rPr lang="zh-CN" altLang="en-US"/>
              <a:t>等高线</a:t>
            </a:r>
          </a:p>
        </p:txBody>
      </p:sp>
      <p:sp>
        <p:nvSpPr>
          <p:cNvPr id="693251" name="Rectangle 3"/>
          <p:cNvSpPr>
            <a:spLocks noGrp="1" noChangeArrowheads="1"/>
          </p:cNvSpPr>
          <p:nvPr>
            <p:ph type="body" idx="1"/>
          </p:nvPr>
        </p:nvSpPr>
        <p:spPr/>
        <p:txBody>
          <a:bodyPr/>
          <a:lstStyle/>
          <a:p>
            <a:endParaRPr lang="zh-CN" altLang="zh-CN"/>
          </a:p>
        </p:txBody>
      </p:sp>
      <p:pic>
        <p:nvPicPr>
          <p:cNvPr id="693252" name="Picture 4" descr="VSM on EM-contour-1"/>
          <p:cNvPicPr>
            <a:picLocks noChangeAspect="1" noChangeArrowheads="1"/>
          </p:cNvPicPr>
          <p:nvPr/>
        </p:nvPicPr>
        <p:blipFill>
          <a:blip r:embed="rId3" cstate="print"/>
          <a:srcRect/>
          <a:stretch>
            <a:fillRect/>
          </a:stretch>
        </p:blipFill>
        <p:spPr bwMode="auto">
          <a:xfrm>
            <a:off x="198438" y="0"/>
            <a:ext cx="8747125" cy="6858000"/>
          </a:xfrm>
          <a:prstGeom prst="rect">
            <a:avLst/>
          </a:prstGeom>
          <a:noFill/>
        </p:spPr>
      </p:pic>
      <p:sp>
        <p:nvSpPr>
          <p:cNvPr id="693253" name="Rectangle 5"/>
          <p:cNvSpPr>
            <a:spLocks noChangeArrowheads="1"/>
          </p:cNvSpPr>
          <p:nvPr/>
        </p:nvSpPr>
        <p:spPr bwMode="auto">
          <a:xfrm>
            <a:off x="3671888" y="2217738"/>
            <a:ext cx="2384425" cy="2160587"/>
          </a:xfrm>
          <a:prstGeom prst="rect">
            <a:avLst/>
          </a:prstGeom>
          <a:solidFill>
            <a:srgbClr val="FF9900">
              <a:alpha val="60001"/>
            </a:srgbClr>
          </a:solidFill>
          <a:ln w="38100">
            <a:solidFill>
              <a:schemeClr val="tx1"/>
            </a:solidFill>
            <a:prstDash val="dash"/>
            <a:miter lim="800000"/>
            <a:headEnd/>
            <a:tailEnd/>
          </a:ln>
          <a:effectLst/>
        </p:spPr>
        <p:txBody>
          <a:bodyPr wrap="none" anchor="ctr"/>
          <a:lstStyle/>
          <a:p>
            <a:endParaRPr lang="zh-CN" altLang="en-US"/>
          </a:p>
        </p:txBody>
      </p:sp>
      <p:grpSp>
        <p:nvGrpSpPr>
          <p:cNvPr id="693254" name="Group 6"/>
          <p:cNvGrpSpPr>
            <a:grpSpLocks/>
          </p:cNvGrpSpPr>
          <p:nvPr/>
        </p:nvGrpSpPr>
        <p:grpSpPr bwMode="auto">
          <a:xfrm>
            <a:off x="3030538" y="1854200"/>
            <a:ext cx="4114800" cy="2590800"/>
            <a:chOff x="144" y="2160"/>
            <a:chExt cx="2592" cy="1632"/>
          </a:xfrm>
        </p:grpSpPr>
        <p:sp>
          <p:nvSpPr>
            <p:cNvPr id="693255" name="Line 7"/>
            <p:cNvSpPr>
              <a:spLocks noChangeShapeType="1"/>
            </p:cNvSpPr>
            <p:nvPr/>
          </p:nvSpPr>
          <p:spPr bwMode="auto">
            <a:xfrm>
              <a:off x="144" y="3072"/>
              <a:ext cx="2592" cy="0"/>
            </a:xfrm>
            <a:prstGeom prst="line">
              <a:avLst/>
            </a:prstGeom>
            <a:noFill/>
            <a:ln w="57150">
              <a:solidFill>
                <a:srgbClr val="0000FF"/>
              </a:solidFill>
              <a:round/>
              <a:headEnd/>
              <a:tailEnd type="stealth" w="med" len="lg"/>
            </a:ln>
            <a:effectLst/>
          </p:spPr>
          <p:txBody>
            <a:bodyPr wrap="none"/>
            <a:lstStyle/>
            <a:p>
              <a:endParaRPr lang="zh-CN" altLang="en-US"/>
            </a:p>
          </p:txBody>
        </p:sp>
        <p:sp>
          <p:nvSpPr>
            <p:cNvPr id="693256" name="Line 8"/>
            <p:cNvSpPr>
              <a:spLocks noChangeShapeType="1"/>
            </p:cNvSpPr>
            <p:nvPr/>
          </p:nvSpPr>
          <p:spPr bwMode="auto">
            <a:xfrm flipV="1">
              <a:off x="1307" y="2160"/>
              <a:ext cx="0" cy="1632"/>
            </a:xfrm>
            <a:prstGeom prst="line">
              <a:avLst/>
            </a:prstGeom>
            <a:noFill/>
            <a:ln w="57150">
              <a:solidFill>
                <a:srgbClr val="0000FF"/>
              </a:solidFill>
              <a:round/>
              <a:headEnd/>
              <a:tailEnd type="stealth" w="med" len="lg"/>
            </a:ln>
            <a:effectLst/>
          </p:spPr>
          <p:txBody>
            <a:bodyPr wrap="none"/>
            <a:lstStyle/>
            <a:p>
              <a:endParaRPr lang="zh-CN" altLang="en-US"/>
            </a:p>
          </p:txBody>
        </p:sp>
      </p:grpSp>
      <p:grpSp>
        <p:nvGrpSpPr>
          <p:cNvPr id="693257" name="Group 9"/>
          <p:cNvGrpSpPr>
            <a:grpSpLocks/>
          </p:cNvGrpSpPr>
          <p:nvPr/>
        </p:nvGrpSpPr>
        <p:grpSpPr bwMode="auto">
          <a:xfrm>
            <a:off x="3244850" y="3298825"/>
            <a:ext cx="3238500" cy="0"/>
            <a:chOff x="2026" y="2117"/>
            <a:chExt cx="2040" cy="0"/>
          </a:xfrm>
        </p:grpSpPr>
        <p:sp>
          <p:nvSpPr>
            <p:cNvPr id="693258" name="Line 10"/>
            <p:cNvSpPr>
              <a:spLocks noChangeShapeType="1"/>
            </p:cNvSpPr>
            <p:nvPr/>
          </p:nvSpPr>
          <p:spPr bwMode="auto">
            <a:xfrm rot="19080000">
              <a:off x="2026" y="2117"/>
              <a:ext cx="2040" cy="0"/>
            </a:xfrm>
            <a:prstGeom prst="line">
              <a:avLst/>
            </a:prstGeom>
            <a:noFill/>
            <a:ln w="57150">
              <a:solidFill>
                <a:srgbClr val="FF0000"/>
              </a:solidFill>
              <a:round/>
              <a:headEnd/>
              <a:tailEnd type="none" w="med" len="lg"/>
            </a:ln>
            <a:effectLst/>
          </p:spPr>
          <p:txBody>
            <a:bodyPr wrap="none"/>
            <a:lstStyle/>
            <a:p>
              <a:endParaRPr lang="zh-CN" altLang="en-US"/>
            </a:p>
          </p:txBody>
        </p:sp>
        <p:sp>
          <p:nvSpPr>
            <p:cNvPr id="693259" name="Line 11"/>
            <p:cNvSpPr>
              <a:spLocks noChangeShapeType="1"/>
            </p:cNvSpPr>
            <p:nvPr/>
          </p:nvSpPr>
          <p:spPr bwMode="auto">
            <a:xfrm rot="2520000" flipV="1">
              <a:off x="2026" y="2117"/>
              <a:ext cx="2040" cy="0"/>
            </a:xfrm>
            <a:prstGeom prst="line">
              <a:avLst/>
            </a:prstGeom>
            <a:noFill/>
            <a:ln w="57150">
              <a:solidFill>
                <a:srgbClr val="FF0000"/>
              </a:solidFill>
              <a:round/>
              <a:headEnd/>
              <a:tailEnd type="none" w="med" len="lg"/>
            </a:ln>
            <a:effectLst/>
          </p:spPr>
          <p:txBody>
            <a:bodyPr wrap="none"/>
            <a:lstStyle/>
            <a:p>
              <a:endParaRPr lang="zh-CN" altLang="en-US"/>
            </a:p>
          </p:txBody>
        </p:sp>
      </p:grpSp>
      <p:sp>
        <p:nvSpPr>
          <p:cNvPr id="693260" name="Oval 12"/>
          <p:cNvSpPr>
            <a:spLocks noChangeArrowheads="1"/>
          </p:cNvSpPr>
          <p:nvPr/>
        </p:nvSpPr>
        <p:spPr bwMode="auto">
          <a:xfrm>
            <a:off x="4792663" y="3225800"/>
            <a:ext cx="144462" cy="144463"/>
          </a:xfrm>
          <a:prstGeom prst="ellipse">
            <a:avLst/>
          </a:prstGeom>
          <a:solidFill>
            <a:srgbClr val="FF0000"/>
          </a:solidFill>
          <a:ln w="9525">
            <a:solidFill>
              <a:srgbClr val="0000FF"/>
            </a:solidFill>
            <a:round/>
            <a:headEnd/>
            <a:tailEnd/>
          </a:ln>
          <a:effectLst/>
        </p:spPr>
        <p:txBody>
          <a:bodyPr wrap="none" anchor="ctr"/>
          <a:lstStyle/>
          <a:p>
            <a:endParaRPr lang="zh-CN" altLang="en-US"/>
          </a:p>
        </p:txBody>
      </p:sp>
      <p:sp>
        <p:nvSpPr>
          <p:cNvPr id="693261" name="Arc 13"/>
          <p:cNvSpPr>
            <a:spLocks/>
          </p:cNvSpPr>
          <p:nvPr/>
        </p:nvSpPr>
        <p:spPr bwMode="auto">
          <a:xfrm>
            <a:off x="4887913" y="2767013"/>
            <a:ext cx="360362" cy="355600"/>
          </a:xfrm>
          <a:custGeom>
            <a:avLst/>
            <a:gdLst>
              <a:gd name="G0" fmla="+- 5064 0 0"/>
              <a:gd name="G1" fmla="+- 21600 0 0"/>
              <a:gd name="G2" fmla="+- 21600 0 0"/>
              <a:gd name="T0" fmla="*/ 0 w 23412"/>
              <a:gd name="T1" fmla="*/ 602 h 21600"/>
              <a:gd name="T2" fmla="*/ 23412 w 23412"/>
              <a:gd name="T3" fmla="*/ 10202 h 21600"/>
              <a:gd name="T4" fmla="*/ 5064 w 23412"/>
              <a:gd name="T5" fmla="*/ 21600 h 21600"/>
            </a:gdLst>
            <a:ahLst/>
            <a:cxnLst>
              <a:cxn ang="0">
                <a:pos x="T0" y="T1"/>
              </a:cxn>
              <a:cxn ang="0">
                <a:pos x="T2" y="T3"/>
              </a:cxn>
              <a:cxn ang="0">
                <a:pos x="T4" y="T5"/>
              </a:cxn>
            </a:cxnLst>
            <a:rect l="0" t="0" r="r" b="b"/>
            <a:pathLst>
              <a:path w="23412" h="21600" fill="none" extrusionOk="0">
                <a:moveTo>
                  <a:pt x="0" y="602"/>
                </a:moveTo>
                <a:cubicBezTo>
                  <a:pt x="1658" y="202"/>
                  <a:pt x="3358" y="-1"/>
                  <a:pt x="5064" y="0"/>
                </a:cubicBezTo>
                <a:cubicBezTo>
                  <a:pt x="12532" y="0"/>
                  <a:pt x="19470" y="3858"/>
                  <a:pt x="23411" y="10202"/>
                </a:cubicBezTo>
              </a:path>
              <a:path w="23412" h="21600" stroke="0" extrusionOk="0">
                <a:moveTo>
                  <a:pt x="0" y="602"/>
                </a:moveTo>
                <a:cubicBezTo>
                  <a:pt x="1658" y="202"/>
                  <a:pt x="3358" y="-1"/>
                  <a:pt x="5064" y="0"/>
                </a:cubicBezTo>
                <a:cubicBezTo>
                  <a:pt x="12532" y="0"/>
                  <a:pt x="19470" y="3858"/>
                  <a:pt x="23411" y="10202"/>
                </a:cubicBezTo>
                <a:lnTo>
                  <a:pt x="5064" y="21600"/>
                </a:lnTo>
                <a:close/>
              </a:path>
            </a:pathLst>
          </a:custGeom>
          <a:noFill/>
          <a:ln w="28575">
            <a:solidFill>
              <a:schemeClr val="tx1"/>
            </a:solidFill>
            <a:round/>
            <a:headEnd/>
            <a:tailEnd type="triangle" w="sm" len="med"/>
          </a:ln>
          <a:effectLst/>
        </p:spPr>
        <p:txBody>
          <a:bodyPr wrap="none" anchor="ctr"/>
          <a:lstStyle/>
          <a:p>
            <a:endParaRPr lang="zh-CN" altLang="en-US"/>
          </a:p>
        </p:txBody>
      </p:sp>
      <p:sp>
        <p:nvSpPr>
          <p:cNvPr id="693262" name="Arc 14"/>
          <p:cNvSpPr>
            <a:spLocks/>
          </p:cNvSpPr>
          <p:nvPr/>
        </p:nvSpPr>
        <p:spPr bwMode="auto">
          <a:xfrm>
            <a:off x="4883150" y="2952750"/>
            <a:ext cx="419100" cy="658813"/>
          </a:xfrm>
          <a:custGeom>
            <a:avLst/>
            <a:gdLst>
              <a:gd name="G0" fmla="+- 0 0 0"/>
              <a:gd name="G1" fmla="+- 21600 0 0"/>
              <a:gd name="G2" fmla="+- 21600 0 0"/>
              <a:gd name="T0" fmla="*/ 0 w 21600"/>
              <a:gd name="T1" fmla="*/ 0 h 31852"/>
              <a:gd name="T2" fmla="*/ 19012 w 21600"/>
              <a:gd name="T3" fmla="*/ 31852 h 31852"/>
              <a:gd name="T4" fmla="*/ 0 w 21600"/>
              <a:gd name="T5" fmla="*/ 21600 h 31852"/>
            </a:gdLst>
            <a:ahLst/>
            <a:cxnLst>
              <a:cxn ang="0">
                <a:pos x="T0" y="T1"/>
              </a:cxn>
              <a:cxn ang="0">
                <a:pos x="T2" y="T3"/>
              </a:cxn>
              <a:cxn ang="0">
                <a:pos x="T4" y="T5"/>
              </a:cxn>
            </a:cxnLst>
            <a:rect l="0" t="0" r="r" b="b"/>
            <a:pathLst>
              <a:path w="21600" h="31852" fill="none" extrusionOk="0">
                <a:moveTo>
                  <a:pt x="-1" y="0"/>
                </a:moveTo>
                <a:cubicBezTo>
                  <a:pt x="11929" y="0"/>
                  <a:pt x="21600" y="9670"/>
                  <a:pt x="21600" y="21600"/>
                </a:cubicBezTo>
                <a:cubicBezTo>
                  <a:pt x="21600" y="25178"/>
                  <a:pt x="20710" y="28701"/>
                  <a:pt x="19012" y="31852"/>
                </a:cubicBezTo>
              </a:path>
              <a:path w="21600" h="31852" stroke="0" extrusionOk="0">
                <a:moveTo>
                  <a:pt x="-1" y="0"/>
                </a:moveTo>
                <a:cubicBezTo>
                  <a:pt x="11929" y="0"/>
                  <a:pt x="21600" y="9670"/>
                  <a:pt x="21600" y="21600"/>
                </a:cubicBezTo>
                <a:cubicBezTo>
                  <a:pt x="21600" y="25178"/>
                  <a:pt x="20710" y="28701"/>
                  <a:pt x="19012" y="31852"/>
                </a:cubicBezTo>
                <a:lnTo>
                  <a:pt x="0" y="21600"/>
                </a:lnTo>
                <a:close/>
              </a:path>
            </a:pathLst>
          </a:custGeom>
          <a:noFill/>
          <a:ln w="28575">
            <a:solidFill>
              <a:schemeClr val="tx1"/>
            </a:solidFill>
            <a:round/>
            <a:headEnd/>
            <a:tailEnd type="triangle" w="sm" len="med"/>
          </a:ln>
          <a:effectLst/>
        </p:spPr>
        <p:txBody>
          <a:bodyPr wrap="none" anchor="ctr"/>
          <a:lstStyle/>
          <a:p>
            <a:endParaRPr lang="zh-CN" altLang="en-US"/>
          </a:p>
        </p:txBody>
      </p:sp>
      <p:sp>
        <p:nvSpPr>
          <p:cNvPr id="693263" name="Text Box 15"/>
          <p:cNvSpPr txBox="1">
            <a:spLocks noChangeArrowheads="1"/>
          </p:cNvSpPr>
          <p:nvPr/>
        </p:nvSpPr>
        <p:spPr bwMode="auto">
          <a:xfrm>
            <a:off x="4730750" y="2335213"/>
            <a:ext cx="590550" cy="457200"/>
          </a:xfrm>
          <a:prstGeom prst="rect">
            <a:avLst/>
          </a:prstGeom>
          <a:noFill/>
          <a:ln w="9525">
            <a:noFill/>
            <a:miter lim="800000"/>
            <a:headEnd/>
            <a:tailEnd/>
          </a:ln>
          <a:effectLst/>
        </p:spPr>
        <p:txBody>
          <a:bodyPr wrap="none" anchor="ctr">
            <a:spAutoFit/>
          </a:bodyPr>
          <a:lstStyle/>
          <a:p>
            <a:pPr algn="ctr"/>
            <a:r>
              <a:rPr kumimoji="1" lang="en-US" altLang="zh-CN" i="1">
                <a:cs typeface="Times New Roman" pitchFamily="18" charset="0"/>
              </a:rPr>
              <a:t>θ</a:t>
            </a:r>
            <a:r>
              <a:rPr kumimoji="1" lang="en-US" altLang="zh-CN" baseline="-25000">
                <a:cs typeface="Times New Roman" pitchFamily="18" charset="0"/>
              </a:rPr>
              <a:t>1</a:t>
            </a:r>
            <a:endParaRPr kumimoji="1" lang="en-US" altLang="zh-CN"/>
          </a:p>
        </p:txBody>
      </p:sp>
      <p:sp>
        <p:nvSpPr>
          <p:cNvPr id="693264" name="Text Box 16"/>
          <p:cNvSpPr txBox="1">
            <a:spLocks noChangeArrowheads="1"/>
          </p:cNvSpPr>
          <p:nvPr/>
        </p:nvSpPr>
        <p:spPr bwMode="auto">
          <a:xfrm>
            <a:off x="5089525" y="2813050"/>
            <a:ext cx="590550" cy="457200"/>
          </a:xfrm>
          <a:prstGeom prst="rect">
            <a:avLst/>
          </a:prstGeom>
          <a:noFill/>
          <a:ln w="9525">
            <a:noFill/>
            <a:miter lim="800000"/>
            <a:headEnd/>
            <a:tailEnd/>
          </a:ln>
          <a:effectLst/>
        </p:spPr>
        <p:txBody>
          <a:bodyPr wrap="none" anchor="ctr">
            <a:spAutoFit/>
          </a:bodyPr>
          <a:lstStyle/>
          <a:p>
            <a:pPr algn="ctr"/>
            <a:r>
              <a:rPr kumimoji="1" lang="en-US" altLang="zh-CN" i="1">
                <a:cs typeface="Times New Roman" pitchFamily="18" charset="0"/>
              </a:rPr>
              <a:t>θ</a:t>
            </a:r>
            <a:r>
              <a:rPr kumimoji="1" lang="en-US" altLang="zh-CN" baseline="-25000">
                <a:cs typeface="Times New Roman" pitchFamily="18" charset="0"/>
              </a:rPr>
              <a:t>2</a:t>
            </a:r>
            <a:endParaRPr kumimoji="1" lang="en-US" altLang="zh-CN"/>
          </a:p>
        </p:txBody>
      </p:sp>
      <p:sp>
        <p:nvSpPr>
          <p:cNvPr id="693265" name="Text Box 17"/>
          <p:cNvSpPr txBox="1">
            <a:spLocks noChangeArrowheads="1"/>
          </p:cNvSpPr>
          <p:nvPr/>
        </p:nvSpPr>
        <p:spPr bwMode="auto">
          <a:xfrm>
            <a:off x="5683250" y="2909888"/>
            <a:ext cx="171450" cy="365125"/>
          </a:xfrm>
          <a:prstGeom prst="rect">
            <a:avLst/>
          </a:prstGeom>
          <a:noFill/>
          <a:ln w="9525">
            <a:noFill/>
            <a:miter lim="800000"/>
            <a:headEnd/>
            <a:tailEnd/>
          </a:ln>
          <a:effectLst/>
        </p:spPr>
        <p:txBody>
          <a:bodyPr wrap="none" lIns="0" tIns="0" rIns="0" bIns="0" anchor="ctr">
            <a:spAutoFit/>
          </a:bodyPr>
          <a:lstStyle/>
          <a:p>
            <a:pPr algn="ctr"/>
            <a:r>
              <a:rPr kumimoji="1" lang="en-US" altLang="zh-CN" b="1"/>
              <a:t>+</a:t>
            </a:r>
          </a:p>
        </p:txBody>
      </p:sp>
      <p:sp>
        <p:nvSpPr>
          <p:cNvPr id="693266" name="Text Box 18"/>
          <p:cNvSpPr txBox="1">
            <a:spLocks noChangeArrowheads="1"/>
          </p:cNvSpPr>
          <p:nvPr/>
        </p:nvSpPr>
        <p:spPr bwMode="auto">
          <a:xfrm>
            <a:off x="5683250" y="3290888"/>
            <a:ext cx="171450" cy="365125"/>
          </a:xfrm>
          <a:prstGeom prst="rect">
            <a:avLst/>
          </a:prstGeom>
          <a:noFill/>
          <a:ln w="9525">
            <a:noFill/>
            <a:miter lim="800000"/>
            <a:headEnd/>
            <a:tailEnd/>
          </a:ln>
          <a:effectLst/>
        </p:spPr>
        <p:txBody>
          <a:bodyPr wrap="none" lIns="0" tIns="0" rIns="0" bIns="0" anchor="ctr">
            <a:spAutoFit/>
          </a:bodyPr>
          <a:lstStyle/>
          <a:p>
            <a:pPr algn="ctr"/>
            <a:r>
              <a:rPr kumimoji="1" lang="en-US" altLang="zh-CN" b="1"/>
              <a:t>+</a:t>
            </a:r>
          </a:p>
        </p:txBody>
      </p:sp>
      <p:sp>
        <p:nvSpPr>
          <p:cNvPr id="693267" name="Text Box 19"/>
          <p:cNvSpPr txBox="1">
            <a:spLocks noChangeArrowheads="1"/>
          </p:cNvSpPr>
          <p:nvPr/>
        </p:nvSpPr>
        <p:spPr bwMode="auto">
          <a:xfrm>
            <a:off x="4311650" y="2282825"/>
            <a:ext cx="171450" cy="365125"/>
          </a:xfrm>
          <a:prstGeom prst="rect">
            <a:avLst/>
          </a:prstGeom>
          <a:noFill/>
          <a:ln w="9525">
            <a:noFill/>
            <a:miter lim="800000"/>
            <a:headEnd/>
            <a:tailEnd/>
          </a:ln>
          <a:effectLst/>
        </p:spPr>
        <p:txBody>
          <a:bodyPr wrap="none" lIns="0" tIns="0" rIns="0" bIns="0" anchor="ctr">
            <a:spAutoFit/>
          </a:bodyPr>
          <a:lstStyle/>
          <a:p>
            <a:pPr algn="ctr"/>
            <a:r>
              <a:rPr kumimoji="1" lang="en-US" altLang="zh-CN" b="1"/>
              <a:t>+</a:t>
            </a:r>
          </a:p>
        </p:txBody>
      </p:sp>
      <p:sp>
        <p:nvSpPr>
          <p:cNvPr id="693268" name="Text Box 20"/>
          <p:cNvSpPr txBox="1">
            <a:spLocks noChangeArrowheads="1"/>
          </p:cNvSpPr>
          <p:nvPr/>
        </p:nvSpPr>
        <p:spPr bwMode="auto">
          <a:xfrm>
            <a:off x="4311650" y="3898900"/>
            <a:ext cx="171450" cy="365125"/>
          </a:xfrm>
          <a:prstGeom prst="rect">
            <a:avLst/>
          </a:prstGeom>
          <a:noFill/>
          <a:ln w="9525">
            <a:noFill/>
            <a:miter lim="800000"/>
            <a:headEnd/>
            <a:tailEnd/>
          </a:ln>
          <a:effectLst/>
        </p:spPr>
        <p:txBody>
          <a:bodyPr wrap="none" lIns="0" tIns="0" rIns="0" bIns="0" anchor="ctr">
            <a:spAutoFit/>
          </a:bodyPr>
          <a:lstStyle/>
          <a:p>
            <a:pPr algn="ctr"/>
            <a:r>
              <a:rPr kumimoji="1" lang="en-US" altLang="zh-CN" b="1"/>
              <a:t>+</a:t>
            </a:r>
          </a:p>
        </p:txBody>
      </p:sp>
      <p:sp>
        <p:nvSpPr>
          <p:cNvPr id="693269" name="Text Box 21"/>
          <p:cNvSpPr txBox="1">
            <a:spLocks noChangeArrowheads="1"/>
          </p:cNvSpPr>
          <p:nvPr/>
        </p:nvSpPr>
        <p:spPr bwMode="auto">
          <a:xfrm>
            <a:off x="5240338" y="3883025"/>
            <a:ext cx="152400" cy="365125"/>
          </a:xfrm>
          <a:prstGeom prst="rect">
            <a:avLst/>
          </a:prstGeom>
          <a:noFill/>
          <a:ln w="9525">
            <a:noFill/>
            <a:miter lim="800000"/>
            <a:headEnd/>
            <a:tailEnd/>
          </a:ln>
          <a:effectLst/>
        </p:spPr>
        <p:txBody>
          <a:bodyPr wrap="none" lIns="0" tIns="0" rIns="0" bIns="0" anchor="ctr">
            <a:spAutoFit/>
          </a:bodyPr>
          <a:lstStyle/>
          <a:p>
            <a:pPr algn="ctr"/>
            <a:r>
              <a:rPr kumimoji="1" lang="en-US" altLang="zh-CN" b="1">
                <a:cs typeface="Times New Roman" pitchFamily="18" charset="0"/>
              </a:rPr>
              <a:t>–</a:t>
            </a:r>
            <a:endParaRPr kumimoji="1" lang="en-US" altLang="zh-CN" b="1"/>
          </a:p>
        </p:txBody>
      </p:sp>
      <p:sp>
        <p:nvSpPr>
          <p:cNvPr id="693270" name="Text Box 22"/>
          <p:cNvSpPr txBox="1">
            <a:spLocks noChangeArrowheads="1"/>
          </p:cNvSpPr>
          <p:nvPr/>
        </p:nvSpPr>
        <p:spPr bwMode="auto">
          <a:xfrm>
            <a:off x="5240338" y="2206625"/>
            <a:ext cx="152400" cy="365125"/>
          </a:xfrm>
          <a:prstGeom prst="rect">
            <a:avLst/>
          </a:prstGeom>
          <a:noFill/>
          <a:ln w="9525">
            <a:noFill/>
            <a:miter lim="800000"/>
            <a:headEnd/>
            <a:tailEnd/>
          </a:ln>
          <a:effectLst/>
        </p:spPr>
        <p:txBody>
          <a:bodyPr wrap="none" lIns="0" tIns="0" rIns="0" bIns="0" anchor="ctr">
            <a:spAutoFit/>
          </a:bodyPr>
          <a:lstStyle/>
          <a:p>
            <a:pPr algn="ctr"/>
            <a:r>
              <a:rPr kumimoji="1" lang="en-US" altLang="zh-CN" b="1">
                <a:cs typeface="Times New Roman" pitchFamily="18" charset="0"/>
              </a:rPr>
              <a:t>–</a:t>
            </a:r>
            <a:endParaRPr kumimoji="1" lang="en-US" altLang="zh-CN" b="1"/>
          </a:p>
        </p:txBody>
      </p:sp>
      <p:sp>
        <p:nvSpPr>
          <p:cNvPr id="693271" name="Text Box 23"/>
          <p:cNvSpPr txBox="1">
            <a:spLocks noChangeArrowheads="1"/>
          </p:cNvSpPr>
          <p:nvPr/>
        </p:nvSpPr>
        <p:spPr bwMode="auto">
          <a:xfrm>
            <a:off x="3854450" y="2909888"/>
            <a:ext cx="152400" cy="365125"/>
          </a:xfrm>
          <a:prstGeom prst="rect">
            <a:avLst/>
          </a:prstGeom>
          <a:noFill/>
          <a:ln w="9525">
            <a:noFill/>
            <a:miter lim="800000"/>
            <a:headEnd/>
            <a:tailEnd/>
          </a:ln>
          <a:effectLst/>
        </p:spPr>
        <p:txBody>
          <a:bodyPr wrap="none" lIns="0" tIns="0" rIns="0" bIns="0" anchor="ctr">
            <a:spAutoFit/>
          </a:bodyPr>
          <a:lstStyle/>
          <a:p>
            <a:pPr algn="ctr"/>
            <a:r>
              <a:rPr kumimoji="1" lang="en-US" altLang="zh-CN" b="1">
                <a:cs typeface="Times New Roman" pitchFamily="18" charset="0"/>
              </a:rPr>
              <a:t>–</a:t>
            </a:r>
            <a:endParaRPr kumimoji="1" lang="en-US" altLang="zh-CN" b="1"/>
          </a:p>
        </p:txBody>
      </p:sp>
      <p:sp>
        <p:nvSpPr>
          <p:cNvPr id="693272" name="Text Box 24"/>
          <p:cNvSpPr txBox="1">
            <a:spLocks noChangeArrowheads="1"/>
          </p:cNvSpPr>
          <p:nvPr/>
        </p:nvSpPr>
        <p:spPr bwMode="auto">
          <a:xfrm>
            <a:off x="3854450" y="3290888"/>
            <a:ext cx="152400" cy="365125"/>
          </a:xfrm>
          <a:prstGeom prst="rect">
            <a:avLst/>
          </a:prstGeom>
          <a:noFill/>
          <a:ln w="9525">
            <a:noFill/>
            <a:miter lim="800000"/>
            <a:headEnd/>
            <a:tailEnd/>
          </a:ln>
          <a:effectLst/>
        </p:spPr>
        <p:txBody>
          <a:bodyPr wrap="none" lIns="0" tIns="0" rIns="0" bIns="0" anchor="ctr">
            <a:spAutoFit/>
          </a:bodyPr>
          <a:lstStyle/>
          <a:p>
            <a:pPr algn="ctr"/>
            <a:r>
              <a:rPr kumimoji="1" lang="en-US" altLang="zh-CN" b="1">
                <a:cs typeface="Times New Roman" pitchFamily="18" charset="0"/>
              </a:rPr>
              <a:t>–</a:t>
            </a:r>
            <a:endParaRPr kumimoji="1" lang="en-US" altLang="zh-CN" b="1"/>
          </a:p>
        </p:txBody>
      </p:sp>
      <p:sp>
        <p:nvSpPr>
          <p:cNvPr id="693273" name="Line 25"/>
          <p:cNvSpPr>
            <a:spLocks noChangeShapeType="1"/>
          </p:cNvSpPr>
          <p:nvPr/>
        </p:nvSpPr>
        <p:spPr bwMode="auto">
          <a:xfrm>
            <a:off x="1495425" y="5227638"/>
            <a:ext cx="0" cy="865187"/>
          </a:xfrm>
          <a:prstGeom prst="line">
            <a:avLst/>
          </a:prstGeom>
          <a:noFill/>
          <a:ln w="76200">
            <a:solidFill>
              <a:srgbClr val="FF0000"/>
            </a:solidFill>
            <a:round/>
            <a:headEnd/>
            <a:tailEnd/>
          </a:ln>
          <a:effectLst/>
        </p:spPr>
        <p:txBody>
          <a:bodyPr/>
          <a:lstStyle/>
          <a:p>
            <a:endParaRPr lang="zh-CN" altLang="en-US"/>
          </a:p>
        </p:txBody>
      </p:sp>
      <p:sp>
        <p:nvSpPr>
          <p:cNvPr id="693274" name="Line 26"/>
          <p:cNvSpPr>
            <a:spLocks noChangeShapeType="1"/>
          </p:cNvSpPr>
          <p:nvPr/>
        </p:nvSpPr>
        <p:spPr bwMode="auto">
          <a:xfrm>
            <a:off x="8250238" y="5227638"/>
            <a:ext cx="0" cy="865187"/>
          </a:xfrm>
          <a:prstGeom prst="line">
            <a:avLst/>
          </a:prstGeom>
          <a:noFill/>
          <a:ln w="76200">
            <a:solidFill>
              <a:srgbClr val="FF0000"/>
            </a:solidFill>
            <a:round/>
            <a:headEnd/>
            <a:tailEnd/>
          </a:ln>
          <a:effectLst/>
        </p:spPr>
        <p:txBody>
          <a:bodyPr/>
          <a:lstStyle/>
          <a:p>
            <a:endParaRPr lang="zh-CN" altLang="en-US"/>
          </a:p>
        </p:txBody>
      </p:sp>
      <p:sp>
        <p:nvSpPr>
          <p:cNvPr id="693275" name="Line 27"/>
          <p:cNvSpPr>
            <a:spLocks noChangeShapeType="1"/>
          </p:cNvSpPr>
          <p:nvPr/>
        </p:nvSpPr>
        <p:spPr bwMode="auto">
          <a:xfrm>
            <a:off x="1547813" y="5661025"/>
            <a:ext cx="6696075" cy="0"/>
          </a:xfrm>
          <a:prstGeom prst="line">
            <a:avLst/>
          </a:prstGeom>
          <a:noFill/>
          <a:ln w="76200">
            <a:solidFill>
              <a:srgbClr val="FF0000"/>
            </a:solidFill>
            <a:round/>
            <a:headEnd type="stealth" w="lg" len="lg"/>
            <a:tailEnd type="stealth" w="lg" len="lg"/>
          </a:ln>
          <a:effectLst/>
        </p:spPr>
        <p:txBody>
          <a:bodyPr/>
          <a:lstStyle/>
          <a:p>
            <a:endParaRPr lang="zh-CN" altLang="en-US"/>
          </a:p>
        </p:txBody>
      </p:sp>
      <p:graphicFrame>
        <p:nvGraphicFramePr>
          <p:cNvPr id="693276" name="Object 28"/>
          <p:cNvGraphicFramePr>
            <a:graphicFrameLocks noChangeAspect="1"/>
          </p:cNvGraphicFramePr>
          <p:nvPr/>
        </p:nvGraphicFramePr>
        <p:xfrm>
          <a:off x="3708400" y="5157788"/>
          <a:ext cx="2132013" cy="947737"/>
        </p:xfrm>
        <a:graphic>
          <a:graphicData uri="http://schemas.openxmlformats.org/presentationml/2006/ole">
            <p:oleObj spid="_x0000_s693276" name="Equation" r:id="rId4" imgW="571320" imgH="2538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3252"/>
                                        </p:tgtEl>
                                        <p:attrNameLst>
                                          <p:attrName>style.visibility</p:attrName>
                                        </p:attrNameLst>
                                      </p:cBhvr>
                                      <p:to>
                                        <p:strVal val="visible"/>
                                      </p:to>
                                    </p:set>
                                    <p:animEffect transition="in" filter="fade">
                                      <p:cBhvr>
                                        <p:cTn id="7" dur="2000"/>
                                        <p:tgtEl>
                                          <p:spTgt spid="69325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693273"/>
                                        </p:tgtEl>
                                        <p:attrNameLst>
                                          <p:attrName>style.visibility</p:attrName>
                                        </p:attrNameLst>
                                      </p:cBhvr>
                                      <p:to>
                                        <p:strVal val="visible"/>
                                      </p:to>
                                    </p:set>
                                    <p:anim calcmode="lin" valueType="num">
                                      <p:cBhvr>
                                        <p:cTn id="12" dur="1000" fill="hold"/>
                                        <p:tgtEl>
                                          <p:spTgt spid="693273"/>
                                        </p:tgtEl>
                                        <p:attrNameLst>
                                          <p:attrName>ppt_w</p:attrName>
                                        </p:attrNameLst>
                                      </p:cBhvr>
                                      <p:tavLst>
                                        <p:tav tm="0">
                                          <p:val>
                                            <p:fltVal val="0"/>
                                          </p:val>
                                        </p:tav>
                                        <p:tav tm="100000">
                                          <p:val>
                                            <p:strVal val="#ppt_w"/>
                                          </p:val>
                                        </p:tav>
                                      </p:tavLst>
                                    </p:anim>
                                    <p:anim calcmode="lin" valueType="num">
                                      <p:cBhvr>
                                        <p:cTn id="13" dur="1000" fill="hold"/>
                                        <p:tgtEl>
                                          <p:spTgt spid="693273"/>
                                        </p:tgtEl>
                                        <p:attrNameLst>
                                          <p:attrName>ppt_h</p:attrName>
                                        </p:attrNameLst>
                                      </p:cBhvr>
                                      <p:tavLst>
                                        <p:tav tm="0">
                                          <p:val>
                                            <p:fltVal val="0"/>
                                          </p:val>
                                        </p:tav>
                                        <p:tav tm="100000">
                                          <p:val>
                                            <p:strVal val="#ppt_h"/>
                                          </p:val>
                                        </p:tav>
                                      </p:tavLst>
                                    </p:anim>
                                    <p:anim calcmode="lin" valueType="num">
                                      <p:cBhvr>
                                        <p:cTn id="14" dur="1000" fill="hold"/>
                                        <p:tgtEl>
                                          <p:spTgt spid="693273"/>
                                        </p:tgtEl>
                                        <p:attrNameLst>
                                          <p:attrName>style.rotation</p:attrName>
                                        </p:attrNameLst>
                                      </p:cBhvr>
                                      <p:tavLst>
                                        <p:tav tm="0">
                                          <p:val>
                                            <p:fltVal val="90"/>
                                          </p:val>
                                        </p:tav>
                                        <p:tav tm="100000">
                                          <p:val>
                                            <p:fltVal val="0"/>
                                          </p:val>
                                        </p:tav>
                                      </p:tavLst>
                                    </p:anim>
                                    <p:animEffect transition="in" filter="fade">
                                      <p:cBhvr>
                                        <p:cTn id="15" dur="1000"/>
                                        <p:tgtEl>
                                          <p:spTgt spid="693273"/>
                                        </p:tgtEl>
                                      </p:cBhvr>
                                    </p:animEffect>
                                  </p:childTnLst>
                                </p:cTn>
                              </p:par>
                              <p:par>
                                <p:cTn id="16" presetID="31" presetClass="entr" presetSubtype="0" fill="hold" grpId="0" nodeType="withEffect">
                                  <p:stCondLst>
                                    <p:cond delay="0"/>
                                  </p:stCondLst>
                                  <p:iterate type="lt">
                                    <p:tmPct val="5000"/>
                                  </p:iterate>
                                  <p:childTnLst>
                                    <p:set>
                                      <p:cBhvr>
                                        <p:cTn id="17" dur="1" fill="hold">
                                          <p:stCondLst>
                                            <p:cond delay="0"/>
                                          </p:stCondLst>
                                        </p:cTn>
                                        <p:tgtEl>
                                          <p:spTgt spid="693274"/>
                                        </p:tgtEl>
                                        <p:attrNameLst>
                                          <p:attrName>style.visibility</p:attrName>
                                        </p:attrNameLst>
                                      </p:cBhvr>
                                      <p:to>
                                        <p:strVal val="visible"/>
                                      </p:to>
                                    </p:set>
                                    <p:anim calcmode="lin" valueType="num">
                                      <p:cBhvr>
                                        <p:cTn id="18" dur="1000" fill="hold"/>
                                        <p:tgtEl>
                                          <p:spTgt spid="693274"/>
                                        </p:tgtEl>
                                        <p:attrNameLst>
                                          <p:attrName>ppt_w</p:attrName>
                                        </p:attrNameLst>
                                      </p:cBhvr>
                                      <p:tavLst>
                                        <p:tav tm="0">
                                          <p:val>
                                            <p:fltVal val="0"/>
                                          </p:val>
                                        </p:tav>
                                        <p:tav tm="100000">
                                          <p:val>
                                            <p:strVal val="#ppt_w"/>
                                          </p:val>
                                        </p:tav>
                                      </p:tavLst>
                                    </p:anim>
                                    <p:anim calcmode="lin" valueType="num">
                                      <p:cBhvr>
                                        <p:cTn id="19" dur="1000" fill="hold"/>
                                        <p:tgtEl>
                                          <p:spTgt spid="693274"/>
                                        </p:tgtEl>
                                        <p:attrNameLst>
                                          <p:attrName>ppt_h</p:attrName>
                                        </p:attrNameLst>
                                      </p:cBhvr>
                                      <p:tavLst>
                                        <p:tav tm="0">
                                          <p:val>
                                            <p:fltVal val="0"/>
                                          </p:val>
                                        </p:tav>
                                        <p:tav tm="100000">
                                          <p:val>
                                            <p:strVal val="#ppt_h"/>
                                          </p:val>
                                        </p:tav>
                                      </p:tavLst>
                                    </p:anim>
                                    <p:anim calcmode="lin" valueType="num">
                                      <p:cBhvr>
                                        <p:cTn id="20" dur="1000" fill="hold"/>
                                        <p:tgtEl>
                                          <p:spTgt spid="693274"/>
                                        </p:tgtEl>
                                        <p:attrNameLst>
                                          <p:attrName>style.rotation</p:attrName>
                                        </p:attrNameLst>
                                      </p:cBhvr>
                                      <p:tavLst>
                                        <p:tav tm="0">
                                          <p:val>
                                            <p:fltVal val="90"/>
                                          </p:val>
                                        </p:tav>
                                        <p:tav tm="100000">
                                          <p:val>
                                            <p:fltVal val="0"/>
                                          </p:val>
                                        </p:tav>
                                      </p:tavLst>
                                    </p:anim>
                                    <p:animEffect transition="in" filter="fade">
                                      <p:cBhvr>
                                        <p:cTn id="21" dur="1000"/>
                                        <p:tgtEl>
                                          <p:spTgt spid="693274"/>
                                        </p:tgtEl>
                                      </p:cBhvr>
                                    </p:animEffect>
                                  </p:childTnLst>
                                </p:cTn>
                              </p:par>
                            </p:childTnLst>
                          </p:cTn>
                        </p:par>
                        <p:par>
                          <p:cTn id="22" fill="hold">
                            <p:stCondLst>
                              <p:cond delay="1000"/>
                            </p:stCondLst>
                            <p:childTnLst>
                              <p:par>
                                <p:cTn id="23" presetID="23" presetClass="entr" presetSubtype="16" fill="hold" grpId="0" nodeType="afterEffect">
                                  <p:stCondLst>
                                    <p:cond delay="0"/>
                                  </p:stCondLst>
                                  <p:childTnLst>
                                    <p:set>
                                      <p:cBhvr>
                                        <p:cTn id="24" dur="1" fill="hold">
                                          <p:stCondLst>
                                            <p:cond delay="0"/>
                                          </p:stCondLst>
                                        </p:cTn>
                                        <p:tgtEl>
                                          <p:spTgt spid="693275"/>
                                        </p:tgtEl>
                                        <p:attrNameLst>
                                          <p:attrName>style.visibility</p:attrName>
                                        </p:attrNameLst>
                                      </p:cBhvr>
                                      <p:to>
                                        <p:strVal val="visible"/>
                                      </p:to>
                                    </p:set>
                                    <p:anim calcmode="lin" valueType="num">
                                      <p:cBhvr>
                                        <p:cTn id="25" dur="1000" fill="hold"/>
                                        <p:tgtEl>
                                          <p:spTgt spid="693275"/>
                                        </p:tgtEl>
                                        <p:attrNameLst>
                                          <p:attrName>ppt_w</p:attrName>
                                        </p:attrNameLst>
                                      </p:cBhvr>
                                      <p:tavLst>
                                        <p:tav tm="0">
                                          <p:val>
                                            <p:fltVal val="0"/>
                                          </p:val>
                                        </p:tav>
                                        <p:tav tm="100000">
                                          <p:val>
                                            <p:strVal val="#ppt_w"/>
                                          </p:val>
                                        </p:tav>
                                      </p:tavLst>
                                    </p:anim>
                                    <p:anim calcmode="lin" valueType="num">
                                      <p:cBhvr>
                                        <p:cTn id="26" dur="1000" fill="hold"/>
                                        <p:tgtEl>
                                          <p:spTgt spid="693275"/>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693276"/>
                                        </p:tgtEl>
                                        <p:attrNameLst>
                                          <p:attrName>style.visibility</p:attrName>
                                        </p:attrNameLst>
                                      </p:cBhvr>
                                      <p:to>
                                        <p:strVal val="visible"/>
                                      </p:to>
                                    </p:set>
                                    <p:animEffect transition="in" filter="fade">
                                      <p:cBhvr>
                                        <p:cTn id="30" dur="2000"/>
                                        <p:tgtEl>
                                          <p:spTgt spid="693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3273" grpId="0" animBg="1"/>
      <p:bldP spid="693274" grpId="0" animBg="1"/>
      <p:bldP spid="6932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66083" y="41782"/>
            <a:ext cx="7981672" cy="584775"/>
          </a:xfrm>
          <a:noFill/>
        </p:spPr>
        <p:txBody>
          <a:bodyPr wrap="none">
            <a:spAutoFit/>
          </a:bodyPr>
          <a:lstStyle/>
          <a:p>
            <a:r>
              <a:rPr lang="zh-CN" altLang="en-US" sz="3200" dirty="0" smtClean="0">
                <a:solidFill>
                  <a:srgbClr val="FF0000"/>
                </a:solidFill>
                <a:ea typeface="黑体" pitchFamily="49" charset="-122"/>
              </a:rPr>
              <a:t>磁矩检测</a:t>
            </a:r>
            <a:r>
              <a:rPr lang="zh-CN" altLang="en-US" sz="3200" dirty="0" smtClean="0">
                <a:ea typeface="黑体" pitchFamily="49" charset="-122"/>
              </a:rPr>
              <a:t>的</a:t>
            </a:r>
            <a:r>
              <a:rPr lang="zh-CN" altLang="en-US" sz="3200" dirty="0">
                <a:ea typeface="黑体" pitchFamily="49" charset="-122"/>
              </a:rPr>
              <a:t>原理与技术基础：</a:t>
            </a:r>
            <a:r>
              <a:rPr lang="zh-CN" altLang="en-US" sz="3200" dirty="0">
                <a:solidFill>
                  <a:srgbClr val="0000FF"/>
                </a:solidFill>
                <a:ea typeface="隶书" pitchFamily="49" charset="-122"/>
              </a:rPr>
              <a:t>电磁感应原理</a:t>
            </a:r>
          </a:p>
        </p:txBody>
      </p:sp>
      <p:sp>
        <p:nvSpPr>
          <p:cNvPr id="8212" name="Rectangle 20"/>
          <p:cNvSpPr>
            <a:spLocks noGrp="1" noChangeArrowheads="1"/>
          </p:cNvSpPr>
          <p:nvPr>
            <p:ph type="body" idx="1"/>
          </p:nvPr>
        </p:nvSpPr>
        <p:spPr>
          <a:xfrm>
            <a:off x="377825" y="1545952"/>
            <a:ext cx="8388350" cy="1076325"/>
          </a:xfrm>
          <a:noFill/>
          <a:ln>
            <a:solidFill>
              <a:srgbClr val="0000FF"/>
            </a:solidFill>
          </a:ln>
        </p:spPr>
        <p:txBody>
          <a:bodyPr>
            <a:spAutoFit/>
          </a:bodyPr>
          <a:lstStyle/>
          <a:p>
            <a:r>
              <a:rPr lang="zh-CN" altLang="en-US" dirty="0">
                <a:solidFill>
                  <a:srgbClr val="FF0000"/>
                </a:solidFill>
                <a:latin typeface="黑体" pitchFamily="49" charset="-122"/>
                <a:ea typeface="黑体" pitchFamily="49" charset="-122"/>
              </a:rPr>
              <a:t>电路中</a:t>
            </a:r>
            <a:r>
              <a:rPr lang="zh-CN" altLang="en-US" dirty="0">
                <a:latin typeface="黑体" pitchFamily="49" charset="-122"/>
                <a:ea typeface="黑体" pitchFamily="49" charset="-122"/>
              </a:rPr>
              <a:t>感应电动势的大小，跟穿过这一电路的</a:t>
            </a:r>
            <a:r>
              <a:rPr lang="zh-CN" altLang="en-US" dirty="0">
                <a:solidFill>
                  <a:srgbClr val="0000FF"/>
                </a:solidFill>
                <a:latin typeface="黑体" pitchFamily="49" charset="-122"/>
                <a:ea typeface="黑体" pitchFamily="49" charset="-122"/>
              </a:rPr>
              <a:t>磁通变化率</a:t>
            </a:r>
            <a:r>
              <a:rPr lang="zh-CN" altLang="en-US" dirty="0">
                <a:latin typeface="黑体" pitchFamily="49" charset="-122"/>
                <a:ea typeface="黑体" pitchFamily="49" charset="-122"/>
              </a:rPr>
              <a:t>成正比。</a:t>
            </a:r>
          </a:p>
        </p:txBody>
      </p:sp>
      <p:sp>
        <p:nvSpPr>
          <p:cNvPr id="8213" name="Text Box 21"/>
          <p:cNvSpPr txBox="1">
            <a:spLocks noChangeArrowheads="1"/>
          </p:cNvSpPr>
          <p:nvPr/>
        </p:nvSpPr>
        <p:spPr bwMode="auto">
          <a:xfrm>
            <a:off x="365125" y="1015901"/>
            <a:ext cx="8412163" cy="396875"/>
          </a:xfrm>
          <a:prstGeom prst="rect">
            <a:avLst/>
          </a:prstGeom>
          <a:noFill/>
          <a:ln w="9525">
            <a:noFill/>
            <a:miter lim="800000"/>
            <a:headEnd/>
            <a:tailEnd/>
          </a:ln>
          <a:effectLst/>
        </p:spPr>
        <p:txBody>
          <a:bodyPr wrap="none">
            <a:spAutoFit/>
          </a:bodyPr>
          <a:lstStyle/>
          <a:p>
            <a:r>
              <a:rPr lang="en-US" altLang="zh-CN" sz="2000" dirty="0">
                <a:latin typeface="Arial" charset="0"/>
              </a:rPr>
              <a:t>1831</a:t>
            </a:r>
            <a:r>
              <a:rPr lang="zh-CN" altLang="en-US" sz="2000" dirty="0">
                <a:latin typeface="Arial" charset="0"/>
              </a:rPr>
              <a:t>年</a:t>
            </a:r>
            <a:r>
              <a:rPr lang="en-US" altLang="zh-CN" sz="2000" dirty="0">
                <a:latin typeface="Arial" charset="0"/>
              </a:rPr>
              <a:t>08</a:t>
            </a:r>
            <a:r>
              <a:rPr lang="zh-CN" altLang="en-US" sz="2000" dirty="0">
                <a:latin typeface="Arial" charset="0"/>
              </a:rPr>
              <a:t>月</a:t>
            </a:r>
            <a:r>
              <a:rPr lang="en-US" altLang="zh-CN" sz="2000" dirty="0">
                <a:solidFill>
                  <a:srgbClr val="FF0000"/>
                </a:solidFill>
                <a:latin typeface="Arial" charset="0"/>
              </a:rPr>
              <a:t>29</a:t>
            </a:r>
            <a:r>
              <a:rPr lang="zh-CN" altLang="en-US" sz="2000" dirty="0">
                <a:latin typeface="Arial" charset="0"/>
              </a:rPr>
              <a:t>日，法拉第（</a:t>
            </a:r>
            <a:r>
              <a:rPr lang="en-US" altLang="zh-CN" sz="2000" dirty="0">
                <a:latin typeface="Arial" charset="0"/>
              </a:rPr>
              <a:t>Michael Faraday, 1791.09.22</a:t>
            </a:r>
            <a:r>
              <a:rPr lang="zh-CN" altLang="en-US" sz="2000" dirty="0">
                <a:latin typeface="Arial" charset="0"/>
              </a:rPr>
              <a:t>～</a:t>
            </a:r>
            <a:r>
              <a:rPr lang="en-US" altLang="zh-CN" sz="2000" dirty="0">
                <a:latin typeface="Arial" charset="0"/>
              </a:rPr>
              <a:t>1867.08.25</a:t>
            </a:r>
            <a:r>
              <a:rPr lang="zh-CN" altLang="en-US" sz="2000" dirty="0">
                <a:latin typeface="Arial" charset="0"/>
              </a:rPr>
              <a:t>）</a:t>
            </a:r>
          </a:p>
        </p:txBody>
      </p:sp>
      <p:graphicFrame>
        <p:nvGraphicFramePr>
          <p:cNvPr id="8214" name="Object 22"/>
          <p:cNvGraphicFramePr>
            <a:graphicFrameLocks noChangeAspect="1"/>
          </p:cNvGraphicFramePr>
          <p:nvPr/>
        </p:nvGraphicFramePr>
        <p:xfrm>
          <a:off x="3778250" y="2766740"/>
          <a:ext cx="1657350" cy="968375"/>
        </p:xfrm>
        <a:graphic>
          <a:graphicData uri="http://schemas.openxmlformats.org/presentationml/2006/ole">
            <p:oleObj spid="_x0000_s787458" name="Equation" r:id="rId3" imgW="672840" imgH="393480" progId="Equation.DSMT4">
              <p:embed/>
            </p:oleObj>
          </a:graphicData>
        </a:graphic>
      </p:graphicFrame>
      <p:sp>
        <p:nvSpPr>
          <p:cNvPr id="8215" name="Text Box 23"/>
          <p:cNvSpPr txBox="1">
            <a:spLocks noChangeArrowheads="1"/>
          </p:cNvSpPr>
          <p:nvPr/>
        </p:nvSpPr>
        <p:spPr bwMode="auto">
          <a:xfrm>
            <a:off x="1258888" y="3949427"/>
            <a:ext cx="1708150" cy="457200"/>
          </a:xfrm>
          <a:prstGeom prst="rect">
            <a:avLst/>
          </a:prstGeom>
          <a:noFill/>
          <a:ln w="9525">
            <a:noFill/>
            <a:miter lim="800000"/>
            <a:headEnd/>
            <a:tailEnd/>
          </a:ln>
          <a:effectLst/>
        </p:spPr>
        <p:txBody>
          <a:bodyPr wrap="none">
            <a:spAutoFit/>
          </a:bodyPr>
          <a:lstStyle/>
          <a:p>
            <a:r>
              <a:rPr lang="zh-CN" altLang="en-US">
                <a:latin typeface="Arial" charset="0"/>
                <a:ea typeface="黑体" pitchFamily="49" charset="-122"/>
              </a:rPr>
              <a:t>电路移动：</a:t>
            </a:r>
          </a:p>
        </p:txBody>
      </p:sp>
      <p:sp>
        <p:nvSpPr>
          <p:cNvPr id="8216" name="Text Box 24"/>
          <p:cNvSpPr txBox="1">
            <a:spLocks noChangeArrowheads="1"/>
          </p:cNvSpPr>
          <p:nvPr/>
        </p:nvSpPr>
        <p:spPr bwMode="auto">
          <a:xfrm>
            <a:off x="4932363" y="3949427"/>
            <a:ext cx="1708150" cy="457200"/>
          </a:xfrm>
          <a:prstGeom prst="rect">
            <a:avLst/>
          </a:prstGeom>
          <a:noFill/>
          <a:ln w="9525">
            <a:noFill/>
            <a:miter lim="800000"/>
            <a:headEnd/>
            <a:tailEnd/>
          </a:ln>
          <a:effectLst/>
        </p:spPr>
        <p:txBody>
          <a:bodyPr wrap="none">
            <a:spAutoFit/>
          </a:bodyPr>
          <a:lstStyle/>
          <a:p>
            <a:r>
              <a:rPr lang="zh-CN" altLang="en-US">
                <a:latin typeface="Arial" charset="0"/>
                <a:ea typeface="黑体" pitchFamily="49" charset="-122"/>
              </a:rPr>
              <a:t>磁场变化：</a:t>
            </a:r>
          </a:p>
        </p:txBody>
      </p:sp>
      <p:graphicFrame>
        <p:nvGraphicFramePr>
          <p:cNvPr id="8217" name="Object 25"/>
          <p:cNvGraphicFramePr>
            <a:graphicFrameLocks noChangeAspect="1"/>
          </p:cNvGraphicFramePr>
          <p:nvPr/>
        </p:nvGraphicFramePr>
        <p:xfrm>
          <a:off x="2771775" y="3868465"/>
          <a:ext cx="984250" cy="619125"/>
        </p:xfrm>
        <a:graphic>
          <a:graphicData uri="http://schemas.openxmlformats.org/presentationml/2006/ole">
            <p:oleObj spid="_x0000_s787459" name="Equation" r:id="rId4" imgW="342720" imgH="215640" progId="Equation.DSMT4">
              <p:embed/>
            </p:oleObj>
          </a:graphicData>
        </a:graphic>
      </p:graphicFrame>
      <p:graphicFrame>
        <p:nvGraphicFramePr>
          <p:cNvPr id="8218" name="Object 26"/>
          <p:cNvGraphicFramePr>
            <a:graphicFrameLocks noChangeAspect="1"/>
          </p:cNvGraphicFramePr>
          <p:nvPr/>
        </p:nvGraphicFramePr>
        <p:xfrm>
          <a:off x="6443663" y="3558902"/>
          <a:ext cx="728662" cy="1238250"/>
        </p:xfrm>
        <a:graphic>
          <a:graphicData uri="http://schemas.openxmlformats.org/presentationml/2006/ole">
            <p:oleObj spid="_x0000_s787460" name="Equation" r:id="rId5" imgW="253800" imgH="431640" progId="Equation.DSMT4">
              <p:embed/>
            </p:oleObj>
          </a:graphicData>
        </a:graphic>
      </p:graphicFrame>
      <p:sp>
        <p:nvSpPr>
          <p:cNvPr id="8219" name="Text Box 27"/>
          <p:cNvSpPr txBox="1">
            <a:spLocks noChangeArrowheads="1"/>
          </p:cNvSpPr>
          <p:nvPr/>
        </p:nvSpPr>
        <p:spPr bwMode="auto">
          <a:xfrm>
            <a:off x="457200" y="4868863"/>
            <a:ext cx="8228013" cy="1674812"/>
          </a:xfrm>
          <a:prstGeom prst="rect">
            <a:avLst/>
          </a:prstGeom>
          <a:noFill/>
          <a:ln w="9525">
            <a:noFill/>
            <a:miter lim="800000"/>
            <a:headEnd/>
            <a:tailEnd/>
          </a:ln>
          <a:effectLst/>
        </p:spPr>
        <p:txBody>
          <a:bodyPr>
            <a:spAutoFit/>
          </a:bodyPr>
          <a:lstStyle/>
          <a:p>
            <a:r>
              <a:rPr lang="en-US" altLang="zh-CN" dirty="0">
                <a:latin typeface="Arial" charset="0"/>
              </a:rPr>
              <a:t>《</a:t>
            </a:r>
            <a:r>
              <a:rPr lang="zh-CN" altLang="en-US" dirty="0">
                <a:latin typeface="Arial" charset="0"/>
                <a:ea typeface="隶书" pitchFamily="49" charset="-122"/>
              </a:rPr>
              <a:t>费曼物理学讲义（中文版）</a:t>
            </a:r>
            <a:r>
              <a:rPr lang="en-US" altLang="zh-CN" dirty="0">
                <a:latin typeface="Arial" charset="0"/>
                <a:ea typeface="隶书" pitchFamily="49" charset="-122"/>
              </a:rPr>
              <a:t>》</a:t>
            </a:r>
            <a:r>
              <a:rPr lang="zh-CN" altLang="en-US" dirty="0">
                <a:latin typeface="Arial" charset="0"/>
                <a:ea typeface="隶书" pitchFamily="49" charset="-122"/>
              </a:rPr>
              <a:t>第</a:t>
            </a:r>
            <a:r>
              <a:rPr lang="en-US" altLang="zh-CN" dirty="0">
                <a:latin typeface="Arial" charset="0"/>
                <a:ea typeface="隶书" pitchFamily="49" charset="-122"/>
              </a:rPr>
              <a:t>2</a:t>
            </a:r>
            <a:r>
              <a:rPr lang="zh-CN" altLang="en-US" dirty="0">
                <a:latin typeface="Arial" charset="0"/>
                <a:ea typeface="隶书" pitchFamily="49" charset="-122"/>
              </a:rPr>
              <a:t>卷，第</a:t>
            </a:r>
            <a:r>
              <a:rPr lang="en-US" altLang="zh-CN" dirty="0">
                <a:latin typeface="Arial" charset="0"/>
                <a:ea typeface="隶书" pitchFamily="49" charset="-122"/>
              </a:rPr>
              <a:t>195</a:t>
            </a:r>
            <a:r>
              <a:rPr lang="zh-CN" altLang="en-US" dirty="0">
                <a:latin typeface="Arial" charset="0"/>
                <a:ea typeface="隶书" pitchFamily="49" charset="-122"/>
              </a:rPr>
              <a:t>页：</a:t>
            </a:r>
          </a:p>
          <a:p>
            <a:pPr>
              <a:lnSpc>
                <a:spcPct val="120000"/>
              </a:lnSpc>
              <a:spcBef>
                <a:spcPct val="40000"/>
              </a:spcBef>
            </a:pPr>
            <a:r>
              <a:rPr lang="zh-CN" altLang="en-US" sz="2000" dirty="0">
                <a:latin typeface="Arial" charset="0"/>
                <a:ea typeface="隶书" pitchFamily="49" charset="-122"/>
              </a:rPr>
              <a:t>“我们知道，在物理学的其它领域里还没有一个这么简单而又准确的普遍原理</a:t>
            </a:r>
            <a:r>
              <a:rPr lang="zh-CN" altLang="en-US" sz="2000" dirty="0">
                <a:solidFill>
                  <a:srgbClr val="FF0000"/>
                </a:solidFill>
                <a:latin typeface="Arial" charset="0"/>
                <a:ea typeface="隶书" pitchFamily="49" charset="-122"/>
              </a:rPr>
              <a:t>竟</a:t>
            </a:r>
            <a:r>
              <a:rPr lang="zh-CN" altLang="en-US" sz="2000" dirty="0">
                <a:latin typeface="Arial" charset="0"/>
                <a:ea typeface="隶书" pitchFamily="49" charset="-122"/>
              </a:rPr>
              <a:t>需要从两种不同现象作出分析才能真正加以理解的。通常，这么一个优异的普遍性总是发源于一个单一而又深刻的基本原理。”</a:t>
            </a:r>
          </a:p>
        </p:txBody>
      </p:sp>
      <p:sp>
        <p:nvSpPr>
          <p:cNvPr id="8220" name="Text Box 28"/>
          <p:cNvSpPr txBox="1">
            <a:spLocks noChangeArrowheads="1"/>
          </p:cNvSpPr>
          <p:nvPr/>
        </p:nvSpPr>
        <p:spPr bwMode="auto">
          <a:xfrm>
            <a:off x="5867400" y="2238102"/>
            <a:ext cx="2994025" cy="457200"/>
          </a:xfrm>
          <a:prstGeom prst="rect">
            <a:avLst/>
          </a:prstGeom>
          <a:solidFill>
            <a:schemeClr val="folHlink"/>
          </a:solidFill>
          <a:ln w="9525">
            <a:noFill/>
            <a:miter lim="800000"/>
            <a:headEnd/>
            <a:tailEnd/>
          </a:ln>
          <a:effectLst/>
        </p:spPr>
        <p:txBody>
          <a:bodyPr wrap="none">
            <a:spAutoFit/>
          </a:bodyPr>
          <a:lstStyle/>
          <a:p>
            <a:r>
              <a:rPr lang="en-US" altLang="zh-CN"/>
              <a:t>Faraday</a:t>
            </a:r>
            <a:r>
              <a:rPr lang="zh-CN" altLang="en-US"/>
              <a:t>电磁感应定律</a:t>
            </a:r>
          </a:p>
        </p:txBody>
      </p:sp>
      <p:sp>
        <p:nvSpPr>
          <p:cNvPr id="14" name="TextBox 13"/>
          <p:cNvSpPr txBox="1"/>
          <p:nvPr/>
        </p:nvSpPr>
        <p:spPr>
          <a:xfrm>
            <a:off x="7524328" y="548680"/>
            <a:ext cx="1415772" cy="461665"/>
          </a:xfrm>
          <a:prstGeom prst="rect">
            <a:avLst/>
          </a:prstGeom>
          <a:noFill/>
        </p:spPr>
        <p:txBody>
          <a:bodyPr wrap="none" rtlCol="0">
            <a:spAutoFit/>
          </a:bodyPr>
          <a:lstStyle/>
          <a:p>
            <a:r>
              <a:rPr lang="zh-CN" altLang="en-US" dirty="0" smtClean="0">
                <a:latin typeface="楷体" pitchFamily="49" charset="-122"/>
                <a:ea typeface="楷体" pitchFamily="49" charset="-122"/>
              </a:rPr>
              <a:t>技术形式</a:t>
            </a:r>
            <a:endParaRPr lang="zh-CN" altLang="en-US" dirty="0">
              <a:latin typeface="楷体" pitchFamily="49" charset="-122"/>
              <a:ea typeface="楷体" pitchFamily="49" charset="-122"/>
            </a:endParaRPr>
          </a:p>
        </p:txBody>
      </p:sp>
      <p:sp>
        <p:nvSpPr>
          <p:cNvPr id="15" name="TextBox 14"/>
          <p:cNvSpPr txBox="1"/>
          <p:nvPr/>
        </p:nvSpPr>
        <p:spPr>
          <a:xfrm>
            <a:off x="8433700" y="116632"/>
            <a:ext cx="458780" cy="461665"/>
          </a:xfrm>
          <a:prstGeom prst="rect">
            <a:avLst/>
          </a:prstGeom>
          <a:noFill/>
        </p:spPr>
        <p:txBody>
          <a:bodyPr wrap="none" rtlCol="0">
            <a:spAutoFit/>
          </a:bodyPr>
          <a:lstStyle/>
          <a:p>
            <a:r>
              <a:rPr lang="zh-CN" altLang="en-US" dirty="0" smtClean="0">
                <a:solidFill>
                  <a:srgbClr val="0000FF"/>
                </a:solidFill>
                <a:sym typeface="Wingdings"/>
              </a:rPr>
              <a:t></a:t>
            </a:r>
            <a:endParaRPr lang="zh-CN" alt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8219"/>
                                        </p:tgtEl>
                                        <p:attrNameLst>
                                          <p:attrName>style.visibility</p:attrName>
                                        </p:attrNameLst>
                                      </p:cBhvr>
                                      <p:to>
                                        <p:strVal val="visible"/>
                                      </p:to>
                                    </p:set>
                                    <p:anim calcmode="lin" valueType="num">
                                      <p:cBhvr additive="base">
                                        <p:cTn id="7" dur="2000" fill="hold"/>
                                        <p:tgtEl>
                                          <p:spTgt spid="8219"/>
                                        </p:tgtEl>
                                        <p:attrNameLst>
                                          <p:attrName>ppt_x</p:attrName>
                                        </p:attrNameLst>
                                      </p:cBhvr>
                                      <p:tavLst>
                                        <p:tav tm="0">
                                          <p:val>
                                            <p:strVal val="#ppt_x"/>
                                          </p:val>
                                        </p:tav>
                                        <p:tav tm="100000">
                                          <p:val>
                                            <p:strVal val="#ppt_x"/>
                                          </p:val>
                                        </p:tav>
                                      </p:tavLst>
                                    </p:anim>
                                    <p:anim calcmode="lin" valueType="num">
                                      <p:cBhvr additive="base">
                                        <p:cTn id="8" dur="2000" fill="hold"/>
                                        <p:tgtEl>
                                          <p:spTgt spid="82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9"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灯片编号占位符 5"/>
          <p:cNvSpPr>
            <a:spLocks noGrp="1"/>
          </p:cNvSpPr>
          <p:nvPr>
            <p:ph type="sldNum" sz="quarter" idx="12"/>
          </p:nvPr>
        </p:nvSpPr>
        <p:spPr/>
        <p:txBody>
          <a:bodyPr/>
          <a:lstStyle/>
          <a:p>
            <a:fld id="{0D27C3B1-4A76-468D-9F03-01D838723B4D}" type="slidenum">
              <a:rPr lang="en-US" altLang="zh-CN"/>
              <a:pPr/>
              <a:t>90</a:t>
            </a:fld>
            <a:endParaRPr lang="en-US" altLang="zh-CN"/>
          </a:p>
        </p:txBody>
      </p:sp>
      <p:sp>
        <p:nvSpPr>
          <p:cNvPr id="694274" name="Rectangle 2"/>
          <p:cNvSpPr>
            <a:spLocks noGrp="1" noChangeArrowheads="1"/>
          </p:cNvSpPr>
          <p:nvPr>
            <p:ph type="title"/>
          </p:nvPr>
        </p:nvSpPr>
        <p:spPr>
          <a:xfrm>
            <a:off x="685800" y="0"/>
            <a:ext cx="7772400" cy="1143000"/>
          </a:xfrm>
        </p:spPr>
        <p:txBody>
          <a:bodyPr/>
          <a:lstStyle/>
          <a:p>
            <a:r>
              <a:rPr lang="zh-CN" altLang="en-US"/>
              <a:t>远距离配置：</a:t>
            </a:r>
            <a:r>
              <a:rPr lang="zh-CN" altLang="en-US" i="1">
                <a:sym typeface="Symbol" pitchFamily="18" charset="2"/>
              </a:rPr>
              <a:t></a:t>
            </a:r>
            <a:r>
              <a:rPr lang="zh-CN" altLang="en-US"/>
              <a:t>＝</a:t>
            </a:r>
            <a:r>
              <a:rPr lang="en-US" altLang="zh-CN"/>
              <a:t>2</a:t>
            </a:r>
            <a:r>
              <a:rPr lang="en-US" altLang="zh-CN" i="1"/>
              <a:t>r</a:t>
            </a:r>
            <a:r>
              <a:rPr lang="en-US" altLang="zh-CN" i="1" baseline="-25000"/>
              <a:t>c</a:t>
            </a:r>
            <a:endParaRPr lang="en-US" altLang="zh-CN"/>
          </a:p>
        </p:txBody>
      </p:sp>
      <p:sp>
        <p:nvSpPr>
          <p:cNvPr id="694275" name="Rectangle 3"/>
          <p:cNvSpPr>
            <a:spLocks noGrp="1" noChangeArrowheads="1"/>
          </p:cNvSpPr>
          <p:nvPr>
            <p:ph type="body" idx="1"/>
          </p:nvPr>
        </p:nvSpPr>
        <p:spPr>
          <a:xfrm>
            <a:off x="611188" y="981075"/>
            <a:ext cx="2559050" cy="579438"/>
          </a:xfrm>
          <a:noFill/>
        </p:spPr>
        <p:txBody>
          <a:bodyPr wrap="none">
            <a:spAutoFit/>
          </a:bodyPr>
          <a:lstStyle/>
          <a:p>
            <a:r>
              <a:rPr lang="zh-CN" altLang="en-US"/>
              <a:t>垂直于轴向</a:t>
            </a:r>
          </a:p>
        </p:txBody>
      </p:sp>
      <p:sp>
        <p:nvSpPr>
          <p:cNvPr id="694276" name="Text Box 4"/>
          <p:cNvSpPr txBox="1">
            <a:spLocks noChangeArrowheads="1"/>
          </p:cNvSpPr>
          <p:nvPr/>
        </p:nvSpPr>
        <p:spPr bwMode="auto">
          <a:xfrm>
            <a:off x="4984750" y="6132513"/>
            <a:ext cx="2935288" cy="519112"/>
          </a:xfrm>
          <a:prstGeom prst="rect">
            <a:avLst/>
          </a:prstGeom>
          <a:noFill/>
          <a:ln w="9525">
            <a:noFill/>
            <a:miter lim="800000"/>
            <a:headEnd/>
            <a:tailEnd/>
          </a:ln>
          <a:effectLst/>
        </p:spPr>
        <p:txBody>
          <a:bodyPr wrap="none">
            <a:spAutoFit/>
          </a:bodyPr>
          <a:lstStyle/>
          <a:p>
            <a:r>
              <a:rPr lang="en-US" altLang="zh-CN" sz="2800">
                <a:latin typeface="Arial" pitchFamily="34" charset="0"/>
              </a:rPr>
              <a:t>Mathematica</a:t>
            </a:r>
            <a:r>
              <a:rPr lang="zh-CN" altLang="en-US" sz="2800">
                <a:latin typeface="Arial" pitchFamily="34" charset="0"/>
              </a:rPr>
              <a:t>作图</a:t>
            </a:r>
          </a:p>
        </p:txBody>
      </p:sp>
      <p:pic>
        <p:nvPicPr>
          <p:cNvPr id="694277" name="Picture 5" descr="VSM on EM-3"/>
          <p:cNvPicPr>
            <a:picLocks noChangeAspect="1" noChangeArrowheads="1"/>
          </p:cNvPicPr>
          <p:nvPr/>
        </p:nvPicPr>
        <p:blipFill>
          <a:blip r:embed="rId2" cstate="print"/>
          <a:srcRect/>
          <a:stretch>
            <a:fillRect/>
          </a:stretch>
        </p:blipFill>
        <p:spPr bwMode="auto">
          <a:xfrm>
            <a:off x="0" y="1703388"/>
            <a:ext cx="3995738" cy="3451225"/>
          </a:xfrm>
          <a:prstGeom prst="rect">
            <a:avLst/>
          </a:prstGeom>
          <a:noFill/>
        </p:spPr>
      </p:pic>
      <p:grpSp>
        <p:nvGrpSpPr>
          <p:cNvPr id="694278" name="Group 6"/>
          <p:cNvGrpSpPr>
            <a:grpSpLocks/>
          </p:cNvGrpSpPr>
          <p:nvPr/>
        </p:nvGrpSpPr>
        <p:grpSpPr bwMode="auto">
          <a:xfrm rot="-25699061">
            <a:off x="819150" y="4370388"/>
            <a:ext cx="1670050" cy="2667000"/>
            <a:chOff x="1709" y="1607"/>
            <a:chExt cx="1844" cy="2147"/>
          </a:xfrm>
        </p:grpSpPr>
        <p:grpSp>
          <p:nvGrpSpPr>
            <p:cNvPr id="694279" name="Group 7"/>
            <p:cNvGrpSpPr>
              <a:grpSpLocks/>
            </p:cNvGrpSpPr>
            <p:nvPr/>
          </p:nvGrpSpPr>
          <p:grpSpPr bwMode="auto">
            <a:xfrm>
              <a:off x="1926" y="1713"/>
              <a:ext cx="1627" cy="2041"/>
              <a:chOff x="1926" y="1570"/>
              <a:chExt cx="1627" cy="2041"/>
            </a:xfrm>
          </p:grpSpPr>
          <p:grpSp>
            <p:nvGrpSpPr>
              <p:cNvPr id="694280" name="Group 8"/>
              <p:cNvGrpSpPr>
                <a:grpSpLocks/>
              </p:cNvGrpSpPr>
              <p:nvPr/>
            </p:nvGrpSpPr>
            <p:grpSpPr bwMode="auto">
              <a:xfrm>
                <a:off x="1950" y="1570"/>
                <a:ext cx="1603" cy="2041"/>
                <a:chOff x="1950" y="1570"/>
                <a:chExt cx="1603" cy="2041"/>
              </a:xfrm>
            </p:grpSpPr>
            <p:sp>
              <p:nvSpPr>
                <p:cNvPr id="694281" name="Oval 9"/>
                <p:cNvSpPr>
                  <a:spLocks noChangeArrowheads="1"/>
                </p:cNvSpPr>
                <p:nvPr/>
              </p:nvSpPr>
              <p:spPr bwMode="auto">
                <a:xfrm>
                  <a:off x="1950" y="2023"/>
                  <a:ext cx="1043" cy="182"/>
                </a:xfrm>
                <a:prstGeom prst="ellipse">
                  <a:avLst/>
                </a:prstGeom>
                <a:noFill/>
                <a:ln w="57150">
                  <a:solidFill>
                    <a:srgbClr val="FF9900"/>
                  </a:solidFill>
                  <a:round/>
                  <a:headEnd/>
                  <a:tailEnd/>
                </a:ln>
                <a:effectLst/>
              </p:spPr>
              <p:txBody>
                <a:bodyPr vert="eaVert" wrap="none" anchor="ctr"/>
                <a:lstStyle/>
                <a:p>
                  <a:pPr algn="ctr"/>
                  <a:endParaRPr lang="zh-CN" altLang="zh-CN" sz="1800"/>
                </a:p>
              </p:txBody>
            </p:sp>
            <p:sp>
              <p:nvSpPr>
                <p:cNvPr id="694282" name="Oval 10"/>
                <p:cNvSpPr>
                  <a:spLocks noChangeArrowheads="1"/>
                </p:cNvSpPr>
                <p:nvPr/>
              </p:nvSpPr>
              <p:spPr bwMode="auto">
                <a:xfrm>
                  <a:off x="1950" y="2976"/>
                  <a:ext cx="1043" cy="182"/>
                </a:xfrm>
                <a:prstGeom prst="ellipse">
                  <a:avLst/>
                </a:prstGeom>
                <a:noFill/>
                <a:ln w="57150">
                  <a:solidFill>
                    <a:srgbClr val="FF9900"/>
                  </a:solidFill>
                  <a:round/>
                  <a:headEnd/>
                  <a:tailEnd/>
                </a:ln>
                <a:effectLst/>
              </p:spPr>
              <p:txBody>
                <a:bodyPr wrap="none" anchor="ctr"/>
                <a:lstStyle/>
                <a:p>
                  <a:endParaRPr lang="zh-CN" altLang="en-US"/>
                </a:p>
              </p:txBody>
            </p:sp>
            <p:sp>
              <p:nvSpPr>
                <p:cNvPr id="694283" name="Line 11"/>
                <p:cNvSpPr>
                  <a:spLocks noChangeShapeType="1"/>
                </p:cNvSpPr>
                <p:nvPr/>
              </p:nvSpPr>
              <p:spPr bwMode="auto">
                <a:xfrm>
                  <a:off x="2471" y="1570"/>
                  <a:ext cx="0" cy="2041"/>
                </a:xfrm>
                <a:prstGeom prst="line">
                  <a:avLst/>
                </a:prstGeom>
                <a:noFill/>
                <a:ln w="28575">
                  <a:solidFill>
                    <a:schemeClr val="tx1"/>
                  </a:solidFill>
                  <a:prstDash val="lgDashDot"/>
                  <a:round/>
                  <a:headEnd/>
                  <a:tailEnd/>
                </a:ln>
                <a:effectLst/>
              </p:spPr>
              <p:txBody>
                <a:bodyPr/>
                <a:lstStyle/>
                <a:p>
                  <a:endParaRPr lang="zh-CN" altLang="en-US"/>
                </a:p>
              </p:txBody>
            </p:sp>
            <p:sp>
              <p:nvSpPr>
                <p:cNvPr id="694284" name="Line 12"/>
                <p:cNvSpPr>
                  <a:spLocks noChangeShapeType="1"/>
                </p:cNvSpPr>
                <p:nvPr/>
              </p:nvSpPr>
              <p:spPr bwMode="auto">
                <a:xfrm>
                  <a:off x="3017" y="2115"/>
                  <a:ext cx="453" cy="0"/>
                </a:xfrm>
                <a:prstGeom prst="line">
                  <a:avLst/>
                </a:prstGeom>
                <a:noFill/>
                <a:ln w="9525">
                  <a:solidFill>
                    <a:schemeClr val="tx1"/>
                  </a:solidFill>
                  <a:round/>
                  <a:headEnd/>
                  <a:tailEnd/>
                </a:ln>
                <a:effectLst/>
              </p:spPr>
              <p:txBody>
                <a:bodyPr/>
                <a:lstStyle/>
                <a:p>
                  <a:endParaRPr lang="zh-CN" altLang="en-US"/>
                </a:p>
              </p:txBody>
            </p:sp>
            <p:sp>
              <p:nvSpPr>
                <p:cNvPr id="694285" name="Line 13"/>
                <p:cNvSpPr>
                  <a:spLocks noChangeShapeType="1"/>
                </p:cNvSpPr>
                <p:nvPr/>
              </p:nvSpPr>
              <p:spPr bwMode="auto">
                <a:xfrm>
                  <a:off x="3244" y="2115"/>
                  <a:ext cx="0" cy="952"/>
                </a:xfrm>
                <a:prstGeom prst="line">
                  <a:avLst/>
                </a:prstGeom>
                <a:noFill/>
                <a:ln w="9525">
                  <a:solidFill>
                    <a:schemeClr val="tx1"/>
                  </a:solidFill>
                  <a:round/>
                  <a:headEnd type="triangle" w="med" len="med"/>
                  <a:tailEnd type="triangle" w="med" len="med"/>
                </a:ln>
                <a:effectLst/>
              </p:spPr>
              <p:txBody>
                <a:bodyPr/>
                <a:lstStyle/>
                <a:p>
                  <a:endParaRPr lang="zh-CN" altLang="en-US"/>
                </a:p>
              </p:txBody>
            </p:sp>
            <p:sp>
              <p:nvSpPr>
                <p:cNvPr id="694286" name="Line 14"/>
                <p:cNvSpPr>
                  <a:spLocks noChangeShapeType="1"/>
                </p:cNvSpPr>
                <p:nvPr/>
              </p:nvSpPr>
              <p:spPr bwMode="auto">
                <a:xfrm>
                  <a:off x="3017" y="3067"/>
                  <a:ext cx="453" cy="0"/>
                </a:xfrm>
                <a:prstGeom prst="line">
                  <a:avLst/>
                </a:prstGeom>
                <a:noFill/>
                <a:ln w="9525">
                  <a:solidFill>
                    <a:schemeClr val="tx1"/>
                  </a:solidFill>
                  <a:round/>
                  <a:headEnd/>
                  <a:tailEnd/>
                </a:ln>
                <a:effectLst/>
              </p:spPr>
              <p:txBody>
                <a:bodyPr/>
                <a:lstStyle/>
                <a:p>
                  <a:endParaRPr lang="zh-CN" altLang="en-US"/>
                </a:p>
              </p:txBody>
            </p:sp>
            <p:sp>
              <p:nvSpPr>
                <p:cNvPr id="694287" name="Text Box 15"/>
                <p:cNvSpPr txBox="1">
                  <a:spLocks noChangeArrowheads="1"/>
                </p:cNvSpPr>
                <p:nvPr/>
              </p:nvSpPr>
              <p:spPr bwMode="auto">
                <a:xfrm>
                  <a:off x="2946" y="2425"/>
                  <a:ext cx="607" cy="243"/>
                </a:xfrm>
                <a:prstGeom prst="rect">
                  <a:avLst/>
                </a:prstGeom>
                <a:solidFill>
                  <a:schemeClr val="bg1"/>
                </a:solidFill>
                <a:ln w="9525">
                  <a:noFill/>
                  <a:miter lim="800000"/>
                  <a:headEnd/>
                  <a:tailEnd/>
                </a:ln>
                <a:effectLst/>
              </p:spPr>
              <p:txBody>
                <a:bodyPr vert="eaVert" wrap="none">
                  <a:spAutoFit/>
                </a:bodyPr>
                <a:lstStyle/>
                <a:p>
                  <a:r>
                    <a:rPr lang="en-US" altLang="zh-CN" i="1">
                      <a:sym typeface="Symbol" pitchFamily="18" charset="2"/>
                    </a:rPr>
                    <a:t></a:t>
                  </a:r>
                </a:p>
              </p:txBody>
            </p:sp>
          </p:grpSp>
          <p:grpSp>
            <p:nvGrpSpPr>
              <p:cNvPr id="694288" name="Group 16"/>
              <p:cNvGrpSpPr>
                <a:grpSpLocks/>
              </p:cNvGrpSpPr>
              <p:nvPr/>
            </p:nvGrpSpPr>
            <p:grpSpPr bwMode="auto">
              <a:xfrm>
                <a:off x="1926" y="1635"/>
                <a:ext cx="591" cy="1361"/>
                <a:chOff x="1926" y="1635"/>
                <a:chExt cx="591" cy="1361"/>
              </a:xfrm>
            </p:grpSpPr>
            <p:sp>
              <p:nvSpPr>
                <p:cNvPr id="694289" name="Rectangle 17"/>
                <p:cNvSpPr>
                  <a:spLocks noChangeArrowheads="1"/>
                </p:cNvSpPr>
                <p:nvPr/>
              </p:nvSpPr>
              <p:spPr bwMode="auto">
                <a:xfrm>
                  <a:off x="2435" y="2004"/>
                  <a:ext cx="68" cy="39"/>
                </a:xfrm>
                <a:prstGeom prst="rect">
                  <a:avLst/>
                </a:prstGeom>
                <a:solidFill>
                  <a:schemeClr val="bg1"/>
                </a:solidFill>
                <a:ln w="9525">
                  <a:noFill/>
                  <a:miter lim="800000"/>
                  <a:headEnd/>
                  <a:tailEnd/>
                </a:ln>
                <a:effectLst/>
              </p:spPr>
              <p:txBody>
                <a:bodyPr vert="eaVert" wrap="none" anchor="ctr"/>
                <a:lstStyle/>
                <a:p>
                  <a:pPr algn="ctr"/>
                  <a:endParaRPr lang="zh-CN" altLang="zh-CN" sz="1800"/>
                </a:p>
              </p:txBody>
            </p:sp>
            <p:sp>
              <p:nvSpPr>
                <p:cNvPr id="694290" name="Freeform 18"/>
                <p:cNvSpPr>
                  <a:spLocks/>
                </p:cNvSpPr>
                <p:nvPr/>
              </p:nvSpPr>
              <p:spPr bwMode="auto">
                <a:xfrm>
                  <a:off x="1926" y="1635"/>
                  <a:ext cx="499" cy="408"/>
                </a:xfrm>
                <a:custGeom>
                  <a:avLst/>
                  <a:gdLst/>
                  <a:ahLst/>
                  <a:cxnLst>
                    <a:cxn ang="0">
                      <a:pos x="0" y="0"/>
                    </a:cxn>
                    <a:cxn ang="0">
                      <a:pos x="317" y="0"/>
                    </a:cxn>
                    <a:cxn ang="0">
                      <a:pos x="317" y="408"/>
                    </a:cxn>
                  </a:cxnLst>
                  <a:rect l="0" t="0" r="r" b="b"/>
                  <a:pathLst>
                    <a:path w="317" h="408">
                      <a:moveTo>
                        <a:pt x="0" y="0"/>
                      </a:moveTo>
                      <a:lnTo>
                        <a:pt x="317" y="0"/>
                      </a:lnTo>
                      <a:lnTo>
                        <a:pt x="317" y="408"/>
                      </a:lnTo>
                    </a:path>
                  </a:pathLst>
                </a:custGeom>
                <a:noFill/>
                <a:ln w="57150" cmpd="sng">
                  <a:solidFill>
                    <a:srgbClr val="FF9900"/>
                  </a:solidFill>
                  <a:round/>
                  <a:headEnd/>
                  <a:tailEnd/>
                </a:ln>
                <a:effectLst/>
              </p:spPr>
              <p:txBody>
                <a:bodyPr/>
                <a:lstStyle/>
                <a:p>
                  <a:endParaRPr lang="zh-CN" altLang="en-US"/>
                </a:p>
              </p:txBody>
            </p:sp>
            <p:sp>
              <p:nvSpPr>
                <p:cNvPr id="694291" name="Rectangle 19"/>
                <p:cNvSpPr>
                  <a:spLocks noChangeArrowheads="1"/>
                </p:cNvSpPr>
                <p:nvPr/>
              </p:nvSpPr>
              <p:spPr bwMode="auto">
                <a:xfrm>
                  <a:off x="2435" y="2957"/>
                  <a:ext cx="68" cy="39"/>
                </a:xfrm>
                <a:prstGeom prst="rect">
                  <a:avLst/>
                </a:prstGeom>
                <a:solidFill>
                  <a:schemeClr val="bg1"/>
                </a:solidFill>
                <a:ln w="9525">
                  <a:noFill/>
                  <a:miter lim="800000"/>
                  <a:headEnd/>
                  <a:tailEnd/>
                </a:ln>
                <a:effectLst/>
              </p:spPr>
              <p:txBody>
                <a:bodyPr vert="eaVert" wrap="none" anchor="ctr"/>
                <a:lstStyle/>
                <a:p>
                  <a:pPr algn="ctr"/>
                  <a:endParaRPr lang="zh-CN" altLang="zh-CN" sz="1800"/>
                </a:p>
              </p:txBody>
            </p:sp>
            <p:sp>
              <p:nvSpPr>
                <p:cNvPr id="694292" name="Freeform 20"/>
                <p:cNvSpPr>
                  <a:spLocks/>
                </p:cNvSpPr>
                <p:nvPr/>
              </p:nvSpPr>
              <p:spPr bwMode="auto">
                <a:xfrm>
                  <a:off x="1927" y="2588"/>
                  <a:ext cx="499" cy="408"/>
                </a:xfrm>
                <a:custGeom>
                  <a:avLst/>
                  <a:gdLst/>
                  <a:ahLst/>
                  <a:cxnLst>
                    <a:cxn ang="0">
                      <a:pos x="0" y="0"/>
                    </a:cxn>
                    <a:cxn ang="0">
                      <a:pos x="317" y="0"/>
                    </a:cxn>
                    <a:cxn ang="0">
                      <a:pos x="317" y="408"/>
                    </a:cxn>
                  </a:cxnLst>
                  <a:rect l="0" t="0" r="r" b="b"/>
                  <a:pathLst>
                    <a:path w="317" h="408">
                      <a:moveTo>
                        <a:pt x="0" y="0"/>
                      </a:moveTo>
                      <a:lnTo>
                        <a:pt x="317" y="0"/>
                      </a:lnTo>
                      <a:lnTo>
                        <a:pt x="317" y="408"/>
                      </a:lnTo>
                    </a:path>
                  </a:pathLst>
                </a:custGeom>
                <a:noFill/>
                <a:ln w="57150" cmpd="sng">
                  <a:solidFill>
                    <a:srgbClr val="FF9900"/>
                  </a:solidFill>
                  <a:round/>
                  <a:headEnd/>
                  <a:tailEnd/>
                </a:ln>
                <a:effectLst/>
              </p:spPr>
              <p:txBody>
                <a:bodyPr/>
                <a:lstStyle/>
                <a:p>
                  <a:endParaRPr lang="zh-CN" altLang="en-US"/>
                </a:p>
              </p:txBody>
            </p:sp>
            <p:sp>
              <p:nvSpPr>
                <p:cNvPr id="694293" name="Line 21"/>
                <p:cNvSpPr>
                  <a:spLocks noChangeShapeType="1"/>
                </p:cNvSpPr>
                <p:nvPr/>
              </p:nvSpPr>
              <p:spPr bwMode="auto">
                <a:xfrm>
                  <a:off x="2517" y="2006"/>
                  <a:ext cx="0" cy="984"/>
                </a:xfrm>
                <a:prstGeom prst="line">
                  <a:avLst/>
                </a:prstGeom>
                <a:noFill/>
                <a:ln w="57150">
                  <a:solidFill>
                    <a:srgbClr val="FF9900"/>
                  </a:solidFill>
                  <a:round/>
                  <a:headEnd/>
                  <a:tailEnd/>
                </a:ln>
                <a:effectLst/>
              </p:spPr>
              <p:txBody>
                <a:bodyPr/>
                <a:lstStyle/>
                <a:p>
                  <a:endParaRPr lang="zh-CN" altLang="en-US"/>
                </a:p>
              </p:txBody>
            </p:sp>
          </p:grpSp>
        </p:grpSp>
        <p:sp>
          <p:nvSpPr>
            <p:cNvPr id="694294" name="Text Box 22"/>
            <p:cNvSpPr txBox="1">
              <a:spLocks noChangeArrowheads="1"/>
            </p:cNvSpPr>
            <p:nvPr/>
          </p:nvSpPr>
          <p:spPr bwMode="auto">
            <a:xfrm>
              <a:off x="1709" y="2572"/>
              <a:ext cx="392" cy="368"/>
            </a:xfrm>
            <a:prstGeom prst="rect">
              <a:avLst/>
            </a:prstGeom>
            <a:noFill/>
            <a:ln w="9525">
              <a:noFill/>
              <a:miter lim="800000"/>
              <a:headEnd/>
              <a:tailEnd/>
            </a:ln>
            <a:effectLst/>
          </p:spPr>
          <p:txBody>
            <a:bodyPr wrap="none">
              <a:spAutoFit/>
            </a:bodyPr>
            <a:lstStyle/>
            <a:p>
              <a:r>
                <a:rPr lang="en-US" altLang="zh-CN"/>
                <a:t>+</a:t>
              </a:r>
            </a:p>
          </p:txBody>
        </p:sp>
        <p:sp>
          <p:nvSpPr>
            <p:cNvPr id="694295" name="Text Box 23"/>
            <p:cNvSpPr txBox="1">
              <a:spLocks noChangeArrowheads="1"/>
            </p:cNvSpPr>
            <p:nvPr/>
          </p:nvSpPr>
          <p:spPr bwMode="auto">
            <a:xfrm>
              <a:off x="1711" y="1607"/>
              <a:ext cx="387" cy="368"/>
            </a:xfrm>
            <a:prstGeom prst="rect">
              <a:avLst/>
            </a:prstGeom>
            <a:noFill/>
            <a:ln w="9525">
              <a:noFill/>
              <a:miter lim="800000"/>
              <a:headEnd/>
              <a:tailEnd/>
            </a:ln>
            <a:effectLst/>
          </p:spPr>
          <p:txBody>
            <a:bodyPr wrap="none">
              <a:spAutoFit/>
            </a:bodyPr>
            <a:lstStyle/>
            <a:p>
              <a:r>
                <a:rPr lang="en-US" altLang="zh-CN">
                  <a:sym typeface="Symbol" pitchFamily="18" charset="2"/>
                </a:rPr>
                <a:t></a:t>
              </a:r>
            </a:p>
          </p:txBody>
        </p:sp>
      </p:grpSp>
      <p:pic>
        <p:nvPicPr>
          <p:cNvPr id="694296" name="Picture 24" descr="VSM on EM-6"/>
          <p:cNvPicPr>
            <a:picLocks noChangeAspect="1" noChangeArrowheads="1"/>
          </p:cNvPicPr>
          <p:nvPr/>
        </p:nvPicPr>
        <p:blipFill>
          <a:blip r:embed="rId3" cstate="print"/>
          <a:srcRect/>
          <a:stretch>
            <a:fillRect/>
          </a:stretch>
        </p:blipFill>
        <p:spPr bwMode="auto">
          <a:xfrm>
            <a:off x="3779838" y="1268413"/>
            <a:ext cx="5400675" cy="4665662"/>
          </a:xfrm>
          <a:prstGeom prst="rect">
            <a:avLst/>
          </a:prstGeom>
          <a:noFill/>
        </p:spPr>
      </p:pic>
      <p:sp>
        <p:nvSpPr>
          <p:cNvPr id="694297" name="Freeform 25"/>
          <p:cNvSpPr>
            <a:spLocks/>
          </p:cNvSpPr>
          <p:nvPr/>
        </p:nvSpPr>
        <p:spPr bwMode="auto">
          <a:xfrm>
            <a:off x="6300788" y="3644900"/>
            <a:ext cx="817562" cy="533400"/>
          </a:xfrm>
          <a:custGeom>
            <a:avLst/>
            <a:gdLst/>
            <a:ahLst/>
            <a:cxnLst>
              <a:cxn ang="0">
                <a:pos x="121" y="371"/>
              </a:cxn>
              <a:cxn ang="0">
                <a:pos x="341" y="417"/>
              </a:cxn>
              <a:cxn ang="0">
                <a:pos x="460" y="408"/>
              </a:cxn>
              <a:cxn ang="0">
                <a:pos x="533" y="353"/>
              </a:cxn>
              <a:cxn ang="0">
                <a:pos x="588" y="280"/>
              </a:cxn>
              <a:cxn ang="0">
                <a:pos x="588" y="152"/>
              </a:cxn>
              <a:cxn ang="0">
                <a:pos x="533" y="115"/>
              </a:cxn>
              <a:cxn ang="0">
                <a:pos x="359" y="42"/>
              </a:cxn>
              <a:cxn ang="0">
                <a:pos x="39" y="97"/>
              </a:cxn>
              <a:cxn ang="0">
                <a:pos x="76" y="472"/>
              </a:cxn>
            </a:cxnLst>
            <a:rect l="0" t="0" r="r" b="b"/>
            <a:pathLst>
              <a:path w="606" h="472">
                <a:moveTo>
                  <a:pt x="121" y="371"/>
                </a:moveTo>
                <a:cubicBezTo>
                  <a:pt x="192" y="390"/>
                  <a:pt x="268" y="407"/>
                  <a:pt x="341" y="417"/>
                </a:cubicBezTo>
                <a:cubicBezTo>
                  <a:pt x="381" y="414"/>
                  <a:pt x="421" y="415"/>
                  <a:pt x="460" y="408"/>
                </a:cubicBezTo>
                <a:cubicBezTo>
                  <a:pt x="481" y="404"/>
                  <a:pt x="515" y="365"/>
                  <a:pt x="533" y="353"/>
                </a:cubicBezTo>
                <a:cubicBezTo>
                  <a:pt x="550" y="327"/>
                  <a:pt x="570" y="305"/>
                  <a:pt x="588" y="280"/>
                </a:cubicBezTo>
                <a:cubicBezTo>
                  <a:pt x="601" y="227"/>
                  <a:pt x="606" y="223"/>
                  <a:pt x="588" y="152"/>
                </a:cubicBezTo>
                <a:cubicBezTo>
                  <a:pt x="584" y="137"/>
                  <a:pt x="538" y="118"/>
                  <a:pt x="533" y="115"/>
                </a:cubicBezTo>
                <a:cubicBezTo>
                  <a:pt x="472" y="74"/>
                  <a:pt x="435" y="53"/>
                  <a:pt x="359" y="42"/>
                </a:cubicBezTo>
                <a:cubicBezTo>
                  <a:pt x="153" y="49"/>
                  <a:pt x="136" y="0"/>
                  <a:pt x="39" y="97"/>
                </a:cubicBezTo>
                <a:cubicBezTo>
                  <a:pt x="0" y="217"/>
                  <a:pt x="76" y="349"/>
                  <a:pt x="76" y="472"/>
                </a:cubicBezTo>
              </a:path>
            </a:pathLst>
          </a:custGeom>
          <a:noFill/>
          <a:ln w="76200" cap="flat" cmpd="sng">
            <a:solidFill>
              <a:srgbClr val="FF0000"/>
            </a:solidFill>
            <a:prstDash val="sysDot"/>
            <a:round/>
            <a:headEnd/>
            <a:tailEnd/>
          </a:ln>
          <a:effectLst/>
        </p:spPr>
        <p:txBody>
          <a:bodyPr/>
          <a:lstStyle/>
          <a:p>
            <a:endParaRPr lang="zh-CN" alt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5"/>
          <p:cNvSpPr>
            <a:spLocks noGrp="1"/>
          </p:cNvSpPr>
          <p:nvPr>
            <p:ph type="sldNum" sz="quarter" idx="12"/>
          </p:nvPr>
        </p:nvSpPr>
        <p:spPr/>
        <p:txBody>
          <a:bodyPr/>
          <a:lstStyle/>
          <a:p>
            <a:fld id="{8793FA44-D16D-4035-A495-A3326BED10A0}" type="slidenum">
              <a:rPr lang="en-US" altLang="zh-CN"/>
              <a:pPr/>
              <a:t>91</a:t>
            </a:fld>
            <a:endParaRPr lang="en-US" altLang="zh-CN"/>
          </a:p>
        </p:txBody>
      </p:sp>
      <p:pic>
        <p:nvPicPr>
          <p:cNvPr id="695298" name="Picture 2"/>
          <p:cNvPicPr>
            <a:picLocks noChangeAspect="1" noChangeArrowheads="1"/>
          </p:cNvPicPr>
          <p:nvPr/>
        </p:nvPicPr>
        <p:blipFill>
          <a:blip r:embed="rId2" cstate="print"/>
          <a:srcRect/>
          <a:stretch>
            <a:fillRect/>
          </a:stretch>
        </p:blipFill>
        <p:spPr bwMode="auto">
          <a:xfrm>
            <a:off x="742950" y="60325"/>
            <a:ext cx="6489700" cy="6732588"/>
          </a:xfrm>
          <a:prstGeom prst="rect">
            <a:avLst/>
          </a:prstGeom>
          <a:noFill/>
          <a:ln w="57150" cmpd="thickThin">
            <a:solidFill>
              <a:srgbClr val="FF0000"/>
            </a:solidFill>
            <a:miter lim="800000"/>
            <a:headEnd/>
            <a:tailEnd/>
          </a:ln>
          <a:effectLst/>
        </p:spPr>
      </p:pic>
      <p:sp>
        <p:nvSpPr>
          <p:cNvPr id="695299" name="Text Box 3"/>
          <p:cNvSpPr txBox="1">
            <a:spLocks noChangeArrowheads="1"/>
          </p:cNvSpPr>
          <p:nvPr/>
        </p:nvSpPr>
        <p:spPr bwMode="auto">
          <a:xfrm>
            <a:off x="6156325" y="76200"/>
            <a:ext cx="2936875" cy="831850"/>
          </a:xfrm>
          <a:prstGeom prst="rect">
            <a:avLst/>
          </a:prstGeom>
          <a:solidFill>
            <a:srgbClr val="CCFF99"/>
          </a:solidFill>
          <a:ln w="9525">
            <a:solidFill>
              <a:srgbClr val="FF0000"/>
            </a:solidFill>
            <a:miter lim="800000"/>
            <a:headEnd/>
            <a:tailEnd/>
          </a:ln>
          <a:effectLst/>
        </p:spPr>
        <p:txBody>
          <a:bodyPr wrap="none">
            <a:spAutoFit/>
          </a:bodyPr>
          <a:lstStyle/>
          <a:p>
            <a:pPr algn="ctr"/>
            <a:r>
              <a:rPr lang="zh-CN" altLang="en-US">
                <a:latin typeface="Arial" pitchFamily="34" charset="0"/>
              </a:rPr>
              <a:t>中国计量科学研究院</a:t>
            </a:r>
          </a:p>
          <a:p>
            <a:pPr algn="ctr"/>
            <a:r>
              <a:rPr lang="zh-CN" altLang="en-US">
                <a:latin typeface="Arial" pitchFamily="34" charset="0"/>
              </a:rPr>
              <a:t>磁性测量室</a:t>
            </a:r>
          </a:p>
        </p:txBody>
      </p:sp>
      <p:sp>
        <p:nvSpPr>
          <p:cNvPr id="695300" name="Text Box 4"/>
          <p:cNvSpPr txBox="1">
            <a:spLocks noChangeArrowheads="1"/>
          </p:cNvSpPr>
          <p:nvPr/>
        </p:nvSpPr>
        <p:spPr bwMode="auto">
          <a:xfrm>
            <a:off x="6011863" y="1484313"/>
            <a:ext cx="393700" cy="457200"/>
          </a:xfrm>
          <a:prstGeom prst="rect">
            <a:avLst/>
          </a:prstGeom>
          <a:solidFill>
            <a:srgbClr val="FF0000"/>
          </a:solidFill>
          <a:ln w="9525">
            <a:noFill/>
            <a:miter lim="800000"/>
            <a:headEnd/>
            <a:tailEnd/>
          </a:ln>
          <a:effectLst/>
        </p:spPr>
        <p:txBody>
          <a:bodyPr wrap="none">
            <a:spAutoFit/>
          </a:bodyPr>
          <a:lstStyle/>
          <a:p>
            <a:r>
              <a:rPr lang="en-US" altLang="zh-CN" i="1">
                <a:solidFill>
                  <a:schemeClr val="bg1"/>
                </a:solidFill>
              </a:rPr>
              <a:t>r</a:t>
            </a:r>
            <a:r>
              <a:rPr lang="en-US" altLang="zh-CN" i="1" baseline="-25000">
                <a:solidFill>
                  <a:schemeClr val="bg1"/>
                </a:solidFill>
              </a:rPr>
              <a:t>c</a:t>
            </a:r>
            <a:endParaRPr lang="en-US" altLang="zh-CN" i="1">
              <a:solidFill>
                <a:schemeClr val="bg1"/>
              </a:solidFill>
            </a:endParaRPr>
          </a:p>
        </p:txBody>
      </p:sp>
      <p:sp>
        <p:nvSpPr>
          <p:cNvPr id="695301" name="Text Box 5"/>
          <p:cNvSpPr txBox="1">
            <a:spLocks noChangeArrowheads="1"/>
          </p:cNvSpPr>
          <p:nvPr/>
        </p:nvSpPr>
        <p:spPr bwMode="auto">
          <a:xfrm>
            <a:off x="2700338" y="2611438"/>
            <a:ext cx="393700" cy="457200"/>
          </a:xfrm>
          <a:prstGeom prst="rect">
            <a:avLst/>
          </a:prstGeom>
          <a:solidFill>
            <a:srgbClr val="FF0000"/>
          </a:solidFill>
          <a:ln w="9525">
            <a:noFill/>
            <a:miter lim="800000"/>
            <a:headEnd/>
            <a:tailEnd/>
          </a:ln>
          <a:effectLst/>
        </p:spPr>
        <p:txBody>
          <a:bodyPr wrap="none">
            <a:spAutoFit/>
          </a:bodyPr>
          <a:lstStyle/>
          <a:p>
            <a:r>
              <a:rPr lang="en-US" altLang="zh-CN" i="1">
                <a:solidFill>
                  <a:schemeClr val="bg1"/>
                </a:solidFill>
                <a:sym typeface="Symbol" pitchFamily="18" charset="2"/>
              </a:rPr>
              <a:t></a:t>
            </a:r>
          </a:p>
        </p:txBody>
      </p:sp>
      <p:sp>
        <p:nvSpPr>
          <p:cNvPr id="695302" name="Text Box 6"/>
          <p:cNvSpPr txBox="1">
            <a:spLocks noChangeArrowheads="1"/>
          </p:cNvSpPr>
          <p:nvPr/>
        </p:nvSpPr>
        <p:spPr bwMode="auto">
          <a:xfrm>
            <a:off x="684213" y="188913"/>
            <a:ext cx="1403350" cy="457200"/>
          </a:xfrm>
          <a:prstGeom prst="rect">
            <a:avLst/>
          </a:prstGeom>
          <a:noFill/>
          <a:ln w="9525">
            <a:noFill/>
            <a:miter lim="800000"/>
            <a:headEnd/>
            <a:tailEnd/>
          </a:ln>
          <a:effectLst/>
        </p:spPr>
        <p:txBody>
          <a:bodyPr wrap="none">
            <a:spAutoFit/>
          </a:bodyPr>
          <a:lstStyle/>
          <a:p>
            <a:r>
              <a:rPr lang="zh-CN" altLang="en-US">
                <a:solidFill>
                  <a:srgbClr val="FF0000"/>
                </a:solidFill>
                <a:latin typeface="Arial" pitchFamily="34" charset="0"/>
              </a:rPr>
              <a:t>（借用）</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BAE09441-DF82-42DF-8FFA-09186BCD6609}" type="slidenum">
              <a:rPr lang="en-US" altLang="zh-CN"/>
              <a:pPr/>
              <a:t>92</a:t>
            </a:fld>
            <a:endParaRPr lang="en-US" altLang="zh-CN"/>
          </a:p>
        </p:txBody>
      </p:sp>
      <p:sp>
        <p:nvSpPr>
          <p:cNvPr id="556034" name="Rectangle 2"/>
          <p:cNvSpPr>
            <a:spLocks noGrp="1" noChangeArrowheads="1"/>
          </p:cNvSpPr>
          <p:nvPr>
            <p:ph type="title"/>
          </p:nvPr>
        </p:nvSpPr>
        <p:spPr>
          <a:xfrm>
            <a:off x="685800" y="1628775"/>
            <a:ext cx="7772400" cy="1143000"/>
          </a:xfrm>
        </p:spPr>
        <p:txBody>
          <a:bodyPr/>
          <a:lstStyle/>
          <a:p>
            <a:r>
              <a:rPr lang="zh-CN" altLang="en-US" sz="6000">
                <a:solidFill>
                  <a:schemeClr val="tx1"/>
                </a:solidFill>
                <a:latin typeface="黑体" pitchFamily="49" charset="-122"/>
                <a:ea typeface="黑体" pitchFamily="49" charset="-122"/>
              </a:rPr>
              <a:t>锁相放大器</a:t>
            </a:r>
          </a:p>
        </p:txBody>
      </p:sp>
      <p:sp>
        <p:nvSpPr>
          <p:cNvPr id="556035" name="Rectangle 3"/>
          <p:cNvSpPr>
            <a:spLocks noGrp="1" noChangeArrowheads="1"/>
          </p:cNvSpPr>
          <p:nvPr>
            <p:ph type="body" idx="1"/>
          </p:nvPr>
        </p:nvSpPr>
        <p:spPr>
          <a:xfrm>
            <a:off x="2424113" y="3429000"/>
            <a:ext cx="4295775" cy="762000"/>
          </a:xfrm>
          <a:noFill/>
        </p:spPr>
        <p:txBody>
          <a:bodyPr wrap="none">
            <a:spAutoFit/>
          </a:bodyPr>
          <a:lstStyle/>
          <a:p>
            <a:pPr algn="ctr">
              <a:buFontTx/>
              <a:buNone/>
            </a:pPr>
            <a:r>
              <a:rPr lang="en-US" altLang="zh-CN" sz="4400"/>
              <a:t>Lock-in Amplifier</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灯片编号占位符 5"/>
          <p:cNvSpPr>
            <a:spLocks noGrp="1"/>
          </p:cNvSpPr>
          <p:nvPr>
            <p:ph type="sldNum" sz="quarter" idx="12"/>
          </p:nvPr>
        </p:nvSpPr>
        <p:spPr/>
        <p:txBody>
          <a:bodyPr/>
          <a:lstStyle/>
          <a:p>
            <a:fld id="{5E6737A3-013E-40A9-977B-0B2F6A1E2973}" type="slidenum">
              <a:rPr lang="en-US" altLang="zh-CN"/>
              <a:pPr/>
              <a:t>93</a:t>
            </a:fld>
            <a:endParaRPr lang="en-US" altLang="zh-CN"/>
          </a:p>
        </p:txBody>
      </p:sp>
      <p:sp>
        <p:nvSpPr>
          <p:cNvPr id="557058" name="Rectangle 2"/>
          <p:cNvSpPr>
            <a:spLocks noGrp="1" noChangeArrowheads="1"/>
          </p:cNvSpPr>
          <p:nvPr>
            <p:ph type="title"/>
          </p:nvPr>
        </p:nvSpPr>
        <p:spPr>
          <a:xfrm>
            <a:off x="685800" y="0"/>
            <a:ext cx="7772400" cy="1143000"/>
          </a:xfrm>
        </p:spPr>
        <p:txBody>
          <a:bodyPr/>
          <a:lstStyle/>
          <a:p>
            <a:r>
              <a:rPr lang="zh-CN" altLang="en-US">
                <a:ea typeface="黑体" pitchFamily="49" charset="-122"/>
              </a:rPr>
              <a:t>锁相放大器</a:t>
            </a:r>
          </a:p>
        </p:txBody>
      </p:sp>
      <p:sp>
        <p:nvSpPr>
          <p:cNvPr id="557059" name="AutoShape 3"/>
          <p:cNvSpPr>
            <a:spLocks/>
          </p:cNvSpPr>
          <p:nvPr/>
        </p:nvSpPr>
        <p:spPr bwMode="auto">
          <a:xfrm>
            <a:off x="5219700" y="1844675"/>
            <a:ext cx="1746250" cy="495300"/>
          </a:xfrm>
          <a:prstGeom prst="borderCallout2">
            <a:avLst>
              <a:gd name="adj1" fmla="val 23079"/>
              <a:gd name="adj2" fmla="val -4366"/>
              <a:gd name="adj3" fmla="val 23079"/>
              <a:gd name="adj4" fmla="val -24546"/>
              <a:gd name="adj5" fmla="val 256088"/>
              <a:gd name="adj6" fmla="val -53727"/>
            </a:avLst>
          </a:prstGeom>
          <a:solidFill>
            <a:srgbClr val="CCFF66"/>
          </a:solidFill>
          <a:ln w="38100">
            <a:solidFill>
              <a:srgbClr val="0000FF"/>
            </a:solidFill>
            <a:miter lim="800000"/>
            <a:headEnd/>
            <a:tailEnd/>
          </a:ln>
          <a:effectLst/>
        </p:spPr>
        <p:txBody>
          <a:bodyPr wrap="none">
            <a:spAutoFit/>
          </a:bodyPr>
          <a:lstStyle/>
          <a:p>
            <a:r>
              <a:rPr lang="zh-CN" altLang="en-US">
                <a:latin typeface="Arial" pitchFamily="34" charset="0"/>
              </a:rPr>
              <a:t>相敏检波器</a:t>
            </a:r>
          </a:p>
        </p:txBody>
      </p:sp>
      <p:sp>
        <p:nvSpPr>
          <p:cNvPr id="557060" name="Text Box 4"/>
          <p:cNvSpPr txBox="1">
            <a:spLocks noChangeArrowheads="1"/>
          </p:cNvSpPr>
          <p:nvPr/>
        </p:nvSpPr>
        <p:spPr bwMode="auto">
          <a:xfrm>
            <a:off x="7883525" y="3487738"/>
            <a:ext cx="641350" cy="579437"/>
          </a:xfrm>
          <a:prstGeom prst="rect">
            <a:avLst/>
          </a:prstGeom>
          <a:noFill/>
          <a:ln w="9525">
            <a:noFill/>
            <a:miter lim="800000"/>
            <a:headEnd/>
            <a:tailEnd/>
          </a:ln>
          <a:effectLst/>
        </p:spPr>
        <p:txBody>
          <a:bodyPr wrap="none">
            <a:spAutoFit/>
          </a:bodyPr>
          <a:lstStyle/>
          <a:p>
            <a:r>
              <a:rPr lang="en-US" altLang="zh-CN" sz="3200" b="1" i="1">
                <a:latin typeface="Arial" pitchFamily="34" charset="0"/>
              </a:rPr>
              <a:t>U</a:t>
            </a:r>
            <a:r>
              <a:rPr lang="en-US" altLang="zh-CN" sz="3200" b="1" i="1" baseline="-25000">
                <a:latin typeface="Arial" pitchFamily="34" charset="0"/>
              </a:rPr>
              <a:t>o</a:t>
            </a:r>
            <a:endParaRPr lang="en-US" altLang="zh-CN" sz="3200" b="1" i="1">
              <a:latin typeface="Arial" pitchFamily="34" charset="0"/>
            </a:endParaRPr>
          </a:p>
        </p:txBody>
      </p:sp>
      <p:sp>
        <p:nvSpPr>
          <p:cNvPr id="557061" name="Text Box 5"/>
          <p:cNvSpPr txBox="1">
            <a:spLocks noChangeArrowheads="1"/>
          </p:cNvSpPr>
          <p:nvPr/>
        </p:nvSpPr>
        <p:spPr bwMode="auto">
          <a:xfrm>
            <a:off x="827088" y="3414713"/>
            <a:ext cx="552450" cy="579437"/>
          </a:xfrm>
          <a:prstGeom prst="rect">
            <a:avLst/>
          </a:prstGeom>
          <a:solidFill>
            <a:srgbClr val="FFFFFF"/>
          </a:solidFill>
          <a:ln w="9525">
            <a:noFill/>
            <a:miter lim="800000"/>
            <a:headEnd/>
            <a:tailEnd/>
          </a:ln>
          <a:effectLst/>
        </p:spPr>
        <p:txBody>
          <a:bodyPr wrap="none">
            <a:spAutoFit/>
          </a:bodyPr>
          <a:lstStyle/>
          <a:p>
            <a:r>
              <a:rPr lang="en-US" altLang="zh-CN" sz="3200" b="1" i="1">
                <a:latin typeface="Arial" pitchFamily="34" charset="0"/>
              </a:rPr>
              <a:t>U</a:t>
            </a:r>
            <a:r>
              <a:rPr lang="en-US" altLang="zh-CN" sz="3200" b="1" i="1" baseline="-25000">
                <a:latin typeface="Arial" pitchFamily="34" charset="0"/>
              </a:rPr>
              <a:t>i</a:t>
            </a:r>
            <a:endParaRPr lang="en-US" altLang="zh-CN" sz="3200" b="1" i="1">
              <a:latin typeface="Arial" pitchFamily="34" charset="0"/>
            </a:endParaRPr>
          </a:p>
        </p:txBody>
      </p:sp>
      <p:sp>
        <p:nvSpPr>
          <p:cNvPr id="557062" name="Text Box 6"/>
          <p:cNvSpPr txBox="1">
            <a:spLocks noChangeArrowheads="1"/>
          </p:cNvSpPr>
          <p:nvPr/>
        </p:nvSpPr>
        <p:spPr bwMode="auto">
          <a:xfrm>
            <a:off x="1474788" y="1543050"/>
            <a:ext cx="1736725" cy="485775"/>
          </a:xfrm>
          <a:prstGeom prst="rect">
            <a:avLst/>
          </a:prstGeom>
          <a:noFill/>
          <a:ln w="28575">
            <a:solidFill>
              <a:srgbClr val="FF3300"/>
            </a:solidFill>
            <a:miter lim="800000"/>
            <a:headEnd/>
            <a:tailEnd/>
          </a:ln>
          <a:effectLst/>
        </p:spPr>
        <p:txBody>
          <a:bodyPr wrap="none">
            <a:spAutoFit/>
          </a:bodyPr>
          <a:lstStyle/>
          <a:p>
            <a:pPr algn="ctr"/>
            <a:r>
              <a:rPr lang="zh-CN" altLang="en-US">
                <a:latin typeface="Arial" pitchFamily="34" charset="0"/>
              </a:rPr>
              <a:t>前置放大器</a:t>
            </a:r>
          </a:p>
        </p:txBody>
      </p:sp>
      <p:sp>
        <p:nvSpPr>
          <p:cNvPr id="557063" name="Text Box 7"/>
          <p:cNvSpPr txBox="1">
            <a:spLocks noChangeArrowheads="1"/>
          </p:cNvSpPr>
          <p:nvPr/>
        </p:nvSpPr>
        <p:spPr bwMode="auto">
          <a:xfrm>
            <a:off x="3203575" y="5214938"/>
            <a:ext cx="946150" cy="495300"/>
          </a:xfrm>
          <a:prstGeom prst="rect">
            <a:avLst/>
          </a:prstGeom>
          <a:solidFill>
            <a:srgbClr val="FFFFCC"/>
          </a:solidFill>
          <a:ln w="38100">
            <a:solidFill>
              <a:srgbClr val="0000FF"/>
            </a:solidFill>
            <a:miter lim="800000"/>
            <a:headEnd/>
            <a:tailEnd/>
          </a:ln>
          <a:effectLst/>
        </p:spPr>
        <p:txBody>
          <a:bodyPr wrap="none">
            <a:spAutoFit/>
          </a:bodyPr>
          <a:lstStyle/>
          <a:p>
            <a:pPr algn="ctr"/>
            <a:r>
              <a:rPr lang="en-US" altLang="zh-CN">
                <a:solidFill>
                  <a:srgbClr val="0000FF"/>
                </a:solidFill>
                <a:latin typeface="Arial" pitchFamily="34" charset="0"/>
              </a:rPr>
              <a:t>+ 90</a:t>
            </a:r>
            <a:r>
              <a:rPr lang="en-US" altLang="zh-CN">
                <a:solidFill>
                  <a:srgbClr val="0000FF"/>
                </a:solidFill>
                <a:latin typeface="Arial" pitchFamily="34" charset="0"/>
                <a:sym typeface="Symbol" pitchFamily="18" charset="2"/>
              </a:rPr>
              <a:t></a:t>
            </a:r>
          </a:p>
        </p:txBody>
      </p:sp>
      <p:grpSp>
        <p:nvGrpSpPr>
          <p:cNvPr id="557064" name="Group 8"/>
          <p:cNvGrpSpPr>
            <a:grpSpLocks/>
          </p:cNvGrpSpPr>
          <p:nvPr/>
        </p:nvGrpSpPr>
        <p:grpSpPr bwMode="auto">
          <a:xfrm>
            <a:off x="971550" y="2911475"/>
            <a:ext cx="7272338" cy="863600"/>
            <a:chOff x="589" y="3249"/>
            <a:chExt cx="4581" cy="544"/>
          </a:xfrm>
        </p:grpSpPr>
        <p:sp>
          <p:nvSpPr>
            <p:cNvPr id="557065" name="Line 9"/>
            <p:cNvSpPr>
              <a:spLocks noChangeShapeType="1"/>
            </p:cNvSpPr>
            <p:nvPr/>
          </p:nvSpPr>
          <p:spPr bwMode="auto">
            <a:xfrm>
              <a:off x="725" y="3521"/>
              <a:ext cx="4309" cy="0"/>
            </a:xfrm>
            <a:prstGeom prst="line">
              <a:avLst/>
            </a:prstGeom>
            <a:noFill/>
            <a:ln w="28575">
              <a:solidFill>
                <a:schemeClr val="tx1"/>
              </a:solidFill>
              <a:round/>
              <a:headEnd/>
              <a:tailEnd/>
            </a:ln>
            <a:effectLst/>
          </p:spPr>
          <p:txBody>
            <a:bodyPr/>
            <a:lstStyle/>
            <a:p>
              <a:endParaRPr lang="zh-CN" altLang="en-US"/>
            </a:p>
          </p:txBody>
        </p:sp>
        <p:sp>
          <p:nvSpPr>
            <p:cNvPr id="557066" name="Oval 10"/>
            <p:cNvSpPr>
              <a:spLocks noChangeArrowheads="1"/>
            </p:cNvSpPr>
            <p:nvPr/>
          </p:nvSpPr>
          <p:spPr bwMode="auto">
            <a:xfrm>
              <a:off x="589" y="3453"/>
              <a:ext cx="136" cy="136"/>
            </a:xfrm>
            <a:prstGeom prst="ellipse">
              <a:avLst/>
            </a:prstGeom>
            <a:noFill/>
            <a:ln w="28575">
              <a:solidFill>
                <a:schemeClr val="tx1"/>
              </a:solidFill>
              <a:round/>
              <a:headEnd/>
              <a:tailEnd/>
            </a:ln>
            <a:effectLst/>
          </p:spPr>
          <p:txBody>
            <a:bodyPr wrap="none" anchor="ctr"/>
            <a:lstStyle/>
            <a:p>
              <a:endParaRPr lang="zh-CN" altLang="en-US"/>
            </a:p>
          </p:txBody>
        </p:sp>
        <p:sp>
          <p:nvSpPr>
            <p:cNvPr id="557067" name="Oval 11"/>
            <p:cNvSpPr>
              <a:spLocks noChangeArrowheads="1"/>
            </p:cNvSpPr>
            <p:nvPr/>
          </p:nvSpPr>
          <p:spPr bwMode="auto">
            <a:xfrm>
              <a:off x="5034" y="3453"/>
              <a:ext cx="136" cy="136"/>
            </a:xfrm>
            <a:prstGeom prst="ellipse">
              <a:avLst/>
            </a:prstGeom>
            <a:noFill/>
            <a:ln w="28575">
              <a:solidFill>
                <a:schemeClr val="tx1"/>
              </a:solidFill>
              <a:round/>
              <a:headEnd/>
              <a:tailEnd/>
            </a:ln>
            <a:effectLst/>
          </p:spPr>
          <p:txBody>
            <a:bodyPr wrap="none" anchor="ctr"/>
            <a:lstStyle/>
            <a:p>
              <a:endParaRPr lang="zh-CN" altLang="en-US"/>
            </a:p>
          </p:txBody>
        </p:sp>
        <p:sp>
          <p:nvSpPr>
            <p:cNvPr id="557068" name="Text Box 12"/>
            <p:cNvSpPr txBox="1">
              <a:spLocks noChangeArrowheads="1"/>
            </p:cNvSpPr>
            <p:nvPr/>
          </p:nvSpPr>
          <p:spPr bwMode="auto">
            <a:xfrm>
              <a:off x="2947" y="3250"/>
              <a:ext cx="716" cy="542"/>
            </a:xfrm>
            <a:prstGeom prst="rect">
              <a:avLst/>
            </a:prstGeom>
            <a:solidFill>
              <a:schemeClr val="bg1"/>
            </a:solidFill>
            <a:ln w="38100">
              <a:solidFill>
                <a:srgbClr val="FF3300"/>
              </a:solidFill>
              <a:miter lim="800000"/>
              <a:headEnd/>
              <a:tailEnd/>
            </a:ln>
            <a:effectLst/>
          </p:spPr>
          <p:txBody>
            <a:bodyPr wrap="none">
              <a:spAutoFit/>
            </a:bodyPr>
            <a:lstStyle/>
            <a:p>
              <a:pPr algn="ctr"/>
              <a:r>
                <a:rPr lang="zh-CN" altLang="en-US">
                  <a:latin typeface="Arial" pitchFamily="34" charset="0"/>
                </a:rPr>
                <a:t>低通</a:t>
              </a:r>
            </a:p>
            <a:p>
              <a:pPr algn="ctr"/>
              <a:r>
                <a:rPr lang="zh-CN" altLang="en-US">
                  <a:latin typeface="Arial" pitchFamily="34" charset="0"/>
                </a:rPr>
                <a:t>滤波器</a:t>
              </a:r>
            </a:p>
          </p:txBody>
        </p:sp>
        <p:grpSp>
          <p:nvGrpSpPr>
            <p:cNvPr id="557069" name="Group 13"/>
            <p:cNvGrpSpPr>
              <a:grpSpLocks/>
            </p:cNvGrpSpPr>
            <p:nvPr/>
          </p:nvGrpSpPr>
          <p:grpSpPr bwMode="auto">
            <a:xfrm>
              <a:off x="4127" y="3249"/>
              <a:ext cx="635" cy="544"/>
              <a:chOff x="1462" y="1793"/>
              <a:chExt cx="635" cy="544"/>
            </a:xfrm>
          </p:grpSpPr>
          <p:sp>
            <p:nvSpPr>
              <p:cNvPr id="557070" name="AutoShape 14"/>
              <p:cNvSpPr>
                <a:spLocks noChangeArrowheads="1"/>
              </p:cNvSpPr>
              <p:nvPr/>
            </p:nvSpPr>
            <p:spPr bwMode="auto">
              <a:xfrm rot="5400000">
                <a:off x="1508" y="1747"/>
                <a:ext cx="544" cy="635"/>
              </a:xfrm>
              <a:prstGeom prst="triangle">
                <a:avLst>
                  <a:gd name="adj" fmla="val 50000"/>
                </a:avLst>
              </a:prstGeom>
              <a:solidFill>
                <a:srgbClr val="CCFF99"/>
              </a:solidFill>
              <a:ln w="38100">
                <a:solidFill>
                  <a:schemeClr val="tx1"/>
                </a:solidFill>
                <a:miter lim="800000"/>
                <a:headEnd/>
                <a:tailEnd/>
              </a:ln>
              <a:effectLst/>
            </p:spPr>
            <p:txBody>
              <a:bodyPr wrap="none" anchor="ctr"/>
              <a:lstStyle/>
              <a:p>
                <a:endParaRPr lang="zh-CN" altLang="en-US"/>
              </a:p>
            </p:txBody>
          </p:sp>
          <p:sp>
            <p:nvSpPr>
              <p:cNvPr id="557071" name="Text Box 15"/>
              <p:cNvSpPr txBox="1">
                <a:spLocks noChangeArrowheads="1"/>
              </p:cNvSpPr>
              <p:nvPr/>
            </p:nvSpPr>
            <p:spPr bwMode="auto">
              <a:xfrm>
                <a:off x="1508" y="1921"/>
                <a:ext cx="255" cy="288"/>
              </a:xfrm>
              <a:prstGeom prst="rect">
                <a:avLst/>
              </a:prstGeom>
              <a:noFill/>
              <a:ln w="9525">
                <a:noFill/>
                <a:miter lim="800000"/>
                <a:headEnd/>
                <a:tailEnd/>
              </a:ln>
              <a:effectLst/>
            </p:spPr>
            <p:txBody>
              <a:bodyPr wrap="none">
                <a:spAutoFit/>
              </a:bodyPr>
              <a:lstStyle/>
              <a:p>
                <a:pPr>
                  <a:spcBef>
                    <a:spcPct val="50000"/>
                  </a:spcBef>
                </a:pPr>
                <a:r>
                  <a:rPr lang="en-US" altLang="zh-CN" b="1">
                    <a:latin typeface="Arial" pitchFamily="34" charset="0"/>
                  </a:rPr>
                  <a:t>A</a:t>
                </a:r>
              </a:p>
            </p:txBody>
          </p:sp>
        </p:grpSp>
        <p:grpSp>
          <p:nvGrpSpPr>
            <p:cNvPr id="557072" name="Group 16"/>
            <p:cNvGrpSpPr>
              <a:grpSpLocks/>
            </p:cNvGrpSpPr>
            <p:nvPr/>
          </p:nvGrpSpPr>
          <p:grpSpPr bwMode="auto">
            <a:xfrm>
              <a:off x="2086" y="3295"/>
              <a:ext cx="453" cy="453"/>
              <a:chOff x="2653" y="3475"/>
              <a:chExt cx="453" cy="453"/>
            </a:xfrm>
          </p:grpSpPr>
          <p:sp>
            <p:nvSpPr>
              <p:cNvPr id="557073" name="Oval 17"/>
              <p:cNvSpPr>
                <a:spLocks noChangeAspect="1" noChangeArrowheads="1"/>
              </p:cNvSpPr>
              <p:nvPr/>
            </p:nvSpPr>
            <p:spPr bwMode="auto">
              <a:xfrm>
                <a:off x="2653" y="3475"/>
                <a:ext cx="453" cy="453"/>
              </a:xfrm>
              <a:prstGeom prst="ellipse">
                <a:avLst/>
              </a:prstGeom>
              <a:solidFill>
                <a:schemeClr val="bg1"/>
              </a:solidFill>
              <a:ln w="38100">
                <a:solidFill>
                  <a:schemeClr val="tx1"/>
                </a:solidFill>
                <a:round/>
                <a:headEnd/>
                <a:tailEnd/>
              </a:ln>
              <a:effectLst/>
            </p:spPr>
            <p:txBody>
              <a:bodyPr wrap="none" anchor="ctr"/>
              <a:lstStyle/>
              <a:p>
                <a:endParaRPr lang="zh-CN" altLang="en-US"/>
              </a:p>
            </p:txBody>
          </p:sp>
          <p:sp>
            <p:nvSpPr>
              <p:cNvPr id="557074" name="Line 18"/>
              <p:cNvSpPr>
                <a:spLocks noChangeShapeType="1"/>
              </p:cNvSpPr>
              <p:nvPr/>
            </p:nvSpPr>
            <p:spPr bwMode="auto">
              <a:xfrm rot="2700000">
                <a:off x="2653" y="3702"/>
                <a:ext cx="453" cy="0"/>
              </a:xfrm>
              <a:prstGeom prst="line">
                <a:avLst/>
              </a:prstGeom>
              <a:noFill/>
              <a:ln w="28575">
                <a:solidFill>
                  <a:schemeClr val="tx1"/>
                </a:solidFill>
                <a:round/>
                <a:headEnd/>
                <a:tailEnd/>
              </a:ln>
              <a:effectLst/>
            </p:spPr>
            <p:txBody>
              <a:bodyPr/>
              <a:lstStyle/>
              <a:p>
                <a:endParaRPr lang="zh-CN" altLang="en-US"/>
              </a:p>
            </p:txBody>
          </p:sp>
          <p:sp>
            <p:nvSpPr>
              <p:cNvPr id="557075" name="Line 19"/>
              <p:cNvSpPr>
                <a:spLocks noChangeShapeType="1"/>
              </p:cNvSpPr>
              <p:nvPr/>
            </p:nvSpPr>
            <p:spPr bwMode="auto">
              <a:xfrm rot="18900000" flipH="1">
                <a:off x="2653" y="3702"/>
                <a:ext cx="453" cy="0"/>
              </a:xfrm>
              <a:prstGeom prst="line">
                <a:avLst/>
              </a:prstGeom>
              <a:noFill/>
              <a:ln w="28575">
                <a:solidFill>
                  <a:schemeClr val="tx1"/>
                </a:solidFill>
                <a:round/>
                <a:headEnd/>
                <a:tailEnd/>
              </a:ln>
              <a:effectLst/>
            </p:spPr>
            <p:txBody>
              <a:bodyPr/>
              <a:lstStyle/>
              <a:p>
                <a:endParaRPr lang="zh-CN" altLang="en-US"/>
              </a:p>
            </p:txBody>
          </p:sp>
        </p:grpSp>
      </p:grpSp>
      <p:sp>
        <p:nvSpPr>
          <p:cNvPr id="557076" name="Freeform 20"/>
          <p:cNvSpPr>
            <a:spLocks/>
          </p:cNvSpPr>
          <p:nvPr/>
        </p:nvSpPr>
        <p:spPr bwMode="auto">
          <a:xfrm>
            <a:off x="3130550" y="3703638"/>
            <a:ext cx="576263" cy="431800"/>
          </a:xfrm>
          <a:custGeom>
            <a:avLst/>
            <a:gdLst/>
            <a:ahLst/>
            <a:cxnLst>
              <a:cxn ang="0">
                <a:pos x="816" y="0"/>
              </a:cxn>
              <a:cxn ang="0">
                <a:pos x="816" y="227"/>
              </a:cxn>
              <a:cxn ang="0">
                <a:pos x="0" y="227"/>
              </a:cxn>
            </a:cxnLst>
            <a:rect l="0" t="0" r="r" b="b"/>
            <a:pathLst>
              <a:path w="816" h="227">
                <a:moveTo>
                  <a:pt x="816" y="0"/>
                </a:moveTo>
                <a:lnTo>
                  <a:pt x="816" y="227"/>
                </a:lnTo>
                <a:lnTo>
                  <a:pt x="0" y="227"/>
                </a:lnTo>
              </a:path>
            </a:pathLst>
          </a:custGeom>
          <a:noFill/>
          <a:ln w="28575" cmpd="sng">
            <a:solidFill>
              <a:srgbClr val="0000FF"/>
            </a:solidFill>
            <a:round/>
            <a:headEnd/>
            <a:tailEnd/>
          </a:ln>
          <a:effectLst/>
        </p:spPr>
        <p:txBody>
          <a:bodyPr/>
          <a:lstStyle/>
          <a:p>
            <a:endParaRPr lang="zh-CN" altLang="en-US"/>
          </a:p>
        </p:txBody>
      </p:sp>
      <p:sp>
        <p:nvSpPr>
          <p:cNvPr id="557077" name="Oval 21"/>
          <p:cNvSpPr>
            <a:spLocks noChangeArrowheads="1"/>
          </p:cNvSpPr>
          <p:nvPr/>
        </p:nvSpPr>
        <p:spPr bwMode="auto">
          <a:xfrm>
            <a:off x="2914650" y="4029075"/>
            <a:ext cx="215900" cy="215900"/>
          </a:xfrm>
          <a:prstGeom prst="ellipse">
            <a:avLst/>
          </a:prstGeom>
          <a:noFill/>
          <a:ln w="28575">
            <a:solidFill>
              <a:srgbClr val="0000FF"/>
            </a:solidFill>
            <a:round/>
            <a:headEnd/>
            <a:tailEnd/>
          </a:ln>
          <a:effectLst/>
        </p:spPr>
        <p:txBody>
          <a:bodyPr wrap="none" anchor="ctr"/>
          <a:lstStyle/>
          <a:p>
            <a:endParaRPr lang="zh-CN" altLang="en-US"/>
          </a:p>
        </p:txBody>
      </p:sp>
      <p:grpSp>
        <p:nvGrpSpPr>
          <p:cNvPr id="557078" name="Group 22"/>
          <p:cNvGrpSpPr>
            <a:grpSpLocks/>
          </p:cNvGrpSpPr>
          <p:nvPr/>
        </p:nvGrpSpPr>
        <p:grpSpPr bwMode="auto">
          <a:xfrm>
            <a:off x="1546225" y="2190750"/>
            <a:ext cx="1512888" cy="1152525"/>
            <a:chOff x="1020" y="2795"/>
            <a:chExt cx="953" cy="726"/>
          </a:xfrm>
        </p:grpSpPr>
        <p:sp>
          <p:nvSpPr>
            <p:cNvPr id="557079" name="Line 23"/>
            <p:cNvSpPr>
              <a:spLocks noChangeShapeType="1"/>
            </p:cNvSpPr>
            <p:nvPr/>
          </p:nvSpPr>
          <p:spPr bwMode="auto">
            <a:xfrm>
              <a:off x="1021" y="3067"/>
              <a:ext cx="952" cy="0"/>
            </a:xfrm>
            <a:prstGeom prst="line">
              <a:avLst/>
            </a:prstGeom>
            <a:noFill/>
            <a:ln w="28575">
              <a:solidFill>
                <a:schemeClr val="tx1"/>
              </a:solidFill>
              <a:prstDash val="dash"/>
              <a:round/>
              <a:headEnd/>
              <a:tailEnd/>
            </a:ln>
            <a:effectLst/>
          </p:spPr>
          <p:txBody>
            <a:bodyPr/>
            <a:lstStyle/>
            <a:p>
              <a:endParaRPr lang="zh-CN" altLang="en-US"/>
            </a:p>
          </p:txBody>
        </p:sp>
        <p:grpSp>
          <p:nvGrpSpPr>
            <p:cNvPr id="557080" name="Group 24"/>
            <p:cNvGrpSpPr>
              <a:grpSpLocks/>
            </p:cNvGrpSpPr>
            <p:nvPr/>
          </p:nvGrpSpPr>
          <p:grpSpPr bwMode="auto">
            <a:xfrm>
              <a:off x="1180" y="2795"/>
              <a:ext cx="635" cy="544"/>
              <a:chOff x="1180" y="2659"/>
              <a:chExt cx="635" cy="544"/>
            </a:xfrm>
          </p:grpSpPr>
          <p:sp>
            <p:nvSpPr>
              <p:cNvPr id="557081" name="AutoShape 25"/>
              <p:cNvSpPr>
                <a:spLocks noChangeArrowheads="1"/>
              </p:cNvSpPr>
              <p:nvPr/>
            </p:nvSpPr>
            <p:spPr bwMode="auto">
              <a:xfrm rot="5400000">
                <a:off x="1226" y="2613"/>
                <a:ext cx="544" cy="635"/>
              </a:xfrm>
              <a:prstGeom prst="triangle">
                <a:avLst>
                  <a:gd name="adj" fmla="val 50000"/>
                </a:avLst>
              </a:prstGeom>
              <a:solidFill>
                <a:srgbClr val="FFCCFF"/>
              </a:solidFill>
              <a:ln w="38100">
                <a:solidFill>
                  <a:schemeClr val="tx1"/>
                </a:solidFill>
                <a:miter lim="800000"/>
                <a:headEnd/>
                <a:tailEnd/>
              </a:ln>
              <a:effectLst/>
            </p:spPr>
            <p:txBody>
              <a:bodyPr wrap="none" anchor="ctr"/>
              <a:lstStyle/>
              <a:p>
                <a:endParaRPr lang="zh-CN" altLang="en-US"/>
              </a:p>
            </p:txBody>
          </p:sp>
          <p:sp>
            <p:nvSpPr>
              <p:cNvPr id="557082" name="Text Box 26"/>
              <p:cNvSpPr txBox="1">
                <a:spLocks noChangeArrowheads="1"/>
              </p:cNvSpPr>
              <p:nvPr/>
            </p:nvSpPr>
            <p:spPr bwMode="auto">
              <a:xfrm>
                <a:off x="1226" y="2787"/>
                <a:ext cx="255" cy="288"/>
              </a:xfrm>
              <a:prstGeom prst="rect">
                <a:avLst/>
              </a:prstGeom>
              <a:solidFill>
                <a:srgbClr val="FFCCFF"/>
              </a:solidFill>
              <a:ln w="9525">
                <a:noFill/>
                <a:miter lim="800000"/>
                <a:headEnd/>
                <a:tailEnd/>
              </a:ln>
              <a:effectLst/>
            </p:spPr>
            <p:txBody>
              <a:bodyPr wrap="none">
                <a:spAutoFit/>
              </a:bodyPr>
              <a:lstStyle/>
              <a:p>
                <a:pPr>
                  <a:spcBef>
                    <a:spcPct val="50000"/>
                  </a:spcBef>
                </a:pPr>
                <a:r>
                  <a:rPr lang="en-US" altLang="zh-CN" b="1">
                    <a:latin typeface="Arial" pitchFamily="34" charset="0"/>
                  </a:rPr>
                  <a:t>A</a:t>
                </a:r>
              </a:p>
            </p:txBody>
          </p:sp>
        </p:grpSp>
        <p:sp>
          <p:nvSpPr>
            <p:cNvPr id="557083" name="Line 27"/>
            <p:cNvSpPr>
              <a:spLocks noChangeShapeType="1"/>
            </p:cNvSpPr>
            <p:nvPr/>
          </p:nvSpPr>
          <p:spPr bwMode="auto">
            <a:xfrm>
              <a:off x="1020" y="3067"/>
              <a:ext cx="0" cy="454"/>
            </a:xfrm>
            <a:prstGeom prst="line">
              <a:avLst/>
            </a:prstGeom>
            <a:noFill/>
            <a:ln w="28575">
              <a:solidFill>
                <a:schemeClr val="tx1"/>
              </a:solidFill>
              <a:prstDash val="dash"/>
              <a:round/>
              <a:headEnd/>
              <a:tailEnd/>
            </a:ln>
            <a:effectLst/>
          </p:spPr>
          <p:txBody>
            <a:bodyPr/>
            <a:lstStyle/>
            <a:p>
              <a:endParaRPr lang="zh-CN" altLang="en-US"/>
            </a:p>
          </p:txBody>
        </p:sp>
        <p:sp>
          <p:nvSpPr>
            <p:cNvPr id="557084" name="Line 28"/>
            <p:cNvSpPr>
              <a:spLocks noChangeShapeType="1"/>
            </p:cNvSpPr>
            <p:nvPr/>
          </p:nvSpPr>
          <p:spPr bwMode="auto">
            <a:xfrm>
              <a:off x="1973" y="3067"/>
              <a:ext cx="0" cy="454"/>
            </a:xfrm>
            <a:prstGeom prst="line">
              <a:avLst/>
            </a:prstGeom>
            <a:noFill/>
            <a:ln w="28575">
              <a:solidFill>
                <a:schemeClr val="tx1"/>
              </a:solidFill>
              <a:prstDash val="dash"/>
              <a:round/>
              <a:headEnd/>
              <a:tailEnd/>
            </a:ln>
            <a:effectLst/>
          </p:spPr>
          <p:txBody>
            <a:bodyPr/>
            <a:lstStyle/>
            <a:p>
              <a:endParaRPr lang="zh-CN" altLang="en-US"/>
            </a:p>
          </p:txBody>
        </p:sp>
      </p:grpSp>
      <p:sp>
        <p:nvSpPr>
          <p:cNvPr id="557085" name="Rectangle 29"/>
          <p:cNvSpPr>
            <a:spLocks noChangeArrowheads="1"/>
          </p:cNvSpPr>
          <p:nvPr/>
        </p:nvSpPr>
        <p:spPr bwMode="auto">
          <a:xfrm>
            <a:off x="2698750" y="2767013"/>
            <a:ext cx="5040313" cy="2087562"/>
          </a:xfrm>
          <a:prstGeom prst="rect">
            <a:avLst/>
          </a:prstGeom>
          <a:noFill/>
          <a:ln w="28575">
            <a:solidFill>
              <a:srgbClr val="FF00FF"/>
            </a:solidFill>
            <a:prstDash val="dash"/>
            <a:miter lim="800000"/>
            <a:headEnd/>
            <a:tailEnd/>
          </a:ln>
          <a:effectLst/>
        </p:spPr>
        <p:txBody>
          <a:bodyPr wrap="none" anchor="ctr"/>
          <a:lstStyle/>
          <a:p>
            <a:endParaRPr lang="zh-CN" altLang="en-US"/>
          </a:p>
        </p:txBody>
      </p:sp>
      <p:sp>
        <p:nvSpPr>
          <p:cNvPr id="557086" name="Text Box 30"/>
          <p:cNvSpPr txBox="1">
            <a:spLocks noChangeArrowheads="1"/>
          </p:cNvSpPr>
          <p:nvPr/>
        </p:nvSpPr>
        <p:spPr bwMode="auto">
          <a:xfrm>
            <a:off x="2705100" y="4206875"/>
            <a:ext cx="581025" cy="579438"/>
          </a:xfrm>
          <a:prstGeom prst="rect">
            <a:avLst/>
          </a:prstGeom>
          <a:noFill/>
          <a:ln w="9525">
            <a:noFill/>
            <a:miter lim="800000"/>
            <a:headEnd/>
            <a:tailEnd/>
          </a:ln>
          <a:effectLst/>
        </p:spPr>
        <p:txBody>
          <a:bodyPr wrap="none">
            <a:spAutoFit/>
          </a:bodyPr>
          <a:lstStyle/>
          <a:p>
            <a:r>
              <a:rPr lang="en-US" altLang="zh-CN" sz="3200" b="1" i="1">
                <a:latin typeface="Arial" pitchFamily="34" charset="0"/>
              </a:rPr>
              <a:t>U</a:t>
            </a:r>
            <a:r>
              <a:rPr lang="en-US" altLang="zh-CN" sz="3200" b="1" i="1" baseline="-25000">
                <a:latin typeface="Arial" pitchFamily="34" charset="0"/>
              </a:rPr>
              <a:t>r</a:t>
            </a:r>
            <a:endParaRPr lang="en-US" altLang="zh-CN" sz="3200" b="1" i="1">
              <a:latin typeface="Arial" pitchFamily="34" charset="0"/>
            </a:endParaRPr>
          </a:p>
        </p:txBody>
      </p:sp>
      <p:sp>
        <p:nvSpPr>
          <p:cNvPr id="557087" name="Line 31"/>
          <p:cNvSpPr>
            <a:spLocks noChangeShapeType="1"/>
          </p:cNvSpPr>
          <p:nvPr/>
        </p:nvSpPr>
        <p:spPr bwMode="auto">
          <a:xfrm flipV="1">
            <a:off x="3708400" y="4133850"/>
            <a:ext cx="0" cy="1081088"/>
          </a:xfrm>
          <a:prstGeom prst="line">
            <a:avLst/>
          </a:prstGeom>
          <a:noFill/>
          <a:ln w="28575" cap="rnd">
            <a:solidFill>
              <a:srgbClr val="0000FF"/>
            </a:solidFill>
            <a:prstDash val="sysDot"/>
            <a:round/>
            <a:headEnd/>
            <a:tailEnd/>
          </a:ln>
          <a:effectLst/>
        </p:spPr>
        <p:txBody>
          <a:bodyPr/>
          <a:lstStyle/>
          <a:p>
            <a:endParaRPr lang="zh-CN" altLang="en-US"/>
          </a:p>
        </p:txBody>
      </p:sp>
      <p:sp>
        <p:nvSpPr>
          <p:cNvPr id="557088" name="Oval 32"/>
          <p:cNvSpPr>
            <a:spLocks noChangeArrowheads="1"/>
          </p:cNvSpPr>
          <p:nvPr/>
        </p:nvSpPr>
        <p:spPr bwMode="auto">
          <a:xfrm>
            <a:off x="2266950" y="5354638"/>
            <a:ext cx="215900" cy="215900"/>
          </a:xfrm>
          <a:prstGeom prst="ellipse">
            <a:avLst/>
          </a:prstGeom>
          <a:noFill/>
          <a:ln w="28575">
            <a:solidFill>
              <a:srgbClr val="0000FF"/>
            </a:solidFill>
            <a:round/>
            <a:headEnd/>
            <a:tailEnd/>
          </a:ln>
          <a:effectLst/>
        </p:spPr>
        <p:txBody>
          <a:bodyPr wrap="none" anchor="ctr"/>
          <a:lstStyle/>
          <a:p>
            <a:endParaRPr lang="zh-CN" altLang="en-US"/>
          </a:p>
        </p:txBody>
      </p:sp>
      <p:sp>
        <p:nvSpPr>
          <p:cNvPr id="557089" name="Line 33"/>
          <p:cNvSpPr>
            <a:spLocks noChangeShapeType="1"/>
          </p:cNvSpPr>
          <p:nvPr/>
        </p:nvSpPr>
        <p:spPr bwMode="auto">
          <a:xfrm>
            <a:off x="2482850" y="5462588"/>
            <a:ext cx="720725" cy="0"/>
          </a:xfrm>
          <a:prstGeom prst="line">
            <a:avLst/>
          </a:prstGeom>
          <a:noFill/>
          <a:ln w="28575" cap="rnd">
            <a:solidFill>
              <a:srgbClr val="0000FF"/>
            </a:solidFill>
            <a:prstDash val="sysDot"/>
            <a:round/>
            <a:headEnd/>
            <a:tailEnd/>
          </a:ln>
          <a:effectLst/>
        </p:spPr>
        <p:txBody>
          <a:bodyPr/>
          <a:lstStyle/>
          <a:p>
            <a:endParaRPr lang="zh-CN" altLang="en-US"/>
          </a:p>
        </p:txBody>
      </p:sp>
      <p:sp>
        <p:nvSpPr>
          <p:cNvPr id="557090" name="Text Box 34"/>
          <p:cNvSpPr txBox="1">
            <a:spLocks noChangeArrowheads="1"/>
          </p:cNvSpPr>
          <p:nvPr/>
        </p:nvSpPr>
        <p:spPr bwMode="auto">
          <a:xfrm>
            <a:off x="4643438" y="4133850"/>
            <a:ext cx="1962150" cy="519113"/>
          </a:xfrm>
          <a:prstGeom prst="rect">
            <a:avLst/>
          </a:prstGeom>
          <a:solidFill>
            <a:schemeClr val="hlink"/>
          </a:solidFill>
          <a:ln w="9525">
            <a:noFill/>
            <a:miter lim="800000"/>
            <a:headEnd/>
            <a:tailEnd/>
          </a:ln>
          <a:effectLst/>
        </p:spPr>
        <p:txBody>
          <a:bodyPr wrap="none">
            <a:spAutoFit/>
          </a:bodyPr>
          <a:lstStyle/>
          <a:p>
            <a:r>
              <a:rPr lang="zh-CN" altLang="en-US" sz="2800">
                <a:latin typeface="Arial" pitchFamily="34" charset="0"/>
                <a:ea typeface="隶书" pitchFamily="49" charset="-122"/>
              </a:rPr>
              <a:t>锁相放大器</a:t>
            </a:r>
          </a:p>
        </p:txBody>
      </p:sp>
      <p:sp>
        <p:nvSpPr>
          <p:cNvPr id="557091" name="Text Box 35"/>
          <p:cNvSpPr txBox="1">
            <a:spLocks noChangeArrowheads="1"/>
          </p:cNvSpPr>
          <p:nvPr/>
        </p:nvSpPr>
        <p:spPr bwMode="auto">
          <a:xfrm>
            <a:off x="4427538" y="5214938"/>
            <a:ext cx="3384550" cy="519112"/>
          </a:xfrm>
          <a:prstGeom prst="rect">
            <a:avLst/>
          </a:prstGeom>
          <a:solidFill>
            <a:srgbClr val="0000FF"/>
          </a:solidFill>
          <a:ln w="9525">
            <a:noFill/>
            <a:miter lim="800000"/>
            <a:headEnd/>
            <a:tailEnd/>
          </a:ln>
          <a:effectLst/>
        </p:spPr>
        <p:txBody>
          <a:bodyPr wrap="none">
            <a:spAutoFit/>
          </a:bodyPr>
          <a:lstStyle/>
          <a:p>
            <a:pPr algn="ctr"/>
            <a:r>
              <a:rPr lang="zh-CN" altLang="en-US" sz="2800">
                <a:solidFill>
                  <a:schemeClr val="bg1"/>
                </a:solidFill>
                <a:latin typeface="Arial" pitchFamily="34" charset="0"/>
                <a:ea typeface="隶书" pitchFamily="49" charset="-122"/>
              </a:rPr>
              <a:t>正交矢量锁相放大器</a:t>
            </a:r>
          </a:p>
        </p:txBody>
      </p:sp>
      <p:sp>
        <p:nvSpPr>
          <p:cNvPr id="557092" name="Rectangle 36"/>
          <p:cNvSpPr>
            <a:spLocks noChangeArrowheads="1"/>
          </p:cNvSpPr>
          <p:nvPr/>
        </p:nvSpPr>
        <p:spPr bwMode="auto">
          <a:xfrm>
            <a:off x="3238500" y="2835275"/>
            <a:ext cx="2808288" cy="1030288"/>
          </a:xfrm>
          <a:prstGeom prst="rect">
            <a:avLst/>
          </a:prstGeom>
          <a:noFill/>
          <a:ln w="28575">
            <a:solidFill>
              <a:srgbClr val="0000FF"/>
            </a:solidFill>
            <a:prstDash val="dash"/>
            <a:miter lim="800000"/>
            <a:headEnd/>
            <a:tailEnd/>
          </a:ln>
          <a:effectLst/>
        </p:spPr>
        <p:txBody>
          <a:bodyPr wrap="none" anchor="ctr"/>
          <a:lstStyle/>
          <a:p>
            <a:endParaRPr lang="zh-CN" altLang="en-US"/>
          </a:p>
        </p:txBody>
      </p:sp>
      <p:sp>
        <p:nvSpPr>
          <p:cNvPr id="557093" name="Text Box 37"/>
          <p:cNvSpPr txBox="1">
            <a:spLocks noChangeArrowheads="1"/>
          </p:cNvSpPr>
          <p:nvPr/>
        </p:nvSpPr>
        <p:spPr bwMode="auto">
          <a:xfrm>
            <a:off x="179388" y="3494088"/>
            <a:ext cx="641350" cy="366712"/>
          </a:xfrm>
          <a:prstGeom prst="rect">
            <a:avLst/>
          </a:prstGeom>
          <a:noFill/>
          <a:ln w="9525">
            <a:noFill/>
            <a:miter lim="800000"/>
            <a:headEnd/>
            <a:tailEnd/>
          </a:ln>
          <a:effectLst/>
        </p:spPr>
        <p:txBody>
          <a:bodyPr wrap="none">
            <a:spAutoFit/>
          </a:bodyPr>
          <a:lstStyle/>
          <a:p>
            <a:r>
              <a:rPr lang="zh-CN" altLang="en-US" sz="1800">
                <a:latin typeface="Arial" pitchFamily="34" charset="0"/>
                <a:ea typeface="黑体" pitchFamily="49" charset="-122"/>
              </a:rPr>
              <a:t>输入</a:t>
            </a:r>
          </a:p>
        </p:txBody>
      </p:sp>
      <p:sp>
        <p:nvSpPr>
          <p:cNvPr id="557094" name="Text Box 38"/>
          <p:cNvSpPr txBox="1">
            <a:spLocks noChangeArrowheads="1"/>
          </p:cNvSpPr>
          <p:nvPr/>
        </p:nvSpPr>
        <p:spPr bwMode="auto">
          <a:xfrm>
            <a:off x="8394700" y="3578225"/>
            <a:ext cx="641350" cy="366713"/>
          </a:xfrm>
          <a:prstGeom prst="rect">
            <a:avLst/>
          </a:prstGeom>
          <a:noFill/>
          <a:ln w="9525">
            <a:noFill/>
            <a:miter lim="800000"/>
            <a:headEnd/>
            <a:tailEnd/>
          </a:ln>
          <a:effectLst/>
        </p:spPr>
        <p:txBody>
          <a:bodyPr wrap="none">
            <a:spAutoFit/>
          </a:bodyPr>
          <a:lstStyle/>
          <a:p>
            <a:r>
              <a:rPr lang="zh-CN" altLang="en-US" sz="1800">
                <a:latin typeface="Arial" pitchFamily="34" charset="0"/>
                <a:ea typeface="黑体" pitchFamily="49" charset="-122"/>
              </a:rPr>
              <a:t>输出</a:t>
            </a:r>
          </a:p>
        </p:txBody>
      </p:sp>
      <p:sp>
        <p:nvSpPr>
          <p:cNvPr id="557095" name="Text Box 39"/>
          <p:cNvSpPr txBox="1">
            <a:spLocks noChangeArrowheads="1"/>
          </p:cNvSpPr>
          <p:nvPr/>
        </p:nvSpPr>
        <p:spPr bwMode="auto">
          <a:xfrm>
            <a:off x="2051050" y="4365625"/>
            <a:ext cx="641350" cy="366713"/>
          </a:xfrm>
          <a:prstGeom prst="rect">
            <a:avLst/>
          </a:prstGeom>
          <a:noFill/>
          <a:ln w="9525">
            <a:noFill/>
            <a:miter lim="800000"/>
            <a:headEnd/>
            <a:tailEnd/>
          </a:ln>
          <a:effectLst/>
        </p:spPr>
        <p:txBody>
          <a:bodyPr wrap="none">
            <a:spAutoFit/>
          </a:bodyPr>
          <a:lstStyle/>
          <a:p>
            <a:r>
              <a:rPr lang="zh-CN" altLang="en-US" sz="1800">
                <a:latin typeface="Arial" pitchFamily="34" charset="0"/>
                <a:ea typeface="黑体" pitchFamily="49" charset="-122"/>
              </a:rPr>
              <a:t>参考</a:t>
            </a:r>
          </a:p>
        </p:txBody>
      </p:sp>
      <p:sp>
        <p:nvSpPr>
          <p:cNvPr id="557096" name="Text Box 40"/>
          <p:cNvSpPr txBox="1">
            <a:spLocks noChangeArrowheads="1"/>
          </p:cNvSpPr>
          <p:nvPr/>
        </p:nvSpPr>
        <p:spPr bwMode="auto">
          <a:xfrm>
            <a:off x="3276600" y="2276475"/>
            <a:ext cx="869950" cy="366713"/>
          </a:xfrm>
          <a:prstGeom prst="rect">
            <a:avLst/>
          </a:prstGeom>
          <a:noFill/>
          <a:ln w="9525">
            <a:noFill/>
            <a:miter lim="800000"/>
            <a:headEnd/>
            <a:tailEnd/>
          </a:ln>
          <a:effectLst/>
        </p:spPr>
        <p:txBody>
          <a:bodyPr wrap="none">
            <a:spAutoFit/>
          </a:bodyPr>
          <a:lstStyle/>
          <a:p>
            <a:r>
              <a:rPr lang="zh-CN" altLang="en-US" sz="1800">
                <a:latin typeface="Arial" pitchFamily="34" charset="0"/>
                <a:ea typeface="黑体" pitchFamily="49" charset="-122"/>
              </a:rPr>
              <a:t>乘法器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57092"/>
                                        </p:tgtEl>
                                        <p:attrNameLst>
                                          <p:attrName>style.visibility</p:attrName>
                                        </p:attrNameLst>
                                      </p:cBhvr>
                                      <p:to>
                                        <p:strVal val="visible"/>
                                      </p:to>
                                    </p:set>
                                    <p:animEffect transition="in" filter="box(in)">
                                      <p:cBhvr>
                                        <p:cTn id="7" dur="500"/>
                                        <p:tgtEl>
                                          <p:spTgt spid="557092"/>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557059"/>
                                        </p:tgtEl>
                                        <p:attrNameLst>
                                          <p:attrName>style.visibility</p:attrName>
                                        </p:attrNameLst>
                                      </p:cBhvr>
                                      <p:to>
                                        <p:strVal val="visible"/>
                                      </p:to>
                                    </p:set>
                                    <p:animEffect transition="in" filter="strips(upRight)">
                                      <p:cBhvr>
                                        <p:cTn id="11" dur="500"/>
                                        <p:tgtEl>
                                          <p:spTgt spid="55705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57085"/>
                                        </p:tgtEl>
                                        <p:attrNameLst>
                                          <p:attrName>style.visibility</p:attrName>
                                        </p:attrNameLst>
                                      </p:cBhvr>
                                      <p:to>
                                        <p:strVal val="visible"/>
                                      </p:to>
                                    </p:set>
                                  </p:childTnLst>
                                </p:cTn>
                              </p:par>
                            </p:childTnLst>
                          </p:cTn>
                        </p:par>
                        <p:par>
                          <p:cTn id="16" fill="hold">
                            <p:stCondLst>
                              <p:cond delay="0"/>
                            </p:stCondLst>
                            <p:childTnLst>
                              <p:par>
                                <p:cTn id="17" presetID="10" presetClass="entr" presetSubtype="0" fill="hold" grpId="0" nodeType="afterEffect">
                                  <p:stCondLst>
                                    <p:cond delay="0"/>
                                  </p:stCondLst>
                                  <p:childTnLst>
                                    <p:set>
                                      <p:cBhvr>
                                        <p:cTn id="18" dur="1" fill="hold">
                                          <p:stCondLst>
                                            <p:cond delay="0"/>
                                          </p:stCondLst>
                                        </p:cTn>
                                        <p:tgtEl>
                                          <p:spTgt spid="557090"/>
                                        </p:tgtEl>
                                        <p:attrNameLst>
                                          <p:attrName>style.visibility</p:attrName>
                                        </p:attrNameLst>
                                      </p:cBhvr>
                                      <p:to>
                                        <p:strVal val="visible"/>
                                      </p:to>
                                    </p:set>
                                    <p:animEffect transition="in" filter="fade">
                                      <p:cBhvr>
                                        <p:cTn id="19" dur="2000"/>
                                        <p:tgtEl>
                                          <p:spTgt spid="55709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57088"/>
                                        </p:tgtEl>
                                        <p:attrNameLst>
                                          <p:attrName>style.visibility</p:attrName>
                                        </p:attrNameLst>
                                      </p:cBhvr>
                                      <p:to>
                                        <p:strVal val="visible"/>
                                      </p:to>
                                    </p:set>
                                    <p:animEffect transition="in" filter="wipe(left)">
                                      <p:cBhvr>
                                        <p:cTn id="24" dur="500"/>
                                        <p:tgtEl>
                                          <p:spTgt spid="557088"/>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557089"/>
                                        </p:tgtEl>
                                        <p:attrNameLst>
                                          <p:attrName>style.visibility</p:attrName>
                                        </p:attrNameLst>
                                      </p:cBhvr>
                                      <p:to>
                                        <p:strVal val="visible"/>
                                      </p:to>
                                    </p:set>
                                    <p:animEffect transition="in" filter="wipe(left)">
                                      <p:cBhvr>
                                        <p:cTn id="28" dur="500"/>
                                        <p:tgtEl>
                                          <p:spTgt spid="557089"/>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557063"/>
                                        </p:tgtEl>
                                        <p:attrNameLst>
                                          <p:attrName>style.visibility</p:attrName>
                                        </p:attrNameLst>
                                      </p:cBhvr>
                                      <p:to>
                                        <p:strVal val="visible"/>
                                      </p:to>
                                    </p:set>
                                    <p:animEffect transition="in" filter="wipe(left)">
                                      <p:cBhvr>
                                        <p:cTn id="32" dur="500"/>
                                        <p:tgtEl>
                                          <p:spTgt spid="557063"/>
                                        </p:tgtEl>
                                      </p:cBhvr>
                                    </p:animEffect>
                                  </p:childTnLst>
                                </p:cTn>
                              </p:par>
                            </p:childTnLst>
                          </p:cTn>
                        </p:par>
                        <p:par>
                          <p:cTn id="33" fill="hold">
                            <p:stCondLst>
                              <p:cond delay="1500"/>
                            </p:stCondLst>
                            <p:childTnLst>
                              <p:par>
                                <p:cTn id="34" presetID="22" presetClass="entr" presetSubtype="4" fill="hold" grpId="0" nodeType="afterEffect">
                                  <p:stCondLst>
                                    <p:cond delay="0"/>
                                  </p:stCondLst>
                                  <p:childTnLst>
                                    <p:set>
                                      <p:cBhvr>
                                        <p:cTn id="35" dur="1" fill="hold">
                                          <p:stCondLst>
                                            <p:cond delay="0"/>
                                          </p:stCondLst>
                                        </p:cTn>
                                        <p:tgtEl>
                                          <p:spTgt spid="557087"/>
                                        </p:tgtEl>
                                        <p:attrNameLst>
                                          <p:attrName>style.visibility</p:attrName>
                                        </p:attrNameLst>
                                      </p:cBhvr>
                                      <p:to>
                                        <p:strVal val="visible"/>
                                      </p:to>
                                    </p:set>
                                    <p:animEffect transition="in" filter="wipe(down)">
                                      <p:cBhvr>
                                        <p:cTn id="36" dur="500"/>
                                        <p:tgtEl>
                                          <p:spTgt spid="557087"/>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557091"/>
                                        </p:tgtEl>
                                        <p:attrNameLst>
                                          <p:attrName>style.visibility</p:attrName>
                                        </p:attrNameLst>
                                      </p:cBhvr>
                                      <p:to>
                                        <p:strVal val="visible"/>
                                      </p:to>
                                    </p:set>
                                    <p:animEffect transition="in" filter="fade">
                                      <p:cBhvr>
                                        <p:cTn id="40" dur="2000"/>
                                        <p:tgtEl>
                                          <p:spTgt spid="55709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557078"/>
                                        </p:tgtEl>
                                        <p:attrNameLst>
                                          <p:attrName>style.visibility</p:attrName>
                                        </p:attrNameLst>
                                      </p:cBhvr>
                                      <p:to>
                                        <p:strVal val="visible"/>
                                      </p:to>
                                    </p:set>
                                    <p:animEffect transition="in" filter="wipe(left)">
                                      <p:cBhvr>
                                        <p:cTn id="45" dur="500"/>
                                        <p:tgtEl>
                                          <p:spTgt spid="557078"/>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557062"/>
                                        </p:tgtEl>
                                        <p:attrNameLst>
                                          <p:attrName>style.visibility</p:attrName>
                                        </p:attrNameLst>
                                      </p:cBhvr>
                                      <p:to>
                                        <p:strVal val="visible"/>
                                      </p:to>
                                    </p:set>
                                    <p:animEffect transition="in" filter="fade">
                                      <p:cBhvr>
                                        <p:cTn id="49" dur="2000"/>
                                        <p:tgtEl>
                                          <p:spTgt spid="557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059" grpId="0" animBg="1"/>
      <p:bldP spid="557062" grpId="0" animBg="1"/>
      <p:bldP spid="557063" grpId="0" animBg="1"/>
      <p:bldP spid="557085" grpId="0" animBg="1"/>
      <p:bldP spid="557087" grpId="0" animBg="1"/>
      <p:bldP spid="557088" grpId="0" animBg="1"/>
      <p:bldP spid="557089" grpId="0" animBg="1"/>
      <p:bldP spid="557090" grpId="0" animBg="1"/>
      <p:bldP spid="557091" grpId="0" animBg="1"/>
      <p:bldP spid="557092"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8" name="灯片编号占位符 5"/>
          <p:cNvSpPr>
            <a:spLocks noGrp="1"/>
          </p:cNvSpPr>
          <p:nvPr>
            <p:ph type="sldNum" sz="quarter" idx="12"/>
          </p:nvPr>
        </p:nvSpPr>
        <p:spPr/>
        <p:txBody>
          <a:bodyPr/>
          <a:lstStyle/>
          <a:p>
            <a:fld id="{FA2F09B8-EA16-4E5C-8AEF-8C6B12DD0B2E}" type="slidenum">
              <a:rPr lang="en-US" altLang="zh-CN"/>
              <a:pPr/>
              <a:t>94</a:t>
            </a:fld>
            <a:endParaRPr lang="en-US" altLang="zh-CN"/>
          </a:p>
        </p:txBody>
      </p:sp>
      <p:sp>
        <p:nvSpPr>
          <p:cNvPr id="558082" name="Rectangle 2"/>
          <p:cNvSpPr>
            <a:spLocks noGrp="1" noChangeArrowheads="1"/>
          </p:cNvSpPr>
          <p:nvPr>
            <p:ph type="title"/>
          </p:nvPr>
        </p:nvSpPr>
        <p:spPr>
          <a:xfrm>
            <a:off x="685800" y="0"/>
            <a:ext cx="7772400" cy="947738"/>
          </a:xfrm>
        </p:spPr>
        <p:txBody>
          <a:bodyPr/>
          <a:lstStyle/>
          <a:p>
            <a:r>
              <a:rPr lang="zh-CN" altLang="en-US">
                <a:ea typeface="黑体" pitchFamily="49" charset="-122"/>
              </a:rPr>
              <a:t>锁相放大器的起源</a:t>
            </a:r>
          </a:p>
        </p:txBody>
      </p:sp>
      <p:sp>
        <p:nvSpPr>
          <p:cNvPr id="558083" name="Rectangle 3"/>
          <p:cNvSpPr>
            <a:spLocks noGrp="1" noChangeArrowheads="1"/>
          </p:cNvSpPr>
          <p:nvPr>
            <p:ph type="body" idx="1"/>
          </p:nvPr>
        </p:nvSpPr>
        <p:spPr>
          <a:xfrm>
            <a:off x="684213" y="981075"/>
            <a:ext cx="6238875" cy="579438"/>
          </a:xfrm>
          <a:noFill/>
        </p:spPr>
        <p:txBody>
          <a:bodyPr wrap="none">
            <a:spAutoFit/>
          </a:bodyPr>
          <a:lstStyle/>
          <a:p>
            <a:r>
              <a:rPr lang="zh-CN" altLang="en-US"/>
              <a:t>同步检波 </a:t>
            </a:r>
            <a:r>
              <a:rPr lang="en-US" altLang="zh-CN"/>
              <a:t>(Synchronous detection)</a:t>
            </a:r>
          </a:p>
        </p:txBody>
      </p:sp>
      <p:sp>
        <p:nvSpPr>
          <p:cNvPr id="558084" name="Freeform 4"/>
          <p:cNvSpPr>
            <a:spLocks/>
          </p:cNvSpPr>
          <p:nvPr/>
        </p:nvSpPr>
        <p:spPr bwMode="auto">
          <a:xfrm>
            <a:off x="2414588" y="1773238"/>
            <a:ext cx="2157412" cy="1368425"/>
          </a:xfrm>
          <a:custGeom>
            <a:avLst/>
            <a:gdLst/>
            <a:ahLst/>
            <a:cxnLst>
              <a:cxn ang="0">
                <a:pos x="0" y="594"/>
              </a:cxn>
              <a:cxn ang="0">
                <a:pos x="372" y="84"/>
              </a:cxn>
              <a:cxn ang="0">
                <a:pos x="918" y="1101"/>
              </a:cxn>
              <a:cxn ang="0">
                <a:pos x="1359" y="594"/>
              </a:cxn>
            </a:cxnLst>
            <a:rect l="0" t="0" r="r" b="b"/>
            <a:pathLst>
              <a:path w="1359" h="1186">
                <a:moveTo>
                  <a:pt x="0" y="594"/>
                </a:moveTo>
                <a:cubicBezTo>
                  <a:pt x="62" y="509"/>
                  <a:pt x="219" y="0"/>
                  <a:pt x="372" y="84"/>
                </a:cubicBezTo>
                <a:cubicBezTo>
                  <a:pt x="525" y="168"/>
                  <a:pt x="754" y="1016"/>
                  <a:pt x="918" y="1101"/>
                </a:cubicBezTo>
                <a:cubicBezTo>
                  <a:pt x="1082" y="1186"/>
                  <a:pt x="1267" y="700"/>
                  <a:pt x="1359" y="594"/>
                </a:cubicBezTo>
              </a:path>
            </a:pathLst>
          </a:custGeom>
          <a:noFill/>
          <a:ln w="57150" cap="rnd" cmpd="sng">
            <a:solidFill>
              <a:srgbClr val="FF3300"/>
            </a:solidFill>
            <a:prstDash val="sysDot"/>
            <a:round/>
            <a:headEnd/>
            <a:tailEnd/>
          </a:ln>
          <a:effectLst/>
        </p:spPr>
        <p:txBody>
          <a:bodyPr/>
          <a:lstStyle/>
          <a:p>
            <a:endParaRPr lang="zh-CN" altLang="en-US"/>
          </a:p>
        </p:txBody>
      </p:sp>
      <p:sp>
        <p:nvSpPr>
          <p:cNvPr id="558085" name="Line 5"/>
          <p:cNvSpPr>
            <a:spLocks noChangeShapeType="1"/>
          </p:cNvSpPr>
          <p:nvPr/>
        </p:nvSpPr>
        <p:spPr bwMode="auto">
          <a:xfrm flipV="1">
            <a:off x="2411413" y="2486025"/>
            <a:ext cx="3313112" cy="4763"/>
          </a:xfrm>
          <a:prstGeom prst="line">
            <a:avLst/>
          </a:prstGeom>
          <a:noFill/>
          <a:ln w="9525">
            <a:solidFill>
              <a:schemeClr val="tx1"/>
            </a:solidFill>
            <a:round/>
            <a:headEnd/>
            <a:tailEnd type="triangle" w="med" len="med"/>
          </a:ln>
          <a:effectLst/>
        </p:spPr>
        <p:txBody>
          <a:bodyPr/>
          <a:lstStyle/>
          <a:p>
            <a:endParaRPr lang="zh-CN" altLang="en-US"/>
          </a:p>
        </p:txBody>
      </p:sp>
      <p:sp>
        <p:nvSpPr>
          <p:cNvPr id="558086" name="Freeform 6"/>
          <p:cNvSpPr>
            <a:spLocks/>
          </p:cNvSpPr>
          <p:nvPr/>
        </p:nvSpPr>
        <p:spPr bwMode="auto">
          <a:xfrm>
            <a:off x="2914650" y="1762125"/>
            <a:ext cx="2157413" cy="1450975"/>
          </a:xfrm>
          <a:custGeom>
            <a:avLst/>
            <a:gdLst/>
            <a:ahLst/>
            <a:cxnLst>
              <a:cxn ang="0">
                <a:pos x="0" y="594"/>
              </a:cxn>
              <a:cxn ang="0">
                <a:pos x="372" y="84"/>
              </a:cxn>
              <a:cxn ang="0">
                <a:pos x="918" y="1101"/>
              </a:cxn>
              <a:cxn ang="0">
                <a:pos x="1359" y="594"/>
              </a:cxn>
            </a:cxnLst>
            <a:rect l="0" t="0" r="r" b="b"/>
            <a:pathLst>
              <a:path w="1359" h="1186">
                <a:moveTo>
                  <a:pt x="0" y="594"/>
                </a:moveTo>
                <a:cubicBezTo>
                  <a:pt x="62" y="509"/>
                  <a:pt x="219" y="0"/>
                  <a:pt x="372" y="84"/>
                </a:cubicBezTo>
                <a:cubicBezTo>
                  <a:pt x="525" y="168"/>
                  <a:pt x="754" y="1016"/>
                  <a:pt x="918" y="1101"/>
                </a:cubicBezTo>
                <a:cubicBezTo>
                  <a:pt x="1082" y="1186"/>
                  <a:pt x="1267" y="700"/>
                  <a:pt x="1359" y="594"/>
                </a:cubicBezTo>
              </a:path>
            </a:pathLst>
          </a:custGeom>
          <a:noFill/>
          <a:ln w="57150" cap="rnd" cmpd="sng">
            <a:solidFill>
              <a:srgbClr val="0000FF"/>
            </a:solidFill>
            <a:prstDash val="sysDot"/>
            <a:round/>
            <a:headEnd/>
            <a:tailEnd/>
          </a:ln>
          <a:effectLst/>
        </p:spPr>
        <p:txBody>
          <a:bodyPr/>
          <a:lstStyle/>
          <a:p>
            <a:endParaRPr lang="zh-CN" altLang="en-US"/>
          </a:p>
        </p:txBody>
      </p:sp>
      <p:sp>
        <p:nvSpPr>
          <p:cNvPr id="558087" name="Freeform 7"/>
          <p:cNvSpPr>
            <a:spLocks/>
          </p:cNvSpPr>
          <p:nvPr/>
        </p:nvSpPr>
        <p:spPr bwMode="auto">
          <a:xfrm flipV="1">
            <a:off x="2625725" y="1862138"/>
            <a:ext cx="2157413" cy="1252537"/>
          </a:xfrm>
          <a:custGeom>
            <a:avLst/>
            <a:gdLst/>
            <a:ahLst/>
            <a:cxnLst>
              <a:cxn ang="0">
                <a:pos x="0" y="594"/>
              </a:cxn>
              <a:cxn ang="0">
                <a:pos x="372" y="84"/>
              </a:cxn>
              <a:cxn ang="0">
                <a:pos x="918" y="1101"/>
              </a:cxn>
              <a:cxn ang="0">
                <a:pos x="1359" y="594"/>
              </a:cxn>
            </a:cxnLst>
            <a:rect l="0" t="0" r="r" b="b"/>
            <a:pathLst>
              <a:path w="1359" h="1186">
                <a:moveTo>
                  <a:pt x="0" y="594"/>
                </a:moveTo>
                <a:cubicBezTo>
                  <a:pt x="62" y="509"/>
                  <a:pt x="219" y="0"/>
                  <a:pt x="372" y="84"/>
                </a:cubicBezTo>
                <a:cubicBezTo>
                  <a:pt x="525" y="168"/>
                  <a:pt x="754" y="1016"/>
                  <a:pt x="918" y="1101"/>
                </a:cubicBezTo>
                <a:cubicBezTo>
                  <a:pt x="1082" y="1186"/>
                  <a:pt x="1267" y="700"/>
                  <a:pt x="1359" y="594"/>
                </a:cubicBezTo>
              </a:path>
            </a:pathLst>
          </a:custGeom>
          <a:noFill/>
          <a:ln w="57150" cap="rnd" cmpd="sng">
            <a:solidFill>
              <a:srgbClr val="FF00FF"/>
            </a:solidFill>
            <a:prstDash val="sysDot"/>
            <a:round/>
            <a:headEnd/>
            <a:tailEnd/>
          </a:ln>
          <a:effectLst/>
        </p:spPr>
        <p:txBody>
          <a:bodyPr/>
          <a:lstStyle/>
          <a:p>
            <a:endParaRPr lang="zh-CN" altLang="en-US"/>
          </a:p>
        </p:txBody>
      </p:sp>
      <p:sp>
        <p:nvSpPr>
          <p:cNvPr id="558088" name="Line 8"/>
          <p:cNvSpPr>
            <a:spLocks noChangeShapeType="1"/>
          </p:cNvSpPr>
          <p:nvPr/>
        </p:nvSpPr>
        <p:spPr bwMode="auto">
          <a:xfrm flipV="1">
            <a:off x="2411413" y="1557338"/>
            <a:ext cx="0" cy="1871662"/>
          </a:xfrm>
          <a:prstGeom prst="line">
            <a:avLst/>
          </a:prstGeom>
          <a:noFill/>
          <a:ln w="9525">
            <a:solidFill>
              <a:schemeClr val="tx1"/>
            </a:solidFill>
            <a:round/>
            <a:headEnd/>
            <a:tailEnd type="triangle" w="med" len="med"/>
          </a:ln>
          <a:effectLst/>
        </p:spPr>
        <p:txBody>
          <a:bodyPr/>
          <a:lstStyle/>
          <a:p>
            <a:endParaRPr lang="zh-CN" altLang="en-US"/>
          </a:p>
        </p:txBody>
      </p:sp>
      <p:sp>
        <p:nvSpPr>
          <p:cNvPr id="558089" name="Text Box 9"/>
          <p:cNvSpPr txBox="1">
            <a:spLocks noChangeArrowheads="1"/>
          </p:cNvSpPr>
          <p:nvPr/>
        </p:nvSpPr>
        <p:spPr bwMode="auto">
          <a:xfrm>
            <a:off x="5527675" y="2681288"/>
            <a:ext cx="268288" cy="457200"/>
          </a:xfrm>
          <a:prstGeom prst="rect">
            <a:avLst/>
          </a:prstGeom>
          <a:noFill/>
          <a:ln w="9525">
            <a:noFill/>
            <a:miter lim="800000"/>
            <a:headEnd/>
            <a:tailEnd/>
          </a:ln>
          <a:effectLst/>
        </p:spPr>
        <p:txBody>
          <a:bodyPr wrap="none">
            <a:spAutoFit/>
          </a:bodyPr>
          <a:lstStyle/>
          <a:p>
            <a:r>
              <a:rPr lang="en-US" altLang="zh-CN" i="1">
                <a:latin typeface="Arial" pitchFamily="34" charset="0"/>
              </a:rPr>
              <a:t>t</a:t>
            </a:r>
          </a:p>
        </p:txBody>
      </p:sp>
      <p:sp>
        <p:nvSpPr>
          <p:cNvPr id="558090" name="Text Box 10"/>
          <p:cNvSpPr txBox="1">
            <a:spLocks noChangeArrowheads="1"/>
          </p:cNvSpPr>
          <p:nvPr/>
        </p:nvSpPr>
        <p:spPr bwMode="auto">
          <a:xfrm>
            <a:off x="1763713" y="1557338"/>
            <a:ext cx="641350" cy="457200"/>
          </a:xfrm>
          <a:prstGeom prst="rect">
            <a:avLst/>
          </a:prstGeom>
          <a:noFill/>
          <a:ln w="9525">
            <a:noFill/>
            <a:miter lim="800000"/>
            <a:headEnd/>
            <a:tailEnd/>
          </a:ln>
          <a:effectLst/>
        </p:spPr>
        <p:txBody>
          <a:bodyPr wrap="none">
            <a:spAutoFit/>
          </a:bodyPr>
          <a:lstStyle/>
          <a:p>
            <a:r>
              <a:rPr lang="en-US" altLang="zh-CN" i="1">
                <a:latin typeface="Arial" pitchFamily="34" charset="0"/>
              </a:rPr>
              <a:t>u</a:t>
            </a:r>
            <a:r>
              <a:rPr lang="en-US" altLang="zh-CN">
                <a:latin typeface="Arial" pitchFamily="34" charset="0"/>
              </a:rPr>
              <a:t>(</a:t>
            </a:r>
            <a:r>
              <a:rPr lang="en-US" altLang="zh-CN" i="1">
                <a:latin typeface="Arial" pitchFamily="34" charset="0"/>
              </a:rPr>
              <a:t>t</a:t>
            </a:r>
            <a:r>
              <a:rPr lang="en-US" altLang="zh-CN">
                <a:latin typeface="Arial" pitchFamily="34" charset="0"/>
              </a:rPr>
              <a:t>)</a:t>
            </a:r>
          </a:p>
        </p:txBody>
      </p:sp>
      <p:sp>
        <p:nvSpPr>
          <p:cNvPr id="558091" name="Text Box 11"/>
          <p:cNvSpPr txBox="1">
            <a:spLocks noChangeArrowheads="1"/>
          </p:cNvSpPr>
          <p:nvPr/>
        </p:nvSpPr>
        <p:spPr bwMode="auto">
          <a:xfrm>
            <a:off x="6011863" y="1844675"/>
            <a:ext cx="2730500" cy="576263"/>
          </a:xfrm>
          <a:prstGeom prst="rect">
            <a:avLst/>
          </a:prstGeom>
          <a:solidFill>
            <a:schemeClr val="bg1"/>
          </a:solidFill>
          <a:ln w="57150" cmpd="thickThin">
            <a:solidFill>
              <a:srgbClr val="FF3300"/>
            </a:solidFill>
            <a:miter lim="800000"/>
            <a:headEnd/>
            <a:tailEnd/>
          </a:ln>
          <a:effectLst/>
        </p:spPr>
        <p:txBody>
          <a:bodyPr wrap="none">
            <a:spAutoFit/>
          </a:bodyPr>
          <a:lstStyle/>
          <a:p>
            <a:r>
              <a:rPr lang="zh-CN" altLang="en-US" sz="2800">
                <a:latin typeface="Arial" pitchFamily="34" charset="0"/>
              </a:rPr>
              <a:t>同步：相位固定</a:t>
            </a:r>
          </a:p>
        </p:txBody>
      </p:sp>
      <p:sp>
        <p:nvSpPr>
          <p:cNvPr id="558092" name="Rectangle 12"/>
          <p:cNvSpPr>
            <a:spLocks noChangeArrowheads="1"/>
          </p:cNvSpPr>
          <p:nvPr/>
        </p:nvSpPr>
        <p:spPr bwMode="auto">
          <a:xfrm>
            <a:off x="684213" y="3429000"/>
            <a:ext cx="3273425" cy="579438"/>
          </a:xfrm>
          <a:prstGeom prst="rect">
            <a:avLst/>
          </a:prstGeom>
          <a:noFill/>
          <a:ln w="9525">
            <a:noFill/>
            <a:miter lim="800000"/>
            <a:headEnd/>
            <a:tailEnd/>
          </a:ln>
          <a:effectLst/>
        </p:spPr>
        <p:txBody>
          <a:bodyPr wrap="none">
            <a:spAutoFit/>
          </a:bodyPr>
          <a:lstStyle/>
          <a:p>
            <a:pPr>
              <a:spcBef>
                <a:spcPct val="50000"/>
              </a:spcBef>
              <a:buFontTx/>
              <a:buChar char="•"/>
            </a:pPr>
            <a:r>
              <a:rPr lang="en-US" altLang="zh-CN" sz="3200"/>
              <a:t> </a:t>
            </a:r>
            <a:r>
              <a:rPr lang="zh-CN" altLang="en-US" sz="3200"/>
              <a:t>微弱信号的测量</a:t>
            </a:r>
          </a:p>
        </p:txBody>
      </p:sp>
      <p:sp>
        <p:nvSpPr>
          <p:cNvPr id="558093" name="Line 13"/>
          <p:cNvSpPr>
            <a:spLocks noChangeShapeType="1"/>
          </p:cNvSpPr>
          <p:nvPr/>
        </p:nvSpPr>
        <p:spPr bwMode="auto">
          <a:xfrm>
            <a:off x="2627313" y="1700213"/>
            <a:ext cx="0" cy="1439862"/>
          </a:xfrm>
          <a:prstGeom prst="line">
            <a:avLst/>
          </a:prstGeom>
          <a:noFill/>
          <a:ln w="9525">
            <a:solidFill>
              <a:schemeClr val="tx1"/>
            </a:solidFill>
            <a:round/>
            <a:headEnd/>
            <a:tailEnd/>
          </a:ln>
          <a:effectLst/>
        </p:spPr>
        <p:txBody>
          <a:bodyPr/>
          <a:lstStyle/>
          <a:p>
            <a:endParaRPr lang="zh-CN" altLang="en-US"/>
          </a:p>
        </p:txBody>
      </p:sp>
      <p:sp>
        <p:nvSpPr>
          <p:cNvPr id="558094" name="Line 14"/>
          <p:cNvSpPr>
            <a:spLocks noChangeShapeType="1"/>
          </p:cNvSpPr>
          <p:nvPr/>
        </p:nvSpPr>
        <p:spPr bwMode="auto">
          <a:xfrm>
            <a:off x="2916238" y="1700213"/>
            <a:ext cx="0" cy="1439862"/>
          </a:xfrm>
          <a:prstGeom prst="line">
            <a:avLst/>
          </a:prstGeom>
          <a:noFill/>
          <a:ln w="9525">
            <a:solidFill>
              <a:schemeClr val="tx1"/>
            </a:solidFill>
            <a:round/>
            <a:headEnd/>
            <a:tailEnd/>
          </a:ln>
          <a:effectLst/>
        </p:spPr>
        <p:txBody>
          <a:bodyPr/>
          <a:lstStyle/>
          <a:p>
            <a:endParaRPr lang="zh-CN" altLang="en-US"/>
          </a:p>
        </p:txBody>
      </p:sp>
      <p:sp>
        <p:nvSpPr>
          <p:cNvPr id="558095" name="Text Box 15"/>
          <p:cNvSpPr txBox="1">
            <a:spLocks noChangeArrowheads="1"/>
          </p:cNvSpPr>
          <p:nvPr/>
        </p:nvSpPr>
        <p:spPr bwMode="auto">
          <a:xfrm>
            <a:off x="684213" y="4076700"/>
            <a:ext cx="4987925" cy="466725"/>
          </a:xfrm>
          <a:prstGeom prst="rect">
            <a:avLst/>
          </a:prstGeom>
          <a:solidFill>
            <a:schemeClr val="bg1"/>
          </a:solidFill>
          <a:ln w="9525">
            <a:solidFill>
              <a:schemeClr val="tx1"/>
            </a:solidFill>
            <a:miter lim="800000"/>
            <a:headEnd/>
            <a:tailEnd/>
          </a:ln>
          <a:effectLst/>
        </p:spPr>
        <p:txBody>
          <a:bodyPr wrap="none">
            <a:spAutoFit/>
          </a:bodyPr>
          <a:lstStyle/>
          <a:p>
            <a:r>
              <a:rPr lang="zh-CN" altLang="en-US">
                <a:latin typeface="Arial" pitchFamily="34" charset="0"/>
              </a:rPr>
              <a:t>假设，信号幅度</a:t>
            </a:r>
            <a:r>
              <a:rPr lang="en-US" altLang="zh-CN">
                <a:latin typeface="Arial" pitchFamily="34" charset="0"/>
              </a:rPr>
              <a:t>10 nV</a:t>
            </a:r>
            <a:r>
              <a:rPr lang="zh-CN" altLang="en-US">
                <a:latin typeface="Arial" pitchFamily="34" charset="0"/>
              </a:rPr>
              <a:t>，频率</a:t>
            </a:r>
            <a:r>
              <a:rPr lang="en-US" altLang="zh-CN">
                <a:latin typeface="Arial" pitchFamily="34" charset="0"/>
              </a:rPr>
              <a:t>10 kHz</a:t>
            </a:r>
          </a:p>
        </p:txBody>
      </p:sp>
      <p:sp>
        <p:nvSpPr>
          <p:cNvPr id="558096" name="Text Box 16"/>
          <p:cNvSpPr txBox="1">
            <a:spLocks noChangeArrowheads="1"/>
          </p:cNvSpPr>
          <p:nvPr/>
        </p:nvSpPr>
        <p:spPr bwMode="auto">
          <a:xfrm>
            <a:off x="2484438" y="4724400"/>
            <a:ext cx="5945187" cy="457200"/>
          </a:xfrm>
          <a:prstGeom prst="rect">
            <a:avLst/>
          </a:prstGeom>
          <a:solidFill>
            <a:schemeClr val="bg1"/>
          </a:solidFill>
          <a:ln w="9525">
            <a:noFill/>
            <a:miter lim="800000"/>
            <a:headEnd/>
            <a:tailEnd/>
          </a:ln>
          <a:effectLst/>
        </p:spPr>
        <p:txBody>
          <a:bodyPr wrap="none">
            <a:spAutoFit/>
          </a:bodyPr>
          <a:lstStyle/>
          <a:p>
            <a:r>
              <a:rPr lang="zh-CN" altLang="en-US">
                <a:latin typeface="Arial" pitchFamily="34" charset="0"/>
              </a:rPr>
              <a:t>假设，放大器带宽</a:t>
            </a:r>
            <a:r>
              <a:rPr lang="en-US" altLang="zh-CN">
                <a:latin typeface="Arial" pitchFamily="34" charset="0"/>
              </a:rPr>
              <a:t>100 kHz</a:t>
            </a:r>
            <a:r>
              <a:rPr lang="zh-CN" altLang="en-US">
                <a:latin typeface="Arial" pitchFamily="34" charset="0"/>
              </a:rPr>
              <a:t>，放大倍数</a:t>
            </a:r>
            <a:r>
              <a:rPr lang="en-US" altLang="zh-CN">
                <a:latin typeface="Arial" pitchFamily="34" charset="0"/>
              </a:rPr>
              <a:t>1000</a:t>
            </a:r>
          </a:p>
        </p:txBody>
      </p:sp>
      <p:sp>
        <p:nvSpPr>
          <p:cNvPr id="558097" name="AutoShape 17"/>
          <p:cNvSpPr>
            <a:spLocks noChangeArrowheads="1"/>
          </p:cNvSpPr>
          <p:nvPr/>
        </p:nvSpPr>
        <p:spPr bwMode="auto">
          <a:xfrm>
            <a:off x="6188075" y="3795713"/>
            <a:ext cx="2824163" cy="627062"/>
          </a:xfrm>
          <a:prstGeom prst="wedgeRoundRectCallout">
            <a:avLst>
              <a:gd name="adj1" fmla="val -69731"/>
              <a:gd name="adj2" fmla="val 20125"/>
              <a:gd name="adj3" fmla="val 16667"/>
            </a:avLst>
          </a:prstGeom>
          <a:solidFill>
            <a:srgbClr val="CCFF99"/>
          </a:solidFill>
          <a:ln w="9525">
            <a:solidFill>
              <a:schemeClr val="tx1"/>
            </a:solidFill>
            <a:miter lim="800000"/>
            <a:headEnd/>
            <a:tailEnd/>
          </a:ln>
          <a:effectLst/>
        </p:spPr>
        <p:txBody>
          <a:bodyPr wrap="none" anchor="ctr">
            <a:spAutoFit/>
          </a:bodyPr>
          <a:lstStyle/>
          <a:p>
            <a:pPr algn="ctr"/>
            <a:r>
              <a:rPr lang="zh-CN" altLang="en-US" sz="3200">
                <a:latin typeface="Arial" pitchFamily="34" charset="0"/>
              </a:rPr>
              <a:t>必须进行放大</a:t>
            </a:r>
          </a:p>
        </p:txBody>
      </p:sp>
      <p:sp>
        <p:nvSpPr>
          <p:cNvPr id="558098" name="AutoShape 18"/>
          <p:cNvSpPr>
            <a:spLocks noChangeArrowheads="1"/>
          </p:cNvSpPr>
          <p:nvPr/>
        </p:nvSpPr>
        <p:spPr bwMode="auto">
          <a:xfrm rot="-5400000" flipH="1" flipV="1">
            <a:off x="1836738" y="4579937"/>
            <a:ext cx="647700" cy="504825"/>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9525">
            <a:solidFill>
              <a:schemeClr val="tx1"/>
            </a:solidFill>
            <a:miter lim="800000"/>
            <a:headEnd/>
            <a:tailEnd/>
          </a:ln>
          <a:effectLst/>
        </p:spPr>
        <p:txBody>
          <a:bodyPr wrap="none" anchor="ctr"/>
          <a:lstStyle/>
          <a:p>
            <a:endParaRPr lang="zh-CN" altLang="en-US"/>
          </a:p>
        </p:txBody>
      </p:sp>
      <p:sp>
        <p:nvSpPr>
          <p:cNvPr id="558099" name="Text Box 19"/>
          <p:cNvSpPr txBox="1">
            <a:spLocks noChangeArrowheads="1"/>
          </p:cNvSpPr>
          <p:nvPr/>
        </p:nvSpPr>
        <p:spPr bwMode="auto">
          <a:xfrm>
            <a:off x="1547813" y="5516563"/>
            <a:ext cx="2511425" cy="457200"/>
          </a:xfrm>
          <a:prstGeom prst="rect">
            <a:avLst/>
          </a:prstGeom>
          <a:solidFill>
            <a:srgbClr val="0000FF"/>
          </a:solidFill>
          <a:ln w="9525">
            <a:noFill/>
            <a:miter lim="800000"/>
            <a:headEnd/>
            <a:tailEnd/>
          </a:ln>
          <a:effectLst/>
        </p:spPr>
        <p:txBody>
          <a:bodyPr wrap="none">
            <a:spAutoFit/>
          </a:bodyPr>
          <a:lstStyle/>
          <a:p>
            <a:r>
              <a:rPr lang="zh-CN" altLang="en-US">
                <a:solidFill>
                  <a:schemeClr val="bg1"/>
                </a:solidFill>
                <a:latin typeface="Arial" pitchFamily="34" charset="0"/>
              </a:rPr>
              <a:t>输出信号：</a:t>
            </a:r>
            <a:r>
              <a:rPr lang="en-US" altLang="zh-CN">
                <a:solidFill>
                  <a:schemeClr val="bg1"/>
                </a:solidFill>
                <a:latin typeface="Arial" pitchFamily="34" charset="0"/>
              </a:rPr>
              <a:t>10 </a:t>
            </a:r>
            <a:r>
              <a:rPr lang="en-US" altLang="zh-CN">
                <a:solidFill>
                  <a:schemeClr val="bg1"/>
                </a:solidFill>
                <a:latin typeface="Arial" pitchFamily="34" charset="0"/>
                <a:sym typeface="Symbol" pitchFamily="18" charset="2"/>
              </a:rPr>
              <a:t>V</a:t>
            </a:r>
            <a:endParaRPr lang="en-US" altLang="zh-CN">
              <a:solidFill>
                <a:schemeClr val="bg1"/>
              </a:solidFill>
              <a:latin typeface="Arial" pitchFamily="34" charset="0"/>
            </a:endParaRPr>
          </a:p>
        </p:txBody>
      </p:sp>
      <p:sp>
        <p:nvSpPr>
          <p:cNvPr id="558100" name="Rectangle 20"/>
          <p:cNvSpPr>
            <a:spLocks noChangeArrowheads="1"/>
          </p:cNvSpPr>
          <p:nvPr/>
        </p:nvSpPr>
        <p:spPr bwMode="auto">
          <a:xfrm>
            <a:off x="5364163" y="5516563"/>
            <a:ext cx="2673350" cy="457200"/>
          </a:xfrm>
          <a:prstGeom prst="rect">
            <a:avLst/>
          </a:prstGeom>
          <a:solidFill>
            <a:srgbClr val="FF3300"/>
          </a:solidFill>
          <a:ln w="9525">
            <a:noFill/>
            <a:miter lim="800000"/>
            <a:headEnd/>
            <a:tailEnd/>
          </a:ln>
          <a:effectLst/>
        </p:spPr>
        <p:txBody>
          <a:bodyPr wrap="none">
            <a:spAutoFit/>
          </a:bodyPr>
          <a:lstStyle/>
          <a:p>
            <a:r>
              <a:rPr lang="zh-CN" altLang="en-US">
                <a:solidFill>
                  <a:schemeClr val="bg1"/>
                </a:solidFill>
                <a:latin typeface="Arial" pitchFamily="34" charset="0"/>
              </a:rPr>
              <a:t>噪声信号：</a:t>
            </a:r>
            <a:r>
              <a:rPr lang="en-US" altLang="zh-CN">
                <a:solidFill>
                  <a:schemeClr val="bg1"/>
                </a:solidFill>
                <a:latin typeface="Arial" pitchFamily="34" charset="0"/>
              </a:rPr>
              <a:t>1.6 mV</a:t>
            </a:r>
          </a:p>
        </p:txBody>
      </p:sp>
      <p:graphicFrame>
        <p:nvGraphicFramePr>
          <p:cNvPr id="558101" name="Object 21"/>
          <p:cNvGraphicFramePr>
            <a:graphicFrameLocks noChangeAspect="1"/>
          </p:cNvGraphicFramePr>
          <p:nvPr/>
        </p:nvGraphicFramePr>
        <p:xfrm>
          <a:off x="1692275" y="6237288"/>
          <a:ext cx="2044700" cy="395287"/>
        </p:xfrm>
        <a:graphic>
          <a:graphicData uri="http://schemas.openxmlformats.org/presentationml/2006/ole">
            <p:oleObj spid="_x0000_s558101" name="Equation" r:id="rId3" imgW="914400" imgH="177480" progId="Equation.DSMT4">
              <p:embed/>
            </p:oleObj>
          </a:graphicData>
        </a:graphic>
      </p:graphicFrame>
      <p:graphicFrame>
        <p:nvGraphicFramePr>
          <p:cNvPr id="558102" name="Object 22"/>
          <p:cNvGraphicFramePr>
            <a:graphicFrameLocks noChangeAspect="1"/>
          </p:cNvGraphicFramePr>
          <p:nvPr/>
        </p:nvGraphicFramePr>
        <p:xfrm>
          <a:off x="4500563" y="6165850"/>
          <a:ext cx="4456112" cy="508000"/>
        </p:xfrm>
        <a:graphic>
          <a:graphicData uri="http://schemas.openxmlformats.org/presentationml/2006/ole">
            <p:oleObj spid="_x0000_s558102" name="Equation" r:id="rId4" imgW="1993680" imgH="228600" progId="Equation.DSMT4">
              <p:embed/>
            </p:oleObj>
          </a:graphicData>
        </a:graphic>
      </p:graphicFrame>
      <p:sp>
        <p:nvSpPr>
          <p:cNvPr id="558103" name="AutoShape 23"/>
          <p:cNvSpPr>
            <a:spLocks noChangeArrowheads="1"/>
          </p:cNvSpPr>
          <p:nvPr/>
        </p:nvSpPr>
        <p:spPr bwMode="auto">
          <a:xfrm>
            <a:off x="755650" y="5516563"/>
            <a:ext cx="504825" cy="431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00FF"/>
          </a:solidFill>
          <a:ln w="9525">
            <a:solidFill>
              <a:schemeClr val="tx1"/>
            </a:solidFill>
            <a:miter lim="800000"/>
            <a:headEnd/>
            <a:tailEnd/>
          </a:ln>
          <a:effectLst/>
        </p:spPr>
        <p:txBody>
          <a:bodyPr wrap="none" anchor="ctr"/>
          <a:lstStyle/>
          <a:p>
            <a:endParaRPr lang="zh-CN" altLang="en-US"/>
          </a:p>
        </p:txBody>
      </p:sp>
      <p:sp>
        <p:nvSpPr>
          <p:cNvPr id="558104" name="AutoShape 24"/>
          <p:cNvSpPr>
            <a:spLocks noChangeArrowheads="1"/>
          </p:cNvSpPr>
          <p:nvPr/>
        </p:nvSpPr>
        <p:spPr bwMode="auto">
          <a:xfrm>
            <a:off x="4716463" y="5516563"/>
            <a:ext cx="504825" cy="431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3300"/>
          </a:solidFill>
          <a:ln w="9525">
            <a:solidFill>
              <a:schemeClr val="tx1"/>
            </a:solidFill>
            <a:miter lim="800000"/>
            <a:headEnd/>
            <a:tailEnd/>
          </a:ln>
          <a:effectLst/>
        </p:spPr>
        <p:txBody>
          <a:bodyPr wrap="none" anchor="ctr"/>
          <a:lstStyle/>
          <a:p>
            <a:endParaRPr lang="zh-CN" altLang="en-US"/>
          </a:p>
        </p:txBody>
      </p:sp>
      <p:sp>
        <p:nvSpPr>
          <p:cNvPr id="558105" name="Freeform 25"/>
          <p:cNvSpPr>
            <a:spLocks/>
          </p:cNvSpPr>
          <p:nvPr/>
        </p:nvSpPr>
        <p:spPr bwMode="auto">
          <a:xfrm>
            <a:off x="6486525" y="6022975"/>
            <a:ext cx="1517650" cy="728663"/>
          </a:xfrm>
          <a:custGeom>
            <a:avLst/>
            <a:gdLst/>
            <a:ahLst/>
            <a:cxnLst>
              <a:cxn ang="0">
                <a:pos x="504" y="37"/>
              </a:cxn>
              <a:cxn ang="0">
                <a:pos x="248" y="19"/>
              </a:cxn>
              <a:cxn ang="0">
                <a:pos x="74" y="183"/>
              </a:cxn>
              <a:cxn ang="0">
                <a:pos x="19" y="265"/>
              </a:cxn>
              <a:cxn ang="0">
                <a:pos x="65" y="412"/>
              </a:cxn>
              <a:cxn ang="0">
                <a:pos x="202" y="439"/>
              </a:cxn>
              <a:cxn ang="0">
                <a:pos x="623" y="457"/>
              </a:cxn>
              <a:cxn ang="0">
                <a:pos x="897" y="430"/>
              </a:cxn>
              <a:cxn ang="0">
                <a:pos x="924" y="375"/>
              </a:cxn>
              <a:cxn ang="0">
                <a:pos x="952" y="247"/>
              </a:cxn>
              <a:cxn ang="0">
                <a:pos x="943" y="101"/>
              </a:cxn>
              <a:cxn ang="0">
                <a:pos x="860" y="73"/>
              </a:cxn>
              <a:cxn ang="0">
                <a:pos x="577" y="46"/>
              </a:cxn>
              <a:cxn ang="0">
                <a:pos x="513" y="19"/>
              </a:cxn>
              <a:cxn ang="0">
                <a:pos x="485" y="9"/>
              </a:cxn>
              <a:cxn ang="0">
                <a:pos x="504" y="37"/>
              </a:cxn>
            </a:cxnLst>
            <a:rect l="0" t="0" r="r" b="b"/>
            <a:pathLst>
              <a:path w="956" h="459">
                <a:moveTo>
                  <a:pt x="504" y="37"/>
                </a:moveTo>
                <a:cubicBezTo>
                  <a:pt x="416" y="15"/>
                  <a:pt x="337" y="8"/>
                  <a:pt x="248" y="19"/>
                </a:cubicBezTo>
                <a:cubicBezTo>
                  <a:pt x="165" y="46"/>
                  <a:pt x="120" y="114"/>
                  <a:pt x="74" y="183"/>
                </a:cubicBezTo>
                <a:cubicBezTo>
                  <a:pt x="63" y="218"/>
                  <a:pt x="39" y="235"/>
                  <a:pt x="19" y="265"/>
                </a:cubicBezTo>
                <a:cubicBezTo>
                  <a:pt x="0" y="323"/>
                  <a:pt x="2" y="392"/>
                  <a:pt x="65" y="412"/>
                </a:cubicBezTo>
                <a:cubicBezTo>
                  <a:pt x="121" y="449"/>
                  <a:pt x="87" y="433"/>
                  <a:pt x="202" y="439"/>
                </a:cubicBezTo>
                <a:cubicBezTo>
                  <a:pt x="342" y="446"/>
                  <a:pt x="623" y="457"/>
                  <a:pt x="623" y="457"/>
                </a:cubicBezTo>
                <a:cubicBezTo>
                  <a:pt x="717" y="453"/>
                  <a:pt x="808" y="459"/>
                  <a:pt x="897" y="430"/>
                </a:cubicBezTo>
                <a:cubicBezTo>
                  <a:pt x="903" y="411"/>
                  <a:pt x="918" y="394"/>
                  <a:pt x="924" y="375"/>
                </a:cubicBezTo>
                <a:cubicBezTo>
                  <a:pt x="936" y="338"/>
                  <a:pt x="944" y="286"/>
                  <a:pt x="952" y="247"/>
                </a:cubicBezTo>
                <a:cubicBezTo>
                  <a:pt x="949" y="198"/>
                  <a:pt x="956" y="148"/>
                  <a:pt x="943" y="101"/>
                </a:cubicBezTo>
                <a:cubicBezTo>
                  <a:pt x="939" y="87"/>
                  <a:pt x="865" y="74"/>
                  <a:pt x="860" y="73"/>
                </a:cubicBezTo>
                <a:cubicBezTo>
                  <a:pt x="766" y="61"/>
                  <a:pt x="671" y="59"/>
                  <a:pt x="577" y="46"/>
                </a:cubicBezTo>
                <a:cubicBezTo>
                  <a:pt x="519" y="27"/>
                  <a:pt x="582" y="49"/>
                  <a:pt x="513" y="19"/>
                </a:cubicBezTo>
                <a:cubicBezTo>
                  <a:pt x="504" y="15"/>
                  <a:pt x="489" y="0"/>
                  <a:pt x="485" y="9"/>
                </a:cubicBezTo>
                <a:cubicBezTo>
                  <a:pt x="480" y="19"/>
                  <a:pt x="498" y="28"/>
                  <a:pt x="504" y="37"/>
                </a:cubicBezTo>
                <a:close/>
              </a:path>
            </a:pathLst>
          </a:custGeom>
          <a:noFill/>
          <a:ln w="57150" cmpd="sng">
            <a:solidFill>
              <a:srgbClr val="339933"/>
            </a:solidFill>
            <a:round/>
            <a:headEnd/>
            <a:tailEnd/>
          </a:ln>
          <a:effectLst/>
        </p:spPr>
        <p:txBody>
          <a:bodyPr/>
          <a:lstStyle/>
          <a:p>
            <a:endParaRPr lang="zh-CN" altLang="en-US"/>
          </a:p>
        </p:txBody>
      </p:sp>
      <p:sp>
        <p:nvSpPr>
          <p:cNvPr id="558106" name="Freeform 26"/>
          <p:cNvSpPr>
            <a:spLocks/>
          </p:cNvSpPr>
          <p:nvPr/>
        </p:nvSpPr>
        <p:spPr bwMode="auto">
          <a:xfrm>
            <a:off x="2713038" y="6143625"/>
            <a:ext cx="1066800" cy="598488"/>
          </a:xfrm>
          <a:custGeom>
            <a:avLst/>
            <a:gdLst/>
            <a:ahLst/>
            <a:cxnLst>
              <a:cxn ang="0">
                <a:pos x="485" y="16"/>
              </a:cxn>
              <a:cxn ang="0">
                <a:pos x="302" y="25"/>
              </a:cxn>
              <a:cxn ang="0">
                <a:pos x="248" y="43"/>
              </a:cxn>
              <a:cxn ang="0">
                <a:pos x="147" y="52"/>
              </a:cxn>
              <a:cxn ang="0">
                <a:pos x="19" y="61"/>
              </a:cxn>
              <a:cxn ang="0">
                <a:pos x="65" y="308"/>
              </a:cxn>
              <a:cxn ang="0">
                <a:pos x="184" y="345"/>
              </a:cxn>
              <a:cxn ang="0">
                <a:pos x="238" y="363"/>
              </a:cxn>
              <a:cxn ang="0">
                <a:pos x="494" y="354"/>
              </a:cxn>
              <a:cxn ang="0">
                <a:pos x="549" y="317"/>
              </a:cxn>
              <a:cxn ang="0">
                <a:pos x="568" y="253"/>
              </a:cxn>
              <a:cxn ang="0">
                <a:pos x="604" y="199"/>
              </a:cxn>
              <a:cxn ang="0">
                <a:pos x="558" y="34"/>
              </a:cxn>
              <a:cxn ang="0">
                <a:pos x="504" y="16"/>
              </a:cxn>
              <a:cxn ang="0">
                <a:pos x="476" y="7"/>
              </a:cxn>
              <a:cxn ang="0">
                <a:pos x="485" y="16"/>
              </a:cxn>
            </a:cxnLst>
            <a:rect l="0" t="0" r="r" b="b"/>
            <a:pathLst>
              <a:path w="632" h="366">
                <a:moveTo>
                  <a:pt x="485" y="16"/>
                </a:moveTo>
                <a:cubicBezTo>
                  <a:pt x="424" y="19"/>
                  <a:pt x="363" y="18"/>
                  <a:pt x="302" y="25"/>
                </a:cubicBezTo>
                <a:cubicBezTo>
                  <a:pt x="283" y="27"/>
                  <a:pt x="267" y="41"/>
                  <a:pt x="248" y="43"/>
                </a:cubicBezTo>
                <a:cubicBezTo>
                  <a:pt x="214" y="46"/>
                  <a:pt x="181" y="49"/>
                  <a:pt x="147" y="52"/>
                </a:cubicBezTo>
                <a:cubicBezTo>
                  <a:pt x="100" y="68"/>
                  <a:pt x="54" y="28"/>
                  <a:pt x="19" y="61"/>
                </a:cubicBezTo>
                <a:cubicBezTo>
                  <a:pt x="25" y="145"/>
                  <a:pt x="0" y="253"/>
                  <a:pt x="65" y="308"/>
                </a:cubicBezTo>
                <a:cubicBezTo>
                  <a:pt x="100" y="337"/>
                  <a:pt x="135" y="332"/>
                  <a:pt x="184" y="345"/>
                </a:cubicBezTo>
                <a:cubicBezTo>
                  <a:pt x="202" y="350"/>
                  <a:pt x="238" y="363"/>
                  <a:pt x="238" y="363"/>
                </a:cubicBezTo>
                <a:cubicBezTo>
                  <a:pt x="323" y="360"/>
                  <a:pt x="410" y="366"/>
                  <a:pt x="494" y="354"/>
                </a:cubicBezTo>
                <a:cubicBezTo>
                  <a:pt x="516" y="351"/>
                  <a:pt x="549" y="317"/>
                  <a:pt x="549" y="317"/>
                </a:cubicBezTo>
                <a:cubicBezTo>
                  <a:pt x="552" y="304"/>
                  <a:pt x="560" y="267"/>
                  <a:pt x="568" y="253"/>
                </a:cubicBezTo>
                <a:cubicBezTo>
                  <a:pt x="579" y="234"/>
                  <a:pt x="604" y="199"/>
                  <a:pt x="604" y="199"/>
                </a:cubicBezTo>
                <a:cubicBezTo>
                  <a:pt x="632" y="113"/>
                  <a:pt x="614" y="90"/>
                  <a:pt x="558" y="34"/>
                </a:cubicBezTo>
                <a:cubicBezTo>
                  <a:pt x="545" y="21"/>
                  <a:pt x="522" y="22"/>
                  <a:pt x="504" y="16"/>
                </a:cubicBezTo>
                <a:cubicBezTo>
                  <a:pt x="495" y="13"/>
                  <a:pt x="469" y="0"/>
                  <a:pt x="476" y="7"/>
                </a:cubicBezTo>
                <a:cubicBezTo>
                  <a:pt x="479" y="10"/>
                  <a:pt x="482" y="13"/>
                  <a:pt x="485" y="16"/>
                </a:cubicBezTo>
                <a:close/>
              </a:path>
            </a:pathLst>
          </a:custGeom>
          <a:noFill/>
          <a:ln w="57150" cmpd="sng">
            <a:solidFill>
              <a:srgbClr val="FF3300"/>
            </a:solidFill>
            <a:round/>
            <a:headEnd/>
            <a:tailEnd/>
          </a:ln>
          <a:effectLst/>
        </p:spPr>
        <p:txBody>
          <a:bodyPr/>
          <a:lstStyle/>
          <a:p>
            <a:endParaRPr lang="zh-CN" altLang="en-US"/>
          </a:p>
        </p:txBody>
      </p:sp>
      <p:sp>
        <p:nvSpPr>
          <p:cNvPr id="558107" name="Freeform 27"/>
          <p:cNvSpPr>
            <a:spLocks/>
          </p:cNvSpPr>
          <p:nvPr/>
        </p:nvSpPr>
        <p:spPr bwMode="auto">
          <a:xfrm>
            <a:off x="7958138" y="6135688"/>
            <a:ext cx="1066800" cy="598487"/>
          </a:xfrm>
          <a:custGeom>
            <a:avLst/>
            <a:gdLst/>
            <a:ahLst/>
            <a:cxnLst>
              <a:cxn ang="0">
                <a:pos x="485" y="16"/>
              </a:cxn>
              <a:cxn ang="0">
                <a:pos x="302" y="25"/>
              </a:cxn>
              <a:cxn ang="0">
                <a:pos x="248" y="43"/>
              </a:cxn>
              <a:cxn ang="0">
                <a:pos x="147" y="52"/>
              </a:cxn>
              <a:cxn ang="0">
                <a:pos x="19" y="61"/>
              </a:cxn>
              <a:cxn ang="0">
                <a:pos x="65" y="308"/>
              </a:cxn>
              <a:cxn ang="0">
                <a:pos x="184" y="345"/>
              </a:cxn>
              <a:cxn ang="0">
                <a:pos x="238" y="363"/>
              </a:cxn>
              <a:cxn ang="0">
                <a:pos x="494" y="354"/>
              </a:cxn>
              <a:cxn ang="0">
                <a:pos x="549" y="317"/>
              </a:cxn>
              <a:cxn ang="0">
                <a:pos x="568" y="253"/>
              </a:cxn>
              <a:cxn ang="0">
                <a:pos x="604" y="199"/>
              </a:cxn>
              <a:cxn ang="0">
                <a:pos x="558" y="34"/>
              </a:cxn>
              <a:cxn ang="0">
                <a:pos x="504" y="16"/>
              </a:cxn>
              <a:cxn ang="0">
                <a:pos x="476" y="7"/>
              </a:cxn>
              <a:cxn ang="0">
                <a:pos x="485" y="16"/>
              </a:cxn>
            </a:cxnLst>
            <a:rect l="0" t="0" r="r" b="b"/>
            <a:pathLst>
              <a:path w="632" h="366">
                <a:moveTo>
                  <a:pt x="485" y="16"/>
                </a:moveTo>
                <a:cubicBezTo>
                  <a:pt x="424" y="19"/>
                  <a:pt x="363" y="18"/>
                  <a:pt x="302" y="25"/>
                </a:cubicBezTo>
                <a:cubicBezTo>
                  <a:pt x="283" y="27"/>
                  <a:pt x="267" y="41"/>
                  <a:pt x="248" y="43"/>
                </a:cubicBezTo>
                <a:cubicBezTo>
                  <a:pt x="214" y="46"/>
                  <a:pt x="181" y="49"/>
                  <a:pt x="147" y="52"/>
                </a:cubicBezTo>
                <a:cubicBezTo>
                  <a:pt x="100" y="68"/>
                  <a:pt x="54" y="28"/>
                  <a:pt x="19" y="61"/>
                </a:cubicBezTo>
                <a:cubicBezTo>
                  <a:pt x="25" y="145"/>
                  <a:pt x="0" y="253"/>
                  <a:pt x="65" y="308"/>
                </a:cubicBezTo>
                <a:cubicBezTo>
                  <a:pt x="100" y="337"/>
                  <a:pt x="135" y="332"/>
                  <a:pt x="184" y="345"/>
                </a:cubicBezTo>
                <a:cubicBezTo>
                  <a:pt x="202" y="350"/>
                  <a:pt x="238" y="363"/>
                  <a:pt x="238" y="363"/>
                </a:cubicBezTo>
                <a:cubicBezTo>
                  <a:pt x="323" y="360"/>
                  <a:pt x="410" y="366"/>
                  <a:pt x="494" y="354"/>
                </a:cubicBezTo>
                <a:cubicBezTo>
                  <a:pt x="516" y="351"/>
                  <a:pt x="549" y="317"/>
                  <a:pt x="549" y="317"/>
                </a:cubicBezTo>
                <a:cubicBezTo>
                  <a:pt x="552" y="304"/>
                  <a:pt x="560" y="267"/>
                  <a:pt x="568" y="253"/>
                </a:cubicBezTo>
                <a:cubicBezTo>
                  <a:pt x="579" y="234"/>
                  <a:pt x="604" y="199"/>
                  <a:pt x="604" y="199"/>
                </a:cubicBezTo>
                <a:cubicBezTo>
                  <a:pt x="632" y="113"/>
                  <a:pt x="614" y="90"/>
                  <a:pt x="558" y="34"/>
                </a:cubicBezTo>
                <a:cubicBezTo>
                  <a:pt x="545" y="21"/>
                  <a:pt x="522" y="22"/>
                  <a:pt x="504" y="16"/>
                </a:cubicBezTo>
                <a:cubicBezTo>
                  <a:pt x="495" y="13"/>
                  <a:pt x="469" y="0"/>
                  <a:pt x="476" y="7"/>
                </a:cubicBezTo>
                <a:cubicBezTo>
                  <a:pt x="479" y="10"/>
                  <a:pt x="482" y="13"/>
                  <a:pt x="485" y="16"/>
                </a:cubicBezTo>
                <a:close/>
              </a:path>
            </a:pathLst>
          </a:custGeom>
          <a:noFill/>
          <a:ln w="57150" cmpd="sng">
            <a:solidFill>
              <a:srgbClr val="FF3300"/>
            </a:solidFill>
            <a:round/>
            <a:headEnd/>
            <a:tailEnd/>
          </a:ln>
          <a:effec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repeatCount="indefinite" fill="hold" grpId="0" nodeType="clickEffect">
                                  <p:stCondLst>
                                    <p:cond delay="0"/>
                                  </p:stCondLst>
                                  <p:childTnLst>
                                    <p:set>
                                      <p:cBhvr>
                                        <p:cTn id="6" dur="1" fill="hold">
                                          <p:stCondLst>
                                            <p:cond delay="0"/>
                                          </p:stCondLst>
                                        </p:cTn>
                                        <p:tgtEl>
                                          <p:spTgt spid="558084"/>
                                        </p:tgtEl>
                                        <p:attrNameLst>
                                          <p:attrName>style.visibility</p:attrName>
                                        </p:attrNameLst>
                                      </p:cBhvr>
                                      <p:to>
                                        <p:strVal val="visible"/>
                                      </p:to>
                                    </p:set>
                                    <p:animEffect transition="in" filter="wipe(left)">
                                      <p:cBhvr>
                                        <p:cTn id="7" dur="2000"/>
                                        <p:tgtEl>
                                          <p:spTgt spid="558084"/>
                                        </p:tgtEl>
                                      </p:cBhvr>
                                    </p:animEffect>
                                  </p:childTnLst>
                                </p:cTn>
                              </p:par>
                              <p:par>
                                <p:cTn id="8" presetID="22" presetClass="entr" presetSubtype="8" repeatCount="indefinite" fill="hold" grpId="0" nodeType="withEffect">
                                  <p:stCondLst>
                                    <p:cond delay="200"/>
                                  </p:stCondLst>
                                  <p:childTnLst>
                                    <p:set>
                                      <p:cBhvr>
                                        <p:cTn id="9" dur="1" fill="hold">
                                          <p:stCondLst>
                                            <p:cond delay="0"/>
                                          </p:stCondLst>
                                        </p:cTn>
                                        <p:tgtEl>
                                          <p:spTgt spid="558087"/>
                                        </p:tgtEl>
                                        <p:attrNameLst>
                                          <p:attrName>style.visibility</p:attrName>
                                        </p:attrNameLst>
                                      </p:cBhvr>
                                      <p:to>
                                        <p:strVal val="visible"/>
                                      </p:to>
                                    </p:set>
                                    <p:animEffect transition="in" filter="wipe(left)">
                                      <p:cBhvr>
                                        <p:cTn id="10" dur="2000"/>
                                        <p:tgtEl>
                                          <p:spTgt spid="558087"/>
                                        </p:tgtEl>
                                      </p:cBhvr>
                                    </p:animEffect>
                                  </p:childTnLst>
                                </p:cTn>
                              </p:par>
                              <p:par>
                                <p:cTn id="11" presetID="22" presetClass="entr" presetSubtype="8" repeatCount="indefinite" fill="hold" grpId="0" nodeType="withEffect">
                                  <p:stCondLst>
                                    <p:cond delay="500"/>
                                  </p:stCondLst>
                                  <p:childTnLst>
                                    <p:set>
                                      <p:cBhvr>
                                        <p:cTn id="12" dur="1" fill="hold">
                                          <p:stCondLst>
                                            <p:cond delay="0"/>
                                          </p:stCondLst>
                                        </p:cTn>
                                        <p:tgtEl>
                                          <p:spTgt spid="558086"/>
                                        </p:tgtEl>
                                        <p:attrNameLst>
                                          <p:attrName>style.visibility</p:attrName>
                                        </p:attrNameLst>
                                      </p:cBhvr>
                                      <p:to>
                                        <p:strVal val="visible"/>
                                      </p:to>
                                    </p:set>
                                    <p:animEffect transition="in" filter="wipe(left)">
                                      <p:cBhvr>
                                        <p:cTn id="13" dur="2000"/>
                                        <p:tgtEl>
                                          <p:spTgt spid="55808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58095"/>
                                        </p:tgtEl>
                                        <p:attrNameLst>
                                          <p:attrName>style.visibility</p:attrName>
                                        </p:attrNameLst>
                                      </p:cBhvr>
                                      <p:to>
                                        <p:strVal val="visible"/>
                                      </p:to>
                                    </p:set>
                                    <p:animEffect transition="in" filter="fade">
                                      <p:cBhvr>
                                        <p:cTn id="18" dur="2000"/>
                                        <p:tgtEl>
                                          <p:spTgt spid="558095"/>
                                        </p:tgtEl>
                                      </p:cBhvr>
                                    </p:animEffect>
                                  </p:childTnLst>
                                </p:cTn>
                              </p:par>
                            </p:childTnLst>
                          </p:cTn>
                        </p:par>
                        <p:par>
                          <p:cTn id="19" fill="hold">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558097"/>
                                        </p:tgtEl>
                                        <p:attrNameLst>
                                          <p:attrName>style.visibility</p:attrName>
                                        </p:attrNameLst>
                                      </p:cBhvr>
                                      <p:to>
                                        <p:strVal val="visible"/>
                                      </p:to>
                                    </p:set>
                                  </p:childTnLst>
                                </p:cTn>
                              </p:par>
                            </p:childTnLst>
                          </p:cTn>
                        </p:par>
                        <p:par>
                          <p:cTn id="22" fill="hold">
                            <p:stCondLst>
                              <p:cond delay="2000"/>
                            </p:stCondLst>
                            <p:childTnLst>
                              <p:par>
                                <p:cTn id="23" presetID="18" presetClass="entr" presetSubtype="6" fill="hold" grpId="0" nodeType="afterEffect">
                                  <p:stCondLst>
                                    <p:cond delay="0"/>
                                  </p:stCondLst>
                                  <p:childTnLst>
                                    <p:set>
                                      <p:cBhvr>
                                        <p:cTn id="24" dur="1" fill="hold">
                                          <p:stCondLst>
                                            <p:cond delay="0"/>
                                          </p:stCondLst>
                                        </p:cTn>
                                        <p:tgtEl>
                                          <p:spTgt spid="558098"/>
                                        </p:tgtEl>
                                        <p:attrNameLst>
                                          <p:attrName>style.visibility</p:attrName>
                                        </p:attrNameLst>
                                      </p:cBhvr>
                                      <p:to>
                                        <p:strVal val="visible"/>
                                      </p:to>
                                    </p:set>
                                    <p:animEffect transition="in" filter="strips(downRight)">
                                      <p:cBhvr>
                                        <p:cTn id="25" dur="500"/>
                                        <p:tgtEl>
                                          <p:spTgt spid="558098"/>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558096"/>
                                        </p:tgtEl>
                                        <p:attrNameLst>
                                          <p:attrName>style.visibility</p:attrName>
                                        </p:attrNameLst>
                                      </p:cBhvr>
                                      <p:to>
                                        <p:strVal val="visible"/>
                                      </p:to>
                                    </p:set>
                                    <p:animEffect transition="in" filter="fade">
                                      <p:cBhvr>
                                        <p:cTn id="29" dur="1000"/>
                                        <p:tgtEl>
                                          <p:spTgt spid="55809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58103"/>
                                        </p:tgtEl>
                                        <p:attrNameLst>
                                          <p:attrName>style.visibility</p:attrName>
                                        </p:attrNameLst>
                                      </p:cBhvr>
                                      <p:to>
                                        <p:strVal val="visible"/>
                                      </p:to>
                                    </p:set>
                                    <p:animEffect transition="in" filter="wipe(left)">
                                      <p:cBhvr>
                                        <p:cTn id="34" dur="500"/>
                                        <p:tgtEl>
                                          <p:spTgt spid="558103"/>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558099"/>
                                        </p:tgtEl>
                                        <p:attrNameLst>
                                          <p:attrName>style.visibility</p:attrName>
                                        </p:attrNameLst>
                                      </p:cBhvr>
                                      <p:to>
                                        <p:strVal val="visible"/>
                                      </p:to>
                                    </p:set>
                                    <p:animEffect transition="in" filter="wipe(left)">
                                      <p:cBhvr>
                                        <p:cTn id="38" dur="500"/>
                                        <p:tgtEl>
                                          <p:spTgt spid="558099"/>
                                        </p:tgtEl>
                                      </p:cBhvr>
                                    </p:animEffect>
                                  </p:childTnLst>
                                </p:cTn>
                              </p:par>
                              <p:par>
                                <p:cTn id="39" presetID="22" presetClass="entr" presetSubtype="8" fill="hold" nodeType="withEffect">
                                  <p:stCondLst>
                                    <p:cond delay="0"/>
                                  </p:stCondLst>
                                  <p:childTnLst>
                                    <p:set>
                                      <p:cBhvr>
                                        <p:cTn id="40" dur="1" fill="hold">
                                          <p:stCondLst>
                                            <p:cond delay="0"/>
                                          </p:stCondLst>
                                        </p:cTn>
                                        <p:tgtEl>
                                          <p:spTgt spid="558101"/>
                                        </p:tgtEl>
                                        <p:attrNameLst>
                                          <p:attrName>style.visibility</p:attrName>
                                        </p:attrNameLst>
                                      </p:cBhvr>
                                      <p:to>
                                        <p:strVal val="visible"/>
                                      </p:to>
                                    </p:set>
                                    <p:animEffect transition="in" filter="wipe(left)">
                                      <p:cBhvr>
                                        <p:cTn id="41" dur="500"/>
                                        <p:tgtEl>
                                          <p:spTgt spid="55810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58104"/>
                                        </p:tgtEl>
                                        <p:attrNameLst>
                                          <p:attrName>style.visibility</p:attrName>
                                        </p:attrNameLst>
                                      </p:cBhvr>
                                      <p:to>
                                        <p:strVal val="visible"/>
                                      </p:to>
                                    </p:set>
                                    <p:animEffect transition="in" filter="wipe(left)">
                                      <p:cBhvr>
                                        <p:cTn id="46" dur="500"/>
                                        <p:tgtEl>
                                          <p:spTgt spid="558104"/>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558100"/>
                                        </p:tgtEl>
                                        <p:attrNameLst>
                                          <p:attrName>style.visibility</p:attrName>
                                        </p:attrNameLst>
                                      </p:cBhvr>
                                      <p:to>
                                        <p:strVal val="visible"/>
                                      </p:to>
                                    </p:set>
                                    <p:animEffect transition="in" filter="wipe(left)">
                                      <p:cBhvr>
                                        <p:cTn id="50" dur="500"/>
                                        <p:tgtEl>
                                          <p:spTgt spid="558100"/>
                                        </p:tgtEl>
                                      </p:cBhvr>
                                    </p:animEffect>
                                  </p:childTnLst>
                                </p:cTn>
                              </p:par>
                              <p:par>
                                <p:cTn id="51" presetID="22" presetClass="entr" presetSubtype="8" fill="hold" nodeType="withEffect">
                                  <p:stCondLst>
                                    <p:cond delay="0"/>
                                  </p:stCondLst>
                                  <p:childTnLst>
                                    <p:set>
                                      <p:cBhvr>
                                        <p:cTn id="52" dur="1" fill="hold">
                                          <p:stCondLst>
                                            <p:cond delay="0"/>
                                          </p:stCondLst>
                                        </p:cTn>
                                        <p:tgtEl>
                                          <p:spTgt spid="558102"/>
                                        </p:tgtEl>
                                        <p:attrNameLst>
                                          <p:attrName>style.visibility</p:attrName>
                                        </p:attrNameLst>
                                      </p:cBhvr>
                                      <p:to>
                                        <p:strVal val="visible"/>
                                      </p:to>
                                    </p:set>
                                    <p:animEffect transition="in" filter="wipe(left)">
                                      <p:cBhvr>
                                        <p:cTn id="53" dur="500"/>
                                        <p:tgtEl>
                                          <p:spTgt spid="558102"/>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558107"/>
                                        </p:tgtEl>
                                        <p:attrNameLst>
                                          <p:attrName>style.visibility</p:attrName>
                                        </p:attrNameLst>
                                      </p:cBhvr>
                                      <p:to>
                                        <p:strVal val="visible"/>
                                      </p:to>
                                    </p:set>
                                    <p:animEffect transition="in" filter="box(in)">
                                      <p:cBhvr>
                                        <p:cTn id="58" dur="500"/>
                                        <p:tgtEl>
                                          <p:spTgt spid="558107"/>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558106"/>
                                        </p:tgtEl>
                                        <p:attrNameLst>
                                          <p:attrName>style.visibility</p:attrName>
                                        </p:attrNameLst>
                                      </p:cBhvr>
                                      <p:to>
                                        <p:strVal val="visible"/>
                                      </p:to>
                                    </p:set>
                                    <p:animEffect transition="in" filter="box(in)">
                                      <p:cBhvr>
                                        <p:cTn id="61" dur="500"/>
                                        <p:tgtEl>
                                          <p:spTgt spid="558106"/>
                                        </p:tgtEl>
                                      </p:cBhvr>
                                    </p:animEffect>
                                  </p:childTnLst>
                                </p:cTn>
                              </p:par>
                            </p:childTnLst>
                          </p:cTn>
                        </p:par>
                      </p:childTnLst>
                    </p:cTn>
                  </p:par>
                  <p:par>
                    <p:cTn id="62" fill="hold">
                      <p:stCondLst>
                        <p:cond delay="indefinite"/>
                      </p:stCondLst>
                      <p:childTnLst>
                        <p:par>
                          <p:cTn id="63" fill="hold">
                            <p:stCondLst>
                              <p:cond delay="0"/>
                            </p:stCondLst>
                            <p:childTnLst>
                              <p:par>
                                <p:cTn id="64" presetID="23" presetClass="entr" presetSubtype="288" repeatCount="indefinite" grpId="0" nodeType="clickEffect">
                                  <p:stCondLst>
                                    <p:cond delay="0"/>
                                  </p:stCondLst>
                                  <p:childTnLst>
                                    <p:set>
                                      <p:cBhvr>
                                        <p:cTn id="65" dur="1" fill="hold">
                                          <p:stCondLst>
                                            <p:cond delay="0"/>
                                          </p:stCondLst>
                                        </p:cTn>
                                        <p:tgtEl>
                                          <p:spTgt spid="558105"/>
                                        </p:tgtEl>
                                        <p:attrNameLst>
                                          <p:attrName>style.visibility</p:attrName>
                                        </p:attrNameLst>
                                      </p:cBhvr>
                                      <p:to>
                                        <p:strVal val="visible"/>
                                      </p:to>
                                    </p:set>
                                    <p:anim calcmode="lin" valueType="num">
                                      <p:cBhvr>
                                        <p:cTn id="66" dur="2000" fill="hold"/>
                                        <p:tgtEl>
                                          <p:spTgt spid="558105"/>
                                        </p:tgtEl>
                                        <p:attrNameLst>
                                          <p:attrName>ppt_w</p:attrName>
                                        </p:attrNameLst>
                                      </p:cBhvr>
                                      <p:tavLst>
                                        <p:tav tm="0">
                                          <p:val>
                                            <p:strVal val="4/3*#ppt_w"/>
                                          </p:val>
                                        </p:tav>
                                        <p:tav tm="100000">
                                          <p:val>
                                            <p:strVal val="#ppt_w"/>
                                          </p:val>
                                        </p:tav>
                                      </p:tavLst>
                                    </p:anim>
                                    <p:anim calcmode="lin" valueType="num">
                                      <p:cBhvr>
                                        <p:cTn id="67" dur="2000" fill="hold"/>
                                        <p:tgtEl>
                                          <p:spTgt spid="55810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084" grpId="0" animBg="1"/>
      <p:bldP spid="558086" grpId="0" animBg="1"/>
      <p:bldP spid="558087" grpId="0" animBg="1"/>
      <p:bldP spid="558095" grpId="0" animBg="1"/>
      <p:bldP spid="558096" grpId="0" animBg="1"/>
      <p:bldP spid="558097" grpId="0" animBg="1"/>
      <p:bldP spid="558098" grpId="0" animBg="1"/>
      <p:bldP spid="558099" grpId="0" animBg="1"/>
      <p:bldP spid="558100" grpId="0" animBg="1"/>
      <p:bldP spid="558103" grpId="0" animBg="1"/>
      <p:bldP spid="558104" grpId="0" animBg="1"/>
      <p:bldP spid="558105" grpId="0" animBg="1"/>
      <p:bldP spid="558106" grpId="0" animBg="1"/>
      <p:bldP spid="558107"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2" name="灯片编号占位符 5"/>
          <p:cNvSpPr>
            <a:spLocks noGrp="1"/>
          </p:cNvSpPr>
          <p:nvPr>
            <p:ph type="sldNum" sz="quarter" idx="12"/>
          </p:nvPr>
        </p:nvSpPr>
        <p:spPr/>
        <p:txBody>
          <a:bodyPr/>
          <a:lstStyle/>
          <a:p>
            <a:fld id="{2DFCAB30-3B37-4696-95E9-B2302F038C71}" type="slidenum">
              <a:rPr lang="en-US" altLang="zh-CN"/>
              <a:pPr/>
              <a:t>95</a:t>
            </a:fld>
            <a:endParaRPr lang="en-US" altLang="zh-CN"/>
          </a:p>
        </p:txBody>
      </p:sp>
      <p:sp>
        <p:nvSpPr>
          <p:cNvPr id="559106" name="Rectangle 2"/>
          <p:cNvSpPr>
            <a:spLocks noGrp="1" noChangeArrowheads="1"/>
          </p:cNvSpPr>
          <p:nvPr>
            <p:ph type="title"/>
          </p:nvPr>
        </p:nvSpPr>
        <p:spPr>
          <a:xfrm>
            <a:off x="685800" y="0"/>
            <a:ext cx="7772400" cy="947738"/>
          </a:xfrm>
        </p:spPr>
        <p:txBody>
          <a:bodyPr/>
          <a:lstStyle/>
          <a:p>
            <a:r>
              <a:rPr lang="zh-CN" altLang="en-US">
                <a:ea typeface="黑体" pitchFamily="49" charset="-122"/>
              </a:rPr>
              <a:t>锁相放大器的起源</a:t>
            </a:r>
          </a:p>
        </p:txBody>
      </p:sp>
      <p:sp>
        <p:nvSpPr>
          <p:cNvPr id="559107" name="Rectangle 3"/>
          <p:cNvSpPr>
            <a:spLocks noGrp="1" noChangeArrowheads="1"/>
          </p:cNvSpPr>
          <p:nvPr>
            <p:ph type="body" idx="1"/>
          </p:nvPr>
        </p:nvSpPr>
        <p:spPr>
          <a:xfrm>
            <a:off x="684213" y="981075"/>
            <a:ext cx="7231062" cy="579438"/>
          </a:xfrm>
          <a:noFill/>
        </p:spPr>
        <p:txBody>
          <a:bodyPr wrap="none">
            <a:spAutoFit/>
          </a:bodyPr>
          <a:lstStyle/>
          <a:p>
            <a:pPr>
              <a:buFont typeface="Wingdings" pitchFamily="2" charset="2"/>
              <a:buChar char="Ø"/>
            </a:pPr>
            <a:r>
              <a:rPr lang="en-US" altLang="zh-CN"/>
              <a:t> </a:t>
            </a:r>
            <a:r>
              <a:rPr lang="zh-CN" altLang="en-US"/>
              <a:t>放大 </a:t>
            </a:r>
            <a:r>
              <a:rPr lang="en-US" altLang="zh-CN"/>
              <a:t>(amplification)</a:t>
            </a:r>
            <a:r>
              <a:rPr lang="zh-CN" altLang="en-US"/>
              <a:t>：简单放大不太行</a:t>
            </a:r>
          </a:p>
        </p:txBody>
      </p:sp>
      <p:sp>
        <p:nvSpPr>
          <p:cNvPr id="559108" name="Rectangle 4"/>
          <p:cNvSpPr>
            <a:spLocks noChangeArrowheads="1"/>
          </p:cNvSpPr>
          <p:nvPr/>
        </p:nvSpPr>
        <p:spPr bwMode="auto">
          <a:xfrm>
            <a:off x="684213" y="2514600"/>
            <a:ext cx="4286250" cy="579438"/>
          </a:xfrm>
          <a:prstGeom prst="rect">
            <a:avLst/>
          </a:prstGeom>
          <a:noFill/>
          <a:ln w="9525">
            <a:noFill/>
            <a:miter lim="800000"/>
            <a:headEnd/>
            <a:tailEnd/>
          </a:ln>
          <a:effectLst/>
        </p:spPr>
        <p:txBody>
          <a:bodyPr wrap="none">
            <a:spAutoFit/>
          </a:bodyPr>
          <a:lstStyle/>
          <a:p>
            <a:pPr>
              <a:spcBef>
                <a:spcPct val="50000"/>
              </a:spcBef>
              <a:buFont typeface="Wingdings" pitchFamily="2" charset="2"/>
              <a:buChar char="Ø"/>
            </a:pPr>
            <a:r>
              <a:rPr lang="en-US" altLang="zh-CN" sz="3200"/>
              <a:t> </a:t>
            </a:r>
            <a:r>
              <a:rPr lang="zh-CN" altLang="en-US" sz="3200"/>
              <a:t>带通滤波 </a:t>
            </a:r>
            <a:r>
              <a:rPr lang="en-US" altLang="zh-CN" sz="3200"/>
              <a:t>(band filter)</a:t>
            </a:r>
          </a:p>
        </p:txBody>
      </p:sp>
      <p:sp>
        <p:nvSpPr>
          <p:cNvPr id="559109" name="Text Box 5"/>
          <p:cNvSpPr txBox="1">
            <a:spLocks noChangeArrowheads="1"/>
          </p:cNvSpPr>
          <p:nvPr/>
        </p:nvSpPr>
        <p:spPr bwMode="auto">
          <a:xfrm>
            <a:off x="1116013" y="3167063"/>
            <a:ext cx="7366000" cy="457200"/>
          </a:xfrm>
          <a:prstGeom prst="rect">
            <a:avLst/>
          </a:prstGeom>
          <a:solidFill>
            <a:schemeClr val="bg1"/>
          </a:solidFill>
          <a:ln w="9525">
            <a:noFill/>
            <a:miter lim="800000"/>
            <a:headEnd/>
            <a:tailEnd/>
          </a:ln>
          <a:effectLst/>
        </p:spPr>
        <p:txBody>
          <a:bodyPr wrap="none">
            <a:spAutoFit/>
          </a:bodyPr>
          <a:lstStyle/>
          <a:p>
            <a:r>
              <a:rPr lang="zh-CN" altLang="en-US">
                <a:latin typeface="Arial" pitchFamily="34" charset="0"/>
              </a:rPr>
              <a:t>假设，带通滤波器中心频率</a:t>
            </a:r>
            <a:r>
              <a:rPr lang="en-US" altLang="zh-CN">
                <a:latin typeface="Arial" pitchFamily="34" charset="0"/>
              </a:rPr>
              <a:t>10 kHz</a:t>
            </a:r>
            <a:r>
              <a:rPr lang="zh-CN" altLang="en-US">
                <a:latin typeface="Arial" pitchFamily="34" charset="0"/>
              </a:rPr>
              <a:t>，品质因数</a:t>
            </a:r>
            <a:r>
              <a:rPr lang="en-US" altLang="zh-CN">
                <a:latin typeface="Arial" pitchFamily="34" charset="0"/>
              </a:rPr>
              <a:t>Q</a:t>
            </a:r>
            <a:r>
              <a:rPr lang="zh-CN" altLang="en-US">
                <a:latin typeface="Arial" pitchFamily="34" charset="0"/>
              </a:rPr>
              <a:t>＝</a:t>
            </a:r>
            <a:r>
              <a:rPr lang="en-US" altLang="zh-CN">
                <a:latin typeface="Arial" pitchFamily="34" charset="0"/>
              </a:rPr>
              <a:t>100</a:t>
            </a:r>
          </a:p>
        </p:txBody>
      </p:sp>
      <p:graphicFrame>
        <p:nvGraphicFramePr>
          <p:cNvPr id="559110" name="Object 6"/>
          <p:cNvGraphicFramePr>
            <a:graphicFrameLocks noChangeAspect="1"/>
          </p:cNvGraphicFramePr>
          <p:nvPr/>
        </p:nvGraphicFramePr>
        <p:xfrm>
          <a:off x="1763713" y="3741738"/>
          <a:ext cx="5988050" cy="479425"/>
        </p:xfrm>
        <a:graphic>
          <a:graphicData uri="http://schemas.openxmlformats.org/presentationml/2006/ole">
            <p:oleObj spid="_x0000_s559110" name="Equation" r:id="rId3" imgW="2679480" imgH="215640" progId="Equation.DSMT4">
              <p:embed/>
            </p:oleObj>
          </a:graphicData>
        </a:graphic>
      </p:graphicFrame>
      <p:grpSp>
        <p:nvGrpSpPr>
          <p:cNvPr id="559111" name="Group 7"/>
          <p:cNvGrpSpPr>
            <a:grpSpLocks/>
          </p:cNvGrpSpPr>
          <p:nvPr/>
        </p:nvGrpSpPr>
        <p:grpSpPr bwMode="auto">
          <a:xfrm>
            <a:off x="755650" y="5070475"/>
            <a:ext cx="8064500" cy="508000"/>
            <a:chOff x="476" y="3194"/>
            <a:chExt cx="5080" cy="320"/>
          </a:xfrm>
        </p:grpSpPr>
        <p:sp>
          <p:nvSpPr>
            <p:cNvPr id="559112" name="Rectangle 8"/>
            <p:cNvSpPr>
              <a:spLocks noChangeArrowheads="1"/>
            </p:cNvSpPr>
            <p:nvPr/>
          </p:nvSpPr>
          <p:spPr bwMode="auto">
            <a:xfrm>
              <a:off x="969" y="3210"/>
              <a:ext cx="1582" cy="288"/>
            </a:xfrm>
            <a:prstGeom prst="rect">
              <a:avLst/>
            </a:prstGeom>
            <a:solidFill>
              <a:srgbClr val="FF3300"/>
            </a:solidFill>
            <a:ln w="9525">
              <a:noFill/>
              <a:miter lim="800000"/>
              <a:headEnd/>
              <a:tailEnd/>
            </a:ln>
            <a:effectLst/>
          </p:spPr>
          <p:txBody>
            <a:bodyPr wrap="none">
              <a:spAutoFit/>
            </a:bodyPr>
            <a:lstStyle/>
            <a:p>
              <a:r>
                <a:rPr lang="zh-CN" altLang="en-US">
                  <a:solidFill>
                    <a:schemeClr val="bg1"/>
                  </a:solidFill>
                  <a:latin typeface="Arial" pitchFamily="34" charset="0"/>
                </a:rPr>
                <a:t>噪声信号：</a:t>
              </a:r>
              <a:r>
                <a:rPr lang="en-US" altLang="zh-CN">
                  <a:solidFill>
                    <a:schemeClr val="bg1"/>
                  </a:solidFill>
                  <a:latin typeface="Arial" pitchFamily="34" charset="0"/>
                </a:rPr>
                <a:t>50 </a:t>
              </a:r>
              <a:r>
                <a:rPr lang="en-US" altLang="zh-CN">
                  <a:solidFill>
                    <a:schemeClr val="bg1"/>
                  </a:solidFill>
                  <a:latin typeface="Arial" pitchFamily="34" charset="0"/>
                  <a:sym typeface="Symbol" pitchFamily="18" charset="2"/>
                </a:rPr>
                <a:t></a:t>
              </a:r>
              <a:r>
                <a:rPr lang="en-US" altLang="zh-CN">
                  <a:solidFill>
                    <a:schemeClr val="bg1"/>
                  </a:solidFill>
                  <a:latin typeface="Arial" pitchFamily="34" charset="0"/>
                </a:rPr>
                <a:t>V</a:t>
              </a:r>
            </a:p>
          </p:txBody>
        </p:sp>
        <p:graphicFrame>
          <p:nvGraphicFramePr>
            <p:cNvPr id="559113" name="Object 9"/>
            <p:cNvGraphicFramePr>
              <a:graphicFrameLocks noChangeAspect="1"/>
            </p:cNvGraphicFramePr>
            <p:nvPr/>
          </p:nvGraphicFramePr>
          <p:xfrm>
            <a:off x="2857" y="3194"/>
            <a:ext cx="2699" cy="320"/>
          </p:xfrm>
          <a:graphic>
            <a:graphicData uri="http://schemas.openxmlformats.org/presentationml/2006/ole">
              <p:oleObj spid="_x0000_s559113" name="Equation" r:id="rId4" imgW="1917360" imgH="228600" progId="Equation.DSMT4">
                <p:embed/>
              </p:oleObj>
            </a:graphicData>
          </a:graphic>
        </p:graphicFrame>
        <p:sp>
          <p:nvSpPr>
            <p:cNvPr id="559114" name="AutoShape 10"/>
            <p:cNvSpPr>
              <a:spLocks noChangeArrowheads="1"/>
            </p:cNvSpPr>
            <p:nvPr/>
          </p:nvSpPr>
          <p:spPr bwMode="auto">
            <a:xfrm>
              <a:off x="476" y="3218"/>
              <a:ext cx="318" cy="27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3300"/>
            </a:solidFill>
            <a:ln w="9525">
              <a:solidFill>
                <a:schemeClr val="tx1"/>
              </a:solidFill>
              <a:miter lim="800000"/>
              <a:headEnd/>
              <a:tailEnd/>
            </a:ln>
            <a:effectLst/>
          </p:spPr>
          <p:txBody>
            <a:bodyPr wrap="none" anchor="ctr"/>
            <a:lstStyle/>
            <a:p>
              <a:endParaRPr lang="zh-CN" altLang="en-US"/>
            </a:p>
          </p:txBody>
        </p:sp>
      </p:grpSp>
      <p:grpSp>
        <p:nvGrpSpPr>
          <p:cNvPr id="559115" name="Group 11"/>
          <p:cNvGrpSpPr>
            <a:grpSpLocks/>
          </p:cNvGrpSpPr>
          <p:nvPr/>
        </p:nvGrpSpPr>
        <p:grpSpPr bwMode="auto">
          <a:xfrm>
            <a:off x="755650" y="4421188"/>
            <a:ext cx="5976938" cy="457200"/>
            <a:chOff x="476" y="2785"/>
            <a:chExt cx="3765" cy="288"/>
          </a:xfrm>
        </p:grpSpPr>
        <p:sp>
          <p:nvSpPr>
            <p:cNvPr id="559116" name="Text Box 12"/>
            <p:cNvSpPr txBox="1">
              <a:spLocks noChangeArrowheads="1"/>
            </p:cNvSpPr>
            <p:nvPr/>
          </p:nvSpPr>
          <p:spPr bwMode="auto">
            <a:xfrm>
              <a:off x="975" y="2785"/>
              <a:ext cx="1582" cy="288"/>
            </a:xfrm>
            <a:prstGeom prst="rect">
              <a:avLst/>
            </a:prstGeom>
            <a:solidFill>
              <a:srgbClr val="0000FF"/>
            </a:solidFill>
            <a:ln w="9525">
              <a:noFill/>
              <a:miter lim="800000"/>
              <a:headEnd/>
              <a:tailEnd/>
            </a:ln>
            <a:effectLst/>
          </p:spPr>
          <p:txBody>
            <a:bodyPr wrap="none">
              <a:spAutoFit/>
            </a:bodyPr>
            <a:lstStyle/>
            <a:p>
              <a:r>
                <a:rPr lang="zh-CN" altLang="en-US">
                  <a:solidFill>
                    <a:schemeClr val="bg1"/>
                  </a:solidFill>
                  <a:latin typeface="Arial" pitchFamily="34" charset="0"/>
                </a:rPr>
                <a:t>输出信号：</a:t>
              </a:r>
              <a:r>
                <a:rPr lang="en-US" altLang="zh-CN">
                  <a:solidFill>
                    <a:schemeClr val="bg1"/>
                  </a:solidFill>
                  <a:latin typeface="Arial" pitchFamily="34" charset="0"/>
                </a:rPr>
                <a:t>10 </a:t>
              </a:r>
              <a:r>
                <a:rPr lang="en-US" altLang="zh-CN">
                  <a:solidFill>
                    <a:schemeClr val="bg1"/>
                  </a:solidFill>
                  <a:latin typeface="Arial" pitchFamily="34" charset="0"/>
                  <a:sym typeface="Symbol" pitchFamily="18" charset="2"/>
                </a:rPr>
                <a:t>V</a:t>
              </a:r>
              <a:endParaRPr lang="en-US" altLang="zh-CN">
                <a:solidFill>
                  <a:schemeClr val="bg1"/>
                </a:solidFill>
                <a:latin typeface="Arial" pitchFamily="34" charset="0"/>
              </a:endParaRPr>
            </a:p>
          </p:txBody>
        </p:sp>
        <p:sp>
          <p:nvSpPr>
            <p:cNvPr id="559117" name="AutoShape 13"/>
            <p:cNvSpPr>
              <a:spLocks noChangeArrowheads="1"/>
            </p:cNvSpPr>
            <p:nvPr/>
          </p:nvSpPr>
          <p:spPr bwMode="auto">
            <a:xfrm>
              <a:off x="476" y="2793"/>
              <a:ext cx="318" cy="27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00FF"/>
            </a:solidFill>
            <a:ln w="9525">
              <a:solidFill>
                <a:schemeClr val="tx1"/>
              </a:solidFill>
              <a:miter lim="800000"/>
              <a:headEnd/>
              <a:tailEnd/>
            </a:ln>
            <a:effectLst/>
          </p:spPr>
          <p:txBody>
            <a:bodyPr wrap="none" anchor="ctr"/>
            <a:lstStyle/>
            <a:p>
              <a:endParaRPr lang="zh-CN" altLang="en-US"/>
            </a:p>
          </p:txBody>
        </p:sp>
        <p:graphicFrame>
          <p:nvGraphicFramePr>
            <p:cNvPr id="559118" name="Object 14"/>
            <p:cNvGraphicFramePr>
              <a:graphicFrameLocks noChangeAspect="1"/>
            </p:cNvGraphicFramePr>
            <p:nvPr/>
          </p:nvGraphicFramePr>
          <p:xfrm>
            <a:off x="2954" y="2804"/>
            <a:ext cx="1287" cy="249"/>
          </p:xfrm>
          <a:graphic>
            <a:graphicData uri="http://schemas.openxmlformats.org/presentationml/2006/ole">
              <p:oleObj spid="_x0000_s559118" name="Equation" r:id="rId5" imgW="914400" imgH="177480" progId="Equation.DSMT4">
                <p:embed/>
              </p:oleObj>
            </a:graphicData>
          </a:graphic>
        </p:graphicFrame>
      </p:grpSp>
      <p:graphicFrame>
        <p:nvGraphicFramePr>
          <p:cNvPr id="559119" name="Object 15"/>
          <p:cNvGraphicFramePr>
            <a:graphicFrameLocks noChangeAspect="1"/>
          </p:cNvGraphicFramePr>
          <p:nvPr/>
        </p:nvGraphicFramePr>
        <p:xfrm>
          <a:off x="2555875" y="1557338"/>
          <a:ext cx="3887788" cy="931862"/>
        </p:xfrm>
        <a:graphic>
          <a:graphicData uri="http://schemas.openxmlformats.org/presentationml/2006/ole">
            <p:oleObj spid="_x0000_s559119" name="Equation" r:id="rId6" imgW="1739880" imgH="419040" progId="Equation.DSMT4">
              <p:embed/>
            </p:oleObj>
          </a:graphicData>
        </a:graphic>
      </p:graphicFrame>
      <p:sp>
        <p:nvSpPr>
          <p:cNvPr id="559120" name="Text Box 16"/>
          <p:cNvSpPr txBox="1">
            <a:spLocks noChangeArrowheads="1"/>
          </p:cNvSpPr>
          <p:nvPr/>
        </p:nvSpPr>
        <p:spPr bwMode="auto">
          <a:xfrm>
            <a:off x="6953250" y="1700213"/>
            <a:ext cx="1651000" cy="579437"/>
          </a:xfrm>
          <a:prstGeom prst="rect">
            <a:avLst/>
          </a:prstGeom>
          <a:noFill/>
          <a:ln w="9525">
            <a:noFill/>
            <a:miter lim="800000"/>
            <a:headEnd/>
            <a:tailEnd/>
          </a:ln>
          <a:effectLst/>
        </p:spPr>
        <p:txBody>
          <a:bodyPr wrap="none">
            <a:spAutoFit/>
          </a:bodyPr>
          <a:lstStyle/>
          <a:p>
            <a:r>
              <a:rPr lang="zh-CN" altLang="en-US" sz="3200">
                <a:latin typeface="Arial" pitchFamily="34" charset="0"/>
              </a:rPr>
              <a:t>－</a:t>
            </a:r>
            <a:r>
              <a:rPr lang="en-US" altLang="zh-CN" sz="3200">
                <a:latin typeface="Arial" pitchFamily="34" charset="0"/>
              </a:rPr>
              <a:t>44 dB</a:t>
            </a:r>
          </a:p>
        </p:txBody>
      </p:sp>
      <p:graphicFrame>
        <p:nvGraphicFramePr>
          <p:cNvPr id="559121" name="Object 17"/>
          <p:cNvGraphicFramePr>
            <a:graphicFrameLocks noChangeAspect="1"/>
          </p:cNvGraphicFramePr>
          <p:nvPr/>
        </p:nvGraphicFramePr>
        <p:xfrm>
          <a:off x="2663825" y="5708650"/>
          <a:ext cx="2951163" cy="960438"/>
        </p:xfrm>
        <a:graphic>
          <a:graphicData uri="http://schemas.openxmlformats.org/presentationml/2006/ole">
            <p:oleObj spid="_x0000_s559121" name="Equation" r:id="rId7" imgW="1320480" imgH="431640" progId="Equation.DSMT4">
              <p:embed/>
            </p:oleObj>
          </a:graphicData>
        </a:graphic>
      </p:graphicFrame>
      <p:sp>
        <p:nvSpPr>
          <p:cNvPr id="559122" name="Text Box 18"/>
          <p:cNvSpPr txBox="1">
            <a:spLocks noChangeArrowheads="1"/>
          </p:cNvSpPr>
          <p:nvPr/>
        </p:nvSpPr>
        <p:spPr bwMode="auto">
          <a:xfrm>
            <a:off x="6592888" y="5865813"/>
            <a:ext cx="1651000" cy="579437"/>
          </a:xfrm>
          <a:prstGeom prst="rect">
            <a:avLst/>
          </a:prstGeom>
          <a:noFill/>
          <a:ln w="9525">
            <a:noFill/>
            <a:miter lim="800000"/>
            <a:headEnd/>
            <a:tailEnd/>
          </a:ln>
          <a:effectLst/>
        </p:spPr>
        <p:txBody>
          <a:bodyPr wrap="none">
            <a:spAutoFit/>
          </a:bodyPr>
          <a:lstStyle/>
          <a:p>
            <a:r>
              <a:rPr lang="zh-CN" altLang="en-US" sz="3200">
                <a:latin typeface="Arial" pitchFamily="34" charset="0"/>
              </a:rPr>
              <a:t>－</a:t>
            </a:r>
            <a:r>
              <a:rPr lang="en-US" altLang="zh-CN" sz="3200">
                <a:latin typeface="Arial" pitchFamily="34" charset="0"/>
              </a:rPr>
              <a:t>14 dB</a:t>
            </a:r>
          </a:p>
        </p:txBody>
      </p:sp>
      <p:sp>
        <p:nvSpPr>
          <p:cNvPr id="559123" name="Freeform 19"/>
          <p:cNvSpPr>
            <a:spLocks/>
          </p:cNvSpPr>
          <p:nvPr/>
        </p:nvSpPr>
        <p:spPr bwMode="auto">
          <a:xfrm>
            <a:off x="5724525" y="4365625"/>
            <a:ext cx="1066800" cy="598488"/>
          </a:xfrm>
          <a:custGeom>
            <a:avLst/>
            <a:gdLst/>
            <a:ahLst/>
            <a:cxnLst>
              <a:cxn ang="0">
                <a:pos x="485" y="16"/>
              </a:cxn>
              <a:cxn ang="0">
                <a:pos x="302" y="25"/>
              </a:cxn>
              <a:cxn ang="0">
                <a:pos x="248" y="43"/>
              </a:cxn>
              <a:cxn ang="0">
                <a:pos x="147" y="52"/>
              </a:cxn>
              <a:cxn ang="0">
                <a:pos x="19" y="61"/>
              </a:cxn>
              <a:cxn ang="0">
                <a:pos x="65" y="308"/>
              </a:cxn>
              <a:cxn ang="0">
                <a:pos x="184" y="345"/>
              </a:cxn>
              <a:cxn ang="0">
                <a:pos x="238" y="363"/>
              </a:cxn>
              <a:cxn ang="0">
                <a:pos x="494" y="354"/>
              </a:cxn>
              <a:cxn ang="0">
                <a:pos x="549" y="317"/>
              </a:cxn>
              <a:cxn ang="0">
                <a:pos x="568" y="253"/>
              </a:cxn>
              <a:cxn ang="0">
                <a:pos x="604" y="199"/>
              </a:cxn>
              <a:cxn ang="0">
                <a:pos x="558" y="34"/>
              </a:cxn>
              <a:cxn ang="0">
                <a:pos x="504" y="16"/>
              </a:cxn>
              <a:cxn ang="0">
                <a:pos x="476" y="7"/>
              </a:cxn>
              <a:cxn ang="0">
                <a:pos x="485" y="16"/>
              </a:cxn>
            </a:cxnLst>
            <a:rect l="0" t="0" r="r" b="b"/>
            <a:pathLst>
              <a:path w="632" h="366">
                <a:moveTo>
                  <a:pt x="485" y="16"/>
                </a:moveTo>
                <a:cubicBezTo>
                  <a:pt x="424" y="19"/>
                  <a:pt x="363" y="18"/>
                  <a:pt x="302" y="25"/>
                </a:cubicBezTo>
                <a:cubicBezTo>
                  <a:pt x="283" y="27"/>
                  <a:pt x="267" y="41"/>
                  <a:pt x="248" y="43"/>
                </a:cubicBezTo>
                <a:cubicBezTo>
                  <a:pt x="214" y="46"/>
                  <a:pt x="181" y="49"/>
                  <a:pt x="147" y="52"/>
                </a:cubicBezTo>
                <a:cubicBezTo>
                  <a:pt x="100" y="68"/>
                  <a:pt x="54" y="28"/>
                  <a:pt x="19" y="61"/>
                </a:cubicBezTo>
                <a:cubicBezTo>
                  <a:pt x="25" y="145"/>
                  <a:pt x="0" y="253"/>
                  <a:pt x="65" y="308"/>
                </a:cubicBezTo>
                <a:cubicBezTo>
                  <a:pt x="100" y="337"/>
                  <a:pt x="135" y="332"/>
                  <a:pt x="184" y="345"/>
                </a:cubicBezTo>
                <a:cubicBezTo>
                  <a:pt x="202" y="350"/>
                  <a:pt x="238" y="363"/>
                  <a:pt x="238" y="363"/>
                </a:cubicBezTo>
                <a:cubicBezTo>
                  <a:pt x="323" y="360"/>
                  <a:pt x="410" y="366"/>
                  <a:pt x="494" y="354"/>
                </a:cubicBezTo>
                <a:cubicBezTo>
                  <a:pt x="516" y="351"/>
                  <a:pt x="549" y="317"/>
                  <a:pt x="549" y="317"/>
                </a:cubicBezTo>
                <a:cubicBezTo>
                  <a:pt x="552" y="304"/>
                  <a:pt x="560" y="267"/>
                  <a:pt x="568" y="253"/>
                </a:cubicBezTo>
                <a:cubicBezTo>
                  <a:pt x="579" y="234"/>
                  <a:pt x="604" y="199"/>
                  <a:pt x="604" y="199"/>
                </a:cubicBezTo>
                <a:cubicBezTo>
                  <a:pt x="632" y="113"/>
                  <a:pt x="614" y="90"/>
                  <a:pt x="558" y="34"/>
                </a:cubicBezTo>
                <a:cubicBezTo>
                  <a:pt x="545" y="21"/>
                  <a:pt x="522" y="22"/>
                  <a:pt x="504" y="16"/>
                </a:cubicBezTo>
                <a:cubicBezTo>
                  <a:pt x="495" y="13"/>
                  <a:pt x="469" y="0"/>
                  <a:pt x="476" y="7"/>
                </a:cubicBezTo>
                <a:cubicBezTo>
                  <a:pt x="479" y="10"/>
                  <a:pt x="482" y="13"/>
                  <a:pt x="485" y="16"/>
                </a:cubicBezTo>
                <a:close/>
              </a:path>
            </a:pathLst>
          </a:custGeom>
          <a:noFill/>
          <a:ln w="57150" cmpd="sng">
            <a:solidFill>
              <a:srgbClr val="FF3300"/>
            </a:solidFill>
            <a:round/>
            <a:headEnd/>
            <a:tailEnd/>
          </a:ln>
          <a:effectLst/>
        </p:spPr>
        <p:txBody>
          <a:bodyPr/>
          <a:lstStyle/>
          <a:p>
            <a:endParaRPr lang="zh-CN" altLang="en-US"/>
          </a:p>
        </p:txBody>
      </p:sp>
      <p:sp>
        <p:nvSpPr>
          <p:cNvPr id="559124" name="Freeform 20"/>
          <p:cNvSpPr>
            <a:spLocks/>
          </p:cNvSpPr>
          <p:nvPr/>
        </p:nvSpPr>
        <p:spPr bwMode="auto">
          <a:xfrm>
            <a:off x="7812088" y="5013325"/>
            <a:ext cx="1066800" cy="598488"/>
          </a:xfrm>
          <a:custGeom>
            <a:avLst/>
            <a:gdLst/>
            <a:ahLst/>
            <a:cxnLst>
              <a:cxn ang="0">
                <a:pos x="485" y="16"/>
              </a:cxn>
              <a:cxn ang="0">
                <a:pos x="302" y="25"/>
              </a:cxn>
              <a:cxn ang="0">
                <a:pos x="248" y="43"/>
              </a:cxn>
              <a:cxn ang="0">
                <a:pos x="147" y="52"/>
              </a:cxn>
              <a:cxn ang="0">
                <a:pos x="19" y="61"/>
              </a:cxn>
              <a:cxn ang="0">
                <a:pos x="65" y="308"/>
              </a:cxn>
              <a:cxn ang="0">
                <a:pos x="184" y="345"/>
              </a:cxn>
              <a:cxn ang="0">
                <a:pos x="238" y="363"/>
              </a:cxn>
              <a:cxn ang="0">
                <a:pos x="494" y="354"/>
              </a:cxn>
              <a:cxn ang="0">
                <a:pos x="549" y="317"/>
              </a:cxn>
              <a:cxn ang="0">
                <a:pos x="568" y="253"/>
              </a:cxn>
              <a:cxn ang="0">
                <a:pos x="604" y="199"/>
              </a:cxn>
              <a:cxn ang="0">
                <a:pos x="558" y="34"/>
              </a:cxn>
              <a:cxn ang="0">
                <a:pos x="504" y="16"/>
              </a:cxn>
              <a:cxn ang="0">
                <a:pos x="476" y="7"/>
              </a:cxn>
              <a:cxn ang="0">
                <a:pos x="485" y="16"/>
              </a:cxn>
            </a:cxnLst>
            <a:rect l="0" t="0" r="r" b="b"/>
            <a:pathLst>
              <a:path w="632" h="366">
                <a:moveTo>
                  <a:pt x="485" y="16"/>
                </a:moveTo>
                <a:cubicBezTo>
                  <a:pt x="424" y="19"/>
                  <a:pt x="363" y="18"/>
                  <a:pt x="302" y="25"/>
                </a:cubicBezTo>
                <a:cubicBezTo>
                  <a:pt x="283" y="27"/>
                  <a:pt x="267" y="41"/>
                  <a:pt x="248" y="43"/>
                </a:cubicBezTo>
                <a:cubicBezTo>
                  <a:pt x="214" y="46"/>
                  <a:pt x="181" y="49"/>
                  <a:pt x="147" y="52"/>
                </a:cubicBezTo>
                <a:cubicBezTo>
                  <a:pt x="100" y="68"/>
                  <a:pt x="54" y="28"/>
                  <a:pt x="19" y="61"/>
                </a:cubicBezTo>
                <a:cubicBezTo>
                  <a:pt x="25" y="145"/>
                  <a:pt x="0" y="253"/>
                  <a:pt x="65" y="308"/>
                </a:cubicBezTo>
                <a:cubicBezTo>
                  <a:pt x="100" y="337"/>
                  <a:pt x="135" y="332"/>
                  <a:pt x="184" y="345"/>
                </a:cubicBezTo>
                <a:cubicBezTo>
                  <a:pt x="202" y="350"/>
                  <a:pt x="238" y="363"/>
                  <a:pt x="238" y="363"/>
                </a:cubicBezTo>
                <a:cubicBezTo>
                  <a:pt x="323" y="360"/>
                  <a:pt x="410" y="366"/>
                  <a:pt x="494" y="354"/>
                </a:cubicBezTo>
                <a:cubicBezTo>
                  <a:pt x="516" y="351"/>
                  <a:pt x="549" y="317"/>
                  <a:pt x="549" y="317"/>
                </a:cubicBezTo>
                <a:cubicBezTo>
                  <a:pt x="552" y="304"/>
                  <a:pt x="560" y="267"/>
                  <a:pt x="568" y="253"/>
                </a:cubicBezTo>
                <a:cubicBezTo>
                  <a:pt x="579" y="234"/>
                  <a:pt x="604" y="199"/>
                  <a:pt x="604" y="199"/>
                </a:cubicBezTo>
                <a:cubicBezTo>
                  <a:pt x="632" y="113"/>
                  <a:pt x="614" y="90"/>
                  <a:pt x="558" y="34"/>
                </a:cubicBezTo>
                <a:cubicBezTo>
                  <a:pt x="545" y="21"/>
                  <a:pt x="522" y="22"/>
                  <a:pt x="504" y="16"/>
                </a:cubicBezTo>
                <a:cubicBezTo>
                  <a:pt x="495" y="13"/>
                  <a:pt x="469" y="0"/>
                  <a:pt x="476" y="7"/>
                </a:cubicBezTo>
                <a:cubicBezTo>
                  <a:pt x="479" y="10"/>
                  <a:pt x="482" y="13"/>
                  <a:pt x="485" y="16"/>
                </a:cubicBezTo>
                <a:close/>
              </a:path>
            </a:pathLst>
          </a:custGeom>
          <a:noFill/>
          <a:ln w="57150" cmpd="sng">
            <a:solidFill>
              <a:srgbClr val="FF3300"/>
            </a:solidFill>
            <a:round/>
            <a:headEnd/>
            <a:tailEnd/>
          </a:ln>
          <a:effectLst/>
        </p:spPr>
        <p:txBody>
          <a:bodyPr/>
          <a:lstStyle/>
          <a:p>
            <a:endParaRPr lang="zh-CN" altLang="en-US"/>
          </a:p>
        </p:txBody>
      </p:sp>
      <p:sp>
        <p:nvSpPr>
          <p:cNvPr id="559125" name="Freeform 21"/>
          <p:cNvSpPr>
            <a:spLocks/>
          </p:cNvSpPr>
          <p:nvPr/>
        </p:nvSpPr>
        <p:spPr bwMode="auto">
          <a:xfrm>
            <a:off x="6516688" y="4941888"/>
            <a:ext cx="1373187" cy="728662"/>
          </a:xfrm>
          <a:custGeom>
            <a:avLst/>
            <a:gdLst/>
            <a:ahLst/>
            <a:cxnLst>
              <a:cxn ang="0">
                <a:pos x="504" y="37"/>
              </a:cxn>
              <a:cxn ang="0">
                <a:pos x="248" y="19"/>
              </a:cxn>
              <a:cxn ang="0">
                <a:pos x="74" y="183"/>
              </a:cxn>
              <a:cxn ang="0">
                <a:pos x="19" y="265"/>
              </a:cxn>
              <a:cxn ang="0">
                <a:pos x="65" y="412"/>
              </a:cxn>
              <a:cxn ang="0">
                <a:pos x="202" y="439"/>
              </a:cxn>
              <a:cxn ang="0">
                <a:pos x="623" y="457"/>
              </a:cxn>
              <a:cxn ang="0">
                <a:pos x="897" y="430"/>
              </a:cxn>
              <a:cxn ang="0">
                <a:pos x="924" y="375"/>
              </a:cxn>
              <a:cxn ang="0">
                <a:pos x="952" y="247"/>
              </a:cxn>
              <a:cxn ang="0">
                <a:pos x="943" y="101"/>
              </a:cxn>
              <a:cxn ang="0">
                <a:pos x="860" y="73"/>
              </a:cxn>
              <a:cxn ang="0">
                <a:pos x="577" y="46"/>
              </a:cxn>
              <a:cxn ang="0">
                <a:pos x="513" y="19"/>
              </a:cxn>
              <a:cxn ang="0">
                <a:pos x="485" y="9"/>
              </a:cxn>
              <a:cxn ang="0">
                <a:pos x="504" y="37"/>
              </a:cxn>
            </a:cxnLst>
            <a:rect l="0" t="0" r="r" b="b"/>
            <a:pathLst>
              <a:path w="956" h="459">
                <a:moveTo>
                  <a:pt x="504" y="37"/>
                </a:moveTo>
                <a:cubicBezTo>
                  <a:pt x="416" y="15"/>
                  <a:pt x="337" y="8"/>
                  <a:pt x="248" y="19"/>
                </a:cubicBezTo>
                <a:cubicBezTo>
                  <a:pt x="165" y="46"/>
                  <a:pt x="120" y="114"/>
                  <a:pt x="74" y="183"/>
                </a:cubicBezTo>
                <a:cubicBezTo>
                  <a:pt x="63" y="218"/>
                  <a:pt x="39" y="235"/>
                  <a:pt x="19" y="265"/>
                </a:cubicBezTo>
                <a:cubicBezTo>
                  <a:pt x="0" y="323"/>
                  <a:pt x="2" y="392"/>
                  <a:pt x="65" y="412"/>
                </a:cubicBezTo>
                <a:cubicBezTo>
                  <a:pt x="121" y="449"/>
                  <a:pt x="87" y="433"/>
                  <a:pt x="202" y="439"/>
                </a:cubicBezTo>
                <a:cubicBezTo>
                  <a:pt x="342" y="446"/>
                  <a:pt x="623" y="457"/>
                  <a:pt x="623" y="457"/>
                </a:cubicBezTo>
                <a:cubicBezTo>
                  <a:pt x="717" y="453"/>
                  <a:pt x="808" y="459"/>
                  <a:pt x="897" y="430"/>
                </a:cubicBezTo>
                <a:cubicBezTo>
                  <a:pt x="903" y="411"/>
                  <a:pt x="918" y="394"/>
                  <a:pt x="924" y="375"/>
                </a:cubicBezTo>
                <a:cubicBezTo>
                  <a:pt x="936" y="338"/>
                  <a:pt x="944" y="286"/>
                  <a:pt x="952" y="247"/>
                </a:cubicBezTo>
                <a:cubicBezTo>
                  <a:pt x="949" y="198"/>
                  <a:pt x="956" y="148"/>
                  <a:pt x="943" y="101"/>
                </a:cubicBezTo>
                <a:cubicBezTo>
                  <a:pt x="939" y="87"/>
                  <a:pt x="865" y="74"/>
                  <a:pt x="860" y="73"/>
                </a:cubicBezTo>
                <a:cubicBezTo>
                  <a:pt x="766" y="61"/>
                  <a:pt x="671" y="59"/>
                  <a:pt x="577" y="46"/>
                </a:cubicBezTo>
                <a:cubicBezTo>
                  <a:pt x="519" y="27"/>
                  <a:pt x="582" y="49"/>
                  <a:pt x="513" y="19"/>
                </a:cubicBezTo>
                <a:cubicBezTo>
                  <a:pt x="504" y="15"/>
                  <a:pt x="489" y="0"/>
                  <a:pt x="485" y="9"/>
                </a:cubicBezTo>
                <a:cubicBezTo>
                  <a:pt x="480" y="19"/>
                  <a:pt x="498" y="28"/>
                  <a:pt x="504" y="37"/>
                </a:cubicBezTo>
                <a:close/>
              </a:path>
            </a:pathLst>
          </a:custGeom>
          <a:noFill/>
          <a:ln w="57150" cmpd="sng">
            <a:solidFill>
              <a:srgbClr val="339933"/>
            </a:solidFill>
            <a:round/>
            <a:headEnd/>
            <a:tailEnd/>
          </a:ln>
          <a:effec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9108"/>
                                        </p:tgtEl>
                                        <p:attrNameLst>
                                          <p:attrName>style.visibility</p:attrName>
                                        </p:attrNameLst>
                                      </p:cBhvr>
                                      <p:to>
                                        <p:strVal val="visible"/>
                                      </p:to>
                                    </p:set>
                                    <p:animEffect transition="in" filter="fade">
                                      <p:cBhvr>
                                        <p:cTn id="7" dur="2000"/>
                                        <p:tgtEl>
                                          <p:spTgt spid="55910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59109"/>
                                        </p:tgtEl>
                                        <p:attrNameLst>
                                          <p:attrName>style.visibility</p:attrName>
                                        </p:attrNameLst>
                                      </p:cBhvr>
                                      <p:to>
                                        <p:strVal val="visible"/>
                                      </p:to>
                                    </p:set>
                                    <p:animEffect transition="in" filter="fade">
                                      <p:cBhvr>
                                        <p:cTn id="11" dur="1000"/>
                                        <p:tgtEl>
                                          <p:spTgt spid="559109"/>
                                        </p:tgtEl>
                                      </p:cBhvr>
                                    </p:animEffect>
                                  </p:childTnLst>
                                </p:cTn>
                              </p:par>
                            </p:childTnLst>
                          </p:cTn>
                        </p:par>
                        <p:par>
                          <p:cTn id="12" fill="hold">
                            <p:stCondLst>
                              <p:cond delay="3000"/>
                            </p:stCondLst>
                            <p:childTnLst>
                              <p:par>
                                <p:cTn id="13" presetID="10" presetClass="entr" presetSubtype="0" fill="hold" nodeType="afterEffect">
                                  <p:stCondLst>
                                    <p:cond delay="1000"/>
                                  </p:stCondLst>
                                  <p:childTnLst>
                                    <p:set>
                                      <p:cBhvr>
                                        <p:cTn id="14" dur="1" fill="hold">
                                          <p:stCondLst>
                                            <p:cond delay="0"/>
                                          </p:stCondLst>
                                        </p:cTn>
                                        <p:tgtEl>
                                          <p:spTgt spid="559110"/>
                                        </p:tgtEl>
                                        <p:attrNameLst>
                                          <p:attrName>style.visibility</p:attrName>
                                        </p:attrNameLst>
                                      </p:cBhvr>
                                      <p:to>
                                        <p:strVal val="visible"/>
                                      </p:to>
                                    </p:set>
                                    <p:animEffect transition="in" filter="fade">
                                      <p:cBhvr>
                                        <p:cTn id="15" dur="1000"/>
                                        <p:tgtEl>
                                          <p:spTgt spid="5591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59115"/>
                                        </p:tgtEl>
                                        <p:attrNameLst>
                                          <p:attrName>style.visibility</p:attrName>
                                        </p:attrNameLst>
                                      </p:cBhvr>
                                      <p:to>
                                        <p:strVal val="visible"/>
                                      </p:to>
                                    </p:set>
                                    <p:animEffect transition="in" filter="wipe(left)">
                                      <p:cBhvr>
                                        <p:cTn id="20" dur="500"/>
                                        <p:tgtEl>
                                          <p:spTgt spid="559115"/>
                                        </p:tgtEl>
                                      </p:cBhvr>
                                    </p:animEffect>
                                  </p:childTnLst>
                                </p:cTn>
                              </p:par>
                            </p:childTnLst>
                          </p:cTn>
                        </p:par>
                        <p:par>
                          <p:cTn id="21" fill="hold">
                            <p:stCondLst>
                              <p:cond delay="500"/>
                            </p:stCondLst>
                            <p:childTnLst>
                              <p:par>
                                <p:cTn id="22" presetID="4" presetClass="entr" presetSubtype="16" fill="hold" grpId="0" nodeType="afterEffect">
                                  <p:stCondLst>
                                    <p:cond delay="0"/>
                                  </p:stCondLst>
                                  <p:childTnLst>
                                    <p:set>
                                      <p:cBhvr>
                                        <p:cTn id="23" dur="1" fill="hold">
                                          <p:stCondLst>
                                            <p:cond delay="0"/>
                                          </p:stCondLst>
                                        </p:cTn>
                                        <p:tgtEl>
                                          <p:spTgt spid="559123"/>
                                        </p:tgtEl>
                                        <p:attrNameLst>
                                          <p:attrName>style.visibility</p:attrName>
                                        </p:attrNameLst>
                                      </p:cBhvr>
                                      <p:to>
                                        <p:strVal val="visible"/>
                                      </p:to>
                                    </p:set>
                                    <p:animEffect transition="in" filter="box(in)">
                                      <p:cBhvr>
                                        <p:cTn id="24" dur="500"/>
                                        <p:tgtEl>
                                          <p:spTgt spid="5591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559111"/>
                                        </p:tgtEl>
                                        <p:attrNameLst>
                                          <p:attrName>style.visibility</p:attrName>
                                        </p:attrNameLst>
                                      </p:cBhvr>
                                      <p:to>
                                        <p:strVal val="visible"/>
                                      </p:to>
                                    </p:set>
                                    <p:animEffect transition="in" filter="wipe(left)">
                                      <p:cBhvr>
                                        <p:cTn id="29" dur="500"/>
                                        <p:tgtEl>
                                          <p:spTgt spid="559111"/>
                                        </p:tgtEl>
                                      </p:cBhvr>
                                    </p:animEffect>
                                  </p:childTnLst>
                                </p:cTn>
                              </p:par>
                            </p:childTnLst>
                          </p:cTn>
                        </p:par>
                        <p:par>
                          <p:cTn id="30" fill="hold">
                            <p:stCondLst>
                              <p:cond delay="500"/>
                            </p:stCondLst>
                            <p:childTnLst>
                              <p:par>
                                <p:cTn id="31" presetID="4" presetClass="entr" presetSubtype="16" fill="hold" grpId="0" nodeType="afterEffect">
                                  <p:stCondLst>
                                    <p:cond delay="0"/>
                                  </p:stCondLst>
                                  <p:childTnLst>
                                    <p:set>
                                      <p:cBhvr>
                                        <p:cTn id="32" dur="1" fill="hold">
                                          <p:stCondLst>
                                            <p:cond delay="0"/>
                                          </p:stCondLst>
                                        </p:cTn>
                                        <p:tgtEl>
                                          <p:spTgt spid="559124"/>
                                        </p:tgtEl>
                                        <p:attrNameLst>
                                          <p:attrName>style.visibility</p:attrName>
                                        </p:attrNameLst>
                                      </p:cBhvr>
                                      <p:to>
                                        <p:strVal val="visible"/>
                                      </p:to>
                                    </p:set>
                                    <p:animEffect transition="in" filter="box(in)">
                                      <p:cBhvr>
                                        <p:cTn id="33" dur="500"/>
                                        <p:tgtEl>
                                          <p:spTgt spid="559124"/>
                                        </p:tgtEl>
                                      </p:cBhvr>
                                    </p:animEffect>
                                  </p:childTnLst>
                                </p:cTn>
                              </p:par>
                            </p:childTnLst>
                          </p:cTn>
                        </p:par>
                        <p:par>
                          <p:cTn id="34" fill="hold">
                            <p:stCondLst>
                              <p:cond delay="1000"/>
                            </p:stCondLst>
                            <p:childTnLst>
                              <p:par>
                                <p:cTn id="35" presetID="23" presetClass="entr" presetSubtype="288" repeatCount="indefinite" grpId="0" nodeType="afterEffect">
                                  <p:stCondLst>
                                    <p:cond delay="0"/>
                                  </p:stCondLst>
                                  <p:childTnLst>
                                    <p:set>
                                      <p:cBhvr>
                                        <p:cTn id="36" dur="1" fill="hold">
                                          <p:stCondLst>
                                            <p:cond delay="0"/>
                                          </p:stCondLst>
                                        </p:cTn>
                                        <p:tgtEl>
                                          <p:spTgt spid="559125"/>
                                        </p:tgtEl>
                                        <p:attrNameLst>
                                          <p:attrName>style.visibility</p:attrName>
                                        </p:attrNameLst>
                                      </p:cBhvr>
                                      <p:to>
                                        <p:strVal val="visible"/>
                                      </p:to>
                                    </p:set>
                                    <p:anim calcmode="lin" valueType="num">
                                      <p:cBhvr>
                                        <p:cTn id="37" dur="2000" fill="hold"/>
                                        <p:tgtEl>
                                          <p:spTgt spid="559125"/>
                                        </p:tgtEl>
                                        <p:attrNameLst>
                                          <p:attrName>ppt_w</p:attrName>
                                        </p:attrNameLst>
                                      </p:cBhvr>
                                      <p:tavLst>
                                        <p:tav tm="0">
                                          <p:val>
                                            <p:strVal val="4/3*#ppt_w"/>
                                          </p:val>
                                        </p:tav>
                                        <p:tav tm="100000">
                                          <p:val>
                                            <p:strVal val="#ppt_w"/>
                                          </p:val>
                                        </p:tav>
                                      </p:tavLst>
                                    </p:anim>
                                    <p:anim calcmode="lin" valueType="num">
                                      <p:cBhvr>
                                        <p:cTn id="38" dur="2000" fill="hold"/>
                                        <p:tgtEl>
                                          <p:spTgt spid="559125"/>
                                        </p:tgtEl>
                                        <p:attrNameLst>
                                          <p:attrName>ppt_h</p:attrName>
                                        </p:attrNameLst>
                                      </p:cBhvr>
                                      <p:tavLst>
                                        <p:tav tm="0">
                                          <p:val>
                                            <p:strVal val="4/3*#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59121"/>
                                        </p:tgtEl>
                                        <p:attrNameLst>
                                          <p:attrName>style.visibility</p:attrName>
                                        </p:attrNameLst>
                                      </p:cBhvr>
                                      <p:to>
                                        <p:strVal val="visible"/>
                                      </p:to>
                                    </p:set>
                                    <p:animEffect transition="in" filter="fade">
                                      <p:cBhvr>
                                        <p:cTn id="43" dur="2000"/>
                                        <p:tgtEl>
                                          <p:spTgt spid="55912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59122"/>
                                        </p:tgtEl>
                                        <p:attrNameLst>
                                          <p:attrName>style.visibility</p:attrName>
                                        </p:attrNameLst>
                                      </p:cBhvr>
                                      <p:to>
                                        <p:strVal val="visible"/>
                                      </p:to>
                                    </p:set>
                                    <p:animEffect transition="in" filter="fade">
                                      <p:cBhvr>
                                        <p:cTn id="46" dur="2000"/>
                                        <p:tgtEl>
                                          <p:spTgt spid="559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108" grpId="0"/>
      <p:bldP spid="559109" grpId="0" animBg="1"/>
      <p:bldP spid="559122" grpId="0"/>
      <p:bldP spid="559123" grpId="0" animBg="1"/>
      <p:bldP spid="559124" grpId="0" animBg="1"/>
      <p:bldP spid="559125"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0" name="灯片编号占位符 5"/>
          <p:cNvSpPr>
            <a:spLocks noGrp="1"/>
          </p:cNvSpPr>
          <p:nvPr>
            <p:ph type="sldNum" sz="quarter" idx="12"/>
          </p:nvPr>
        </p:nvSpPr>
        <p:spPr/>
        <p:txBody>
          <a:bodyPr/>
          <a:lstStyle/>
          <a:p>
            <a:fld id="{13909D74-6CB7-4A8B-8266-3F261912CA57}" type="slidenum">
              <a:rPr lang="en-US" altLang="zh-CN"/>
              <a:pPr/>
              <a:t>96</a:t>
            </a:fld>
            <a:endParaRPr lang="en-US" altLang="zh-CN"/>
          </a:p>
        </p:txBody>
      </p:sp>
      <p:sp>
        <p:nvSpPr>
          <p:cNvPr id="560130" name="Rectangle 2"/>
          <p:cNvSpPr>
            <a:spLocks noGrp="1" noChangeArrowheads="1"/>
          </p:cNvSpPr>
          <p:nvPr>
            <p:ph type="title"/>
          </p:nvPr>
        </p:nvSpPr>
        <p:spPr>
          <a:xfrm>
            <a:off x="685800" y="0"/>
            <a:ext cx="7772400" cy="947738"/>
          </a:xfrm>
        </p:spPr>
        <p:txBody>
          <a:bodyPr/>
          <a:lstStyle/>
          <a:p>
            <a:r>
              <a:rPr lang="zh-CN" altLang="en-US">
                <a:ea typeface="黑体" pitchFamily="49" charset="-122"/>
              </a:rPr>
              <a:t>锁相放大器的起源</a:t>
            </a:r>
          </a:p>
        </p:txBody>
      </p:sp>
      <p:sp>
        <p:nvSpPr>
          <p:cNvPr id="560131" name="Rectangle 3"/>
          <p:cNvSpPr>
            <a:spLocks noGrp="1" noChangeArrowheads="1"/>
          </p:cNvSpPr>
          <p:nvPr>
            <p:ph type="body" idx="1"/>
          </p:nvPr>
        </p:nvSpPr>
        <p:spPr>
          <a:xfrm>
            <a:off x="684213" y="981075"/>
            <a:ext cx="5437187" cy="579438"/>
          </a:xfrm>
          <a:solidFill>
            <a:srgbClr val="CCFF99"/>
          </a:solidFill>
        </p:spPr>
        <p:txBody>
          <a:bodyPr wrap="none">
            <a:spAutoFit/>
          </a:bodyPr>
          <a:lstStyle/>
          <a:p>
            <a:pPr>
              <a:buFont typeface="Wingdings" pitchFamily="2" charset="2"/>
              <a:buChar char="Ø"/>
            </a:pPr>
            <a:r>
              <a:rPr lang="en-US" altLang="zh-CN"/>
              <a:t> </a:t>
            </a:r>
            <a:r>
              <a:rPr lang="zh-CN" altLang="en-US"/>
              <a:t>特制的带通滤波器（</a:t>
            </a:r>
            <a:r>
              <a:rPr lang="en-US" altLang="zh-CN"/>
              <a:t>PSD</a:t>
            </a:r>
            <a:r>
              <a:rPr lang="zh-CN" altLang="en-US"/>
              <a:t>）</a:t>
            </a:r>
          </a:p>
        </p:txBody>
      </p:sp>
      <p:sp>
        <p:nvSpPr>
          <p:cNvPr id="560132" name="Text Box 4"/>
          <p:cNvSpPr txBox="1">
            <a:spLocks noChangeArrowheads="1"/>
          </p:cNvSpPr>
          <p:nvPr/>
        </p:nvSpPr>
        <p:spPr bwMode="auto">
          <a:xfrm>
            <a:off x="900113" y="1870075"/>
            <a:ext cx="8045450" cy="457200"/>
          </a:xfrm>
          <a:prstGeom prst="rect">
            <a:avLst/>
          </a:prstGeom>
          <a:solidFill>
            <a:schemeClr val="bg1"/>
          </a:solidFill>
          <a:ln w="9525">
            <a:noFill/>
            <a:miter lim="800000"/>
            <a:headEnd/>
            <a:tailEnd/>
          </a:ln>
          <a:effectLst/>
        </p:spPr>
        <p:txBody>
          <a:bodyPr wrap="none">
            <a:spAutoFit/>
          </a:bodyPr>
          <a:lstStyle/>
          <a:p>
            <a:r>
              <a:rPr lang="zh-CN" altLang="en-US">
                <a:latin typeface="Arial" pitchFamily="34" charset="0"/>
              </a:rPr>
              <a:t>假设，带通滤波器中心频率</a:t>
            </a:r>
            <a:r>
              <a:rPr lang="en-US" altLang="zh-CN">
                <a:latin typeface="Arial" pitchFamily="34" charset="0"/>
              </a:rPr>
              <a:t>10 kHz</a:t>
            </a:r>
            <a:r>
              <a:rPr lang="zh-CN" altLang="en-US">
                <a:latin typeface="Arial" pitchFamily="34" charset="0"/>
              </a:rPr>
              <a:t>，</a:t>
            </a:r>
            <a:r>
              <a:rPr lang="zh-CN" altLang="en-US">
                <a:solidFill>
                  <a:srgbClr val="FF3300"/>
                </a:solidFill>
                <a:latin typeface="Arial" pitchFamily="34" charset="0"/>
              </a:rPr>
              <a:t>品质因数</a:t>
            </a:r>
            <a:r>
              <a:rPr lang="en-US" altLang="zh-CN">
                <a:solidFill>
                  <a:srgbClr val="FF3300"/>
                </a:solidFill>
                <a:latin typeface="Arial" pitchFamily="34" charset="0"/>
              </a:rPr>
              <a:t>Q</a:t>
            </a:r>
            <a:r>
              <a:rPr lang="zh-CN" altLang="en-US">
                <a:solidFill>
                  <a:srgbClr val="FF3300"/>
                </a:solidFill>
                <a:latin typeface="Arial" pitchFamily="34" charset="0"/>
              </a:rPr>
              <a:t>＝</a:t>
            </a:r>
            <a:r>
              <a:rPr lang="en-US" altLang="zh-CN">
                <a:solidFill>
                  <a:srgbClr val="FF3300"/>
                </a:solidFill>
                <a:latin typeface="Arial" pitchFamily="34" charset="0"/>
              </a:rPr>
              <a:t>1000000</a:t>
            </a:r>
          </a:p>
        </p:txBody>
      </p:sp>
      <p:graphicFrame>
        <p:nvGraphicFramePr>
          <p:cNvPr id="560133" name="Object 5"/>
          <p:cNvGraphicFramePr>
            <a:graphicFrameLocks noChangeAspect="1"/>
          </p:cNvGraphicFramePr>
          <p:nvPr/>
        </p:nvGraphicFramePr>
        <p:xfrm>
          <a:off x="1365250" y="2517775"/>
          <a:ext cx="6413500" cy="479425"/>
        </p:xfrm>
        <a:graphic>
          <a:graphicData uri="http://schemas.openxmlformats.org/presentationml/2006/ole">
            <p:oleObj spid="_x0000_s560133" name="Equation" r:id="rId3" imgW="2869920" imgH="215640" progId="Equation.DSMT4">
              <p:embed/>
            </p:oleObj>
          </a:graphicData>
        </a:graphic>
      </p:graphicFrame>
      <p:grpSp>
        <p:nvGrpSpPr>
          <p:cNvPr id="560134" name="Group 6"/>
          <p:cNvGrpSpPr>
            <a:grpSpLocks/>
          </p:cNvGrpSpPr>
          <p:nvPr/>
        </p:nvGrpSpPr>
        <p:grpSpPr bwMode="auto">
          <a:xfrm>
            <a:off x="765175" y="4411663"/>
            <a:ext cx="7989888" cy="508000"/>
            <a:chOff x="482" y="2779"/>
            <a:chExt cx="5033" cy="320"/>
          </a:xfrm>
        </p:grpSpPr>
        <p:sp>
          <p:nvSpPr>
            <p:cNvPr id="560135" name="Rectangle 7"/>
            <p:cNvSpPr>
              <a:spLocks noChangeArrowheads="1"/>
            </p:cNvSpPr>
            <p:nvPr/>
          </p:nvSpPr>
          <p:spPr bwMode="auto">
            <a:xfrm>
              <a:off x="975" y="2779"/>
              <a:ext cx="1635" cy="288"/>
            </a:xfrm>
            <a:prstGeom prst="rect">
              <a:avLst/>
            </a:prstGeom>
            <a:solidFill>
              <a:srgbClr val="FF3300"/>
            </a:solidFill>
            <a:ln w="9525">
              <a:noFill/>
              <a:miter lim="800000"/>
              <a:headEnd/>
              <a:tailEnd/>
            </a:ln>
            <a:effectLst/>
          </p:spPr>
          <p:txBody>
            <a:bodyPr wrap="none">
              <a:spAutoFit/>
            </a:bodyPr>
            <a:lstStyle/>
            <a:p>
              <a:r>
                <a:rPr lang="zh-CN" altLang="en-US">
                  <a:solidFill>
                    <a:schemeClr val="bg1"/>
                  </a:solidFill>
                  <a:latin typeface="Arial" pitchFamily="34" charset="0"/>
                </a:rPr>
                <a:t>噪声信号：</a:t>
              </a:r>
              <a:r>
                <a:rPr lang="en-US" altLang="zh-CN">
                  <a:solidFill>
                    <a:schemeClr val="bg1"/>
                  </a:solidFill>
                  <a:latin typeface="Arial" pitchFamily="34" charset="0"/>
                </a:rPr>
                <a:t>0.5 </a:t>
              </a:r>
              <a:r>
                <a:rPr lang="en-US" altLang="zh-CN">
                  <a:solidFill>
                    <a:schemeClr val="bg1"/>
                  </a:solidFill>
                  <a:latin typeface="Arial" pitchFamily="34" charset="0"/>
                  <a:sym typeface="Symbol" pitchFamily="18" charset="2"/>
                </a:rPr>
                <a:t></a:t>
              </a:r>
              <a:r>
                <a:rPr lang="en-US" altLang="zh-CN">
                  <a:solidFill>
                    <a:schemeClr val="bg1"/>
                  </a:solidFill>
                  <a:latin typeface="Arial" pitchFamily="34" charset="0"/>
                </a:rPr>
                <a:t>V</a:t>
              </a:r>
            </a:p>
          </p:txBody>
        </p:sp>
        <p:graphicFrame>
          <p:nvGraphicFramePr>
            <p:cNvPr id="560136" name="Object 8"/>
            <p:cNvGraphicFramePr>
              <a:graphicFrameLocks noChangeAspect="1"/>
            </p:cNvGraphicFramePr>
            <p:nvPr/>
          </p:nvGraphicFramePr>
          <p:xfrm>
            <a:off x="2762" y="2779"/>
            <a:ext cx="2753" cy="320"/>
          </p:xfrm>
          <a:graphic>
            <a:graphicData uri="http://schemas.openxmlformats.org/presentationml/2006/ole">
              <p:oleObj spid="_x0000_s560136" name="Equation" r:id="rId4" imgW="1955520" imgH="228600" progId="Equation.DSMT4">
                <p:embed/>
              </p:oleObj>
            </a:graphicData>
          </a:graphic>
        </p:graphicFrame>
        <p:sp>
          <p:nvSpPr>
            <p:cNvPr id="560137" name="AutoShape 9"/>
            <p:cNvSpPr>
              <a:spLocks noChangeArrowheads="1"/>
            </p:cNvSpPr>
            <p:nvPr/>
          </p:nvSpPr>
          <p:spPr bwMode="auto">
            <a:xfrm>
              <a:off x="482" y="2787"/>
              <a:ext cx="318" cy="27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3300"/>
            </a:solidFill>
            <a:ln w="9525">
              <a:solidFill>
                <a:schemeClr val="tx1"/>
              </a:solidFill>
              <a:miter lim="800000"/>
              <a:headEnd/>
              <a:tailEnd/>
            </a:ln>
            <a:effectLst/>
          </p:spPr>
          <p:txBody>
            <a:bodyPr wrap="none" anchor="ctr"/>
            <a:lstStyle/>
            <a:p>
              <a:endParaRPr lang="zh-CN" altLang="en-US"/>
            </a:p>
          </p:txBody>
        </p:sp>
      </p:grpSp>
      <p:graphicFrame>
        <p:nvGraphicFramePr>
          <p:cNvPr id="560138" name="Object 10"/>
          <p:cNvGraphicFramePr>
            <a:graphicFrameLocks noChangeAspect="1"/>
          </p:cNvGraphicFramePr>
          <p:nvPr/>
        </p:nvGraphicFramePr>
        <p:xfrm>
          <a:off x="1560513" y="5348288"/>
          <a:ext cx="2867025" cy="960437"/>
        </p:xfrm>
        <a:graphic>
          <a:graphicData uri="http://schemas.openxmlformats.org/presentationml/2006/ole">
            <p:oleObj spid="_x0000_s560138" name="Equation" r:id="rId5" imgW="1282680" imgH="431640" progId="Equation.DSMT4">
              <p:embed/>
            </p:oleObj>
          </a:graphicData>
        </a:graphic>
      </p:graphicFrame>
      <p:sp>
        <p:nvSpPr>
          <p:cNvPr id="560139" name="Text Box 11"/>
          <p:cNvSpPr txBox="1">
            <a:spLocks noChangeArrowheads="1"/>
          </p:cNvSpPr>
          <p:nvPr/>
        </p:nvSpPr>
        <p:spPr bwMode="auto">
          <a:xfrm>
            <a:off x="5364163" y="5564188"/>
            <a:ext cx="1595437" cy="579437"/>
          </a:xfrm>
          <a:prstGeom prst="rect">
            <a:avLst/>
          </a:prstGeom>
          <a:noFill/>
          <a:ln w="9525">
            <a:noFill/>
            <a:miter lim="800000"/>
            <a:headEnd/>
            <a:tailEnd/>
          </a:ln>
          <a:effectLst/>
        </p:spPr>
        <p:txBody>
          <a:bodyPr wrap="none">
            <a:spAutoFit/>
          </a:bodyPr>
          <a:lstStyle/>
          <a:p>
            <a:r>
              <a:rPr lang="en-US" altLang="zh-CN" sz="3200">
                <a:latin typeface="Arial" pitchFamily="34" charset="0"/>
              </a:rPr>
              <a:t>+ 26 dB</a:t>
            </a:r>
          </a:p>
        </p:txBody>
      </p:sp>
      <p:sp>
        <p:nvSpPr>
          <p:cNvPr id="560140" name="Text Box 12"/>
          <p:cNvSpPr txBox="1">
            <a:spLocks noChangeArrowheads="1"/>
          </p:cNvSpPr>
          <p:nvPr/>
        </p:nvSpPr>
        <p:spPr bwMode="auto">
          <a:xfrm>
            <a:off x="7451725" y="1052513"/>
            <a:ext cx="1006475" cy="579437"/>
          </a:xfrm>
          <a:prstGeom prst="rect">
            <a:avLst/>
          </a:prstGeom>
          <a:noFill/>
          <a:ln w="9525">
            <a:noFill/>
            <a:miter lim="800000"/>
            <a:headEnd/>
            <a:tailEnd/>
          </a:ln>
          <a:effectLst/>
        </p:spPr>
        <p:txBody>
          <a:bodyPr wrap="none">
            <a:spAutoFit/>
          </a:bodyPr>
          <a:lstStyle/>
          <a:p>
            <a:r>
              <a:rPr lang="en-US" altLang="zh-CN" sz="3200">
                <a:latin typeface="Arial" pitchFamily="34" charset="0"/>
                <a:sym typeface="Symbol" pitchFamily="18" charset="2"/>
              </a:rPr>
              <a:t></a:t>
            </a:r>
            <a:r>
              <a:rPr lang="en-US" altLang="zh-CN" sz="3200">
                <a:latin typeface="Arial" pitchFamily="34" charset="0"/>
              </a:rPr>
              <a:t>10</a:t>
            </a:r>
            <a:r>
              <a:rPr lang="en-US" altLang="zh-CN" sz="3200" baseline="30000">
                <a:latin typeface="Arial" pitchFamily="34" charset="0"/>
              </a:rPr>
              <a:t>4</a:t>
            </a:r>
            <a:endParaRPr lang="en-US" altLang="zh-CN" sz="3200">
              <a:latin typeface="Arial" pitchFamily="34" charset="0"/>
            </a:endParaRPr>
          </a:p>
        </p:txBody>
      </p:sp>
      <p:grpSp>
        <p:nvGrpSpPr>
          <p:cNvPr id="560141" name="Group 13"/>
          <p:cNvGrpSpPr>
            <a:grpSpLocks/>
          </p:cNvGrpSpPr>
          <p:nvPr/>
        </p:nvGrpSpPr>
        <p:grpSpPr bwMode="auto">
          <a:xfrm>
            <a:off x="755650" y="3556000"/>
            <a:ext cx="5976938" cy="457200"/>
            <a:chOff x="476" y="2785"/>
            <a:chExt cx="3765" cy="288"/>
          </a:xfrm>
        </p:grpSpPr>
        <p:sp>
          <p:nvSpPr>
            <p:cNvPr id="560142" name="Text Box 14"/>
            <p:cNvSpPr txBox="1">
              <a:spLocks noChangeArrowheads="1"/>
            </p:cNvSpPr>
            <p:nvPr/>
          </p:nvSpPr>
          <p:spPr bwMode="auto">
            <a:xfrm>
              <a:off x="975" y="2785"/>
              <a:ext cx="1582" cy="288"/>
            </a:xfrm>
            <a:prstGeom prst="rect">
              <a:avLst/>
            </a:prstGeom>
            <a:solidFill>
              <a:srgbClr val="0000FF"/>
            </a:solidFill>
            <a:ln w="9525">
              <a:noFill/>
              <a:miter lim="800000"/>
              <a:headEnd/>
              <a:tailEnd/>
            </a:ln>
            <a:effectLst/>
          </p:spPr>
          <p:txBody>
            <a:bodyPr wrap="none">
              <a:spAutoFit/>
            </a:bodyPr>
            <a:lstStyle/>
            <a:p>
              <a:r>
                <a:rPr lang="zh-CN" altLang="en-US">
                  <a:solidFill>
                    <a:schemeClr val="bg1"/>
                  </a:solidFill>
                  <a:latin typeface="Arial" pitchFamily="34" charset="0"/>
                </a:rPr>
                <a:t>输出信号：</a:t>
              </a:r>
              <a:r>
                <a:rPr lang="en-US" altLang="zh-CN">
                  <a:solidFill>
                    <a:schemeClr val="bg1"/>
                  </a:solidFill>
                  <a:latin typeface="Arial" pitchFamily="34" charset="0"/>
                </a:rPr>
                <a:t>10 </a:t>
              </a:r>
              <a:r>
                <a:rPr lang="en-US" altLang="zh-CN">
                  <a:solidFill>
                    <a:schemeClr val="bg1"/>
                  </a:solidFill>
                  <a:latin typeface="Arial" pitchFamily="34" charset="0"/>
                  <a:sym typeface="Symbol" pitchFamily="18" charset="2"/>
                </a:rPr>
                <a:t>V</a:t>
              </a:r>
              <a:endParaRPr lang="en-US" altLang="zh-CN">
                <a:solidFill>
                  <a:schemeClr val="bg1"/>
                </a:solidFill>
                <a:latin typeface="Arial" pitchFamily="34" charset="0"/>
              </a:endParaRPr>
            </a:p>
          </p:txBody>
        </p:sp>
        <p:sp>
          <p:nvSpPr>
            <p:cNvPr id="560143" name="AutoShape 15"/>
            <p:cNvSpPr>
              <a:spLocks noChangeArrowheads="1"/>
            </p:cNvSpPr>
            <p:nvPr/>
          </p:nvSpPr>
          <p:spPr bwMode="auto">
            <a:xfrm>
              <a:off x="476" y="2793"/>
              <a:ext cx="318" cy="27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00FF"/>
            </a:solidFill>
            <a:ln w="9525">
              <a:solidFill>
                <a:schemeClr val="tx1"/>
              </a:solidFill>
              <a:miter lim="800000"/>
              <a:headEnd/>
              <a:tailEnd/>
            </a:ln>
            <a:effectLst/>
          </p:spPr>
          <p:txBody>
            <a:bodyPr wrap="none" anchor="ctr"/>
            <a:lstStyle/>
            <a:p>
              <a:endParaRPr lang="zh-CN" altLang="en-US"/>
            </a:p>
          </p:txBody>
        </p:sp>
        <p:graphicFrame>
          <p:nvGraphicFramePr>
            <p:cNvPr id="560144" name="Object 16"/>
            <p:cNvGraphicFramePr>
              <a:graphicFrameLocks noChangeAspect="1"/>
            </p:cNvGraphicFramePr>
            <p:nvPr/>
          </p:nvGraphicFramePr>
          <p:xfrm>
            <a:off x="2954" y="2804"/>
            <a:ext cx="1287" cy="249"/>
          </p:xfrm>
          <a:graphic>
            <a:graphicData uri="http://schemas.openxmlformats.org/presentationml/2006/ole">
              <p:oleObj spid="_x0000_s560144" name="Equation" r:id="rId6" imgW="914400" imgH="177480" progId="Equation.DSMT4">
                <p:embed/>
              </p:oleObj>
            </a:graphicData>
          </a:graphic>
        </p:graphicFrame>
      </p:grpSp>
      <p:sp>
        <p:nvSpPr>
          <p:cNvPr id="560145" name="Freeform 17"/>
          <p:cNvSpPr>
            <a:spLocks/>
          </p:cNvSpPr>
          <p:nvPr/>
        </p:nvSpPr>
        <p:spPr bwMode="auto">
          <a:xfrm>
            <a:off x="5724525" y="3500438"/>
            <a:ext cx="1066800" cy="598487"/>
          </a:xfrm>
          <a:custGeom>
            <a:avLst/>
            <a:gdLst/>
            <a:ahLst/>
            <a:cxnLst>
              <a:cxn ang="0">
                <a:pos x="485" y="16"/>
              </a:cxn>
              <a:cxn ang="0">
                <a:pos x="302" y="25"/>
              </a:cxn>
              <a:cxn ang="0">
                <a:pos x="248" y="43"/>
              </a:cxn>
              <a:cxn ang="0">
                <a:pos x="147" y="52"/>
              </a:cxn>
              <a:cxn ang="0">
                <a:pos x="19" y="61"/>
              </a:cxn>
              <a:cxn ang="0">
                <a:pos x="65" y="308"/>
              </a:cxn>
              <a:cxn ang="0">
                <a:pos x="184" y="345"/>
              </a:cxn>
              <a:cxn ang="0">
                <a:pos x="238" y="363"/>
              </a:cxn>
              <a:cxn ang="0">
                <a:pos x="494" y="354"/>
              </a:cxn>
              <a:cxn ang="0">
                <a:pos x="549" y="317"/>
              </a:cxn>
              <a:cxn ang="0">
                <a:pos x="568" y="253"/>
              </a:cxn>
              <a:cxn ang="0">
                <a:pos x="604" y="199"/>
              </a:cxn>
              <a:cxn ang="0">
                <a:pos x="558" y="34"/>
              </a:cxn>
              <a:cxn ang="0">
                <a:pos x="504" y="16"/>
              </a:cxn>
              <a:cxn ang="0">
                <a:pos x="476" y="7"/>
              </a:cxn>
              <a:cxn ang="0">
                <a:pos x="485" y="16"/>
              </a:cxn>
            </a:cxnLst>
            <a:rect l="0" t="0" r="r" b="b"/>
            <a:pathLst>
              <a:path w="632" h="366">
                <a:moveTo>
                  <a:pt x="485" y="16"/>
                </a:moveTo>
                <a:cubicBezTo>
                  <a:pt x="424" y="19"/>
                  <a:pt x="363" y="18"/>
                  <a:pt x="302" y="25"/>
                </a:cubicBezTo>
                <a:cubicBezTo>
                  <a:pt x="283" y="27"/>
                  <a:pt x="267" y="41"/>
                  <a:pt x="248" y="43"/>
                </a:cubicBezTo>
                <a:cubicBezTo>
                  <a:pt x="214" y="46"/>
                  <a:pt x="181" y="49"/>
                  <a:pt x="147" y="52"/>
                </a:cubicBezTo>
                <a:cubicBezTo>
                  <a:pt x="100" y="68"/>
                  <a:pt x="54" y="28"/>
                  <a:pt x="19" y="61"/>
                </a:cubicBezTo>
                <a:cubicBezTo>
                  <a:pt x="25" y="145"/>
                  <a:pt x="0" y="253"/>
                  <a:pt x="65" y="308"/>
                </a:cubicBezTo>
                <a:cubicBezTo>
                  <a:pt x="100" y="337"/>
                  <a:pt x="135" y="332"/>
                  <a:pt x="184" y="345"/>
                </a:cubicBezTo>
                <a:cubicBezTo>
                  <a:pt x="202" y="350"/>
                  <a:pt x="238" y="363"/>
                  <a:pt x="238" y="363"/>
                </a:cubicBezTo>
                <a:cubicBezTo>
                  <a:pt x="323" y="360"/>
                  <a:pt x="410" y="366"/>
                  <a:pt x="494" y="354"/>
                </a:cubicBezTo>
                <a:cubicBezTo>
                  <a:pt x="516" y="351"/>
                  <a:pt x="549" y="317"/>
                  <a:pt x="549" y="317"/>
                </a:cubicBezTo>
                <a:cubicBezTo>
                  <a:pt x="552" y="304"/>
                  <a:pt x="560" y="267"/>
                  <a:pt x="568" y="253"/>
                </a:cubicBezTo>
                <a:cubicBezTo>
                  <a:pt x="579" y="234"/>
                  <a:pt x="604" y="199"/>
                  <a:pt x="604" y="199"/>
                </a:cubicBezTo>
                <a:cubicBezTo>
                  <a:pt x="632" y="113"/>
                  <a:pt x="614" y="90"/>
                  <a:pt x="558" y="34"/>
                </a:cubicBezTo>
                <a:cubicBezTo>
                  <a:pt x="545" y="21"/>
                  <a:pt x="522" y="22"/>
                  <a:pt x="504" y="16"/>
                </a:cubicBezTo>
                <a:cubicBezTo>
                  <a:pt x="495" y="13"/>
                  <a:pt x="469" y="0"/>
                  <a:pt x="476" y="7"/>
                </a:cubicBezTo>
                <a:cubicBezTo>
                  <a:pt x="479" y="10"/>
                  <a:pt x="482" y="13"/>
                  <a:pt x="485" y="16"/>
                </a:cubicBezTo>
                <a:close/>
              </a:path>
            </a:pathLst>
          </a:custGeom>
          <a:noFill/>
          <a:ln w="57150" cmpd="sng">
            <a:solidFill>
              <a:srgbClr val="FF3300"/>
            </a:solidFill>
            <a:round/>
            <a:headEnd/>
            <a:tailEnd/>
          </a:ln>
          <a:effectLst/>
        </p:spPr>
        <p:txBody>
          <a:bodyPr/>
          <a:lstStyle/>
          <a:p>
            <a:endParaRPr lang="zh-CN" altLang="en-US"/>
          </a:p>
        </p:txBody>
      </p:sp>
      <p:sp>
        <p:nvSpPr>
          <p:cNvPr id="560146" name="Freeform 18"/>
          <p:cNvSpPr>
            <a:spLocks/>
          </p:cNvSpPr>
          <p:nvPr/>
        </p:nvSpPr>
        <p:spPr bwMode="auto">
          <a:xfrm>
            <a:off x="7739063" y="4364038"/>
            <a:ext cx="1066800" cy="598487"/>
          </a:xfrm>
          <a:custGeom>
            <a:avLst/>
            <a:gdLst/>
            <a:ahLst/>
            <a:cxnLst>
              <a:cxn ang="0">
                <a:pos x="485" y="16"/>
              </a:cxn>
              <a:cxn ang="0">
                <a:pos x="302" y="25"/>
              </a:cxn>
              <a:cxn ang="0">
                <a:pos x="248" y="43"/>
              </a:cxn>
              <a:cxn ang="0">
                <a:pos x="147" y="52"/>
              </a:cxn>
              <a:cxn ang="0">
                <a:pos x="19" y="61"/>
              </a:cxn>
              <a:cxn ang="0">
                <a:pos x="65" y="308"/>
              </a:cxn>
              <a:cxn ang="0">
                <a:pos x="184" y="345"/>
              </a:cxn>
              <a:cxn ang="0">
                <a:pos x="238" y="363"/>
              </a:cxn>
              <a:cxn ang="0">
                <a:pos x="494" y="354"/>
              </a:cxn>
              <a:cxn ang="0">
                <a:pos x="549" y="317"/>
              </a:cxn>
              <a:cxn ang="0">
                <a:pos x="568" y="253"/>
              </a:cxn>
              <a:cxn ang="0">
                <a:pos x="604" y="199"/>
              </a:cxn>
              <a:cxn ang="0">
                <a:pos x="558" y="34"/>
              </a:cxn>
              <a:cxn ang="0">
                <a:pos x="504" y="16"/>
              </a:cxn>
              <a:cxn ang="0">
                <a:pos x="476" y="7"/>
              </a:cxn>
              <a:cxn ang="0">
                <a:pos x="485" y="16"/>
              </a:cxn>
            </a:cxnLst>
            <a:rect l="0" t="0" r="r" b="b"/>
            <a:pathLst>
              <a:path w="632" h="366">
                <a:moveTo>
                  <a:pt x="485" y="16"/>
                </a:moveTo>
                <a:cubicBezTo>
                  <a:pt x="424" y="19"/>
                  <a:pt x="363" y="18"/>
                  <a:pt x="302" y="25"/>
                </a:cubicBezTo>
                <a:cubicBezTo>
                  <a:pt x="283" y="27"/>
                  <a:pt x="267" y="41"/>
                  <a:pt x="248" y="43"/>
                </a:cubicBezTo>
                <a:cubicBezTo>
                  <a:pt x="214" y="46"/>
                  <a:pt x="181" y="49"/>
                  <a:pt x="147" y="52"/>
                </a:cubicBezTo>
                <a:cubicBezTo>
                  <a:pt x="100" y="68"/>
                  <a:pt x="54" y="28"/>
                  <a:pt x="19" y="61"/>
                </a:cubicBezTo>
                <a:cubicBezTo>
                  <a:pt x="25" y="145"/>
                  <a:pt x="0" y="253"/>
                  <a:pt x="65" y="308"/>
                </a:cubicBezTo>
                <a:cubicBezTo>
                  <a:pt x="100" y="337"/>
                  <a:pt x="135" y="332"/>
                  <a:pt x="184" y="345"/>
                </a:cubicBezTo>
                <a:cubicBezTo>
                  <a:pt x="202" y="350"/>
                  <a:pt x="238" y="363"/>
                  <a:pt x="238" y="363"/>
                </a:cubicBezTo>
                <a:cubicBezTo>
                  <a:pt x="323" y="360"/>
                  <a:pt x="410" y="366"/>
                  <a:pt x="494" y="354"/>
                </a:cubicBezTo>
                <a:cubicBezTo>
                  <a:pt x="516" y="351"/>
                  <a:pt x="549" y="317"/>
                  <a:pt x="549" y="317"/>
                </a:cubicBezTo>
                <a:cubicBezTo>
                  <a:pt x="552" y="304"/>
                  <a:pt x="560" y="267"/>
                  <a:pt x="568" y="253"/>
                </a:cubicBezTo>
                <a:cubicBezTo>
                  <a:pt x="579" y="234"/>
                  <a:pt x="604" y="199"/>
                  <a:pt x="604" y="199"/>
                </a:cubicBezTo>
                <a:cubicBezTo>
                  <a:pt x="632" y="113"/>
                  <a:pt x="614" y="90"/>
                  <a:pt x="558" y="34"/>
                </a:cubicBezTo>
                <a:cubicBezTo>
                  <a:pt x="545" y="21"/>
                  <a:pt x="522" y="22"/>
                  <a:pt x="504" y="16"/>
                </a:cubicBezTo>
                <a:cubicBezTo>
                  <a:pt x="495" y="13"/>
                  <a:pt x="469" y="0"/>
                  <a:pt x="476" y="7"/>
                </a:cubicBezTo>
                <a:cubicBezTo>
                  <a:pt x="479" y="10"/>
                  <a:pt x="482" y="13"/>
                  <a:pt x="485" y="16"/>
                </a:cubicBezTo>
                <a:close/>
              </a:path>
            </a:pathLst>
          </a:custGeom>
          <a:noFill/>
          <a:ln w="57150" cmpd="sng">
            <a:solidFill>
              <a:srgbClr val="FF3300"/>
            </a:solidFill>
            <a:round/>
            <a:headEnd/>
            <a:tailEnd/>
          </a:ln>
          <a:effectLst/>
        </p:spPr>
        <p:txBody>
          <a:bodyPr/>
          <a:lstStyle/>
          <a:p>
            <a:endParaRPr lang="zh-CN" altLang="en-US"/>
          </a:p>
        </p:txBody>
      </p:sp>
      <p:sp>
        <p:nvSpPr>
          <p:cNvPr id="560147" name="Freeform 19"/>
          <p:cNvSpPr>
            <a:spLocks/>
          </p:cNvSpPr>
          <p:nvPr/>
        </p:nvSpPr>
        <p:spPr bwMode="auto">
          <a:xfrm>
            <a:off x="6372225" y="4292600"/>
            <a:ext cx="1444625" cy="728663"/>
          </a:xfrm>
          <a:custGeom>
            <a:avLst/>
            <a:gdLst/>
            <a:ahLst/>
            <a:cxnLst>
              <a:cxn ang="0">
                <a:pos x="504" y="37"/>
              </a:cxn>
              <a:cxn ang="0">
                <a:pos x="248" y="19"/>
              </a:cxn>
              <a:cxn ang="0">
                <a:pos x="74" y="183"/>
              </a:cxn>
              <a:cxn ang="0">
                <a:pos x="19" y="265"/>
              </a:cxn>
              <a:cxn ang="0">
                <a:pos x="65" y="412"/>
              </a:cxn>
              <a:cxn ang="0">
                <a:pos x="202" y="439"/>
              </a:cxn>
              <a:cxn ang="0">
                <a:pos x="623" y="457"/>
              </a:cxn>
              <a:cxn ang="0">
                <a:pos x="897" y="430"/>
              </a:cxn>
              <a:cxn ang="0">
                <a:pos x="924" y="375"/>
              </a:cxn>
              <a:cxn ang="0">
                <a:pos x="952" y="247"/>
              </a:cxn>
              <a:cxn ang="0">
                <a:pos x="943" y="101"/>
              </a:cxn>
              <a:cxn ang="0">
                <a:pos x="860" y="73"/>
              </a:cxn>
              <a:cxn ang="0">
                <a:pos x="577" y="46"/>
              </a:cxn>
              <a:cxn ang="0">
                <a:pos x="513" y="19"/>
              </a:cxn>
              <a:cxn ang="0">
                <a:pos x="485" y="9"/>
              </a:cxn>
              <a:cxn ang="0">
                <a:pos x="504" y="37"/>
              </a:cxn>
            </a:cxnLst>
            <a:rect l="0" t="0" r="r" b="b"/>
            <a:pathLst>
              <a:path w="956" h="459">
                <a:moveTo>
                  <a:pt x="504" y="37"/>
                </a:moveTo>
                <a:cubicBezTo>
                  <a:pt x="416" y="15"/>
                  <a:pt x="337" y="8"/>
                  <a:pt x="248" y="19"/>
                </a:cubicBezTo>
                <a:cubicBezTo>
                  <a:pt x="165" y="46"/>
                  <a:pt x="120" y="114"/>
                  <a:pt x="74" y="183"/>
                </a:cubicBezTo>
                <a:cubicBezTo>
                  <a:pt x="63" y="218"/>
                  <a:pt x="39" y="235"/>
                  <a:pt x="19" y="265"/>
                </a:cubicBezTo>
                <a:cubicBezTo>
                  <a:pt x="0" y="323"/>
                  <a:pt x="2" y="392"/>
                  <a:pt x="65" y="412"/>
                </a:cubicBezTo>
                <a:cubicBezTo>
                  <a:pt x="121" y="449"/>
                  <a:pt x="87" y="433"/>
                  <a:pt x="202" y="439"/>
                </a:cubicBezTo>
                <a:cubicBezTo>
                  <a:pt x="342" y="446"/>
                  <a:pt x="623" y="457"/>
                  <a:pt x="623" y="457"/>
                </a:cubicBezTo>
                <a:cubicBezTo>
                  <a:pt x="717" y="453"/>
                  <a:pt x="808" y="459"/>
                  <a:pt x="897" y="430"/>
                </a:cubicBezTo>
                <a:cubicBezTo>
                  <a:pt x="903" y="411"/>
                  <a:pt x="918" y="394"/>
                  <a:pt x="924" y="375"/>
                </a:cubicBezTo>
                <a:cubicBezTo>
                  <a:pt x="936" y="338"/>
                  <a:pt x="944" y="286"/>
                  <a:pt x="952" y="247"/>
                </a:cubicBezTo>
                <a:cubicBezTo>
                  <a:pt x="949" y="198"/>
                  <a:pt x="956" y="148"/>
                  <a:pt x="943" y="101"/>
                </a:cubicBezTo>
                <a:cubicBezTo>
                  <a:pt x="939" y="87"/>
                  <a:pt x="865" y="74"/>
                  <a:pt x="860" y="73"/>
                </a:cubicBezTo>
                <a:cubicBezTo>
                  <a:pt x="766" y="61"/>
                  <a:pt x="671" y="59"/>
                  <a:pt x="577" y="46"/>
                </a:cubicBezTo>
                <a:cubicBezTo>
                  <a:pt x="519" y="27"/>
                  <a:pt x="582" y="49"/>
                  <a:pt x="513" y="19"/>
                </a:cubicBezTo>
                <a:cubicBezTo>
                  <a:pt x="504" y="15"/>
                  <a:pt x="489" y="0"/>
                  <a:pt x="485" y="9"/>
                </a:cubicBezTo>
                <a:cubicBezTo>
                  <a:pt x="480" y="19"/>
                  <a:pt x="498" y="28"/>
                  <a:pt x="504" y="37"/>
                </a:cubicBezTo>
                <a:close/>
              </a:path>
            </a:pathLst>
          </a:custGeom>
          <a:noFill/>
          <a:ln w="57150" cmpd="sng">
            <a:solidFill>
              <a:srgbClr val="339933"/>
            </a:solidFill>
            <a:round/>
            <a:headEnd/>
            <a:tailEnd/>
          </a:ln>
          <a:effec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mph" presetSubtype="2" repeatCount="indefinite" fill="hold" grpId="0" nodeType="afterEffect">
                                  <p:stCondLst>
                                    <p:cond delay="0"/>
                                  </p:stCondLst>
                                  <p:childTnLst>
                                    <p:anim to="1.5" calcmode="lin" valueType="num">
                                      <p:cBhvr override="childStyle">
                                        <p:cTn id="6" dur="2000" fill="hold"/>
                                        <p:tgtEl>
                                          <p:spTgt spid="560140"/>
                                        </p:tgtEl>
                                        <p:attrNameLst>
                                          <p:attrName>style.fontSize</p:attrName>
                                        </p:attrNameLst>
                                      </p:cBhvr>
                                    </p:anim>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560141"/>
                                        </p:tgtEl>
                                        <p:attrNameLst>
                                          <p:attrName>style.visibility</p:attrName>
                                        </p:attrNameLst>
                                      </p:cBhvr>
                                      <p:to>
                                        <p:strVal val="visible"/>
                                      </p:to>
                                    </p:set>
                                    <p:animEffect transition="in" filter="wipe(left)">
                                      <p:cBhvr>
                                        <p:cTn id="11" dur="500"/>
                                        <p:tgtEl>
                                          <p:spTgt spid="560141"/>
                                        </p:tgtEl>
                                      </p:cBhvr>
                                    </p:animEffect>
                                  </p:childTnLst>
                                </p:cTn>
                              </p:par>
                            </p:childTnLst>
                          </p:cTn>
                        </p:par>
                        <p:par>
                          <p:cTn id="12" fill="hold">
                            <p:stCondLst>
                              <p:cond delay="500"/>
                            </p:stCondLst>
                            <p:childTnLst>
                              <p:par>
                                <p:cTn id="13" presetID="4" presetClass="entr" presetSubtype="16" fill="hold" grpId="0" nodeType="afterEffect">
                                  <p:stCondLst>
                                    <p:cond delay="0"/>
                                  </p:stCondLst>
                                  <p:childTnLst>
                                    <p:set>
                                      <p:cBhvr>
                                        <p:cTn id="14" dur="1" fill="hold">
                                          <p:stCondLst>
                                            <p:cond delay="0"/>
                                          </p:stCondLst>
                                        </p:cTn>
                                        <p:tgtEl>
                                          <p:spTgt spid="560145"/>
                                        </p:tgtEl>
                                        <p:attrNameLst>
                                          <p:attrName>style.visibility</p:attrName>
                                        </p:attrNameLst>
                                      </p:cBhvr>
                                      <p:to>
                                        <p:strVal val="visible"/>
                                      </p:to>
                                    </p:set>
                                    <p:animEffect transition="in" filter="box(in)">
                                      <p:cBhvr>
                                        <p:cTn id="15" dur="500"/>
                                        <p:tgtEl>
                                          <p:spTgt spid="56014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60134"/>
                                        </p:tgtEl>
                                        <p:attrNameLst>
                                          <p:attrName>style.visibility</p:attrName>
                                        </p:attrNameLst>
                                      </p:cBhvr>
                                      <p:to>
                                        <p:strVal val="visible"/>
                                      </p:to>
                                    </p:set>
                                    <p:animEffect transition="in" filter="wipe(left)">
                                      <p:cBhvr>
                                        <p:cTn id="20" dur="500"/>
                                        <p:tgtEl>
                                          <p:spTgt spid="560134"/>
                                        </p:tgtEl>
                                      </p:cBhvr>
                                    </p:animEffect>
                                  </p:childTnLst>
                                </p:cTn>
                              </p:par>
                            </p:childTnLst>
                          </p:cTn>
                        </p:par>
                        <p:par>
                          <p:cTn id="21" fill="hold">
                            <p:stCondLst>
                              <p:cond delay="500"/>
                            </p:stCondLst>
                            <p:childTnLst>
                              <p:par>
                                <p:cTn id="22" presetID="4" presetClass="entr" presetSubtype="16" fill="hold" grpId="0" nodeType="afterEffect">
                                  <p:stCondLst>
                                    <p:cond delay="0"/>
                                  </p:stCondLst>
                                  <p:childTnLst>
                                    <p:set>
                                      <p:cBhvr>
                                        <p:cTn id="23" dur="1" fill="hold">
                                          <p:stCondLst>
                                            <p:cond delay="0"/>
                                          </p:stCondLst>
                                        </p:cTn>
                                        <p:tgtEl>
                                          <p:spTgt spid="560146"/>
                                        </p:tgtEl>
                                        <p:attrNameLst>
                                          <p:attrName>style.visibility</p:attrName>
                                        </p:attrNameLst>
                                      </p:cBhvr>
                                      <p:to>
                                        <p:strVal val="visible"/>
                                      </p:to>
                                    </p:set>
                                    <p:animEffect transition="in" filter="box(in)">
                                      <p:cBhvr>
                                        <p:cTn id="24" dur="500"/>
                                        <p:tgtEl>
                                          <p:spTgt spid="560146"/>
                                        </p:tgtEl>
                                      </p:cBhvr>
                                    </p:animEffect>
                                  </p:childTnLst>
                                </p:cTn>
                              </p:par>
                            </p:childTnLst>
                          </p:cTn>
                        </p:par>
                        <p:par>
                          <p:cTn id="25" fill="hold">
                            <p:stCondLst>
                              <p:cond delay="1000"/>
                            </p:stCondLst>
                            <p:childTnLst>
                              <p:par>
                                <p:cTn id="26" presetID="23" presetClass="entr" presetSubtype="288" repeatCount="indefinite" grpId="0" nodeType="afterEffect">
                                  <p:stCondLst>
                                    <p:cond delay="0"/>
                                  </p:stCondLst>
                                  <p:childTnLst>
                                    <p:set>
                                      <p:cBhvr>
                                        <p:cTn id="27" dur="1" fill="hold">
                                          <p:stCondLst>
                                            <p:cond delay="0"/>
                                          </p:stCondLst>
                                        </p:cTn>
                                        <p:tgtEl>
                                          <p:spTgt spid="560147"/>
                                        </p:tgtEl>
                                        <p:attrNameLst>
                                          <p:attrName>style.visibility</p:attrName>
                                        </p:attrNameLst>
                                      </p:cBhvr>
                                      <p:to>
                                        <p:strVal val="visible"/>
                                      </p:to>
                                    </p:set>
                                    <p:anim calcmode="lin" valueType="num">
                                      <p:cBhvr>
                                        <p:cTn id="28" dur="2000" fill="hold"/>
                                        <p:tgtEl>
                                          <p:spTgt spid="560147"/>
                                        </p:tgtEl>
                                        <p:attrNameLst>
                                          <p:attrName>ppt_w</p:attrName>
                                        </p:attrNameLst>
                                      </p:cBhvr>
                                      <p:tavLst>
                                        <p:tav tm="0">
                                          <p:val>
                                            <p:strVal val="4/3*#ppt_w"/>
                                          </p:val>
                                        </p:tav>
                                        <p:tav tm="100000">
                                          <p:val>
                                            <p:strVal val="#ppt_w"/>
                                          </p:val>
                                        </p:tav>
                                      </p:tavLst>
                                    </p:anim>
                                    <p:anim calcmode="lin" valueType="num">
                                      <p:cBhvr>
                                        <p:cTn id="29" dur="2000" fill="hold"/>
                                        <p:tgtEl>
                                          <p:spTgt spid="560147"/>
                                        </p:tgtEl>
                                        <p:attrNameLst>
                                          <p:attrName>ppt_h</p:attrName>
                                        </p:attrNameLst>
                                      </p:cBhvr>
                                      <p:tavLst>
                                        <p:tav tm="0">
                                          <p:val>
                                            <p:strVal val="4/3*#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60138"/>
                                        </p:tgtEl>
                                        <p:attrNameLst>
                                          <p:attrName>style.visibility</p:attrName>
                                        </p:attrNameLst>
                                      </p:cBhvr>
                                      <p:to>
                                        <p:strVal val="visible"/>
                                      </p:to>
                                    </p:set>
                                    <p:animEffect transition="in" filter="fade">
                                      <p:cBhvr>
                                        <p:cTn id="34" dur="2000"/>
                                        <p:tgtEl>
                                          <p:spTgt spid="56013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60139"/>
                                        </p:tgtEl>
                                        <p:attrNameLst>
                                          <p:attrName>style.visibility</p:attrName>
                                        </p:attrNameLst>
                                      </p:cBhvr>
                                      <p:to>
                                        <p:strVal val="visible"/>
                                      </p:to>
                                    </p:set>
                                    <p:animEffect transition="in" filter="fade">
                                      <p:cBhvr>
                                        <p:cTn id="37" dur="2000"/>
                                        <p:tgtEl>
                                          <p:spTgt spid="560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39" grpId="0"/>
      <p:bldP spid="560140" grpId="0"/>
      <p:bldP spid="560145" grpId="0" animBg="1"/>
      <p:bldP spid="560146" grpId="0" animBg="1"/>
      <p:bldP spid="560147"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灯片编号占位符 5"/>
          <p:cNvSpPr>
            <a:spLocks noGrp="1"/>
          </p:cNvSpPr>
          <p:nvPr>
            <p:ph type="sldNum" sz="quarter" idx="12"/>
          </p:nvPr>
        </p:nvSpPr>
        <p:spPr/>
        <p:txBody>
          <a:bodyPr/>
          <a:lstStyle/>
          <a:p>
            <a:fld id="{CF2DF397-042F-41DD-94DA-15634342BA79}" type="slidenum">
              <a:rPr lang="en-US" altLang="zh-CN"/>
              <a:pPr/>
              <a:t>97</a:t>
            </a:fld>
            <a:endParaRPr lang="en-US" altLang="zh-CN"/>
          </a:p>
        </p:txBody>
      </p:sp>
      <p:sp>
        <p:nvSpPr>
          <p:cNvPr id="561154" name="Rectangle 2"/>
          <p:cNvSpPr>
            <a:spLocks noGrp="1" noChangeArrowheads="1"/>
          </p:cNvSpPr>
          <p:nvPr>
            <p:ph type="title"/>
          </p:nvPr>
        </p:nvSpPr>
        <p:spPr>
          <a:xfrm>
            <a:off x="685800" y="0"/>
            <a:ext cx="7772400" cy="981075"/>
          </a:xfrm>
        </p:spPr>
        <p:txBody>
          <a:bodyPr/>
          <a:lstStyle/>
          <a:p>
            <a:r>
              <a:rPr lang="zh-CN" altLang="en-US">
                <a:solidFill>
                  <a:schemeClr val="tx1"/>
                </a:solidFill>
                <a:latin typeface="黑体" pitchFamily="49" charset="-122"/>
                <a:ea typeface="黑体" pitchFamily="49" charset="-122"/>
              </a:rPr>
              <a:t>相敏检波</a:t>
            </a:r>
          </a:p>
        </p:txBody>
      </p:sp>
      <p:sp>
        <p:nvSpPr>
          <p:cNvPr id="561155" name="Rectangle 3"/>
          <p:cNvSpPr>
            <a:spLocks noGrp="1" noChangeArrowheads="1"/>
          </p:cNvSpPr>
          <p:nvPr>
            <p:ph type="body" idx="1"/>
          </p:nvPr>
        </p:nvSpPr>
        <p:spPr>
          <a:xfrm>
            <a:off x="387350" y="908050"/>
            <a:ext cx="6623050" cy="579438"/>
          </a:xfrm>
          <a:noFill/>
          <a:ln/>
        </p:spPr>
        <p:txBody>
          <a:bodyPr wrap="none">
            <a:spAutoFit/>
          </a:bodyPr>
          <a:lstStyle/>
          <a:p>
            <a:r>
              <a:rPr lang="zh-CN" altLang="en-US"/>
              <a:t>相敏检波器：鉴相器、同步解调器</a:t>
            </a:r>
          </a:p>
        </p:txBody>
      </p:sp>
      <p:sp>
        <p:nvSpPr>
          <p:cNvPr id="561156" name="Text Box 4"/>
          <p:cNvSpPr txBox="1">
            <a:spLocks noChangeArrowheads="1"/>
          </p:cNvSpPr>
          <p:nvPr/>
        </p:nvSpPr>
        <p:spPr bwMode="auto">
          <a:xfrm>
            <a:off x="7283450" y="0"/>
            <a:ext cx="1860550" cy="457200"/>
          </a:xfrm>
          <a:prstGeom prst="rect">
            <a:avLst/>
          </a:prstGeom>
          <a:solidFill>
            <a:srgbClr val="CCCCFF"/>
          </a:solidFill>
          <a:ln w="9525">
            <a:noFill/>
            <a:miter lim="800000"/>
            <a:headEnd/>
            <a:tailEnd/>
          </a:ln>
          <a:effectLst/>
        </p:spPr>
        <p:txBody>
          <a:bodyPr wrap="none">
            <a:spAutoFit/>
          </a:bodyPr>
          <a:lstStyle/>
          <a:p>
            <a:pPr algn="r"/>
            <a:r>
              <a:rPr kumimoji="1" lang="zh-CN" altLang="en-US"/>
              <a:t>锁相放大器</a:t>
            </a:r>
            <a:r>
              <a:rPr kumimoji="1" lang="en-US" altLang="zh-CN"/>
              <a:t>1</a:t>
            </a:r>
            <a:endParaRPr kumimoji="1" lang="en-US" altLang="zh-CN">
              <a:ea typeface="华文行楷" pitchFamily="2" charset="-122"/>
            </a:endParaRPr>
          </a:p>
        </p:txBody>
      </p:sp>
      <p:sp>
        <p:nvSpPr>
          <p:cNvPr id="561157" name="Text Box 5"/>
          <p:cNvSpPr txBox="1">
            <a:spLocks noChangeArrowheads="1"/>
          </p:cNvSpPr>
          <p:nvPr/>
        </p:nvSpPr>
        <p:spPr bwMode="auto">
          <a:xfrm>
            <a:off x="4787900" y="1557338"/>
            <a:ext cx="3363913" cy="557212"/>
          </a:xfrm>
          <a:prstGeom prst="rect">
            <a:avLst/>
          </a:prstGeom>
          <a:solidFill>
            <a:schemeClr val="bg1"/>
          </a:solidFill>
          <a:ln w="38100">
            <a:solidFill>
              <a:srgbClr val="FF3300"/>
            </a:solidFill>
            <a:miter lim="800000"/>
            <a:headEnd/>
            <a:tailEnd/>
          </a:ln>
          <a:effectLst/>
        </p:spPr>
        <p:txBody>
          <a:bodyPr wrap="none">
            <a:spAutoFit/>
          </a:bodyPr>
          <a:lstStyle/>
          <a:p>
            <a:pPr algn="ctr"/>
            <a:r>
              <a:rPr lang="zh-CN" altLang="en-US" sz="2800">
                <a:latin typeface="Arial" pitchFamily="34" charset="0"/>
              </a:rPr>
              <a:t>低通滤波器（</a:t>
            </a:r>
            <a:r>
              <a:rPr lang="en-US" altLang="zh-CN" sz="2800">
                <a:latin typeface="Arial" pitchFamily="34" charset="0"/>
              </a:rPr>
              <a:t>LPF</a:t>
            </a:r>
            <a:r>
              <a:rPr lang="zh-CN" altLang="en-US" sz="2800">
                <a:latin typeface="Arial" pitchFamily="34" charset="0"/>
              </a:rPr>
              <a:t>）</a:t>
            </a:r>
          </a:p>
        </p:txBody>
      </p:sp>
      <p:sp>
        <p:nvSpPr>
          <p:cNvPr id="561158" name="Rectangle 6"/>
          <p:cNvSpPr>
            <a:spLocks noChangeArrowheads="1"/>
          </p:cNvSpPr>
          <p:nvPr/>
        </p:nvSpPr>
        <p:spPr bwMode="auto">
          <a:xfrm>
            <a:off x="1331913" y="1557338"/>
            <a:ext cx="2455862" cy="557212"/>
          </a:xfrm>
          <a:prstGeom prst="rect">
            <a:avLst/>
          </a:prstGeom>
          <a:noFill/>
          <a:ln w="38100">
            <a:solidFill>
              <a:schemeClr val="tx1"/>
            </a:solidFill>
            <a:miter lim="800000"/>
            <a:headEnd/>
            <a:tailEnd/>
          </a:ln>
          <a:effectLst/>
        </p:spPr>
        <p:txBody>
          <a:bodyPr wrap="none">
            <a:spAutoFit/>
          </a:bodyPr>
          <a:lstStyle/>
          <a:p>
            <a:r>
              <a:rPr lang="zh-CN" altLang="en-US" sz="2800"/>
              <a:t>乘法器（</a:t>
            </a:r>
            <a:r>
              <a:rPr lang="en-US" altLang="zh-CN" sz="2800"/>
              <a:t>PD</a:t>
            </a:r>
            <a:r>
              <a:rPr lang="zh-CN" altLang="en-US" sz="2800"/>
              <a:t>）</a:t>
            </a:r>
          </a:p>
        </p:txBody>
      </p:sp>
      <p:grpSp>
        <p:nvGrpSpPr>
          <p:cNvPr id="561159" name="Group 7"/>
          <p:cNvGrpSpPr>
            <a:grpSpLocks/>
          </p:cNvGrpSpPr>
          <p:nvPr/>
        </p:nvGrpSpPr>
        <p:grpSpPr bwMode="auto">
          <a:xfrm>
            <a:off x="4035425" y="1557338"/>
            <a:ext cx="504825" cy="504825"/>
            <a:chOff x="2426" y="1321"/>
            <a:chExt cx="318" cy="318"/>
          </a:xfrm>
        </p:grpSpPr>
        <p:sp>
          <p:nvSpPr>
            <p:cNvPr id="561160" name="Line 8"/>
            <p:cNvSpPr>
              <a:spLocks noChangeShapeType="1"/>
            </p:cNvSpPr>
            <p:nvPr/>
          </p:nvSpPr>
          <p:spPr bwMode="auto">
            <a:xfrm>
              <a:off x="2426" y="1480"/>
              <a:ext cx="318" cy="0"/>
            </a:xfrm>
            <a:prstGeom prst="line">
              <a:avLst/>
            </a:prstGeom>
            <a:noFill/>
            <a:ln w="38100">
              <a:solidFill>
                <a:schemeClr val="tx1"/>
              </a:solidFill>
              <a:round/>
              <a:headEnd/>
              <a:tailEnd/>
            </a:ln>
            <a:effectLst/>
          </p:spPr>
          <p:txBody>
            <a:bodyPr/>
            <a:lstStyle/>
            <a:p>
              <a:endParaRPr lang="zh-CN" altLang="en-US"/>
            </a:p>
          </p:txBody>
        </p:sp>
        <p:sp>
          <p:nvSpPr>
            <p:cNvPr id="561161" name="Line 9"/>
            <p:cNvSpPr>
              <a:spLocks noChangeShapeType="1"/>
            </p:cNvSpPr>
            <p:nvPr/>
          </p:nvSpPr>
          <p:spPr bwMode="auto">
            <a:xfrm rot="5400000" flipH="1">
              <a:off x="2426" y="1480"/>
              <a:ext cx="318" cy="0"/>
            </a:xfrm>
            <a:prstGeom prst="line">
              <a:avLst/>
            </a:prstGeom>
            <a:noFill/>
            <a:ln w="38100">
              <a:solidFill>
                <a:schemeClr val="tx1"/>
              </a:solidFill>
              <a:round/>
              <a:headEnd/>
              <a:tailEnd/>
            </a:ln>
            <a:effectLst/>
          </p:spPr>
          <p:txBody>
            <a:bodyPr/>
            <a:lstStyle/>
            <a:p>
              <a:endParaRPr lang="zh-CN" altLang="en-US"/>
            </a:p>
          </p:txBody>
        </p:sp>
      </p:grpSp>
      <p:grpSp>
        <p:nvGrpSpPr>
          <p:cNvPr id="561162" name="Group 10"/>
          <p:cNvGrpSpPr>
            <a:grpSpLocks/>
          </p:cNvGrpSpPr>
          <p:nvPr/>
        </p:nvGrpSpPr>
        <p:grpSpPr bwMode="auto">
          <a:xfrm>
            <a:off x="179388" y="4508500"/>
            <a:ext cx="2657475" cy="1957388"/>
            <a:chOff x="249" y="2877"/>
            <a:chExt cx="1674" cy="1233"/>
          </a:xfrm>
        </p:grpSpPr>
        <p:sp>
          <p:nvSpPr>
            <p:cNvPr id="561163" name="Text Box 11"/>
            <p:cNvSpPr txBox="1">
              <a:spLocks noChangeArrowheads="1"/>
            </p:cNvSpPr>
            <p:nvPr/>
          </p:nvSpPr>
          <p:spPr bwMode="auto">
            <a:xfrm>
              <a:off x="793" y="3783"/>
              <a:ext cx="499" cy="327"/>
            </a:xfrm>
            <a:prstGeom prst="rect">
              <a:avLst/>
            </a:prstGeom>
            <a:noFill/>
            <a:ln w="9525">
              <a:noFill/>
              <a:miter lim="800000"/>
              <a:headEnd/>
              <a:tailEnd/>
            </a:ln>
            <a:effectLst/>
          </p:spPr>
          <p:txBody>
            <a:bodyPr wrap="none">
              <a:spAutoFit/>
            </a:bodyPr>
            <a:lstStyle/>
            <a:p>
              <a:r>
                <a:rPr lang="en-US" altLang="zh-CN" sz="2800" i="1"/>
                <a:t>u</a:t>
              </a:r>
              <a:r>
                <a:rPr lang="en-US" altLang="zh-CN" sz="2800" i="1" baseline="-25000"/>
                <a:t>r</a:t>
              </a:r>
              <a:r>
                <a:rPr lang="en-US" altLang="zh-CN" sz="2800"/>
                <a:t>(</a:t>
              </a:r>
              <a:r>
                <a:rPr lang="en-US" altLang="zh-CN" sz="2800" i="1"/>
                <a:t>t</a:t>
              </a:r>
              <a:r>
                <a:rPr lang="en-US" altLang="zh-CN" sz="2800"/>
                <a:t>)</a:t>
              </a:r>
              <a:endParaRPr lang="en-US" altLang="zh-CN" sz="2800" i="1"/>
            </a:p>
          </p:txBody>
        </p:sp>
        <p:sp>
          <p:nvSpPr>
            <p:cNvPr id="561164" name="Text Box 12"/>
            <p:cNvSpPr txBox="1">
              <a:spLocks noChangeArrowheads="1"/>
            </p:cNvSpPr>
            <p:nvPr/>
          </p:nvSpPr>
          <p:spPr bwMode="auto">
            <a:xfrm>
              <a:off x="249" y="3148"/>
              <a:ext cx="482" cy="327"/>
            </a:xfrm>
            <a:prstGeom prst="rect">
              <a:avLst/>
            </a:prstGeom>
            <a:noFill/>
            <a:ln w="9525">
              <a:noFill/>
              <a:miter lim="800000"/>
              <a:headEnd/>
              <a:tailEnd/>
            </a:ln>
            <a:effectLst/>
          </p:spPr>
          <p:txBody>
            <a:bodyPr wrap="none">
              <a:spAutoFit/>
            </a:bodyPr>
            <a:lstStyle/>
            <a:p>
              <a:r>
                <a:rPr lang="en-US" altLang="zh-CN" sz="2800" i="1"/>
                <a:t>u</a:t>
              </a:r>
              <a:r>
                <a:rPr lang="en-US" altLang="zh-CN" sz="2800" i="1" baseline="-25000"/>
                <a:t>i</a:t>
              </a:r>
              <a:r>
                <a:rPr lang="en-US" altLang="zh-CN" sz="2800"/>
                <a:t>(</a:t>
              </a:r>
              <a:r>
                <a:rPr lang="en-US" altLang="zh-CN" sz="2800" i="1"/>
                <a:t>t</a:t>
              </a:r>
              <a:r>
                <a:rPr lang="en-US" altLang="zh-CN" sz="2800"/>
                <a:t>)</a:t>
              </a:r>
              <a:endParaRPr lang="en-US" altLang="zh-CN" sz="2800" i="1"/>
            </a:p>
          </p:txBody>
        </p:sp>
        <p:sp>
          <p:nvSpPr>
            <p:cNvPr id="561165" name="Text Box 13"/>
            <p:cNvSpPr txBox="1">
              <a:spLocks noChangeArrowheads="1"/>
            </p:cNvSpPr>
            <p:nvPr/>
          </p:nvSpPr>
          <p:spPr bwMode="auto">
            <a:xfrm>
              <a:off x="1407" y="3138"/>
              <a:ext cx="516" cy="327"/>
            </a:xfrm>
            <a:prstGeom prst="rect">
              <a:avLst/>
            </a:prstGeom>
            <a:noFill/>
            <a:ln w="9525">
              <a:noFill/>
              <a:miter lim="800000"/>
              <a:headEnd/>
              <a:tailEnd/>
            </a:ln>
            <a:effectLst/>
          </p:spPr>
          <p:txBody>
            <a:bodyPr wrap="none">
              <a:spAutoFit/>
            </a:bodyPr>
            <a:lstStyle/>
            <a:p>
              <a:r>
                <a:rPr lang="en-US" altLang="zh-CN" sz="2800" i="1"/>
                <a:t>u</a:t>
              </a:r>
              <a:r>
                <a:rPr lang="en-US" altLang="zh-CN" sz="2800" i="1" baseline="-25000"/>
                <a:t>d</a:t>
              </a:r>
              <a:r>
                <a:rPr lang="en-US" altLang="zh-CN" sz="2800"/>
                <a:t>(</a:t>
              </a:r>
              <a:r>
                <a:rPr lang="en-US" altLang="zh-CN" sz="2800" i="1"/>
                <a:t>t</a:t>
              </a:r>
              <a:r>
                <a:rPr lang="en-US" altLang="zh-CN" sz="2800"/>
                <a:t>)</a:t>
              </a:r>
              <a:endParaRPr lang="en-US" altLang="zh-CN" sz="2800" i="1"/>
            </a:p>
          </p:txBody>
        </p:sp>
        <p:grpSp>
          <p:nvGrpSpPr>
            <p:cNvPr id="561166" name="Group 14"/>
            <p:cNvGrpSpPr>
              <a:grpSpLocks/>
            </p:cNvGrpSpPr>
            <p:nvPr/>
          </p:nvGrpSpPr>
          <p:grpSpPr bwMode="auto">
            <a:xfrm>
              <a:off x="476" y="2877"/>
              <a:ext cx="1225" cy="861"/>
              <a:chOff x="476" y="2388"/>
              <a:chExt cx="1225" cy="861"/>
            </a:xfrm>
          </p:grpSpPr>
          <p:grpSp>
            <p:nvGrpSpPr>
              <p:cNvPr id="561167" name="Group 15"/>
              <p:cNvGrpSpPr>
                <a:grpSpLocks/>
              </p:cNvGrpSpPr>
              <p:nvPr/>
            </p:nvGrpSpPr>
            <p:grpSpPr bwMode="auto">
              <a:xfrm>
                <a:off x="476" y="2388"/>
                <a:ext cx="816" cy="861"/>
                <a:chOff x="340" y="1707"/>
                <a:chExt cx="816" cy="861"/>
              </a:xfrm>
            </p:grpSpPr>
            <p:grpSp>
              <p:nvGrpSpPr>
                <p:cNvPr id="561168" name="Group 16"/>
                <p:cNvGrpSpPr>
                  <a:grpSpLocks/>
                </p:cNvGrpSpPr>
                <p:nvPr/>
              </p:nvGrpSpPr>
              <p:grpSpPr bwMode="auto">
                <a:xfrm>
                  <a:off x="703" y="1707"/>
                  <a:ext cx="453" cy="453"/>
                  <a:chOff x="2653" y="3475"/>
                  <a:chExt cx="453" cy="453"/>
                </a:xfrm>
              </p:grpSpPr>
              <p:sp>
                <p:nvSpPr>
                  <p:cNvPr id="561169" name="Oval 17"/>
                  <p:cNvSpPr>
                    <a:spLocks noChangeAspect="1" noChangeArrowheads="1"/>
                  </p:cNvSpPr>
                  <p:nvPr/>
                </p:nvSpPr>
                <p:spPr bwMode="auto">
                  <a:xfrm>
                    <a:off x="2653" y="3475"/>
                    <a:ext cx="453" cy="453"/>
                  </a:xfrm>
                  <a:prstGeom prst="ellipse">
                    <a:avLst/>
                  </a:prstGeom>
                  <a:solidFill>
                    <a:schemeClr val="bg1"/>
                  </a:solidFill>
                  <a:ln w="38100">
                    <a:solidFill>
                      <a:schemeClr val="tx1"/>
                    </a:solidFill>
                    <a:round/>
                    <a:headEnd/>
                    <a:tailEnd/>
                  </a:ln>
                  <a:effectLst/>
                </p:spPr>
                <p:txBody>
                  <a:bodyPr wrap="none" anchor="ctr"/>
                  <a:lstStyle/>
                  <a:p>
                    <a:endParaRPr lang="zh-CN" altLang="en-US"/>
                  </a:p>
                </p:txBody>
              </p:sp>
              <p:sp>
                <p:nvSpPr>
                  <p:cNvPr id="561170" name="Line 18"/>
                  <p:cNvSpPr>
                    <a:spLocks noChangeShapeType="1"/>
                  </p:cNvSpPr>
                  <p:nvPr/>
                </p:nvSpPr>
                <p:spPr bwMode="auto">
                  <a:xfrm rot="2700000">
                    <a:off x="2653" y="3702"/>
                    <a:ext cx="453" cy="0"/>
                  </a:xfrm>
                  <a:prstGeom prst="line">
                    <a:avLst/>
                  </a:prstGeom>
                  <a:noFill/>
                  <a:ln w="28575">
                    <a:solidFill>
                      <a:schemeClr val="tx1"/>
                    </a:solidFill>
                    <a:round/>
                    <a:headEnd/>
                    <a:tailEnd/>
                  </a:ln>
                  <a:effectLst/>
                </p:spPr>
                <p:txBody>
                  <a:bodyPr/>
                  <a:lstStyle/>
                  <a:p>
                    <a:endParaRPr lang="zh-CN" altLang="en-US"/>
                  </a:p>
                </p:txBody>
              </p:sp>
              <p:sp>
                <p:nvSpPr>
                  <p:cNvPr id="561171" name="Line 19"/>
                  <p:cNvSpPr>
                    <a:spLocks noChangeShapeType="1"/>
                  </p:cNvSpPr>
                  <p:nvPr/>
                </p:nvSpPr>
                <p:spPr bwMode="auto">
                  <a:xfrm rot="18900000" flipH="1">
                    <a:off x="2653" y="3702"/>
                    <a:ext cx="453" cy="0"/>
                  </a:xfrm>
                  <a:prstGeom prst="line">
                    <a:avLst/>
                  </a:prstGeom>
                  <a:noFill/>
                  <a:ln w="28575">
                    <a:solidFill>
                      <a:schemeClr val="tx1"/>
                    </a:solidFill>
                    <a:round/>
                    <a:headEnd/>
                    <a:tailEnd/>
                  </a:ln>
                  <a:effectLst/>
                </p:spPr>
                <p:txBody>
                  <a:bodyPr/>
                  <a:lstStyle/>
                  <a:p>
                    <a:endParaRPr lang="zh-CN" altLang="en-US"/>
                  </a:p>
                </p:txBody>
              </p:sp>
            </p:grpSp>
            <p:sp>
              <p:nvSpPr>
                <p:cNvPr id="561172" name="Line 20"/>
                <p:cNvSpPr>
                  <a:spLocks noChangeShapeType="1"/>
                </p:cNvSpPr>
                <p:nvPr/>
              </p:nvSpPr>
              <p:spPr bwMode="auto">
                <a:xfrm>
                  <a:off x="431" y="1934"/>
                  <a:ext cx="272" cy="0"/>
                </a:xfrm>
                <a:prstGeom prst="line">
                  <a:avLst/>
                </a:prstGeom>
                <a:noFill/>
                <a:ln w="28575">
                  <a:solidFill>
                    <a:schemeClr val="tx1"/>
                  </a:solidFill>
                  <a:round/>
                  <a:headEnd/>
                  <a:tailEnd/>
                </a:ln>
                <a:effectLst/>
              </p:spPr>
              <p:txBody>
                <a:bodyPr/>
                <a:lstStyle/>
                <a:p>
                  <a:endParaRPr lang="zh-CN" altLang="en-US"/>
                </a:p>
              </p:txBody>
            </p:sp>
            <p:sp>
              <p:nvSpPr>
                <p:cNvPr id="561173" name="Line 21"/>
                <p:cNvSpPr>
                  <a:spLocks noChangeShapeType="1"/>
                </p:cNvSpPr>
                <p:nvPr/>
              </p:nvSpPr>
              <p:spPr bwMode="auto">
                <a:xfrm>
                  <a:off x="929" y="2160"/>
                  <a:ext cx="0" cy="318"/>
                </a:xfrm>
                <a:prstGeom prst="line">
                  <a:avLst/>
                </a:prstGeom>
                <a:noFill/>
                <a:ln w="28575">
                  <a:solidFill>
                    <a:schemeClr val="tx1"/>
                  </a:solidFill>
                  <a:round/>
                  <a:headEnd/>
                  <a:tailEnd/>
                </a:ln>
                <a:effectLst/>
              </p:spPr>
              <p:txBody>
                <a:bodyPr/>
                <a:lstStyle/>
                <a:p>
                  <a:endParaRPr lang="zh-CN" altLang="en-US"/>
                </a:p>
              </p:txBody>
            </p:sp>
            <p:sp>
              <p:nvSpPr>
                <p:cNvPr id="561174" name="Oval 22"/>
                <p:cNvSpPr>
                  <a:spLocks noChangeArrowheads="1"/>
                </p:cNvSpPr>
                <p:nvPr/>
              </p:nvSpPr>
              <p:spPr bwMode="auto">
                <a:xfrm>
                  <a:off x="884" y="2477"/>
                  <a:ext cx="91" cy="91"/>
                </a:xfrm>
                <a:prstGeom prst="ellipse">
                  <a:avLst/>
                </a:prstGeom>
                <a:noFill/>
                <a:ln w="38100">
                  <a:solidFill>
                    <a:schemeClr val="tx1"/>
                  </a:solidFill>
                  <a:round/>
                  <a:headEnd/>
                  <a:tailEnd/>
                </a:ln>
                <a:effectLst/>
              </p:spPr>
              <p:txBody>
                <a:bodyPr wrap="none" anchor="ctr"/>
                <a:lstStyle/>
                <a:p>
                  <a:endParaRPr lang="zh-CN" altLang="en-US"/>
                </a:p>
              </p:txBody>
            </p:sp>
            <p:sp>
              <p:nvSpPr>
                <p:cNvPr id="561175" name="Oval 23"/>
                <p:cNvSpPr>
                  <a:spLocks noChangeArrowheads="1"/>
                </p:cNvSpPr>
                <p:nvPr/>
              </p:nvSpPr>
              <p:spPr bwMode="auto">
                <a:xfrm>
                  <a:off x="340" y="1888"/>
                  <a:ext cx="91" cy="91"/>
                </a:xfrm>
                <a:prstGeom prst="ellipse">
                  <a:avLst/>
                </a:prstGeom>
                <a:noFill/>
                <a:ln w="38100">
                  <a:solidFill>
                    <a:schemeClr val="tx1"/>
                  </a:solidFill>
                  <a:round/>
                  <a:headEnd/>
                  <a:tailEnd/>
                </a:ln>
                <a:effectLst/>
              </p:spPr>
              <p:txBody>
                <a:bodyPr wrap="none" anchor="ctr"/>
                <a:lstStyle/>
                <a:p>
                  <a:endParaRPr lang="zh-CN" altLang="en-US"/>
                </a:p>
              </p:txBody>
            </p:sp>
          </p:grpSp>
          <p:sp>
            <p:nvSpPr>
              <p:cNvPr id="561176" name="Line 24"/>
              <p:cNvSpPr>
                <a:spLocks noChangeShapeType="1"/>
              </p:cNvSpPr>
              <p:nvPr/>
            </p:nvSpPr>
            <p:spPr bwMode="auto">
              <a:xfrm>
                <a:off x="1292" y="2614"/>
                <a:ext cx="318" cy="0"/>
              </a:xfrm>
              <a:prstGeom prst="line">
                <a:avLst/>
              </a:prstGeom>
              <a:noFill/>
              <a:ln w="28575">
                <a:solidFill>
                  <a:schemeClr val="tx1"/>
                </a:solidFill>
                <a:round/>
                <a:headEnd/>
                <a:tailEnd/>
              </a:ln>
              <a:effectLst/>
            </p:spPr>
            <p:txBody>
              <a:bodyPr/>
              <a:lstStyle/>
              <a:p>
                <a:endParaRPr lang="zh-CN" altLang="en-US"/>
              </a:p>
            </p:txBody>
          </p:sp>
          <p:sp>
            <p:nvSpPr>
              <p:cNvPr id="561177" name="Oval 25"/>
              <p:cNvSpPr>
                <a:spLocks noChangeArrowheads="1"/>
              </p:cNvSpPr>
              <p:nvPr/>
            </p:nvSpPr>
            <p:spPr bwMode="auto">
              <a:xfrm>
                <a:off x="1610" y="2568"/>
                <a:ext cx="91" cy="91"/>
              </a:xfrm>
              <a:prstGeom prst="ellipse">
                <a:avLst/>
              </a:prstGeom>
              <a:noFill/>
              <a:ln w="38100">
                <a:solidFill>
                  <a:schemeClr val="tx1"/>
                </a:solidFill>
                <a:round/>
                <a:headEnd/>
                <a:tailEnd/>
              </a:ln>
              <a:effectLst/>
            </p:spPr>
            <p:txBody>
              <a:bodyPr wrap="none" anchor="ctr"/>
              <a:lstStyle/>
              <a:p>
                <a:endParaRPr lang="zh-CN" altLang="en-US"/>
              </a:p>
            </p:txBody>
          </p:sp>
        </p:grpSp>
      </p:grpSp>
      <p:graphicFrame>
        <p:nvGraphicFramePr>
          <p:cNvPr id="561178" name="Object 26"/>
          <p:cNvGraphicFramePr>
            <a:graphicFrameLocks noChangeAspect="1"/>
          </p:cNvGraphicFramePr>
          <p:nvPr/>
        </p:nvGraphicFramePr>
        <p:xfrm>
          <a:off x="1258888" y="2295525"/>
          <a:ext cx="5106987" cy="1133475"/>
        </p:xfrm>
        <a:graphic>
          <a:graphicData uri="http://schemas.openxmlformats.org/presentationml/2006/ole">
            <p:oleObj spid="_x0000_s561178" name="Equation" r:id="rId3" imgW="2286000" imgH="507960" progId="Equation.DSMT4">
              <p:embed/>
            </p:oleObj>
          </a:graphicData>
        </a:graphic>
      </p:graphicFrame>
      <p:graphicFrame>
        <p:nvGraphicFramePr>
          <p:cNvPr id="561179" name="Object 27"/>
          <p:cNvGraphicFramePr>
            <a:graphicFrameLocks noChangeAspect="1"/>
          </p:cNvGraphicFramePr>
          <p:nvPr/>
        </p:nvGraphicFramePr>
        <p:xfrm>
          <a:off x="395288" y="3516313"/>
          <a:ext cx="8513762" cy="2720975"/>
        </p:xfrm>
        <a:graphic>
          <a:graphicData uri="http://schemas.openxmlformats.org/presentationml/2006/ole">
            <p:oleObj spid="_x0000_s561179" name="Equation" r:id="rId4" imgW="3809880" imgH="1218960" progId="Equation.DSMT4">
              <p:embed/>
            </p:oleObj>
          </a:graphicData>
        </a:graphic>
      </p:graphicFrame>
      <p:sp>
        <p:nvSpPr>
          <p:cNvPr id="561180" name="AutoShape 28"/>
          <p:cNvSpPr>
            <a:spLocks/>
          </p:cNvSpPr>
          <p:nvPr/>
        </p:nvSpPr>
        <p:spPr bwMode="auto">
          <a:xfrm>
            <a:off x="7885113" y="5589588"/>
            <a:ext cx="803275" cy="466725"/>
          </a:xfrm>
          <a:prstGeom prst="borderCallout1">
            <a:avLst>
              <a:gd name="adj1" fmla="val 24491"/>
              <a:gd name="adj2" fmla="val -9486"/>
              <a:gd name="adj3" fmla="val -53741"/>
              <a:gd name="adj4" fmla="val -169565"/>
            </a:avLst>
          </a:prstGeom>
          <a:solidFill>
            <a:srgbClr val="FF3300"/>
          </a:solidFill>
          <a:ln w="9525">
            <a:solidFill>
              <a:schemeClr val="tx1"/>
            </a:solidFill>
            <a:miter lim="800000"/>
            <a:headEnd/>
            <a:tailEnd/>
          </a:ln>
          <a:effectLst/>
        </p:spPr>
        <p:txBody>
          <a:bodyPr wrap="none" anchor="ctr">
            <a:spAutoFit/>
          </a:bodyPr>
          <a:lstStyle/>
          <a:p>
            <a:pPr algn="ctr"/>
            <a:r>
              <a:rPr lang="zh-CN" altLang="en-US">
                <a:solidFill>
                  <a:schemeClr val="bg1"/>
                </a:solidFill>
                <a:latin typeface="Arial" pitchFamily="34" charset="0"/>
                <a:ea typeface="黑体" pitchFamily="49" charset="-122"/>
              </a:rPr>
              <a:t>和频</a:t>
            </a:r>
          </a:p>
        </p:txBody>
      </p:sp>
      <p:sp>
        <p:nvSpPr>
          <p:cNvPr id="561181" name="AutoShape 29"/>
          <p:cNvSpPr>
            <a:spLocks/>
          </p:cNvSpPr>
          <p:nvPr/>
        </p:nvSpPr>
        <p:spPr bwMode="auto">
          <a:xfrm>
            <a:off x="5651500" y="6308725"/>
            <a:ext cx="803275" cy="466725"/>
          </a:xfrm>
          <a:prstGeom prst="borderCallout1">
            <a:avLst>
              <a:gd name="adj1" fmla="val 24491"/>
              <a:gd name="adj2" fmla="val -9486"/>
              <a:gd name="adj3" fmla="val -47620"/>
              <a:gd name="adj4" fmla="val -108301"/>
            </a:avLst>
          </a:prstGeom>
          <a:solidFill>
            <a:srgbClr val="0000FF"/>
          </a:solidFill>
          <a:ln w="9525">
            <a:solidFill>
              <a:schemeClr val="tx1"/>
            </a:solidFill>
            <a:miter lim="800000"/>
            <a:headEnd/>
            <a:tailEnd/>
          </a:ln>
          <a:effectLst/>
        </p:spPr>
        <p:txBody>
          <a:bodyPr wrap="none" anchor="ctr">
            <a:spAutoFit/>
          </a:bodyPr>
          <a:lstStyle/>
          <a:p>
            <a:pPr algn="ctr"/>
            <a:r>
              <a:rPr lang="zh-CN" altLang="en-US">
                <a:solidFill>
                  <a:schemeClr val="bg1"/>
                </a:solidFill>
                <a:latin typeface="Arial" pitchFamily="34" charset="0"/>
                <a:ea typeface="黑体" pitchFamily="49" charset="-122"/>
              </a:rPr>
              <a:t>差频</a:t>
            </a:r>
          </a:p>
        </p:txBody>
      </p:sp>
      <p:sp>
        <p:nvSpPr>
          <p:cNvPr id="561182" name="AutoShape 30"/>
          <p:cNvSpPr>
            <a:spLocks/>
          </p:cNvSpPr>
          <p:nvPr/>
        </p:nvSpPr>
        <p:spPr bwMode="auto">
          <a:xfrm>
            <a:off x="6861175" y="3187700"/>
            <a:ext cx="1746250" cy="495300"/>
          </a:xfrm>
          <a:prstGeom prst="borderCallout1">
            <a:avLst>
              <a:gd name="adj1" fmla="val 23079"/>
              <a:gd name="adj2" fmla="val -4366"/>
              <a:gd name="adj3" fmla="val 5130"/>
              <a:gd name="adj4" fmla="val -29727"/>
            </a:avLst>
          </a:prstGeom>
          <a:solidFill>
            <a:srgbClr val="0000FF"/>
          </a:solidFill>
          <a:ln w="38100">
            <a:solidFill>
              <a:schemeClr val="tx1"/>
            </a:solidFill>
            <a:miter lim="800000"/>
            <a:headEnd/>
            <a:tailEnd/>
          </a:ln>
          <a:effectLst/>
        </p:spPr>
        <p:txBody>
          <a:bodyPr wrap="none" anchor="ctr">
            <a:spAutoFit/>
          </a:bodyPr>
          <a:lstStyle/>
          <a:p>
            <a:pPr algn="ctr"/>
            <a:r>
              <a:rPr lang="zh-CN" altLang="en-US">
                <a:solidFill>
                  <a:schemeClr val="bg1"/>
                </a:solidFill>
                <a:latin typeface="Arial" pitchFamily="34" charset="0"/>
                <a:ea typeface="黑体" pitchFamily="49" charset="-122"/>
              </a:rPr>
              <a:t>正弦鉴相器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grpId="0" nodeType="clickEffect">
                                  <p:stCondLst>
                                    <p:cond delay="0"/>
                                  </p:stCondLst>
                                  <p:endCondLst>
                                    <p:cond evt="onNext" delay="0">
                                      <p:tgtEl>
                                        <p:sldTgt/>
                                      </p:tgtEl>
                                    </p:cond>
                                  </p:endCondLst>
                                  <p:childTnLst>
                                    <p:animEffect transition="out" filter="fade">
                                      <p:cBhvr>
                                        <p:cTn id="6" dur="500" tmFilter="0, 0; .2, .5; .8, .5; 1, 0"/>
                                        <p:tgtEl>
                                          <p:spTgt spid="561158">
                                            <p:txEl>
                                              <p:charRg st="4294967295" end="4294967295"/>
                                            </p:txEl>
                                          </p:spTgt>
                                        </p:tgtEl>
                                      </p:cBhvr>
                                    </p:animEffect>
                                    <p:animScale>
                                      <p:cBhvr>
                                        <p:cTn id="7" dur="250" autoRev="1" fill="hold"/>
                                        <p:tgtEl>
                                          <p:spTgt spid="561158">
                                            <p:txEl>
                                              <p:charRg st="4294967295" end="4294967295"/>
                                            </p:txEl>
                                          </p:spTgt>
                                        </p:tgtEl>
                                      </p:cBhvr>
                                      <p:by x="105000" y="105000"/>
                                    </p:animScale>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61162"/>
                                        </p:tgtEl>
                                        <p:attrNameLst>
                                          <p:attrName>style.visibility</p:attrName>
                                        </p:attrNameLst>
                                      </p:cBhvr>
                                      <p:to>
                                        <p:strVal val="visible"/>
                                      </p:to>
                                    </p:set>
                                    <p:anim calcmode="lin" valueType="num">
                                      <p:cBhvr additive="base">
                                        <p:cTn id="11" dur="500" fill="hold"/>
                                        <p:tgtEl>
                                          <p:spTgt spid="561162"/>
                                        </p:tgtEl>
                                        <p:attrNameLst>
                                          <p:attrName>ppt_x</p:attrName>
                                        </p:attrNameLst>
                                      </p:cBhvr>
                                      <p:tavLst>
                                        <p:tav tm="0">
                                          <p:val>
                                            <p:strVal val="#ppt_x"/>
                                          </p:val>
                                        </p:tav>
                                        <p:tav tm="100000">
                                          <p:val>
                                            <p:strVal val="#ppt_x"/>
                                          </p:val>
                                        </p:tav>
                                      </p:tavLst>
                                    </p:anim>
                                    <p:anim calcmode="lin" valueType="num">
                                      <p:cBhvr additive="base">
                                        <p:cTn id="12" dur="500" fill="hold"/>
                                        <p:tgtEl>
                                          <p:spTgt spid="56116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1178"/>
                                        </p:tgtEl>
                                        <p:attrNameLst>
                                          <p:attrName>style.visibility</p:attrName>
                                        </p:attrNameLst>
                                      </p:cBhvr>
                                      <p:to>
                                        <p:strVal val="visible"/>
                                      </p:to>
                                    </p:set>
                                    <p:animEffect transition="in" filter="fade">
                                      <p:cBhvr>
                                        <p:cTn id="17" dur="1000"/>
                                        <p:tgtEl>
                                          <p:spTgt spid="561178"/>
                                        </p:tgtEl>
                                      </p:cBhvr>
                                    </p:animEffect>
                                  </p:childTnLst>
                                </p:cTn>
                              </p:par>
                            </p:childTnLst>
                          </p:cTn>
                        </p:par>
                        <p:par>
                          <p:cTn id="18" fill="hold">
                            <p:stCondLst>
                              <p:cond delay="1000"/>
                            </p:stCondLst>
                            <p:childTnLst>
                              <p:par>
                                <p:cTn id="19" presetID="18" presetClass="entr" presetSubtype="6" fill="hold" grpId="0" nodeType="afterEffect">
                                  <p:stCondLst>
                                    <p:cond delay="0"/>
                                  </p:stCondLst>
                                  <p:childTnLst>
                                    <p:set>
                                      <p:cBhvr>
                                        <p:cTn id="20" dur="1" fill="hold">
                                          <p:stCondLst>
                                            <p:cond delay="0"/>
                                          </p:stCondLst>
                                        </p:cTn>
                                        <p:tgtEl>
                                          <p:spTgt spid="561182"/>
                                        </p:tgtEl>
                                        <p:attrNameLst>
                                          <p:attrName>style.visibility</p:attrName>
                                        </p:attrNameLst>
                                      </p:cBhvr>
                                      <p:to>
                                        <p:strVal val="visible"/>
                                      </p:to>
                                    </p:set>
                                    <p:animEffect transition="in" filter="strips(downRight)">
                                      <p:cBhvr>
                                        <p:cTn id="21" dur="500"/>
                                        <p:tgtEl>
                                          <p:spTgt spid="561182"/>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561179"/>
                                        </p:tgtEl>
                                        <p:attrNameLst>
                                          <p:attrName>style.visibility</p:attrName>
                                        </p:attrNameLst>
                                      </p:cBhvr>
                                      <p:to>
                                        <p:strVal val="visible"/>
                                      </p:to>
                                    </p:set>
                                    <p:animEffect transition="in" filter="strips(downRight)">
                                      <p:cBhvr>
                                        <p:cTn id="26" dur="500"/>
                                        <p:tgtEl>
                                          <p:spTgt spid="561179"/>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561180"/>
                                        </p:tgtEl>
                                        <p:attrNameLst>
                                          <p:attrName>style.visibility</p:attrName>
                                        </p:attrNameLst>
                                      </p:cBhvr>
                                      <p:to>
                                        <p:strVal val="visible"/>
                                      </p:to>
                                    </p:set>
                                    <p:anim calcmode="lin" valueType="num">
                                      <p:cBhvr additive="base">
                                        <p:cTn id="31" dur="500" fill="hold"/>
                                        <p:tgtEl>
                                          <p:spTgt spid="561180"/>
                                        </p:tgtEl>
                                        <p:attrNameLst>
                                          <p:attrName>ppt_x</p:attrName>
                                        </p:attrNameLst>
                                      </p:cBhvr>
                                      <p:tavLst>
                                        <p:tav tm="0">
                                          <p:val>
                                            <p:strVal val="0-#ppt_w/2"/>
                                          </p:val>
                                        </p:tav>
                                        <p:tav tm="100000">
                                          <p:val>
                                            <p:strVal val="#ppt_x"/>
                                          </p:val>
                                        </p:tav>
                                      </p:tavLst>
                                    </p:anim>
                                    <p:anim calcmode="lin" valueType="num">
                                      <p:cBhvr additive="base">
                                        <p:cTn id="32" dur="500" fill="hold"/>
                                        <p:tgtEl>
                                          <p:spTgt spid="561180"/>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561181"/>
                                        </p:tgtEl>
                                        <p:attrNameLst>
                                          <p:attrName>style.visibility</p:attrName>
                                        </p:attrNameLst>
                                      </p:cBhvr>
                                      <p:to>
                                        <p:strVal val="visible"/>
                                      </p:to>
                                    </p:set>
                                    <p:anim calcmode="lin" valueType="num">
                                      <p:cBhvr additive="base">
                                        <p:cTn id="37" dur="500" fill="hold"/>
                                        <p:tgtEl>
                                          <p:spTgt spid="561181"/>
                                        </p:tgtEl>
                                        <p:attrNameLst>
                                          <p:attrName>ppt_x</p:attrName>
                                        </p:attrNameLst>
                                      </p:cBhvr>
                                      <p:tavLst>
                                        <p:tav tm="0">
                                          <p:val>
                                            <p:strVal val="0-#ppt_w/2"/>
                                          </p:val>
                                        </p:tav>
                                        <p:tav tm="100000">
                                          <p:val>
                                            <p:strVal val="#ppt_x"/>
                                          </p:val>
                                        </p:tav>
                                      </p:tavLst>
                                    </p:anim>
                                    <p:anim calcmode="lin" valueType="num">
                                      <p:cBhvr additive="base">
                                        <p:cTn id="38" dur="500" fill="hold"/>
                                        <p:tgtEl>
                                          <p:spTgt spid="56118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158" grpId="0"/>
      <p:bldP spid="561180" grpId="0" animBg="1"/>
      <p:bldP spid="561181" grpId="0" animBg="1"/>
      <p:bldP spid="561182"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灯片编号占位符 5"/>
          <p:cNvSpPr>
            <a:spLocks noGrp="1"/>
          </p:cNvSpPr>
          <p:nvPr>
            <p:ph type="sldNum" sz="quarter" idx="12"/>
          </p:nvPr>
        </p:nvSpPr>
        <p:spPr/>
        <p:txBody>
          <a:bodyPr/>
          <a:lstStyle/>
          <a:p>
            <a:fld id="{29FF5AA9-2CE9-4408-9EF1-E3D88524D02C}" type="slidenum">
              <a:rPr lang="en-US" altLang="zh-CN"/>
              <a:pPr/>
              <a:t>98</a:t>
            </a:fld>
            <a:endParaRPr lang="en-US" altLang="zh-CN"/>
          </a:p>
        </p:txBody>
      </p:sp>
      <p:sp>
        <p:nvSpPr>
          <p:cNvPr id="562178" name="Rectangle 2"/>
          <p:cNvSpPr>
            <a:spLocks noGrp="1" noChangeArrowheads="1"/>
          </p:cNvSpPr>
          <p:nvPr>
            <p:ph type="title"/>
          </p:nvPr>
        </p:nvSpPr>
        <p:spPr>
          <a:xfrm>
            <a:off x="685800" y="0"/>
            <a:ext cx="7772400" cy="981075"/>
          </a:xfrm>
        </p:spPr>
        <p:txBody>
          <a:bodyPr/>
          <a:lstStyle/>
          <a:p>
            <a:r>
              <a:rPr lang="zh-CN" altLang="en-US">
                <a:solidFill>
                  <a:schemeClr val="tx1"/>
                </a:solidFill>
                <a:latin typeface="黑体" pitchFamily="49" charset="-122"/>
                <a:ea typeface="黑体" pitchFamily="49" charset="-122"/>
              </a:rPr>
              <a:t>相敏检波</a:t>
            </a:r>
          </a:p>
        </p:txBody>
      </p:sp>
      <p:sp>
        <p:nvSpPr>
          <p:cNvPr id="562179" name="Rectangle 3"/>
          <p:cNvSpPr>
            <a:spLocks noGrp="1" noChangeArrowheads="1"/>
          </p:cNvSpPr>
          <p:nvPr>
            <p:ph type="body" idx="1"/>
          </p:nvPr>
        </p:nvSpPr>
        <p:spPr>
          <a:xfrm>
            <a:off x="387350" y="908050"/>
            <a:ext cx="6623050" cy="579438"/>
          </a:xfrm>
          <a:noFill/>
          <a:ln/>
        </p:spPr>
        <p:txBody>
          <a:bodyPr wrap="none">
            <a:spAutoFit/>
          </a:bodyPr>
          <a:lstStyle/>
          <a:p>
            <a:r>
              <a:rPr lang="zh-CN" altLang="en-US"/>
              <a:t>相敏检波器：鉴相器、同步解调器</a:t>
            </a:r>
          </a:p>
        </p:txBody>
      </p:sp>
      <p:sp>
        <p:nvSpPr>
          <p:cNvPr id="562180" name="Text Box 4"/>
          <p:cNvSpPr txBox="1">
            <a:spLocks noChangeArrowheads="1"/>
          </p:cNvSpPr>
          <p:nvPr/>
        </p:nvSpPr>
        <p:spPr bwMode="auto">
          <a:xfrm>
            <a:off x="7283450" y="0"/>
            <a:ext cx="1860550" cy="457200"/>
          </a:xfrm>
          <a:prstGeom prst="rect">
            <a:avLst/>
          </a:prstGeom>
          <a:solidFill>
            <a:srgbClr val="CCCCFF"/>
          </a:solidFill>
          <a:ln w="9525">
            <a:noFill/>
            <a:miter lim="800000"/>
            <a:headEnd/>
            <a:tailEnd/>
          </a:ln>
          <a:effectLst/>
        </p:spPr>
        <p:txBody>
          <a:bodyPr wrap="none">
            <a:spAutoFit/>
          </a:bodyPr>
          <a:lstStyle/>
          <a:p>
            <a:pPr algn="r"/>
            <a:r>
              <a:rPr kumimoji="1" lang="zh-CN" altLang="en-US"/>
              <a:t>锁相放大器</a:t>
            </a:r>
            <a:r>
              <a:rPr kumimoji="1" lang="en-US" altLang="zh-CN"/>
              <a:t>2</a:t>
            </a:r>
            <a:endParaRPr kumimoji="1" lang="en-US" altLang="zh-CN">
              <a:ea typeface="华文行楷" pitchFamily="2" charset="-122"/>
            </a:endParaRPr>
          </a:p>
        </p:txBody>
      </p:sp>
      <p:graphicFrame>
        <p:nvGraphicFramePr>
          <p:cNvPr id="562181" name="Object 5"/>
          <p:cNvGraphicFramePr>
            <a:graphicFrameLocks noChangeAspect="1"/>
          </p:cNvGraphicFramePr>
          <p:nvPr/>
        </p:nvGraphicFramePr>
        <p:xfrm>
          <a:off x="514350" y="3903663"/>
          <a:ext cx="8115300" cy="879475"/>
        </p:xfrm>
        <a:graphic>
          <a:graphicData uri="http://schemas.openxmlformats.org/presentationml/2006/ole">
            <p:oleObj spid="_x0000_s562181" name="Equation" r:id="rId3" imgW="3632040" imgH="393480" progId="Equation.DSMT4">
              <p:embed/>
            </p:oleObj>
          </a:graphicData>
        </a:graphic>
      </p:graphicFrame>
      <p:grpSp>
        <p:nvGrpSpPr>
          <p:cNvPr id="562182" name="Group 6"/>
          <p:cNvGrpSpPr>
            <a:grpSpLocks/>
          </p:cNvGrpSpPr>
          <p:nvPr/>
        </p:nvGrpSpPr>
        <p:grpSpPr bwMode="auto">
          <a:xfrm>
            <a:off x="1619250" y="1687513"/>
            <a:ext cx="4945063" cy="2028825"/>
            <a:chOff x="113" y="2795"/>
            <a:chExt cx="3115" cy="1278"/>
          </a:xfrm>
        </p:grpSpPr>
        <p:sp>
          <p:nvSpPr>
            <p:cNvPr id="562183" name="Line 7"/>
            <p:cNvSpPr>
              <a:spLocks noChangeShapeType="1"/>
            </p:cNvSpPr>
            <p:nvPr/>
          </p:nvSpPr>
          <p:spPr bwMode="auto">
            <a:xfrm flipH="1">
              <a:off x="1474" y="3067"/>
              <a:ext cx="1315" cy="0"/>
            </a:xfrm>
            <a:prstGeom prst="line">
              <a:avLst/>
            </a:prstGeom>
            <a:noFill/>
            <a:ln w="28575">
              <a:solidFill>
                <a:srgbClr val="FF3300"/>
              </a:solidFill>
              <a:round/>
              <a:headEnd/>
              <a:tailEnd/>
            </a:ln>
            <a:effectLst/>
          </p:spPr>
          <p:txBody>
            <a:bodyPr/>
            <a:lstStyle/>
            <a:p>
              <a:endParaRPr lang="zh-CN" altLang="en-US"/>
            </a:p>
          </p:txBody>
        </p:sp>
        <p:sp>
          <p:nvSpPr>
            <p:cNvPr id="562184" name="Text Box 8"/>
            <p:cNvSpPr txBox="1">
              <a:spLocks noChangeArrowheads="1"/>
            </p:cNvSpPr>
            <p:nvPr/>
          </p:nvSpPr>
          <p:spPr bwMode="auto">
            <a:xfrm>
              <a:off x="657" y="3746"/>
              <a:ext cx="499" cy="327"/>
            </a:xfrm>
            <a:prstGeom prst="rect">
              <a:avLst/>
            </a:prstGeom>
            <a:noFill/>
            <a:ln w="9525">
              <a:noFill/>
              <a:miter lim="800000"/>
              <a:headEnd/>
              <a:tailEnd/>
            </a:ln>
            <a:effectLst/>
          </p:spPr>
          <p:txBody>
            <a:bodyPr wrap="none">
              <a:spAutoFit/>
            </a:bodyPr>
            <a:lstStyle/>
            <a:p>
              <a:r>
                <a:rPr lang="en-US" altLang="zh-CN" sz="2800" i="1"/>
                <a:t>u</a:t>
              </a:r>
              <a:r>
                <a:rPr lang="en-US" altLang="zh-CN" sz="2800" i="1" baseline="-25000"/>
                <a:t>r</a:t>
              </a:r>
              <a:r>
                <a:rPr lang="en-US" altLang="zh-CN" sz="2800"/>
                <a:t>(</a:t>
              </a:r>
              <a:r>
                <a:rPr lang="en-US" altLang="zh-CN" sz="2800" i="1"/>
                <a:t>t</a:t>
              </a:r>
              <a:r>
                <a:rPr lang="en-US" altLang="zh-CN" sz="2800"/>
                <a:t>)</a:t>
              </a:r>
              <a:endParaRPr lang="en-US" altLang="zh-CN" sz="2800" i="1"/>
            </a:p>
          </p:txBody>
        </p:sp>
        <p:sp>
          <p:nvSpPr>
            <p:cNvPr id="562185" name="Text Box 9"/>
            <p:cNvSpPr txBox="1">
              <a:spLocks noChangeArrowheads="1"/>
            </p:cNvSpPr>
            <p:nvPr/>
          </p:nvSpPr>
          <p:spPr bwMode="auto">
            <a:xfrm>
              <a:off x="113" y="3111"/>
              <a:ext cx="482" cy="327"/>
            </a:xfrm>
            <a:prstGeom prst="rect">
              <a:avLst/>
            </a:prstGeom>
            <a:noFill/>
            <a:ln w="9525">
              <a:noFill/>
              <a:miter lim="800000"/>
              <a:headEnd/>
              <a:tailEnd/>
            </a:ln>
            <a:effectLst/>
          </p:spPr>
          <p:txBody>
            <a:bodyPr wrap="none">
              <a:spAutoFit/>
            </a:bodyPr>
            <a:lstStyle/>
            <a:p>
              <a:r>
                <a:rPr lang="en-US" altLang="zh-CN" sz="2800" i="1"/>
                <a:t>u</a:t>
              </a:r>
              <a:r>
                <a:rPr lang="en-US" altLang="zh-CN" sz="2800" i="1" baseline="-25000"/>
                <a:t>i</a:t>
              </a:r>
              <a:r>
                <a:rPr lang="en-US" altLang="zh-CN" sz="2800"/>
                <a:t>(</a:t>
              </a:r>
              <a:r>
                <a:rPr lang="en-US" altLang="zh-CN" sz="2800" i="1"/>
                <a:t>t</a:t>
              </a:r>
              <a:r>
                <a:rPr lang="en-US" altLang="zh-CN" sz="2800"/>
                <a:t>)</a:t>
              </a:r>
              <a:endParaRPr lang="en-US" altLang="zh-CN" sz="2800" i="1"/>
            </a:p>
          </p:txBody>
        </p:sp>
        <p:sp>
          <p:nvSpPr>
            <p:cNvPr id="562186" name="Text Box 10"/>
            <p:cNvSpPr txBox="1">
              <a:spLocks noChangeArrowheads="1"/>
            </p:cNvSpPr>
            <p:nvPr/>
          </p:nvSpPr>
          <p:spPr bwMode="auto">
            <a:xfrm>
              <a:off x="1185" y="3067"/>
              <a:ext cx="516" cy="327"/>
            </a:xfrm>
            <a:prstGeom prst="rect">
              <a:avLst/>
            </a:prstGeom>
            <a:noFill/>
            <a:ln w="9525">
              <a:noFill/>
              <a:miter lim="800000"/>
              <a:headEnd/>
              <a:tailEnd/>
            </a:ln>
            <a:effectLst/>
          </p:spPr>
          <p:txBody>
            <a:bodyPr wrap="none">
              <a:spAutoFit/>
            </a:bodyPr>
            <a:lstStyle/>
            <a:p>
              <a:r>
                <a:rPr lang="en-US" altLang="zh-CN" sz="2800" i="1"/>
                <a:t>u</a:t>
              </a:r>
              <a:r>
                <a:rPr lang="en-US" altLang="zh-CN" sz="2800" i="1" baseline="-25000"/>
                <a:t>d</a:t>
              </a:r>
              <a:r>
                <a:rPr lang="en-US" altLang="zh-CN" sz="2800"/>
                <a:t>(</a:t>
              </a:r>
              <a:r>
                <a:rPr lang="en-US" altLang="zh-CN" sz="2800" i="1"/>
                <a:t>t</a:t>
              </a:r>
              <a:r>
                <a:rPr lang="en-US" altLang="zh-CN" sz="2800"/>
                <a:t>)</a:t>
              </a:r>
              <a:endParaRPr lang="en-US" altLang="zh-CN" sz="2800" i="1"/>
            </a:p>
          </p:txBody>
        </p:sp>
        <p:grpSp>
          <p:nvGrpSpPr>
            <p:cNvPr id="562187" name="Group 11"/>
            <p:cNvGrpSpPr>
              <a:grpSpLocks/>
            </p:cNvGrpSpPr>
            <p:nvPr/>
          </p:nvGrpSpPr>
          <p:grpSpPr bwMode="auto">
            <a:xfrm>
              <a:off x="340" y="2840"/>
              <a:ext cx="816" cy="861"/>
              <a:chOff x="340" y="1707"/>
              <a:chExt cx="816" cy="861"/>
            </a:xfrm>
          </p:grpSpPr>
          <p:grpSp>
            <p:nvGrpSpPr>
              <p:cNvPr id="562188" name="Group 12"/>
              <p:cNvGrpSpPr>
                <a:grpSpLocks/>
              </p:cNvGrpSpPr>
              <p:nvPr/>
            </p:nvGrpSpPr>
            <p:grpSpPr bwMode="auto">
              <a:xfrm>
                <a:off x="703" y="1707"/>
                <a:ext cx="453" cy="453"/>
                <a:chOff x="2653" y="3475"/>
                <a:chExt cx="453" cy="453"/>
              </a:xfrm>
            </p:grpSpPr>
            <p:sp>
              <p:nvSpPr>
                <p:cNvPr id="562189" name="Oval 13"/>
                <p:cNvSpPr>
                  <a:spLocks noChangeAspect="1" noChangeArrowheads="1"/>
                </p:cNvSpPr>
                <p:nvPr/>
              </p:nvSpPr>
              <p:spPr bwMode="auto">
                <a:xfrm>
                  <a:off x="2653" y="3475"/>
                  <a:ext cx="453" cy="453"/>
                </a:xfrm>
                <a:prstGeom prst="ellipse">
                  <a:avLst/>
                </a:prstGeom>
                <a:solidFill>
                  <a:schemeClr val="bg1"/>
                </a:solidFill>
                <a:ln w="38100">
                  <a:solidFill>
                    <a:schemeClr val="tx1"/>
                  </a:solidFill>
                  <a:round/>
                  <a:headEnd/>
                  <a:tailEnd/>
                </a:ln>
                <a:effectLst/>
              </p:spPr>
              <p:txBody>
                <a:bodyPr wrap="none" anchor="ctr"/>
                <a:lstStyle/>
                <a:p>
                  <a:endParaRPr lang="zh-CN" altLang="en-US"/>
                </a:p>
              </p:txBody>
            </p:sp>
            <p:sp>
              <p:nvSpPr>
                <p:cNvPr id="562190" name="Line 14"/>
                <p:cNvSpPr>
                  <a:spLocks noChangeShapeType="1"/>
                </p:cNvSpPr>
                <p:nvPr/>
              </p:nvSpPr>
              <p:spPr bwMode="auto">
                <a:xfrm rot="2700000">
                  <a:off x="2653" y="3702"/>
                  <a:ext cx="453" cy="0"/>
                </a:xfrm>
                <a:prstGeom prst="line">
                  <a:avLst/>
                </a:prstGeom>
                <a:noFill/>
                <a:ln w="28575">
                  <a:solidFill>
                    <a:schemeClr val="tx1"/>
                  </a:solidFill>
                  <a:round/>
                  <a:headEnd/>
                  <a:tailEnd/>
                </a:ln>
                <a:effectLst/>
              </p:spPr>
              <p:txBody>
                <a:bodyPr/>
                <a:lstStyle/>
                <a:p>
                  <a:endParaRPr lang="zh-CN" altLang="en-US"/>
                </a:p>
              </p:txBody>
            </p:sp>
            <p:sp>
              <p:nvSpPr>
                <p:cNvPr id="562191" name="Line 15"/>
                <p:cNvSpPr>
                  <a:spLocks noChangeShapeType="1"/>
                </p:cNvSpPr>
                <p:nvPr/>
              </p:nvSpPr>
              <p:spPr bwMode="auto">
                <a:xfrm rot="18900000" flipH="1">
                  <a:off x="2653" y="3702"/>
                  <a:ext cx="453" cy="0"/>
                </a:xfrm>
                <a:prstGeom prst="line">
                  <a:avLst/>
                </a:prstGeom>
                <a:noFill/>
                <a:ln w="28575">
                  <a:solidFill>
                    <a:schemeClr val="tx1"/>
                  </a:solidFill>
                  <a:round/>
                  <a:headEnd/>
                  <a:tailEnd/>
                </a:ln>
                <a:effectLst/>
              </p:spPr>
              <p:txBody>
                <a:bodyPr/>
                <a:lstStyle/>
                <a:p>
                  <a:endParaRPr lang="zh-CN" altLang="en-US"/>
                </a:p>
              </p:txBody>
            </p:sp>
          </p:grpSp>
          <p:sp>
            <p:nvSpPr>
              <p:cNvPr id="562192" name="Line 16"/>
              <p:cNvSpPr>
                <a:spLocks noChangeShapeType="1"/>
              </p:cNvSpPr>
              <p:nvPr/>
            </p:nvSpPr>
            <p:spPr bwMode="auto">
              <a:xfrm>
                <a:off x="431" y="1934"/>
                <a:ext cx="272" cy="0"/>
              </a:xfrm>
              <a:prstGeom prst="line">
                <a:avLst/>
              </a:prstGeom>
              <a:noFill/>
              <a:ln w="28575">
                <a:solidFill>
                  <a:schemeClr val="tx1"/>
                </a:solidFill>
                <a:round/>
                <a:headEnd/>
                <a:tailEnd/>
              </a:ln>
              <a:effectLst/>
            </p:spPr>
            <p:txBody>
              <a:bodyPr/>
              <a:lstStyle/>
              <a:p>
                <a:endParaRPr lang="zh-CN" altLang="en-US"/>
              </a:p>
            </p:txBody>
          </p:sp>
          <p:sp>
            <p:nvSpPr>
              <p:cNvPr id="562193" name="Line 17"/>
              <p:cNvSpPr>
                <a:spLocks noChangeShapeType="1"/>
              </p:cNvSpPr>
              <p:nvPr/>
            </p:nvSpPr>
            <p:spPr bwMode="auto">
              <a:xfrm>
                <a:off x="929" y="2160"/>
                <a:ext cx="0" cy="318"/>
              </a:xfrm>
              <a:prstGeom prst="line">
                <a:avLst/>
              </a:prstGeom>
              <a:noFill/>
              <a:ln w="28575">
                <a:solidFill>
                  <a:schemeClr val="tx1"/>
                </a:solidFill>
                <a:round/>
                <a:headEnd/>
                <a:tailEnd/>
              </a:ln>
              <a:effectLst/>
            </p:spPr>
            <p:txBody>
              <a:bodyPr/>
              <a:lstStyle/>
              <a:p>
                <a:endParaRPr lang="zh-CN" altLang="en-US"/>
              </a:p>
            </p:txBody>
          </p:sp>
          <p:sp>
            <p:nvSpPr>
              <p:cNvPr id="562194" name="Oval 18"/>
              <p:cNvSpPr>
                <a:spLocks noChangeArrowheads="1"/>
              </p:cNvSpPr>
              <p:nvPr/>
            </p:nvSpPr>
            <p:spPr bwMode="auto">
              <a:xfrm>
                <a:off x="884" y="2477"/>
                <a:ext cx="91" cy="91"/>
              </a:xfrm>
              <a:prstGeom prst="ellipse">
                <a:avLst/>
              </a:prstGeom>
              <a:noFill/>
              <a:ln w="38100">
                <a:solidFill>
                  <a:schemeClr val="tx1"/>
                </a:solidFill>
                <a:round/>
                <a:headEnd/>
                <a:tailEnd/>
              </a:ln>
              <a:effectLst/>
            </p:spPr>
            <p:txBody>
              <a:bodyPr wrap="none" anchor="ctr"/>
              <a:lstStyle/>
              <a:p>
                <a:endParaRPr lang="zh-CN" altLang="en-US"/>
              </a:p>
            </p:txBody>
          </p:sp>
          <p:sp>
            <p:nvSpPr>
              <p:cNvPr id="562195" name="Oval 19"/>
              <p:cNvSpPr>
                <a:spLocks noChangeArrowheads="1"/>
              </p:cNvSpPr>
              <p:nvPr/>
            </p:nvSpPr>
            <p:spPr bwMode="auto">
              <a:xfrm>
                <a:off x="340" y="1888"/>
                <a:ext cx="91" cy="91"/>
              </a:xfrm>
              <a:prstGeom prst="ellipse">
                <a:avLst/>
              </a:prstGeom>
              <a:noFill/>
              <a:ln w="38100">
                <a:solidFill>
                  <a:schemeClr val="tx1"/>
                </a:solidFill>
                <a:round/>
                <a:headEnd/>
                <a:tailEnd/>
              </a:ln>
              <a:effectLst/>
            </p:spPr>
            <p:txBody>
              <a:bodyPr wrap="none" anchor="ctr"/>
              <a:lstStyle/>
              <a:p>
                <a:endParaRPr lang="zh-CN" altLang="en-US"/>
              </a:p>
            </p:txBody>
          </p:sp>
        </p:grpSp>
        <p:sp>
          <p:nvSpPr>
            <p:cNvPr id="562196" name="Line 20"/>
            <p:cNvSpPr>
              <a:spLocks noChangeShapeType="1"/>
            </p:cNvSpPr>
            <p:nvPr/>
          </p:nvSpPr>
          <p:spPr bwMode="auto">
            <a:xfrm>
              <a:off x="1156" y="3066"/>
              <a:ext cx="318" cy="0"/>
            </a:xfrm>
            <a:prstGeom prst="line">
              <a:avLst/>
            </a:prstGeom>
            <a:noFill/>
            <a:ln w="28575">
              <a:solidFill>
                <a:schemeClr val="tx1"/>
              </a:solidFill>
              <a:round/>
              <a:headEnd/>
              <a:tailEnd/>
            </a:ln>
            <a:effectLst/>
          </p:spPr>
          <p:txBody>
            <a:bodyPr/>
            <a:lstStyle/>
            <a:p>
              <a:endParaRPr lang="zh-CN" altLang="en-US"/>
            </a:p>
          </p:txBody>
        </p:sp>
        <p:sp>
          <p:nvSpPr>
            <p:cNvPr id="562197" name="Oval 21"/>
            <p:cNvSpPr>
              <a:spLocks noChangeArrowheads="1"/>
            </p:cNvSpPr>
            <p:nvPr/>
          </p:nvSpPr>
          <p:spPr bwMode="auto">
            <a:xfrm>
              <a:off x="2789" y="3022"/>
              <a:ext cx="91" cy="91"/>
            </a:xfrm>
            <a:prstGeom prst="ellipse">
              <a:avLst/>
            </a:prstGeom>
            <a:noFill/>
            <a:ln w="38100">
              <a:solidFill>
                <a:srgbClr val="FF3300"/>
              </a:solidFill>
              <a:round/>
              <a:headEnd/>
              <a:tailEnd/>
            </a:ln>
            <a:effectLst/>
          </p:spPr>
          <p:txBody>
            <a:bodyPr wrap="none" anchor="ctr"/>
            <a:lstStyle/>
            <a:p>
              <a:endParaRPr lang="zh-CN" altLang="en-US"/>
            </a:p>
          </p:txBody>
        </p:sp>
        <p:sp>
          <p:nvSpPr>
            <p:cNvPr id="562198" name="Text Box 22"/>
            <p:cNvSpPr txBox="1">
              <a:spLocks noChangeArrowheads="1"/>
            </p:cNvSpPr>
            <p:nvPr/>
          </p:nvSpPr>
          <p:spPr bwMode="auto">
            <a:xfrm>
              <a:off x="1746" y="2795"/>
              <a:ext cx="716" cy="542"/>
            </a:xfrm>
            <a:prstGeom prst="rect">
              <a:avLst/>
            </a:prstGeom>
            <a:solidFill>
              <a:schemeClr val="bg1"/>
            </a:solidFill>
            <a:ln w="38100">
              <a:solidFill>
                <a:srgbClr val="FF3300"/>
              </a:solidFill>
              <a:miter lim="800000"/>
              <a:headEnd/>
              <a:tailEnd/>
            </a:ln>
            <a:effectLst/>
          </p:spPr>
          <p:txBody>
            <a:bodyPr wrap="none">
              <a:spAutoFit/>
            </a:bodyPr>
            <a:lstStyle/>
            <a:p>
              <a:pPr algn="ctr"/>
              <a:r>
                <a:rPr lang="zh-CN" altLang="en-US">
                  <a:latin typeface="Arial" pitchFamily="34" charset="0"/>
                </a:rPr>
                <a:t>低通</a:t>
              </a:r>
            </a:p>
            <a:p>
              <a:pPr algn="ctr"/>
              <a:r>
                <a:rPr lang="zh-CN" altLang="en-US">
                  <a:latin typeface="Arial" pitchFamily="34" charset="0"/>
                </a:rPr>
                <a:t>滤波器</a:t>
              </a:r>
            </a:p>
          </p:txBody>
        </p:sp>
        <p:sp>
          <p:nvSpPr>
            <p:cNvPr id="562199" name="Text Box 23"/>
            <p:cNvSpPr txBox="1">
              <a:spLocks noChangeArrowheads="1"/>
            </p:cNvSpPr>
            <p:nvPr/>
          </p:nvSpPr>
          <p:spPr bwMode="auto">
            <a:xfrm>
              <a:off x="2517" y="3067"/>
              <a:ext cx="711" cy="327"/>
            </a:xfrm>
            <a:prstGeom prst="rect">
              <a:avLst/>
            </a:prstGeom>
            <a:noFill/>
            <a:ln w="9525">
              <a:noFill/>
              <a:miter lim="800000"/>
              <a:headEnd/>
              <a:tailEnd/>
            </a:ln>
            <a:effectLst/>
          </p:spPr>
          <p:txBody>
            <a:bodyPr wrap="none">
              <a:spAutoFit/>
            </a:bodyPr>
            <a:lstStyle/>
            <a:p>
              <a:r>
                <a:rPr lang="en-US" altLang="zh-CN" sz="2800" i="1"/>
                <a:t>u</a:t>
              </a:r>
              <a:r>
                <a:rPr lang="en-US" altLang="zh-CN" sz="2800" i="1" baseline="-25000"/>
                <a:t>LPF</a:t>
              </a:r>
              <a:r>
                <a:rPr lang="en-US" altLang="zh-CN" sz="2800"/>
                <a:t>(</a:t>
              </a:r>
              <a:r>
                <a:rPr lang="en-US" altLang="zh-CN" sz="2800" i="1"/>
                <a:t>t</a:t>
              </a:r>
              <a:r>
                <a:rPr lang="en-US" altLang="zh-CN" sz="2800"/>
                <a:t>)</a:t>
              </a:r>
              <a:endParaRPr lang="en-US" altLang="zh-CN" sz="2800" i="1"/>
            </a:p>
          </p:txBody>
        </p:sp>
      </p:grpSp>
      <p:sp>
        <p:nvSpPr>
          <p:cNvPr id="562200" name="Rectangle 24"/>
          <p:cNvSpPr>
            <a:spLocks noChangeArrowheads="1"/>
          </p:cNvSpPr>
          <p:nvPr/>
        </p:nvSpPr>
        <p:spPr bwMode="auto">
          <a:xfrm>
            <a:off x="900113" y="4941888"/>
            <a:ext cx="7229475" cy="519112"/>
          </a:xfrm>
          <a:prstGeom prst="rect">
            <a:avLst/>
          </a:prstGeom>
          <a:noFill/>
          <a:ln w="9525">
            <a:noFill/>
            <a:miter lim="800000"/>
            <a:headEnd/>
            <a:tailEnd/>
          </a:ln>
          <a:effectLst/>
        </p:spPr>
        <p:txBody>
          <a:bodyPr wrap="none">
            <a:spAutoFit/>
          </a:bodyPr>
          <a:lstStyle/>
          <a:p>
            <a:r>
              <a:rPr lang="zh-CN" altLang="en-US" sz="2800">
                <a:ea typeface="黑体" pitchFamily="49" charset="-122"/>
              </a:rPr>
              <a:t>当输入信号与参考信号同频时</a:t>
            </a:r>
            <a:r>
              <a:rPr lang="zh-CN" altLang="en-US" sz="2800"/>
              <a:t>，</a:t>
            </a:r>
            <a:r>
              <a:rPr lang="zh-CN" altLang="en-US" sz="2800" i="1">
                <a:solidFill>
                  <a:srgbClr val="FF3300"/>
                </a:solidFill>
                <a:sym typeface="Symbol" pitchFamily="18" charset="2"/>
              </a:rPr>
              <a:t></a:t>
            </a:r>
            <a:r>
              <a:rPr lang="en-US" altLang="zh-CN" sz="2800" i="1" baseline="-25000">
                <a:solidFill>
                  <a:srgbClr val="FF3300"/>
                </a:solidFill>
                <a:sym typeface="Symbol" pitchFamily="18" charset="2"/>
              </a:rPr>
              <a:t>i</a:t>
            </a:r>
            <a:r>
              <a:rPr lang="zh-CN" altLang="en-US" sz="2800">
                <a:solidFill>
                  <a:srgbClr val="FF3300"/>
                </a:solidFill>
                <a:sym typeface="Symbol" pitchFamily="18" charset="2"/>
              </a:rPr>
              <a:t>－</a:t>
            </a:r>
            <a:r>
              <a:rPr lang="zh-CN" altLang="en-US" sz="2800" i="1">
                <a:solidFill>
                  <a:srgbClr val="FF3300"/>
                </a:solidFill>
                <a:sym typeface="Symbol" pitchFamily="18" charset="2"/>
              </a:rPr>
              <a:t></a:t>
            </a:r>
            <a:r>
              <a:rPr lang="en-US" altLang="zh-CN" sz="2800" i="1" baseline="-25000">
                <a:solidFill>
                  <a:srgbClr val="FF3300"/>
                </a:solidFill>
                <a:sym typeface="Symbol" pitchFamily="18" charset="2"/>
              </a:rPr>
              <a:t>r</a:t>
            </a:r>
            <a:r>
              <a:rPr lang="en-US" altLang="zh-CN" sz="2800" i="1">
                <a:solidFill>
                  <a:srgbClr val="0000FF"/>
                </a:solidFill>
                <a:sym typeface="Symbol" pitchFamily="18" charset="2"/>
              </a:rPr>
              <a:t> </a:t>
            </a:r>
            <a:r>
              <a:rPr lang="en-US" altLang="zh-CN" sz="2800" b="1">
                <a:solidFill>
                  <a:srgbClr val="FF3300"/>
                </a:solidFill>
                <a:sym typeface="Symbol" pitchFamily="18" charset="2"/>
              </a:rPr>
              <a:t> </a:t>
            </a:r>
            <a:r>
              <a:rPr lang="en-US" altLang="zh-CN" sz="2800">
                <a:solidFill>
                  <a:srgbClr val="0000FF"/>
                </a:solidFill>
              </a:rPr>
              <a:t>0</a:t>
            </a:r>
            <a:r>
              <a:rPr lang="zh-CN" altLang="en-US" sz="2800">
                <a:solidFill>
                  <a:srgbClr val="0000FF"/>
                </a:solidFill>
              </a:rPr>
              <a:t>，</a:t>
            </a:r>
          </a:p>
        </p:txBody>
      </p:sp>
      <p:graphicFrame>
        <p:nvGraphicFramePr>
          <p:cNvPr id="562201" name="Object 25"/>
          <p:cNvGraphicFramePr>
            <a:graphicFrameLocks noChangeAspect="1"/>
          </p:cNvGraphicFramePr>
          <p:nvPr/>
        </p:nvGraphicFramePr>
        <p:xfrm>
          <a:off x="1477963" y="5589588"/>
          <a:ext cx="6186487" cy="879475"/>
        </p:xfrm>
        <a:graphic>
          <a:graphicData uri="http://schemas.openxmlformats.org/presentationml/2006/ole">
            <p:oleObj spid="_x0000_s562201" name="Equation" r:id="rId4" imgW="2768400" imgH="393480" progId="Equation.DSMT4">
              <p:embed/>
            </p:oleObj>
          </a:graphicData>
        </a:graphic>
      </p:graphicFrame>
      <p:sp>
        <p:nvSpPr>
          <p:cNvPr id="562202" name="Rectangle 26"/>
          <p:cNvSpPr>
            <a:spLocks noChangeArrowheads="1"/>
          </p:cNvSpPr>
          <p:nvPr/>
        </p:nvSpPr>
        <p:spPr bwMode="auto">
          <a:xfrm>
            <a:off x="1403350" y="1543050"/>
            <a:ext cx="5616575" cy="2160588"/>
          </a:xfrm>
          <a:prstGeom prst="rect">
            <a:avLst/>
          </a:prstGeom>
          <a:noFill/>
          <a:ln w="28575">
            <a:solidFill>
              <a:schemeClr val="tx1"/>
            </a:solidFill>
            <a:prstDash val="dash"/>
            <a:miter lim="800000"/>
            <a:headEnd/>
            <a:tailEnd/>
          </a:ln>
          <a:effectLst/>
        </p:spPr>
        <p:txBody>
          <a:bodyPr wrap="none" anchor="ctr"/>
          <a:lstStyle/>
          <a:p>
            <a:endParaRPr lang="zh-CN" altLang="en-US"/>
          </a:p>
        </p:txBody>
      </p:sp>
      <p:sp>
        <p:nvSpPr>
          <p:cNvPr id="562203" name="Text Box 27"/>
          <p:cNvSpPr txBox="1">
            <a:spLocks noChangeArrowheads="1"/>
          </p:cNvSpPr>
          <p:nvPr/>
        </p:nvSpPr>
        <p:spPr bwMode="auto">
          <a:xfrm>
            <a:off x="4643438" y="3040063"/>
            <a:ext cx="2119312" cy="519112"/>
          </a:xfrm>
          <a:prstGeom prst="rect">
            <a:avLst/>
          </a:prstGeom>
          <a:solidFill>
            <a:srgbClr val="CCFF99"/>
          </a:solidFill>
          <a:ln w="9525">
            <a:noFill/>
            <a:miter lim="800000"/>
            <a:headEnd/>
            <a:tailEnd/>
          </a:ln>
          <a:effectLst/>
        </p:spPr>
        <p:txBody>
          <a:bodyPr wrap="none">
            <a:spAutoFit/>
          </a:bodyPr>
          <a:lstStyle/>
          <a:p>
            <a:r>
              <a:rPr lang="en-US" altLang="zh-CN" sz="2800">
                <a:latin typeface="Arial" pitchFamily="34" charset="0"/>
              </a:rPr>
              <a:t>PD</a:t>
            </a:r>
            <a:r>
              <a:rPr lang="zh-CN" altLang="en-US" sz="2800">
                <a:latin typeface="Arial" pitchFamily="34" charset="0"/>
              </a:rPr>
              <a:t>或者</a:t>
            </a:r>
            <a:r>
              <a:rPr lang="en-US" altLang="zh-CN" sz="2800">
                <a:latin typeface="Arial" pitchFamily="34" charset="0"/>
              </a:rPr>
              <a:t>PSD</a:t>
            </a:r>
          </a:p>
        </p:txBody>
      </p:sp>
      <p:sp>
        <p:nvSpPr>
          <p:cNvPr id="562204" name="Freeform 28"/>
          <p:cNvSpPr>
            <a:spLocks/>
          </p:cNvSpPr>
          <p:nvPr/>
        </p:nvSpPr>
        <p:spPr bwMode="auto">
          <a:xfrm>
            <a:off x="5940425" y="5516563"/>
            <a:ext cx="2062163" cy="1171575"/>
          </a:xfrm>
          <a:custGeom>
            <a:avLst/>
            <a:gdLst/>
            <a:ahLst/>
            <a:cxnLst>
              <a:cxn ang="0">
                <a:pos x="1299" y="345"/>
              </a:cxn>
              <a:cxn ang="0">
                <a:pos x="1189" y="180"/>
              </a:cxn>
              <a:cxn ang="0">
                <a:pos x="1107" y="125"/>
              </a:cxn>
              <a:cxn ang="0">
                <a:pos x="759" y="52"/>
              </a:cxn>
              <a:cxn ang="0">
                <a:pos x="512" y="61"/>
              </a:cxn>
              <a:cxn ang="0">
                <a:pos x="55" y="125"/>
              </a:cxn>
              <a:cxn ang="0">
                <a:pos x="0" y="226"/>
              </a:cxn>
              <a:cxn ang="0">
                <a:pos x="37" y="509"/>
              </a:cxn>
              <a:cxn ang="0">
                <a:pos x="604" y="719"/>
              </a:cxn>
              <a:cxn ang="0">
                <a:pos x="842" y="719"/>
              </a:cxn>
              <a:cxn ang="0">
                <a:pos x="970" y="665"/>
              </a:cxn>
              <a:cxn ang="0">
                <a:pos x="1024" y="628"/>
              </a:cxn>
              <a:cxn ang="0">
                <a:pos x="1052" y="610"/>
              </a:cxn>
              <a:cxn ang="0">
                <a:pos x="1098" y="546"/>
              </a:cxn>
              <a:cxn ang="0">
                <a:pos x="1107" y="518"/>
              </a:cxn>
              <a:cxn ang="0">
                <a:pos x="1125" y="491"/>
              </a:cxn>
              <a:cxn ang="0">
                <a:pos x="1162" y="409"/>
              </a:cxn>
              <a:cxn ang="0">
                <a:pos x="1207" y="335"/>
              </a:cxn>
              <a:cxn ang="0">
                <a:pos x="1244" y="281"/>
              </a:cxn>
              <a:cxn ang="0">
                <a:pos x="1299" y="198"/>
              </a:cxn>
            </a:cxnLst>
            <a:rect l="0" t="0" r="r" b="b"/>
            <a:pathLst>
              <a:path w="1299" h="738">
                <a:moveTo>
                  <a:pt x="1299" y="345"/>
                </a:moveTo>
                <a:cubicBezTo>
                  <a:pt x="1236" y="302"/>
                  <a:pt x="1225" y="233"/>
                  <a:pt x="1189" y="180"/>
                </a:cubicBezTo>
                <a:cubicBezTo>
                  <a:pt x="1170" y="151"/>
                  <a:pt x="1138" y="135"/>
                  <a:pt x="1107" y="125"/>
                </a:cubicBezTo>
                <a:cubicBezTo>
                  <a:pt x="1028" y="50"/>
                  <a:pt x="852" y="59"/>
                  <a:pt x="759" y="52"/>
                </a:cubicBezTo>
                <a:cubicBezTo>
                  <a:pt x="677" y="55"/>
                  <a:pt x="594" y="59"/>
                  <a:pt x="512" y="61"/>
                </a:cubicBezTo>
                <a:cubicBezTo>
                  <a:pt x="273" y="68"/>
                  <a:pt x="187" y="0"/>
                  <a:pt x="55" y="125"/>
                </a:cubicBezTo>
                <a:cubicBezTo>
                  <a:pt x="44" y="160"/>
                  <a:pt x="26" y="200"/>
                  <a:pt x="0" y="226"/>
                </a:cubicBezTo>
                <a:cubicBezTo>
                  <a:pt x="1" y="238"/>
                  <a:pt x="7" y="463"/>
                  <a:pt x="37" y="509"/>
                </a:cubicBezTo>
                <a:cubicBezTo>
                  <a:pt x="140" y="667"/>
                  <a:pt x="432" y="704"/>
                  <a:pt x="604" y="719"/>
                </a:cubicBezTo>
                <a:cubicBezTo>
                  <a:pt x="711" y="738"/>
                  <a:pt x="667" y="735"/>
                  <a:pt x="842" y="719"/>
                </a:cubicBezTo>
                <a:cubicBezTo>
                  <a:pt x="887" y="715"/>
                  <a:pt x="927" y="679"/>
                  <a:pt x="970" y="665"/>
                </a:cubicBezTo>
                <a:cubicBezTo>
                  <a:pt x="988" y="653"/>
                  <a:pt x="1006" y="640"/>
                  <a:pt x="1024" y="628"/>
                </a:cubicBezTo>
                <a:cubicBezTo>
                  <a:pt x="1033" y="622"/>
                  <a:pt x="1052" y="610"/>
                  <a:pt x="1052" y="610"/>
                </a:cubicBezTo>
                <a:cubicBezTo>
                  <a:pt x="1066" y="588"/>
                  <a:pt x="1085" y="569"/>
                  <a:pt x="1098" y="546"/>
                </a:cubicBezTo>
                <a:cubicBezTo>
                  <a:pt x="1103" y="538"/>
                  <a:pt x="1103" y="527"/>
                  <a:pt x="1107" y="518"/>
                </a:cubicBezTo>
                <a:cubicBezTo>
                  <a:pt x="1112" y="508"/>
                  <a:pt x="1119" y="500"/>
                  <a:pt x="1125" y="491"/>
                </a:cubicBezTo>
                <a:cubicBezTo>
                  <a:pt x="1146" y="426"/>
                  <a:pt x="1132" y="452"/>
                  <a:pt x="1162" y="409"/>
                </a:cubicBezTo>
                <a:cubicBezTo>
                  <a:pt x="1172" y="378"/>
                  <a:pt x="1185" y="359"/>
                  <a:pt x="1207" y="335"/>
                </a:cubicBezTo>
                <a:cubicBezTo>
                  <a:pt x="1235" y="250"/>
                  <a:pt x="1188" y="378"/>
                  <a:pt x="1244" y="281"/>
                </a:cubicBezTo>
                <a:cubicBezTo>
                  <a:pt x="1257" y="258"/>
                  <a:pt x="1259" y="198"/>
                  <a:pt x="1299" y="198"/>
                </a:cubicBezTo>
              </a:path>
            </a:pathLst>
          </a:custGeom>
          <a:noFill/>
          <a:ln w="76200" cmpd="sng">
            <a:solidFill>
              <a:srgbClr val="FF3300"/>
            </a:solidFill>
            <a:round/>
            <a:headEnd/>
            <a:tailEnd/>
          </a:ln>
          <a:effectLst/>
        </p:spPr>
        <p:txBody>
          <a:bodyPr/>
          <a:lstStyle/>
          <a:p>
            <a:endParaRPr lang="zh-CN" altLang="en-US"/>
          </a:p>
        </p:txBody>
      </p:sp>
      <p:sp>
        <p:nvSpPr>
          <p:cNvPr id="562205" name="Rectangle 29"/>
          <p:cNvSpPr>
            <a:spLocks noChangeArrowheads="1"/>
          </p:cNvSpPr>
          <p:nvPr/>
        </p:nvSpPr>
        <p:spPr bwMode="auto">
          <a:xfrm>
            <a:off x="4140200" y="1557338"/>
            <a:ext cx="2592388" cy="1223962"/>
          </a:xfrm>
          <a:prstGeom prst="rect">
            <a:avLst/>
          </a:prstGeom>
          <a:solidFill>
            <a:schemeClr val="bg1"/>
          </a:solidFill>
          <a:ln w="9525">
            <a:solidFill>
              <a:schemeClr val="bg1"/>
            </a:solidFill>
            <a:miter lim="800000"/>
            <a:headEnd/>
            <a:tailEnd/>
          </a:ln>
          <a:effectLst/>
        </p:spPr>
        <p:txBody>
          <a:bodyPr wrap="none" anchor="ctr"/>
          <a:lstStyle/>
          <a:p>
            <a:endParaRPr lang="zh-CN" altLang="en-US"/>
          </a:p>
        </p:txBody>
      </p:sp>
      <p:grpSp>
        <p:nvGrpSpPr>
          <p:cNvPr id="562206" name="Group 30"/>
          <p:cNvGrpSpPr>
            <a:grpSpLocks/>
          </p:cNvGrpSpPr>
          <p:nvPr/>
        </p:nvGrpSpPr>
        <p:grpSpPr bwMode="auto">
          <a:xfrm>
            <a:off x="5153025" y="1741488"/>
            <a:ext cx="3810000" cy="3546475"/>
            <a:chOff x="3246" y="1097"/>
            <a:chExt cx="2400" cy="2234"/>
          </a:xfrm>
        </p:grpSpPr>
        <p:sp>
          <p:nvSpPr>
            <p:cNvPr id="562207" name="Freeform 31"/>
            <p:cNvSpPr>
              <a:spLocks/>
            </p:cNvSpPr>
            <p:nvPr/>
          </p:nvSpPr>
          <p:spPr bwMode="auto">
            <a:xfrm>
              <a:off x="3246" y="1097"/>
              <a:ext cx="2382" cy="2234"/>
            </a:xfrm>
            <a:custGeom>
              <a:avLst/>
              <a:gdLst/>
              <a:ahLst/>
              <a:cxnLst>
                <a:cxn ang="0">
                  <a:pos x="0" y="73"/>
                </a:cxn>
                <a:cxn ang="0">
                  <a:pos x="1755" y="165"/>
                </a:cxn>
                <a:cxn ang="0">
                  <a:pos x="1947" y="1061"/>
                </a:cxn>
                <a:cxn ang="0">
                  <a:pos x="2304" y="1271"/>
                </a:cxn>
                <a:cxn ang="0">
                  <a:pos x="2285" y="2074"/>
                </a:cxn>
                <a:cxn ang="0">
                  <a:pos x="1719" y="2230"/>
                </a:cxn>
              </a:cxnLst>
              <a:rect l="0" t="0" r="r" b="b"/>
              <a:pathLst>
                <a:path w="2382" h="2234">
                  <a:moveTo>
                    <a:pt x="0" y="73"/>
                  </a:moveTo>
                  <a:cubicBezTo>
                    <a:pt x="292" y="88"/>
                    <a:pt x="1430" y="0"/>
                    <a:pt x="1755" y="165"/>
                  </a:cubicBezTo>
                  <a:cubicBezTo>
                    <a:pt x="2080" y="330"/>
                    <a:pt x="1856" y="877"/>
                    <a:pt x="1947" y="1061"/>
                  </a:cubicBezTo>
                  <a:cubicBezTo>
                    <a:pt x="2038" y="1245"/>
                    <a:pt x="2248" y="1102"/>
                    <a:pt x="2304" y="1271"/>
                  </a:cubicBezTo>
                  <a:cubicBezTo>
                    <a:pt x="2360" y="1440"/>
                    <a:pt x="2382" y="1914"/>
                    <a:pt x="2285" y="2074"/>
                  </a:cubicBezTo>
                  <a:cubicBezTo>
                    <a:pt x="2188" y="2234"/>
                    <a:pt x="1837" y="2197"/>
                    <a:pt x="1719" y="2230"/>
                  </a:cubicBezTo>
                </a:path>
              </a:pathLst>
            </a:custGeom>
            <a:noFill/>
            <a:ln w="76200" cmpd="sng">
              <a:solidFill>
                <a:srgbClr val="FF3300"/>
              </a:solidFill>
              <a:round/>
              <a:headEnd type="none" w="med" len="med"/>
              <a:tailEnd type="triangle" w="med" len="med"/>
            </a:ln>
            <a:effectLst/>
          </p:spPr>
          <p:txBody>
            <a:bodyPr/>
            <a:lstStyle/>
            <a:p>
              <a:endParaRPr lang="zh-CN" altLang="en-US"/>
            </a:p>
          </p:txBody>
        </p:sp>
        <p:sp>
          <p:nvSpPr>
            <p:cNvPr id="562208" name="Text Box 32"/>
            <p:cNvSpPr txBox="1">
              <a:spLocks noChangeArrowheads="1"/>
            </p:cNvSpPr>
            <p:nvPr/>
          </p:nvSpPr>
          <p:spPr bwMode="auto">
            <a:xfrm>
              <a:off x="4649" y="1480"/>
              <a:ext cx="997" cy="365"/>
            </a:xfrm>
            <a:prstGeom prst="rect">
              <a:avLst/>
            </a:prstGeom>
            <a:solidFill>
              <a:srgbClr val="FF3300"/>
            </a:solidFill>
            <a:ln w="9525">
              <a:noFill/>
              <a:miter lim="800000"/>
              <a:headEnd/>
              <a:tailEnd/>
            </a:ln>
            <a:effectLst/>
          </p:spPr>
          <p:txBody>
            <a:bodyPr wrap="none">
              <a:spAutoFit/>
            </a:bodyPr>
            <a:lstStyle/>
            <a:p>
              <a:r>
                <a:rPr lang="en-US" altLang="zh-CN" sz="3200">
                  <a:solidFill>
                    <a:schemeClr val="bg1"/>
                  </a:solidFill>
                  <a:latin typeface="Arial" pitchFamily="34" charset="0"/>
                </a:rPr>
                <a:t>0.01 Hz</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562205"/>
                                        </p:tgtEl>
                                      </p:cBhvr>
                                    </p:animEffect>
                                    <p:set>
                                      <p:cBhvr>
                                        <p:cTn id="7" dur="1" fill="hold">
                                          <p:stCondLst>
                                            <p:cond delay="1999"/>
                                          </p:stCondLst>
                                        </p:cTn>
                                        <p:tgtEl>
                                          <p:spTgt spid="56220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562181"/>
                                        </p:tgtEl>
                                        <p:attrNameLst>
                                          <p:attrName>style.visibility</p:attrName>
                                        </p:attrNameLst>
                                      </p:cBhvr>
                                      <p:to>
                                        <p:strVal val="visible"/>
                                      </p:to>
                                    </p:set>
                                    <p:anim calcmode="lin" valueType="num">
                                      <p:cBhvr>
                                        <p:cTn id="12" dur="500" fill="hold"/>
                                        <p:tgtEl>
                                          <p:spTgt spid="562181"/>
                                        </p:tgtEl>
                                        <p:attrNameLst>
                                          <p:attrName>ppt_w</p:attrName>
                                        </p:attrNameLst>
                                      </p:cBhvr>
                                      <p:tavLst>
                                        <p:tav tm="0">
                                          <p:val>
                                            <p:fltVal val="0"/>
                                          </p:val>
                                        </p:tav>
                                        <p:tav tm="100000">
                                          <p:val>
                                            <p:strVal val="#ppt_w"/>
                                          </p:val>
                                        </p:tav>
                                      </p:tavLst>
                                    </p:anim>
                                    <p:anim calcmode="lin" valueType="num">
                                      <p:cBhvr>
                                        <p:cTn id="13" dur="500" fill="hold"/>
                                        <p:tgtEl>
                                          <p:spTgt spid="562181"/>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62200"/>
                                        </p:tgtEl>
                                        <p:attrNameLst>
                                          <p:attrName>style.visibility</p:attrName>
                                        </p:attrNameLst>
                                      </p:cBhvr>
                                      <p:to>
                                        <p:strVal val="visible"/>
                                      </p:to>
                                    </p:set>
                                    <p:animEffect transition="in" filter="fade">
                                      <p:cBhvr>
                                        <p:cTn id="18" dur="2000"/>
                                        <p:tgtEl>
                                          <p:spTgt spid="562200"/>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562201"/>
                                        </p:tgtEl>
                                        <p:attrNameLst>
                                          <p:attrName>style.visibility</p:attrName>
                                        </p:attrNameLst>
                                      </p:cBhvr>
                                      <p:to>
                                        <p:strVal val="visible"/>
                                      </p:to>
                                    </p:set>
                                    <p:animEffect transition="in" filter="fade">
                                      <p:cBhvr>
                                        <p:cTn id="22" dur="1000"/>
                                        <p:tgtEl>
                                          <p:spTgt spid="562201"/>
                                        </p:tgtEl>
                                      </p:cBhvr>
                                    </p:animEffect>
                                  </p:childTnLst>
                                </p:cTn>
                              </p:par>
                            </p:childTnLst>
                          </p:cTn>
                        </p:par>
                        <p:par>
                          <p:cTn id="23" fill="hold">
                            <p:stCondLst>
                              <p:cond delay="3000"/>
                            </p:stCondLst>
                            <p:childTnLst>
                              <p:par>
                                <p:cTn id="24" presetID="1" presetClass="entr" presetSubtype="0" fill="hold" grpId="0" nodeType="afterEffect">
                                  <p:stCondLst>
                                    <p:cond delay="0"/>
                                  </p:stCondLst>
                                  <p:childTnLst>
                                    <p:set>
                                      <p:cBhvr>
                                        <p:cTn id="25" dur="1" fill="hold">
                                          <p:stCondLst>
                                            <p:cond delay="0"/>
                                          </p:stCondLst>
                                        </p:cTn>
                                        <p:tgtEl>
                                          <p:spTgt spid="562204"/>
                                        </p:tgtEl>
                                        <p:attrNameLst>
                                          <p:attrName>style.visibility</p:attrName>
                                        </p:attrNameLst>
                                      </p:cBhvr>
                                      <p:to>
                                        <p:strVal val="visible"/>
                                      </p:to>
                                    </p:set>
                                  </p:childTnLst>
                                </p:cTn>
                              </p:par>
                            </p:childTnLst>
                          </p:cTn>
                        </p:par>
                        <p:par>
                          <p:cTn id="26" fill="hold">
                            <p:stCondLst>
                              <p:cond delay="3000"/>
                            </p:stCondLst>
                            <p:childTnLst>
                              <p:par>
                                <p:cTn id="27" presetID="26" presetClass="emph" presetSubtype="0" repeatCount="indefinite" fill="hold" grpId="1" nodeType="afterEffect">
                                  <p:stCondLst>
                                    <p:cond delay="0"/>
                                  </p:stCondLst>
                                  <p:childTnLst>
                                    <p:animEffect transition="out" filter="fade">
                                      <p:cBhvr>
                                        <p:cTn id="28" dur="1000" tmFilter="0, 0; .2, .5; .8, .5; 1, 0"/>
                                        <p:tgtEl>
                                          <p:spTgt spid="562204"/>
                                        </p:tgtEl>
                                      </p:cBhvr>
                                    </p:animEffect>
                                    <p:animScale>
                                      <p:cBhvr>
                                        <p:cTn id="29" dur="500" autoRev="1" fill="hold"/>
                                        <p:tgtEl>
                                          <p:spTgt spid="562204"/>
                                        </p:tgtEl>
                                      </p:cBhvr>
                                      <p:by x="105000" y="105000"/>
                                    </p:animScale>
                                  </p:childTnLst>
                                </p:cTn>
                              </p:par>
                            </p:childTnLst>
                          </p:cTn>
                        </p:par>
                        <p:par>
                          <p:cTn id="30" fill="hold">
                            <p:stCondLst>
                              <p:cond delay="4000"/>
                            </p:stCondLst>
                            <p:childTnLst>
                              <p:par>
                                <p:cTn id="31" presetID="23" presetClass="entr" presetSubtype="16" fill="hold" grpId="0" nodeType="afterEffect">
                                  <p:stCondLst>
                                    <p:cond delay="0"/>
                                  </p:stCondLst>
                                  <p:childTnLst>
                                    <p:set>
                                      <p:cBhvr>
                                        <p:cTn id="32" dur="1" fill="hold">
                                          <p:stCondLst>
                                            <p:cond delay="0"/>
                                          </p:stCondLst>
                                        </p:cTn>
                                        <p:tgtEl>
                                          <p:spTgt spid="562203"/>
                                        </p:tgtEl>
                                        <p:attrNameLst>
                                          <p:attrName>style.visibility</p:attrName>
                                        </p:attrNameLst>
                                      </p:cBhvr>
                                      <p:to>
                                        <p:strVal val="visible"/>
                                      </p:to>
                                    </p:set>
                                    <p:anim calcmode="lin" valueType="num">
                                      <p:cBhvr>
                                        <p:cTn id="33" dur="500" fill="hold"/>
                                        <p:tgtEl>
                                          <p:spTgt spid="562203"/>
                                        </p:tgtEl>
                                        <p:attrNameLst>
                                          <p:attrName>ppt_w</p:attrName>
                                        </p:attrNameLst>
                                      </p:cBhvr>
                                      <p:tavLst>
                                        <p:tav tm="0">
                                          <p:val>
                                            <p:fltVal val="0"/>
                                          </p:val>
                                        </p:tav>
                                        <p:tav tm="100000">
                                          <p:val>
                                            <p:strVal val="#ppt_w"/>
                                          </p:val>
                                        </p:tav>
                                      </p:tavLst>
                                    </p:anim>
                                    <p:anim calcmode="lin" valueType="num">
                                      <p:cBhvr>
                                        <p:cTn id="34" dur="500" fill="hold"/>
                                        <p:tgtEl>
                                          <p:spTgt spid="562203"/>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8" presetClass="entr" presetSubtype="6" fill="hold" nodeType="clickEffect">
                                  <p:stCondLst>
                                    <p:cond delay="0"/>
                                  </p:stCondLst>
                                  <p:childTnLst>
                                    <p:set>
                                      <p:cBhvr>
                                        <p:cTn id="38" dur="1" fill="hold">
                                          <p:stCondLst>
                                            <p:cond delay="0"/>
                                          </p:stCondLst>
                                        </p:cTn>
                                        <p:tgtEl>
                                          <p:spTgt spid="562206"/>
                                        </p:tgtEl>
                                        <p:attrNameLst>
                                          <p:attrName>style.visibility</p:attrName>
                                        </p:attrNameLst>
                                      </p:cBhvr>
                                      <p:to>
                                        <p:strVal val="visible"/>
                                      </p:to>
                                    </p:set>
                                    <p:animEffect transition="in" filter="strips(downRight)">
                                      <p:cBhvr>
                                        <p:cTn id="39" dur="500"/>
                                        <p:tgtEl>
                                          <p:spTgt spid="562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200" grpId="0"/>
      <p:bldP spid="562203" grpId="0" animBg="1"/>
      <p:bldP spid="562204" grpId="0" animBg="1"/>
      <p:bldP spid="562204" grpId="1" animBg="1"/>
      <p:bldP spid="562205"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灯片编号占位符 5"/>
          <p:cNvSpPr>
            <a:spLocks noGrp="1"/>
          </p:cNvSpPr>
          <p:nvPr>
            <p:ph type="sldNum" sz="quarter" idx="12"/>
          </p:nvPr>
        </p:nvSpPr>
        <p:spPr/>
        <p:txBody>
          <a:bodyPr/>
          <a:lstStyle/>
          <a:p>
            <a:fld id="{D6E0FAC6-AF39-4F6F-A7D2-4C609026DC6C}" type="slidenum">
              <a:rPr lang="en-US" altLang="zh-CN"/>
              <a:pPr/>
              <a:t>99</a:t>
            </a:fld>
            <a:endParaRPr lang="en-US" altLang="zh-CN"/>
          </a:p>
        </p:txBody>
      </p:sp>
      <p:sp>
        <p:nvSpPr>
          <p:cNvPr id="563202" name="Rectangle 2"/>
          <p:cNvSpPr>
            <a:spLocks noGrp="1" noChangeArrowheads="1"/>
          </p:cNvSpPr>
          <p:nvPr>
            <p:ph type="title"/>
          </p:nvPr>
        </p:nvSpPr>
        <p:spPr>
          <a:xfrm>
            <a:off x="685800" y="0"/>
            <a:ext cx="7772400" cy="981075"/>
          </a:xfrm>
        </p:spPr>
        <p:txBody>
          <a:bodyPr/>
          <a:lstStyle/>
          <a:p>
            <a:r>
              <a:rPr lang="zh-CN" altLang="en-US">
                <a:solidFill>
                  <a:schemeClr val="tx1"/>
                </a:solidFill>
                <a:latin typeface="黑体" pitchFamily="49" charset="-122"/>
                <a:ea typeface="黑体" pitchFamily="49" charset="-122"/>
              </a:rPr>
              <a:t>相敏检波</a:t>
            </a:r>
          </a:p>
        </p:txBody>
      </p:sp>
      <p:sp>
        <p:nvSpPr>
          <p:cNvPr id="563203" name="Rectangle 3"/>
          <p:cNvSpPr>
            <a:spLocks noGrp="1" noChangeArrowheads="1"/>
          </p:cNvSpPr>
          <p:nvPr>
            <p:ph type="body" idx="1"/>
          </p:nvPr>
        </p:nvSpPr>
        <p:spPr>
          <a:xfrm>
            <a:off x="387350" y="908050"/>
            <a:ext cx="6623050" cy="579438"/>
          </a:xfrm>
          <a:noFill/>
          <a:ln/>
        </p:spPr>
        <p:txBody>
          <a:bodyPr wrap="none">
            <a:spAutoFit/>
          </a:bodyPr>
          <a:lstStyle/>
          <a:p>
            <a:r>
              <a:rPr lang="zh-CN" altLang="en-US"/>
              <a:t>相敏检波器：鉴相器、同步解调器</a:t>
            </a:r>
          </a:p>
        </p:txBody>
      </p:sp>
      <p:sp>
        <p:nvSpPr>
          <p:cNvPr id="563204" name="Text Box 4"/>
          <p:cNvSpPr txBox="1">
            <a:spLocks noChangeArrowheads="1"/>
          </p:cNvSpPr>
          <p:nvPr/>
        </p:nvSpPr>
        <p:spPr bwMode="auto">
          <a:xfrm>
            <a:off x="7283450" y="0"/>
            <a:ext cx="1860550" cy="457200"/>
          </a:xfrm>
          <a:prstGeom prst="rect">
            <a:avLst/>
          </a:prstGeom>
          <a:solidFill>
            <a:srgbClr val="CCCCFF"/>
          </a:solidFill>
          <a:ln w="9525">
            <a:noFill/>
            <a:miter lim="800000"/>
            <a:headEnd/>
            <a:tailEnd/>
          </a:ln>
          <a:effectLst/>
        </p:spPr>
        <p:txBody>
          <a:bodyPr wrap="none">
            <a:spAutoFit/>
          </a:bodyPr>
          <a:lstStyle/>
          <a:p>
            <a:pPr algn="r"/>
            <a:r>
              <a:rPr kumimoji="1" lang="zh-CN" altLang="en-US"/>
              <a:t>锁相放大器</a:t>
            </a:r>
            <a:r>
              <a:rPr kumimoji="1" lang="en-US" altLang="zh-CN"/>
              <a:t>3</a:t>
            </a:r>
            <a:endParaRPr kumimoji="1" lang="en-US" altLang="zh-CN">
              <a:ea typeface="华文行楷" pitchFamily="2" charset="-122"/>
            </a:endParaRPr>
          </a:p>
        </p:txBody>
      </p:sp>
      <p:graphicFrame>
        <p:nvGraphicFramePr>
          <p:cNvPr id="563205" name="Object 5"/>
          <p:cNvGraphicFramePr>
            <a:graphicFrameLocks noChangeAspect="1"/>
          </p:cNvGraphicFramePr>
          <p:nvPr/>
        </p:nvGraphicFramePr>
        <p:xfrm>
          <a:off x="2462213" y="3716338"/>
          <a:ext cx="5278437" cy="1814512"/>
        </p:xfrm>
        <a:graphic>
          <a:graphicData uri="http://schemas.openxmlformats.org/presentationml/2006/ole">
            <p:oleObj spid="_x0000_s563205" name="Equation" r:id="rId3" imgW="2361960" imgH="812520" progId="Equation.DSMT4">
              <p:embed/>
            </p:oleObj>
          </a:graphicData>
        </a:graphic>
      </p:graphicFrame>
      <p:sp>
        <p:nvSpPr>
          <p:cNvPr id="563206" name="Rectangle 6"/>
          <p:cNvSpPr>
            <a:spLocks noChangeArrowheads="1"/>
          </p:cNvSpPr>
          <p:nvPr/>
        </p:nvSpPr>
        <p:spPr bwMode="auto">
          <a:xfrm>
            <a:off x="539750" y="3270250"/>
            <a:ext cx="3384550" cy="519113"/>
          </a:xfrm>
          <a:prstGeom prst="rect">
            <a:avLst/>
          </a:prstGeom>
          <a:noFill/>
          <a:ln w="9525">
            <a:noFill/>
            <a:miter lim="800000"/>
            <a:headEnd/>
            <a:tailEnd/>
          </a:ln>
          <a:effectLst/>
        </p:spPr>
        <p:txBody>
          <a:bodyPr wrap="none">
            <a:spAutoFit/>
          </a:bodyPr>
          <a:lstStyle/>
          <a:p>
            <a:r>
              <a:rPr lang="zh-CN" altLang="en-US" sz="2800">
                <a:latin typeface="Arial" pitchFamily="34" charset="0"/>
                <a:ea typeface="黑体" pitchFamily="49" charset="-122"/>
              </a:rPr>
              <a:t>利用正交相敏检波：</a:t>
            </a:r>
          </a:p>
        </p:txBody>
      </p:sp>
      <p:graphicFrame>
        <p:nvGraphicFramePr>
          <p:cNvPr id="563207" name="Object 7"/>
          <p:cNvGraphicFramePr>
            <a:graphicFrameLocks noChangeAspect="1"/>
          </p:cNvGraphicFramePr>
          <p:nvPr/>
        </p:nvGraphicFramePr>
        <p:xfrm>
          <a:off x="1449388" y="2276475"/>
          <a:ext cx="6243637" cy="879475"/>
        </p:xfrm>
        <a:graphic>
          <a:graphicData uri="http://schemas.openxmlformats.org/presentationml/2006/ole">
            <p:oleObj spid="_x0000_s563207" name="Equation" r:id="rId4" imgW="2793960" imgH="393480" progId="Equation.DSMT4">
              <p:embed/>
            </p:oleObj>
          </a:graphicData>
        </a:graphic>
      </p:graphicFrame>
      <p:graphicFrame>
        <p:nvGraphicFramePr>
          <p:cNvPr id="563208" name="Object 8"/>
          <p:cNvGraphicFramePr>
            <a:graphicFrameLocks noChangeAspect="1"/>
          </p:cNvGraphicFramePr>
          <p:nvPr/>
        </p:nvGraphicFramePr>
        <p:xfrm>
          <a:off x="947738" y="1628775"/>
          <a:ext cx="6072187" cy="566738"/>
        </p:xfrm>
        <a:graphic>
          <a:graphicData uri="http://schemas.openxmlformats.org/presentationml/2006/ole">
            <p:oleObj spid="_x0000_s563208" name="Equation" r:id="rId5" imgW="2717640" imgH="253800" progId="Equation.DSMT4">
              <p:embed/>
            </p:oleObj>
          </a:graphicData>
        </a:graphic>
      </p:graphicFrame>
      <p:graphicFrame>
        <p:nvGraphicFramePr>
          <p:cNvPr id="563209" name="Object 9"/>
          <p:cNvGraphicFramePr>
            <a:graphicFrameLocks noChangeAspect="1"/>
          </p:cNvGraphicFramePr>
          <p:nvPr/>
        </p:nvGraphicFramePr>
        <p:xfrm>
          <a:off x="1365250" y="5661025"/>
          <a:ext cx="3206750" cy="963613"/>
        </p:xfrm>
        <a:graphic>
          <a:graphicData uri="http://schemas.openxmlformats.org/presentationml/2006/ole">
            <p:oleObj spid="_x0000_s563209" name="Equation" r:id="rId6" imgW="1434960" imgH="431640" progId="Equation.DSMT4">
              <p:embed/>
            </p:oleObj>
          </a:graphicData>
        </a:graphic>
      </p:graphicFrame>
      <p:graphicFrame>
        <p:nvGraphicFramePr>
          <p:cNvPr id="563210" name="Object 10"/>
          <p:cNvGraphicFramePr>
            <a:graphicFrameLocks noChangeAspect="1"/>
          </p:cNvGraphicFramePr>
          <p:nvPr/>
        </p:nvGraphicFramePr>
        <p:xfrm>
          <a:off x="5148263" y="5703888"/>
          <a:ext cx="2525712" cy="879475"/>
        </p:xfrm>
        <a:graphic>
          <a:graphicData uri="http://schemas.openxmlformats.org/presentationml/2006/ole">
            <p:oleObj spid="_x0000_s563210" name="Equation" r:id="rId7" imgW="1130040" imgH="393480" progId="Equation.DSMT4">
              <p:embed/>
            </p:oleObj>
          </a:graphicData>
        </a:graphic>
      </p:graphicFrame>
      <p:sp>
        <p:nvSpPr>
          <p:cNvPr id="563211" name="Text Box 11"/>
          <p:cNvSpPr txBox="1">
            <a:spLocks noChangeArrowheads="1"/>
          </p:cNvSpPr>
          <p:nvPr/>
        </p:nvSpPr>
        <p:spPr bwMode="auto">
          <a:xfrm>
            <a:off x="1258888" y="3860800"/>
            <a:ext cx="1250950" cy="519113"/>
          </a:xfrm>
          <a:prstGeom prst="rect">
            <a:avLst/>
          </a:prstGeom>
          <a:noFill/>
          <a:ln w="9525">
            <a:noFill/>
            <a:miter lim="800000"/>
            <a:headEnd/>
            <a:tailEnd/>
          </a:ln>
          <a:effectLst/>
        </p:spPr>
        <p:txBody>
          <a:bodyPr wrap="none">
            <a:spAutoFit/>
          </a:bodyPr>
          <a:lstStyle/>
          <a:p>
            <a:r>
              <a:rPr lang="zh-CN" altLang="en-US" sz="2800">
                <a:latin typeface="Arial" pitchFamily="34" charset="0"/>
                <a:ea typeface="隶书" pitchFamily="49" charset="-122"/>
              </a:rPr>
              <a:t>同相：</a:t>
            </a:r>
          </a:p>
        </p:txBody>
      </p:sp>
      <p:sp>
        <p:nvSpPr>
          <p:cNvPr id="563212" name="Text Box 12"/>
          <p:cNvSpPr txBox="1">
            <a:spLocks noChangeArrowheads="1"/>
          </p:cNvSpPr>
          <p:nvPr/>
        </p:nvSpPr>
        <p:spPr bwMode="auto">
          <a:xfrm>
            <a:off x="1258888" y="4797425"/>
            <a:ext cx="1250950" cy="519113"/>
          </a:xfrm>
          <a:prstGeom prst="rect">
            <a:avLst/>
          </a:prstGeom>
          <a:noFill/>
          <a:ln w="9525">
            <a:noFill/>
            <a:miter lim="800000"/>
            <a:headEnd/>
            <a:tailEnd/>
          </a:ln>
          <a:effectLst/>
        </p:spPr>
        <p:txBody>
          <a:bodyPr wrap="none">
            <a:spAutoFit/>
          </a:bodyPr>
          <a:lstStyle/>
          <a:p>
            <a:r>
              <a:rPr lang="zh-CN" altLang="en-US" sz="2800">
                <a:latin typeface="Arial" pitchFamily="34" charset="0"/>
                <a:ea typeface="隶书" pitchFamily="49" charset="-122"/>
              </a:rPr>
              <a:t>正交：</a:t>
            </a:r>
          </a:p>
        </p:txBody>
      </p:sp>
      <p:sp>
        <p:nvSpPr>
          <p:cNvPr id="563213" name="Text Box 13"/>
          <p:cNvSpPr txBox="1">
            <a:spLocks noChangeArrowheads="1"/>
          </p:cNvSpPr>
          <p:nvPr/>
        </p:nvSpPr>
        <p:spPr bwMode="auto">
          <a:xfrm>
            <a:off x="7164388" y="1628775"/>
            <a:ext cx="1609725" cy="579438"/>
          </a:xfrm>
          <a:prstGeom prst="rect">
            <a:avLst/>
          </a:prstGeom>
          <a:noFill/>
          <a:ln w="9525">
            <a:noFill/>
            <a:miter lim="800000"/>
            <a:headEnd/>
            <a:tailEnd/>
          </a:ln>
          <a:effectLst/>
        </p:spPr>
        <p:txBody>
          <a:bodyPr wrap="none">
            <a:spAutoFit/>
          </a:bodyPr>
          <a:lstStyle/>
          <a:p>
            <a:r>
              <a:rPr lang="en-US" altLang="zh-CN" sz="3200">
                <a:latin typeface="Arial" pitchFamily="34" charset="0"/>
              </a:rPr>
              <a:t>90</a:t>
            </a:r>
            <a:r>
              <a:rPr lang="en-US" altLang="zh-CN" sz="3200">
                <a:latin typeface="Arial" pitchFamily="34" charset="0"/>
                <a:sym typeface="Symbol" pitchFamily="18" charset="2"/>
              </a:rPr>
              <a:t></a:t>
            </a:r>
            <a:r>
              <a:rPr lang="zh-CN" altLang="en-US" sz="3200">
                <a:latin typeface="Arial" pitchFamily="34" charset="0"/>
                <a:sym typeface="Symbol" pitchFamily="18" charset="2"/>
              </a:rPr>
              <a:t>相移</a:t>
            </a:r>
          </a:p>
        </p:txBody>
      </p:sp>
      <p:sp>
        <p:nvSpPr>
          <p:cNvPr id="563214" name="Freeform 14"/>
          <p:cNvSpPr>
            <a:spLocks/>
          </p:cNvSpPr>
          <p:nvPr/>
        </p:nvSpPr>
        <p:spPr bwMode="auto">
          <a:xfrm>
            <a:off x="5619750" y="1373188"/>
            <a:ext cx="1689100" cy="890587"/>
          </a:xfrm>
          <a:custGeom>
            <a:avLst/>
            <a:gdLst/>
            <a:ahLst/>
            <a:cxnLst>
              <a:cxn ang="0">
                <a:pos x="853" y="561"/>
              </a:cxn>
              <a:cxn ang="0">
                <a:pos x="863" y="214"/>
              </a:cxn>
              <a:cxn ang="0">
                <a:pos x="561" y="59"/>
              </a:cxn>
              <a:cxn ang="0">
                <a:pos x="104" y="123"/>
              </a:cxn>
              <a:cxn ang="0">
                <a:pos x="31" y="177"/>
              </a:cxn>
              <a:cxn ang="0">
                <a:pos x="3" y="232"/>
              </a:cxn>
              <a:cxn ang="0">
                <a:pos x="12" y="379"/>
              </a:cxn>
              <a:cxn ang="0">
                <a:pos x="341" y="552"/>
              </a:cxn>
              <a:cxn ang="0">
                <a:pos x="963" y="543"/>
              </a:cxn>
              <a:cxn ang="0">
                <a:pos x="972" y="507"/>
              </a:cxn>
            </a:cxnLst>
            <a:rect l="0" t="0" r="r" b="b"/>
            <a:pathLst>
              <a:path w="1005" h="561">
                <a:moveTo>
                  <a:pt x="853" y="561"/>
                </a:moveTo>
                <a:cubicBezTo>
                  <a:pt x="933" y="448"/>
                  <a:pt x="880" y="534"/>
                  <a:pt x="863" y="214"/>
                </a:cubicBezTo>
                <a:cubicBezTo>
                  <a:pt x="855" y="68"/>
                  <a:pt x="664" y="67"/>
                  <a:pt x="561" y="59"/>
                </a:cubicBezTo>
                <a:cubicBezTo>
                  <a:pt x="341" y="0"/>
                  <a:pt x="267" y="63"/>
                  <a:pt x="104" y="123"/>
                </a:cubicBezTo>
                <a:cubicBezTo>
                  <a:pt x="82" y="144"/>
                  <a:pt x="31" y="177"/>
                  <a:pt x="31" y="177"/>
                </a:cubicBezTo>
                <a:cubicBezTo>
                  <a:pt x="24" y="196"/>
                  <a:pt x="4" y="211"/>
                  <a:pt x="3" y="232"/>
                </a:cubicBezTo>
                <a:cubicBezTo>
                  <a:pt x="0" y="281"/>
                  <a:pt x="7" y="330"/>
                  <a:pt x="12" y="379"/>
                </a:cubicBezTo>
                <a:cubicBezTo>
                  <a:pt x="27" y="520"/>
                  <a:pt x="242" y="544"/>
                  <a:pt x="341" y="552"/>
                </a:cubicBezTo>
                <a:cubicBezTo>
                  <a:pt x="548" y="549"/>
                  <a:pt x="756" y="552"/>
                  <a:pt x="963" y="543"/>
                </a:cubicBezTo>
                <a:cubicBezTo>
                  <a:pt x="1005" y="541"/>
                  <a:pt x="993" y="484"/>
                  <a:pt x="972" y="507"/>
                </a:cubicBezTo>
              </a:path>
            </a:pathLst>
          </a:custGeom>
          <a:noFill/>
          <a:ln w="38100" cmpd="sng">
            <a:solidFill>
              <a:srgbClr val="FF3300"/>
            </a:solidFill>
            <a:round/>
            <a:headEnd/>
            <a:tailEnd/>
          </a:ln>
          <a:effec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3206"/>
                                        </p:tgtEl>
                                        <p:attrNameLst>
                                          <p:attrName>style.visibility</p:attrName>
                                        </p:attrNameLst>
                                      </p:cBhvr>
                                      <p:to>
                                        <p:strVal val="visible"/>
                                      </p:to>
                                    </p:set>
                                    <p:animEffect transition="in" filter="fade">
                                      <p:cBhvr>
                                        <p:cTn id="7" dur="2000"/>
                                        <p:tgtEl>
                                          <p:spTgt spid="563206"/>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63211"/>
                                        </p:tgtEl>
                                        <p:attrNameLst>
                                          <p:attrName>style.visibility</p:attrName>
                                        </p:attrNameLst>
                                      </p:cBhvr>
                                      <p:to>
                                        <p:strVal val="visible"/>
                                      </p:to>
                                    </p:set>
                                    <p:animEffect transition="in" filter="fade">
                                      <p:cBhvr>
                                        <p:cTn id="11" dur="2000"/>
                                        <p:tgtEl>
                                          <p:spTgt spid="563211"/>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563205"/>
                                        </p:tgtEl>
                                        <p:attrNameLst>
                                          <p:attrName>style.visibility</p:attrName>
                                        </p:attrNameLst>
                                      </p:cBhvr>
                                      <p:to>
                                        <p:strVal val="visible"/>
                                      </p:to>
                                    </p:set>
                                    <p:animEffect transition="in" filter="fade">
                                      <p:cBhvr>
                                        <p:cTn id="15" dur="2000"/>
                                        <p:tgtEl>
                                          <p:spTgt spid="563205"/>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563212"/>
                                        </p:tgtEl>
                                        <p:attrNameLst>
                                          <p:attrName>style.visibility</p:attrName>
                                        </p:attrNameLst>
                                      </p:cBhvr>
                                      <p:to>
                                        <p:strVal val="visible"/>
                                      </p:to>
                                    </p:set>
                                    <p:animEffect transition="in" filter="fade">
                                      <p:cBhvr>
                                        <p:cTn id="19" dur="2000"/>
                                        <p:tgtEl>
                                          <p:spTgt spid="563212"/>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563209"/>
                                        </p:tgtEl>
                                        <p:attrNameLst>
                                          <p:attrName>style.visibility</p:attrName>
                                        </p:attrNameLst>
                                      </p:cBhvr>
                                      <p:to>
                                        <p:strVal val="visible"/>
                                      </p:to>
                                    </p:set>
                                    <p:animEffect transition="in" filter="fade">
                                      <p:cBhvr>
                                        <p:cTn id="23" dur="2000"/>
                                        <p:tgtEl>
                                          <p:spTgt spid="563209"/>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563210"/>
                                        </p:tgtEl>
                                        <p:attrNameLst>
                                          <p:attrName>style.visibility</p:attrName>
                                        </p:attrNameLst>
                                      </p:cBhvr>
                                      <p:to>
                                        <p:strVal val="visible"/>
                                      </p:to>
                                    </p:set>
                                    <p:animEffect transition="in" filter="fade">
                                      <p:cBhvr>
                                        <p:cTn id="27" dur="2000"/>
                                        <p:tgtEl>
                                          <p:spTgt spid="563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06" grpId="0"/>
      <p:bldP spid="563211" grpId="0"/>
      <p:bldP spid="563212" grpId="0"/>
    </p:bldLst>
  </p:timing>
</p:sld>
</file>

<file path=ppt/theme/theme1.xml><?xml version="1.0" encoding="utf-8"?>
<a:theme xmlns:a="http://schemas.openxmlformats.org/drawingml/2006/main" name="1_默认设计模板">
  <a:themeElements>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3_默认设计模板">
  <a:themeElements>
    <a:clrScheme name="13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3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3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3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3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3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3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3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3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3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3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3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3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3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4_默认设计模板">
  <a:themeElements>
    <a:clrScheme name="14_默认设计模板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14_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4_默认设计模板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4_默认设计模板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4_默认设计模板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4_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4_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4_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4_默认设计模板 8">
        <a:dk1>
          <a:srgbClr val="000000"/>
        </a:dk1>
        <a:lt1>
          <a:srgbClr val="F0F1DB"/>
        </a:lt1>
        <a:dk2>
          <a:srgbClr val="808000"/>
        </a:dk2>
        <a:lt2>
          <a:srgbClr val="666633"/>
        </a:lt2>
        <a:accent1>
          <a:srgbClr val="339933"/>
        </a:accent1>
        <a:accent2>
          <a:srgbClr val="800000"/>
        </a:accent2>
        <a:accent3>
          <a:srgbClr val="F6F7EA"/>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默认设计模板">
  <a:themeElements>
    <a:clrScheme name="6_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6_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_默认设计模板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6_默认设计模板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6_默认设计模板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_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6_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6_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默认设计模板">
  <a:themeElements>
    <a:clrScheme name="3_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默认设计模板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默认设计模板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默认设计模板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默认设计模板">
  <a:themeElements>
    <a:clrScheme name="4_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默认设计模板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默认设计模板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默认设计模板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默认设计模板">
  <a:themeElements>
    <a:clrScheme name="5_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_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默认设计模板">
  <a:themeElements>
    <a:clrScheme name="7_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7_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默认设计模板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默认设计模板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默认设计模板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默认设计模板">
  <a:themeElements>
    <a:clrScheme name="8_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8_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_默认设计模板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8_默认设计模板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_默认设计模板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_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_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8_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默认设计模板">
  <a:themeElements>
    <a:clrScheme name="10_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0_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0_默认设计模板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0_默认设计模板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0_默认设计模板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0_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0_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0_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1_默认设计模板">
  <a:themeElements>
    <a:clrScheme name="11_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1_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1_默认设计模板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1_默认设计模板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1_默认设计模板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1_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1_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1_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2_默认设计模板">
  <a:themeElements>
    <a:clrScheme name="12_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2_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2_默认设计模板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2_默认设计模板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2_默认设计模板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2_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2_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2_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3_默认设计模板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themeOverride>
</file>

<file path=ppt/theme/themeOverride2.xml><?xml version="1.0" encoding="utf-8"?>
<a:themeOverride xmlns:a="http://schemas.openxmlformats.org/drawingml/2006/main">
  <a:clrScheme name="3_默认设计模板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themeOverride>
</file>

<file path=ppt/theme/themeOverride3.xml><?xml version="1.0" encoding="utf-8"?>
<a:themeOverride xmlns:a="http://schemas.openxmlformats.org/drawingml/2006/main">
  <a:clrScheme name="3_默认设计模板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themeOverride>
</file>

<file path=ppt/theme/themeOverride4.xml><?xml version="1.0" encoding="utf-8"?>
<a:themeOverride xmlns:a="http://schemas.openxmlformats.org/drawingml/2006/main">
  <a:clrScheme name="3_默认设计模板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themeOverride>
</file>

<file path=ppt/theme/themeOverride5.xml><?xml version="1.0" encoding="utf-8"?>
<a:themeOverride xmlns:a="http://schemas.openxmlformats.org/drawingml/2006/main">
  <a:clrScheme name="3_默认设计模板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themeOverride>
</file>

<file path=ppt/theme/themeOverride6.xml><?xml version="1.0" encoding="utf-8"?>
<a:themeOverride xmlns:a="http://schemas.openxmlformats.org/drawingml/2006/main">
  <a:clrScheme name="3_默认设计模板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themeOverride>
</file>

<file path=ppt/theme/themeOverride7.xml><?xml version="1.0" encoding="utf-8"?>
<a:themeOverride xmlns:a="http://schemas.openxmlformats.org/drawingml/2006/main">
  <a:clrScheme name="3_默认设计模板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themeOverride>
</file>

<file path=ppt/theme/themeOverride8.xml><?xml version="1.0" encoding="utf-8"?>
<a:themeOverride xmlns:a="http://schemas.openxmlformats.org/drawingml/2006/main">
  <a:clrScheme name="3_默认设计模板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themeOverride>
</file>

<file path=docProps/app.xml><?xml version="1.0" encoding="utf-8"?>
<Properties xmlns="http://schemas.openxmlformats.org/officeDocument/2006/extended-properties" xmlns:vt="http://schemas.openxmlformats.org/officeDocument/2006/docPropsVTypes">
  <TotalTime>10221</TotalTime>
  <Words>5790</Words>
  <Application>Microsoft Office PowerPoint</Application>
  <PresentationFormat>全屏显示(4:3)</PresentationFormat>
  <Paragraphs>1301</Paragraphs>
  <Slides>141</Slides>
  <Notes>2</Notes>
  <HiddenSlides>0</HiddenSlides>
  <MMClips>0</MMClips>
  <ScaleCrop>false</ScaleCrop>
  <HeadingPairs>
    <vt:vector size="6" baseType="variant">
      <vt:variant>
        <vt:lpstr>主题</vt:lpstr>
      </vt:variant>
      <vt:variant>
        <vt:i4>12</vt:i4>
      </vt:variant>
      <vt:variant>
        <vt:lpstr>嵌入 OLE 服务器</vt:lpstr>
      </vt:variant>
      <vt:variant>
        <vt:i4>2</vt:i4>
      </vt:variant>
      <vt:variant>
        <vt:lpstr>幻灯片标题</vt:lpstr>
      </vt:variant>
      <vt:variant>
        <vt:i4>141</vt:i4>
      </vt:variant>
    </vt:vector>
  </HeadingPairs>
  <TitlesOfParts>
    <vt:vector size="155" baseType="lpstr">
      <vt:lpstr>1_默认设计模板</vt:lpstr>
      <vt:lpstr>3_默认设计模板</vt:lpstr>
      <vt:lpstr>4_默认设计模板</vt:lpstr>
      <vt:lpstr>5_默认设计模板</vt:lpstr>
      <vt:lpstr>7_默认设计模板</vt:lpstr>
      <vt:lpstr>8_默认设计模板</vt:lpstr>
      <vt:lpstr>10_默认设计模板</vt:lpstr>
      <vt:lpstr>11_默认设计模板</vt:lpstr>
      <vt:lpstr>12_默认设计模板</vt:lpstr>
      <vt:lpstr>13_默认设计模板</vt:lpstr>
      <vt:lpstr>14_默认设计模板</vt:lpstr>
      <vt:lpstr>6_默认设计模板</vt:lpstr>
      <vt:lpstr>Equation</vt:lpstr>
      <vt:lpstr>Graph</vt:lpstr>
      <vt:lpstr>中国科学院物理研究所  通用实验技术公共课程</vt:lpstr>
      <vt:lpstr>声   明</vt:lpstr>
      <vt:lpstr>基于电磁感应定律测量磁矩</vt:lpstr>
      <vt:lpstr>磁矩检测的原理基础</vt:lpstr>
      <vt:lpstr>磁矩检测的原理基础：场源等效假设</vt:lpstr>
      <vt:lpstr>磁矩检测的原理基础：场源等效假设</vt:lpstr>
      <vt:lpstr>磁矩检测的原理基础：物理效应</vt:lpstr>
      <vt:lpstr>磁矩检测的原理与技术基础：电磁感应原理</vt:lpstr>
      <vt:lpstr>磁矩检测的原理与技术基础：电磁感应原理</vt:lpstr>
      <vt:lpstr>磁矩检测的原理与技术基础：电磁感应原理</vt:lpstr>
      <vt:lpstr>磁矩检测的原理与技术基础：电磁感应原理</vt:lpstr>
      <vt:lpstr>磁矩测量的通用步骤</vt:lpstr>
      <vt:lpstr>检测过程</vt:lpstr>
      <vt:lpstr>磁矩的定标：标准参考样品</vt:lpstr>
      <vt:lpstr>磁矩量具及检定</vt:lpstr>
      <vt:lpstr>磁矩量具及检定</vt:lpstr>
      <vt:lpstr>磁矩量具及检定</vt:lpstr>
      <vt:lpstr>常用磁矩标准参考样品</vt:lpstr>
      <vt:lpstr>常用磁矩标准参考样品</vt:lpstr>
      <vt:lpstr>冲  击  法</vt:lpstr>
      <vt:lpstr>冲  击  法</vt:lpstr>
      <vt:lpstr>冲  击  法</vt:lpstr>
      <vt:lpstr>冲击法的原型使用</vt:lpstr>
      <vt:lpstr>磁通检测技术方法</vt:lpstr>
      <vt:lpstr>1、电压积分器</vt:lpstr>
      <vt:lpstr>冲击检流计</vt:lpstr>
      <vt:lpstr>冲击检流计</vt:lpstr>
      <vt:lpstr>冲击检流计结构示意图</vt:lpstr>
      <vt:lpstr>冲击检流计运动方程</vt:lpstr>
      <vt:lpstr>冲击检流计运动方程</vt:lpstr>
      <vt:lpstr>冲击检流计运动方程的解</vt:lpstr>
      <vt:lpstr>冲击检流计运动方程的解  = 0</vt:lpstr>
      <vt:lpstr>冲击检流计运动方程的解  = 0</vt:lpstr>
      <vt:lpstr>冲击检流计运动方程的解  &lt; 0</vt:lpstr>
      <vt:lpstr>冲击检流计运动方程的解  &lt; 0</vt:lpstr>
      <vt:lpstr>冲击检流计运动方程的解  = 0</vt:lpstr>
      <vt:lpstr>冲击检流计运动方程的解  = 0</vt:lpstr>
      <vt:lpstr>冲击检流计运动方程的解  &gt; 0</vt:lpstr>
      <vt:lpstr>冲击检流计运动方程的解  &gt; 0</vt:lpstr>
      <vt:lpstr>“具有关于细节的全部知识”</vt:lpstr>
      <vt:lpstr>“具有关于细节的全部知识”</vt:lpstr>
      <vt:lpstr>电子式积分器</vt:lpstr>
      <vt:lpstr>电子式积分器</vt:lpstr>
      <vt:lpstr>电子式积分器</vt:lpstr>
      <vt:lpstr>电子式积分器</vt:lpstr>
      <vt:lpstr>磁通冲击常数的测定</vt:lpstr>
      <vt:lpstr>电磁感应原理的应用基础</vt:lpstr>
      <vt:lpstr>点 磁偶极子 假设</vt:lpstr>
      <vt:lpstr>磁（偶）极子假设</vt:lpstr>
      <vt:lpstr>磁偶极子磁场的空间分布</vt:lpstr>
      <vt:lpstr>磁偶极子磁场的空间分布</vt:lpstr>
      <vt:lpstr>磁（偶）极子假设</vt:lpstr>
      <vt:lpstr>磁（偶）极子假设</vt:lpstr>
      <vt:lpstr>磁（偶）极子假设</vt:lpstr>
      <vt:lpstr>磁（偶）极子假设</vt:lpstr>
      <vt:lpstr>完全椭圆积分的级数展开</vt:lpstr>
      <vt:lpstr>磁（偶）极子假设</vt:lpstr>
      <vt:lpstr>重新整理</vt:lpstr>
      <vt:lpstr>磁（偶）极子假设</vt:lpstr>
      <vt:lpstr>磁（偶）极子假设</vt:lpstr>
      <vt:lpstr>磁（偶）极子假设</vt:lpstr>
      <vt:lpstr>磁通量与点磁偶极子位置</vt:lpstr>
      <vt:lpstr>磁通量与点磁偶极子位置</vt:lpstr>
      <vt:lpstr>磁通量与点磁偶极子位置</vt:lpstr>
      <vt:lpstr>磁（偶）极子假设</vt:lpstr>
      <vt:lpstr>样品与检测线圈的几何尺寸</vt:lpstr>
      <vt:lpstr>检测线圈的设计 互易性原理</vt:lpstr>
      <vt:lpstr>互易性原理</vt:lpstr>
      <vt:lpstr>互易性原理</vt:lpstr>
      <vt:lpstr>互易性原理</vt:lpstr>
      <vt:lpstr>互易性原理的本质</vt:lpstr>
      <vt:lpstr>互易性原理的本质</vt:lpstr>
      <vt:lpstr>互易性原理的本质</vt:lpstr>
      <vt:lpstr>互易性原理的意义</vt:lpstr>
      <vt:lpstr>互易性原理的意义</vt:lpstr>
      <vt:lpstr>几何（位置）灵敏因子</vt:lpstr>
      <vt:lpstr>几何（位置）灵敏因子</vt:lpstr>
      <vt:lpstr>几何（位置）灵敏因子</vt:lpstr>
      <vt:lpstr>幻灯片 79</vt:lpstr>
      <vt:lpstr>Helmholtz配置：＝rc</vt:lpstr>
      <vt:lpstr>等高线</vt:lpstr>
      <vt:lpstr>最均匀配置：＝3rc</vt:lpstr>
      <vt:lpstr>远距离配置：＝2rc</vt:lpstr>
      <vt:lpstr>几何（位置）灵敏因子</vt:lpstr>
      <vt:lpstr>几何（位置）灵敏因子</vt:lpstr>
      <vt:lpstr>Helmholtz配置：＝rc</vt:lpstr>
      <vt:lpstr>最均匀配置：＝3rc</vt:lpstr>
      <vt:lpstr>等高线</vt:lpstr>
      <vt:lpstr>等高线</vt:lpstr>
      <vt:lpstr>远距离配置：＝2rc</vt:lpstr>
      <vt:lpstr>幻灯片 91</vt:lpstr>
      <vt:lpstr>锁相放大器</vt:lpstr>
      <vt:lpstr>锁相放大器</vt:lpstr>
      <vt:lpstr>锁相放大器的起源</vt:lpstr>
      <vt:lpstr>锁相放大器的起源</vt:lpstr>
      <vt:lpstr>锁相放大器的起源</vt:lpstr>
      <vt:lpstr>相敏检波</vt:lpstr>
      <vt:lpstr>相敏检波</vt:lpstr>
      <vt:lpstr>相敏检波</vt:lpstr>
      <vt:lpstr>参考信号</vt:lpstr>
      <vt:lpstr>相位锁定</vt:lpstr>
      <vt:lpstr>数字锁相放大器</vt:lpstr>
      <vt:lpstr>数字锁相放大器</vt:lpstr>
      <vt:lpstr>数字锁相放大器</vt:lpstr>
      <vt:lpstr>锁相放大器</vt:lpstr>
      <vt:lpstr>锁相放大器的参数</vt:lpstr>
      <vt:lpstr>关于采样时间</vt:lpstr>
      <vt:lpstr>关于采样时间</vt:lpstr>
      <vt:lpstr>关于噪声</vt:lpstr>
      <vt:lpstr>关于噪声</vt:lpstr>
      <vt:lpstr>超导量子干涉器件</vt:lpstr>
      <vt:lpstr>超导量子干涉器件</vt:lpstr>
      <vt:lpstr>磁通量子化</vt:lpstr>
      <vt:lpstr>磁通量子化</vt:lpstr>
      <vt:lpstr>磁通量子</vt:lpstr>
      <vt:lpstr>磁通量子</vt:lpstr>
      <vt:lpstr>Josephson效应</vt:lpstr>
      <vt:lpstr>生物大分子的质谱分析</vt:lpstr>
      <vt:lpstr>P. W. Anderson, B. D. Josephson</vt:lpstr>
      <vt:lpstr>Remarkable things</vt:lpstr>
      <vt:lpstr>Remarkable things</vt:lpstr>
      <vt:lpstr>Josephson效应</vt:lpstr>
      <vt:lpstr>Josephson效应</vt:lpstr>
      <vt:lpstr>简洁</vt:lpstr>
      <vt:lpstr>Josephson效应</vt:lpstr>
      <vt:lpstr>超导量子干涉器件</vt:lpstr>
      <vt:lpstr>超导量子干涉器件的应用</vt:lpstr>
      <vt:lpstr>超导量子干涉器件的应用</vt:lpstr>
      <vt:lpstr>超导量子干涉器件的应用</vt:lpstr>
      <vt:lpstr>超导量子干涉器件的应用</vt:lpstr>
      <vt:lpstr>超导量子干涉器件的应用</vt:lpstr>
      <vt:lpstr>超导量子干涉器件的应用</vt:lpstr>
      <vt:lpstr>关于SQUID的参考文献</vt:lpstr>
      <vt:lpstr>关于SQUID的参考文献</vt:lpstr>
      <vt:lpstr>关于SQUID的参考文献</vt:lpstr>
      <vt:lpstr>SQUID信号的检测</vt:lpstr>
      <vt:lpstr>SQUID信号的检测</vt:lpstr>
      <vt:lpstr>SQUID信号的检测</vt:lpstr>
      <vt:lpstr>示波器</vt:lpstr>
      <vt:lpstr>示波器</vt:lpstr>
      <vt:lpstr>示波器</vt:lpstr>
    </vt:vector>
  </TitlesOfParts>
  <Company>磁学国家重点实验室</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磁性测量 原理篇 之 电磁感应定律</dc:title>
  <dc:creator>赵同云</dc:creator>
  <dc:description>版权所有</dc:description>
  <cp:lastModifiedBy>M03</cp:lastModifiedBy>
  <cp:revision>97</cp:revision>
  <dcterms:created xsi:type="dcterms:W3CDTF">2011-05-05T03:16:51Z</dcterms:created>
  <dcterms:modified xsi:type="dcterms:W3CDTF">2016-05-30T00:34:10Z</dcterms:modified>
</cp:coreProperties>
</file>