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9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9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654" r:id="rId3"/>
    <p:sldMasterId id="2147483655" r:id="rId4"/>
  </p:sldMasterIdLst>
  <p:notesMasterIdLst>
    <p:notesMasterId r:id="rId117"/>
  </p:notesMasterIdLst>
  <p:sldIdLst>
    <p:sldId id="371" r:id="rId5"/>
    <p:sldId id="3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19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77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1.wmf"/><Relationship Id="rId1" Type="http://schemas.openxmlformats.org/officeDocument/2006/relationships/image" Target="../media/image119.wmf"/><Relationship Id="rId4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12" Type="http://schemas.openxmlformats.org/officeDocument/2006/relationships/image" Target="../media/image158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11" Type="http://schemas.openxmlformats.org/officeDocument/2006/relationships/image" Target="../media/image157.wmf"/><Relationship Id="rId5" Type="http://schemas.openxmlformats.org/officeDocument/2006/relationships/image" Target="../media/image151.wmf"/><Relationship Id="rId10" Type="http://schemas.openxmlformats.org/officeDocument/2006/relationships/image" Target="../media/image156.wmf"/><Relationship Id="rId4" Type="http://schemas.openxmlformats.org/officeDocument/2006/relationships/image" Target="../media/image150.wmf"/><Relationship Id="rId9" Type="http://schemas.openxmlformats.org/officeDocument/2006/relationships/image" Target="../media/image155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164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76.wmf"/><Relationship Id="rId1" Type="http://schemas.openxmlformats.org/officeDocument/2006/relationships/image" Target="../media/image184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4" Type="http://schemas.openxmlformats.org/officeDocument/2006/relationships/image" Target="../media/image196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92.wmf"/><Relationship Id="rId1" Type="http://schemas.openxmlformats.org/officeDocument/2006/relationships/image" Target="../media/image21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4" Type="http://schemas.openxmlformats.org/officeDocument/2006/relationships/image" Target="../media/image2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5" Type="http://schemas.openxmlformats.org/officeDocument/2006/relationships/image" Target="../media/image233.wmf"/><Relationship Id="rId4" Type="http://schemas.openxmlformats.org/officeDocument/2006/relationships/image" Target="../media/image232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wmf"/><Relationship Id="rId1" Type="http://schemas.openxmlformats.org/officeDocument/2006/relationships/image" Target="../media/image231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Relationship Id="rId5" Type="http://schemas.openxmlformats.org/officeDocument/2006/relationships/image" Target="../media/image246.wmf"/><Relationship Id="rId4" Type="http://schemas.openxmlformats.org/officeDocument/2006/relationships/image" Target="../media/image245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wmf"/><Relationship Id="rId7" Type="http://schemas.openxmlformats.org/officeDocument/2006/relationships/image" Target="../media/image253.wmf"/><Relationship Id="rId2" Type="http://schemas.openxmlformats.org/officeDocument/2006/relationships/image" Target="../media/image248.wmf"/><Relationship Id="rId1" Type="http://schemas.openxmlformats.org/officeDocument/2006/relationships/image" Target="../media/image247.wmf"/><Relationship Id="rId6" Type="http://schemas.openxmlformats.org/officeDocument/2006/relationships/image" Target="../media/image252.wmf"/><Relationship Id="rId5" Type="http://schemas.openxmlformats.org/officeDocument/2006/relationships/image" Target="../media/image251.wmf"/><Relationship Id="rId4" Type="http://schemas.openxmlformats.org/officeDocument/2006/relationships/image" Target="../media/image250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wmf"/><Relationship Id="rId1" Type="http://schemas.openxmlformats.org/officeDocument/2006/relationships/image" Target="../media/image255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wmf"/><Relationship Id="rId1" Type="http://schemas.openxmlformats.org/officeDocument/2006/relationships/image" Target="../media/image257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12D5FC-C70A-43CD-85A6-194B3AE6E51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F1169-FC05-46BE-83F4-39FB15BB08C0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351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2B478-C99E-4F31-96EC-EDBE11F9467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AF71F-C121-44C6-B619-81320896757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96158-2418-48A7-B9E3-0F88E4C8C27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EEB7-571B-47BB-9FAB-DF585FA24EA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3C623-D0BD-4B59-B275-F4CBCF55CD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04223-7E7F-490E-8AE2-9263CC52C2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296FC-A244-4413-A3AE-F18B24142CD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8F881-A0E3-46BA-8F02-E9F9166AE5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0F042-4B19-4AEE-B90D-750675BFB2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ED893-294A-4D05-89C7-A8454920059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AD52-94BE-4BF8-9880-2088825EFA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F4FE5-0DD5-412B-8156-805E101163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22ADF-2F9F-40E8-9C1E-A645C8049DF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F0A5-08B6-4865-8696-B19091C562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DDBC5-E5B6-4A45-862D-5EDB3C3A0B6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1E150-98D3-4C65-9D7C-3E3FB476F9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8A051-B078-43A5-A269-76967BCBFE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C74A-8F7B-4929-9A67-0B01700835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9BE1-CB7D-4075-8598-18F35F7931B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2A4E8-925E-48AD-B0C8-93A6D1E0EB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0BBBE-3E08-4DBB-B963-83F4FE2D2E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9301-CC21-4755-98A6-1A00CE06A5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AABCE-AC66-4348-A27A-50B6E2D7DE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22C8-68A4-4DD5-9B23-69BB7ED4A5E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9855-0413-4F44-A316-72C72EEEF3E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F051-3EE5-4896-9580-A71D54C0D8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E4934-24C2-4238-A134-2F6DC69C35A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C128B-103C-48C0-8071-A048A461C37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313F6-15C2-43D6-AFE0-5947236D6A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A582C-EF56-4692-90A7-951CAC887C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B77FD-1473-41F1-917E-ADCD4F0B11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3576B-352D-4756-9385-314D4322AC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715DE-FC24-407C-A714-BF162CE6F7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5D0EE-603C-427F-8E25-D8742B2241A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20EFA-0B4B-4198-AC87-1695E143333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2407A-D279-4A27-AC36-FDA981529E7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E18CF-FD8B-46CF-A1D9-909092792A8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6AAF-D916-4983-9EB7-A5AC338896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9F0E-20FF-4D10-97D3-E42708FD6B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02E9-B11B-43C5-87CE-D0E0EA78B4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0A0D2-9AAD-4678-BAF3-97E60DAAD88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53F9-BA74-48E7-8C1E-A0CFFFEE700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E6EC7-7CF5-4A79-9FD5-D0D3AC2EA5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C16CA-4CC6-4219-9A81-468A7DCF821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 altLang="zh-CN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 altLang="zh-CN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11AF149F-14C6-416B-9A50-FE720A65EC4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 altLang="zh-CN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 altLang="zh-CN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F1FDFFF7-C5DA-467F-9852-AD3630B4C4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1A00487-C109-488E-8125-FCF430E8B6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0DC99E-A4E2-4FBA-8A2C-29B54B041FE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2.vml"/><Relationship Id="rId4" Type="http://schemas.openxmlformats.org/officeDocument/2006/relationships/oleObject" Target="../embeddings/oleObject228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32.bin"/><Relationship Id="rId5" Type="http://schemas.openxmlformats.org/officeDocument/2006/relationships/oleObject" Target="../embeddings/oleObject231.bin"/><Relationship Id="rId4" Type="http://schemas.openxmlformats.org/officeDocument/2006/relationships/oleObject" Target="../embeddings/oleObject230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36.bin"/><Relationship Id="rId5" Type="http://schemas.openxmlformats.org/officeDocument/2006/relationships/image" Target="../media/image254.png"/><Relationship Id="rId10" Type="http://schemas.openxmlformats.org/officeDocument/2006/relationships/oleObject" Target="../embeddings/oleObject240.bin"/><Relationship Id="rId4" Type="http://schemas.openxmlformats.org/officeDocument/2006/relationships/oleObject" Target="../embeddings/oleObject235.bin"/><Relationship Id="rId9" Type="http://schemas.openxmlformats.org/officeDocument/2006/relationships/oleObject" Target="../embeddings/oleObject239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242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24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hyperlink" Target="../../Zhao%20Tongyun/&#27979;&#35797;&#32452;&#25991;&#20214;/Training/2013&#24180;/&#20934;&#22791;&#36164;&#26009;/&#20934;&#22791;&#36164;&#26009;/&#26085;&#26412;&#20303;&#21451;&#29305;&#27530;&#37329;&#23646;&#20844;&#21496;&#29992;Nd-Fe-B&#31995;&#28903;&#32467;&#30913;&#20307;&#24418;&#25104;4_4T&#24378;&#30913;&#22330;.htm" TargetMode="Externa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7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8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10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12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29.bin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13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13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13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oleObject" Target="../embeddings/oleObject149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3.bin"/><Relationship Id="rId12" Type="http://schemas.openxmlformats.org/officeDocument/2006/relationships/oleObject" Target="../embeddings/oleObject1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2.bin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1.bin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5.bin"/><Relationship Id="rId14" Type="http://schemas.openxmlformats.org/officeDocument/2006/relationships/oleObject" Target="../embeddings/oleObject15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5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15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5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oleObject" Target="../embeddings/oleObject165.bin"/><Relationship Id="rId4" Type="http://schemas.openxmlformats.org/officeDocument/2006/relationships/oleObject" Target="../embeddings/oleObject16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3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169.bin"/><Relationship Id="rId4" Type="http://schemas.openxmlformats.org/officeDocument/2006/relationships/oleObject" Target="../embeddings/oleObject168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5.vml"/><Relationship Id="rId5" Type="http://schemas.openxmlformats.org/officeDocument/2006/relationships/oleObject" Target="../embeddings/oleObject172.bin"/><Relationship Id="rId4" Type="http://schemas.openxmlformats.org/officeDocument/2006/relationships/oleObject" Target="../embeddings/oleObject17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175.bin"/><Relationship Id="rId4" Type="http://schemas.openxmlformats.org/officeDocument/2006/relationships/oleObject" Target="../embeddings/oleObject17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7.vml"/><Relationship Id="rId5" Type="http://schemas.openxmlformats.org/officeDocument/2006/relationships/oleObject" Target="../embeddings/oleObject178.bin"/><Relationship Id="rId4" Type="http://schemas.openxmlformats.org/officeDocument/2006/relationships/oleObject" Target="../embeddings/oleObject177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18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84.bin"/><Relationship Id="rId5" Type="http://schemas.openxmlformats.org/officeDocument/2006/relationships/oleObject" Target="../embeddings/oleObject183.bin"/><Relationship Id="rId4" Type="http://schemas.openxmlformats.org/officeDocument/2006/relationships/oleObject" Target="../embeddings/oleObject18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89.bin"/><Relationship Id="rId5" Type="http://schemas.openxmlformats.org/officeDocument/2006/relationships/oleObject" Target="../embeddings/oleObject188.bin"/><Relationship Id="rId4" Type="http://schemas.openxmlformats.org/officeDocument/2006/relationships/oleObject" Target="../embeddings/oleObject18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1.vml"/><Relationship Id="rId5" Type="http://schemas.openxmlformats.org/officeDocument/2006/relationships/oleObject" Target="../embeddings/oleObject192.bin"/><Relationship Id="rId4" Type="http://schemas.openxmlformats.org/officeDocument/2006/relationships/oleObject" Target="../embeddings/oleObject191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96.bin"/><Relationship Id="rId5" Type="http://schemas.openxmlformats.org/officeDocument/2006/relationships/oleObject" Target="../embeddings/oleObject195.bin"/><Relationship Id="rId4" Type="http://schemas.openxmlformats.org/officeDocument/2006/relationships/oleObject" Target="../embeddings/oleObject194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01.bin"/><Relationship Id="rId5" Type="http://schemas.openxmlformats.org/officeDocument/2006/relationships/oleObject" Target="../embeddings/oleObject200.bin"/><Relationship Id="rId4" Type="http://schemas.openxmlformats.org/officeDocument/2006/relationships/oleObject" Target="../embeddings/oleObject19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4.vml"/><Relationship Id="rId5" Type="http://schemas.openxmlformats.org/officeDocument/2006/relationships/oleObject" Target="../embeddings/oleObject205.bin"/><Relationship Id="rId4" Type="http://schemas.openxmlformats.org/officeDocument/2006/relationships/oleObject" Target="../embeddings/oleObject204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5.vml"/><Relationship Id="rId5" Type="http://schemas.openxmlformats.org/officeDocument/2006/relationships/oleObject" Target="../embeddings/oleObject208.bin"/><Relationship Id="rId4" Type="http://schemas.openxmlformats.org/officeDocument/2006/relationships/oleObject" Target="../embeddings/oleObject207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6.vml"/><Relationship Id="rId5" Type="http://schemas.openxmlformats.org/officeDocument/2006/relationships/oleObject" Target="../embeddings/oleObject211.bin"/><Relationship Id="rId4" Type="http://schemas.openxmlformats.org/officeDocument/2006/relationships/oleObject" Target="../embeddings/oleObject2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7.vml"/><Relationship Id="rId5" Type="http://schemas.openxmlformats.org/officeDocument/2006/relationships/oleObject" Target="../embeddings/oleObject214.bin"/><Relationship Id="rId4" Type="http://schemas.openxmlformats.org/officeDocument/2006/relationships/oleObject" Target="../embeddings/oleObject213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215.bin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219.bin"/><Relationship Id="rId5" Type="http://schemas.openxmlformats.org/officeDocument/2006/relationships/oleObject" Target="../embeddings/oleObject218.bin"/><Relationship Id="rId4" Type="http://schemas.openxmlformats.org/officeDocument/2006/relationships/oleObject" Target="../embeddings/oleObject217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223.bin"/><Relationship Id="rId5" Type="http://schemas.openxmlformats.org/officeDocument/2006/relationships/oleObject" Target="../embeddings/oleObject222.bin"/><Relationship Id="rId4" Type="http://schemas.openxmlformats.org/officeDocument/2006/relationships/oleObject" Target="../embeddings/oleObject221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226.bin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7463" y="404813"/>
            <a:ext cx="6567487" cy="457200"/>
          </a:xfrm>
          <a:noFill/>
          <a:ln/>
        </p:spPr>
        <p:txBody>
          <a:bodyPr wrap="none">
            <a:spAutoFit/>
          </a:bodyPr>
          <a:lstStyle/>
          <a:p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中国科学院物理研究所 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  <a:sym typeface="Wingdings 2" pitchFamily="18" charset="2"/>
              </a:rPr>
              <a:t> 通用</a:t>
            </a:r>
            <a:r>
              <a:rPr lang="zh-CN" altLang="en-US" sz="2400">
                <a:latin typeface="华文楷体" pitchFamily="2" charset="-122"/>
                <a:ea typeface="华文楷体" pitchFamily="2" charset="-122"/>
              </a:rPr>
              <a:t>实验技术公共课程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5925" y="1125538"/>
            <a:ext cx="3232150" cy="701675"/>
          </a:xfrm>
          <a:noFill/>
        </p:spPr>
        <p:txBody>
          <a:bodyPr wrap="none">
            <a:spAutoFit/>
          </a:bodyPr>
          <a:lstStyle/>
          <a:p>
            <a:r>
              <a:rPr lang="en-US" altLang="zh-CN" sz="4000"/>
              <a:t>《</a:t>
            </a:r>
            <a:r>
              <a:rPr lang="zh-CN" altLang="en-US" sz="4000">
                <a:ea typeface="隶书" pitchFamily="49" charset="-122"/>
              </a:rPr>
              <a:t>磁性测量</a:t>
            </a:r>
            <a:r>
              <a:rPr lang="en-US" altLang="zh-CN" sz="4000"/>
              <a:t>》</a:t>
            </a: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2422525" y="3630613"/>
            <a:ext cx="4298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latin typeface="Arial" pitchFamily="34" charset="0"/>
                <a:ea typeface="华文行楷" pitchFamily="2" charset="-122"/>
              </a:rPr>
              <a:t>赵同云</a:t>
            </a:r>
          </a:p>
          <a:p>
            <a:pPr algn="ctr">
              <a:lnSpc>
                <a:spcPct val="150000"/>
              </a:lnSpc>
            </a:pPr>
            <a:r>
              <a:rPr lang="zh-CN" altLang="en-US" sz="3600">
                <a:latin typeface="Arial" pitchFamily="34" charset="0"/>
                <a:ea typeface="隶书" pitchFamily="49" charset="-122"/>
              </a:rPr>
              <a:t>磁学国家重点实验室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251200" y="5430838"/>
            <a:ext cx="264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9DC64CF5-C643-4C75-BCFE-981E334465A7}" type="datetime2">
              <a:rPr lang="zh-CN" altLang="en-US" sz="2800">
                <a:latin typeface="Arial" pitchFamily="34" charset="0"/>
              </a:rPr>
              <a:pPr/>
              <a:t>2016年4月8日</a:t>
            </a:fld>
            <a:endParaRPr lang="en-US" altLang="zh-CN" sz="2800">
              <a:latin typeface="Arial" pitchFamily="34" charset="0"/>
            </a:endParaRPr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1736725" y="2317750"/>
            <a:ext cx="567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4800">
                <a:latin typeface="Arial" pitchFamily="34" charset="0"/>
                <a:ea typeface="黑体" pitchFamily="49" charset="-122"/>
              </a:rPr>
              <a:t>第三讲：磁场的产生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325" y="404813"/>
            <a:ext cx="2927350" cy="914400"/>
          </a:xfrm>
          <a:noFill/>
        </p:spPr>
        <p:txBody>
          <a:bodyPr wrap="none">
            <a:spAutoFit/>
          </a:bodyPr>
          <a:lstStyle/>
          <a:p>
            <a:r>
              <a:rPr lang="zh-CN" altLang="en-US" sz="5400">
                <a:ea typeface="黑体" pitchFamily="49" charset="-122"/>
              </a:rPr>
              <a:t>永久磁铁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3900" y="1628775"/>
            <a:ext cx="5156200" cy="2016125"/>
          </a:xfrm>
          <a:solidFill>
            <a:srgbClr val="CCFF33"/>
          </a:solidFill>
          <a:ln w="57150" cmpd="thickThin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ea typeface="隶书" pitchFamily="49" charset="-122"/>
              </a:rPr>
              <a:t>磁石（慈石）、磁铁</a:t>
            </a:r>
          </a:p>
          <a:p>
            <a:pPr algn="ctr"/>
            <a:r>
              <a:rPr lang="zh-CN" altLang="en-US" sz="3600">
                <a:ea typeface="隶书" pitchFamily="49" charset="-122"/>
              </a:rPr>
              <a:t>永（恒）磁体（材料）</a:t>
            </a:r>
          </a:p>
          <a:p>
            <a:pPr algn="ctr"/>
            <a:r>
              <a:rPr lang="zh-CN" altLang="en-US" sz="3600">
                <a:ea typeface="隶书" pitchFamily="49" charset="-122"/>
              </a:rPr>
              <a:t>硬磁材料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309938" y="4221163"/>
            <a:ext cx="2524125" cy="698500"/>
          </a:xfrm>
          <a:prstGeom prst="rect">
            <a:avLst/>
          </a:prstGeom>
          <a:solidFill>
            <a:srgbClr val="FF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zh-CN" altLang="en-US" sz="3600">
                <a:ea typeface="华文新魏" pitchFamily="2" charset="-122"/>
              </a:rPr>
              <a:t>永远的磁路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179388" y="5445125"/>
            <a:ext cx="8893175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1" lang="en-US" altLang="zh-CN" b="1" i="1">
                <a:solidFill>
                  <a:srgbClr val="FF0000"/>
                </a:solidFill>
              </a:rPr>
              <a:t>High Magnetic Fields: Science and Technology</a:t>
            </a:r>
            <a:r>
              <a:rPr kumimoji="1" lang="en-US" altLang="zh-CN">
                <a:solidFill>
                  <a:srgbClr val="FF0000"/>
                </a:solidFill>
              </a:rPr>
              <a:t> (Vol. 1)</a:t>
            </a:r>
            <a:r>
              <a:rPr kumimoji="1" lang="en-US" altLang="zh-CN"/>
              <a:t>, </a:t>
            </a:r>
            <a:r>
              <a:rPr kumimoji="1" lang="en-US" altLang="zh-CN" b="1" i="1">
                <a:solidFill>
                  <a:srgbClr val="0000FF"/>
                </a:solidFill>
              </a:rPr>
              <a:t>Magnet Technology and Experimental Techniques</a:t>
            </a:r>
            <a:r>
              <a:rPr kumimoji="1" lang="en-US" altLang="zh-CN"/>
              <a:t>, </a:t>
            </a:r>
            <a:r>
              <a:rPr kumimoji="1" lang="en-US" altLang="zh-CN" b="1"/>
              <a:t>25</a:t>
            </a:r>
            <a:r>
              <a:rPr kumimoji="1" lang="zh-CN" altLang="en-US" b="1"/>
              <a:t>～</a:t>
            </a:r>
            <a:r>
              <a:rPr kumimoji="1" lang="en-US" altLang="zh-CN" b="1"/>
              <a:t>47</a:t>
            </a:r>
            <a:r>
              <a:rPr kumimoji="1" lang="en-US" altLang="zh-CN"/>
              <a:t>, (F. Herlach, N. Miura, Editors, World Scientific Publishing Co. Pte. Ltd., 2003.)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762000"/>
          </a:xfrm>
        </p:spPr>
        <p:txBody>
          <a:bodyPr/>
          <a:lstStyle/>
          <a:p>
            <a:r>
              <a:rPr lang="zh-CN" altLang="en-US" sz="3200">
                <a:latin typeface="黑体" pitchFamily="49" charset="-122"/>
                <a:ea typeface="黑体" pitchFamily="49" charset="-122"/>
              </a:rPr>
              <a:t>中国科学院合肥等离子体物理研究所</a:t>
            </a:r>
          </a:p>
        </p:txBody>
      </p:sp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2" cstate="print"/>
          <a:srcRect r="2325" b="1953"/>
          <a:stretch>
            <a:fillRect/>
          </a:stretch>
        </p:blipFill>
        <p:spPr bwMode="auto">
          <a:xfrm>
            <a:off x="1028700" y="722313"/>
            <a:ext cx="708660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62600"/>
            <a:ext cx="86868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800"/>
              <a:t>日本大阪大学极限科学研究中心超强磁场分部</a:t>
            </a:r>
            <a:r>
              <a:rPr lang="zh-CN" altLang="en-US" sz="3200"/>
              <a:t/>
            </a:r>
            <a:br>
              <a:rPr lang="zh-CN" altLang="en-US" sz="3200"/>
            </a:br>
            <a:r>
              <a:rPr lang="en-US" altLang="zh-CN" sz="2400"/>
              <a:t>http://www.rcem.osaka-u.ac.jp/research_magn-j.html</a:t>
            </a:r>
          </a:p>
        </p:txBody>
      </p:sp>
      <p:pic>
        <p:nvPicPr>
          <p:cNvPr id="333827" name="Picture 3" descr="ma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2301875" cy="2693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33828" name="Picture 4" descr="ma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3703638" cy="2422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33829" name="Picture 5" descr="ma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38475"/>
            <a:ext cx="3352800" cy="2447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33830" name="Picture 6" descr="ma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600"/>
            <a:ext cx="3429000" cy="2578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  <a:ln/>
        </p:spPr>
        <p:txBody>
          <a:bodyPr/>
          <a:lstStyle/>
          <a:p>
            <a:r>
              <a:rPr lang="en-US" altLang="zh-CN" sz="3200"/>
              <a:t>List of pulsed field facilities of the world</a:t>
            </a:r>
          </a:p>
        </p:txBody>
      </p:sp>
      <p:graphicFrame>
        <p:nvGraphicFramePr>
          <p:cNvPr id="334851" name="Group 3"/>
          <p:cNvGraphicFramePr>
            <a:graphicFrameLocks noGrp="1"/>
          </p:cNvGraphicFramePr>
          <p:nvPr/>
        </p:nvGraphicFramePr>
        <p:xfrm>
          <a:off x="457200" y="685800"/>
          <a:ext cx="8305800" cy="6121400"/>
        </p:xfrm>
        <a:graphic>
          <a:graphicData uri="http://schemas.openxmlformats.org/drawingml/2006/table">
            <a:tbl>
              <a:tblPr/>
              <a:tblGrid>
                <a:gridCol w="2743200"/>
                <a:gridCol w="2057400"/>
                <a:gridCol w="1828800"/>
                <a:gridCol w="1676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Power Supply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Largest 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Pulse Length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Beijing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0.34 MJ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 T in 22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Kobe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0.03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30 T in 15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 ms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Los Alamos (LANL/NHMFL)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1.5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68 T in 15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Los Alamos (LANL/NHMFL)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generator 400 MVA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2s [100 ms]+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Cambridge, Mass (FBNML)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0.21 MJ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65 T in 13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Merida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0.6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 T in 30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1.4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Murray Hill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0.52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72 T in 10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Osaka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1.5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70 T in 20 mm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0.6 ms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0.1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Sendai (IMR)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0.1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 T in 12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Sydney (UNSW)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0.8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 T in 22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Tokyo (ISSP)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0.1 MJ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            5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150 T in 10 mm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 T in 6 mm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550 T in 9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 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 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 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Tsukuba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1.6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65 T in 16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Worcester (Mass.)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0.35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 T in 10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ms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Amsterdam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utility grid: 6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 T in 20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1500 ms (100 ms)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Berlin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0.4 MJ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0.2 MJ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62 T in 18 mm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 T in 12 mm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310 T in 5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 ms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 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 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pitchFamily="2" charset="-122"/>
                        </a:rPr>
                        <a:t>m</a:t>
                      </a: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874" name="Group 2"/>
          <p:cNvGraphicFramePr>
            <a:graphicFrameLocks noGrp="1"/>
          </p:cNvGraphicFramePr>
          <p:nvPr/>
        </p:nvGraphicFramePr>
        <p:xfrm>
          <a:off x="381000" y="609600"/>
          <a:ext cx="8458200" cy="6130925"/>
        </p:xfrm>
        <a:graphic>
          <a:graphicData uri="http://schemas.openxmlformats.org/drawingml/2006/table">
            <a:tbl>
              <a:tblPr/>
              <a:tblGrid>
                <a:gridCol w="2133600"/>
                <a:gridCol w="2057400"/>
                <a:gridCol w="1905000"/>
                <a:gridCol w="23622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Power Supply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Largest 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Pulse Length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Braunschweig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0.04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27 T in 12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Bristol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0.18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 T in 10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Dublin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0.3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26 T in 28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Frankfurt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0.8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 T in 22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18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Leuven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1.2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 T in 20 mm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73 T in 10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 ms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Moscow (KU)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0.18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 T in 5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Moscow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0.03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32 T in 3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 ms (State Uni)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Oxford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0.8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 T in 20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Oporto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0.6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 T in 30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1.4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Parma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1.0 MJ+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 T in 22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10-100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 Petersburg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0.08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 T in 20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 ms (Ioffe Inst)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 Petersburg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0.8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T in 250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 ms (Polytechnic)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Toulouse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1.25 MJ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12 MJ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42 T in 28 mm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61 T in 14 mm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60 T in 30 mm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70 T in 30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 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 ms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 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Wien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0.075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43 T in 25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Wroclaw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0.07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 T in 10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Zaragoza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capacitor 1.2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31 T in 30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1.6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5967" name="Rectangle 9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zh-CN" sz="3200"/>
              <a:t>List of pulsed field facilities of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1846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2.2.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有磁芯电流线圈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60</a:t>
            </a:r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59721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）电磁铁：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带有软磁磁芯的螺线管</a:t>
            </a: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852488" y="5151438"/>
            <a:ext cx="2855912" cy="1446212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/>
              <a:t>极头材料：</a:t>
            </a:r>
          </a:p>
          <a:p>
            <a:pPr algn="ctr">
              <a:spcBef>
                <a:spcPct val="30000"/>
              </a:spcBef>
            </a:pPr>
            <a:r>
              <a:rPr kumimoji="1" lang="zh-CN" altLang="en-US"/>
              <a:t>纯铁：</a:t>
            </a:r>
            <a:r>
              <a:rPr kumimoji="1" lang="en-US" altLang="zh-CN"/>
              <a:t>2.15 T</a:t>
            </a:r>
          </a:p>
          <a:p>
            <a:pPr algn="ctr"/>
            <a:r>
              <a:rPr kumimoji="1" lang="en-US" altLang="zh-CN"/>
              <a:t>Fe</a:t>
            </a:r>
            <a:r>
              <a:rPr kumimoji="1" lang="zh-CN" altLang="en-US"/>
              <a:t>－</a:t>
            </a:r>
            <a:r>
              <a:rPr kumimoji="1" lang="en-US" altLang="zh-CN"/>
              <a:t>Co</a:t>
            </a:r>
            <a:r>
              <a:rPr kumimoji="1" lang="zh-CN" altLang="en-US"/>
              <a:t>合金：</a:t>
            </a:r>
            <a:r>
              <a:rPr kumimoji="1" lang="en-US" altLang="zh-CN"/>
              <a:t>2.4 T</a:t>
            </a:r>
          </a:p>
        </p:txBody>
      </p:sp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5372100" y="2616200"/>
          <a:ext cx="2152650" cy="1141413"/>
        </p:xfrm>
        <a:graphic>
          <a:graphicData uri="http://schemas.openxmlformats.org/presentationml/2006/ole">
            <p:oleObj spid="_x0000_s336903" name="Equation" r:id="rId3" imgW="863280" imgH="457200" progId="Equation.DSMT4">
              <p:embed/>
            </p:oleObj>
          </a:graphicData>
        </a:graphic>
      </p:graphicFrame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4716463" y="2060575"/>
            <a:ext cx="37369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极头远离饱和磁化时，</a:t>
            </a:r>
          </a:p>
        </p:txBody>
      </p:sp>
      <p:graphicFrame>
        <p:nvGraphicFramePr>
          <p:cNvPr id="336905" name="Object 9"/>
          <p:cNvGraphicFramePr>
            <a:graphicFrameLocks noChangeAspect="1"/>
          </p:cNvGraphicFramePr>
          <p:nvPr/>
        </p:nvGraphicFramePr>
        <p:xfrm>
          <a:off x="4795838" y="4365625"/>
          <a:ext cx="3879850" cy="1082675"/>
        </p:xfrm>
        <a:graphic>
          <a:graphicData uri="http://schemas.openxmlformats.org/presentationml/2006/ole">
            <p:oleObj spid="_x0000_s336905" name="Equation" r:id="rId4" imgW="1549080" imgH="431640" progId="Equation.DSMT4">
              <p:embed/>
            </p:oleObj>
          </a:graphicData>
        </a:graphic>
      </p:graphicFrame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4859338" y="3860800"/>
            <a:ext cx="19589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最高磁场，</a:t>
            </a:r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 flipH="1" flipV="1">
            <a:off x="1331913" y="4221163"/>
            <a:ext cx="647700" cy="936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 flipV="1">
            <a:off x="2268538" y="4221163"/>
            <a:ext cx="863600" cy="936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36909" name="AutoShape 13"/>
          <p:cNvSpPr>
            <a:spLocks noChangeArrowheads="1"/>
          </p:cNvSpPr>
          <p:nvPr/>
        </p:nvSpPr>
        <p:spPr bwMode="auto">
          <a:xfrm>
            <a:off x="1595438" y="2060575"/>
            <a:ext cx="1462087" cy="51593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/>
              <a:t>线圈：</a:t>
            </a:r>
            <a:r>
              <a:rPr kumimoji="1" lang="en-US" altLang="zh-CN" b="1" i="1"/>
              <a:t>Ni</a:t>
            </a:r>
            <a:endParaRPr kumimoji="1" lang="en-US" altLang="zh-CN"/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 flipH="1">
            <a:off x="827088" y="2276475"/>
            <a:ext cx="792162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5291138" y="5589588"/>
            <a:ext cx="3025775" cy="9461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chemeClr val="bg1"/>
                </a:solidFill>
                <a:ea typeface="隶书" pitchFamily="49" charset="-122"/>
              </a:rPr>
              <a:t>线圈靠近极头间隙</a:t>
            </a:r>
          </a:p>
          <a:p>
            <a:r>
              <a:rPr kumimoji="1" lang="zh-CN" altLang="en-US" sz="2800">
                <a:solidFill>
                  <a:schemeClr val="bg1"/>
                </a:solidFill>
                <a:ea typeface="隶书" pitchFamily="49" charset="-122"/>
              </a:rPr>
              <a:t>轭铁分为两个支路</a:t>
            </a:r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>
            <a:off x="3059113" y="2349500"/>
            <a:ext cx="576262" cy="7191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pSp>
        <p:nvGrpSpPr>
          <p:cNvPr id="336913" name="Group 17"/>
          <p:cNvGrpSpPr>
            <a:grpSpLocks/>
          </p:cNvGrpSpPr>
          <p:nvPr/>
        </p:nvGrpSpPr>
        <p:grpSpPr bwMode="auto">
          <a:xfrm>
            <a:off x="323850" y="2687638"/>
            <a:ext cx="4248150" cy="3060700"/>
            <a:chOff x="204" y="1693"/>
            <a:chExt cx="2676" cy="1928"/>
          </a:xfrm>
        </p:grpSpPr>
        <p:sp>
          <p:nvSpPr>
            <p:cNvPr id="336914" name="Rectangle 18"/>
            <p:cNvSpPr>
              <a:spLocks noChangeArrowheads="1"/>
            </p:cNvSpPr>
            <p:nvPr/>
          </p:nvSpPr>
          <p:spPr bwMode="auto">
            <a:xfrm>
              <a:off x="204" y="1693"/>
              <a:ext cx="2428" cy="1406"/>
            </a:xfrm>
            <a:prstGeom prst="rect">
              <a:avLst/>
            </a:prstGeom>
            <a:solidFill>
              <a:srgbClr val="CFCFCF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915" name="Rectangle 19"/>
            <p:cNvSpPr>
              <a:spLocks noChangeArrowheads="1"/>
            </p:cNvSpPr>
            <p:nvPr/>
          </p:nvSpPr>
          <p:spPr bwMode="auto">
            <a:xfrm>
              <a:off x="362" y="1840"/>
              <a:ext cx="2110" cy="11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916" name="AutoShape 20"/>
            <p:cNvSpPr>
              <a:spLocks noChangeArrowheads="1"/>
            </p:cNvSpPr>
            <p:nvPr/>
          </p:nvSpPr>
          <p:spPr bwMode="auto">
            <a:xfrm rot="-5400000">
              <a:off x="607" y="2324"/>
              <a:ext cx="478" cy="143"/>
            </a:xfrm>
            <a:custGeom>
              <a:avLst/>
              <a:gdLst>
                <a:gd name="G0" fmla="+- 3496 0 0"/>
                <a:gd name="G1" fmla="+- 21600 0 3496"/>
                <a:gd name="G2" fmla="*/ 3496 1 2"/>
                <a:gd name="G3" fmla="+- 21600 0 G2"/>
                <a:gd name="G4" fmla="+/ 3496 21600 2"/>
                <a:gd name="G5" fmla="+/ G1 0 2"/>
                <a:gd name="G6" fmla="*/ 21600 21600 3496"/>
                <a:gd name="G7" fmla="*/ G6 1 2"/>
                <a:gd name="G8" fmla="+- 21600 0 G7"/>
                <a:gd name="G9" fmla="*/ 21600 1 2"/>
                <a:gd name="G10" fmla="+- 3496 0 G9"/>
                <a:gd name="G11" fmla="?: G10 G8 0"/>
                <a:gd name="G12" fmla="?: G10 G7 21600"/>
                <a:gd name="T0" fmla="*/ 19852 w 21600"/>
                <a:gd name="T1" fmla="*/ 10800 h 21600"/>
                <a:gd name="T2" fmla="*/ 10800 w 21600"/>
                <a:gd name="T3" fmla="*/ 21600 h 21600"/>
                <a:gd name="T4" fmla="*/ 1748 w 21600"/>
                <a:gd name="T5" fmla="*/ 10800 h 21600"/>
                <a:gd name="T6" fmla="*/ 10800 w 21600"/>
                <a:gd name="T7" fmla="*/ 0 h 21600"/>
                <a:gd name="T8" fmla="*/ 3548 w 21600"/>
                <a:gd name="T9" fmla="*/ 3548 h 21600"/>
                <a:gd name="T10" fmla="*/ 18052 w 21600"/>
                <a:gd name="T11" fmla="*/ 180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96" y="21600"/>
                  </a:lnTo>
                  <a:lnTo>
                    <a:pt x="1810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>
              <a:noFill/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917" name="Rectangle 21"/>
            <p:cNvSpPr>
              <a:spLocks noChangeArrowheads="1"/>
            </p:cNvSpPr>
            <p:nvPr/>
          </p:nvSpPr>
          <p:spPr bwMode="auto">
            <a:xfrm>
              <a:off x="2064" y="2159"/>
              <a:ext cx="408" cy="480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noFill/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918" name="AutoShape 22"/>
            <p:cNvSpPr>
              <a:spLocks noChangeArrowheads="1"/>
            </p:cNvSpPr>
            <p:nvPr/>
          </p:nvSpPr>
          <p:spPr bwMode="auto">
            <a:xfrm rot="5400000" flipH="1">
              <a:off x="1755" y="2324"/>
              <a:ext cx="478" cy="143"/>
            </a:xfrm>
            <a:custGeom>
              <a:avLst/>
              <a:gdLst>
                <a:gd name="G0" fmla="+- 3496 0 0"/>
                <a:gd name="G1" fmla="+- 21600 0 3496"/>
                <a:gd name="G2" fmla="*/ 3496 1 2"/>
                <a:gd name="G3" fmla="+- 21600 0 G2"/>
                <a:gd name="G4" fmla="+/ 3496 21600 2"/>
                <a:gd name="G5" fmla="+/ G1 0 2"/>
                <a:gd name="G6" fmla="*/ 21600 21600 3496"/>
                <a:gd name="G7" fmla="*/ G6 1 2"/>
                <a:gd name="G8" fmla="+- 21600 0 G7"/>
                <a:gd name="G9" fmla="*/ 21600 1 2"/>
                <a:gd name="G10" fmla="+- 3496 0 G9"/>
                <a:gd name="G11" fmla="?: G10 G8 0"/>
                <a:gd name="G12" fmla="?: G10 G7 21600"/>
                <a:gd name="T0" fmla="*/ 19852 w 21600"/>
                <a:gd name="T1" fmla="*/ 10800 h 21600"/>
                <a:gd name="T2" fmla="*/ 10800 w 21600"/>
                <a:gd name="T3" fmla="*/ 21600 h 21600"/>
                <a:gd name="T4" fmla="*/ 1748 w 21600"/>
                <a:gd name="T5" fmla="*/ 10800 h 21600"/>
                <a:gd name="T6" fmla="*/ 10800 w 21600"/>
                <a:gd name="T7" fmla="*/ 0 h 21600"/>
                <a:gd name="T8" fmla="*/ 3548 w 21600"/>
                <a:gd name="T9" fmla="*/ 3548 h 21600"/>
                <a:gd name="T10" fmla="*/ 18052 w 21600"/>
                <a:gd name="T11" fmla="*/ 180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96" y="21600"/>
                  </a:lnTo>
                  <a:lnTo>
                    <a:pt x="1810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>
              <a:noFill/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6919" name="Line 23"/>
            <p:cNvSpPr>
              <a:spLocks noChangeShapeType="1"/>
            </p:cNvSpPr>
            <p:nvPr/>
          </p:nvSpPr>
          <p:spPr bwMode="auto">
            <a:xfrm>
              <a:off x="921" y="2395"/>
              <a:ext cx="1006" cy="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6920" name="Text Box 24"/>
            <p:cNvSpPr txBox="1">
              <a:spLocks noChangeArrowheads="1"/>
            </p:cNvSpPr>
            <p:nvPr/>
          </p:nvSpPr>
          <p:spPr bwMode="auto">
            <a:xfrm>
              <a:off x="1241" y="2233"/>
              <a:ext cx="366" cy="327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800"/>
                <a:t>2</a:t>
              </a:r>
              <a:r>
                <a:rPr kumimoji="1" lang="en-US" altLang="zh-CN" sz="2800" i="1"/>
                <a:t>l</a:t>
              </a:r>
              <a:r>
                <a:rPr kumimoji="1" lang="en-US" altLang="zh-CN" sz="2800" baseline="-25000"/>
                <a:t>g</a:t>
              </a:r>
            </a:p>
          </p:txBody>
        </p:sp>
        <p:grpSp>
          <p:nvGrpSpPr>
            <p:cNvPr id="336921" name="Group 25"/>
            <p:cNvGrpSpPr>
              <a:grpSpLocks/>
            </p:cNvGrpSpPr>
            <p:nvPr/>
          </p:nvGrpSpPr>
          <p:grpSpPr bwMode="auto">
            <a:xfrm>
              <a:off x="2136" y="1916"/>
              <a:ext cx="336" cy="960"/>
              <a:chOff x="2208" y="1796"/>
              <a:chExt cx="336" cy="960"/>
            </a:xfrm>
          </p:grpSpPr>
          <p:grpSp>
            <p:nvGrpSpPr>
              <p:cNvPr id="336922" name="Group 26"/>
              <p:cNvGrpSpPr>
                <a:grpSpLocks/>
              </p:cNvGrpSpPr>
              <p:nvPr/>
            </p:nvGrpSpPr>
            <p:grpSpPr bwMode="auto">
              <a:xfrm>
                <a:off x="2208" y="1796"/>
                <a:ext cx="336" cy="960"/>
                <a:chOff x="4656" y="1824"/>
                <a:chExt cx="336" cy="960"/>
              </a:xfrm>
            </p:grpSpPr>
            <p:sp>
              <p:nvSpPr>
                <p:cNvPr id="336923" name="Rectangle 27"/>
                <p:cNvSpPr>
                  <a:spLocks noChangeArrowheads="1"/>
                </p:cNvSpPr>
                <p:nvPr/>
              </p:nvSpPr>
              <p:spPr bwMode="auto">
                <a:xfrm>
                  <a:off x="4656" y="1824"/>
                  <a:ext cx="336" cy="960"/>
                </a:xfrm>
                <a:prstGeom prst="rect">
                  <a:avLst/>
                </a:prstGeom>
                <a:solidFill>
                  <a:srgbClr val="FF9900">
                    <a:alpha val="80000"/>
                  </a:srgbClr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656" y="1824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36925" name="Group 29"/>
                <p:cNvGrpSpPr>
                  <a:grpSpLocks/>
                </p:cNvGrpSpPr>
                <p:nvPr/>
              </p:nvGrpSpPr>
              <p:grpSpPr bwMode="auto">
                <a:xfrm>
                  <a:off x="4656" y="2544"/>
                  <a:ext cx="336" cy="240"/>
                  <a:chOff x="3024" y="1824"/>
                  <a:chExt cx="336" cy="240"/>
                </a:xfrm>
              </p:grpSpPr>
              <p:sp>
                <p:nvSpPr>
                  <p:cNvPr id="336926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1824"/>
                    <a:ext cx="336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92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824"/>
                    <a:ext cx="336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6928" name="Line 32"/>
                <p:cNvSpPr>
                  <a:spLocks noChangeShapeType="1"/>
                </p:cNvSpPr>
                <p:nvPr/>
              </p:nvSpPr>
              <p:spPr bwMode="auto">
                <a:xfrm>
                  <a:off x="4656" y="206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656" y="254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6930" name="Line 34"/>
              <p:cNvSpPr>
                <a:spLocks noChangeShapeType="1"/>
              </p:cNvSpPr>
              <p:nvPr/>
            </p:nvSpPr>
            <p:spPr bwMode="auto">
              <a:xfrm flipH="1" flipV="1">
                <a:off x="2208" y="1796"/>
                <a:ext cx="336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6931" name="Rectangle 35"/>
            <p:cNvSpPr>
              <a:spLocks noChangeArrowheads="1"/>
            </p:cNvSpPr>
            <p:nvPr/>
          </p:nvSpPr>
          <p:spPr bwMode="auto">
            <a:xfrm>
              <a:off x="366" y="2156"/>
              <a:ext cx="409" cy="480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noFill/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6932" name="Group 36"/>
            <p:cNvGrpSpPr>
              <a:grpSpLocks/>
            </p:cNvGrpSpPr>
            <p:nvPr/>
          </p:nvGrpSpPr>
          <p:grpSpPr bwMode="auto">
            <a:xfrm>
              <a:off x="362" y="1916"/>
              <a:ext cx="336" cy="960"/>
              <a:chOff x="2208" y="1796"/>
              <a:chExt cx="336" cy="960"/>
            </a:xfrm>
          </p:grpSpPr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>
                <a:off x="2208" y="1796"/>
                <a:ext cx="336" cy="960"/>
                <a:chOff x="4656" y="1824"/>
                <a:chExt cx="336" cy="960"/>
              </a:xfrm>
            </p:grpSpPr>
            <p:sp>
              <p:nvSpPr>
                <p:cNvPr id="336934" name="Rectangle 38"/>
                <p:cNvSpPr>
                  <a:spLocks noChangeArrowheads="1"/>
                </p:cNvSpPr>
                <p:nvPr/>
              </p:nvSpPr>
              <p:spPr bwMode="auto">
                <a:xfrm>
                  <a:off x="4656" y="1824"/>
                  <a:ext cx="336" cy="960"/>
                </a:xfrm>
                <a:prstGeom prst="rect">
                  <a:avLst/>
                </a:prstGeom>
                <a:solidFill>
                  <a:srgbClr val="FF9900">
                    <a:alpha val="80000"/>
                  </a:srgbClr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656" y="1824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36936" name="Group 40"/>
                <p:cNvGrpSpPr>
                  <a:grpSpLocks/>
                </p:cNvGrpSpPr>
                <p:nvPr/>
              </p:nvGrpSpPr>
              <p:grpSpPr bwMode="auto">
                <a:xfrm>
                  <a:off x="4656" y="2544"/>
                  <a:ext cx="336" cy="240"/>
                  <a:chOff x="3024" y="1824"/>
                  <a:chExt cx="336" cy="240"/>
                </a:xfrm>
              </p:grpSpPr>
              <p:sp>
                <p:nvSpPr>
                  <p:cNvPr id="336937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1824"/>
                    <a:ext cx="336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93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824"/>
                    <a:ext cx="336" cy="24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6939" name="Line 43"/>
                <p:cNvSpPr>
                  <a:spLocks noChangeShapeType="1"/>
                </p:cNvSpPr>
                <p:nvPr/>
              </p:nvSpPr>
              <p:spPr bwMode="auto">
                <a:xfrm>
                  <a:off x="4656" y="206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940" name="Line 44"/>
                <p:cNvSpPr>
                  <a:spLocks noChangeShapeType="1"/>
                </p:cNvSpPr>
                <p:nvPr/>
              </p:nvSpPr>
              <p:spPr bwMode="auto">
                <a:xfrm>
                  <a:off x="4656" y="254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 flipV="1">
                <a:off x="2208" y="1796"/>
                <a:ext cx="336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6942" name="Freeform 46"/>
            <p:cNvSpPr>
              <a:spLocks/>
            </p:cNvSpPr>
            <p:nvPr/>
          </p:nvSpPr>
          <p:spPr bwMode="auto">
            <a:xfrm>
              <a:off x="295" y="2397"/>
              <a:ext cx="2260" cy="625"/>
            </a:xfrm>
            <a:custGeom>
              <a:avLst/>
              <a:gdLst/>
              <a:ahLst/>
              <a:cxnLst>
                <a:cxn ang="0">
                  <a:pos x="620" y="0"/>
                </a:cxn>
                <a:cxn ang="0">
                  <a:pos x="0" y="0"/>
                </a:cxn>
                <a:cxn ang="0">
                  <a:pos x="0" y="625"/>
                </a:cxn>
                <a:cxn ang="0">
                  <a:pos x="2258" y="624"/>
                </a:cxn>
                <a:cxn ang="0">
                  <a:pos x="2260" y="1"/>
                </a:cxn>
                <a:cxn ang="0">
                  <a:pos x="1630" y="0"/>
                </a:cxn>
              </a:cxnLst>
              <a:rect l="0" t="0" r="r" b="b"/>
              <a:pathLst>
                <a:path w="2260" h="625">
                  <a:moveTo>
                    <a:pt x="620" y="0"/>
                  </a:moveTo>
                  <a:lnTo>
                    <a:pt x="0" y="0"/>
                  </a:lnTo>
                  <a:lnTo>
                    <a:pt x="0" y="625"/>
                  </a:lnTo>
                  <a:lnTo>
                    <a:pt x="2258" y="624"/>
                  </a:lnTo>
                  <a:lnTo>
                    <a:pt x="2260" y="1"/>
                  </a:lnTo>
                  <a:lnTo>
                    <a:pt x="1630" y="0"/>
                  </a:lnTo>
                </a:path>
              </a:pathLst>
            </a:custGeom>
            <a:noFill/>
            <a:ln w="19050" cap="flat" cmpd="sng">
              <a:solidFill>
                <a:srgbClr val="A3641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6943" name="Rectangle 47"/>
            <p:cNvSpPr>
              <a:spLocks noChangeArrowheads="1"/>
            </p:cNvSpPr>
            <p:nvPr/>
          </p:nvSpPr>
          <p:spPr bwMode="auto">
            <a:xfrm>
              <a:off x="2586" y="3294"/>
              <a:ext cx="294" cy="327"/>
            </a:xfrm>
            <a:prstGeom prst="rect">
              <a:avLst/>
            </a:prstGeom>
            <a:solidFill>
              <a:srgbClr val="C97C15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sz="2800" i="1">
                  <a:solidFill>
                    <a:schemeClr val="bg1"/>
                  </a:solidFill>
                </a:rPr>
                <a:t>l</a:t>
              </a:r>
              <a:r>
                <a:rPr kumimoji="1" lang="en-US" altLang="zh-CN" sz="2800" baseline="-250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36944" name="Line 48"/>
            <p:cNvSpPr>
              <a:spLocks noChangeShapeType="1"/>
            </p:cNvSpPr>
            <p:nvPr/>
          </p:nvSpPr>
          <p:spPr bwMode="auto">
            <a:xfrm flipH="1" flipV="1">
              <a:off x="2336" y="3022"/>
              <a:ext cx="272" cy="317"/>
            </a:xfrm>
            <a:prstGeom prst="line">
              <a:avLst/>
            </a:prstGeom>
            <a:noFill/>
            <a:ln w="38100">
              <a:solidFill>
                <a:srgbClr val="A3641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179388" y="2182813"/>
            <a:ext cx="3854450" cy="2232025"/>
          </a:xfrm>
          <a:prstGeom prst="rect">
            <a:avLst/>
          </a:prstGeom>
          <a:solidFill>
            <a:srgbClr val="CFCFCF"/>
          </a:solidFill>
          <a:ln w="28575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430213" y="2416175"/>
            <a:ext cx="3349625" cy="17668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 rot="-5400000">
            <a:off x="818356" y="3185320"/>
            <a:ext cx="758825" cy="227012"/>
          </a:xfrm>
          <a:custGeom>
            <a:avLst/>
            <a:gdLst>
              <a:gd name="G0" fmla="+- 3496 0 0"/>
              <a:gd name="G1" fmla="+- 21600 0 3496"/>
              <a:gd name="G2" fmla="*/ 3496 1 2"/>
              <a:gd name="G3" fmla="+- 21600 0 G2"/>
              <a:gd name="G4" fmla="+/ 3496 21600 2"/>
              <a:gd name="G5" fmla="+/ G1 0 2"/>
              <a:gd name="G6" fmla="*/ 21600 21600 3496"/>
              <a:gd name="G7" fmla="*/ G6 1 2"/>
              <a:gd name="G8" fmla="+- 21600 0 G7"/>
              <a:gd name="G9" fmla="*/ 21600 1 2"/>
              <a:gd name="G10" fmla="+- 3496 0 G9"/>
              <a:gd name="G11" fmla="?: G10 G8 0"/>
              <a:gd name="G12" fmla="?: G10 G7 21600"/>
              <a:gd name="T0" fmla="*/ 19852 w 21600"/>
              <a:gd name="T1" fmla="*/ 10800 h 21600"/>
              <a:gd name="T2" fmla="*/ 10800 w 21600"/>
              <a:gd name="T3" fmla="*/ 21600 h 21600"/>
              <a:gd name="T4" fmla="*/ 1748 w 21600"/>
              <a:gd name="T5" fmla="*/ 10800 h 21600"/>
              <a:gd name="T6" fmla="*/ 10800 w 21600"/>
              <a:gd name="T7" fmla="*/ 0 h 21600"/>
              <a:gd name="T8" fmla="*/ 3548 w 21600"/>
              <a:gd name="T9" fmla="*/ 3548 h 21600"/>
              <a:gd name="T10" fmla="*/ 18052 w 21600"/>
              <a:gd name="T11" fmla="*/ 180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6" y="21600"/>
                </a:lnTo>
                <a:lnTo>
                  <a:pt x="1810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3132138" y="2922588"/>
            <a:ext cx="647700" cy="762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6" name="AutoShape 6"/>
          <p:cNvSpPr>
            <a:spLocks noChangeArrowheads="1"/>
          </p:cNvSpPr>
          <p:nvPr/>
        </p:nvSpPr>
        <p:spPr bwMode="auto">
          <a:xfrm rot="5400000" flipH="1">
            <a:off x="2640806" y="3185320"/>
            <a:ext cx="758825" cy="227012"/>
          </a:xfrm>
          <a:custGeom>
            <a:avLst/>
            <a:gdLst>
              <a:gd name="G0" fmla="+- 3496 0 0"/>
              <a:gd name="G1" fmla="+- 21600 0 3496"/>
              <a:gd name="G2" fmla="*/ 3496 1 2"/>
              <a:gd name="G3" fmla="+- 21600 0 G2"/>
              <a:gd name="G4" fmla="+/ 3496 21600 2"/>
              <a:gd name="G5" fmla="+/ G1 0 2"/>
              <a:gd name="G6" fmla="*/ 21600 21600 3496"/>
              <a:gd name="G7" fmla="*/ G6 1 2"/>
              <a:gd name="G8" fmla="+- 21600 0 G7"/>
              <a:gd name="G9" fmla="*/ 21600 1 2"/>
              <a:gd name="G10" fmla="+- 3496 0 G9"/>
              <a:gd name="G11" fmla="?: G10 G8 0"/>
              <a:gd name="G12" fmla="?: G10 G7 21600"/>
              <a:gd name="T0" fmla="*/ 19852 w 21600"/>
              <a:gd name="T1" fmla="*/ 10800 h 21600"/>
              <a:gd name="T2" fmla="*/ 10800 w 21600"/>
              <a:gd name="T3" fmla="*/ 21600 h 21600"/>
              <a:gd name="T4" fmla="*/ 1748 w 21600"/>
              <a:gd name="T5" fmla="*/ 10800 h 21600"/>
              <a:gd name="T6" fmla="*/ 10800 w 21600"/>
              <a:gd name="T7" fmla="*/ 0 h 21600"/>
              <a:gd name="T8" fmla="*/ 3548 w 21600"/>
              <a:gd name="T9" fmla="*/ 3548 h 21600"/>
              <a:gd name="T10" fmla="*/ 18052 w 21600"/>
              <a:gd name="T11" fmla="*/ 180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96" y="21600"/>
                </a:lnTo>
                <a:lnTo>
                  <a:pt x="1810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27" name="Line 7"/>
          <p:cNvSpPr>
            <a:spLocks noChangeShapeType="1"/>
          </p:cNvSpPr>
          <p:nvPr/>
        </p:nvSpPr>
        <p:spPr bwMode="auto">
          <a:xfrm>
            <a:off x="1317625" y="3297238"/>
            <a:ext cx="1597025" cy="47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stealth" w="lg" len="lg"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1825625" y="3040063"/>
            <a:ext cx="581025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/>
              <a:t>2</a:t>
            </a:r>
            <a:r>
              <a:rPr kumimoji="1" lang="en-US" altLang="zh-CN" sz="2800" i="1"/>
              <a:t>l</a:t>
            </a:r>
            <a:r>
              <a:rPr kumimoji="1" lang="en-US" altLang="zh-CN" sz="2800" baseline="-25000"/>
              <a:t>g</a:t>
            </a:r>
          </a:p>
        </p:txBody>
      </p:sp>
      <p:grpSp>
        <p:nvGrpSpPr>
          <p:cNvPr id="337929" name="Group 9"/>
          <p:cNvGrpSpPr>
            <a:grpSpLocks/>
          </p:cNvGrpSpPr>
          <p:nvPr/>
        </p:nvGrpSpPr>
        <p:grpSpPr bwMode="auto">
          <a:xfrm>
            <a:off x="3246438" y="2536825"/>
            <a:ext cx="533400" cy="1524000"/>
            <a:chOff x="2208" y="1796"/>
            <a:chExt cx="336" cy="960"/>
          </a:xfrm>
        </p:grpSpPr>
        <p:grpSp>
          <p:nvGrpSpPr>
            <p:cNvPr id="337930" name="Group 10"/>
            <p:cNvGrpSpPr>
              <a:grpSpLocks/>
            </p:cNvGrpSpPr>
            <p:nvPr/>
          </p:nvGrpSpPr>
          <p:grpSpPr bwMode="auto">
            <a:xfrm>
              <a:off x="2208" y="1796"/>
              <a:ext cx="336" cy="960"/>
              <a:chOff x="4656" y="1824"/>
              <a:chExt cx="336" cy="960"/>
            </a:xfrm>
          </p:grpSpPr>
          <p:sp>
            <p:nvSpPr>
              <p:cNvPr id="337931" name="Rectangle 11"/>
              <p:cNvSpPr>
                <a:spLocks noChangeArrowheads="1"/>
              </p:cNvSpPr>
              <p:nvPr/>
            </p:nvSpPr>
            <p:spPr bwMode="auto">
              <a:xfrm>
                <a:off x="4656" y="1824"/>
                <a:ext cx="336" cy="960"/>
              </a:xfrm>
              <a:prstGeom prst="rect">
                <a:avLst/>
              </a:prstGeom>
              <a:solidFill>
                <a:srgbClr val="FF9900">
                  <a:alpha val="80000"/>
                </a:srgbClr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32" name="Line 12"/>
              <p:cNvSpPr>
                <a:spLocks noChangeShapeType="1"/>
              </p:cNvSpPr>
              <p:nvPr/>
            </p:nvSpPr>
            <p:spPr bwMode="auto">
              <a:xfrm flipH="1">
                <a:off x="4656" y="1824"/>
                <a:ext cx="336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37933" name="Group 13"/>
              <p:cNvGrpSpPr>
                <a:grpSpLocks/>
              </p:cNvGrpSpPr>
              <p:nvPr/>
            </p:nvGrpSpPr>
            <p:grpSpPr bwMode="auto">
              <a:xfrm>
                <a:off x="4656" y="2544"/>
                <a:ext cx="336" cy="240"/>
                <a:chOff x="3024" y="1824"/>
                <a:chExt cx="336" cy="240"/>
              </a:xfrm>
            </p:grpSpPr>
            <p:sp>
              <p:nvSpPr>
                <p:cNvPr id="33793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024" y="1824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935" name="Line 15"/>
                <p:cNvSpPr>
                  <a:spLocks noChangeShapeType="1"/>
                </p:cNvSpPr>
                <p:nvPr/>
              </p:nvSpPr>
              <p:spPr bwMode="auto">
                <a:xfrm>
                  <a:off x="3024" y="1824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7936" name="Line 16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37" name="Line 17"/>
              <p:cNvSpPr>
                <a:spLocks noChangeShapeType="1"/>
              </p:cNvSpPr>
              <p:nvPr/>
            </p:nvSpPr>
            <p:spPr bwMode="auto">
              <a:xfrm>
                <a:off x="4656" y="254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7938" name="Line 18"/>
            <p:cNvSpPr>
              <a:spLocks noChangeShapeType="1"/>
            </p:cNvSpPr>
            <p:nvPr/>
          </p:nvSpPr>
          <p:spPr bwMode="auto">
            <a:xfrm flipH="1" flipV="1">
              <a:off x="2208" y="1796"/>
              <a:ext cx="336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37939" name="Rectangle 19"/>
          <p:cNvSpPr>
            <a:spLocks noChangeArrowheads="1"/>
          </p:cNvSpPr>
          <p:nvPr/>
        </p:nvSpPr>
        <p:spPr bwMode="auto">
          <a:xfrm>
            <a:off x="436563" y="2917825"/>
            <a:ext cx="649287" cy="762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37940" name="Group 20"/>
          <p:cNvGrpSpPr>
            <a:grpSpLocks/>
          </p:cNvGrpSpPr>
          <p:nvPr/>
        </p:nvGrpSpPr>
        <p:grpSpPr bwMode="auto">
          <a:xfrm>
            <a:off x="430213" y="2536825"/>
            <a:ext cx="533400" cy="1524000"/>
            <a:chOff x="2208" y="1796"/>
            <a:chExt cx="336" cy="960"/>
          </a:xfrm>
        </p:grpSpPr>
        <p:grpSp>
          <p:nvGrpSpPr>
            <p:cNvPr id="337941" name="Group 21"/>
            <p:cNvGrpSpPr>
              <a:grpSpLocks/>
            </p:cNvGrpSpPr>
            <p:nvPr/>
          </p:nvGrpSpPr>
          <p:grpSpPr bwMode="auto">
            <a:xfrm>
              <a:off x="2208" y="1796"/>
              <a:ext cx="336" cy="960"/>
              <a:chOff x="4656" y="1824"/>
              <a:chExt cx="336" cy="960"/>
            </a:xfrm>
          </p:grpSpPr>
          <p:sp>
            <p:nvSpPr>
              <p:cNvPr id="337942" name="Rectangle 22"/>
              <p:cNvSpPr>
                <a:spLocks noChangeArrowheads="1"/>
              </p:cNvSpPr>
              <p:nvPr/>
            </p:nvSpPr>
            <p:spPr bwMode="auto">
              <a:xfrm>
                <a:off x="4656" y="1824"/>
                <a:ext cx="336" cy="960"/>
              </a:xfrm>
              <a:prstGeom prst="rect">
                <a:avLst/>
              </a:prstGeom>
              <a:solidFill>
                <a:srgbClr val="FF9900">
                  <a:alpha val="80000"/>
                </a:srgbClr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43" name="Line 23"/>
              <p:cNvSpPr>
                <a:spLocks noChangeShapeType="1"/>
              </p:cNvSpPr>
              <p:nvPr/>
            </p:nvSpPr>
            <p:spPr bwMode="auto">
              <a:xfrm flipH="1">
                <a:off x="4656" y="1824"/>
                <a:ext cx="336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37944" name="Group 24"/>
              <p:cNvGrpSpPr>
                <a:grpSpLocks/>
              </p:cNvGrpSpPr>
              <p:nvPr/>
            </p:nvGrpSpPr>
            <p:grpSpPr bwMode="auto">
              <a:xfrm>
                <a:off x="4656" y="2544"/>
                <a:ext cx="336" cy="240"/>
                <a:chOff x="3024" y="1824"/>
                <a:chExt cx="336" cy="240"/>
              </a:xfrm>
            </p:grpSpPr>
            <p:sp>
              <p:nvSpPr>
                <p:cNvPr id="33794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24" y="1824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946" name="Line 26"/>
                <p:cNvSpPr>
                  <a:spLocks noChangeShapeType="1"/>
                </p:cNvSpPr>
                <p:nvPr/>
              </p:nvSpPr>
              <p:spPr bwMode="auto">
                <a:xfrm>
                  <a:off x="3024" y="1824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7947" name="Line 27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48" name="Line 28"/>
              <p:cNvSpPr>
                <a:spLocks noChangeShapeType="1"/>
              </p:cNvSpPr>
              <p:nvPr/>
            </p:nvSpPr>
            <p:spPr bwMode="auto">
              <a:xfrm>
                <a:off x="4656" y="254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7949" name="Line 29"/>
            <p:cNvSpPr>
              <a:spLocks noChangeShapeType="1"/>
            </p:cNvSpPr>
            <p:nvPr/>
          </p:nvSpPr>
          <p:spPr bwMode="auto">
            <a:xfrm flipH="1" flipV="1">
              <a:off x="2208" y="1796"/>
              <a:ext cx="336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37950" name="Freeform 30"/>
          <p:cNvSpPr>
            <a:spLocks/>
          </p:cNvSpPr>
          <p:nvPr/>
        </p:nvSpPr>
        <p:spPr bwMode="auto">
          <a:xfrm>
            <a:off x="323850" y="3300413"/>
            <a:ext cx="3587750" cy="992187"/>
          </a:xfrm>
          <a:custGeom>
            <a:avLst/>
            <a:gdLst/>
            <a:ahLst/>
            <a:cxnLst>
              <a:cxn ang="0">
                <a:pos x="620" y="0"/>
              </a:cxn>
              <a:cxn ang="0">
                <a:pos x="0" y="0"/>
              </a:cxn>
              <a:cxn ang="0">
                <a:pos x="0" y="625"/>
              </a:cxn>
              <a:cxn ang="0">
                <a:pos x="2258" y="624"/>
              </a:cxn>
              <a:cxn ang="0">
                <a:pos x="2260" y="1"/>
              </a:cxn>
              <a:cxn ang="0">
                <a:pos x="1630" y="0"/>
              </a:cxn>
            </a:cxnLst>
            <a:rect l="0" t="0" r="r" b="b"/>
            <a:pathLst>
              <a:path w="2260" h="625">
                <a:moveTo>
                  <a:pt x="620" y="0"/>
                </a:moveTo>
                <a:lnTo>
                  <a:pt x="0" y="0"/>
                </a:lnTo>
                <a:lnTo>
                  <a:pt x="0" y="625"/>
                </a:lnTo>
                <a:lnTo>
                  <a:pt x="2258" y="624"/>
                </a:lnTo>
                <a:lnTo>
                  <a:pt x="2260" y="1"/>
                </a:lnTo>
                <a:lnTo>
                  <a:pt x="1630" y="0"/>
                </a:lnTo>
              </a:path>
            </a:pathLst>
          </a:custGeom>
          <a:noFill/>
          <a:ln w="19050" cap="flat" cmpd="sng">
            <a:solidFill>
              <a:srgbClr val="A3641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37951" name="Line 31"/>
          <p:cNvSpPr>
            <a:spLocks noChangeShapeType="1"/>
          </p:cNvSpPr>
          <p:nvPr/>
        </p:nvSpPr>
        <p:spPr bwMode="auto">
          <a:xfrm flipV="1">
            <a:off x="574675" y="4294188"/>
            <a:ext cx="0" cy="358775"/>
          </a:xfrm>
          <a:prstGeom prst="line">
            <a:avLst/>
          </a:prstGeom>
          <a:noFill/>
          <a:ln w="38100">
            <a:solidFill>
              <a:srgbClr val="A3641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37952" name="Rectangle 3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379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1846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2.2.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有磁芯电流线圈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37954" name="Text Box 3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61</a:t>
            </a:r>
          </a:p>
        </p:txBody>
      </p:sp>
      <p:sp>
        <p:nvSpPr>
          <p:cNvPr id="337955" name="Text Box 35"/>
          <p:cNvSpPr txBox="1">
            <a:spLocks noChangeArrowheads="1"/>
          </p:cNvSpPr>
          <p:nvPr/>
        </p:nvSpPr>
        <p:spPr bwMode="auto">
          <a:xfrm>
            <a:off x="539750" y="1484313"/>
            <a:ext cx="20605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）电磁铁</a:t>
            </a:r>
          </a:p>
        </p:txBody>
      </p:sp>
      <p:grpSp>
        <p:nvGrpSpPr>
          <p:cNvPr id="337956" name="Group 36"/>
          <p:cNvGrpSpPr>
            <a:grpSpLocks/>
          </p:cNvGrpSpPr>
          <p:nvPr/>
        </p:nvGrpSpPr>
        <p:grpSpPr bwMode="auto">
          <a:xfrm>
            <a:off x="5003800" y="1725613"/>
            <a:ext cx="3614738" cy="1143000"/>
            <a:chOff x="3168" y="1800"/>
            <a:chExt cx="2277" cy="720"/>
          </a:xfrm>
        </p:grpSpPr>
        <p:sp>
          <p:nvSpPr>
            <p:cNvPr id="337957" name="Rectangle 37"/>
            <p:cNvSpPr>
              <a:spLocks noChangeArrowheads="1"/>
            </p:cNvSpPr>
            <p:nvPr/>
          </p:nvSpPr>
          <p:spPr bwMode="auto">
            <a:xfrm>
              <a:off x="3168" y="1800"/>
              <a:ext cx="2277" cy="7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37958" name="Group 38"/>
            <p:cNvGrpSpPr>
              <a:grpSpLocks/>
            </p:cNvGrpSpPr>
            <p:nvPr/>
          </p:nvGrpSpPr>
          <p:grpSpPr bwMode="auto">
            <a:xfrm>
              <a:off x="3312" y="1912"/>
              <a:ext cx="1890" cy="518"/>
              <a:chOff x="480" y="3616"/>
              <a:chExt cx="1890" cy="518"/>
            </a:xfrm>
          </p:grpSpPr>
          <p:sp>
            <p:nvSpPr>
              <p:cNvPr id="337959" name="Freeform 39" descr="宽上对角线"/>
              <p:cNvSpPr>
                <a:spLocks/>
              </p:cNvSpPr>
              <p:nvPr/>
            </p:nvSpPr>
            <p:spPr bwMode="auto">
              <a:xfrm>
                <a:off x="614" y="3645"/>
                <a:ext cx="108" cy="488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10" y="117"/>
                  </a:cxn>
                  <a:cxn ang="0">
                    <a:pos x="70" y="241"/>
                  </a:cxn>
                  <a:cxn ang="0">
                    <a:pos x="106" y="341"/>
                  </a:cxn>
                  <a:cxn ang="0">
                    <a:pos x="58" y="485"/>
                  </a:cxn>
                  <a:cxn ang="0">
                    <a:pos x="2" y="361"/>
                  </a:cxn>
                  <a:cxn ang="0">
                    <a:pos x="46" y="213"/>
                  </a:cxn>
                  <a:cxn ang="0">
                    <a:pos x="10" y="113"/>
                  </a:cxn>
                  <a:cxn ang="0">
                    <a:pos x="58" y="5"/>
                  </a:cxn>
                </a:cxnLst>
                <a:rect l="0" t="0" r="r" b="b"/>
                <a:pathLst>
                  <a:path w="108" h="488">
                    <a:moveTo>
                      <a:pt x="58" y="5"/>
                    </a:moveTo>
                    <a:cubicBezTo>
                      <a:pt x="58" y="0"/>
                      <a:pt x="8" y="78"/>
                      <a:pt x="10" y="117"/>
                    </a:cubicBezTo>
                    <a:cubicBezTo>
                      <a:pt x="12" y="156"/>
                      <a:pt x="54" y="204"/>
                      <a:pt x="70" y="241"/>
                    </a:cubicBezTo>
                    <a:cubicBezTo>
                      <a:pt x="86" y="278"/>
                      <a:pt x="108" y="300"/>
                      <a:pt x="106" y="341"/>
                    </a:cubicBezTo>
                    <a:cubicBezTo>
                      <a:pt x="104" y="382"/>
                      <a:pt x="75" y="482"/>
                      <a:pt x="58" y="485"/>
                    </a:cubicBezTo>
                    <a:cubicBezTo>
                      <a:pt x="41" y="488"/>
                      <a:pt x="4" y="406"/>
                      <a:pt x="2" y="361"/>
                    </a:cubicBezTo>
                    <a:cubicBezTo>
                      <a:pt x="0" y="316"/>
                      <a:pt x="45" y="254"/>
                      <a:pt x="46" y="213"/>
                    </a:cubicBezTo>
                    <a:cubicBezTo>
                      <a:pt x="47" y="172"/>
                      <a:pt x="8" y="148"/>
                      <a:pt x="10" y="113"/>
                    </a:cubicBezTo>
                    <a:cubicBezTo>
                      <a:pt x="12" y="78"/>
                      <a:pt x="48" y="27"/>
                      <a:pt x="58" y="5"/>
                    </a:cubicBezTo>
                    <a:close/>
                  </a:path>
                </a:pathLst>
              </a:custGeom>
              <a:pattFill prst="wdUpDiag">
                <a:fgClr>
                  <a:schemeClr val="tx2"/>
                </a:fgClr>
                <a:bgClr>
                  <a:srgbClr val="FFFFFF"/>
                </a:bgClr>
              </a:patt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60" name="Freeform 40"/>
              <p:cNvSpPr>
                <a:spLocks/>
              </p:cNvSpPr>
              <p:nvPr/>
            </p:nvSpPr>
            <p:spPr bwMode="auto">
              <a:xfrm>
                <a:off x="672" y="3649"/>
                <a:ext cx="336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336" y="480"/>
                  </a:cxn>
                  <a:cxn ang="0">
                    <a:pos x="0" y="480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lnTo>
                      <a:pt x="336" y="0"/>
                    </a:lnTo>
                    <a:lnTo>
                      <a:pt x="336" y="480"/>
                    </a:lnTo>
                    <a:lnTo>
                      <a:pt x="0" y="480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61" name="Freeform 41" descr="宽上对角线"/>
              <p:cNvSpPr>
                <a:spLocks/>
              </p:cNvSpPr>
              <p:nvPr/>
            </p:nvSpPr>
            <p:spPr bwMode="auto">
              <a:xfrm>
                <a:off x="1430" y="3646"/>
                <a:ext cx="108" cy="488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10" y="117"/>
                  </a:cxn>
                  <a:cxn ang="0">
                    <a:pos x="70" y="241"/>
                  </a:cxn>
                  <a:cxn ang="0">
                    <a:pos x="106" y="341"/>
                  </a:cxn>
                  <a:cxn ang="0">
                    <a:pos x="58" y="485"/>
                  </a:cxn>
                  <a:cxn ang="0">
                    <a:pos x="2" y="361"/>
                  </a:cxn>
                  <a:cxn ang="0">
                    <a:pos x="46" y="213"/>
                  </a:cxn>
                  <a:cxn ang="0">
                    <a:pos x="10" y="113"/>
                  </a:cxn>
                  <a:cxn ang="0">
                    <a:pos x="58" y="5"/>
                  </a:cxn>
                </a:cxnLst>
                <a:rect l="0" t="0" r="r" b="b"/>
                <a:pathLst>
                  <a:path w="108" h="488">
                    <a:moveTo>
                      <a:pt x="58" y="5"/>
                    </a:moveTo>
                    <a:cubicBezTo>
                      <a:pt x="58" y="0"/>
                      <a:pt x="8" y="78"/>
                      <a:pt x="10" y="117"/>
                    </a:cubicBezTo>
                    <a:cubicBezTo>
                      <a:pt x="12" y="156"/>
                      <a:pt x="54" y="204"/>
                      <a:pt x="70" y="241"/>
                    </a:cubicBezTo>
                    <a:cubicBezTo>
                      <a:pt x="86" y="278"/>
                      <a:pt x="108" y="300"/>
                      <a:pt x="106" y="341"/>
                    </a:cubicBezTo>
                    <a:cubicBezTo>
                      <a:pt x="104" y="382"/>
                      <a:pt x="75" y="482"/>
                      <a:pt x="58" y="485"/>
                    </a:cubicBezTo>
                    <a:cubicBezTo>
                      <a:pt x="41" y="488"/>
                      <a:pt x="4" y="406"/>
                      <a:pt x="2" y="361"/>
                    </a:cubicBezTo>
                    <a:cubicBezTo>
                      <a:pt x="0" y="316"/>
                      <a:pt x="45" y="254"/>
                      <a:pt x="46" y="213"/>
                    </a:cubicBezTo>
                    <a:cubicBezTo>
                      <a:pt x="47" y="172"/>
                      <a:pt x="8" y="148"/>
                      <a:pt x="10" y="113"/>
                    </a:cubicBezTo>
                    <a:cubicBezTo>
                      <a:pt x="12" y="78"/>
                      <a:pt x="48" y="27"/>
                      <a:pt x="58" y="5"/>
                    </a:cubicBezTo>
                    <a:close/>
                  </a:path>
                </a:pathLst>
              </a:custGeom>
              <a:pattFill prst="wdUpDiag">
                <a:fgClr>
                  <a:schemeClr val="tx2"/>
                </a:fgClr>
                <a:bgClr>
                  <a:srgbClr val="FFFFFF"/>
                </a:bgClr>
              </a:patt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62" name="Freeform 42"/>
              <p:cNvSpPr>
                <a:spLocks/>
              </p:cNvSpPr>
              <p:nvPr/>
            </p:nvSpPr>
            <p:spPr bwMode="auto">
              <a:xfrm>
                <a:off x="1488" y="3650"/>
                <a:ext cx="240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336" y="480"/>
                  </a:cxn>
                  <a:cxn ang="0">
                    <a:pos x="0" y="480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lnTo>
                      <a:pt x="336" y="0"/>
                    </a:lnTo>
                    <a:lnTo>
                      <a:pt x="336" y="480"/>
                    </a:lnTo>
                    <a:lnTo>
                      <a:pt x="0" y="480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63" name="AutoShape 43"/>
              <p:cNvSpPr>
                <a:spLocks noChangeArrowheads="1"/>
              </p:cNvSpPr>
              <p:nvPr/>
            </p:nvSpPr>
            <p:spPr bwMode="auto">
              <a:xfrm rot="-5400000">
                <a:off x="1535" y="3841"/>
                <a:ext cx="482" cy="96"/>
              </a:xfrm>
              <a:custGeom>
                <a:avLst/>
                <a:gdLst>
                  <a:gd name="G0" fmla="+- 2945 0 0"/>
                  <a:gd name="G1" fmla="+- 21600 0 2945"/>
                  <a:gd name="G2" fmla="*/ 2945 1 2"/>
                  <a:gd name="G3" fmla="+- 21600 0 G2"/>
                  <a:gd name="G4" fmla="+/ 2945 21600 2"/>
                  <a:gd name="G5" fmla="+/ G1 0 2"/>
                  <a:gd name="G6" fmla="*/ 21600 21600 2945"/>
                  <a:gd name="G7" fmla="*/ G6 1 2"/>
                  <a:gd name="G8" fmla="+- 21600 0 G7"/>
                  <a:gd name="G9" fmla="*/ 21600 1 2"/>
                  <a:gd name="G10" fmla="+- 2945 0 G9"/>
                  <a:gd name="G11" fmla="?: G10 G8 0"/>
                  <a:gd name="G12" fmla="?: G10 G7 21600"/>
                  <a:gd name="T0" fmla="*/ 20127 w 21600"/>
                  <a:gd name="T1" fmla="*/ 10800 h 21600"/>
                  <a:gd name="T2" fmla="*/ 10800 w 21600"/>
                  <a:gd name="T3" fmla="*/ 21600 h 21600"/>
                  <a:gd name="T4" fmla="*/ 1473 w 21600"/>
                  <a:gd name="T5" fmla="*/ 10800 h 21600"/>
                  <a:gd name="T6" fmla="*/ 10800 w 21600"/>
                  <a:gd name="T7" fmla="*/ 0 h 21600"/>
                  <a:gd name="T8" fmla="*/ 3273 w 21600"/>
                  <a:gd name="T9" fmla="*/ 3273 h 21600"/>
                  <a:gd name="T10" fmla="*/ 18327 w 21600"/>
                  <a:gd name="T11" fmla="*/ 1832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945" y="21600"/>
                    </a:lnTo>
                    <a:lnTo>
                      <a:pt x="186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64" name="Line 44"/>
              <p:cNvSpPr>
                <a:spLocks noChangeShapeType="1"/>
              </p:cNvSpPr>
              <p:nvPr/>
            </p:nvSpPr>
            <p:spPr bwMode="auto">
              <a:xfrm flipV="1">
                <a:off x="480" y="3888"/>
                <a:ext cx="1872" cy="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37965" name="Group 45"/>
              <p:cNvGrpSpPr>
                <a:grpSpLocks/>
              </p:cNvGrpSpPr>
              <p:nvPr/>
            </p:nvGrpSpPr>
            <p:grpSpPr bwMode="auto">
              <a:xfrm>
                <a:off x="1824" y="3716"/>
                <a:ext cx="336" cy="348"/>
                <a:chOff x="1821" y="3720"/>
                <a:chExt cx="336" cy="348"/>
              </a:xfrm>
            </p:grpSpPr>
            <p:sp>
              <p:nvSpPr>
                <p:cNvPr id="337966" name="Line 46"/>
                <p:cNvSpPr>
                  <a:spLocks noChangeShapeType="1"/>
                </p:cNvSpPr>
                <p:nvPr/>
              </p:nvSpPr>
              <p:spPr bwMode="auto">
                <a:xfrm>
                  <a:off x="1821" y="3720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967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821" y="3828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7968" name="AutoShape 48"/>
              <p:cNvSpPr>
                <a:spLocks noChangeArrowheads="1"/>
              </p:cNvSpPr>
              <p:nvPr/>
            </p:nvSpPr>
            <p:spPr bwMode="auto">
              <a:xfrm>
                <a:off x="2184" y="3616"/>
                <a:ext cx="186" cy="204"/>
              </a:xfrm>
              <a:prstGeom prst="wedgeRectCallout">
                <a:avLst>
                  <a:gd name="adj1" fmla="val -171505"/>
                  <a:gd name="adj2" fmla="val 68139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1400" i="1">
                    <a:sym typeface="Symbol" pitchFamily="18" charset="2"/>
                  </a:rPr>
                  <a:t></a:t>
                </a:r>
                <a:endParaRPr kumimoji="1" lang="en-US" altLang="zh-CN" sz="1400" i="1"/>
              </a:p>
            </p:txBody>
          </p:sp>
          <p:sp>
            <p:nvSpPr>
              <p:cNvPr id="337969" name="Line 49"/>
              <p:cNvSpPr>
                <a:spLocks noChangeShapeType="1"/>
              </p:cNvSpPr>
              <p:nvPr/>
            </p:nvSpPr>
            <p:spPr bwMode="auto">
              <a:xfrm flipH="1">
                <a:off x="1944" y="3812"/>
                <a:ext cx="20" cy="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337970" name="Object 50"/>
          <p:cNvGraphicFramePr>
            <a:graphicFrameLocks noChangeAspect="1"/>
          </p:cNvGraphicFramePr>
          <p:nvPr/>
        </p:nvGraphicFramePr>
        <p:xfrm>
          <a:off x="3609975" y="4724400"/>
          <a:ext cx="2640013" cy="960438"/>
        </p:xfrm>
        <a:graphic>
          <a:graphicData uri="http://schemas.openxmlformats.org/presentationml/2006/ole">
            <p:oleObj spid="_x0000_s337970" name="Equation" r:id="rId3" imgW="1536480" imgH="558720" progId="Equation.DSMT4">
              <p:embed/>
            </p:oleObj>
          </a:graphicData>
        </a:graphic>
      </p:graphicFrame>
      <p:graphicFrame>
        <p:nvGraphicFramePr>
          <p:cNvPr id="337971" name="Object 51"/>
          <p:cNvGraphicFramePr>
            <a:graphicFrameLocks noChangeAspect="1"/>
          </p:cNvGraphicFramePr>
          <p:nvPr/>
        </p:nvGraphicFramePr>
        <p:xfrm>
          <a:off x="3609975" y="5761038"/>
          <a:ext cx="4778375" cy="960437"/>
        </p:xfrm>
        <a:graphic>
          <a:graphicData uri="http://schemas.openxmlformats.org/presentationml/2006/ole">
            <p:oleObj spid="_x0000_s337971" name="Equation" r:id="rId4" imgW="2781000" imgH="558720" progId="Equation.DSMT4">
              <p:embed/>
            </p:oleObj>
          </a:graphicData>
        </a:graphic>
      </p:graphicFrame>
      <p:sp>
        <p:nvSpPr>
          <p:cNvPr id="337972" name="Freeform 52"/>
          <p:cNvSpPr>
            <a:spLocks/>
          </p:cNvSpPr>
          <p:nvPr/>
        </p:nvSpPr>
        <p:spPr bwMode="auto">
          <a:xfrm>
            <a:off x="5795963" y="2840038"/>
            <a:ext cx="1587" cy="1916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207"/>
              </a:cxn>
            </a:cxnLst>
            <a:rect l="0" t="0" r="r" b="b"/>
            <a:pathLst>
              <a:path w="3" h="1207">
                <a:moveTo>
                  <a:pt x="0" y="0"/>
                </a:moveTo>
                <a:lnTo>
                  <a:pt x="3" y="1207"/>
                </a:lnTo>
              </a:path>
            </a:pathLst>
          </a:custGeom>
          <a:noFill/>
          <a:ln w="76200" cmpd="tri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37973" name="Freeform 53"/>
          <p:cNvSpPr>
            <a:spLocks/>
          </p:cNvSpPr>
          <p:nvPr/>
        </p:nvSpPr>
        <p:spPr bwMode="auto">
          <a:xfrm>
            <a:off x="7237413" y="2706688"/>
            <a:ext cx="1587" cy="3268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1963"/>
              </a:cxn>
            </a:cxnLst>
            <a:rect l="0" t="0" r="r" b="b"/>
            <a:pathLst>
              <a:path w="31" h="1963">
                <a:moveTo>
                  <a:pt x="0" y="0"/>
                </a:moveTo>
                <a:lnTo>
                  <a:pt x="31" y="1963"/>
                </a:lnTo>
              </a:path>
            </a:pathLst>
          </a:cu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37974" name="Object 54"/>
          <p:cNvGraphicFramePr>
            <a:graphicFrameLocks noChangeAspect="1"/>
          </p:cNvGraphicFramePr>
          <p:nvPr/>
        </p:nvGraphicFramePr>
        <p:xfrm>
          <a:off x="6819900" y="3648075"/>
          <a:ext cx="1600200" cy="400050"/>
        </p:xfrm>
        <a:graphic>
          <a:graphicData uri="http://schemas.openxmlformats.org/presentationml/2006/ole">
            <p:oleObj spid="_x0000_s337974" name="Equation" r:id="rId5" imgW="863280" imgH="215640" progId="Equation.DSMT4">
              <p:embed/>
            </p:oleObj>
          </a:graphicData>
        </a:graphic>
      </p:graphicFrame>
      <p:sp>
        <p:nvSpPr>
          <p:cNvPr id="337975" name="Text Box 55"/>
          <p:cNvSpPr txBox="1">
            <a:spLocks noChangeArrowheads="1"/>
          </p:cNvSpPr>
          <p:nvPr/>
        </p:nvSpPr>
        <p:spPr bwMode="auto">
          <a:xfrm>
            <a:off x="6235700" y="3141663"/>
            <a:ext cx="1431925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>
                <a:solidFill>
                  <a:schemeClr val="tx2"/>
                </a:solidFill>
                <a:ea typeface="隶书" pitchFamily="49" charset="-122"/>
              </a:rPr>
              <a:t>最大磁场</a:t>
            </a:r>
          </a:p>
        </p:txBody>
      </p:sp>
      <p:graphicFrame>
        <p:nvGraphicFramePr>
          <p:cNvPr id="337976" name="Object 56"/>
          <p:cNvGraphicFramePr>
            <a:graphicFrameLocks noChangeAspect="1"/>
          </p:cNvGraphicFramePr>
          <p:nvPr/>
        </p:nvGraphicFramePr>
        <p:xfrm>
          <a:off x="7018338" y="4799013"/>
          <a:ext cx="1585912" cy="792162"/>
        </p:xfrm>
        <a:graphic>
          <a:graphicData uri="http://schemas.openxmlformats.org/presentationml/2006/ole">
            <p:oleObj spid="_x0000_s337976" name="Equation" r:id="rId6" imgW="888840" imgH="444240" progId="Equation.DSMT4">
              <p:embed/>
            </p:oleObj>
          </a:graphicData>
        </a:graphic>
      </p:graphicFrame>
      <p:sp>
        <p:nvSpPr>
          <p:cNvPr id="337977" name="Text Box 57"/>
          <p:cNvSpPr txBox="1">
            <a:spLocks noChangeArrowheads="1"/>
          </p:cNvSpPr>
          <p:nvPr/>
        </p:nvSpPr>
        <p:spPr bwMode="auto">
          <a:xfrm>
            <a:off x="6607175" y="4298950"/>
            <a:ext cx="143192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>
                <a:solidFill>
                  <a:schemeClr val="tx2"/>
                </a:solidFill>
                <a:ea typeface="隶书" pitchFamily="49" charset="-122"/>
              </a:rPr>
              <a:t>均匀磁场</a:t>
            </a:r>
          </a:p>
        </p:txBody>
      </p:sp>
      <p:sp>
        <p:nvSpPr>
          <p:cNvPr id="337978" name="AutoShape 58"/>
          <p:cNvSpPr>
            <a:spLocks noChangeArrowheads="1"/>
          </p:cNvSpPr>
          <p:nvPr/>
        </p:nvSpPr>
        <p:spPr bwMode="auto">
          <a:xfrm>
            <a:off x="7627938" y="1268413"/>
            <a:ext cx="171450" cy="384175"/>
          </a:xfrm>
          <a:prstGeom prst="wedgeRectCallout">
            <a:avLst>
              <a:gd name="adj1" fmla="val -199074"/>
              <a:gd name="adj2" fmla="val 188843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i="1"/>
              <a:t>a</a:t>
            </a:r>
          </a:p>
        </p:txBody>
      </p:sp>
      <p:sp>
        <p:nvSpPr>
          <p:cNvPr id="337979" name="AutoShape 59"/>
          <p:cNvSpPr>
            <a:spLocks noChangeArrowheads="1"/>
          </p:cNvSpPr>
          <p:nvPr/>
        </p:nvSpPr>
        <p:spPr bwMode="auto">
          <a:xfrm>
            <a:off x="6789738" y="1268413"/>
            <a:ext cx="171450" cy="384175"/>
          </a:xfrm>
          <a:prstGeom prst="wedgeRectCallout">
            <a:avLst>
              <a:gd name="adj1" fmla="val 195370"/>
              <a:gd name="adj2" fmla="val 178926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i="1"/>
              <a:t>b</a:t>
            </a:r>
          </a:p>
        </p:txBody>
      </p:sp>
      <p:sp>
        <p:nvSpPr>
          <p:cNvPr id="337980" name="Freeform 60"/>
          <p:cNvSpPr>
            <a:spLocks/>
          </p:cNvSpPr>
          <p:nvPr/>
        </p:nvSpPr>
        <p:spPr bwMode="auto">
          <a:xfrm>
            <a:off x="3059113" y="1092200"/>
            <a:ext cx="3186112" cy="1760538"/>
          </a:xfrm>
          <a:custGeom>
            <a:avLst/>
            <a:gdLst/>
            <a:ahLst/>
            <a:cxnLst>
              <a:cxn ang="0">
                <a:pos x="0" y="1109"/>
              </a:cxn>
              <a:cxn ang="0">
                <a:pos x="249" y="491"/>
              </a:cxn>
              <a:cxn ang="0">
                <a:pos x="1118" y="354"/>
              </a:cxn>
              <a:cxn ang="0">
                <a:pos x="1865" y="6"/>
              </a:cxn>
              <a:cxn ang="0">
                <a:pos x="1968" y="391"/>
              </a:cxn>
            </a:cxnLst>
            <a:rect l="0" t="0" r="r" b="b"/>
            <a:pathLst>
              <a:path w="2007" h="1109">
                <a:moveTo>
                  <a:pt x="0" y="1109"/>
                </a:moveTo>
                <a:cubicBezTo>
                  <a:pt x="41" y="1006"/>
                  <a:pt x="63" y="617"/>
                  <a:pt x="249" y="491"/>
                </a:cubicBezTo>
                <a:cubicBezTo>
                  <a:pt x="435" y="365"/>
                  <a:pt x="849" y="435"/>
                  <a:pt x="1118" y="354"/>
                </a:cubicBezTo>
                <a:cubicBezTo>
                  <a:pt x="1387" y="273"/>
                  <a:pt x="1723" y="0"/>
                  <a:pt x="1865" y="6"/>
                </a:cubicBezTo>
                <a:cubicBezTo>
                  <a:pt x="2007" y="12"/>
                  <a:pt x="1947" y="311"/>
                  <a:pt x="1968" y="39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37981" name="AutoShape 61"/>
          <p:cNvSpPr>
            <a:spLocks noChangeArrowheads="1"/>
          </p:cNvSpPr>
          <p:nvPr/>
        </p:nvSpPr>
        <p:spPr bwMode="auto">
          <a:xfrm>
            <a:off x="1187450" y="4652963"/>
            <a:ext cx="488950" cy="2066925"/>
          </a:xfrm>
          <a:prstGeom prst="wedgeRectCallout">
            <a:avLst>
              <a:gd name="adj1" fmla="val 134741"/>
              <a:gd name="adj2" fmla="val -100000"/>
            </a:avLst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lnSpc>
                <a:spcPct val="135000"/>
              </a:lnSpc>
            </a:pPr>
            <a:r>
              <a:rPr kumimoji="1" lang="zh-CN" altLang="en-US">
                <a:solidFill>
                  <a:schemeClr val="bg1"/>
                </a:solidFill>
              </a:rPr>
              <a:t>最</a:t>
            </a:r>
          </a:p>
          <a:p>
            <a:pPr algn="just">
              <a:lnSpc>
                <a:spcPct val="135000"/>
              </a:lnSpc>
            </a:pPr>
            <a:r>
              <a:rPr kumimoji="1" lang="zh-CN" altLang="en-US">
                <a:solidFill>
                  <a:schemeClr val="bg1"/>
                </a:solidFill>
              </a:rPr>
              <a:t>大</a:t>
            </a:r>
          </a:p>
          <a:p>
            <a:pPr algn="just">
              <a:lnSpc>
                <a:spcPct val="135000"/>
              </a:lnSpc>
            </a:pPr>
            <a:r>
              <a:rPr kumimoji="1" lang="zh-CN" altLang="en-US">
                <a:solidFill>
                  <a:schemeClr val="bg1"/>
                </a:solidFill>
              </a:rPr>
              <a:t>磁</a:t>
            </a:r>
          </a:p>
          <a:p>
            <a:pPr algn="just">
              <a:lnSpc>
                <a:spcPct val="135000"/>
              </a:lnSpc>
            </a:pPr>
            <a:r>
              <a:rPr kumimoji="1" lang="zh-CN" altLang="en-US">
                <a:solidFill>
                  <a:schemeClr val="bg1"/>
                </a:solidFill>
              </a:rPr>
              <a:t>场</a:t>
            </a:r>
          </a:p>
        </p:txBody>
      </p:sp>
      <p:sp>
        <p:nvSpPr>
          <p:cNvPr id="337982" name="Oval 62"/>
          <p:cNvSpPr>
            <a:spLocks noChangeArrowheads="1"/>
          </p:cNvSpPr>
          <p:nvPr/>
        </p:nvSpPr>
        <p:spPr bwMode="auto">
          <a:xfrm>
            <a:off x="2627313" y="2890838"/>
            <a:ext cx="865187" cy="8636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37983" name="Object 63"/>
          <p:cNvGraphicFramePr>
            <a:graphicFrameLocks noChangeAspect="1"/>
          </p:cNvGraphicFramePr>
          <p:nvPr/>
        </p:nvGraphicFramePr>
        <p:xfrm>
          <a:off x="1835150" y="5154613"/>
          <a:ext cx="1655763" cy="1082675"/>
        </p:xfrm>
        <a:graphic>
          <a:graphicData uri="http://schemas.openxmlformats.org/presentationml/2006/ole">
            <p:oleObj spid="_x0000_s337983" name="Equation" r:id="rId7" imgW="660240" imgH="431640" progId="Equation.DSMT4">
              <p:embed/>
            </p:oleObj>
          </a:graphicData>
        </a:graphic>
      </p:graphicFrame>
      <p:sp>
        <p:nvSpPr>
          <p:cNvPr id="337984" name="Rectangle 64"/>
          <p:cNvSpPr>
            <a:spLocks noChangeArrowheads="1"/>
          </p:cNvSpPr>
          <p:nvPr/>
        </p:nvSpPr>
        <p:spPr bwMode="auto">
          <a:xfrm>
            <a:off x="323850" y="4652963"/>
            <a:ext cx="466725" cy="519112"/>
          </a:xfrm>
          <a:prstGeom prst="rect">
            <a:avLst/>
          </a:prstGeom>
          <a:solidFill>
            <a:srgbClr val="A3641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i="1">
                <a:solidFill>
                  <a:schemeClr val="bg1"/>
                </a:solidFill>
              </a:rPr>
              <a:t>l</a:t>
            </a:r>
            <a:r>
              <a:rPr kumimoji="1" lang="en-US" altLang="zh-CN" sz="2800" baseline="-25000">
                <a:solidFill>
                  <a:schemeClr val="bg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2" grpId="0" animBg="1"/>
      <p:bldP spid="337973" grpId="0" animBg="1"/>
      <p:bldP spid="337975" grpId="0" animBg="1" autoUpdateAnimBg="0"/>
      <p:bldP spid="337977" grpId="0" animBg="1" autoUpdateAnimBg="0"/>
      <p:bldP spid="337981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1846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2.2.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有磁芯电流线圈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62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539750" y="1614488"/>
            <a:ext cx="41941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）螺绕环：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环形螺线管</a:t>
            </a:r>
          </a:p>
        </p:txBody>
      </p:sp>
      <p:graphicFrame>
        <p:nvGraphicFramePr>
          <p:cNvPr id="338950" name="Object 6"/>
          <p:cNvGraphicFramePr>
            <a:graphicFrameLocks noChangeAspect="1"/>
          </p:cNvGraphicFramePr>
          <p:nvPr/>
        </p:nvGraphicFramePr>
        <p:xfrm>
          <a:off x="3492500" y="2398713"/>
          <a:ext cx="1800225" cy="885825"/>
        </p:xfrm>
        <a:graphic>
          <a:graphicData uri="http://schemas.openxmlformats.org/presentationml/2006/ole">
            <p:oleObj spid="_x0000_s338950" name="Equation" r:id="rId3" imgW="799920" imgH="393480" progId="Equation.DSMT4">
              <p:embed/>
            </p:oleObj>
          </a:graphicData>
        </a:graphic>
      </p:graphicFrame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754063" y="2338388"/>
            <a:ext cx="2665412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kumimoji="1" lang="zh-CN" altLang="en-US" sz="2800"/>
              <a:t>在与线圈轴线同心的圆环上：</a:t>
            </a:r>
          </a:p>
        </p:txBody>
      </p:sp>
      <p:graphicFrame>
        <p:nvGraphicFramePr>
          <p:cNvPr id="338952" name="Object 8"/>
          <p:cNvGraphicFramePr>
            <a:graphicFrameLocks noChangeAspect="1"/>
          </p:cNvGraphicFramePr>
          <p:nvPr/>
        </p:nvGraphicFramePr>
        <p:xfrm>
          <a:off x="2978150" y="3790950"/>
          <a:ext cx="1954213" cy="911225"/>
        </p:xfrm>
        <a:graphic>
          <a:graphicData uri="http://schemas.openxmlformats.org/presentationml/2006/ole">
            <p:oleObj spid="_x0000_s338952" name="Equation" r:id="rId4" imgW="927000" imgH="431640" progId="Equation.DSMT4">
              <p:embed/>
            </p:oleObj>
          </a:graphicData>
        </a:graphic>
      </p:graphicFrame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6659563" y="2852738"/>
            <a:ext cx="2016125" cy="576262"/>
          </a:xfrm>
          <a:prstGeom prst="rect">
            <a:avLst/>
          </a:prstGeom>
          <a:solidFill>
            <a:srgbClr val="0000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chemeClr val="bg1"/>
                </a:solidFill>
              </a:rPr>
              <a:t>圆形截面：</a:t>
            </a:r>
          </a:p>
        </p:txBody>
      </p:sp>
      <p:grpSp>
        <p:nvGrpSpPr>
          <p:cNvPr id="338954" name="Group 10"/>
          <p:cNvGrpSpPr>
            <a:grpSpLocks/>
          </p:cNvGrpSpPr>
          <p:nvPr/>
        </p:nvGrpSpPr>
        <p:grpSpPr bwMode="auto">
          <a:xfrm>
            <a:off x="5867400" y="836613"/>
            <a:ext cx="2663825" cy="1854200"/>
            <a:chOff x="113" y="1842"/>
            <a:chExt cx="1678" cy="1168"/>
          </a:xfrm>
        </p:grpSpPr>
        <p:pic>
          <p:nvPicPr>
            <p:cNvPr id="338955" name="Picture 11" descr="3D圆环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" y="1979"/>
              <a:ext cx="914" cy="1031"/>
            </a:xfrm>
            <a:prstGeom prst="rect">
              <a:avLst/>
            </a:prstGeom>
            <a:noFill/>
          </p:spPr>
        </p:pic>
        <p:sp>
          <p:nvSpPr>
            <p:cNvPr id="338956" name="Line 12"/>
            <p:cNvSpPr>
              <a:spLocks noChangeShapeType="1"/>
            </p:cNvSpPr>
            <p:nvPr/>
          </p:nvSpPr>
          <p:spPr bwMode="auto">
            <a:xfrm flipV="1">
              <a:off x="1156" y="2478"/>
              <a:ext cx="635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 type="stealth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57" name="Line 13"/>
            <p:cNvSpPr>
              <a:spLocks noChangeShapeType="1"/>
            </p:cNvSpPr>
            <p:nvPr/>
          </p:nvSpPr>
          <p:spPr bwMode="auto">
            <a:xfrm>
              <a:off x="113" y="2494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58" name="Line 14"/>
            <p:cNvSpPr>
              <a:spLocks noChangeShapeType="1"/>
            </p:cNvSpPr>
            <p:nvPr/>
          </p:nvSpPr>
          <p:spPr bwMode="auto">
            <a:xfrm>
              <a:off x="703" y="2160"/>
              <a:ext cx="9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59" name="Text Box 15"/>
            <p:cNvSpPr txBox="1">
              <a:spLocks noChangeArrowheads="1"/>
            </p:cNvSpPr>
            <p:nvPr/>
          </p:nvSpPr>
          <p:spPr bwMode="auto">
            <a:xfrm>
              <a:off x="1383" y="2151"/>
              <a:ext cx="201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sz="2800" b="1" i="1"/>
                <a:t>r</a:t>
              </a:r>
            </a:p>
          </p:txBody>
        </p:sp>
        <p:sp>
          <p:nvSpPr>
            <p:cNvPr id="338960" name="Line 16"/>
            <p:cNvSpPr>
              <a:spLocks noChangeShapeType="1"/>
            </p:cNvSpPr>
            <p:nvPr/>
          </p:nvSpPr>
          <p:spPr bwMode="auto">
            <a:xfrm flipV="1">
              <a:off x="1474" y="2478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1" name="Line 17"/>
            <p:cNvSpPr>
              <a:spLocks noChangeShapeType="1"/>
            </p:cNvSpPr>
            <p:nvPr/>
          </p:nvSpPr>
          <p:spPr bwMode="auto">
            <a:xfrm>
              <a:off x="1474" y="1842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38962" name="Group 18"/>
          <p:cNvGrpSpPr>
            <a:grpSpLocks/>
          </p:cNvGrpSpPr>
          <p:nvPr/>
        </p:nvGrpSpPr>
        <p:grpSpPr bwMode="auto">
          <a:xfrm>
            <a:off x="4716463" y="4652963"/>
            <a:ext cx="4335462" cy="2035175"/>
            <a:chOff x="376" y="2976"/>
            <a:chExt cx="2731" cy="1282"/>
          </a:xfrm>
        </p:grpSpPr>
        <p:sp>
          <p:nvSpPr>
            <p:cNvPr id="338963" name="AutoShape 19"/>
            <p:cNvSpPr>
              <a:spLocks noChangeArrowheads="1"/>
            </p:cNvSpPr>
            <p:nvPr/>
          </p:nvSpPr>
          <p:spPr bwMode="auto">
            <a:xfrm rot="-471483">
              <a:off x="431" y="3113"/>
              <a:ext cx="907" cy="106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A36411"/>
            </a:solidFill>
            <a:ln w="19050">
              <a:round/>
              <a:headEnd/>
              <a:tailEnd/>
            </a:ln>
            <a:effectLst/>
            <a:scene3d>
              <a:camera prst="legacyObliqueFront">
                <a:rot lat="0" lon="2400000" rev="0"/>
              </a:camera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338964" name="Line 20"/>
            <p:cNvSpPr>
              <a:spLocks noChangeShapeType="1"/>
            </p:cNvSpPr>
            <p:nvPr/>
          </p:nvSpPr>
          <p:spPr bwMode="auto">
            <a:xfrm>
              <a:off x="376" y="3645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5" name="Oval 21"/>
            <p:cNvSpPr>
              <a:spLocks noChangeAspect="1" noChangeArrowheads="1"/>
            </p:cNvSpPr>
            <p:nvPr/>
          </p:nvSpPr>
          <p:spPr bwMode="auto">
            <a:xfrm>
              <a:off x="1724" y="3113"/>
              <a:ext cx="1065" cy="1065"/>
            </a:xfrm>
            <a:prstGeom prst="ellipse">
              <a:avLst/>
            </a:prstGeom>
            <a:solidFill>
              <a:srgbClr val="E78F1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6" name="Oval 22"/>
            <p:cNvSpPr>
              <a:spLocks noChangeAspect="1" noChangeArrowheads="1"/>
            </p:cNvSpPr>
            <p:nvPr/>
          </p:nvSpPr>
          <p:spPr bwMode="auto">
            <a:xfrm>
              <a:off x="1996" y="3385"/>
              <a:ext cx="521" cy="52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7" name="Line 23"/>
            <p:cNvSpPr>
              <a:spLocks noChangeShapeType="1"/>
            </p:cNvSpPr>
            <p:nvPr/>
          </p:nvSpPr>
          <p:spPr bwMode="auto">
            <a:xfrm>
              <a:off x="871" y="3113"/>
              <a:ext cx="1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8" name="Line 24"/>
            <p:cNvSpPr>
              <a:spLocks noChangeShapeType="1"/>
            </p:cNvSpPr>
            <p:nvPr/>
          </p:nvSpPr>
          <p:spPr bwMode="auto">
            <a:xfrm>
              <a:off x="862" y="3385"/>
              <a:ext cx="1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9" name="Line 25"/>
            <p:cNvSpPr>
              <a:spLocks noChangeShapeType="1"/>
            </p:cNvSpPr>
            <p:nvPr/>
          </p:nvSpPr>
          <p:spPr bwMode="auto">
            <a:xfrm flipV="1">
              <a:off x="873" y="3906"/>
              <a:ext cx="1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70" name="Line 26"/>
            <p:cNvSpPr>
              <a:spLocks noChangeShapeType="1"/>
            </p:cNvSpPr>
            <p:nvPr/>
          </p:nvSpPr>
          <p:spPr bwMode="auto">
            <a:xfrm flipV="1">
              <a:off x="891" y="4173"/>
              <a:ext cx="1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71" name="Line 27"/>
            <p:cNvSpPr>
              <a:spLocks noChangeShapeType="1"/>
            </p:cNvSpPr>
            <p:nvPr/>
          </p:nvSpPr>
          <p:spPr bwMode="auto">
            <a:xfrm>
              <a:off x="1418" y="3645"/>
              <a:ext cx="16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 type="stealth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72" name="Line 28"/>
            <p:cNvSpPr>
              <a:spLocks noChangeShapeType="1"/>
            </p:cNvSpPr>
            <p:nvPr/>
          </p:nvSpPr>
          <p:spPr bwMode="auto">
            <a:xfrm rot="5400000" flipH="1">
              <a:off x="1615" y="3617"/>
              <a:ext cx="12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73" name="Line 29"/>
            <p:cNvSpPr>
              <a:spLocks noChangeShapeType="1"/>
            </p:cNvSpPr>
            <p:nvPr/>
          </p:nvSpPr>
          <p:spPr bwMode="auto">
            <a:xfrm flipV="1">
              <a:off x="2256" y="3436"/>
              <a:ext cx="146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74" name="Line 30"/>
            <p:cNvSpPr>
              <a:spLocks noChangeShapeType="1"/>
            </p:cNvSpPr>
            <p:nvPr/>
          </p:nvSpPr>
          <p:spPr bwMode="auto">
            <a:xfrm>
              <a:off x="2256" y="3646"/>
              <a:ext cx="387" cy="3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75" name="Text Box 31"/>
            <p:cNvSpPr txBox="1">
              <a:spLocks noChangeArrowheads="1"/>
            </p:cNvSpPr>
            <p:nvPr/>
          </p:nvSpPr>
          <p:spPr bwMode="auto">
            <a:xfrm>
              <a:off x="2381" y="3203"/>
              <a:ext cx="277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sz="2800" b="1" i="1"/>
                <a:t>r</a:t>
              </a:r>
              <a:r>
                <a:rPr kumimoji="1" lang="en-US" altLang="zh-CN" sz="2800" b="1" baseline="-25000"/>
                <a:t>1</a:t>
              </a:r>
              <a:endParaRPr kumimoji="1" lang="en-US" altLang="zh-CN" sz="2800" b="1" i="1"/>
            </a:p>
          </p:txBody>
        </p:sp>
        <p:sp>
          <p:nvSpPr>
            <p:cNvPr id="338976" name="Text Box 32"/>
            <p:cNvSpPr txBox="1">
              <a:spLocks noChangeArrowheads="1"/>
            </p:cNvSpPr>
            <p:nvPr/>
          </p:nvSpPr>
          <p:spPr bwMode="auto">
            <a:xfrm>
              <a:off x="2467" y="3612"/>
              <a:ext cx="277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sz="2800" b="1" i="1"/>
                <a:t>r</a:t>
              </a:r>
              <a:r>
                <a:rPr kumimoji="1" lang="en-US" altLang="zh-CN" sz="2800" b="1" baseline="-25000"/>
                <a:t>2</a:t>
              </a:r>
              <a:endParaRPr kumimoji="1" lang="en-US" altLang="zh-CN" sz="2800" b="1" i="1"/>
            </a:p>
          </p:txBody>
        </p:sp>
      </p:grpSp>
      <p:graphicFrame>
        <p:nvGraphicFramePr>
          <p:cNvPr id="338977" name="Object 33"/>
          <p:cNvGraphicFramePr>
            <a:graphicFrameLocks noChangeAspect="1"/>
          </p:cNvGraphicFramePr>
          <p:nvPr/>
        </p:nvGraphicFramePr>
        <p:xfrm>
          <a:off x="5075238" y="3789363"/>
          <a:ext cx="1368425" cy="912812"/>
        </p:xfrm>
        <a:graphic>
          <a:graphicData uri="http://schemas.openxmlformats.org/presentationml/2006/ole">
            <p:oleObj spid="_x0000_s338977" name="Equation" r:id="rId6" imgW="609480" imgH="406080" progId="Equation.DSMT4">
              <p:embed/>
            </p:oleObj>
          </a:graphicData>
        </a:graphic>
      </p:graphicFrame>
      <p:graphicFrame>
        <p:nvGraphicFramePr>
          <p:cNvPr id="338978" name="Object 34"/>
          <p:cNvGraphicFramePr>
            <a:graphicFrameLocks noChangeAspect="1"/>
          </p:cNvGraphicFramePr>
          <p:nvPr/>
        </p:nvGraphicFramePr>
        <p:xfrm>
          <a:off x="2184400" y="5010150"/>
          <a:ext cx="2266950" cy="866775"/>
        </p:xfrm>
        <a:graphic>
          <a:graphicData uri="http://schemas.openxmlformats.org/presentationml/2006/ole">
            <p:oleObj spid="_x0000_s338978" name="Equation" r:id="rId7" imgW="1130040" imgH="431640" progId="Equation.DSMT4">
              <p:embed/>
            </p:oleObj>
          </a:graphicData>
        </a:graphic>
      </p:graphicFrame>
      <p:graphicFrame>
        <p:nvGraphicFramePr>
          <p:cNvPr id="338979" name="Object 35"/>
          <p:cNvGraphicFramePr>
            <a:graphicFrameLocks noChangeAspect="1"/>
          </p:cNvGraphicFramePr>
          <p:nvPr/>
        </p:nvGraphicFramePr>
        <p:xfrm>
          <a:off x="492125" y="4964113"/>
          <a:ext cx="1590675" cy="985837"/>
        </p:xfrm>
        <a:graphic>
          <a:graphicData uri="http://schemas.openxmlformats.org/presentationml/2006/ole">
            <p:oleObj spid="_x0000_s338979" name="Equation" r:id="rId8" imgW="634680" imgH="393480" progId="Equation.DSMT4">
              <p:embed/>
            </p:oleObj>
          </a:graphicData>
        </a:graphic>
      </p:graphicFrame>
      <p:graphicFrame>
        <p:nvGraphicFramePr>
          <p:cNvPr id="338980" name="Object 36"/>
          <p:cNvGraphicFramePr>
            <a:graphicFrameLocks noChangeAspect="1"/>
          </p:cNvGraphicFramePr>
          <p:nvPr/>
        </p:nvGraphicFramePr>
        <p:xfrm>
          <a:off x="106363" y="3806825"/>
          <a:ext cx="2736850" cy="895350"/>
        </p:xfrm>
        <a:graphic>
          <a:graphicData uri="http://schemas.openxmlformats.org/presentationml/2006/ole">
            <p:oleObj spid="_x0000_s338980" name="Equation" r:id="rId9" imgW="1320480" imgH="431640" progId="Equation.DSMT4">
              <p:embed/>
            </p:oleObj>
          </a:graphicData>
        </a:graphic>
      </p:graphicFrame>
      <p:graphicFrame>
        <p:nvGraphicFramePr>
          <p:cNvPr id="338981" name="Object 37"/>
          <p:cNvGraphicFramePr>
            <a:graphicFrameLocks noChangeAspect="1"/>
          </p:cNvGraphicFramePr>
          <p:nvPr/>
        </p:nvGraphicFramePr>
        <p:xfrm>
          <a:off x="468313" y="6092825"/>
          <a:ext cx="2651125" cy="509588"/>
        </p:xfrm>
        <a:graphic>
          <a:graphicData uri="http://schemas.openxmlformats.org/presentationml/2006/ole">
            <p:oleObj spid="_x0000_s338981" name="Equation" r:id="rId10" imgW="1320480" imgH="253800" progId="Equation.DSMT4">
              <p:embed/>
            </p:oleObj>
          </a:graphicData>
        </a:graphic>
      </p:graphicFrame>
      <p:sp>
        <p:nvSpPr>
          <p:cNvPr id="338982" name="Text Box 38"/>
          <p:cNvSpPr txBox="1">
            <a:spLocks noChangeArrowheads="1"/>
          </p:cNvSpPr>
          <p:nvPr/>
        </p:nvSpPr>
        <p:spPr bwMode="auto">
          <a:xfrm>
            <a:off x="6659563" y="3789363"/>
            <a:ext cx="2016125" cy="576262"/>
          </a:xfrm>
          <a:prstGeom prst="rect">
            <a:avLst/>
          </a:prstGeom>
          <a:solidFill>
            <a:srgbClr val="0000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chemeClr val="bg1"/>
                </a:solidFill>
              </a:rPr>
              <a:t>矩形截面：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266700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3. </a:t>
            </a:r>
            <a:r>
              <a:rPr lang="zh-CN" altLang="en-US">
                <a:ea typeface="黑体" pitchFamily="49" charset="-122"/>
              </a:rPr>
              <a:t>其它磁场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0421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自然界存在的磁场（生物、天体）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1725613" y="1916113"/>
            <a:ext cx="5692775" cy="4546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zh-CN" altLang="en-US"/>
              <a:t>人类典型心磁场：</a:t>
            </a:r>
            <a:r>
              <a:rPr kumimoji="1" lang="zh-CN" altLang="en-US">
                <a:sym typeface="Symbol" pitchFamily="18" charset="2"/>
              </a:rPr>
              <a:t> </a:t>
            </a:r>
            <a:r>
              <a:rPr kumimoji="1" lang="en-US" altLang="zh-CN"/>
              <a:t>10</a:t>
            </a:r>
            <a:r>
              <a:rPr kumimoji="1" lang="zh-CN" altLang="en-US" baseline="30000"/>
              <a:t>－</a:t>
            </a:r>
            <a:r>
              <a:rPr kumimoji="1" lang="en-US" altLang="zh-CN" baseline="30000"/>
              <a:t>10</a:t>
            </a:r>
            <a:r>
              <a:rPr kumimoji="1" lang="en-US" altLang="zh-CN"/>
              <a:t> T</a:t>
            </a:r>
          </a:p>
          <a:p>
            <a:pPr algn="just">
              <a:lnSpc>
                <a:spcPct val="130000"/>
              </a:lnSpc>
            </a:pPr>
            <a:r>
              <a:rPr kumimoji="1" lang="zh-CN" altLang="en-US"/>
              <a:t>人类典型脑磁场：</a:t>
            </a:r>
            <a:r>
              <a:rPr kumimoji="1" lang="zh-CN" altLang="en-US">
                <a:sym typeface="Symbol" pitchFamily="18" charset="2"/>
              </a:rPr>
              <a:t> </a:t>
            </a:r>
            <a:r>
              <a:rPr kumimoji="1" lang="en-US" altLang="zh-CN">
                <a:sym typeface="Symbol" pitchFamily="18" charset="2"/>
              </a:rPr>
              <a:t>5×</a:t>
            </a:r>
            <a:r>
              <a:rPr kumimoji="1" lang="en-US" altLang="zh-CN"/>
              <a:t>10</a:t>
            </a:r>
            <a:r>
              <a:rPr kumimoji="1" lang="zh-CN" altLang="en-US" baseline="30000"/>
              <a:t>－</a:t>
            </a:r>
            <a:r>
              <a:rPr kumimoji="1" lang="en-US" altLang="zh-CN" baseline="30000"/>
              <a:t>12</a:t>
            </a:r>
            <a:r>
              <a:rPr kumimoji="1" lang="en-US" altLang="zh-CN"/>
              <a:t> T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/>
              <a:t>外空间（</a:t>
            </a:r>
            <a:r>
              <a:rPr kumimoji="1" lang="en-US" altLang="zh-CN"/>
              <a:t>outer space</a:t>
            </a:r>
            <a:r>
              <a:rPr kumimoji="1" lang="zh-CN" altLang="en-US"/>
              <a:t>）：</a:t>
            </a:r>
            <a:r>
              <a:rPr kumimoji="1" lang="en-US" altLang="zh-CN"/>
              <a:t>10</a:t>
            </a:r>
            <a:r>
              <a:rPr kumimoji="1" lang="zh-CN" altLang="en-US" baseline="30000"/>
              <a:t>－</a:t>
            </a:r>
            <a:r>
              <a:rPr kumimoji="1" lang="en-US" altLang="zh-CN" baseline="30000"/>
              <a:t>10</a:t>
            </a:r>
            <a:r>
              <a:rPr kumimoji="1" lang="en-US" altLang="zh-CN"/>
              <a:t> T </a:t>
            </a:r>
            <a:r>
              <a:rPr kumimoji="1" lang="zh-CN" altLang="en-US"/>
              <a:t>～ </a:t>
            </a:r>
            <a:r>
              <a:rPr kumimoji="1" lang="en-US" altLang="zh-CN"/>
              <a:t>10</a:t>
            </a:r>
            <a:r>
              <a:rPr kumimoji="1" lang="zh-CN" altLang="en-US" baseline="30000"/>
              <a:t>－</a:t>
            </a:r>
            <a:r>
              <a:rPr kumimoji="1" lang="en-US" altLang="zh-CN" baseline="30000"/>
              <a:t>8</a:t>
            </a:r>
            <a:r>
              <a:rPr kumimoji="1" lang="en-US" altLang="zh-CN"/>
              <a:t> T</a:t>
            </a:r>
          </a:p>
          <a:p>
            <a:pPr algn="just">
              <a:lnSpc>
                <a:spcPct val="130000"/>
              </a:lnSpc>
            </a:pPr>
            <a:r>
              <a:rPr kumimoji="1" lang="zh-CN" altLang="en-US"/>
              <a:t>地球表面：</a:t>
            </a:r>
            <a:r>
              <a:rPr kumimoji="1" lang="en-US" altLang="zh-CN"/>
              <a:t>2×10</a:t>
            </a:r>
            <a:r>
              <a:rPr kumimoji="1" lang="zh-CN" altLang="en-US" baseline="30000"/>
              <a:t>－</a:t>
            </a:r>
            <a:r>
              <a:rPr kumimoji="1" lang="en-US" altLang="zh-CN" baseline="30000"/>
              <a:t>5</a:t>
            </a:r>
            <a:r>
              <a:rPr kumimoji="1" lang="en-US" altLang="zh-CN"/>
              <a:t> T </a:t>
            </a:r>
            <a:r>
              <a:rPr kumimoji="1" lang="zh-CN" altLang="en-US"/>
              <a:t>～ </a:t>
            </a:r>
            <a:r>
              <a:rPr kumimoji="1" lang="en-US" altLang="zh-CN"/>
              <a:t>5×10</a:t>
            </a:r>
            <a:r>
              <a:rPr kumimoji="1" lang="zh-CN" altLang="en-US" baseline="30000"/>
              <a:t>－</a:t>
            </a:r>
            <a:r>
              <a:rPr kumimoji="1" lang="en-US" altLang="zh-CN" baseline="30000"/>
              <a:t>5</a:t>
            </a:r>
            <a:r>
              <a:rPr kumimoji="1" lang="en-US" altLang="zh-CN"/>
              <a:t> T</a:t>
            </a:r>
          </a:p>
          <a:p>
            <a:pPr algn="just">
              <a:lnSpc>
                <a:spcPct val="130000"/>
              </a:lnSpc>
            </a:pPr>
            <a:r>
              <a:rPr kumimoji="1" lang="zh-CN" altLang="en-US"/>
              <a:t>太阳黑子（</a:t>
            </a:r>
            <a:r>
              <a:rPr kumimoji="1" lang="en-US" altLang="zh-CN"/>
              <a:t>sunspot</a:t>
            </a:r>
            <a:r>
              <a:rPr kumimoji="1" lang="zh-CN" altLang="en-US"/>
              <a:t>）：～ </a:t>
            </a:r>
            <a:r>
              <a:rPr kumimoji="1" lang="en-US" altLang="zh-CN"/>
              <a:t>10 T</a:t>
            </a:r>
          </a:p>
          <a:p>
            <a:pPr algn="just">
              <a:lnSpc>
                <a:spcPct val="130000"/>
              </a:lnSpc>
            </a:pPr>
            <a:r>
              <a:rPr kumimoji="1" lang="zh-CN" altLang="en-US"/>
              <a:t>白矮星（</a:t>
            </a:r>
            <a:r>
              <a:rPr kumimoji="1" lang="en-US" altLang="zh-CN"/>
              <a:t>white dwarf</a:t>
            </a:r>
            <a:r>
              <a:rPr kumimoji="1" lang="zh-CN" altLang="en-US"/>
              <a:t>）：</a:t>
            </a:r>
            <a:r>
              <a:rPr kumimoji="1" lang="en-US" altLang="zh-CN"/>
              <a:t>10</a:t>
            </a:r>
            <a:r>
              <a:rPr kumimoji="1" lang="en-US" altLang="zh-CN" baseline="30000"/>
              <a:t>2</a:t>
            </a:r>
            <a:r>
              <a:rPr kumimoji="1" lang="en-US" altLang="zh-CN"/>
              <a:t> T </a:t>
            </a:r>
            <a:r>
              <a:rPr kumimoji="1" lang="zh-CN" altLang="en-US"/>
              <a:t>～ </a:t>
            </a:r>
            <a:r>
              <a:rPr kumimoji="1" lang="en-US" altLang="zh-CN"/>
              <a:t>10</a:t>
            </a:r>
            <a:r>
              <a:rPr kumimoji="1" lang="en-US" altLang="zh-CN" baseline="30000"/>
              <a:t>3</a:t>
            </a:r>
            <a:r>
              <a:rPr kumimoji="1" lang="en-US" altLang="zh-CN"/>
              <a:t> T</a:t>
            </a:r>
          </a:p>
          <a:p>
            <a:pPr algn="just">
              <a:lnSpc>
                <a:spcPct val="130000"/>
              </a:lnSpc>
            </a:pPr>
            <a:r>
              <a:rPr kumimoji="1" lang="zh-CN" altLang="en-US"/>
              <a:t>中子星（</a:t>
            </a:r>
            <a:r>
              <a:rPr kumimoji="1" lang="en-US" altLang="zh-CN"/>
              <a:t>neutron star</a:t>
            </a:r>
            <a:r>
              <a:rPr kumimoji="1" lang="zh-CN" altLang="en-US"/>
              <a:t>）：</a:t>
            </a:r>
            <a:r>
              <a:rPr kumimoji="1" lang="en-US" altLang="zh-CN"/>
              <a:t>10</a:t>
            </a:r>
            <a:r>
              <a:rPr kumimoji="1" lang="en-US" altLang="zh-CN" baseline="30000"/>
              <a:t>6</a:t>
            </a:r>
            <a:r>
              <a:rPr kumimoji="1" lang="en-US" altLang="zh-CN"/>
              <a:t> T </a:t>
            </a:r>
            <a:r>
              <a:rPr kumimoji="1" lang="zh-CN" altLang="en-US"/>
              <a:t>～ </a:t>
            </a:r>
            <a:r>
              <a:rPr kumimoji="1" lang="en-US" altLang="zh-CN"/>
              <a:t>10</a:t>
            </a:r>
            <a:r>
              <a:rPr kumimoji="1" lang="en-US" altLang="zh-CN" baseline="30000"/>
              <a:t>8</a:t>
            </a:r>
            <a:r>
              <a:rPr kumimoji="1" lang="en-US" altLang="zh-CN"/>
              <a:t> T</a:t>
            </a:r>
          </a:p>
          <a:p>
            <a:pPr algn="just">
              <a:lnSpc>
                <a:spcPct val="130000"/>
              </a:lnSpc>
            </a:pPr>
            <a:r>
              <a:rPr kumimoji="1" lang="zh-CN" altLang="en-US"/>
              <a:t>磁星（</a:t>
            </a:r>
            <a:r>
              <a:rPr kumimoji="1" lang="en-US" altLang="zh-CN"/>
              <a:t>magnetar</a:t>
            </a:r>
            <a:r>
              <a:rPr kumimoji="1" lang="zh-CN" altLang="en-US"/>
              <a:t>）：</a:t>
            </a:r>
            <a:r>
              <a:rPr kumimoji="1" lang="en-US" altLang="zh-CN"/>
              <a:t>10</a:t>
            </a:r>
            <a:r>
              <a:rPr kumimoji="1" lang="en-US" altLang="zh-CN" baseline="30000"/>
              <a:t>8</a:t>
            </a:r>
            <a:r>
              <a:rPr kumimoji="1" lang="en-US" altLang="zh-CN"/>
              <a:t> T </a:t>
            </a:r>
            <a:r>
              <a:rPr kumimoji="1" lang="zh-CN" altLang="en-US"/>
              <a:t>～ </a:t>
            </a:r>
            <a:r>
              <a:rPr kumimoji="1" lang="en-US" altLang="zh-CN"/>
              <a:t>10</a:t>
            </a:r>
            <a:r>
              <a:rPr kumimoji="1" lang="en-US" altLang="zh-CN" baseline="30000"/>
              <a:t>11</a:t>
            </a:r>
            <a:r>
              <a:rPr kumimoji="1" lang="en-US" altLang="zh-CN"/>
              <a:t> T</a:t>
            </a:r>
          </a:p>
          <a:p>
            <a:pPr algn="just">
              <a:lnSpc>
                <a:spcPct val="130000"/>
              </a:lnSpc>
            </a:pPr>
            <a:r>
              <a:rPr kumimoji="1" lang="zh-CN" altLang="en-US"/>
              <a:t>理论预言最大磁场：～ </a:t>
            </a:r>
            <a:r>
              <a:rPr kumimoji="1" lang="en-US" altLang="zh-CN"/>
              <a:t>10</a:t>
            </a:r>
            <a:r>
              <a:rPr kumimoji="1" lang="en-US" altLang="zh-CN" baseline="30000"/>
              <a:t>13</a:t>
            </a:r>
            <a:r>
              <a:rPr kumimoji="1" lang="en-US" altLang="zh-CN"/>
              <a:t> T </a:t>
            </a:r>
            <a:r>
              <a:rPr kumimoji="1" lang="zh-CN" altLang="en-US"/>
              <a:t>？ </a:t>
            </a:r>
            <a:r>
              <a:rPr kumimoji="1" lang="en-US" altLang="zh-CN"/>
              <a:t>10</a:t>
            </a:r>
            <a:r>
              <a:rPr kumimoji="1" lang="en-US" altLang="zh-CN" baseline="30000"/>
              <a:t>16</a:t>
            </a:r>
            <a:r>
              <a:rPr kumimoji="1" lang="en-US" altLang="zh-CN"/>
              <a:t> T </a:t>
            </a:r>
            <a:r>
              <a:rPr kumimoji="1" lang="zh-CN" altLang="en-US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266700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黑体" pitchFamily="49" charset="-122"/>
              </a:rPr>
              <a:t>磁场的产生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1066800"/>
            <a:ext cx="6584950" cy="641350"/>
          </a:xfr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人类可以操控的磁场范围－</a:t>
            </a:r>
            <a:r>
              <a:rPr lang="zh-CN" altLang="en-US" sz="3600" u="sng">
                <a:solidFill>
                  <a:srgbClr val="FF0000"/>
                </a:solidFill>
                <a:ea typeface="隶书" pitchFamily="49" charset="-122"/>
              </a:rPr>
              <a:t>低场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685800" y="1897063"/>
            <a:ext cx="2873375" cy="566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zh-CN" altLang="en-US"/>
              <a:t>最低磁场：</a:t>
            </a:r>
            <a:r>
              <a:rPr kumimoji="1" lang="zh-CN" altLang="en-US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kumimoji="1" lang="en-US" altLang="zh-CN">
                <a:solidFill>
                  <a:srgbClr val="FF0000"/>
                </a:solidFill>
              </a:rPr>
              <a:t>0 T </a:t>
            </a:r>
            <a:r>
              <a:rPr kumimoji="1" lang="zh-CN" altLang="en-US">
                <a:solidFill>
                  <a:srgbClr val="FF0000"/>
                </a:solidFill>
              </a:rPr>
              <a:t>？</a:t>
            </a:r>
          </a:p>
        </p:txBody>
      </p:sp>
      <p:grpSp>
        <p:nvGrpSpPr>
          <p:cNvPr id="340997" name="Group 5"/>
          <p:cNvGrpSpPr>
            <a:grpSpLocks/>
          </p:cNvGrpSpPr>
          <p:nvPr/>
        </p:nvGrpSpPr>
        <p:grpSpPr bwMode="auto">
          <a:xfrm>
            <a:off x="6019800" y="1828800"/>
            <a:ext cx="3048000" cy="2895600"/>
            <a:chOff x="3648" y="1104"/>
            <a:chExt cx="1920" cy="1824"/>
          </a:xfrm>
        </p:grpSpPr>
        <p:grpSp>
          <p:nvGrpSpPr>
            <p:cNvPr id="340998" name="Group 6"/>
            <p:cNvGrpSpPr>
              <a:grpSpLocks/>
            </p:cNvGrpSpPr>
            <p:nvPr/>
          </p:nvGrpSpPr>
          <p:grpSpPr bwMode="auto">
            <a:xfrm>
              <a:off x="3648" y="1872"/>
              <a:ext cx="1632" cy="1056"/>
              <a:chOff x="3648" y="2352"/>
              <a:chExt cx="1632" cy="1056"/>
            </a:xfrm>
          </p:grpSpPr>
          <p:sp>
            <p:nvSpPr>
              <p:cNvPr id="340999" name="Line 7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3648" y="2448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1" name="Line 9"/>
              <p:cNvSpPr>
                <a:spLocks noChangeShapeType="1"/>
              </p:cNvSpPr>
              <p:nvPr/>
            </p:nvSpPr>
            <p:spPr bwMode="auto">
              <a:xfrm>
                <a:off x="3648" y="2544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2" name="Line 10"/>
              <p:cNvSpPr>
                <a:spLocks noChangeShapeType="1"/>
              </p:cNvSpPr>
              <p:nvPr/>
            </p:nvSpPr>
            <p:spPr bwMode="auto">
              <a:xfrm>
                <a:off x="3648" y="2640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3" name="Line 11"/>
              <p:cNvSpPr>
                <a:spLocks noChangeShapeType="1"/>
              </p:cNvSpPr>
              <p:nvPr/>
            </p:nvSpPr>
            <p:spPr bwMode="auto">
              <a:xfrm>
                <a:off x="3648" y="2736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4" name="Line 12"/>
              <p:cNvSpPr>
                <a:spLocks noChangeShapeType="1"/>
              </p:cNvSpPr>
              <p:nvPr/>
            </p:nvSpPr>
            <p:spPr bwMode="auto">
              <a:xfrm>
                <a:off x="3648" y="2832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5" name="Line 13"/>
              <p:cNvSpPr>
                <a:spLocks noChangeShapeType="1"/>
              </p:cNvSpPr>
              <p:nvPr/>
            </p:nvSpPr>
            <p:spPr bwMode="auto">
              <a:xfrm>
                <a:off x="3648" y="2928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6" name="Line 14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7" name="Line 15"/>
              <p:cNvSpPr>
                <a:spLocks noChangeShapeType="1"/>
              </p:cNvSpPr>
              <p:nvPr/>
            </p:nvSpPr>
            <p:spPr bwMode="auto">
              <a:xfrm>
                <a:off x="3648" y="3120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8" name="Line 16"/>
              <p:cNvSpPr>
                <a:spLocks noChangeShapeType="1"/>
              </p:cNvSpPr>
              <p:nvPr/>
            </p:nvSpPr>
            <p:spPr bwMode="auto">
              <a:xfrm>
                <a:off x="3648" y="3216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09" name="Line 17"/>
              <p:cNvSpPr>
                <a:spLocks noChangeShapeType="1"/>
              </p:cNvSpPr>
              <p:nvPr/>
            </p:nvSpPr>
            <p:spPr bwMode="auto">
              <a:xfrm>
                <a:off x="3648" y="3312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10" name="Line 18"/>
              <p:cNvSpPr>
                <a:spLocks noChangeShapeType="1"/>
              </p:cNvSpPr>
              <p:nvPr/>
            </p:nvSpPr>
            <p:spPr bwMode="auto">
              <a:xfrm>
                <a:off x="3648" y="3408"/>
                <a:ext cx="1632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1011" name="Text Box 19"/>
            <p:cNvSpPr txBox="1">
              <a:spLocks noChangeArrowheads="1"/>
            </p:cNvSpPr>
            <p:nvPr/>
          </p:nvSpPr>
          <p:spPr bwMode="auto">
            <a:xfrm>
              <a:off x="5249" y="2186"/>
              <a:ext cx="31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H</a:t>
              </a:r>
              <a:r>
                <a:rPr kumimoji="1" lang="en-US" altLang="zh-CN" baseline="-25000"/>
                <a:t>0</a:t>
              </a:r>
              <a:endParaRPr kumimoji="1" lang="en-US" altLang="zh-CN"/>
            </a:p>
          </p:txBody>
        </p:sp>
        <p:grpSp>
          <p:nvGrpSpPr>
            <p:cNvPr id="341012" name="Group 20"/>
            <p:cNvGrpSpPr>
              <a:grpSpLocks/>
            </p:cNvGrpSpPr>
            <p:nvPr/>
          </p:nvGrpSpPr>
          <p:grpSpPr bwMode="auto">
            <a:xfrm>
              <a:off x="3984" y="1947"/>
              <a:ext cx="907" cy="907"/>
              <a:chOff x="3984" y="2427"/>
              <a:chExt cx="907" cy="907"/>
            </a:xfrm>
          </p:grpSpPr>
          <p:sp>
            <p:nvSpPr>
              <p:cNvPr id="341013" name="Oval 21" descr="宽上对角线"/>
              <p:cNvSpPr>
                <a:spLocks noChangeArrowheads="1"/>
              </p:cNvSpPr>
              <p:nvPr/>
            </p:nvSpPr>
            <p:spPr bwMode="auto">
              <a:xfrm>
                <a:off x="3984" y="2427"/>
                <a:ext cx="907" cy="907"/>
              </a:xfrm>
              <a:prstGeom prst="ellipse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1014" name="Oval 22"/>
              <p:cNvSpPr>
                <a:spLocks noChangeArrowheads="1"/>
              </p:cNvSpPr>
              <p:nvPr/>
            </p:nvSpPr>
            <p:spPr bwMode="auto">
              <a:xfrm>
                <a:off x="4211" y="2654"/>
                <a:ext cx="453" cy="45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1015" name="Text Box 23"/>
            <p:cNvSpPr txBox="1">
              <a:spLocks noChangeArrowheads="1"/>
            </p:cNvSpPr>
            <p:nvPr/>
          </p:nvSpPr>
          <p:spPr bwMode="auto">
            <a:xfrm>
              <a:off x="4362" y="2628"/>
              <a:ext cx="150" cy="2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kumimoji="1" lang="en-US" altLang="zh-CN" sz="2000" i="1">
                  <a:solidFill>
                    <a:srgbClr val="FF0000"/>
                  </a:solidFill>
                  <a:sym typeface="Symbol" pitchFamily="18" charset="2"/>
                </a:rPr>
                <a:t></a:t>
              </a:r>
              <a:endParaRPr kumimoji="1" lang="en-US" altLang="zh-CN" sz="2000">
                <a:solidFill>
                  <a:srgbClr val="FF0000"/>
                </a:solidFill>
              </a:endParaRPr>
            </a:p>
          </p:txBody>
        </p:sp>
        <p:sp>
          <p:nvSpPr>
            <p:cNvPr id="341016" name="Text Box 24"/>
            <p:cNvSpPr txBox="1">
              <a:spLocks noChangeArrowheads="1"/>
            </p:cNvSpPr>
            <p:nvPr/>
          </p:nvSpPr>
          <p:spPr bwMode="auto">
            <a:xfrm>
              <a:off x="4368" y="2276"/>
              <a:ext cx="144" cy="2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kumimoji="1" lang="en-US" altLang="zh-CN" sz="2000" i="1">
                  <a:sym typeface="Symbol" pitchFamily="18" charset="2"/>
                </a:rPr>
                <a:t>B</a:t>
              </a:r>
            </a:p>
            <a:p>
              <a:pPr algn="ctr">
                <a:lnSpc>
                  <a:spcPct val="70000"/>
                </a:lnSpc>
              </a:pPr>
              <a:r>
                <a:rPr kumimoji="1" lang="en-US" altLang="zh-CN" sz="2000" i="1">
                  <a:sym typeface="Symbol" pitchFamily="18" charset="2"/>
                </a:rPr>
                <a:t></a:t>
              </a:r>
              <a:r>
                <a:rPr kumimoji="1" lang="en-US" altLang="zh-CN" sz="2000" baseline="-25000">
                  <a:sym typeface="Symbol" pitchFamily="18" charset="2"/>
                </a:rPr>
                <a:t>0</a:t>
              </a:r>
              <a:endParaRPr kumimoji="1" lang="en-US" altLang="zh-CN" sz="2000"/>
            </a:p>
          </p:txBody>
        </p:sp>
        <p:sp>
          <p:nvSpPr>
            <p:cNvPr id="341017" name="Line 25"/>
            <p:cNvSpPr>
              <a:spLocks noChangeShapeType="1"/>
            </p:cNvSpPr>
            <p:nvPr/>
          </p:nvSpPr>
          <p:spPr bwMode="auto">
            <a:xfrm flipV="1">
              <a:off x="3984" y="1248"/>
              <a:ext cx="0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1018" name="Line 26"/>
            <p:cNvSpPr>
              <a:spLocks noChangeShapeType="1"/>
            </p:cNvSpPr>
            <p:nvPr/>
          </p:nvSpPr>
          <p:spPr bwMode="auto">
            <a:xfrm flipV="1">
              <a:off x="4896" y="1248"/>
              <a:ext cx="0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1019" name="Line 27"/>
            <p:cNvSpPr>
              <a:spLocks noChangeShapeType="1"/>
            </p:cNvSpPr>
            <p:nvPr/>
          </p:nvSpPr>
          <p:spPr bwMode="auto">
            <a:xfrm flipV="1">
              <a:off x="4220" y="1536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1020" name="Line 28"/>
            <p:cNvSpPr>
              <a:spLocks noChangeShapeType="1"/>
            </p:cNvSpPr>
            <p:nvPr/>
          </p:nvSpPr>
          <p:spPr bwMode="auto">
            <a:xfrm flipV="1">
              <a:off x="4656" y="1536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1021" name="Line 29"/>
            <p:cNvSpPr>
              <a:spLocks noChangeShapeType="1"/>
            </p:cNvSpPr>
            <p:nvPr/>
          </p:nvSpPr>
          <p:spPr bwMode="auto">
            <a:xfrm>
              <a:off x="4224" y="168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1022" name="Line 30"/>
            <p:cNvSpPr>
              <a:spLocks noChangeShapeType="1"/>
            </p:cNvSpPr>
            <p:nvPr/>
          </p:nvSpPr>
          <p:spPr bwMode="auto">
            <a:xfrm>
              <a:off x="3984" y="1392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1023" name="Text Box 31"/>
            <p:cNvSpPr txBox="1">
              <a:spLocks noChangeArrowheads="1"/>
            </p:cNvSpPr>
            <p:nvPr/>
          </p:nvSpPr>
          <p:spPr bwMode="auto">
            <a:xfrm>
              <a:off x="4243" y="1104"/>
              <a:ext cx="393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2</a:t>
              </a:r>
              <a:r>
                <a:rPr kumimoji="1" lang="en-US" altLang="zh-CN" i="1"/>
                <a:t>R</a:t>
              </a:r>
              <a:r>
                <a:rPr kumimoji="1" lang="en-US" altLang="zh-CN" baseline="-25000"/>
                <a:t>2</a:t>
              </a:r>
              <a:endParaRPr kumimoji="1" lang="en-US" altLang="zh-CN"/>
            </a:p>
          </p:txBody>
        </p:sp>
        <p:sp>
          <p:nvSpPr>
            <p:cNvPr id="341024" name="Text Box 32"/>
            <p:cNvSpPr txBox="1">
              <a:spLocks noChangeArrowheads="1"/>
            </p:cNvSpPr>
            <p:nvPr/>
          </p:nvSpPr>
          <p:spPr bwMode="auto">
            <a:xfrm>
              <a:off x="4243" y="1392"/>
              <a:ext cx="393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2</a:t>
              </a:r>
              <a:r>
                <a:rPr kumimoji="1" lang="en-US" altLang="zh-CN" i="1"/>
                <a:t>R</a:t>
              </a:r>
              <a:r>
                <a:rPr kumimoji="1" lang="en-US" altLang="zh-CN" baseline="-25000"/>
                <a:t>1</a:t>
              </a:r>
              <a:endParaRPr kumimoji="1" lang="en-US" altLang="zh-CN"/>
            </a:p>
          </p:txBody>
        </p:sp>
      </p:grpSp>
      <p:graphicFrame>
        <p:nvGraphicFramePr>
          <p:cNvPr id="341025" name="Object 33"/>
          <p:cNvGraphicFramePr>
            <a:graphicFrameLocks noChangeAspect="1"/>
          </p:cNvGraphicFramePr>
          <p:nvPr/>
        </p:nvGraphicFramePr>
        <p:xfrm>
          <a:off x="1752600" y="2716213"/>
          <a:ext cx="3124200" cy="712787"/>
        </p:xfrm>
        <a:graphic>
          <a:graphicData uri="http://schemas.openxmlformats.org/presentationml/2006/ole">
            <p:oleObj spid="_x0000_s341025" name="Equation" r:id="rId3" imgW="1002960" imgH="228600" progId="Equation.DSMT4">
              <p:embed/>
            </p:oleObj>
          </a:graphicData>
        </a:graphic>
      </p:graphicFrame>
      <p:graphicFrame>
        <p:nvGraphicFramePr>
          <p:cNvPr id="341026" name="Object 34"/>
          <p:cNvGraphicFramePr>
            <a:graphicFrameLocks noChangeAspect="1"/>
          </p:cNvGraphicFramePr>
          <p:nvPr/>
        </p:nvGraphicFramePr>
        <p:xfrm>
          <a:off x="304800" y="3733800"/>
          <a:ext cx="3810000" cy="2709863"/>
        </p:xfrm>
        <a:graphic>
          <a:graphicData uri="http://schemas.openxmlformats.org/presentationml/2006/ole">
            <p:oleObj spid="_x0000_s341026" name="Equation" r:id="rId4" imgW="2019240" imgH="1434960" progId="Equation.DSMT4">
              <p:embed/>
            </p:oleObj>
          </a:graphicData>
        </a:graphic>
      </p:graphicFrame>
      <p:sp>
        <p:nvSpPr>
          <p:cNvPr id="341027" name="Text Box 35"/>
          <p:cNvSpPr txBox="1">
            <a:spLocks noChangeArrowheads="1"/>
          </p:cNvSpPr>
          <p:nvPr/>
        </p:nvSpPr>
        <p:spPr bwMode="auto">
          <a:xfrm>
            <a:off x="4954588" y="5029200"/>
            <a:ext cx="3460750" cy="1587500"/>
          </a:xfrm>
          <a:prstGeom prst="rect">
            <a:avLst/>
          </a:prstGeom>
          <a:solidFill>
            <a:srgbClr val="CCFF66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当 </a:t>
            </a:r>
            <a:r>
              <a:rPr kumimoji="1" lang="zh-CN" altLang="en-US" sz="2800" i="1">
                <a:solidFill>
                  <a:srgbClr val="FF00FF"/>
                </a:solidFill>
                <a:sym typeface="Symbol" pitchFamily="18" charset="2"/>
              </a:rPr>
              <a:t></a:t>
            </a:r>
            <a:r>
              <a:rPr kumimoji="1" lang="zh-CN" altLang="en-US" sz="2800">
                <a:solidFill>
                  <a:srgbClr val="FF99FF"/>
                </a:solidFill>
                <a:sym typeface="Symbol" pitchFamily="18" charset="2"/>
              </a:rPr>
              <a:t> </a:t>
            </a:r>
            <a:r>
              <a:rPr kumimoji="1" lang="en-US" altLang="zh-CN" sz="2800"/>
              <a:t>&gt;&gt; </a:t>
            </a:r>
            <a:r>
              <a:rPr kumimoji="1" lang="en-US" altLang="zh-CN" sz="2800" i="1">
                <a:solidFill>
                  <a:srgbClr val="FF00FF"/>
                </a:solidFill>
                <a:sym typeface="Symbol" pitchFamily="18" charset="2"/>
              </a:rPr>
              <a:t></a:t>
            </a:r>
            <a:r>
              <a:rPr kumimoji="1" lang="en-US" altLang="zh-CN" sz="2800" baseline="-25000">
                <a:solidFill>
                  <a:srgbClr val="FF00FF"/>
                </a:solidFill>
                <a:sym typeface="Symbol" pitchFamily="18" charset="2"/>
              </a:rPr>
              <a:t>0 </a:t>
            </a:r>
            <a:r>
              <a:rPr kumimoji="1" lang="zh-CN" altLang="en-US" sz="2800"/>
              <a:t>时， </a:t>
            </a:r>
            <a:r>
              <a:rPr kumimoji="1" lang="en-US" altLang="zh-CN" sz="2800" i="1">
                <a:solidFill>
                  <a:srgbClr val="CC3300"/>
                </a:solidFill>
              </a:rPr>
              <a:t>k</a:t>
            </a:r>
            <a:r>
              <a:rPr kumimoji="1" lang="en-US" altLang="zh-CN" sz="2800">
                <a:sym typeface="Symbol" pitchFamily="18" charset="2"/>
              </a:rPr>
              <a:t></a:t>
            </a:r>
            <a:r>
              <a:rPr kumimoji="1" lang="en-US" altLang="zh-CN" sz="2800"/>
              <a:t> 1 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>
                <a:sym typeface="Symbol" pitchFamily="18" charset="2"/>
              </a:rPr>
              <a:t></a:t>
            </a:r>
            <a:r>
              <a:rPr kumimoji="1" lang="en-US" altLang="zh-CN" sz="2800"/>
              <a:t>  </a:t>
            </a:r>
          </a:p>
          <a:p>
            <a:pPr algn="ctr"/>
            <a:r>
              <a:rPr kumimoji="1" lang="en-US" altLang="zh-CN" sz="2800"/>
              <a:t>B</a:t>
            </a:r>
            <a:r>
              <a:rPr kumimoji="1" lang="en-US" altLang="zh-CN" sz="2800">
                <a:sym typeface="Symbol" pitchFamily="18" charset="2"/>
              </a:rPr>
              <a:t>0</a:t>
            </a:r>
          </a:p>
        </p:txBody>
      </p:sp>
      <p:sp>
        <p:nvSpPr>
          <p:cNvPr id="341028" name="Line 36"/>
          <p:cNvSpPr>
            <a:spLocks noChangeShapeType="1"/>
          </p:cNvSpPr>
          <p:nvPr/>
        </p:nvSpPr>
        <p:spPr bwMode="auto">
          <a:xfrm>
            <a:off x="4800600" y="3276600"/>
            <a:ext cx="2362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41029" name="Text Box 37"/>
          <p:cNvSpPr txBox="1">
            <a:spLocks noChangeArrowheads="1"/>
          </p:cNvSpPr>
          <p:nvPr/>
        </p:nvSpPr>
        <p:spPr bwMode="auto">
          <a:xfrm>
            <a:off x="425450" y="2743200"/>
            <a:ext cx="1098550" cy="641350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600">
                <a:solidFill>
                  <a:schemeClr val="bg1"/>
                </a:solidFill>
                <a:ea typeface="黑体" pitchFamily="49" charset="-122"/>
              </a:rPr>
              <a:t>屏蔽</a:t>
            </a:r>
          </a:p>
        </p:txBody>
      </p:sp>
      <p:sp>
        <p:nvSpPr>
          <p:cNvPr id="341030" name="Text Box 38"/>
          <p:cNvSpPr txBox="1">
            <a:spLocks noChangeArrowheads="1"/>
          </p:cNvSpPr>
          <p:nvPr/>
        </p:nvSpPr>
        <p:spPr bwMode="auto">
          <a:xfrm>
            <a:off x="7702550" y="6240463"/>
            <a:ext cx="1441450" cy="617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FF0000"/>
                </a:solidFill>
                <a:ea typeface="华文行楷" pitchFamily="2" charset="-122"/>
              </a:rPr>
              <a:t>可能性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66700"/>
            <a:ext cx="63309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磁性材料球壳的屏蔽效果</a:t>
            </a:r>
          </a:p>
        </p:txBody>
      </p:sp>
      <p:graphicFrame>
        <p:nvGraphicFramePr>
          <p:cNvPr id="342019" name="Object 3"/>
          <p:cNvGraphicFramePr>
            <a:graphicFrameLocks noChangeAspect="1"/>
          </p:cNvGraphicFramePr>
          <p:nvPr/>
        </p:nvGraphicFramePr>
        <p:xfrm>
          <a:off x="1428750" y="1295400"/>
          <a:ext cx="6324600" cy="4822825"/>
        </p:xfrm>
        <a:graphic>
          <a:graphicData uri="http://schemas.openxmlformats.org/presentationml/2006/ole">
            <p:oleObj spid="_x0000_s342019" name="Graph" r:id="rId3" imgW="3627360" imgH="2764800" progId="Origin50.Graph">
              <p:embed/>
            </p:oleObj>
          </a:graphicData>
        </a:graphic>
      </p:graphicFrame>
      <p:graphicFrame>
        <p:nvGraphicFramePr>
          <p:cNvPr id="342020" name="Object 4"/>
          <p:cNvGraphicFramePr>
            <a:graphicFrameLocks noChangeAspect="1"/>
          </p:cNvGraphicFramePr>
          <p:nvPr/>
        </p:nvGraphicFramePr>
        <p:xfrm>
          <a:off x="1428750" y="1309688"/>
          <a:ext cx="6324600" cy="4794250"/>
        </p:xfrm>
        <a:graphic>
          <a:graphicData uri="http://schemas.openxmlformats.org/presentationml/2006/ole">
            <p:oleObj spid="_x0000_s342020" name="Graph" r:id="rId4" imgW="3611520" imgH="2867040" progId="Origin50.Graph">
              <p:embed/>
            </p:oleObj>
          </a:graphicData>
        </a:graphic>
      </p:graphicFrame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35300" y="6172200"/>
            <a:ext cx="24749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/>
              <a:t>相对磁导率  </a:t>
            </a:r>
            <a:r>
              <a:rPr kumimoji="1" lang="zh-CN" altLang="en-US" i="1">
                <a:sym typeface="Symbol" pitchFamily="18" charset="2"/>
              </a:rPr>
              <a:t> </a:t>
            </a:r>
            <a:r>
              <a:rPr kumimoji="1" lang="en-US" altLang="zh-CN">
                <a:sym typeface="Symbol" pitchFamily="18" charset="2"/>
              </a:rPr>
              <a:t>/</a:t>
            </a:r>
            <a:r>
              <a:rPr kumimoji="1" lang="en-US" altLang="zh-CN" i="1">
                <a:sym typeface="Symbol" pitchFamily="18" charset="2"/>
              </a:rPr>
              <a:t></a:t>
            </a:r>
            <a:r>
              <a:rPr kumimoji="1" lang="en-US" altLang="zh-CN" baseline="-25000">
                <a:sym typeface="Symbol" pitchFamily="18" charset="2"/>
              </a:rPr>
              <a:t>0</a:t>
            </a:r>
            <a:endParaRPr kumimoji="1" lang="en-US" altLang="zh-CN" baseline="-25000"/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 rot="16200000">
            <a:off x="-666750" y="3562350"/>
            <a:ext cx="31623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/>
              <a:t>球壳内磁场</a:t>
            </a:r>
            <a:r>
              <a:rPr kumimoji="1" lang="en-US" altLang="zh-CN" i="1"/>
              <a:t>B</a:t>
            </a:r>
            <a:r>
              <a:rPr kumimoji="1" lang="en-US" altLang="zh-CN"/>
              <a:t>/</a:t>
            </a:r>
            <a:r>
              <a:rPr kumimoji="1" lang="en-US" altLang="zh-CN" i="1">
                <a:sym typeface="Symbol" pitchFamily="18" charset="2"/>
              </a:rPr>
              <a:t></a:t>
            </a:r>
            <a:r>
              <a:rPr kumimoji="1" lang="en-US" altLang="zh-CN" baseline="-25000">
                <a:sym typeface="Symbol" pitchFamily="18" charset="2"/>
              </a:rPr>
              <a:t>0</a:t>
            </a:r>
            <a:r>
              <a:rPr kumimoji="1" lang="en-US" altLang="zh-CN" i="1"/>
              <a:t>H   </a:t>
            </a:r>
            <a:r>
              <a:rPr kumimoji="1" lang="en-US" altLang="zh-CN"/>
              <a:t>(%)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7702550" y="6240463"/>
            <a:ext cx="1441450" cy="6175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FF0000"/>
                </a:solidFill>
                <a:ea typeface="华文行楷" pitchFamily="2" charset="-122"/>
              </a:rPr>
              <a:t>可能性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115888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华文新魏" pitchFamily="2" charset="-122"/>
              </a:rPr>
              <a:t>关于永磁体磁场的文献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107950" y="784225"/>
            <a:ext cx="8785225" cy="6029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ct val="30000"/>
              </a:spcAft>
              <a:buFontTx/>
              <a:buAutoNum type="arabicPeriod"/>
            </a:pPr>
            <a:r>
              <a:rPr kumimoji="1" lang="en-US" altLang="zh-CN" sz="2000"/>
              <a:t>K. Halbach, “Design of permanent multipole magnets with oriented rare earth cobalt material,” </a:t>
            </a:r>
            <a:r>
              <a:rPr kumimoji="1" lang="en-US" altLang="zh-CN" sz="2000" b="1" i="1"/>
              <a:t>Nuclear Instruments and Methods</a:t>
            </a:r>
            <a:r>
              <a:rPr kumimoji="1" lang="en-US" altLang="zh-CN" sz="2000"/>
              <a:t>, 169 (1980), 1-10.</a:t>
            </a:r>
          </a:p>
          <a:p>
            <a:pPr marL="457200" indent="-457200">
              <a:lnSpc>
                <a:spcPct val="120000"/>
              </a:lnSpc>
              <a:spcAft>
                <a:spcPct val="30000"/>
              </a:spcAft>
              <a:buFontTx/>
              <a:buAutoNum type="arabicPeriod"/>
            </a:pPr>
            <a:r>
              <a:rPr kumimoji="1" lang="en-US" altLang="zh-CN" sz="2000"/>
              <a:t>K. Halbach, “Physical and optical properties of rare earth cobalt magnets,” </a:t>
            </a:r>
            <a:r>
              <a:rPr kumimoji="1" lang="en-US" altLang="zh-CN" sz="2000" b="1" i="1"/>
              <a:t>Nuclear Instruments and methods</a:t>
            </a:r>
            <a:r>
              <a:rPr kumimoji="1" lang="en-US" altLang="zh-CN" sz="2000"/>
              <a:t>, 187 (1981), 109-117.</a:t>
            </a:r>
          </a:p>
          <a:p>
            <a:pPr marL="457200" indent="-457200">
              <a:lnSpc>
                <a:spcPct val="120000"/>
              </a:lnSpc>
              <a:spcAft>
                <a:spcPct val="30000"/>
              </a:spcAft>
              <a:buFontTx/>
              <a:buAutoNum type="arabicPeriod"/>
            </a:pPr>
            <a:r>
              <a:rPr kumimoji="1" lang="en-US" altLang="zh-CN" sz="2000"/>
              <a:t>F. Bloch, O. Cugat, G. Meunier, “Innovating approaches to the generation of intense magnetic fields: Design and optimization of a 4 Tesla permanent magnet flux source,” </a:t>
            </a:r>
            <a:r>
              <a:rPr kumimoji="1" lang="en-US" altLang="zh-CN" sz="2000" b="1" i="1"/>
              <a:t>IEEE Transactions on Magnetics</a:t>
            </a:r>
            <a:r>
              <a:rPr kumimoji="1" lang="en-US" altLang="zh-CN" sz="2000"/>
              <a:t>, 34(5) (1998), 2465-2468.</a:t>
            </a:r>
          </a:p>
          <a:p>
            <a:pPr marL="457200" indent="-457200">
              <a:lnSpc>
                <a:spcPct val="120000"/>
              </a:lnSpc>
              <a:spcAft>
                <a:spcPct val="30000"/>
              </a:spcAft>
              <a:buFontTx/>
              <a:buAutoNum type="arabicPeriod"/>
            </a:pPr>
            <a:r>
              <a:rPr kumimoji="1" lang="en-US" altLang="zh-CN" sz="2000"/>
              <a:t>H. A. Leupoid, E. Potenziani II, M. G. Abele, “Applications of yokeless flux confinement,” </a:t>
            </a:r>
            <a:r>
              <a:rPr kumimoji="1" lang="en-US" altLang="zh-CN" sz="2000" b="1" i="1"/>
              <a:t>Journal of Applied Physics</a:t>
            </a:r>
            <a:r>
              <a:rPr kumimoji="1" lang="en-US" altLang="zh-CN" sz="2000"/>
              <a:t>, 64(10) (1988), 5994-5996.</a:t>
            </a:r>
          </a:p>
          <a:p>
            <a:pPr marL="457200" indent="-457200">
              <a:lnSpc>
                <a:spcPct val="120000"/>
              </a:lnSpc>
              <a:spcAft>
                <a:spcPct val="30000"/>
              </a:spcAft>
              <a:buFontTx/>
              <a:buAutoNum type="arabicPeriod"/>
            </a:pPr>
            <a:r>
              <a:rPr kumimoji="1" lang="en-US" altLang="zh-CN" sz="2000"/>
              <a:t>O. Cugat, R. Byme, J. McCaulay, J. M. D. Coey, “A compact vibrating-sample magnetometer with variable permanent magnet flux source,” </a:t>
            </a:r>
            <a:r>
              <a:rPr kumimoji="1" lang="en-US" altLang="zh-CN" sz="2000" b="1" i="1"/>
              <a:t>The Review of Scientific Instruments</a:t>
            </a:r>
            <a:r>
              <a:rPr kumimoji="1" lang="en-US" altLang="zh-CN" sz="2000"/>
              <a:t>, 65(11) (1994), 3570-3573.</a:t>
            </a:r>
          </a:p>
          <a:p>
            <a:pPr marL="457200" indent="-457200">
              <a:lnSpc>
                <a:spcPct val="120000"/>
              </a:lnSpc>
              <a:spcAft>
                <a:spcPct val="30000"/>
              </a:spcAft>
              <a:buFontTx/>
              <a:buAutoNum type="arabicPeriod"/>
            </a:pPr>
            <a:r>
              <a:rPr kumimoji="1" lang="en-US" altLang="zh-CN" sz="2000"/>
              <a:t>O. Cugat, P. Hansson, J. M. D. Coey, “Permanent magnet variable flux sources,” </a:t>
            </a:r>
            <a:r>
              <a:rPr kumimoji="1" lang="en-US" altLang="zh-CN" sz="2000" b="1" i="1"/>
              <a:t>IEEE Transactions on Magnetics</a:t>
            </a:r>
            <a:r>
              <a:rPr kumimoji="1" lang="en-US" altLang="zh-CN" sz="2000"/>
              <a:t>, 30(6) (1994), 4602-4604.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Freeform 2"/>
          <p:cNvSpPr>
            <a:spLocks/>
          </p:cNvSpPr>
          <p:nvPr/>
        </p:nvSpPr>
        <p:spPr bwMode="auto">
          <a:xfrm>
            <a:off x="6386513" y="3578225"/>
            <a:ext cx="1325562" cy="1454150"/>
          </a:xfrm>
          <a:custGeom>
            <a:avLst/>
            <a:gdLst/>
            <a:ahLst/>
            <a:cxnLst>
              <a:cxn ang="0">
                <a:pos x="91" y="185"/>
              </a:cxn>
              <a:cxn ang="0">
                <a:pos x="384" y="20"/>
              </a:cxn>
              <a:cxn ang="0">
                <a:pos x="576" y="66"/>
              </a:cxn>
              <a:cxn ang="0">
                <a:pos x="759" y="194"/>
              </a:cxn>
              <a:cxn ang="0">
                <a:pos x="814" y="560"/>
              </a:cxn>
              <a:cxn ang="0">
                <a:pos x="631" y="816"/>
              </a:cxn>
              <a:cxn ang="0">
                <a:pos x="256" y="889"/>
              </a:cxn>
              <a:cxn ang="0">
                <a:pos x="27" y="651"/>
              </a:cxn>
              <a:cxn ang="0">
                <a:pos x="91" y="185"/>
              </a:cxn>
            </a:cxnLst>
            <a:rect l="0" t="0" r="r" b="b"/>
            <a:pathLst>
              <a:path w="835" h="916">
                <a:moveTo>
                  <a:pt x="91" y="185"/>
                </a:moveTo>
                <a:cubicBezTo>
                  <a:pt x="150" y="80"/>
                  <a:pt x="303" y="40"/>
                  <a:pt x="384" y="20"/>
                </a:cubicBezTo>
                <a:cubicBezTo>
                  <a:pt x="465" y="0"/>
                  <a:pt x="514" y="37"/>
                  <a:pt x="576" y="66"/>
                </a:cubicBezTo>
                <a:cubicBezTo>
                  <a:pt x="638" y="95"/>
                  <a:pt x="719" y="112"/>
                  <a:pt x="759" y="194"/>
                </a:cubicBezTo>
                <a:cubicBezTo>
                  <a:pt x="799" y="276"/>
                  <a:pt x="835" y="456"/>
                  <a:pt x="814" y="560"/>
                </a:cubicBezTo>
                <a:cubicBezTo>
                  <a:pt x="793" y="664"/>
                  <a:pt x="724" y="761"/>
                  <a:pt x="631" y="816"/>
                </a:cubicBezTo>
                <a:cubicBezTo>
                  <a:pt x="538" y="871"/>
                  <a:pt x="357" y="916"/>
                  <a:pt x="256" y="889"/>
                </a:cubicBezTo>
                <a:cubicBezTo>
                  <a:pt x="155" y="862"/>
                  <a:pt x="54" y="768"/>
                  <a:pt x="27" y="651"/>
                </a:cubicBezTo>
                <a:cubicBezTo>
                  <a:pt x="0" y="534"/>
                  <a:pt x="32" y="281"/>
                  <a:pt x="91" y="185"/>
                </a:cubicBezTo>
                <a:close/>
              </a:path>
            </a:pathLst>
          </a:custGeom>
          <a:solidFill>
            <a:srgbClr val="FF66FF"/>
          </a:solidFill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grpSp>
        <p:nvGrpSpPr>
          <p:cNvPr id="343043" name="Group 3"/>
          <p:cNvGrpSpPr>
            <a:grpSpLocks/>
          </p:cNvGrpSpPr>
          <p:nvPr/>
        </p:nvGrpSpPr>
        <p:grpSpPr bwMode="auto">
          <a:xfrm>
            <a:off x="5715000" y="3276600"/>
            <a:ext cx="2667000" cy="2057400"/>
            <a:chOff x="3552" y="2160"/>
            <a:chExt cx="1680" cy="1296"/>
          </a:xfrm>
        </p:grpSpPr>
        <p:sp>
          <p:nvSpPr>
            <p:cNvPr id="343044" name="Line 4"/>
            <p:cNvSpPr>
              <a:spLocks noChangeShapeType="1"/>
            </p:cNvSpPr>
            <p:nvPr/>
          </p:nvSpPr>
          <p:spPr bwMode="auto">
            <a:xfrm>
              <a:off x="3552" y="2160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>
              <a:off x="3552" y="2344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>
              <a:off x="3552" y="2528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47" name="Line 7"/>
            <p:cNvSpPr>
              <a:spLocks noChangeShapeType="1"/>
            </p:cNvSpPr>
            <p:nvPr/>
          </p:nvSpPr>
          <p:spPr bwMode="auto">
            <a:xfrm>
              <a:off x="3552" y="2712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48" name="Line 8"/>
            <p:cNvSpPr>
              <a:spLocks noChangeShapeType="1"/>
            </p:cNvSpPr>
            <p:nvPr/>
          </p:nvSpPr>
          <p:spPr bwMode="auto">
            <a:xfrm>
              <a:off x="3552" y="2896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>
              <a:off x="3552" y="3080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50" name="Line 10"/>
            <p:cNvSpPr>
              <a:spLocks noChangeShapeType="1"/>
            </p:cNvSpPr>
            <p:nvPr/>
          </p:nvSpPr>
          <p:spPr bwMode="auto">
            <a:xfrm>
              <a:off x="3552" y="3264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51" name="Line 11"/>
            <p:cNvSpPr>
              <a:spLocks noChangeShapeType="1"/>
            </p:cNvSpPr>
            <p:nvPr/>
          </p:nvSpPr>
          <p:spPr bwMode="auto">
            <a:xfrm>
              <a:off x="3552" y="3456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43052" name="Rectangle 12"/>
          <p:cNvSpPr>
            <a:spLocks noGrp="1" noChangeArrowheads="1"/>
          </p:cNvSpPr>
          <p:nvPr>
            <p:ph type="title"/>
          </p:nvPr>
        </p:nvSpPr>
        <p:spPr>
          <a:xfrm>
            <a:off x="3082925" y="266700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黑体" pitchFamily="49" charset="-122"/>
              </a:rPr>
              <a:t>磁场的产生</a:t>
            </a:r>
          </a:p>
        </p:txBody>
      </p:sp>
      <p:sp>
        <p:nvSpPr>
          <p:cNvPr id="34305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257300" y="1295400"/>
            <a:ext cx="6629400" cy="762000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人类可以操控的磁场范围－</a:t>
            </a:r>
            <a:r>
              <a:rPr lang="zh-CN" altLang="en-US" sz="3600" u="sng">
                <a:solidFill>
                  <a:srgbClr val="FF0000"/>
                </a:solidFill>
                <a:ea typeface="隶书" pitchFamily="49" charset="-122"/>
              </a:rPr>
              <a:t>低场</a:t>
            </a:r>
          </a:p>
        </p:txBody>
      </p:sp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3132138" y="2286000"/>
            <a:ext cx="2873375" cy="566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zh-CN" altLang="en-US"/>
              <a:t>最低磁场：</a:t>
            </a:r>
            <a:r>
              <a:rPr kumimoji="1" lang="zh-CN" altLang="en-US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kumimoji="1" lang="en-US" altLang="zh-CN">
                <a:solidFill>
                  <a:srgbClr val="FF0000"/>
                </a:solidFill>
              </a:rPr>
              <a:t>0 T </a:t>
            </a:r>
            <a:r>
              <a:rPr kumimoji="1" lang="zh-CN" altLang="en-US">
                <a:solidFill>
                  <a:srgbClr val="FF0000"/>
                </a:solidFill>
              </a:rPr>
              <a:t>？</a:t>
            </a:r>
          </a:p>
        </p:txBody>
      </p:sp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2676525" y="4114800"/>
          <a:ext cx="2490788" cy="792163"/>
        </p:xfrm>
        <a:graphic>
          <a:graphicData uri="http://schemas.openxmlformats.org/presentationml/2006/ole">
            <p:oleObj spid="_x0000_s343055" name="Equation" r:id="rId3" imgW="799920" imgH="253800" progId="Equation.DSMT4">
              <p:embed/>
            </p:oleObj>
          </a:graphicData>
        </a:graphic>
      </p:graphicFrame>
      <p:sp>
        <p:nvSpPr>
          <p:cNvPr id="343056" name="Text Box 16" descr="浅色横线"/>
          <p:cNvSpPr txBox="1">
            <a:spLocks noChangeArrowheads="1"/>
          </p:cNvSpPr>
          <p:nvPr/>
        </p:nvSpPr>
        <p:spPr bwMode="auto">
          <a:xfrm>
            <a:off x="365125" y="3171825"/>
            <a:ext cx="2216150" cy="579438"/>
          </a:xfrm>
          <a:prstGeom prst="rect">
            <a:avLst/>
          </a:prstGeom>
          <a:pattFill prst="ltHorz">
            <a:fgClr>
              <a:srgbClr val="FF9900"/>
            </a:fgClr>
            <a:bgClr>
              <a:srgbClr val="FFFFFF"/>
            </a:bgClr>
          </a:patt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chemeClr val="tx2"/>
                </a:solidFill>
                <a:ea typeface="黑体" pitchFamily="49" charset="-122"/>
              </a:rPr>
              <a:t>补偿、抵消</a:t>
            </a: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533400" y="5421313"/>
            <a:ext cx="2235200" cy="598487"/>
          </a:xfrm>
          <a:prstGeom prst="rect">
            <a:avLst/>
          </a:prstGeom>
          <a:solidFill>
            <a:srgbClr val="CCFF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FF0000"/>
                </a:solidFill>
              </a:rPr>
              <a:t>磁场的测量</a:t>
            </a:r>
          </a:p>
        </p:txBody>
      </p:sp>
      <p:sp>
        <p:nvSpPr>
          <p:cNvPr id="343058" name="AutoShape 18"/>
          <p:cNvSpPr>
            <a:spLocks noChangeArrowheads="1"/>
          </p:cNvSpPr>
          <p:nvPr/>
        </p:nvSpPr>
        <p:spPr bwMode="auto">
          <a:xfrm rot="5400000">
            <a:off x="1152525" y="3886200"/>
            <a:ext cx="1524000" cy="1371600"/>
          </a:xfrm>
          <a:custGeom>
            <a:avLst/>
            <a:gdLst>
              <a:gd name="G0" fmla="+- 8531 0 0"/>
              <a:gd name="G1" fmla="+- 9844 0 0"/>
              <a:gd name="G2" fmla="+- 6180 0 0"/>
              <a:gd name="G3" fmla="+- 21600 0 8531"/>
              <a:gd name="G4" fmla="+- 21600 0 9844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7850 h 21600"/>
              <a:gd name="T4" fmla="*/ 10800 w 21600"/>
              <a:gd name="T5" fmla="*/ 19430 h 21600"/>
              <a:gd name="T6" fmla="*/ 21600 w 21600"/>
              <a:gd name="T7" fmla="*/ 17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531" y="6180"/>
                </a:lnTo>
                <a:lnTo>
                  <a:pt x="9844" y="6180"/>
                </a:lnTo>
                <a:lnTo>
                  <a:pt x="9844" y="16270"/>
                </a:lnTo>
                <a:lnTo>
                  <a:pt x="3739" y="16270"/>
                </a:lnTo>
                <a:lnTo>
                  <a:pt x="3739" y="14100"/>
                </a:lnTo>
                <a:lnTo>
                  <a:pt x="0" y="17850"/>
                </a:lnTo>
                <a:lnTo>
                  <a:pt x="3739" y="21600"/>
                </a:lnTo>
                <a:lnTo>
                  <a:pt x="3739" y="19430"/>
                </a:lnTo>
                <a:lnTo>
                  <a:pt x="17861" y="19430"/>
                </a:lnTo>
                <a:lnTo>
                  <a:pt x="17861" y="21600"/>
                </a:lnTo>
                <a:lnTo>
                  <a:pt x="21600" y="17850"/>
                </a:lnTo>
                <a:lnTo>
                  <a:pt x="17861" y="14100"/>
                </a:lnTo>
                <a:lnTo>
                  <a:pt x="17861" y="16270"/>
                </a:lnTo>
                <a:lnTo>
                  <a:pt x="11756" y="16270"/>
                </a:lnTo>
                <a:lnTo>
                  <a:pt x="11756" y="6180"/>
                </a:lnTo>
                <a:lnTo>
                  <a:pt x="13069" y="6180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path path="rect">
              <a:fillToRect r="100000" b="100000"/>
            </a:path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8393113" y="4079875"/>
            <a:ext cx="5222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i="1"/>
              <a:t>H</a:t>
            </a:r>
            <a:r>
              <a:rPr kumimoji="1" lang="en-US" altLang="zh-CN" baseline="-25000"/>
              <a:t>0</a:t>
            </a: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6705600" y="5486400"/>
            <a:ext cx="522288" cy="457200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i="1">
                <a:solidFill>
                  <a:schemeClr val="bg1"/>
                </a:solidFill>
              </a:rPr>
              <a:t>H</a:t>
            </a:r>
            <a:r>
              <a:rPr kumimoji="1" lang="en-US" altLang="zh-CN" baseline="-250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343061" name="Group 21"/>
          <p:cNvGrpSpPr>
            <a:grpSpLocks/>
          </p:cNvGrpSpPr>
          <p:nvPr/>
        </p:nvGrpSpPr>
        <p:grpSpPr bwMode="auto">
          <a:xfrm>
            <a:off x="3930650" y="4724400"/>
            <a:ext cx="2774950" cy="1295400"/>
            <a:chOff x="2476" y="2976"/>
            <a:chExt cx="1748" cy="816"/>
          </a:xfrm>
        </p:grpSpPr>
        <p:sp>
          <p:nvSpPr>
            <p:cNvPr id="343062" name="Text Box 22"/>
            <p:cNvSpPr txBox="1">
              <a:spLocks noChangeArrowheads="1"/>
            </p:cNvSpPr>
            <p:nvPr/>
          </p:nvSpPr>
          <p:spPr bwMode="auto">
            <a:xfrm>
              <a:off x="2476" y="3504"/>
              <a:ext cx="1076" cy="288"/>
            </a:xfrm>
            <a:prstGeom prst="rect">
              <a:avLst/>
            </a:prstGeom>
            <a:solidFill>
              <a:schemeClr val="hlink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/>
                <a:t>磁场的产生</a:t>
              </a:r>
            </a:p>
          </p:txBody>
        </p:sp>
        <p:sp>
          <p:nvSpPr>
            <p:cNvPr id="343063" name="Line 23"/>
            <p:cNvSpPr>
              <a:spLocks noChangeShapeType="1"/>
            </p:cNvSpPr>
            <p:nvPr/>
          </p:nvSpPr>
          <p:spPr bwMode="auto">
            <a:xfrm>
              <a:off x="3552" y="3648"/>
              <a:ext cx="67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64" name="Line 24"/>
            <p:cNvSpPr>
              <a:spLocks noChangeShapeType="1"/>
            </p:cNvSpPr>
            <p:nvPr/>
          </p:nvSpPr>
          <p:spPr bwMode="auto">
            <a:xfrm>
              <a:off x="3024" y="2976"/>
              <a:ext cx="0" cy="52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43065" name="Group 25"/>
          <p:cNvGrpSpPr>
            <a:grpSpLocks/>
          </p:cNvGrpSpPr>
          <p:nvPr/>
        </p:nvGrpSpPr>
        <p:grpSpPr bwMode="auto">
          <a:xfrm>
            <a:off x="6134100" y="3429000"/>
            <a:ext cx="1828800" cy="1752600"/>
            <a:chOff x="4077" y="2666"/>
            <a:chExt cx="1152" cy="1104"/>
          </a:xfrm>
        </p:grpSpPr>
        <p:grpSp>
          <p:nvGrpSpPr>
            <p:cNvPr id="343066" name="Group 26"/>
            <p:cNvGrpSpPr>
              <a:grpSpLocks/>
            </p:cNvGrpSpPr>
            <p:nvPr/>
          </p:nvGrpSpPr>
          <p:grpSpPr bwMode="auto">
            <a:xfrm flipH="1">
              <a:off x="4077" y="2666"/>
              <a:ext cx="1152" cy="1104"/>
              <a:chOff x="3768" y="2352"/>
              <a:chExt cx="1680" cy="1104"/>
            </a:xfrm>
          </p:grpSpPr>
          <p:sp>
            <p:nvSpPr>
              <p:cNvPr id="343067" name="Line 27"/>
              <p:cNvSpPr>
                <a:spLocks noChangeShapeType="1"/>
              </p:cNvSpPr>
              <p:nvPr/>
            </p:nvSpPr>
            <p:spPr bwMode="auto">
              <a:xfrm>
                <a:off x="3768" y="2352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68" name="Line 28"/>
              <p:cNvSpPr>
                <a:spLocks noChangeShapeType="1"/>
              </p:cNvSpPr>
              <p:nvPr/>
            </p:nvSpPr>
            <p:spPr bwMode="auto">
              <a:xfrm>
                <a:off x="3768" y="2536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69" name="Line 29"/>
              <p:cNvSpPr>
                <a:spLocks noChangeShapeType="1"/>
              </p:cNvSpPr>
              <p:nvPr/>
            </p:nvSpPr>
            <p:spPr bwMode="auto">
              <a:xfrm>
                <a:off x="3768" y="2720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70" name="Line 30"/>
              <p:cNvSpPr>
                <a:spLocks noChangeShapeType="1"/>
              </p:cNvSpPr>
              <p:nvPr/>
            </p:nvSpPr>
            <p:spPr bwMode="auto">
              <a:xfrm>
                <a:off x="3768" y="2904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71" name="Line 31"/>
              <p:cNvSpPr>
                <a:spLocks noChangeShapeType="1"/>
              </p:cNvSpPr>
              <p:nvPr/>
            </p:nvSpPr>
            <p:spPr bwMode="auto">
              <a:xfrm>
                <a:off x="3768" y="3088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72" name="Line 32"/>
              <p:cNvSpPr>
                <a:spLocks noChangeShapeType="1"/>
              </p:cNvSpPr>
              <p:nvPr/>
            </p:nvSpPr>
            <p:spPr bwMode="auto">
              <a:xfrm>
                <a:off x="3768" y="3272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73" name="Line 33"/>
              <p:cNvSpPr>
                <a:spLocks noChangeShapeType="1"/>
              </p:cNvSpPr>
              <p:nvPr/>
            </p:nvSpPr>
            <p:spPr bwMode="auto">
              <a:xfrm>
                <a:off x="3768" y="3456"/>
                <a:ext cx="16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3074" name="Freeform 34"/>
            <p:cNvSpPr>
              <a:spLocks/>
            </p:cNvSpPr>
            <p:nvPr/>
          </p:nvSpPr>
          <p:spPr bwMode="auto">
            <a:xfrm>
              <a:off x="4236" y="2760"/>
              <a:ext cx="835" cy="916"/>
            </a:xfrm>
            <a:custGeom>
              <a:avLst/>
              <a:gdLst/>
              <a:ahLst/>
              <a:cxnLst>
                <a:cxn ang="0">
                  <a:pos x="91" y="185"/>
                </a:cxn>
                <a:cxn ang="0">
                  <a:pos x="384" y="20"/>
                </a:cxn>
                <a:cxn ang="0">
                  <a:pos x="576" y="66"/>
                </a:cxn>
                <a:cxn ang="0">
                  <a:pos x="759" y="194"/>
                </a:cxn>
                <a:cxn ang="0">
                  <a:pos x="814" y="560"/>
                </a:cxn>
                <a:cxn ang="0">
                  <a:pos x="631" y="816"/>
                </a:cxn>
                <a:cxn ang="0">
                  <a:pos x="256" y="889"/>
                </a:cxn>
                <a:cxn ang="0">
                  <a:pos x="27" y="651"/>
                </a:cxn>
                <a:cxn ang="0">
                  <a:pos x="91" y="185"/>
                </a:cxn>
              </a:cxnLst>
              <a:rect l="0" t="0" r="r" b="b"/>
              <a:pathLst>
                <a:path w="835" h="916">
                  <a:moveTo>
                    <a:pt x="91" y="185"/>
                  </a:moveTo>
                  <a:cubicBezTo>
                    <a:pt x="150" y="80"/>
                    <a:pt x="303" y="40"/>
                    <a:pt x="384" y="20"/>
                  </a:cubicBezTo>
                  <a:cubicBezTo>
                    <a:pt x="465" y="0"/>
                    <a:pt x="514" y="37"/>
                    <a:pt x="576" y="66"/>
                  </a:cubicBezTo>
                  <a:cubicBezTo>
                    <a:pt x="638" y="95"/>
                    <a:pt x="719" y="112"/>
                    <a:pt x="759" y="194"/>
                  </a:cubicBezTo>
                  <a:cubicBezTo>
                    <a:pt x="799" y="276"/>
                    <a:pt x="835" y="456"/>
                    <a:pt x="814" y="560"/>
                  </a:cubicBezTo>
                  <a:cubicBezTo>
                    <a:pt x="793" y="664"/>
                    <a:pt x="724" y="761"/>
                    <a:pt x="631" y="816"/>
                  </a:cubicBezTo>
                  <a:cubicBezTo>
                    <a:pt x="538" y="871"/>
                    <a:pt x="357" y="916"/>
                    <a:pt x="256" y="889"/>
                  </a:cubicBezTo>
                  <a:cubicBezTo>
                    <a:pt x="155" y="862"/>
                    <a:pt x="54" y="768"/>
                    <a:pt x="27" y="651"/>
                  </a:cubicBezTo>
                  <a:cubicBezTo>
                    <a:pt x="0" y="534"/>
                    <a:pt x="32" y="281"/>
                    <a:pt x="91" y="185"/>
                  </a:cubicBezTo>
                  <a:close/>
                </a:path>
              </a:pathLst>
            </a:custGeom>
            <a:solidFill>
              <a:srgbClr val="FF9900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43075" name="Text Box 35"/>
          <p:cNvSpPr txBox="1">
            <a:spLocks noChangeArrowheads="1"/>
          </p:cNvSpPr>
          <p:nvPr/>
        </p:nvSpPr>
        <p:spPr bwMode="auto">
          <a:xfrm>
            <a:off x="7086600" y="2133600"/>
            <a:ext cx="1441450" cy="6175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FF0000"/>
                </a:solidFill>
                <a:ea typeface="华文行楷" pitchFamily="2" charset="-122"/>
              </a:rPr>
              <a:t>可能性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7" grpId="0" animBg="1" autoUpdateAnimBg="0"/>
      <p:bldP spid="343058" grpId="0" animBg="1"/>
      <p:bldP spid="343059" grpId="0" autoUpdateAnimBg="0"/>
      <p:bldP spid="343060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266700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黑体" pitchFamily="49" charset="-122"/>
              </a:rPr>
              <a:t>磁场的产生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066800"/>
            <a:ext cx="6584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人类可以操控的磁场范围－</a:t>
            </a:r>
            <a:r>
              <a:rPr lang="zh-CN" altLang="en-US" sz="3600" u="sng">
                <a:solidFill>
                  <a:srgbClr val="FF0000"/>
                </a:solidFill>
                <a:ea typeface="隶书" pitchFamily="49" charset="-122"/>
              </a:rPr>
              <a:t>强场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4329113" cy="566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zh-CN" altLang="en-US"/>
              <a:t>超强磁场： </a:t>
            </a:r>
            <a:r>
              <a:rPr kumimoji="1" lang="zh-CN" altLang="en-US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kumimoji="1" lang="en-US" altLang="zh-CN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kumimoji="1" lang="en-US" altLang="zh-CN" baseline="300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kumimoji="1" lang="en-US" altLang="zh-CN">
                <a:solidFill>
                  <a:srgbClr val="FF0000"/>
                </a:solidFill>
              </a:rPr>
              <a:t> T </a:t>
            </a:r>
            <a:r>
              <a:rPr kumimoji="1" lang="zh-CN" altLang="en-US">
                <a:solidFill>
                  <a:srgbClr val="FF0000"/>
                </a:solidFill>
              </a:rPr>
              <a:t>～ </a:t>
            </a:r>
            <a:r>
              <a:rPr kumimoji="1" lang="en-US" altLang="zh-CN">
                <a:solidFill>
                  <a:srgbClr val="FF0000"/>
                </a:solidFill>
              </a:rPr>
              <a:t>10</a:t>
            </a:r>
            <a:r>
              <a:rPr kumimoji="1" lang="en-US" altLang="zh-CN" baseline="30000">
                <a:solidFill>
                  <a:srgbClr val="FF0000"/>
                </a:solidFill>
              </a:rPr>
              <a:t>3</a:t>
            </a:r>
            <a:r>
              <a:rPr kumimoji="1" lang="en-US" altLang="zh-CN">
                <a:solidFill>
                  <a:srgbClr val="FF0000"/>
                </a:solidFill>
              </a:rPr>
              <a:t> T </a:t>
            </a:r>
            <a:r>
              <a:rPr kumimoji="1" lang="zh-CN" altLang="en-US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457200" y="2819400"/>
            <a:ext cx="4319588" cy="8683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lIns="162000" tIns="190800" rIns="162000" bIns="190800">
            <a:spAutoFit/>
          </a:bodyPr>
          <a:lstStyle/>
          <a:p>
            <a:pPr algn="ctr"/>
            <a:r>
              <a:rPr kumimoji="1" lang="zh-CN" altLang="en-US" sz="3200"/>
              <a:t>复合（</a:t>
            </a:r>
            <a:r>
              <a:rPr kumimoji="1" lang="en-US" altLang="zh-CN" sz="3200"/>
              <a:t>Hybrid</a:t>
            </a:r>
            <a:r>
              <a:rPr kumimoji="1" lang="zh-CN" altLang="en-US" sz="3200"/>
              <a:t>）强磁场</a:t>
            </a: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5695950" y="1981200"/>
            <a:ext cx="3067050" cy="6175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FF0000"/>
                </a:solidFill>
                <a:ea typeface="华文行楷" pitchFamily="2" charset="-122"/>
              </a:rPr>
              <a:t>经济性、实用性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360363" y="4038600"/>
            <a:ext cx="8432800" cy="7667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62000" tIns="154800" rIns="162000" bIns="154800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</a:rPr>
              <a:t>有阻</a:t>
            </a:r>
            <a:r>
              <a:rPr kumimoji="1" lang="zh-CN" altLang="en-US" sz="2800"/>
              <a:t>强磁场的费用 </a:t>
            </a:r>
            <a:r>
              <a:rPr kumimoji="1" lang="zh-CN" altLang="en-US" sz="2800">
                <a:sym typeface="Symbol" pitchFamily="18" charset="2"/>
              </a:rPr>
              <a:t> </a:t>
            </a:r>
            <a:r>
              <a:rPr kumimoji="1" lang="en-US" altLang="zh-CN" sz="2800">
                <a:solidFill>
                  <a:srgbClr val="FF0000"/>
                </a:solidFill>
              </a:rPr>
              <a:t>[</a:t>
            </a:r>
            <a:r>
              <a:rPr kumimoji="1" lang="zh-CN" altLang="en-US" sz="2800">
                <a:solidFill>
                  <a:srgbClr val="FF0000"/>
                </a:solidFill>
              </a:rPr>
              <a:t>使用磁场</a:t>
            </a:r>
            <a:r>
              <a:rPr kumimoji="1" lang="en-US" altLang="zh-CN" sz="2800">
                <a:solidFill>
                  <a:srgbClr val="FF0000"/>
                </a:solidFill>
              </a:rPr>
              <a:t>]</a:t>
            </a:r>
            <a:r>
              <a:rPr kumimoji="1" lang="en-US" altLang="zh-CN" sz="2800" baseline="30000">
                <a:solidFill>
                  <a:srgbClr val="FF0000"/>
                </a:solidFill>
              </a:rPr>
              <a:t>2</a:t>
            </a:r>
            <a:r>
              <a:rPr kumimoji="1" lang="en-US" altLang="zh-CN" sz="2800"/>
              <a:t>×</a:t>
            </a:r>
            <a:r>
              <a:rPr kumimoji="1" lang="zh-CN" altLang="en-US" sz="2800">
                <a:solidFill>
                  <a:srgbClr val="0000FF"/>
                </a:solidFill>
              </a:rPr>
              <a:t>运行时间</a:t>
            </a:r>
            <a:r>
              <a:rPr kumimoji="1" lang="zh-CN" altLang="en-US" sz="2800"/>
              <a:t> ＋ </a:t>
            </a:r>
            <a:r>
              <a:rPr kumimoji="1" lang="zh-CN" altLang="en-US" sz="2800">
                <a:solidFill>
                  <a:srgbClr val="FF00FF"/>
                </a:solidFill>
              </a:rPr>
              <a:t>维护</a:t>
            </a:r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381000" y="5414963"/>
            <a:ext cx="8312150" cy="7667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62000" tIns="154800" rIns="162000" bIns="154800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</a:rPr>
              <a:t>超导</a:t>
            </a:r>
            <a:r>
              <a:rPr kumimoji="1" lang="zh-CN" altLang="en-US" sz="2800"/>
              <a:t>强磁场的费用 </a:t>
            </a:r>
            <a:r>
              <a:rPr kumimoji="1" lang="zh-CN" altLang="en-US" sz="2800">
                <a:sym typeface="Symbol" pitchFamily="18" charset="2"/>
              </a:rPr>
              <a:t> </a:t>
            </a:r>
            <a:r>
              <a:rPr kumimoji="1" lang="en-US" altLang="zh-CN" sz="2800">
                <a:solidFill>
                  <a:srgbClr val="FF0000"/>
                </a:solidFill>
              </a:rPr>
              <a:t>[</a:t>
            </a:r>
            <a:r>
              <a:rPr kumimoji="1" lang="zh-CN" altLang="en-US" sz="2800">
                <a:solidFill>
                  <a:srgbClr val="FF0000"/>
                </a:solidFill>
              </a:rPr>
              <a:t>维持零阻</a:t>
            </a:r>
            <a:r>
              <a:rPr kumimoji="1" lang="en-US" altLang="zh-CN" sz="2800">
                <a:solidFill>
                  <a:srgbClr val="FF0000"/>
                </a:solidFill>
              </a:rPr>
              <a:t>]</a:t>
            </a:r>
            <a:r>
              <a:rPr kumimoji="1" lang="en-US" altLang="zh-CN" sz="2800"/>
              <a:t>×</a:t>
            </a:r>
            <a:r>
              <a:rPr kumimoji="1" lang="zh-CN" altLang="en-US" sz="2800">
                <a:solidFill>
                  <a:srgbClr val="0000FF"/>
                </a:solidFill>
              </a:rPr>
              <a:t>运行时间</a:t>
            </a:r>
            <a:r>
              <a:rPr kumimoji="1" lang="zh-CN" altLang="en-US" sz="2800"/>
              <a:t> ＋ </a:t>
            </a:r>
            <a:r>
              <a:rPr kumimoji="1" lang="zh-CN" altLang="en-US" sz="2800">
                <a:solidFill>
                  <a:srgbClr val="FF00FF"/>
                </a:solidFill>
              </a:rPr>
              <a:t>预冷</a:t>
            </a:r>
          </a:p>
        </p:txBody>
      </p:sp>
      <p:sp>
        <p:nvSpPr>
          <p:cNvPr id="344073" name="AutoShape 9"/>
          <p:cNvSpPr>
            <a:spLocks noChangeArrowheads="1"/>
          </p:cNvSpPr>
          <p:nvPr/>
        </p:nvSpPr>
        <p:spPr bwMode="auto">
          <a:xfrm>
            <a:off x="7308850" y="3036888"/>
            <a:ext cx="1447800" cy="609600"/>
          </a:xfrm>
          <a:prstGeom prst="wedgeRectCallout">
            <a:avLst>
              <a:gd name="adj1" fmla="val -4056"/>
              <a:gd name="adj2" fmla="val -138801"/>
            </a:avLst>
          </a:prstGeom>
          <a:solidFill>
            <a:srgbClr val="CCFF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最高磁场</a:t>
            </a:r>
          </a:p>
        </p:txBody>
      </p:sp>
      <p:sp>
        <p:nvSpPr>
          <p:cNvPr id="344074" name="AutoShape 10"/>
          <p:cNvSpPr>
            <a:spLocks noChangeArrowheads="1"/>
          </p:cNvSpPr>
          <p:nvPr/>
        </p:nvSpPr>
        <p:spPr bwMode="auto">
          <a:xfrm>
            <a:off x="5757863" y="3036888"/>
            <a:ext cx="838200" cy="609600"/>
          </a:xfrm>
          <a:prstGeom prst="wedgeRectCallout">
            <a:avLst>
              <a:gd name="adj1" fmla="val 22727"/>
              <a:gd name="adj2" fmla="val -144792"/>
            </a:avLst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/>
              <a:t>资源</a:t>
            </a:r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3768725" y="4800600"/>
            <a:ext cx="160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/>
              <a:t>～ </a:t>
            </a:r>
            <a:r>
              <a:rPr kumimoji="1" lang="en-US" altLang="zh-CN"/>
              <a:t>10</a:t>
            </a:r>
            <a:r>
              <a:rPr kumimoji="1" lang="en-US" altLang="zh-CN" baseline="30000"/>
              <a:t>1</a:t>
            </a:r>
            <a:r>
              <a:rPr kumimoji="1" lang="en-US" altLang="zh-CN"/>
              <a:t> MW</a:t>
            </a:r>
          </a:p>
        </p:txBody>
      </p:sp>
      <p:sp>
        <p:nvSpPr>
          <p:cNvPr id="344076" name="Text Box 12"/>
          <p:cNvSpPr txBox="1">
            <a:spLocks noChangeArrowheads="1"/>
          </p:cNvSpPr>
          <p:nvPr/>
        </p:nvSpPr>
        <p:spPr bwMode="auto">
          <a:xfrm>
            <a:off x="3768725" y="6227763"/>
            <a:ext cx="1708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/>
              <a:t>液氦、液氮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1" grpId="0" animBg="1" autoUpdateAnimBg="0"/>
      <p:bldP spid="344072" grpId="0" animBg="1" autoUpdateAnimBg="0"/>
      <p:bldP spid="344075" grpId="0" autoUpdateAnimBg="0"/>
      <p:bldP spid="344076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2" cstate="print">
            <a:lum bright="24000" contrast="42000"/>
          </a:blip>
          <a:srcRect/>
          <a:stretch>
            <a:fillRect/>
          </a:stretch>
        </p:blipFill>
        <p:spPr bwMode="auto">
          <a:xfrm>
            <a:off x="468313" y="80963"/>
            <a:ext cx="7227887" cy="675163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45092" name="Text Box 4"/>
          <p:cNvSpPr txBox="1">
            <a:spLocks noChangeArrowheads="1"/>
          </p:cNvSpPr>
          <p:nvPr>
            <p:ph type="title"/>
          </p:nvPr>
        </p:nvSpPr>
        <p:spPr>
          <a:xfrm>
            <a:off x="6804025" y="41275"/>
            <a:ext cx="2209800" cy="1371600"/>
          </a:xfrm>
          <a:solidFill>
            <a:srgbClr val="CCFF66"/>
          </a:solidFill>
          <a:ln w="38100" cap="flat">
            <a:solidFill>
              <a:schemeClr val="tx2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/>
                </a:solidFill>
              </a:rPr>
              <a:t>NHMFL</a:t>
            </a:r>
            <a:br>
              <a:rPr lang="en-US" altLang="zh-CN" sz="2400">
                <a:solidFill>
                  <a:schemeClr val="tx1"/>
                </a:solidFill>
              </a:rPr>
            </a:br>
            <a:r>
              <a:rPr lang="en-US" altLang="zh-CN" sz="2400">
                <a:solidFill>
                  <a:schemeClr val="tx1"/>
                </a:solidFill>
              </a:rPr>
              <a:t> Hybrid Magnet 45 T 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6323013" y="2133600"/>
            <a:ext cx="2525712" cy="879475"/>
          </a:xfrm>
          <a:prstGeom prst="rect">
            <a:avLst/>
          </a:prstGeom>
          <a:solidFill>
            <a:srgbClr val="CCCC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zh-CN" altLang="en-US"/>
              <a:t>来自</a:t>
            </a:r>
            <a:r>
              <a:rPr kumimoji="1" lang="en-US" altLang="zh-CN"/>
              <a:t>NHMFL</a:t>
            </a:r>
            <a:r>
              <a:rPr kumimoji="1" lang="zh-CN" altLang="en-US"/>
              <a:t>网页</a:t>
            </a:r>
          </a:p>
          <a:p>
            <a:pPr algn="ctr"/>
            <a:r>
              <a:rPr kumimoji="1" lang="zh-CN" altLang="en-US"/>
              <a:t>仅为教学使用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zh-CN">
                <a:ea typeface="黑体" pitchFamily="49" charset="-122"/>
              </a:rPr>
              <a:t>1. </a:t>
            </a:r>
            <a:r>
              <a:rPr lang="zh-CN" altLang="en-US">
                <a:ea typeface="黑体" pitchFamily="49" charset="-122"/>
              </a:rPr>
              <a:t>永久磁铁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6248400" cy="762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1.1. 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永久磁铁的种类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457200" y="1895475"/>
            <a:ext cx="8382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天然磁石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r>
              <a:rPr kumimoji="1" lang="zh-CN" altLang="en-US"/>
              <a:t>主要以磁铁矿（ </a:t>
            </a:r>
            <a:r>
              <a:rPr kumimoji="1" lang="en-US" altLang="zh-CN"/>
              <a:t>Fe</a:t>
            </a:r>
            <a:r>
              <a:rPr kumimoji="1" lang="en-US" altLang="zh-CN" baseline="-25000"/>
              <a:t>3</a:t>
            </a:r>
            <a:r>
              <a:rPr kumimoji="1" lang="en-US" altLang="zh-CN"/>
              <a:t>O</a:t>
            </a:r>
            <a:r>
              <a:rPr kumimoji="1" lang="en-US" altLang="zh-CN" baseline="-25000"/>
              <a:t>4</a:t>
            </a:r>
            <a:r>
              <a:rPr kumimoji="1" lang="en-US" altLang="zh-CN"/>
              <a:t> </a:t>
            </a:r>
            <a:r>
              <a:rPr kumimoji="1" lang="zh-CN" altLang="en-US"/>
              <a:t>）为主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                    中国：慈石；梵文：</a:t>
            </a:r>
            <a:r>
              <a:rPr kumimoji="1" lang="en-US" altLang="zh-CN"/>
              <a:t>ayask</a:t>
            </a:r>
            <a:r>
              <a:rPr kumimoji="1" lang="en-US" altLang="zh-CN">
                <a:cs typeface="Times New Roman" pitchFamily="18" charset="0"/>
              </a:rPr>
              <a:t>â</a:t>
            </a:r>
            <a:r>
              <a:rPr kumimoji="1" lang="en-US" altLang="zh-CN"/>
              <a:t>nta</a:t>
            </a:r>
            <a:r>
              <a:rPr kumimoji="1" lang="zh-CN" altLang="en-US"/>
              <a:t>；法国：</a:t>
            </a:r>
            <a:r>
              <a:rPr kumimoji="1" lang="en-US" altLang="zh-CN"/>
              <a:t>L’aimant</a:t>
            </a:r>
            <a:r>
              <a:rPr kumimoji="1" lang="zh-CN" altLang="en-US"/>
              <a:t>；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                    西班牙：</a:t>
            </a:r>
            <a:r>
              <a:rPr kumimoji="1" lang="en-US" altLang="zh-CN"/>
              <a:t>iman</a:t>
            </a:r>
            <a:r>
              <a:rPr kumimoji="1" lang="zh-CN" altLang="en-US"/>
              <a:t>；匈牙利：</a:t>
            </a:r>
            <a:r>
              <a:rPr kumimoji="1" lang="en-US" altLang="zh-CN"/>
              <a:t>magnetk</a:t>
            </a:r>
            <a:r>
              <a:rPr kumimoji="1" lang="en-US" altLang="zh-CN">
                <a:cs typeface="Times New Roman" pitchFamily="18" charset="0"/>
              </a:rPr>
              <a:t>ö</a:t>
            </a:r>
            <a:r>
              <a:rPr kumimoji="1" lang="en-US" altLang="zh-CN"/>
              <a:t> 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066800" y="3689350"/>
            <a:ext cx="7750175" cy="101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000"/>
              <a:t>磁铁矿（</a:t>
            </a:r>
            <a:r>
              <a:rPr kumimoji="1" lang="en-US" altLang="zh-CN" sz="2000"/>
              <a:t>Magnetite</a:t>
            </a:r>
            <a:r>
              <a:rPr kumimoji="1" lang="zh-CN" altLang="en-US" sz="2000"/>
              <a:t>，</a:t>
            </a:r>
            <a:r>
              <a:rPr kumimoji="1" lang="en-US" altLang="zh-CN" sz="2000"/>
              <a:t>ferroferric oxide</a:t>
            </a:r>
            <a:r>
              <a:rPr kumimoji="1" lang="zh-CN" altLang="en-US" sz="2000"/>
              <a:t>）：</a:t>
            </a:r>
            <a:r>
              <a:rPr kumimoji="1" lang="en-US" altLang="zh-CN" sz="2000"/>
              <a:t>Fe</a:t>
            </a:r>
            <a:r>
              <a:rPr kumimoji="1" lang="en-US" altLang="zh-CN" sz="2000" baseline="-25000"/>
              <a:t>3</a:t>
            </a:r>
            <a:r>
              <a:rPr kumimoji="1" lang="en-US" altLang="zh-CN" sz="2000"/>
              <a:t>O</a:t>
            </a:r>
            <a:r>
              <a:rPr kumimoji="1" lang="en-US" altLang="zh-CN" sz="2000" baseline="-25000"/>
              <a:t>4</a:t>
            </a:r>
            <a:r>
              <a:rPr kumimoji="1" lang="zh-CN" altLang="en-US" sz="2000"/>
              <a:t>矿（</a:t>
            </a:r>
            <a:r>
              <a:rPr kumimoji="1" lang="en-US" altLang="zh-CN" sz="2000"/>
              <a:t>AB</a:t>
            </a:r>
            <a:r>
              <a:rPr kumimoji="1" lang="en-US" altLang="zh-CN" sz="2000" baseline="-25000"/>
              <a:t>2</a:t>
            </a:r>
            <a:r>
              <a:rPr kumimoji="1" lang="en-US" altLang="zh-CN" sz="2000"/>
              <a:t>O</a:t>
            </a:r>
            <a:r>
              <a:rPr kumimoji="1" lang="en-US" altLang="zh-CN" sz="2000" baseline="-25000"/>
              <a:t>4</a:t>
            </a:r>
            <a:r>
              <a:rPr kumimoji="1" lang="zh-CN" altLang="en-US" sz="2000"/>
              <a:t>，尖晶石）</a:t>
            </a:r>
          </a:p>
          <a:p>
            <a:r>
              <a:rPr kumimoji="1" lang="zh-CN" altLang="en-US" sz="2000"/>
              <a:t>赤铁矿（</a:t>
            </a:r>
            <a:r>
              <a:rPr kumimoji="1" lang="en-US" altLang="zh-CN" sz="2000"/>
              <a:t>Hematite</a:t>
            </a:r>
            <a:r>
              <a:rPr kumimoji="1" lang="zh-CN" altLang="en-US" sz="2000"/>
              <a:t>，</a:t>
            </a:r>
            <a:r>
              <a:rPr kumimoji="1" lang="en-US" altLang="zh-CN" sz="2000"/>
              <a:t>ferrous oxide</a:t>
            </a:r>
            <a:r>
              <a:rPr kumimoji="1" lang="zh-CN" altLang="en-US" sz="2000"/>
              <a:t>）：</a:t>
            </a:r>
            <a:r>
              <a:rPr kumimoji="1" lang="zh-CN" altLang="en-US" sz="2000">
                <a:sym typeface="Symbol" pitchFamily="18" charset="2"/>
              </a:rPr>
              <a:t>－</a:t>
            </a:r>
            <a:r>
              <a:rPr kumimoji="1" lang="en-US" altLang="zh-CN" sz="2000"/>
              <a:t>Fe</a:t>
            </a:r>
            <a:r>
              <a:rPr kumimoji="1" lang="en-US" altLang="zh-CN" sz="2000" baseline="-25000"/>
              <a:t>2</a:t>
            </a:r>
            <a:r>
              <a:rPr kumimoji="1" lang="en-US" altLang="zh-CN" sz="2000"/>
              <a:t>O</a:t>
            </a:r>
            <a:r>
              <a:rPr kumimoji="1" lang="en-US" altLang="zh-CN" sz="2000" baseline="-25000"/>
              <a:t>3</a:t>
            </a:r>
            <a:r>
              <a:rPr kumimoji="1" lang="zh-CN" altLang="en-US" sz="2000"/>
              <a:t>矿</a:t>
            </a:r>
          </a:p>
          <a:p>
            <a:r>
              <a:rPr kumimoji="1" lang="zh-CN" altLang="en-US" sz="2000"/>
              <a:t>黑铁矿（</a:t>
            </a:r>
            <a:r>
              <a:rPr kumimoji="1" lang="en-US" altLang="zh-CN" sz="2000"/>
              <a:t>Wuestite</a:t>
            </a:r>
            <a:r>
              <a:rPr kumimoji="1" lang="zh-CN" altLang="en-US" sz="2000"/>
              <a:t>，</a:t>
            </a:r>
            <a:r>
              <a:rPr kumimoji="1" lang="en-US" altLang="zh-CN" sz="2000"/>
              <a:t>ferric oxide</a:t>
            </a:r>
            <a:r>
              <a:rPr kumimoji="1" lang="zh-CN" altLang="en-US" sz="2000"/>
              <a:t>）：</a:t>
            </a:r>
            <a:r>
              <a:rPr kumimoji="1" lang="en-US" altLang="zh-CN" sz="2000"/>
              <a:t>FeO</a:t>
            </a:r>
            <a:r>
              <a:rPr kumimoji="1" lang="zh-CN" altLang="en-US" sz="2000"/>
              <a:t>矿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457200" y="4899025"/>
            <a:ext cx="8382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人造磁石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r>
              <a:rPr kumimoji="1" lang="zh-CN" altLang="en-US"/>
              <a:t>钢、</a:t>
            </a:r>
            <a:r>
              <a:rPr kumimoji="1" lang="zh-CN" altLang="en-US">
                <a:solidFill>
                  <a:srgbClr val="0000FF"/>
                </a:solidFill>
              </a:rPr>
              <a:t>永磁（磁铅石）铁氧体</a:t>
            </a:r>
            <a:r>
              <a:rPr kumimoji="1" lang="zh-CN" altLang="en-US"/>
              <a:t>、</a:t>
            </a:r>
            <a:r>
              <a:rPr kumimoji="1" lang="en-US" altLang="zh-CN"/>
              <a:t>Fe</a:t>
            </a:r>
            <a:r>
              <a:rPr kumimoji="1" lang="zh-CN" altLang="en-US"/>
              <a:t>－</a:t>
            </a:r>
            <a:r>
              <a:rPr kumimoji="1" lang="en-US" altLang="zh-CN"/>
              <a:t>Co</a:t>
            </a:r>
            <a:r>
              <a:rPr kumimoji="1" lang="zh-CN" altLang="en-US"/>
              <a:t>－</a:t>
            </a:r>
            <a:r>
              <a:rPr kumimoji="1" lang="en-US" altLang="zh-CN"/>
              <a:t>M</a:t>
            </a:r>
            <a:r>
              <a:rPr kumimoji="1" lang="zh-CN" altLang="en-US"/>
              <a:t>合金、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       </a:t>
            </a:r>
            <a:r>
              <a:rPr kumimoji="1" lang="en-US" altLang="zh-CN">
                <a:solidFill>
                  <a:srgbClr val="0000FF"/>
                </a:solidFill>
              </a:rPr>
              <a:t>Alnico</a:t>
            </a:r>
            <a:r>
              <a:rPr kumimoji="1" lang="zh-CN" altLang="en-US"/>
              <a:t>、</a:t>
            </a:r>
            <a:r>
              <a:rPr kumimoji="1" lang="en-US" altLang="zh-CN"/>
              <a:t>MnAlC</a:t>
            </a:r>
            <a:r>
              <a:rPr kumimoji="1" lang="zh-CN" altLang="en-US"/>
              <a:t>、</a:t>
            </a:r>
            <a:r>
              <a:rPr kumimoji="1" lang="zh-CN" altLang="en-US">
                <a:solidFill>
                  <a:srgbClr val="0000FF"/>
                </a:solidFill>
              </a:rPr>
              <a:t>稀土永磁</a:t>
            </a:r>
            <a:r>
              <a:rPr kumimoji="1" lang="zh-CN" altLang="en-US"/>
              <a:t> </a:t>
            </a:r>
            <a:r>
              <a:rPr kumimoji="1" lang="en-US" altLang="zh-CN"/>
              <a:t>{Sm</a:t>
            </a:r>
            <a:r>
              <a:rPr kumimoji="1" lang="zh-CN" altLang="en-US"/>
              <a:t>－</a:t>
            </a:r>
            <a:r>
              <a:rPr kumimoji="1" lang="en-US" altLang="zh-CN"/>
              <a:t>Co</a:t>
            </a:r>
            <a:r>
              <a:rPr kumimoji="1" lang="zh-CN" altLang="en-US"/>
              <a:t>，</a:t>
            </a:r>
            <a:r>
              <a:rPr kumimoji="1" lang="en-US" altLang="zh-CN"/>
              <a:t>Nd</a:t>
            </a:r>
            <a:r>
              <a:rPr kumimoji="1" lang="zh-CN" altLang="en-US"/>
              <a:t>－</a:t>
            </a:r>
            <a:r>
              <a:rPr kumimoji="1" lang="en-US" altLang="zh-CN"/>
              <a:t>Fe</a:t>
            </a:r>
            <a:r>
              <a:rPr kumimoji="1" lang="zh-CN" altLang="en-US"/>
              <a:t>－</a:t>
            </a:r>
            <a:r>
              <a:rPr kumimoji="1" lang="en-US" altLang="zh-CN"/>
              <a:t>(B, C)</a:t>
            </a:r>
            <a:r>
              <a:rPr kumimoji="1" lang="zh-CN" altLang="en-US"/>
              <a:t>、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        </a:t>
            </a:r>
            <a:r>
              <a:rPr kumimoji="1" lang="en-US" altLang="zh-CN"/>
              <a:t>Nd</a:t>
            </a:r>
            <a:r>
              <a:rPr kumimoji="1" lang="zh-CN" altLang="en-US"/>
              <a:t>－</a:t>
            </a:r>
            <a:r>
              <a:rPr kumimoji="1" lang="en-US" altLang="zh-CN"/>
              <a:t>Fe</a:t>
            </a:r>
            <a:r>
              <a:rPr kumimoji="1" lang="zh-CN" altLang="en-US"/>
              <a:t>－</a:t>
            </a:r>
            <a:r>
              <a:rPr kumimoji="1" lang="en-US" altLang="zh-CN"/>
              <a:t>Ti</a:t>
            </a:r>
            <a:r>
              <a:rPr kumimoji="1" lang="zh-CN" altLang="en-US"/>
              <a:t>、</a:t>
            </a:r>
            <a:r>
              <a:rPr kumimoji="1" lang="en-US" altLang="zh-CN"/>
              <a:t>Sm</a:t>
            </a:r>
            <a:r>
              <a:rPr kumimoji="1" lang="zh-CN" altLang="en-US"/>
              <a:t>－</a:t>
            </a:r>
            <a:r>
              <a:rPr kumimoji="1" lang="en-US" altLang="zh-CN"/>
              <a:t>Fe</a:t>
            </a:r>
            <a:r>
              <a:rPr kumimoji="1" lang="zh-CN" altLang="en-US"/>
              <a:t>－</a:t>
            </a:r>
            <a:r>
              <a:rPr kumimoji="1" lang="en-US" altLang="zh-CN"/>
              <a:t>(C, N) }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zh-CN">
                <a:ea typeface="黑体" pitchFamily="49" charset="-122"/>
              </a:rPr>
              <a:t>1. </a:t>
            </a:r>
            <a:r>
              <a:rPr lang="zh-CN" altLang="en-US">
                <a:ea typeface="黑体" pitchFamily="49" charset="-122"/>
              </a:rPr>
              <a:t>永久磁铁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248400" cy="762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1.2. 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永久磁铁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磁场的磁路计算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457200" y="1989138"/>
            <a:ext cx="6629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计算依据</a:t>
            </a:r>
            <a:r>
              <a:rPr kumimoji="1" lang="zh-CN" altLang="en-US">
                <a:solidFill>
                  <a:srgbClr val="FF0000"/>
                </a:solidFill>
              </a:rPr>
              <a:t>：高斯定理和安培环路定理</a:t>
            </a:r>
            <a:endParaRPr kumimoji="1" lang="zh-CN" altLang="en-US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533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计算方法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r>
              <a:rPr kumimoji="1" lang="zh-CN" altLang="en-US">
                <a:solidFill>
                  <a:srgbClr val="0000FF"/>
                </a:solidFill>
                <a:sym typeface="Wingdings" pitchFamily="2" charset="2"/>
              </a:rPr>
              <a:t></a:t>
            </a:r>
            <a:r>
              <a:rPr kumimoji="1" lang="zh-CN" altLang="en-US">
                <a:solidFill>
                  <a:srgbClr val="0000FF"/>
                </a:solidFill>
              </a:rPr>
              <a:t>无漏磁假设 ＋ 漏磁修正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                    </a:t>
            </a:r>
            <a:r>
              <a:rPr kumimoji="1" lang="zh-CN" altLang="en-US">
                <a:solidFill>
                  <a:srgbClr val="0000FF"/>
                </a:solidFill>
                <a:sym typeface="Wingdings" pitchFamily="2" charset="2"/>
              </a:rPr>
              <a:t></a:t>
            </a:r>
            <a:r>
              <a:rPr kumimoji="1" lang="zh-CN" altLang="en-US"/>
              <a:t> </a:t>
            </a:r>
            <a:r>
              <a:rPr kumimoji="1" lang="zh-CN" altLang="en-US">
                <a:solidFill>
                  <a:srgbClr val="0000FF"/>
                </a:solidFill>
              </a:rPr>
              <a:t>有限元方法 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685800" y="2790825"/>
          <a:ext cx="3622675" cy="633413"/>
        </p:xfrm>
        <a:graphic>
          <a:graphicData uri="http://schemas.openxmlformats.org/presentationml/2006/ole">
            <p:oleObj spid="_x0000_s242694" name="Equation" r:id="rId3" imgW="1739880" imgH="304560" progId="Equation.DSMT4">
              <p:embed/>
            </p:oleObj>
          </a:graphicData>
        </a:graphic>
      </p:graphicFrame>
      <p:graphicFrame>
        <p:nvGraphicFramePr>
          <p:cNvPr id="242695" name="Object 7"/>
          <p:cNvGraphicFramePr>
            <a:graphicFrameLocks noChangeAspect="1"/>
          </p:cNvGraphicFramePr>
          <p:nvPr/>
        </p:nvGraphicFramePr>
        <p:xfrm>
          <a:off x="5553075" y="2819400"/>
          <a:ext cx="2541588" cy="492125"/>
        </p:xfrm>
        <a:graphic>
          <a:graphicData uri="http://schemas.openxmlformats.org/presentationml/2006/ole">
            <p:oleObj spid="_x0000_s242695" name="Equation" r:id="rId4" imgW="1244520" imgH="241200" progId="Equation.3">
              <p:embed/>
            </p:oleObj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5553075" y="3517900"/>
          <a:ext cx="2752725" cy="501650"/>
        </p:xfrm>
        <a:graphic>
          <a:graphicData uri="http://schemas.openxmlformats.org/presentationml/2006/ole">
            <p:oleObj spid="_x0000_s242696" name="Equation" r:id="rId5" imgW="1320480" imgH="241200" progId="Equation.3">
              <p:embed/>
            </p:oleObj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685800" y="3505200"/>
          <a:ext cx="1524000" cy="614363"/>
        </p:xfrm>
        <a:graphic>
          <a:graphicData uri="http://schemas.openxmlformats.org/presentationml/2006/ole">
            <p:oleObj spid="_x0000_s242697" name="Equation" r:id="rId6" imgW="723600" imgH="291960" progId="Equation.3">
              <p:embed/>
            </p:oleObj>
          </a:graphicData>
        </a:graphic>
      </p:graphicFrame>
      <p:sp>
        <p:nvSpPr>
          <p:cNvPr id="242698" name="AutoShape 10"/>
          <p:cNvSpPr>
            <a:spLocks noChangeAspect="1" noChangeArrowheads="1"/>
          </p:cNvSpPr>
          <p:nvPr/>
        </p:nvSpPr>
        <p:spPr bwMode="auto">
          <a:xfrm>
            <a:off x="6096000" y="4902200"/>
            <a:ext cx="1803400" cy="1803400"/>
          </a:xfrm>
          <a:custGeom>
            <a:avLst/>
            <a:gdLst>
              <a:gd name="G0" fmla="+- 3822 0 0"/>
              <a:gd name="G1" fmla="+- 21600 0 3822"/>
              <a:gd name="G2" fmla="+- 21600 0 382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822" y="10800"/>
                </a:moveTo>
                <a:cubicBezTo>
                  <a:pt x="3822" y="14654"/>
                  <a:pt x="6946" y="17778"/>
                  <a:pt x="10800" y="17778"/>
                </a:cubicBezTo>
                <a:cubicBezTo>
                  <a:pt x="14654" y="17778"/>
                  <a:pt x="17778" y="14654"/>
                  <a:pt x="17778" y="10800"/>
                </a:cubicBezTo>
                <a:cubicBezTo>
                  <a:pt x="17778" y="6946"/>
                  <a:pt x="14654" y="3822"/>
                  <a:pt x="10800" y="3822"/>
                </a:cubicBezTo>
                <a:cubicBezTo>
                  <a:pt x="6946" y="3822"/>
                  <a:pt x="3822" y="6946"/>
                  <a:pt x="3822" y="10800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2699" name="AutoShape 11"/>
          <p:cNvSpPr>
            <a:spLocks/>
          </p:cNvSpPr>
          <p:nvPr/>
        </p:nvSpPr>
        <p:spPr bwMode="auto">
          <a:xfrm>
            <a:off x="4267200" y="28194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2700" name="AutoShape 12"/>
          <p:cNvSpPr>
            <a:spLocks/>
          </p:cNvSpPr>
          <p:nvPr/>
        </p:nvSpPr>
        <p:spPr bwMode="auto">
          <a:xfrm flipH="1">
            <a:off x="5181600" y="28194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2701" name="AutoShape 13"/>
          <p:cNvSpPr>
            <a:spLocks noChangeArrowheads="1"/>
          </p:cNvSpPr>
          <p:nvPr/>
        </p:nvSpPr>
        <p:spPr bwMode="auto">
          <a:xfrm>
            <a:off x="4648200" y="32004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2702" name="Group 14"/>
          <p:cNvGrpSpPr>
            <a:grpSpLocks/>
          </p:cNvGrpSpPr>
          <p:nvPr/>
        </p:nvGrpSpPr>
        <p:grpSpPr bwMode="auto">
          <a:xfrm>
            <a:off x="6654800" y="4826000"/>
            <a:ext cx="685800" cy="533400"/>
            <a:chOff x="4368" y="2880"/>
            <a:chExt cx="432" cy="336"/>
          </a:xfrm>
        </p:grpSpPr>
        <p:sp>
          <p:nvSpPr>
            <p:cNvPr id="242703" name="Rectangle 15"/>
            <p:cNvSpPr>
              <a:spLocks noChangeArrowheads="1"/>
            </p:cNvSpPr>
            <p:nvPr/>
          </p:nvSpPr>
          <p:spPr bwMode="auto">
            <a:xfrm>
              <a:off x="4444" y="2880"/>
              <a:ext cx="281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2704" name="Rectangle 16"/>
            <p:cNvSpPr>
              <a:spLocks noChangeArrowheads="1"/>
            </p:cNvSpPr>
            <p:nvPr/>
          </p:nvSpPr>
          <p:spPr bwMode="auto">
            <a:xfrm>
              <a:off x="4368" y="2880"/>
              <a:ext cx="96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2705" name="Rectangle 17"/>
            <p:cNvSpPr>
              <a:spLocks noChangeArrowheads="1"/>
            </p:cNvSpPr>
            <p:nvPr/>
          </p:nvSpPr>
          <p:spPr bwMode="auto">
            <a:xfrm>
              <a:off x="4704" y="2880"/>
              <a:ext cx="96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2706" name="Arc 18"/>
          <p:cNvSpPr>
            <a:spLocks/>
          </p:cNvSpPr>
          <p:nvPr/>
        </p:nvSpPr>
        <p:spPr bwMode="auto">
          <a:xfrm flipH="1">
            <a:off x="6267450" y="5130800"/>
            <a:ext cx="1460500" cy="1425575"/>
          </a:xfrm>
          <a:custGeom>
            <a:avLst/>
            <a:gdLst>
              <a:gd name="G0" fmla="+- 21600 0 0"/>
              <a:gd name="G1" fmla="+- 18887 0 0"/>
              <a:gd name="G2" fmla="+- 21600 0 0"/>
              <a:gd name="T0" fmla="*/ 32080 w 43200"/>
              <a:gd name="T1" fmla="*/ 0 h 40487"/>
              <a:gd name="T2" fmla="*/ 10200 w 43200"/>
              <a:gd name="T3" fmla="*/ 540 h 40487"/>
              <a:gd name="T4" fmla="*/ 21600 w 43200"/>
              <a:gd name="T5" fmla="*/ 18887 h 40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487" fill="none" extrusionOk="0">
                <a:moveTo>
                  <a:pt x="32080" y="-1"/>
                </a:moveTo>
                <a:cubicBezTo>
                  <a:pt x="38942" y="3807"/>
                  <a:pt x="43200" y="11038"/>
                  <a:pt x="43200" y="18887"/>
                </a:cubicBezTo>
                <a:cubicBezTo>
                  <a:pt x="43200" y="30816"/>
                  <a:pt x="33529" y="40487"/>
                  <a:pt x="21600" y="40487"/>
                </a:cubicBezTo>
                <a:cubicBezTo>
                  <a:pt x="9670" y="40487"/>
                  <a:pt x="0" y="30816"/>
                  <a:pt x="0" y="18887"/>
                </a:cubicBezTo>
                <a:cubicBezTo>
                  <a:pt x="-1" y="11419"/>
                  <a:pt x="3857" y="4481"/>
                  <a:pt x="10200" y="540"/>
                </a:cubicBezTo>
              </a:path>
              <a:path w="43200" h="40487" stroke="0" extrusionOk="0">
                <a:moveTo>
                  <a:pt x="32080" y="-1"/>
                </a:moveTo>
                <a:cubicBezTo>
                  <a:pt x="38942" y="3807"/>
                  <a:pt x="43200" y="11038"/>
                  <a:pt x="43200" y="18887"/>
                </a:cubicBezTo>
                <a:cubicBezTo>
                  <a:pt x="43200" y="30816"/>
                  <a:pt x="33529" y="40487"/>
                  <a:pt x="21600" y="40487"/>
                </a:cubicBezTo>
                <a:cubicBezTo>
                  <a:pt x="9670" y="40487"/>
                  <a:pt x="0" y="30816"/>
                  <a:pt x="0" y="18887"/>
                </a:cubicBezTo>
                <a:cubicBezTo>
                  <a:pt x="-1" y="11419"/>
                  <a:pt x="3857" y="4481"/>
                  <a:pt x="10200" y="540"/>
                </a:cubicBezTo>
                <a:lnTo>
                  <a:pt x="21600" y="1888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sm" len="lg"/>
            <a:tailEnd type="triangl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2707" name="Oval 19"/>
          <p:cNvSpPr>
            <a:spLocks noChangeArrowheads="1"/>
          </p:cNvSpPr>
          <p:nvPr/>
        </p:nvSpPr>
        <p:spPr bwMode="auto">
          <a:xfrm>
            <a:off x="7594600" y="5816600"/>
            <a:ext cx="304800" cy="152400"/>
          </a:xfrm>
          <a:prstGeom prst="ellipse">
            <a:avLst/>
          </a:prstGeom>
          <a:solidFill>
            <a:srgbClr val="FF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6916738" y="6410325"/>
            <a:ext cx="22066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sz="1600" i="1"/>
              <a:t>L</a:t>
            </a:r>
            <a:r>
              <a:rPr kumimoji="1" lang="en-US" altLang="zh-CN" sz="1600" baseline="-25000"/>
              <a:t>m</a:t>
            </a:r>
          </a:p>
        </p:txBody>
      </p:sp>
      <p:sp>
        <p:nvSpPr>
          <p:cNvPr id="242709" name="AutoShape 21"/>
          <p:cNvSpPr>
            <a:spLocks noChangeArrowheads="1"/>
          </p:cNvSpPr>
          <p:nvPr/>
        </p:nvSpPr>
        <p:spPr bwMode="auto">
          <a:xfrm>
            <a:off x="8204200" y="5054600"/>
            <a:ext cx="457200" cy="381000"/>
          </a:xfrm>
          <a:prstGeom prst="wedgeRectCallout">
            <a:avLst>
              <a:gd name="adj1" fmla="val -142708"/>
              <a:gd name="adj2" fmla="val 16625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 sz="1800" i="1"/>
              <a:t>A</a:t>
            </a:r>
            <a:r>
              <a:rPr kumimoji="1" lang="en-US" altLang="zh-CN" sz="1800" baseline="-25000"/>
              <a:t>m</a:t>
            </a:r>
          </a:p>
        </p:txBody>
      </p:sp>
      <p:grpSp>
        <p:nvGrpSpPr>
          <p:cNvPr id="242710" name="Group 22"/>
          <p:cNvGrpSpPr>
            <a:grpSpLocks/>
          </p:cNvGrpSpPr>
          <p:nvPr/>
        </p:nvGrpSpPr>
        <p:grpSpPr bwMode="auto">
          <a:xfrm>
            <a:off x="6265863" y="4324350"/>
            <a:ext cx="533400" cy="457200"/>
            <a:chOff x="3984" y="2640"/>
            <a:chExt cx="336" cy="288"/>
          </a:xfrm>
        </p:grpSpPr>
        <p:sp>
          <p:nvSpPr>
            <p:cNvPr id="242711" name="Line 23"/>
            <p:cNvSpPr>
              <a:spLocks noChangeShapeType="1"/>
            </p:cNvSpPr>
            <p:nvPr/>
          </p:nvSpPr>
          <p:spPr bwMode="auto">
            <a:xfrm>
              <a:off x="4320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2712" name="Line 24"/>
            <p:cNvSpPr>
              <a:spLocks noChangeShapeType="1"/>
            </p:cNvSpPr>
            <p:nvPr/>
          </p:nvSpPr>
          <p:spPr bwMode="auto">
            <a:xfrm>
              <a:off x="3984" y="278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2713" name="Group 25"/>
          <p:cNvGrpSpPr>
            <a:grpSpLocks/>
          </p:cNvGrpSpPr>
          <p:nvPr/>
        </p:nvGrpSpPr>
        <p:grpSpPr bwMode="auto">
          <a:xfrm>
            <a:off x="7185025" y="4324350"/>
            <a:ext cx="457200" cy="457200"/>
            <a:chOff x="4560" y="2640"/>
            <a:chExt cx="288" cy="288"/>
          </a:xfrm>
        </p:grpSpPr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>
              <a:off x="4560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2715" name="Line 27"/>
            <p:cNvSpPr>
              <a:spLocks noChangeShapeType="1"/>
            </p:cNvSpPr>
            <p:nvPr/>
          </p:nvSpPr>
          <p:spPr bwMode="auto">
            <a:xfrm flipH="1">
              <a:off x="4560" y="278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2716" name="Text Box 28"/>
          <p:cNvSpPr txBox="1">
            <a:spLocks noChangeArrowheads="1"/>
          </p:cNvSpPr>
          <p:nvPr/>
        </p:nvSpPr>
        <p:spPr bwMode="auto">
          <a:xfrm>
            <a:off x="6897688" y="4410075"/>
            <a:ext cx="18256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sz="1600" i="1"/>
              <a:t>L</a:t>
            </a:r>
            <a:r>
              <a:rPr kumimoji="1" lang="en-US" altLang="zh-CN" sz="1600" baseline="-25000"/>
              <a:t>g</a:t>
            </a:r>
          </a:p>
        </p:txBody>
      </p:sp>
      <p:sp>
        <p:nvSpPr>
          <p:cNvPr id="242717" name="AutoShape 29"/>
          <p:cNvSpPr>
            <a:spLocks noChangeArrowheads="1"/>
          </p:cNvSpPr>
          <p:nvPr/>
        </p:nvSpPr>
        <p:spPr bwMode="auto">
          <a:xfrm>
            <a:off x="8128000" y="4445000"/>
            <a:ext cx="457200" cy="381000"/>
          </a:xfrm>
          <a:prstGeom prst="wedgeRectCallout">
            <a:avLst>
              <a:gd name="adj1" fmla="val -292708"/>
              <a:gd name="adj2" fmla="val 126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kumimoji="1" lang="en-US" altLang="zh-CN" sz="1800" i="1"/>
              <a:t>A</a:t>
            </a:r>
            <a:r>
              <a:rPr kumimoji="1" lang="en-US" altLang="zh-CN" sz="1800" baseline="-25000"/>
              <a:t>g</a:t>
            </a:r>
          </a:p>
        </p:txBody>
      </p:sp>
      <p:grpSp>
        <p:nvGrpSpPr>
          <p:cNvPr id="242718" name="Group 30"/>
          <p:cNvGrpSpPr>
            <a:grpSpLocks/>
          </p:cNvGrpSpPr>
          <p:nvPr/>
        </p:nvGrpSpPr>
        <p:grpSpPr bwMode="auto">
          <a:xfrm>
            <a:off x="519113" y="774700"/>
            <a:ext cx="5564187" cy="5951538"/>
            <a:chOff x="327" y="488"/>
            <a:chExt cx="3505" cy="3749"/>
          </a:xfrm>
        </p:grpSpPr>
        <p:sp>
          <p:nvSpPr>
            <p:cNvPr id="242719" name="Text Box 31"/>
            <p:cNvSpPr txBox="1">
              <a:spLocks noChangeArrowheads="1"/>
            </p:cNvSpPr>
            <p:nvPr/>
          </p:nvSpPr>
          <p:spPr bwMode="auto">
            <a:xfrm>
              <a:off x="327" y="3949"/>
              <a:ext cx="1450" cy="288"/>
            </a:xfrm>
            <a:prstGeom prst="rect">
              <a:avLst/>
            </a:prstGeom>
            <a:solidFill>
              <a:srgbClr val="FF99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zh-CN" altLang="en-US">
                  <a:solidFill>
                    <a:schemeClr val="bg1"/>
                  </a:solidFill>
                </a:rPr>
                <a:t>磁路：异常重要</a:t>
              </a:r>
            </a:p>
          </p:txBody>
        </p:sp>
        <p:sp>
          <p:nvSpPr>
            <p:cNvPr id="242720" name="Freeform 32"/>
            <p:cNvSpPr>
              <a:spLocks/>
            </p:cNvSpPr>
            <p:nvPr/>
          </p:nvSpPr>
          <p:spPr bwMode="auto">
            <a:xfrm>
              <a:off x="1776" y="488"/>
              <a:ext cx="2056" cy="3688"/>
            </a:xfrm>
            <a:custGeom>
              <a:avLst/>
              <a:gdLst/>
              <a:ahLst/>
              <a:cxnLst>
                <a:cxn ang="0">
                  <a:pos x="0" y="3640"/>
                </a:cxn>
                <a:cxn ang="0">
                  <a:pos x="1776" y="3160"/>
                </a:cxn>
                <a:cxn ang="0">
                  <a:pos x="1680" y="472"/>
                </a:cxn>
                <a:cxn ang="0">
                  <a:pos x="1152" y="328"/>
                </a:cxn>
                <a:cxn ang="0">
                  <a:pos x="1104" y="664"/>
                </a:cxn>
                <a:cxn ang="0">
                  <a:pos x="1776" y="664"/>
                </a:cxn>
              </a:cxnLst>
              <a:rect l="0" t="0" r="r" b="b"/>
              <a:pathLst>
                <a:path w="2056" h="3688">
                  <a:moveTo>
                    <a:pt x="0" y="3640"/>
                  </a:moveTo>
                  <a:cubicBezTo>
                    <a:pt x="748" y="3664"/>
                    <a:pt x="1496" y="3688"/>
                    <a:pt x="1776" y="3160"/>
                  </a:cubicBezTo>
                  <a:cubicBezTo>
                    <a:pt x="2056" y="2632"/>
                    <a:pt x="1784" y="944"/>
                    <a:pt x="1680" y="472"/>
                  </a:cubicBezTo>
                  <a:cubicBezTo>
                    <a:pt x="1576" y="0"/>
                    <a:pt x="1248" y="296"/>
                    <a:pt x="1152" y="328"/>
                  </a:cubicBezTo>
                  <a:cubicBezTo>
                    <a:pt x="1056" y="360"/>
                    <a:pt x="1000" y="608"/>
                    <a:pt x="1104" y="664"/>
                  </a:cubicBezTo>
                  <a:cubicBezTo>
                    <a:pt x="1208" y="720"/>
                    <a:pt x="1492" y="692"/>
                    <a:pt x="1776" y="664"/>
                  </a:cubicBezTo>
                </a:path>
              </a:pathLst>
            </a:custGeom>
            <a:noFill/>
            <a:ln w="2857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2721" name="Text Box 33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zh-CN">
                <a:ea typeface="黑体" pitchFamily="49" charset="-122"/>
              </a:rPr>
              <a:t>1. </a:t>
            </a:r>
            <a:r>
              <a:rPr lang="zh-CN" altLang="en-US">
                <a:ea typeface="黑体" pitchFamily="49" charset="-122"/>
              </a:rPr>
              <a:t>永久磁铁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248400" cy="762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1.3. 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永久磁铁的使用形式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68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固定磁场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r>
              <a:rPr kumimoji="1" lang="zh-CN" altLang="en-US">
                <a:solidFill>
                  <a:schemeClr val="tx2"/>
                </a:solidFill>
              </a:rPr>
              <a:t>磁场间隙和磁场强度均固定（参考磁场、磁共振）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457200" y="4803775"/>
            <a:ext cx="7543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可调磁场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r>
              <a:rPr kumimoji="1" lang="zh-CN" altLang="en-US">
                <a:solidFill>
                  <a:schemeClr val="tx2"/>
                </a:solidFill>
              </a:rPr>
              <a:t>磁场间隙固定、磁场强度可调（测量）</a:t>
            </a:r>
          </a:p>
        </p:txBody>
      </p:sp>
      <p:grpSp>
        <p:nvGrpSpPr>
          <p:cNvPr id="243718" name="Group 6"/>
          <p:cNvGrpSpPr>
            <a:grpSpLocks/>
          </p:cNvGrpSpPr>
          <p:nvPr/>
        </p:nvGrpSpPr>
        <p:grpSpPr bwMode="auto">
          <a:xfrm>
            <a:off x="4343400" y="2667000"/>
            <a:ext cx="4114800" cy="1981200"/>
            <a:chOff x="1248" y="1728"/>
            <a:chExt cx="2592" cy="1248"/>
          </a:xfrm>
        </p:grpSpPr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1248" y="1728"/>
              <a:ext cx="2592" cy="1248"/>
            </a:xfrm>
            <a:prstGeom prst="rect">
              <a:avLst/>
            </a:prstGeom>
            <a:solidFill>
              <a:srgbClr val="CFCFCF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0" name="Rectangle 8"/>
            <p:cNvSpPr>
              <a:spLocks noChangeArrowheads="1"/>
            </p:cNvSpPr>
            <p:nvPr/>
          </p:nvSpPr>
          <p:spPr bwMode="auto">
            <a:xfrm>
              <a:off x="1406" y="1795"/>
              <a:ext cx="2276" cy="11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1" name="Rectangle 9"/>
            <p:cNvSpPr>
              <a:spLocks noChangeArrowheads="1"/>
            </p:cNvSpPr>
            <p:nvPr/>
          </p:nvSpPr>
          <p:spPr bwMode="auto">
            <a:xfrm>
              <a:off x="1406" y="2112"/>
              <a:ext cx="692" cy="48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2" name="AutoShape 10"/>
            <p:cNvSpPr>
              <a:spLocks noChangeArrowheads="1"/>
            </p:cNvSpPr>
            <p:nvPr/>
          </p:nvSpPr>
          <p:spPr bwMode="auto">
            <a:xfrm rot="-5400000">
              <a:off x="1945" y="2280"/>
              <a:ext cx="478" cy="143"/>
            </a:xfrm>
            <a:custGeom>
              <a:avLst/>
              <a:gdLst>
                <a:gd name="G0" fmla="+- 3496 0 0"/>
                <a:gd name="G1" fmla="+- 21600 0 3496"/>
                <a:gd name="G2" fmla="*/ 3496 1 2"/>
                <a:gd name="G3" fmla="+- 21600 0 G2"/>
                <a:gd name="G4" fmla="+/ 3496 21600 2"/>
                <a:gd name="G5" fmla="+/ G1 0 2"/>
                <a:gd name="G6" fmla="*/ 21600 21600 3496"/>
                <a:gd name="G7" fmla="*/ G6 1 2"/>
                <a:gd name="G8" fmla="+- 21600 0 G7"/>
                <a:gd name="G9" fmla="*/ 21600 1 2"/>
                <a:gd name="G10" fmla="+- 3496 0 G9"/>
                <a:gd name="G11" fmla="?: G10 G8 0"/>
                <a:gd name="G12" fmla="?: G10 G7 21600"/>
                <a:gd name="T0" fmla="*/ 19852 w 21600"/>
                <a:gd name="T1" fmla="*/ 10800 h 21600"/>
                <a:gd name="T2" fmla="*/ 10800 w 21600"/>
                <a:gd name="T3" fmla="*/ 21600 h 21600"/>
                <a:gd name="T4" fmla="*/ 1748 w 21600"/>
                <a:gd name="T5" fmla="*/ 10800 h 21600"/>
                <a:gd name="T6" fmla="*/ 10800 w 21600"/>
                <a:gd name="T7" fmla="*/ 0 h 21600"/>
                <a:gd name="T8" fmla="*/ 3548 w 21600"/>
                <a:gd name="T9" fmla="*/ 3548 h 21600"/>
                <a:gd name="T10" fmla="*/ 18052 w 21600"/>
                <a:gd name="T11" fmla="*/ 180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96" y="21600"/>
                  </a:lnTo>
                  <a:lnTo>
                    <a:pt x="181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3" name="Rectangle 11"/>
            <p:cNvSpPr>
              <a:spLocks noChangeArrowheads="1"/>
            </p:cNvSpPr>
            <p:nvPr/>
          </p:nvSpPr>
          <p:spPr bwMode="auto">
            <a:xfrm>
              <a:off x="2990" y="2112"/>
              <a:ext cx="692" cy="48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2256" y="2209"/>
              <a:ext cx="96" cy="2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5" name="AutoShape 13"/>
            <p:cNvSpPr>
              <a:spLocks noChangeArrowheads="1"/>
            </p:cNvSpPr>
            <p:nvPr/>
          </p:nvSpPr>
          <p:spPr bwMode="auto">
            <a:xfrm rot="-5400000">
              <a:off x="2244" y="2315"/>
              <a:ext cx="286" cy="73"/>
            </a:xfrm>
            <a:custGeom>
              <a:avLst/>
              <a:gdLst>
                <a:gd name="G0" fmla="+- 3496 0 0"/>
                <a:gd name="G1" fmla="+- 21600 0 3496"/>
                <a:gd name="G2" fmla="*/ 3496 1 2"/>
                <a:gd name="G3" fmla="+- 21600 0 G2"/>
                <a:gd name="G4" fmla="+/ 3496 21600 2"/>
                <a:gd name="G5" fmla="+/ G1 0 2"/>
                <a:gd name="G6" fmla="*/ 21600 21600 3496"/>
                <a:gd name="G7" fmla="*/ G6 1 2"/>
                <a:gd name="G8" fmla="+- 21600 0 G7"/>
                <a:gd name="G9" fmla="*/ 21600 1 2"/>
                <a:gd name="G10" fmla="+- 3496 0 G9"/>
                <a:gd name="G11" fmla="?: G10 G8 0"/>
                <a:gd name="G12" fmla="?: G10 G7 21600"/>
                <a:gd name="T0" fmla="*/ 19852 w 21600"/>
                <a:gd name="T1" fmla="*/ 10800 h 21600"/>
                <a:gd name="T2" fmla="*/ 10800 w 21600"/>
                <a:gd name="T3" fmla="*/ 21600 h 21600"/>
                <a:gd name="T4" fmla="*/ 1748 w 21600"/>
                <a:gd name="T5" fmla="*/ 10800 h 21600"/>
                <a:gd name="T6" fmla="*/ 10800 w 21600"/>
                <a:gd name="T7" fmla="*/ 0 h 21600"/>
                <a:gd name="T8" fmla="*/ 3548 w 21600"/>
                <a:gd name="T9" fmla="*/ 3548 h 21600"/>
                <a:gd name="T10" fmla="*/ 18052 w 21600"/>
                <a:gd name="T11" fmla="*/ 180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96" y="21600"/>
                  </a:lnTo>
                  <a:lnTo>
                    <a:pt x="181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6" name="AutoShape 14"/>
            <p:cNvSpPr>
              <a:spLocks noChangeArrowheads="1"/>
            </p:cNvSpPr>
            <p:nvPr/>
          </p:nvSpPr>
          <p:spPr bwMode="auto">
            <a:xfrm rot="5400000" flipH="1">
              <a:off x="2666" y="2280"/>
              <a:ext cx="478" cy="143"/>
            </a:xfrm>
            <a:custGeom>
              <a:avLst/>
              <a:gdLst>
                <a:gd name="G0" fmla="+- 3496 0 0"/>
                <a:gd name="G1" fmla="+- 21600 0 3496"/>
                <a:gd name="G2" fmla="*/ 3496 1 2"/>
                <a:gd name="G3" fmla="+- 21600 0 G2"/>
                <a:gd name="G4" fmla="+/ 3496 21600 2"/>
                <a:gd name="G5" fmla="+/ G1 0 2"/>
                <a:gd name="G6" fmla="*/ 21600 21600 3496"/>
                <a:gd name="G7" fmla="*/ G6 1 2"/>
                <a:gd name="G8" fmla="+- 21600 0 G7"/>
                <a:gd name="G9" fmla="*/ 21600 1 2"/>
                <a:gd name="G10" fmla="+- 3496 0 G9"/>
                <a:gd name="G11" fmla="?: G10 G8 0"/>
                <a:gd name="G12" fmla="?: G10 G7 21600"/>
                <a:gd name="T0" fmla="*/ 19852 w 21600"/>
                <a:gd name="T1" fmla="*/ 10800 h 21600"/>
                <a:gd name="T2" fmla="*/ 10800 w 21600"/>
                <a:gd name="T3" fmla="*/ 21600 h 21600"/>
                <a:gd name="T4" fmla="*/ 1748 w 21600"/>
                <a:gd name="T5" fmla="*/ 10800 h 21600"/>
                <a:gd name="T6" fmla="*/ 10800 w 21600"/>
                <a:gd name="T7" fmla="*/ 0 h 21600"/>
                <a:gd name="T8" fmla="*/ 3548 w 21600"/>
                <a:gd name="T9" fmla="*/ 3548 h 21600"/>
                <a:gd name="T10" fmla="*/ 18052 w 21600"/>
                <a:gd name="T11" fmla="*/ 180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96" y="21600"/>
                  </a:lnTo>
                  <a:lnTo>
                    <a:pt x="181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7" name="Rectangle 15"/>
            <p:cNvSpPr>
              <a:spLocks noChangeArrowheads="1"/>
            </p:cNvSpPr>
            <p:nvPr/>
          </p:nvSpPr>
          <p:spPr bwMode="auto">
            <a:xfrm flipH="1">
              <a:off x="2736" y="2209"/>
              <a:ext cx="96" cy="2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28" name="AutoShape 16"/>
            <p:cNvSpPr>
              <a:spLocks noChangeArrowheads="1"/>
            </p:cNvSpPr>
            <p:nvPr/>
          </p:nvSpPr>
          <p:spPr bwMode="auto">
            <a:xfrm rot="5400000" flipH="1">
              <a:off x="2557" y="2315"/>
              <a:ext cx="286" cy="73"/>
            </a:xfrm>
            <a:custGeom>
              <a:avLst/>
              <a:gdLst>
                <a:gd name="G0" fmla="+- 3496 0 0"/>
                <a:gd name="G1" fmla="+- 21600 0 3496"/>
                <a:gd name="G2" fmla="*/ 3496 1 2"/>
                <a:gd name="G3" fmla="+- 21600 0 G2"/>
                <a:gd name="G4" fmla="+/ 3496 21600 2"/>
                <a:gd name="G5" fmla="+/ G1 0 2"/>
                <a:gd name="G6" fmla="*/ 21600 21600 3496"/>
                <a:gd name="G7" fmla="*/ G6 1 2"/>
                <a:gd name="G8" fmla="+- 21600 0 G7"/>
                <a:gd name="G9" fmla="*/ 21600 1 2"/>
                <a:gd name="G10" fmla="+- 3496 0 G9"/>
                <a:gd name="G11" fmla="?: G10 G8 0"/>
                <a:gd name="G12" fmla="?: G10 G7 21600"/>
                <a:gd name="T0" fmla="*/ 19852 w 21600"/>
                <a:gd name="T1" fmla="*/ 10800 h 21600"/>
                <a:gd name="T2" fmla="*/ 10800 w 21600"/>
                <a:gd name="T3" fmla="*/ 21600 h 21600"/>
                <a:gd name="T4" fmla="*/ 1748 w 21600"/>
                <a:gd name="T5" fmla="*/ 10800 h 21600"/>
                <a:gd name="T6" fmla="*/ 10800 w 21600"/>
                <a:gd name="T7" fmla="*/ 0 h 21600"/>
                <a:gd name="T8" fmla="*/ 3548 w 21600"/>
                <a:gd name="T9" fmla="*/ 3548 h 21600"/>
                <a:gd name="T10" fmla="*/ 18052 w 21600"/>
                <a:gd name="T11" fmla="*/ 180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96" y="21600"/>
                  </a:lnTo>
                  <a:lnTo>
                    <a:pt x="181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3729" name="Group 17"/>
          <p:cNvGrpSpPr>
            <a:grpSpLocks/>
          </p:cNvGrpSpPr>
          <p:nvPr/>
        </p:nvGrpSpPr>
        <p:grpSpPr bwMode="auto">
          <a:xfrm>
            <a:off x="5638800" y="5334000"/>
            <a:ext cx="1295400" cy="1371600"/>
            <a:chOff x="4512" y="3168"/>
            <a:chExt cx="1056" cy="1008"/>
          </a:xfrm>
        </p:grpSpPr>
        <p:sp>
          <p:nvSpPr>
            <p:cNvPr id="243730" name="Oval 18"/>
            <p:cNvSpPr>
              <a:spLocks noChangeArrowheads="1"/>
            </p:cNvSpPr>
            <p:nvPr/>
          </p:nvSpPr>
          <p:spPr bwMode="auto">
            <a:xfrm>
              <a:off x="4512" y="3552"/>
              <a:ext cx="1056" cy="62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5400">
              <a:noFill/>
              <a:round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31" name="Rectangle 19"/>
            <p:cNvSpPr>
              <a:spLocks noChangeArrowheads="1"/>
            </p:cNvSpPr>
            <p:nvPr/>
          </p:nvSpPr>
          <p:spPr bwMode="auto">
            <a:xfrm>
              <a:off x="4512" y="3504"/>
              <a:ext cx="1056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noFill/>
              <a:miter lim="800000"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32" name="Oval 20"/>
            <p:cNvSpPr>
              <a:spLocks noChangeArrowheads="1"/>
            </p:cNvSpPr>
            <p:nvPr/>
          </p:nvSpPr>
          <p:spPr bwMode="auto">
            <a:xfrm>
              <a:off x="4512" y="3168"/>
              <a:ext cx="1056" cy="62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33" name="AutoShape 21"/>
            <p:cNvSpPr>
              <a:spLocks noChangeArrowheads="1"/>
            </p:cNvSpPr>
            <p:nvPr/>
          </p:nvSpPr>
          <p:spPr bwMode="auto">
            <a:xfrm>
              <a:off x="4512" y="3168"/>
              <a:ext cx="1056" cy="624"/>
            </a:xfrm>
            <a:custGeom>
              <a:avLst/>
              <a:gdLst>
                <a:gd name="G0" fmla="+- 2761 0 0"/>
                <a:gd name="G1" fmla="+- 21600 0 2761"/>
                <a:gd name="G2" fmla="+- 21600 0 276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761" y="10800"/>
                  </a:moveTo>
                  <a:cubicBezTo>
                    <a:pt x="2761" y="15240"/>
                    <a:pt x="6360" y="18839"/>
                    <a:pt x="10800" y="18839"/>
                  </a:cubicBezTo>
                  <a:cubicBezTo>
                    <a:pt x="15240" y="18839"/>
                    <a:pt x="18839" y="15240"/>
                    <a:pt x="18839" y="10800"/>
                  </a:cubicBezTo>
                  <a:cubicBezTo>
                    <a:pt x="18839" y="6360"/>
                    <a:pt x="15240" y="2761"/>
                    <a:pt x="10800" y="2761"/>
                  </a:cubicBezTo>
                  <a:cubicBezTo>
                    <a:pt x="6360" y="2761"/>
                    <a:pt x="2761" y="6360"/>
                    <a:pt x="2761" y="10800"/>
                  </a:cubicBezTo>
                  <a:close/>
                </a:path>
              </a:pathLst>
            </a:custGeom>
            <a:solidFill>
              <a:schemeClr val="hlink"/>
            </a:solidFill>
            <a:ln w="25400">
              <a:solidFill>
                <a:schemeClr val="bg2"/>
              </a:solidFill>
              <a:round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734" name="AutoShape 22"/>
            <p:cNvSpPr>
              <a:spLocks noChangeAspect="1" noChangeArrowheads="1"/>
            </p:cNvSpPr>
            <p:nvPr/>
          </p:nvSpPr>
          <p:spPr bwMode="auto">
            <a:xfrm>
              <a:off x="4656" y="3253"/>
              <a:ext cx="768" cy="454"/>
            </a:xfrm>
            <a:custGeom>
              <a:avLst/>
              <a:gdLst>
                <a:gd name="G0" fmla="+- 2761 0 0"/>
                <a:gd name="G1" fmla="+- 21600 0 2761"/>
                <a:gd name="G2" fmla="+- 21600 0 276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761" y="10800"/>
                  </a:moveTo>
                  <a:cubicBezTo>
                    <a:pt x="2761" y="15240"/>
                    <a:pt x="6360" y="18839"/>
                    <a:pt x="10800" y="18839"/>
                  </a:cubicBezTo>
                  <a:cubicBezTo>
                    <a:pt x="15240" y="18839"/>
                    <a:pt x="18839" y="15240"/>
                    <a:pt x="18839" y="10800"/>
                  </a:cubicBezTo>
                  <a:cubicBezTo>
                    <a:pt x="18839" y="6360"/>
                    <a:pt x="15240" y="2761"/>
                    <a:pt x="10800" y="2761"/>
                  </a:cubicBezTo>
                  <a:cubicBezTo>
                    <a:pt x="6360" y="2761"/>
                    <a:pt x="2761" y="6360"/>
                    <a:pt x="2761" y="10800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bg2"/>
              </a:solidFill>
              <a:round/>
              <a:headEnd type="none" w="sm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3735" name="Text Box 23"/>
          <p:cNvSpPr txBox="1">
            <a:spLocks noChangeArrowheads="1"/>
          </p:cNvSpPr>
          <p:nvPr/>
        </p:nvSpPr>
        <p:spPr bwMode="auto">
          <a:xfrm>
            <a:off x="2076450" y="3048000"/>
            <a:ext cx="1428750" cy="121285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/>
              <a:t>永久磁铁</a:t>
            </a:r>
          </a:p>
          <a:p>
            <a:pPr algn="ctr"/>
            <a:r>
              <a:rPr kumimoji="1" lang="zh-CN" altLang="en-US"/>
              <a:t>与</a:t>
            </a:r>
          </a:p>
          <a:p>
            <a:pPr algn="ctr"/>
            <a:r>
              <a:rPr kumimoji="1" lang="zh-CN" altLang="en-US"/>
              <a:t>软铁组合</a:t>
            </a:r>
          </a:p>
        </p:txBody>
      </p:sp>
      <p:graphicFrame>
        <p:nvGraphicFramePr>
          <p:cNvPr id="243736" name="Object 24"/>
          <p:cNvGraphicFramePr>
            <a:graphicFrameLocks noChangeAspect="1"/>
          </p:cNvGraphicFramePr>
          <p:nvPr/>
        </p:nvGraphicFramePr>
        <p:xfrm>
          <a:off x="2073275" y="5791200"/>
          <a:ext cx="1660525" cy="439738"/>
        </p:xfrm>
        <a:graphic>
          <a:graphicData uri="http://schemas.openxmlformats.org/presentationml/2006/ole">
            <p:oleObj spid="_x0000_s243736" name="Equation" r:id="rId3" imgW="812520" imgH="215640" progId="Equation.3">
              <p:embed/>
            </p:oleObj>
          </a:graphicData>
        </a:graphic>
      </p:graphicFrame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永磁体可以产生的磁场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685800"/>
          </a:xfrm>
        </p:spPr>
        <p:txBody>
          <a:bodyPr anchor="ctr"/>
          <a:lstStyle/>
          <a:p>
            <a:r>
              <a:rPr lang="zh-CN" altLang="en-US"/>
              <a:t>无叠加情况（单一磁体）</a:t>
            </a:r>
          </a:p>
        </p:txBody>
      </p:sp>
      <p:sp>
        <p:nvSpPr>
          <p:cNvPr id="244740" name="AutoShape 4"/>
          <p:cNvSpPr>
            <a:spLocks noChangeArrowheads="1"/>
          </p:cNvSpPr>
          <p:nvPr/>
        </p:nvSpPr>
        <p:spPr bwMode="auto">
          <a:xfrm rot="-5400000">
            <a:off x="8077200" y="1789113"/>
            <a:ext cx="457200" cy="1219200"/>
          </a:xfrm>
          <a:prstGeom prst="can">
            <a:avLst>
              <a:gd name="adj" fmla="val 58025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44741" name="Object 5"/>
          <p:cNvGraphicFramePr>
            <a:graphicFrameLocks noChangeAspect="1"/>
          </p:cNvGraphicFramePr>
          <p:nvPr/>
        </p:nvGraphicFramePr>
        <p:xfrm>
          <a:off x="4953000" y="2017713"/>
          <a:ext cx="2014538" cy="801687"/>
        </p:xfrm>
        <a:graphic>
          <a:graphicData uri="http://schemas.openxmlformats.org/presentationml/2006/ole">
            <p:oleObj spid="_x0000_s244741" name="Equation" r:id="rId4" imgW="990360" imgH="393480" progId="Equation.DSMT4">
              <p:embed/>
            </p:oleObj>
          </a:graphicData>
        </a:graphic>
      </p:graphicFrame>
      <p:sp>
        <p:nvSpPr>
          <p:cNvPr id="244742" name="Line 6"/>
          <p:cNvSpPr>
            <a:spLocks noChangeShapeType="1"/>
          </p:cNvSpPr>
          <p:nvPr/>
        </p:nvSpPr>
        <p:spPr bwMode="auto">
          <a:xfrm>
            <a:off x="7010400" y="2398713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914400" y="1981200"/>
            <a:ext cx="3230563" cy="1406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Nd</a:t>
            </a:r>
            <a:r>
              <a:rPr kumimoji="1" lang="en-US" altLang="zh-CN" baseline="-25000"/>
              <a:t>2</a:t>
            </a:r>
            <a:r>
              <a:rPr kumimoji="1" lang="en-US" altLang="zh-CN"/>
              <a:t>Fe</a:t>
            </a:r>
            <a:r>
              <a:rPr kumimoji="1" lang="en-US" altLang="zh-CN" baseline="-25000"/>
              <a:t>14</a:t>
            </a:r>
            <a:r>
              <a:rPr kumimoji="1" lang="en-US" altLang="zh-CN"/>
              <a:t>B</a:t>
            </a:r>
            <a:r>
              <a:rPr kumimoji="1" lang="zh-CN" altLang="en-US"/>
              <a:t>：</a:t>
            </a:r>
            <a:r>
              <a:rPr kumimoji="1" lang="en-US" altLang="zh-CN" i="1"/>
              <a:t>B</a:t>
            </a:r>
            <a:r>
              <a:rPr kumimoji="1" lang="en-US" altLang="zh-CN" baseline="-25000"/>
              <a:t>S</a:t>
            </a:r>
            <a:r>
              <a:rPr kumimoji="1" lang="zh-CN" altLang="en-US"/>
              <a:t>＝</a:t>
            </a:r>
            <a:r>
              <a:rPr kumimoji="1" lang="en-US" altLang="zh-CN"/>
              <a:t>1.62 T</a:t>
            </a:r>
          </a:p>
          <a:p>
            <a:pPr>
              <a:spcBef>
                <a:spcPct val="30000"/>
              </a:spcBef>
            </a:pPr>
            <a:r>
              <a:rPr kumimoji="1" lang="en-US" altLang="zh-CN"/>
              <a:t>AlNiCo</a:t>
            </a:r>
            <a:r>
              <a:rPr kumimoji="1" lang="zh-CN" altLang="en-US"/>
              <a:t>： </a:t>
            </a:r>
            <a:r>
              <a:rPr kumimoji="1" lang="en-US" altLang="zh-CN" i="1"/>
              <a:t>B</a:t>
            </a:r>
            <a:r>
              <a:rPr kumimoji="1" lang="en-US" altLang="zh-CN" baseline="-25000"/>
              <a:t>S</a:t>
            </a:r>
            <a:r>
              <a:rPr kumimoji="1" lang="zh-CN" altLang="en-US"/>
              <a:t>＝</a:t>
            </a:r>
            <a:r>
              <a:rPr kumimoji="1" lang="en-US" altLang="zh-CN"/>
              <a:t>2.20 T</a:t>
            </a:r>
          </a:p>
          <a:p>
            <a:pPr>
              <a:spcBef>
                <a:spcPct val="30000"/>
              </a:spcBef>
            </a:pPr>
            <a:r>
              <a:rPr kumimoji="1" lang="en-US" altLang="zh-CN"/>
              <a:t>Fe</a:t>
            </a:r>
            <a:r>
              <a:rPr kumimoji="1" lang="zh-CN" altLang="en-US"/>
              <a:t>－</a:t>
            </a:r>
            <a:r>
              <a:rPr kumimoji="1" lang="en-US" altLang="zh-CN"/>
              <a:t>Co</a:t>
            </a:r>
            <a:r>
              <a:rPr kumimoji="1" lang="zh-CN" altLang="en-US"/>
              <a:t>： </a:t>
            </a:r>
            <a:r>
              <a:rPr kumimoji="1" lang="en-US" altLang="zh-CN" i="1"/>
              <a:t>B</a:t>
            </a:r>
            <a:r>
              <a:rPr kumimoji="1" lang="en-US" altLang="zh-CN" baseline="-25000"/>
              <a:t>S</a:t>
            </a:r>
            <a:r>
              <a:rPr kumimoji="1" lang="zh-CN" altLang="en-US"/>
              <a:t>＝</a:t>
            </a:r>
            <a:r>
              <a:rPr kumimoji="1" lang="en-US" altLang="zh-CN"/>
              <a:t>2.40 T</a:t>
            </a:r>
            <a:r>
              <a:rPr kumimoji="1" lang="zh-CN" altLang="en-US"/>
              <a:t>；</a:t>
            </a:r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533400" y="38862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zh-CN" altLang="en-US" sz="3200"/>
              <a:t>永磁体对</a:t>
            </a:r>
          </a:p>
        </p:txBody>
      </p:sp>
      <p:graphicFrame>
        <p:nvGraphicFramePr>
          <p:cNvPr id="244745" name="Object 9"/>
          <p:cNvGraphicFramePr>
            <a:graphicFrameLocks noChangeAspect="1"/>
          </p:cNvGraphicFramePr>
          <p:nvPr/>
        </p:nvGraphicFramePr>
        <p:xfrm>
          <a:off x="3200400" y="4038600"/>
          <a:ext cx="1782763" cy="490538"/>
        </p:xfrm>
        <a:graphic>
          <a:graphicData uri="http://schemas.openxmlformats.org/presentationml/2006/ole">
            <p:oleObj spid="_x0000_s244745" name="Equation" r:id="rId5" imgW="876240" imgH="241200" progId="Equation.DSMT4">
              <p:embed/>
            </p:oleObj>
          </a:graphicData>
        </a:graphic>
      </p:graphicFrame>
      <p:sp>
        <p:nvSpPr>
          <p:cNvPr id="244746" name="AutoShape 10"/>
          <p:cNvSpPr>
            <a:spLocks noChangeArrowheads="1"/>
          </p:cNvSpPr>
          <p:nvPr/>
        </p:nvSpPr>
        <p:spPr bwMode="auto">
          <a:xfrm rot="-5400000">
            <a:off x="6057900" y="3848100"/>
            <a:ext cx="838200" cy="762000"/>
          </a:xfrm>
          <a:prstGeom prst="can">
            <a:avLst>
              <a:gd name="adj" fmla="val 21759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4747" name="AutoShape 11"/>
          <p:cNvSpPr>
            <a:spLocks noChangeArrowheads="1"/>
          </p:cNvSpPr>
          <p:nvPr/>
        </p:nvSpPr>
        <p:spPr bwMode="auto">
          <a:xfrm rot="-5400000">
            <a:off x="7353300" y="3848100"/>
            <a:ext cx="838200" cy="762000"/>
          </a:xfrm>
          <a:prstGeom prst="can">
            <a:avLst>
              <a:gd name="adj" fmla="val 21759"/>
            </a:avLst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4748" name="Freeform 12"/>
          <p:cNvSpPr>
            <a:spLocks/>
          </p:cNvSpPr>
          <p:nvPr/>
        </p:nvSpPr>
        <p:spPr bwMode="auto">
          <a:xfrm>
            <a:off x="3962400" y="4191000"/>
            <a:ext cx="3200400" cy="6858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432"/>
              </a:cxn>
              <a:cxn ang="0">
                <a:pos x="2016" y="432"/>
              </a:cxn>
              <a:cxn ang="0">
                <a:pos x="2016" y="0"/>
              </a:cxn>
            </a:cxnLst>
            <a:rect l="0" t="0" r="r" b="b"/>
            <a:pathLst>
              <a:path w="2016" h="432">
                <a:moveTo>
                  <a:pt x="0" y="240"/>
                </a:moveTo>
                <a:lnTo>
                  <a:pt x="0" y="432"/>
                </a:lnTo>
                <a:lnTo>
                  <a:pt x="2016" y="432"/>
                </a:lnTo>
                <a:lnTo>
                  <a:pt x="2016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44749" name="Rectangle 13"/>
          <p:cNvSpPr>
            <a:spLocks noChangeArrowheads="1"/>
          </p:cNvSpPr>
          <p:nvPr/>
        </p:nvSpPr>
        <p:spPr bwMode="auto">
          <a:xfrm>
            <a:off x="533400" y="52578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zh-CN" altLang="en-US" sz="3200"/>
              <a:t>磁场叠加原理（压缩技术）</a:t>
            </a:r>
          </a:p>
        </p:txBody>
      </p:sp>
      <p:sp>
        <p:nvSpPr>
          <p:cNvPr id="244750" name="Text Box 14">
            <a:hlinkClick r:id="rId6"/>
          </p:cNvPr>
          <p:cNvSpPr txBox="1">
            <a:spLocks noChangeArrowheads="1"/>
          </p:cNvSpPr>
          <p:nvPr/>
        </p:nvSpPr>
        <p:spPr bwMode="auto">
          <a:xfrm>
            <a:off x="962025" y="6096000"/>
            <a:ext cx="68865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>
                <a:hlinkClick r:id="rId6"/>
              </a:rPr>
              <a:t>日本住友特殊金属公司：</a:t>
            </a:r>
            <a:r>
              <a:rPr kumimoji="1" lang="en-US" altLang="zh-CN">
                <a:hlinkClick r:id="rId6"/>
              </a:rPr>
              <a:t>4.4 T</a:t>
            </a:r>
            <a:r>
              <a:rPr kumimoji="1" lang="zh-CN" altLang="en-US">
                <a:hlinkClick r:id="rId6"/>
              </a:rPr>
              <a:t>（烧结</a:t>
            </a:r>
            <a:r>
              <a:rPr kumimoji="1" lang="en-US" altLang="zh-CN">
                <a:hlinkClick r:id="rId6"/>
              </a:rPr>
              <a:t>Nd</a:t>
            </a:r>
            <a:r>
              <a:rPr kumimoji="1" lang="zh-CN" altLang="en-US">
                <a:hlinkClick r:id="rId6"/>
              </a:rPr>
              <a:t>－</a:t>
            </a:r>
            <a:r>
              <a:rPr kumimoji="1" lang="en-US" altLang="zh-CN">
                <a:hlinkClick r:id="rId6"/>
              </a:rPr>
              <a:t>Fe</a:t>
            </a:r>
            <a:r>
              <a:rPr kumimoji="1" lang="zh-CN" altLang="en-US">
                <a:hlinkClick r:id="rId6"/>
              </a:rPr>
              <a:t>－</a:t>
            </a:r>
            <a:r>
              <a:rPr kumimoji="1" lang="en-US" altLang="zh-CN">
                <a:hlinkClick r:id="rId6"/>
              </a:rPr>
              <a:t>B</a:t>
            </a:r>
            <a:r>
              <a:rPr kumimoji="1" lang="zh-CN" altLang="en-US">
                <a:hlinkClick r:id="rId6"/>
              </a:rPr>
              <a:t>）</a:t>
            </a:r>
            <a:endParaRPr kumimoji="1" lang="zh-CN" altLang="en-US"/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rgbClr val="CCCC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>
                <a:solidFill>
                  <a:srgbClr val="000000"/>
                </a:solidFill>
              </a:rPr>
              <a:t>永磁体－</a:t>
            </a:r>
            <a:r>
              <a:rPr kumimoji="1" lang="en-US" altLang="zh-CN">
                <a:solidFill>
                  <a:srgbClr val="000000"/>
                </a:solidFill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2"/>
          <p:cNvGrpSpPr>
            <a:grpSpLocks/>
          </p:cNvGrpSpPr>
          <p:nvPr/>
        </p:nvGrpSpPr>
        <p:grpSpPr bwMode="auto">
          <a:xfrm>
            <a:off x="4572000" y="4941888"/>
            <a:ext cx="1801813" cy="1800225"/>
            <a:chOff x="3248" y="2384"/>
            <a:chExt cx="1135" cy="1134"/>
          </a:xfrm>
        </p:grpSpPr>
        <p:sp>
          <p:nvSpPr>
            <p:cNvPr id="245763" name="Oval 3"/>
            <p:cNvSpPr>
              <a:spLocks noChangeArrowheads="1"/>
            </p:cNvSpPr>
            <p:nvPr/>
          </p:nvSpPr>
          <p:spPr bwMode="auto">
            <a:xfrm>
              <a:off x="3248" y="2384"/>
              <a:ext cx="1134" cy="1134"/>
            </a:xfrm>
            <a:prstGeom prst="ellipse">
              <a:avLst/>
            </a:prstGeom>
            <a:solidFill>
              <a:srgbClr val="FFCCFF">
                <a:alpha val="70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5764" name="Line 4"/>
            <p:cNvSpPr>
              <a:spLocks noChangeShapeType="1"/>
            </p:cNvSpPr>
            <p:nvPr/>
          </p:nvSpPr>
          <p:spPr bwMode="auto">
            <a:xfrm rot="5400000" flipV="1">
              <a:off x="4100" y="2667"/>
              <a:ext cx="0" cy="5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5765" name="Rectangle 5"/>
            <p:cNvSpPr>
              <a:spLocks noChangeArrowheads="1"/>
            </p:cNvSpPr>
            <p:nvPr/>
          </p:nvSpPr>
          <p:spPr bwMode="auto">
            <a:xfrm>
              <a:off x="3878" y="2568"/>
              <a:ext cx="277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sz="2800" i="1"/>
                <a:t>r</a:t>
              </a:r>
              <a:r>
                <a:rPr kumimoji="1" lang="en-US" altLang="zh-CN" sz="2800" i="1" baseline="-25000"/>
                <a:t>g</a:t>
              </a:r>
            </a:p>
          </p:txBody>
        </p:sp>
      </p:grpSp>
      <p:sp>
        <p:nvSpPr>
          <p:cNvPr id="245766" name="Rectangle 6"/>
          <p:cNvSpPr>
            <a:spLocks noGrp="1" noChangeArrowheads="1"/>
          </p:cNvSpPr>
          <p:nvPr>
            <p:ph type="title"/>
          </p:nvPr>
        </p:nvSpPr>
        <p:spPr>
          <a:xfrm>
            <a:off x="1685925" y="188913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圆柱体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  <a:r>
              <a:rPr lang="zh-CN" altLang="en-US">
                <a:ea typeface="黑体" pitchFamily="49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圆台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37782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圆柱体极头（</a:t>
            </a:r>
            <a:r>
              <a:rPr lang="zh-CN" altLang="en-US">
                <a:solidFill>
                  <a:srgbClr val="FF00FF"/>
                </a:solidFill>
              </a:rPr>
              <a:t>对</a:t>
            </a:r>
            <a:r>
              <a:rPr lang="zh-CN" altLang="en-US"/>
              <a:t>）</a:t>
            </a:r>
          </a:p>
        </p:txBody>
      </p:sp>
      <p:grpSp>
        <p:nvGrpSpPr>
          <p:cNvPr id="245768" name="Group 8"/>
          <p:cNvGrpSpPr>
            <a:grpSpLocks/>
          </p:cNvGrpSpPr>
          <p:nvPr/>
        </p:nvGrpSpPr>
        <p:grpSpPr bwMode="auto">
          <a:xfrm>
            <a:off x="323850" y="2046288"/>
            <a:ext cx="3455988" cy="1801812"/>
            <a:chOff x="204" y="1528"/>
            <a:chExt cx="2177" cy="1135"/>
          </a:xfrm>
        </p:grpSpPr>
        <p:sp>
          <p:nvSpPr>
            <p:cNvPr id="245769" name="Rectangle 9"/>
            <p:cNvSpPr>
              <a:spLocks noChangeArrowheads="1"/>
            </p:cNvSpPr>
            <p:nvPr/>
          </p:nvSpPr>
          <p:spPr bwMode="auto">
            <a:xfrm>
              <a:off x="204" y="1528"/>
              <a:ext cx="453" cy="113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245770" name="Rectangle 10"/>
            <p:cNvSpPr>
              <a:spLocks noChangeArrowheads="1"/>
            </p:cNvSpPr>
            <p:nvPr/>
          </p:nvSpPr>
          <p:spPr bwMode="auto">
            <a:xfrm>
              <a:off x="1928" y="1529"/>
              <a:ext cx="453" cy="113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5771" name="Line 11"/>
          <p:cNvSpPr>
            <a:spLocks noChangeShapeType="1"/>
          </p:cNvSpPr>
          <p:nvPr/>
        </p:nvSpPr>
        <p:spPr bwMode="auto">
          <a:xfrm>
            <a:off x="73025" y="2946400"/>
            <a:ext cx="4067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772" name="Line 12"/>
          <p:cNvSpPr>
            <a:spLocks noChangeShapeType="1"/>
          </p:cNvSpPr>
          <p:nvPr/>
        </p:nvSpPr>
        <p:spPr bwMode="auto">
          <a:xfrm flipV="1">
            <a:off x="2051050" y="1681163"/>
            <a:ext cx="0" cy="1800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 flipH="1" flipV="1">
            <a:off x="682625" y="2041525"/>
            <a:ext cx="1588" cy="9064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606425" y="2257425"/>
            <a:ext cx="220663" cy="36512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r</a:t>
            </a:r>
            <a:r>
              <a:rPr kumimoji="1" lang="en-US" altLang="zh-CN" i="1" baseline="-25000"/>
              <a:t>g</a:t>
            </a:r>
            <a:endParaRPr kumimoji="1" lang="en-US" altLang="zh-CN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468313" y="3629025"/>
            <a:ext cx="4000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>
            <a:off x="3203575" y="3629025"/>
            <a:ext cx="4000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539750" y="3159125"/>
            <a:ext cx="287338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b="1">
                <a:solidFill>
                  <a:srgbClr val="FF0000"/>
                </a:solidFill>
              </a:rPr>
              <a:t>M</a:t>
            </a:r>
            <a:endParaRPr kumimoji="1" lang="en-US" altLang="zh-CN">
              <a:solidFill>
                <a:srgbClr val="FF0000"/>
              </a:solidFill>
            </a:endParaRPr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3276600" y="3159125"/>
            <a:ext cx="287338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b="1">
                <a:solidFill>
                  <a:srgbClr val="FF0000"/>
                </a:solidFill>
              </a:rPr>
              <a:t>M</a:t>
            </a:r>
            <a:endParaRPr kumimoji="1" lang="en-US" altLang="zh-CN">
              <a:solidFill>
                <a:srgbClr val="FF0000"/>
              </a:solidFill>
            </a:endParaRPr>
          </a:p>
        </p:txBody>
      </p:sp>
      <p:sp>
        <p:nvSpPr>
          <p:cNvPr id="245779" name="Line 19"/>
          <p:cNvSpPr>
            <a:spLocks noChangeShapeType="1"/>
          </p:cNvSpPr>
          <p:nvPr/>
        </p:nvSpPr>
        <p:spPr bwMode="auto">
          <a:xfrm>
            <a:off x="1063625" y="2046288"/>
            <a:ext cx="631825" cy="903287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780" name="Line 20"/>
          <p:cNvSpPr>
            <a:spLocks noChangeShapeType="1"/>
          </p:cNvSpPr>
          <p:nvPr/>
        </p:nvSpPr>
        <p:spPr bwMode="auto">
          <a:xfrm flipV="1">
            <a:off x="1685925" y="2038350"/>
            <a:ext cx="1357313" cy="906463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781" name="Text Box 21"/>
          <p:cNvSpPr txBox="1">
            <a:spLocks noChangeArrowheads="1"/>
          </p:cNvSpPr>
          <p:nvPr/>
        </p:nvSpPr>
        <p:spPr bwMode="auto">
          <a:xfrm>
            <a:off x="4092575" y="2900363"/>
            <a:ext cx="119063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z</a:t>
            </a:r>
            <a:endParaRPr kumimoji="1" lang="en-US" altLang="zh-CN"/>
          </a:p>
        </p:txBody>
      </p:sp>
      <p:sp>
        <p:nvSpPr>
          <p:cNvPr id="245782" name="Text Box 22"/>
          <p:cNvSpPr txBox="1">
            <a:spLocks noChangeArrowheads="1"/>
          </p:cNvSpPr>
          <p:nvPr/>
        </p:nvSpPr>
        <p:spPr bwMode="auto">
          <a:xfrm>
            <a:off x="1820863" y="1557338"/>
            <a:ext cx="134937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x</a:t>
            </a:r>
            <a:endParaRPr kumimoji="1" lang="en-US" altLang="zh-CN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>
            <a:off x="1042988" y="3702050"/>
            <a:ext cx="2016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1979613" y="3521075"/>
            <a:ext cx="185737" cy="36512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l</a:t>
            </a:r>
            <a:r>
              <a:rPr kumimoji="1" lang="en-US" altLang="zh-CN" i="1" baseline="-25000"/>
              <a:t>g</a:t>
            </a:r>
            <a:endParaRPr kumimoji="1" lang="en-US" altLang="zh-CN"/>
          </a:p>
        </p:txBody>
      </p: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1177925" y="2506663"/>
            <a:ext cx="260350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>
                <a:sym typeface="Symbol" pitchFamily="18" charset="2"/>
              </a:rPr>
              <a:t></a:t>
            </a:r>
            <a:r>
              <a:rPr kumimoji="1" lang="en-US" altLang="zh-CN" baseline="-25000"/>
              <a:t>1</a:t>
            </a:r>
            <a:endParaRPr kumimoji="1" lang="en-US" altLang="zh-CN"/>
          </a:p>
        </p:txBody>
      </p:sp>
      <p:sp>
        <p:nvSpPr>
          <p:cNvPr id="245786" name="Text Box 26"/>
          <p:cNvSpPr txBox="1">
            <a:spLocks noChangeArrowheads="1"/>
          </p:cNvSpPr>
          <p:nvPr/>
        </p:nvSpPr>
        <p:spPr bwMode="auto">
          <a:xfrm>
            <a:off x="2336800" y="2505075"/>
            <a:ext cx="260350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>
                <a:sym typeface="Symbol" pitchFamily="18" charset="2"/>
              </a:rPr>
              <a:t></a:t>
            </a:r>
            <a:r>
              <a:rPr kumimoji="1" lang="en-US" altLang="zh-CN" baseline="-25000"/>
              <a:t>2</a:t>
            </a:r>
            <a:endParaRPr kumimoji="1" lang="en-US" altLang="zh-CN"/>
          </a:p>
        </p:txBody>
      </p:sp>
      <p:sp>
        <p:nvSpPr>
          <p:cNvPr id="245787" name="Text Box 27"/>
          <p:cNvSpPr txBox="1">
            <a:spLocks noChangeArrowheads="1"/>
          </p:cNvSpPr>
          <p:nvPr/>
        </p:nvSpPr>
        <p:spPr bwMode="auto">
          <a:xfrm>
            <a:off x="1773238" y="3044825"/>
            <a:ext cx="220662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z</a:t>
            </a:r>
            <a:r>
              <a:rPr kumimoji="1" lang="en-US" altLang="zh-CN" baseline="-25000"/>
              <a:t>0</a:t>
            </a:r>
            <a:endParaRPr kumimoji="1" lang="en-US" altLang="zh-CN"/>
          </a:p>
        </p:txBody>
      </p:sp>
      <p:sp>
        <p:nvSpPr>
          <p:cNvPr id="245788" name="Line 28"/>
          <p:cNvSpPr>
            <a:spLocks noChangeShapeType="1"/>
          </p:cNvSpPr>
          <p:nvPr/>
        </p:nvSpPr>
        <p:spPr bwMode="auto">
          <a:xfrm flipH="1" flipV="1">
            <a:off x="2051050" y="3270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789" name="Line 29"/>
          <p:cNvSpPr>
            <a:spLocks noChangeShapeType="1"/>
          </p:cNvSpPr>
          <p:nvPr/>
        </p:nvSpPr>
        <p:spPr bwMode="auto">
          <a:xfrm flipV="1">
            <a:off x="1331913" y="3270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790" name="Line 30"/>
          <p:cNvSpPr>
            <a:spLocks noChangeShapeType="1"/>
          </p:cNvSpPr>
          <p:nvPr/>
        </p:nvSpPr>
        <p:spPr bwMode="auto">
          <a:xfrm>
            <a:off x="1690688" y="2944813"/>
            <a:ext cx="1587" cy="536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245791" name="Object 31"/>
          <p:cNvGraphicFramePr>
            <a:graphicFrameLocks noChangeAspect="1"/>
          </p:cNvGraphicFramePr>
          <p:nvPr/>
        </p:nvGraphicFramePr>
        <p:xfrm>
          <a:off x="5724525" y="2157413"/>
          <a:ext cx="2263775" cy="911225"/>
        </p:xfrm>
        <a:graphic>
          <a:graphicData uri="http://schemas.openxmlformats.org/presentationml/2006/ole">
            <p:oleObj spid="_x0000_s245791" name="Equation" r:id="rId3" imgW="977760" imgH="393480" progId="Equation.DSMT4">
              <p:embed/>
            </p:oleObj>
          </a:graphicData>
        </a:graphic>
      </p:graphicFrame>
      <p:graphicFrame>
        <p:nvGraphicFramePr>
          <p:cNvPr id="245792" name="Object 32"/>
          <p:cNvGraphicFramePr>
            <a:graphicFrameLocks noChangeAspect="1"/>
          </p:cNvGraphicFramePr>
          <p:nvPr/>
        </p:nvGraphicFramePr>
        <p:xfrm>
          <a:off x="4859338" y="1484313"/>
          <a:ext cx="1411287" cy="471487"/>
        </p:xfrm>
        <a:graphic>
          <a:graphicData uri="http://schemas.openxmlformats.org/presentationml/2006/ole">
            <p:oleObj spid="_x0000_s245792" name="Equation" r:id="rId4" imgW="609480" imgH="203040" progId="Equation.DSMT4">
              <p:embed/>
            </p:oleObj>
          </a:graphicData>
        </a:graphic>
      </p:graphicFrame>
      <p:sp>
        <p:nvSpPr>
          <p:cNvPr id="245793" name="Text Box 33"/>
          <p:cNvSpPr txBox="1">
            <a:spLocks noChangeArrowheads="1"/>
          </p:cNvSpPr>
          <p:nvPr/>
        </p:nvSpPr>
        <p:spPr bwMode="auto">
          <a:xfrm>
            <a:off x="250825" y="4365625"/>
            <a:ext cx="31448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轴线上点（</a:t>
            </a:r>
            <a:r>
              <a:rPr kumimoji="1" lang="en-US" altLang="zh-CN"/>
              <a:t>0, 0, </a:t>
            </a:r>
            <a:r>
              <a:rPr kumimoji="1" lang="en-US" altLang="zh-CN" i="1">
                <a:solidFill>
                  <a:srgbClr val="FF0000"/>
                </a:solidFill>
              </a:rPr>
              <a:t>z</a:t>
            </a:r>
            <a:r>
              <a:rPr kumimoji="1" lang="en-US" altLang="zh-CN" baseline="-25000">
                <a:solidFill>
                  <a:srgbClr val="FF0000"/>
                </a:solidFill>
              </a:rPr>
              <a:t>0</a:t>
            </a:r>
            <a:r>
              <a:rPr kumimoji="1" lang="zh-CN" altLang="en-US"/>
              <a:t>）：</a:t>
            </a:r>
          </a:p>
        </p:txBody>
      </p:sp>
      <p:graphicFrame>
        <p:nvGraphicFramePr>
          <p:cNvPr id="245794" name="Object 34"/>
          <p:cNvGraphicFramePr>
            <a:graphicFrameLocks noChangeAspect="1"/>
          </p:cNvGraphicFramePr>
          <p:nvPr/>
        </p:nvGraphicFramePr>
        <p:xfrm>
          <a:off x="460375" y="5087938"/>
          <a:ext cx="3175000" cy="1293812"/>
        </p:xfrm>
        <a:graphic>
          <a:graphicData uri="http://schemas.openxmlformats.org/presentationml/2006/ole">
            <p:oleObj spid="_x0000_s245794" name="Equation" r:id="rId5" imgW="1371600" imgH="558720" progId="Equation.DSMT4">
              <p:embed/>
            </p:oleObj>
          </a:graphicData>
        </a:graphic>
      </p:graphicFrame>
      <p:graphicFrame>
        <p:nvGraphicFramePr>
          <p:cNvPr id="245795" name="Object 35"/>
          <p:cNvGraphicFramePr>
            <a:graphicFrameLocks noChangeAspect="1"/>
          </p:cNvGraphicFramePr>
          <p:nvPr/>
        </p:nvGraphicFramePr>
        <p:xfrm>
          <a:off x="4068763" y="3429000"/>
          <a:ext cx="4895850" cy="833438"/>
        </p:xfrm>
        <a:graphic>
          <a:graphicData uri="http://schemas.openxmlformats.org/presentationml/2006/ole">
            <p:oleObj spid="_x0000_s245795" name="Equation" r:id="rId6" imgW="2311200" imgH="393480" progId="Equation.DSMT4">
              <p:embed/>
            </p:oleObj>
          </a:graphicData>
        </a:graphic>
      </p:graphicFrame>
      <p:sp>
        <p:nvSpPr>
          <p:cNvPr id="245796" name="Text Box 36"/>
          <p:cNvSpPr txBox="1">
            <a:spLocks noChangeArrowheads="1"/>
          </p:cNvSpPr>
          <p:nvPr/>
        </p:nvSpPr>
        <p:spPr bwMode="auto">
          <a:xfrm>
            <a:off x="6340475" y="6165850"/>
            <a:ext cx="14001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极头截面</a:t>
            </a:r>
          </a:p>
        </p:txBody>
      </p:sp>
      <p:sp>
        <p:nvSpPr>
          <p:cNvPr id="245797" name="Text Box 37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5</a:t>
            </a:r>
          </a:p>
        </p:txBody>
      </p:sp>
      <p:sp>
        <p:nvSpPr>
          <p:cNvPr id="245798" name="Text Box 38"/>
          <p:cNvSpPr txBox="1">
            <a:spLocks noChangeArrowheads="1"/>
          </p:cNvSpPr>
          <p:nvPr/>
        </p:nvSpPr>
        <p:spPr bwMode="auto">
          <a:xfrm>
            <a:off x="1154113" y="2108200"/>
            <a:ext cx="322262" cy="36512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R</a:t>
            </a:r>
            <a:r>
              <a:rPr kumimoji="1" lang="en-US" altLang="zh-CN" i="1" baseline="-25000"/>
              <a:t>+</a:t>
            </a:r>
            <a:endParaRPr kumimoji="1" lang="en-US" altLang="zh-CN"/>
          </a:p>
        </p:txBody>
      </p:sp>
      <p:sp>
        <p:nvSpPr>
          <p:cNvPr id="245799" name="Text Box 39"/>
          <p:cNvSpPr txBox="1">
            <a:spLocks noChangeArrowheads="1"/>
          </p:cNvSpPr>
          <p:nvPr/>
        </p:nvSpPr>
        <p:spPr bwMode="auto">
          <a:xfrm>
            <a:off x="2446338" y="2036763"/>
            <a:ext cx="254000" cy="36512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R</a:t>
            </a:r>
            <a:r>
              <a:rPr kumimoji="1" lang="en-US" altLang="zh-CN" i="1" baseline="-25000"/>
              <a:t>-</a:t>
            </a:r>
            <a:endParaRPr kumimoji="1" lang="en-US" altLang="zh-CN"/>
          </a:p>
        </p:txBody>
      </p:sp>
      <p:graphicFrame>
        <p:nvGraphicFramePr>
          <p:cNvPr id="245800" name="Object 40"/>
          <p:cNvGraphicFramePr>
            <a:graphicFrameLocks noChangeAspect="1"/>
          </p:cNvGraphicFramePr>
          <p:nvPr/>
        </p:nvGraphicFramePr>
        <p:xfrm>
          <a:off x="6659563" y="4675188"/>
          <a:ext cx="2312987" cy="914400"/>
        </p:xfrm>
        <a:graphic>
          <a:graphicData uri="http://schemas.openxmlformats.org/presentationml/2006/ole">
            <p:oleObj spid="_x0000_s245800" name="Equation" r:id="rId7" imgW="10918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188913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圆柱体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  <a:r>
              <a:rPr lang="zh-CN" altLang="en-US">
                <a:ea typeface="黑体" pitchFamily="49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圆台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37782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圆柱体极头（</a:t>
            </a:r>
            <a:r>
              <a:rPr lang="zh-CN" altLang="en-US">
                <a:solidFill>
                  <a:srgbClr val="FF00FF"/>
                </a:solidFill>
              </a:rPr>
              <a:t>对</a:t>
            </a:r>
            <a:r>
              <a:rPr lang="zh-CN" altLang="en-US"/>
              <a:t>）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539750" y="2133600"/>
            <a:ext cx="30765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轴线上点（</a:t>
            </a:r>
            <a:r>
              <a:rPr kumimoji="1" lang="en-US" altLang="zh-CN"/>
              <a:t>0, 0, </a:t>
            </a:r>
            <a:r>
              <a:rPr kumimoji="1" lang="en-US" altLang="zh-CN" i="1">
                <a:solidFill>
                  <a:srgbClr val="FF0000"/>
                </a:solidFill>
              </a:rPr>
              <a:t>0</a:t>
            </a:r>
            <a:r>
              <a:rPr kumimoji="1" lang="zh-CN" altLang="en-US"/>
              <a:t>）：</a:t>
            </a:r>
          </a:p>
        </p:txBody>
      </p: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7740650" y="1484313"/>
          <a:ext cx="1176338" cy="1116012"/>
        </p:xfrm>
        <a:graphic>
          <a:graphicData uri="http://schemas.openxmlformats.org/presentationml/2006/ole">
            <p:oleObj spid="_x0000_s246789" name="Equation" r:id="rId3" imgW="507960" imgH="482400" progId="Equation.DSMT4">
              <p:embed/>
            </p:oleObj>
          </a:graphicData>
        </a:graphic>
      </p:graphicFrame>
      <p:graphicFrame>
        <p:nvGraphicFramePr>
          <p:cNvPr id="246790" name="Object 6"/>
          <p:cNvGraphicFramePr>
            <a:graphicFrameLocks noChangeAspect="1"/>
          </p:cNvGraphicFramePr>
          <p:nvPr/>
        </p:nvGraphicFramePr>
        <p:xfrm>
          <a:off x="3492500" y="1844675"/>
          <a:ext cx="4010025" cy="1049338"/>
        </p:xfrm>
        <a:graphic>
          <a:graphicData uri="http://schemas.openxmlformats.org/presentationml/2006/ole">
            <p:oleObj spid="_x0000_s246790" name="Equation" r:id="rId4" imgW="1892160" imgH="495000" progId="Equation.DSMT4">
              <p:embed/>
            </p:oleObj>
          </a:graphicData>
        </a:graphic>
      </p:graphicFrame>
      <p:graphicFrame>
        <p:nvGraphicFramePr>
          <p:cNvPr id="246791" name="Group 7"/>
          <p:cNvGraphicFramePr>
            <a:graphicFrameLocks noGrp="1"/>
          </p:cNvGraphicFramePr>
          <p:nvPr/>
        </p:nvGraphicFramePr>
        <p:xfrm>
          <a:off x="250825" y="3213100"/>
          <a:ext cx="8642350" cy="1681163"/>
        </p:xfrm>
        <a:graphic>
          <a:graphicData uri="http://schemas.openxmlformats.org/drawingml/2006/table">
            <a:tbl>
              <a:tblPr/>
              <a:tblGrid>
                <a:gridCol w="1384300"/>
                <a:gridCol w="806450"/>
                <a:gridCol w="806450"/>
                <a:gridCol w="806450"/>
                <a:gridCol w="804863"/>
                <a:gridCol w="808037"/>
                <a:gridCol w="806450"/>
                <a:gridCol w="806450"/>
                <a:gridCol w="804863"/>
                <a:gridCol w="808037"/>
              </a:tblGrid>
              <a:tr h="839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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en-US" altLang="zh-CN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826" name="AutoShape 42"/>
          <p:cNvSpPr>
            <a:spLocks noChangeArrowheads="1"/>
          </p:cNvSpPr>
          <p:nvPr/>
        </p:nvSpPr>
        <p:spPr bwMode="auto">
          <a:xfrm>
            <a:off x="969963" y="5373688"/>
            <a:ext cx="2089150" cy="1079500"/>
          </a:xfrm>
          <a:prstGeom prst="wedgeEllipseCallout">
            <a:avLst>
              <a:gd name="adj1" fmla="val 1824"/>
              <a:gd name="adj2" fmla="val -108528"/>
            </a:avLst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kumimoji="1" lang="zh-CN" altLang="en-US"/>
              <a:t>最高磁场</a:t>
            </a:r>
          </a:p>
        </p:txBody>
      </p:sp>
      <p:sp>
        <p:nvSpPr>
          <p:cNvPr id="246827" name="Text Box 43"/>
          <p:cNvSpPr txBox="1">
            <a:spLocks noChangeArrowheads="1"/>
          </p:cNvSpPr>
          <p:nvPr/>
        </p:nvSpPr>
        <p:spPr bwMode="auto">
          <a:xfrm>
            <a:off x="3924300" y="5229225"/>
            <a:ext cx="2314575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纯</a:t>
            </a:r>
            <a:r>
              <a:rPr kumimoji="1" lang="en-US" altLang="zh-CN"/>
              <a:t>Fe</a:t>
            </a:r>
            <a:r>
              <a:rPr kumimoji="1" lang="zh-CN" altLang="en-US"/>
              <a:t>：</a:t>
            </a:r>
            <a:r>
              <a:rPr kumimoji="1" lang="en-US" altLang="zh-CN"/>
              <a:t>2.2 T</a:t>
            </a:r>
            <a:r>
              <a:rPr kumimoji="1" lang="zh-CN" altLang="en-US"/>
              <a:t>；</a:t>
            </a:r>
          </a:p>
          <a:p>
            <a:r>
              <a:rPr kumimoji="1" lang="en-US" altLang="zh-CN"/>
              <a:t>NdFeB</a:t>
            </a:r>
            <a:r>
              <a:rPr kumimoji="1" lang="zh-CN" altLang="en-US"/>
              <a:t>：</a:t>
            </a:r>
            <a:r>
              <a:rPr kumimoji="1" lang="en-US" altLang="zh-CN"/>
              <a:t>1.6 T</a:t>
            </a:r>
            <a:r>
              <a:rPr kumimoji="1" lang="zh-CN" altLang="en-US"/>
              <a:t>；</a:t>
            </a:r>
          </a:p>
          <a:p>
            <a:r>
              <a:rPr kumimoji="1" lang="en-US" altLang="zh-CN"/>
              <a:t>AlNiCo8</a:t>
            </a:r>
            <a:r>
              <a:rPr kumimoji="1" lang="zh-CN" altLang="en-US"/>
              <a:t>：</a:t>
            </a:r>
            <a:r>
              <a:rPr kumimoji="1" lang="en-US" altLang="zh-CN"/>
              <a:t>2.2 T</a:t>
            </a:r>
          </a:p>
        </p:txBody>
      </p:sp>
      <p:sp>
        <p:nvSpPr>
          <p:cNvPr id="246828" name="Text Box 44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5435600" y="2509838"/>
            <a:ext cx="1246188" cy="39354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2195513" y="2509838"/>
            <a:ext cx="1246187" cy="39354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>
          <a:xfrm>
            <a:off x="1685925" y="188913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圆柱体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  <a:r>
              <a:rPr lang="zh-CN" altLang="en-US">
                <a:ea typeface="黑体" pitchFamily="49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圆台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2166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隶书" pitchFamily="49" charset="-122"/>
              </a:rPr>
              <a:t>倒角</a:t>
            </a:r>
            <a:r>
              <a:rPr lang="zh-CN" altLang="en-US"/>
              <a:t>圆柱体（</a:t>
            </a:r>
            <a:r>
              <a:rPr lang="zh-CN" altLang="en-US">
                <a:solidFill>
                  <a:srgbClr val="FF0000"/>
                </a:solidFill>
              </a:rPr>
              <a:t>圆台</a:t>
            </a:r>
            <a:r>
              <a:rPr lang="zh-CN" altLang="en-US"/>
              <a:t>）极头（</a:t>
            </a:r>
            <a:r>
              <a:rPr lang="zh-CN" altLang="en-US">
                <a:solidFill>
                  <a:srgbClr val="FF00FF"/>
                </a:solidFill>
              </a:rPr>
              <a:t>对</a:t>
            </a:r>
            <a:r>
              <a:rPr lang="zh-CN" altLang="en-US"/>
              <a:t>）</a:t>
            </a:r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 flipH="1" flipV="1">
            <a:off x="4437063" y="1760538"/>
            <a:ext cx="0" cy="3368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15" name="Line 7"/>
          <p:cNvSpPr>
            <a:spLocks noChangeShapeType="1"/>
          </p:cNvSpPr>
          <p:nvPr/>
        </p:nvSpPr>
        <p:spPr bwMode="auto">
          <a:xfrm>
            <a:off x="2762250" y="2506663"/>
            <a:ext cx="11826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sm" len="sm"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16" name="Line 8"/>
          <p:cNvSpPr>
            <a:spLocks noChangeShapeType="1"/>
          </p:cNvSpPr>
          <p:nvPr/>
        </p:nvSpPr>
        <p:spPr bwMode="auto">
          <a:xfrm>
            <a:off x="2762250" y="2068513"/>
            <a:ext cx="0" cy="87471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>
            <a:off x="3944938" y="2068513"/>
            <a:ext cx="0" cy="30607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18" name="Line 10"/>
          <p:cNvSpPr>
            <a:spLocks noChangeShapeType="1"/>
          </p:cNvSpPr>
          <p:nvPr/>
        </p:nvSpPr>
        <p:spPr bwMode="auto">
          <a:xfrm flipV="1">
            <a:off x="3563938" y="4870450"/>
            <a:ext cx="3603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 flipH="1">
            <a:off x="4427538" y="4870450"/>
            <a:ext cx="43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0" name="AutoShape 12"/>
          <p:cNvSpPr>
            <a:spLocks noChangeArrowheads="1"/>
          </p:cNvSpPr>
          <p:nvPr/>
        </p:nvSpPr>
        <p:spPr bwMode="auto">
          <a:xfrm rot="-5400000">
            <a:off x="867569" y="3866357"/>
            <a:ext cx="3940175" cy="12271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1041400" y="2509838"/>
            <a:ext cx="1182688" cy="39354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2" name="AutoShape 14"/>
          <p:cNvSpPr>
            <a:spLocks noChangeArrowheads="1"/>
          </p:cNvSpPr>
          <p:nvPr/>
        </p:nvSpPr>
        <p:spPr bwMode="auto">
          <a:xfrm rot="5400000" flipH="1">
            <a:off x="4094956" y="3866357"/>
            <a:ext cx="3940175" cy="12271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 flipH="1">
            <a:off x="6678613" y="2509838"/>
            <a:ext cx="1182687" cy="39354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4" name="Freeform 16"/>
          <p:cNvSpPr>
            <a:spLocks/>
          </p:cNvSpPr>
          <p:nvPr/>
        </p:nvSpPr>
        <p:spPr bwMode="auto">
          <a:xfrm>
            <a:off x="1901825" y="2543175"/>
            <a:ext cx="854075" cy="3868738"/>
          </a:xfrm>
          <a:custGeom>
            <a:avLst/>
            <a:gdLst/>
            <a:ahLst/>
            <a:cxnLst>
              <a:cxn ang="0">
                <a:pos x="0" y="2808"/>
              </a:cxn>
              <a:cxn ang="0">
                <a:pos x="315" y="2808"/>
              </a:cxn>
              <a:cxn ang="0">
                <a:pos x="840" y="2496"/>
              </a:cxn>
              <a:cxn ang="0">
                <a:pos x="840" y="312"/>
              </a:cxn>
              <a:cxn ang="0">
                <a:pos x="315" y="0"/>
              </a:cxn>
              <a:cxn ang="0">
                <a:pos x="0" y="0"/>
              </a:cxn>
              <a:cxn ang="0">
                <a:pos x="0" y="2808"/>
              </a:cxn>
            </a:cxnLst>
            <a:rect l="0" t="0" r="r" b="b"/>
            <a:pathLst>
              <a:path w="840" h="2808">
                <a:moveTo>
                  <a:pt x="0" y="2808"/>
                </a:moveTo>
                <a:lnTo>
                  <a:pt x="315" y="2808"/>
                </a:lnTo>
                <a:lnTo>
                  <a:pt x="840" y="2496"/>
                </a:lnTo>
                <a:lnTo>
                  <a:pt x="840" y="312"/>
                </a:lnTo>
                <a:lnTo>
                  <a:pt x="315" y="0"/>
                </a:lnTo>
                <a:lnTo>
                  <a:pt x="0" y="0"/>
                </a:lnTo>
                <a:lnTo>
                  <a:pt x="0" y="2808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5" name="Freeform 17"/>
          <p:cNvSpPr>
            <a:spLocks/>
          </p:cNvSpPr>
          <p:nvPr/>
        </p:nvSpPr>
        <p:spPr bwMode="auto">
          <a:xfrm flipH="1">
            <a:off x="6170613" y="2532063"/>
            <a:ext cx="820737" cy="3890962"/>
          </a:xfrm>
          <a:custGeom>
            <a:avLst/>
            <a:gdLst/>
            <a:ahLst/>
            <a:cxnLst>
              <a:cxn ang="0">
                <a:pos x="0" y="2808"/>
              </a:cxn>
              <a:cxn ang="0">
                <a:pos x="315" y="2808"/>
              </a:cxn>
              <a:cxn ang="0">
                <a:pos x="840" y="2496"/>
              </a:cxn>
              <a:cxn ang="0">
                <a:pos x="840" y="312"/>
              </a:cxn>
              <a:cxn ang="0">
                <a:pos x="315" y="0"/>
              </a:cxn>
              <a:cxn ang="0">
                <a:pos x="0" y="0"/>
              </a:cxn>
              <a:cxn ang="0">
                <a:pos x="0" y="2808"/>
              </a:cxn>
            </a:cxnLst>
            <a:rect l="0" t="0" r="r" b="b"/>
            <a:pathLst>
              <a:path w="840" h="2808">
                <a:moveTo>
                  <a:pt x="0" y="2808"/>
                </a:moveTo>
                <a:lnTo>
                  <a:pt x="315" y="2808"/>
                </a:lnTo>
                <a:lnTo>
                  <a:pt x="840" y="2496"/>
                </a:lnTo>
                <a:lnTo>
                  <a:pt x="840" y="312"/>
                </a:lnTo>
                <a:lnTo>
                  <a:pt x="315" y="0"/>
                </a:lnTo>
                <a:lnTo>
                  <a:pt x="0" y="0"/>
                </a:lnTo>
                <a:lnTo>
                  <a:pt x="0" y="2808"/>
                </a:lnTo>
                <a:close/>
              </a:path>
            </a:pathLst>
          </a:custGeom>
          <a:solidFill>
            <a:srgbClr val="FFFFFF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>
            <a:off x="395288" y="4476750"/>
            <a:ext cx="82819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27" name="Text Box 19"/>
          <p:cNvSpPr txBox="1">
            <a:spLocks noChangeArrowheads="1"/>
          </p:cNvSpPr>
          <p:nvPr/>
        </p:nvSpPr>
        <p:spPr bwMode="auto">
          <a:xfrm>
            <a:off x="3983038" y="4648200"/>
            <a:ext cx="4302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z</a:t>
            </a:r>
            <a:r>
              <a:rPr kumimoji="1" lang="en-US" altLang="zh-CN" baseline="-25000"/>
              <a:t>0</a:t>
            </a:r>
            <a:endParaRPr kumimoji="1" lang="en-US" altLang="zh-CN"/>
          </a:p>
        </p:txBody>
      </p:sp>
      <p:sp>
        <p:nvSpPr>
          <p:cNvPr id="247828" name="Text Box 20"/>
          <p:cNvSpPr txBox="1">
            <a:spLocks noChangeArrowheads="1"/>
          </p:cNvSpPr>
          <p:nvPr/>
        </p:nvSpPr>
        <p:spPr bwMode="auto">
          <a:xfrm>
            <a:off x="3149600" y="2070100"/>
            <a:ext cx="4302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z</a:t>
            </a:r>
            <a:r>
              <a:rPr kumimoji="1" lang="en-US" altLang="zh-CN" i="1" baseline="-25000">
                <a:sym typeface="Symbol" pitchFamily="18" charset="2"/>
              </a:rPr>
              <a:t></a:t>
            </a:r>
            <a:endParaRPr kumimoji="1" lang="en-US" altLang="zh-CN"/>
          </a:p>
        </p:txBody>
      </p:sp>
      <p:sp>
        <p:nvSpPr>
          <p:cNvPr id="247829" name="Line 21"/>
          <p:cNvSpPr>
            <a:spLocks noChangeShapeType="1"/>
          </p:cNvSpPr>
          <p:nvPr/>
        </p:nvSpPr>
        <p:spPr bwMode="auto">
          <a:xfrm flipV="1">
            <a:off x="4811713" y="3492500"/>
            <a:ext cx="18288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30" name="Text Box 22"/>
          <p:cNvSpPr txBox="1">
            <a:spLocks noChangeArrowheads="1"/>
          </p:cNvSpPr>
          <p:nvPr/>
        </p:nvSpPr>
        <p:spPr bwMode="auto">
          <a:xfrm>
            <a:off x="4716463" y="3727450"/>
            <a:ext cx="4302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r</a:t>
            </a:r>
            <a:r>
              <a:rPr kumimoji="1" lang="en-US" altLang="zh-CN" i="1" baseline="-25000"/>
              <a:t>g</a:t>
            </a:r>
            <a:endParaRPr kumimoji="1" lang="en-US" altLang="zh-CN"/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 flipV="1">
            <a:off x="5110163" y="3492500"/>
            <a:ext cx="0" cy="976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32" name="Text Box 24"/>
          <p:cNvSpPr txBox="1">
            <a:spLocks noChangeArrowheads="1"/>
          </p:cNvSpPr>
          <p:nvPr/>
        </p:nvSpPr>
        <p:spPr bwMode="auto">
          <a:xfrm>
            <a:off x="8462963" y="4473575"/>
            <a:ext cx="4302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z</a:t>
            </a:r>
            <a:endParaRPr kumimoji="1" lang="en-US" altLang="zh-CN"/>
          </a:p>
        </p:txBody>
      </p:sp>
      <p:sp>
        <p:nvSpPr>
          <p:cNvPr id="247833" name="Text Box 25"/>
          <p:cNvSpPr txBox="1">
            <a:spLocks noChangeArrowheads="1"/>
          </p:cNvSpPr>
          <p:nvPr/>
        </p:nvSpPr>
        <p:spPr bwMode="auto">
          <a:xfrm>
            <a:off x="4429125" y="1628775"/>
            <a:ext cx="4302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x</a:t>
            </a:r>
            <a:endParaRPr kumimoji="1" lang="en-US" altLang="zh-CN"/>
          </a:p>
        </p:txBody>
      </p:sp>
      <p:sp>
        <p:nvSpPr>
          <p:cNvPr id="247834" name="Text Box 26"/>
          <p:cNvSpPr txBox="1">
            <a:spLocks noChangeArrowheads="1"/>
          </p:cNvSpPr>
          <p:nvPr/>
        </p:nvSpPr>
        <p:spPr bwMode="auto">
          <a:xfrm>
            <a:off x="5988050" y="3041650"/>
            <a:ext cx="3238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>
                <a:sym typeface="Symbol" pitchFamily="18" charset="2"/>
              </a:rPr>
              <a:t></a:t>
            </a:r>
            <a:endParaRPr kumimoji="1" lang="en-US" altLang="zh-CN"/>
          </a:p>
        </p:txBody>
      </p:sp>
      <p:sp>
        <p:nvSpPr>
          <p:cNvPr id="247835" name="Freeform 27"/>
          <p:cNvSpPr>
            <a:spLocks/>
          </p:cNvSpPr>
          <p:nvPr/>
        </p:nvSpPr>
        <p:spPr bwMode="auto">
          <a:xfrm>
            <a:off x="5881688" y="3170238"/>
            <a:ext cx="131762" cy="293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5" y="156"/>
              </a:cxn>
              <a:cxn ang="0">
                <a:pos x="105" y="468"/>
              </a:cxn>
            </a:cxnLst>
            <a:rect l="0" t="0" r="r" b="b"/>
            <a:pathLst>
              <a:path w="332" h="468">
                <a:moveTo>
                  <a:pt x="0" y="0"/>
                </a:moveTo>
                <a:cubicBezTo>
                  <a:pt x="149" y="39"/>
                  <a:pt x="298" y="78"/>
                  <a:pt x="315" y="156"/>
                </a:cubicBezTo>
                <a:cubicBezTo>
                  <a:pt x="332" y="234"/>
                  <a:pt x="218" y="351"/>
                  <a:pt x="105" y="468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36" name="Line 28"/>
          <p:cNvSpPr>
            <a:spLocks noChangeShapeType="1"/>
          </p:cNvSpPr>
          <p:nvPr/>
        </p:nvSpPr>
        <p:spPr bwMode="auto">
          <a:xfrm flipV="1">
            <a:off x="7064375" y="2509838"/>
            <a:ext cx="0" cy="1968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37" name="Text Box 29"/>
          <p:cNvSpPr txBox="1">
            <a:spLocks noChangeArrowheads="1"/>
          </p:cNvSpPr>
          <p:nvPr/>
        </p:nvSpPr>
        <p:spPr bwMode="auto">
          <a:xfrm>
            <a:off x="6850063" y="3379788"/>
            <a:ext cx="430212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r</a:t>
            </a:r>
            <a:r>
              <a:rPr kumimoji="1" lang="en-US" altLang="zh-CN" baseline="-25000"/>
              <a:t>0</a:t>
            </a:r>
            <a:endParaRPr kumimoji="1" lang="en-US" altLang="zh-CN"/>
          </a:p>
        </p:txBody>
      </p:sp>
      <p:sp>
        <p:nvSpPr>
          <p:cNvPr id="247838" name="Freeform 30" descr="宽上对角线"/>
          <p:cNvSpPr>
            <a:spLocks/>
          </p:cNvSpPr>
          <p:nvPr/>
        </p:nvSpPr>
        <p:spPr bwMode="auto">
          <a:xfrm>
            <a:off x="2703513" y="2884488"/>
            <a:ext cx="107950" cy="3195637"/>
          </a:xfrm>
          <a:custGeom>
            <a:avLst/>
            <a:gdLst/>
            <a:ahLst/>
            <a:cxnLst>
              <a:cxn ang="0">
                <a:pos x="0" y="2316"/>
              </a:cxn>
              <a:cxn ang="0">
                <a:pos x="105" y="2256"/>
              </a:cxn>
              <a:cxn ang="0">
                <a:pos x="105" y="57"/>
              </a:cxn>
              <a:cxn ang="0">
                <a:pos x="3" y="0"/>
              </a:cxn>
              <a:cxn ang="0">
                <a:pos x="0" y="2316"/>
              </a:cxn>
            </a:cxnLst>
            <a:rect l="0" t="0" r="r" b="b"/>
            <a:pathLst>
              <a:path w="105" h="2316">
                <a:moveTo>
                  <a:pt x="0" y="2316"/>
                </a:moveTo>
                <a:lnTo>
                  <a:pt x="105" y="2256"/>
                </a:lnTo>
                <a:lnTo>
                  <a:pt x="105" y="57"/>
                </a:lnTo>
                <a:lnTo>
                  <a:pt x="3" y="0"/>
                </a:lnTo>
                <a:lnTo>
                  <a:pt x="0" y="2316"/>
                </a:lnTo>
                <a:close/>
              </a:path>
            </a:pathLst>
          </a:custGeom>
          <a:pattFill prst="wdUpDiag">
            <a:fgClr>
              <a:srgbClr val="FF66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>
            <a:off x="3443288" y="5348288"/>
            <a:ext cx="0" cy="8175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40" name="Line 32"/>
          <p:cNvSpPr>
            <a:spLocks noChangeShapeType="1"/>
          </p:cNvSpPr>
          <p:nvPr/>
        </p:nvSpPr>
        <p:spPr bwMode="auto">
          <a:xfrm>
            <a:off x="5451475" y="5348288"/>
            <a:ext cx="0" cy="8175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>
            <a:off x="3443288" y="6008688"/>
            <a:ext cx="20081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sm" len="sm"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42" name="Text Box 34"/>
          <p:cNvSpPr txBox="1">
            <a:spLocks noChangeArrowheads="1"/>
          </p:cNvSpPr>
          <p:nvPr/>
        </p:nvSpPr>
        <p:spPr bwMode="auto">
          <a:xfrm>
            <a:off x="4267200" y="5518150"/>
            <a:ext cx="4302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l</a:t>
            </a:r>
            <a:r>
              <a:rPr kumimoji="1" lang="en-US" altLang="zh-CN" i="1" baseline="-25000"/>
              <a:t>g</a:t>
            </a:r>
            <a:endParaRPr kumimoji="1" lang="en-US" altLang="zh-CN"/>
          </a:p>
        </p:txBody>
      </p:sp>
      <p:sp>
        <p:nvSpPr>
          <p:cNvPr id="247843" name="Line 35"/>
          <p:cNvSpPr>
            <a:spLocks noChangeShapeType="1"/>
          </p:cNvSpPr>
          <p:nvPr/>
        </p:nvSpPr>
        <p:spPr bwMode="auto">
          <a:xfrm>
            <a:off x="1255713" y="5784850"/>
            <a:ext cx="10763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44" name="Text Box 36"/>
          <p:cNvSpPr txBox="1">
            <a:spLocks noChangeArrowheads="1"/>
          </p:cNvSpPr>
          <p:nvPr/>
        </p:nvSpPr>
        <p:spPr bwMode="auto">
          <a:xfrm>
            <a:off x="1581150" y="5256213"/>
            <a:ext cx="4302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b="1"/>
              <a:t>M</a:t>
            </a:r>
            <a:endParaRPr kumimoji="1" lang="en-US" altLang="zh-CN"/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>
            <a:off x="6523038" y="5784850"/>
            <a:ext cx="10763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46" name="Text Box 38"/>
          <p:cNvSpPr txBox="1">
            <a:spLocks noChangeArrowheads="1"/>
          </p:cNvSpPr>
          <p:nvPr/>
        </p:nvSpPr>
        <p:spPr bwMode="auto">
          <a:xfrm>
            <a:off x="6850063" y="5256213"/>
            <a:ext cx="4302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b="1"/>
              <a:t>M</a:t>
            </a:r>
            <a:endParaRPr kumimoji="1" lang="en-US" altLang="zh-CN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 flipH="1">
            <a:off x="2008188" y="2943225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48" name="Line 40"/>
          <p:cNvSpPr>
            <a:spLocks noChangeShapeType="1"/>
          </p:cNvSpPr>
          <p:nvPr/>
        </p:nvSpPr>
        <p:spPr bwMode="auto">
          <a:xfrm flipV="1">
            <a:off x="2227263" y="2947988"/>
            <a:ext cx="0" cy="1530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2014538" y="3497263"/>
            <a:ext cx="430212" cy="436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r</a:t>
            </a:r>
            <a:endParaRPr kumimoji="1" lang="en-US" altLang="zh-CN"/>
          </a:p>
        </p:txBody>
      </p:sp>
      <p:grpSp>
        <p:nvGrpSpPr>
          <p:cNvPr id="247850" name="Group 42"/>
          <p:cNvGrpSpPr>
            <a:grpSpLocks/>
          </p:cNvGrpSpPr>
          <p:nvPr/>
        </p:nvGrpSpPr>
        <p:grpSpPr bwMode="auto">
          <a:xfrm>
            <a:off x="3448050" y="3495675"/>
            <a:ext cx="2006600" cy="1962150"/>
            <a:chOff x="2172" y="2247"/>
            <a:chExt cx="1264" cy="1236"/>
          </a:xfrm>
        </p:grpSpPr>
        <p:sp>
          <p:nvSpPr>
            <p:cNvPr id="247851" name="Line 43"/>
            <p:cNvSpPr>
              <a:spLocks noChangeShapeType="1"/>
            </p:cNvSpPr>
            <p:nvPr/>
          </p:nvSpPr>
          <p:spPr bwMode="auto">
            <a:xfrm flipH="1">
              <a:off x="2172" y="2247"/>
              <a:ext cx="0" cy="1232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52" name="Line 44"/>
            <p:cNvSpPr>
              <a:spLocks noChangeShapeType="1"/>
            </p:cNvSpPr>
            <p:nvPr/>
          </p:nvSpPr>
          <p:spPr bwMode="auto">
            <a:xfrm flipH="1">
              <a:off x="3436" y="2251"/>
              <a:ext cx="0" cy="1232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47853" name="Group 45"/>
          <p:cNvGrpSpPr>
            <a:grpSpLocks/>
          </p:cNvGrpSpPr>
          <p:nvPr/>
        </p:nvGrpSpPr>
        <p:grpSpPr bwMode="auto">
          <a:xfrm>
            <a:off x="2217738" y="2508250"/>
            <a:ext cx="4476750" cy="3944938"/>
            <a:chOff x="1397" y="1625"/>
            <a:chExt cx="2820" cy="2485"/>
          </a:xfrm>
        </p:grpSpPr>
        <p:sp>
          <p:nvSpPr>
            <p:cNvPr id="247854" name="Line 46"/>
            <p:cNvSpPr>
              <a:spLocks noChangeShapeType="1"/>
            </p:cNvSpPr>
            <p:nvPr/>
          </p:nvSpPr>
          <p:spPr bwMode="auto">
            <a:xfrm>
              <a:off x="1397" y="1625"/>
              <a:ext cx="777" cy="618"/>
            </a:xfrm>
            <a:prstGeom prst="line">
              <a:avLst/>
            </a:prstGeom>
            <a:noFill/>
            <a:ln w="762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55" name="Line 47"/>
            <p:cNvSpPr>
              <a:spLocks noChangeShapeType="1"/>
            </p:cNvSpPr>
            <p:nvPr/>
          </p:nvSpPr>
          <p:spPr bwMode="auto">
            <a:xfrm flipH="1" flipV="1">
              <a:off x="3431" y="3486"/>
              <a:ext cx="786" cy="624"/>
            </a:xfrm>
            <a:prstGeom prst="line">
              <a:avLst/>
            </a:prstGeom>
            <a:noFill/>
            <a:ln w="762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56" name="Line 48"/>
            <p:cNvSpPr>
              <a:spLocks noChangeShapeType="1"/>
            </p:cNvSpPr>
            <p:nvPr/>
          </p:nvSpPr>
          <p:spPr bwMode="auto">
            <a:xfrm flipH="1">
              <a:off x="3431" y="1626"/>
              <a:ext cx="777" cy="618"/>
            </a:xfrm>
            <a:prstGeom prst="line">
              <a:avLst/>
            </a:prstGeom>
            <a:noFill/>
            <a:ln w="762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57" name="Line 49"/>
            <p:cNvSpPr>
              <a:spLocks noChangeShapeType="1"/>
            </p:cNvSpPr>
            <p:nvPr/>
          </p:nvSpPr>
          <p:spPr bwMode="auto">
            <a:xfrm flipV="1">
              <a:off x="1404" y="3483"/>
              <a:ext cx="777" cy="618"/>
            </a:xfrm>
            <a:prstGeom prst="line">
              <a:avLst/>
            </a:prstGeom>
            <a:noFill/>
            <a:ln w="762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7858" name="Text Box 50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7</a:t>
            </a:r>
          </a:p>
        </p:txBody>
      </p:sp>
      <p:sp>
        <p:nvSpPr>
          <p:cNvPr id="247859" name="Freeform 51"/>
          <p:cNvSpPr>
            <a:spLocks/>
          </p:cNvSpPr>
          <p:nvPr/>
        </p:nvSpPr>
        <p:spPr bwMode="auto">
          <a:xfrm>
            <a:off x="5499100" y="2551113"/>
            <a:ext cx="1420813" cy="930275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0" y="585"/>
              </a:cxn>
              <a:cxn ang="0">
                <a:pos x="864" y="586"/>
              </a:cxn>
              <a:cxn ang="0">
                <a:pos x="889" y="483"/>
              </a:cxn>
              <a:cxn ang="0">
                <a:pos x="895" y="348"/>
              </a:cxn>
              <a:cxn ang="0">
                <a:pos x="882" y="238"/>
              </a:cxn>
              <a:cxn ang="0">
                <a:pos x="847" y="148"/>
              </a:cxn>
              <a:cxn ang="0">
                <a:pos x="786" y="66"/>
              </a:cxn>
            </a:cxnLst>
            <a:rect l="0" t="0" r="r" b="b"/>
            <a:pathLst>
              <a:path w="895" h="586">
                <a:moveTo>
                  <a:pt x="732" y="0"/>
                </a:moveTo>
                <a:lnTo>
                  <a:pt x="0" y="585"/>
                </a:lnTo>
                <a:lnTo>
                  <a:pt x="864" y="586"/>
                </a:lnTo>
                <a:lnTo>
                  <a:pt x="889" y="483"/>
                </a:lnTo>
                <a:lnTo>
                  <a:pt x="895" y="348"/>
                </a:lnTo>
                <a:lnTo>
                  <a:pt x="882" y="238"/>
                </a:lnTo>
                <a:lnTo>
                  <a:pt x="847" y="148"/>
                </a:lnTo>
                <a:lnTo>
                  <a:pt x="786" y="66"/>
                </a:lnTo>
              </a:path>
            </a:pathLst>
          </a:custGeom>
          <a:solidFill>
            <a:srgbClr val="FF66FF">
              <a:alpha val="30000"/>
            </a:srgbClr>
          </a:solidFill>
          <a:ln w="19050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20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3000"/>
                                        <p:tgtEl>
                                          <p:spTgt spid="24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2000"/>
                                        <p:tgtEl>
                                          <p:spTgt spid="24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4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/>
      <p:bldP spid="247811" grpId="0" animBg="1"/>
      <p:bldP spid="247815" grpId="0" animBg="1"/>
      <p:bldP spid="247816" grpId="0" animBg="1"/>
      <p:bldP spid="247817" grpId="0" animBg="1"/>
      <p:bldP spid="247818" grpId="0" animBg="1"/>
      <p:bldP spid="247819" grpId="0" animBg="1"/>
      <p:bldP spid="247820" grpId="0" animBg="1"/>
      <p:bldP spid="247822" grpId="0" animBg="1"/>
      <p:bldP spid="247827" grpId="0"/>
      <p:bldP spid="247828" grpId="0"/>
      <p:bldP spid="247829" grpId="0" animBg="1"/>
      <p:bldP spid="247830" grpId="0"/>
      <p:bldP spid="247831" grpId="0" animBg="1"/>
      <p:bldP spid="247834" grpId="0"/>
      <p:bldP spid="247835" grpId="0" animBg="1"/>
      <p:bldP spid="247838" grpId="0" animBg="1"/>
      <p:bldP spid="247839" grpId="0" animBg="1"/>
      <p:bldP spid="247840" grpId="0" animBg="1"/>
      <p:bldP spid="247847" grpId="0" animBg="1"/>
      <p:bldP spid="247848" grpId="0" animBg="1"/>
      <p:bldP spid="247849" grpId="0" animBg="1"/>
      <p:bldP spid="2478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188913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圆柱体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  <a:r>
              <a:rPr lang="zh-CN" altLang="en-US">
                <a:ea typeface="黑体" pitchFamily="49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圆台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2166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隶书" pitchFamily="49" charset="-122"/>
              </a:rPr>
              <a:t>倒角</a:t>
            </a:r>
            <a:r>
              <a:rPr lang="zh-CN" altLang="en-US"/>
              <a:t>圆柱体（</a:t>
            </a:r>
            <a:r>
              <a:rPr lang="zh-CN" altLang="en-US">
                <a:solidFill>
                  <a:srgbClr val="FF0000"/>
                </a:solidFill>
              </a:rPr>
              <a:t>圆台</a:t>
            </a:r>
            <a:r>
              <a:rPr lang="zh-CN" altLang="en-US"/>
              <a:t>）极头（</a:t>
            </a:r>
            <a:r>
              <a:rPr lang="zh-CN" altLang="en-US">
                <a:solidFill>
                  <a:srgbClr val="FF00FF"/>
                </a:solidFill>
              </a:rPr>
              <a:t>对</a:t>
            </a:r>
            <a:r>
              <a:rPr lang="zh-CN" altLang="en-US"/>
              <a:t>）</a:t>
            </a:r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 flipV="1">
            <a:off x="3657600" y="1703388"/>
            <a:ext cx="0" cy="3497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1968500" y="2578100"/>
            <a:ext cx="11826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sm" len="sm"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1968500" y="2139950"/>
            <a:ext cx="0" cy="87471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3151188" y="2139950"/>
            <a:ext cx="0" cy="30607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40" name="Line 8"/>
          <p:cNvSpPr>
            <a:spLocks noChangeShapeType="1"/>
          </p:cNvSpPr>
          <p:nvPr/>
        </p:nvSpPr>
        <p:spPr bwMode="auto">
          <a:xfrm flipV="1">
            <a:off x="2770188" y="4941888"/>
            <a:ext cx="3603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41" name="Line 9"/>
          <p:cNvSpPr>
            <a:spLocks noChangeShapeType="1"/>
          </p:cNvSpPr>
          <p:nvPr/>
        </p:nvSpPr>
        <p:spPr bwMode="auto">
          <a:xfrm flipH="1">
            <a:off x="3633788" y="4941888"/>
            <a:ext cx="43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8842" name="Group 10"/>
          <p:cNvGrpSpPr>
            <a:grpSpLocks/>
          </p:cNvGrpSpPr>
          <p:nvPr/>
        </p:nvGrpSpPr>
        <p:grpSpPr bwMode="auto">
          <a:xfrm>
            <a:off x="247650" y="2581275"/>
            <a:ext cx="6819900" cy="3940175"/>
            <a:chOff x="2919" y="2226"/>
            <a:chExt cx="6657" cy="2811"/>
          </a:xfrm>
        </p:grpSpPr>
        <p:grpSp>
          <p:nvGrpSpPr>
            <p:cNvPr id="248843" name="Group 11"/>
            <p:cNvGrpSpPr>
              <a:grpSpLocks/>
            </p:cNvGrpSpPr>
            <p:nvPr/>
          </p:nvGrpSpPr>
          <p:grpSpPr bwMode="auto">
            <a:xfrm>
              <a:off x="2919" y="2226"/>
              <a:ext cx="2352" cy="2811"/>
              <a:chOff x="1764" y="2226"/>
              <a:chExt cx="2352" cy="2811"/>
            </a:xfrm>
          </p:grpSpPr>
          <p:sp>
            <p:nvSpPr>
              <p:cNvPr id="248844" name="AutoShape 12"/>
              <p:cNvSpPr>
                <a:spLocks noChangeArrowheads="1"/>
              </p:cNvSpPr>
              <p:nvPr/>
            </p:nvSpPr>
            <p:spPr bwMode="auto">
              <a:xfrm rot="-5400000">
                <a:off x="2112" y="3033"/>
                <a:ext cx="2811" cy="119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1764" y="2226"/>
                <a:ext cx="1155" cy="280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8846" name="Group 14"/>
            <p:cNvGrpSpPr>
              <a:grpSpLocks/>
            </p:cNvGrpSpPr>
            <p:nvPr/>
          </p:nvGrpSpPr>
          <p:grpSpPr bwMode="auto">
            <a:xfrm flipH="1">
              <a:off x="7224" y="2226"/>
              <a:ext cx="2352" cy="2811"/>
              <a:chOff x="1764" y="2226"/>
              <a:chExt cx="2352" cy="2811"/>
            </a:xfrm>
          </p:grpSpPr>
          <p:sp>
            <p:nvSpPr>
              <p:cNvPr id="248847" name="AutoShape 15"/>
              <p:cNvSpPr>
                <a:spLocks noChangeArrowheads="1"/>
              </p:cNvSpPr>
              <p:nvPr/>
            </p:nvSpPr>
            <p:spPr bwMode="auto">
              <a:xfrm rot="-5400000">
                <a:off x="2112" y="3033"/>
                <a:ext cx="2811" cy="119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848" name="Rectangle 16"/>
              <p:cNvSpPr>
                <a:spLocks noChangeArrowheads="1"/>
              </p:cNvSpPr>
              <p:nvPr/>
            </p:nvSpPr>
            <p:spPr bwMode="auto">
              <a:xfrm>
                <a:off x="1764" y="2226"/>
                <a:ext cx="1155" cy="280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8849" name="Freeform 17"/>
          <p:cNvSpPr>
            <a:spLocks/>
          </p:cNvSpPr>
          <p:nvPr/>
        </p:nvSpPr>
        <p:spPr bwMode="auto">
          <a:xfrm>
            <a:off x="1108075" y="2614613"/>
            <a:ext cx="854075" cy="3868737"/>
          </a:xfrm>
          <a:custGeom>
            <a:avLst/>
            <a:gdLst/>
            <a:ahLst/>
            <a:cxnLst>
              <a:cxn ang="0">
                <a:pos x="0" y="2808"/>
              </a:cxn>
              <a:cxn ang="0">
                <a:pos x="315" y="2808"/>
              </a:cxn>
              <a:cxn ang="0">
                <a:pos x="840" y="2496"/>
              </a:cxn>
              <a:cxn ang="0">
                <a:pos x="840" y="312"/>
              </a:cxn>
              <a:cxn ang="0">
                <a:pos x="315" y="0"/>
              </a:cxn>
              <a:cxn ang="0">
                <a:pos x="0" y="0"/>
              </a:cxn>
              <a:cxn ang="0">
                <a:pos x="0" y="2808"/>
              </a:cxn>
            </a:cxnLst>
            <a:rect l="0" t="0" r="r" b="b"/>
            <a:pathLst>
              <a:path w="840" h="2808">
                <a:moveTo>
                  <a:pt x="0" y="2808"/>
                </a:moveTo>
                <a:lnTo>
                  <a:pt x="315" y="2808"/>
                </a:lnTo>
                <a:lnTo>
                  <a:pt x="840" y="2496"/>
                </a:lnTo>
                <a:lnTo>
                  <a:pt x="840" y="312"/>
                </a:lnTo>
                <a:lnTo>
                  <a:pt x="315" y="0"/>
                </a:lnTo>
                <a:lnTo>
                  <a:pt x="0" y="0"/>
                </a:lnTo>
                <a:lnTo>
                  <a:pt x="0" y="2808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50" name="Freeform 18"/>
          <p:cNvSpPr>
            <a:spLocks/>
          </p:cNvSpPr>
          <p:nvPr/>
        </p:nvSpPr>
        <p:spPr bwMode="auto">
          <a:xfrm flipH="1">
            <a:off x="5435600" y="2603500"/>
            <a:ext cx="820738" cy="3890963"/>
          </a:xfrm>
          <a:custGeom>
            <a:avLst/>
            <a:gdLst/>
            <a:ahLst/>
            <a:cxnLst>
              <a:cxn ang="0">
                <a:pos x="0" y="2808"/>
              </a:cxn>
              <a:cxn ang="0">
                <a:pos x="315" y="2808"/>
              </a:cxn>
              <a:cxn ang="0">
                <a:pos x="840" y="2496"/>
              </a:cxn>
              <a:cxn ang="0">
                <a:pos x="840" y="312"/>
              </a:cxn>
              <a:cxn ang="0">
                <a:pos x="315" y="0"/>
              </a:cxn>
              <a:cxn ang="0">
                <a:pos x="0" y="0"/>
              </a:cxn>
              <a:cxn ang="0">
                <a:pos x="0" y="2808"/>
              </a:cxn>
            </a:cxnLst>
            <a:rect l="0" t="0" r="r" b="b"/>
            <a:pathLst>
              <a:path w="840" h="2808">
                <a:moveTo>
                  <a:pt x="0" y="2808"/>
                </a:moveTo>
                <a:lnTo>
                  <a:pt x="315" y="2808"/>
                </a:lnTo>
                <a:lnTo>
                  <a:pt x="840" y="2496"/>
                </a:lnTo>
                <a:lnTo>
                  <a:pt x="840" y="312"/>
                </a:lnTo>
                <a:lnTo>
                  <a:pt x="315" y="0"/>
                </a:lnTo>
                <a:lnTo>
                  <a:pt x="0" y="0"/>
                </a:lnTo>
                <a:lnTo>
                  <a:pt x="0" y="2808"/>
                </a:lnTo>
                <a:close/>
              </a:path>
            </a:pathLst>
          </a:custGeom>
          <a:solidFill>
            <a:srgbClr val="FFFFFF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34925" y="4548188"/>
            <a:ext cx="82819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>
            <a:off x="3189288" y="4719638"/>
            <a:ext cx="4302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z</a:t>
            </a:r>
            <a:r>
              <a:rPr kumimoji="1" lang="en-US" altLang="zh-CN" baseline="-25000"/>
              <a:t>0</a:t>
            </a:r>
            <a:endParaRPr kumimoji="1" lang="en-US" altLang="zh-CN"/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2355850" y="2141538"/>
            <a:ext cx="4302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z</a:t>
            </a:r>
            <a:r>
              <a:rPr kumimoji="1" lang="en-US" altLang="zh-CN" i="1" baseline="-25000">
                <a:sym typeface="Symbol" pitchFamily="18" charset="2"/>
              </a:rPr>
              <a:t></a:t>
            </a:r>
            <a:endParaRPr kumimoji="1" lang="en-US" altLang="zh-CN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017963" y="3563938"/>
            <a:ext cx="18288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>
            <a:off x="3779838" y="3798888"/>
            <a:ext cx="4302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r</a:t>
            </a:r>
            <a:r>
              <a:rPr kumimoji="1" lang="en-US" altLang="zh-CN" i="1" baseline="-25000"/>
              <a:t>g</a:t>
            </a:r>
            <a:endParaRPr kumimoji="1" lang="en-US" altLang="zh-CN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 flipV="1">
            <a:off x="4173538" y="3563938"/>
            <a:ext cx="0" cy="976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7850188" y="4545013"/>
            <a:ext cx="4302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z</a:t>
            </a:r>
            <a:endParaRPr kumimoji="1" lang="en-US" altLang="zh-CN"/>
          </a:p>
        </p:txBody>
      </p: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3636963" y="1552575"/>
            <a:ext cx="4302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x</a:t>
            </a:r>
            <a:endParaRPr kumimoji="1" lang="en-US" altLang="zh-CN"/>
          </a:p>
        </p:txBody>
      </p:sp>
      <p:sp>
        <p:nvSpPr>
          <p:cNvPr id="248859" name="Text Box 27"/>
          <p:cNvSpPr txBox="1">
            <a:spLocks noChangeArrowheads="1"/>
          </p:cNvSpPr>
          <p:nvPr/>
        </p:nvSpPr>
        <p:spPr bwMode="auto">
          <a:xfrm>
            <a:off x="5254625" y="3113088"/>
            <a:ext cx="3238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>
                <a:sym typeface="Symbol" pitchFamily="18" charset="2"/>
              </a:rPr>
              <a:t></a:t>
            </a:r>
            <a:endParaRPr kumimoji="1" lang="en-US" altLang="zh-CN"/>
          </a:p>
        </p:txBody>
      </p:sp>
      <p:sp>
        <p:nvSpPr>
          <p:cNvPr id="248860" name="Freeform 28"/>
          <p:cNvSpPr>
            <a:spLocks/>
          </p:cNvSpPr>
          <p:nvPr/>
        </p:nvSpPr>
        <p:spPr bwMode="auto">
          <a:xfrm>
            <a:off x="5148263" y="3241675"/>
            <a:ext cx="131762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5" y="156"/>
              </a:cxn>
              <a:cxn ang="0">
                <a:pos x="105" y="468"/>
              </a:cxn>
            </a:cxnLst>
            <a:rect l="0" t="0" r="r" b="b"/>
            <a:pathLst>
              <a:path w="332" h="468">
                <a:moveTo>
                  <a:pt x="0" y="0"/>
                </a:moveTo>
                <a:cubicBezTo>
                  <a:pt x="149" y="39"/>
                  <a:pt x="298" y="78"/>
                  <a:pt x="315" y="156"/>
                </a:cubicBezTo>
                <a:cubicBezTo>
                  <a:pt x="332" y="234"/>
                  <a:pt x="218" y="351"/>
                  <a:pt x="105" y="468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61" name="Line 29"/>
          <p:cNvSpPr>
            <a:spLocks noChangeShapeType="1"/>
          </p:cNvSpPr>
          <p:nvPr/>
        </p:nvSpPr>
        <p:spPr bwMode="auto">
          <a:xfrm flipV="1">
            <a:off x="6329363" y="2581275"/>
            <a:ext cx="0" cy="1968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62" name="Text Box 30"/>
          <p:cNvSpPr txBox="1">
            <a:spLocks noChangeArrowheads="1"/>
          </p:cNvSpPr>
          <p:nvPr/>
        </p:nvSpPr>
        <p:spPr bwMode="auto">
          <a:xfrm>
            <a:off x="6237288" y="3451225"/>
            <a:ext cx="430212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r</a:t>
            </a:r>
            <a:r>
              <a:rPr kumimoji="1" lang="en-US" altLang="zh-CN" baseline="-25000"/>
              <a:t>0</a:t>
            </a:r>
            <a:endParaRPr kumimoji="1" lang="en-US" altLang="zh-CN"/>
          </a:p>
        </p:txBody>
      </p:sp>
      <p:sp>
        <p:nvSpPr>
          <p:cNvPr id="248863" name="Freeform 31" descr="宽上对角线"/>
          <p:cNvSpPr>
            <a:spLocks/>
          </p:cNvSpPr>
          <p:nvPr/>
        </p:nvSpPr>
        <p:spPr bwMode="auto">
          <a:xfrm>
            <a:off x="1909763" y="2955925"/>
            <a:ext cx="107950" cy="3195638"/>
          </a:xfrm>
          <a:custGeom>
            <a:avLst/>
            <a:gdLst/>
            <a:ahLst/>
            <a:cxnLst>
              <a:cxn ang="0">
                <a:pos x="0" y="2316"/>
              </a:cxn>
              <a:cxn ang="0">
                <a:pos x="105" y="2256"/>
              </a:cxn>
              <a:cxn ang="0">
                <a:pos x="105" y="57"/>
              </a:cxn>
              <a:cxn ang="0">
                <a:pos x="3" y="0"/>
              </a:cxn>
              <a:cxn ang="0">
                <a:pos x="0" y="2316"/>
              </a:cxn>
            </a:cxnLst>
            <a:rect l="0" t="0" r="r" b="b"/>
            <a:pathLst>
              <a:path w="105" h="2316">
                <a:moveTo>
                  <a:pt x="0" y="2316"/>
                </a:moveTo>
                <a:lnTo>
                  <a:pt x="105" y="2256"/>
                </a:lnTo>
                <a:lnTo>
                  <a:pt x="105" y="57"/>
                </a:lnTo>
                <a:lnTo>
                  <a:pt x="3" y="0"/>
                </a:lnTo>
                <a:lnTo>
                  <a:pt x="0" y="2316"/>
                </a:lnTo>
                <a:close/>
              </a:path>
            </a:pathLst>
          </a:custGeom>
          <a:pattFill prst="wdUpDiag">
            <a:fgClr>
              <a:srgbClr val="FF66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>
            <a:off x="2649538" y="5419725"/>
            <a:ext cx="0" cy="81756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65" name="Line 33"/>
          <p:cNvSpPr>
            <a:spLocks noChangeShapeType="1"/>
          </p:cNvSpPr>
          <p:nvPr/>
        </p:nvSpPr>
        <p:spPr bwMode="auto">
          <a:xfrm>
            <a:off x="4643438" y="5419725"/>
            <a:ext cx="0" cy="81756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66" name="Line 34"/>
          <p:cNvSpPr>
            <a:spLocks noChangeShapeType="1"/>
          </p:cNvSpPr>
          <p:nvPr/>
        </p:nvSpPr>
        <p:spPr bwMode="auto">
          <a:xfrm>
            <a:off x="2649538" y="6080125"/>
            <a:ext cx="20081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sm" len="sm"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67" name="Text Box 35"/>
          <p:cNvSpPr txBox="1">
            <a:spLocks noChangeArrowheads="1"/>
          </p:cNvSpPr>
          <p:nvPr/>
        </p:nvSpPr>
        <p:spPr bwMode="auto">
          <a:xfrm>
            <a:off x="3473450" y="5589588"/>
            <a:ext cx="4302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l</a:t>
            </a:r>
            <a:r>
              <a:rPr kumimoji="1" lang="en-US" altLang="zh-CN" i="1" baseline="-25000"/>
              <a:t>g</a:t>
            </a:r>
            <a:endParaRPr kumimoji="1" lang="en-US" altLang="zh-CN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>
            <a:off x="461963" y="5856288"/>
            <a:ext cx="10763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69" name="Text Box 37"/>
          <p:cNvSpPr txBox="1">
            <a:spLocks noChangeArrowheads="1"/>
          </p:cNvSpPr>
          <p:nvPr/>
        </p:nvSpPr>
        <p:spPr bwMode="auto">
          <a:xfrm>
            <a:off x="787400" y="5327650"/>
            <a:ext cx="4302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b="1"/>
              <a:t>M</a:t>
            </a:r>
            <a:endParaRPr kumimoji="1" lang="en-US" altLang="zh-CN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>
            <a:off x="5788025" y="5856288"/>
            <a:ext cx="10763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71" name="Text Box 39"/>
          <p:cNvSpPr txBox="1">
            <a:spLocks noChangeArrowheads="1"/>
          </p:cNvSpPr>
          <p:nvPr/>
        </p:nvSpPr>
        <p:spPr bwMode="auto">
          <a:xfrm>
            <a:off x="6237288" y="5327650"/>
            <a:ext cx="4302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b="1"/>
              <a:t>M</a:t>
            </a:r>
            <a:endParaRPr kumimoji="1" lang="en-US" altLang="zh-CN"/>
          </a:p>
        </p:txBody>
      </p:sp>
      <p:sp>
        <p:nvSpPr>
          <p:cNvPr id="248872" name="Line 40"/>
          <p:cNvSpPr>
            <a:spLocks noChangeShapeType="1"/>
          </p:cNvSpPr>
          <p:nvPr/>
        </p:nvSpPr>
        <p:spPr bwMode="auto">
          <a:xfrm flipH="1">
            <a:off x="1214438" y="3014663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73" name="Line 41"/>
          <p:cNvSpPr>
            <a:spLocks noChangeShapeType="1"/>
          </p:cNvSpPr>
          <p:nvPr/>
        </p:nvSpPr>
        <p:spPr bwMode="auto">
          <a:xfrm flipV="1">
            <a:off x="1433513" y="3019425"/>
            <a:ext cx="0" cy="1530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1220788" y="3568700"/>
            <a:ext cx="430212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r</a:t>
            </a:r>
            <a:endParaRPr kumimoji="1" lang="en-US" altLang="zh-CN"/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2654300" y="3567113"/>
            <a:ext cx="2006600" cy="1962150"/>
            <a:chOff x="2172" y="2247"/>
            <a:chExt cx="1264" cy="1236"/>
          </a:xfrm>
        </p:grpSpPr>
        <p:sp>
          <p:nvSpPr>
            <p:cNvPr id="248876" name="Line 44"/>
            <p:cNvSpPr>
              <a:spLocks noChangeShapeType="1"/>
            </p:cNvSpPr>
            <p:nvPr/>
          </p:nvSpPr>
          <p:spPr bwMode="auto">
            <a:xfrm flipH="1">
              <a:off x="2172" y="2247"/>
              <a:ext cx="0" cy="1232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8877" name="Line 45"/>
            <p:cNvSpPr>
              <a:spLocks noChangeShapeType="1"/>
            </p:cNvSpPr>
            <p:nvPr/>
          </p:nvSpPr>
          <p:spPr bwMode="auto">
            <a:xfrm flipH="1">
              <a:off x="3436" y="2251"/>
              <a:ext cx="0" cy="1232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48878" name="Group 46"/>
          <p:cNvGrpSpPr>
            <a:grpSpLocks/>
          </p:cNvGrpSpPr>
          <p:nvPr/>
        </p:nvGrpSpPr>
        <p:grpSpPr bwMode="auto">
          <a:xfrm>
            <a:off x="1423988" y="2579688"/>
            <a:ext cx="4476750" cy="3944937"/>
            <a:chOff x="1397" y="1625"/>
            <a:chExt cx="2820" cy="2485"/>
          </a:xfrm>
        </p:grpSpPr>
        <p:sp>
          <p:nvSpPr>
            <p:cNvPr id="248879" name="Line 47"/>
            <p:cNvSpPr>
              <a:spLocks noChangeShapeType="1"/>
            </p:cNvSpPr>
            <p:nvPr/>
          </p:nvSpPr>
          <p:spPr bwMode="auto">
            <a:xfrm>
              <a:off x="1397" y="1625"/>
              <a:ext cx="777" cy="618"/>
            </a:xfrm>
            <a:prstGeom prst="line">
              <a:avLst/>
            </a:prstGeom>
            <a:noFill/>
            <a:ln w="762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8880" name="Line 48"/>
            <p:cNvSpPr>
              <a:spLocks noChangeShapeType="1"/>
            </p:cNvSpPr>
            <p:nvPr/>
          </p:nvSpPr>
          <p:spPr bwMode="auto">
            <a:xfrm flipH="1" flipV="1">
              <a:off x="3431" y="3486"/>
              <a:ext cx="786" cy="624"/>
            </a:xfrm>
            <a:prstGeom prst="line">
              <a:avLst/>
            </a:prstGeom>
            <a:noFill/>
            <a:ln w="762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8881" name="Line 49"/>
            <p:cNvSpPr>
              <a:spLocks noChangeShapeType="1"/>
            </p:cNvSpPr>
            <p:nvPr/>
          </p:nvSpPr>
          <p:spPr bwMode="auto">
            <a:xfrm flipH="1">
              <a:off x="3431" y="1626"/>
              <a:ext cx="777" cy="618"/>
            </a:xfrm>
            <a:prstGeom prst="line">
              <a:avLst/>
            </a:prstGeom>
            <a:noFill/>
            <a:ln w="762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8882" name="Line 50"/>
            <p:cNvSpPr>
              <a:spLocks noChangeShapeType="1"/>
            </p:cNvSpPr>
            <p:nvPr/>
          </p:nvSpPr>
          <p:spPr bwMode="auto">
            <a:xfrm flipV="1">
              <a:off x="1404" y="3483"/>
              <a:ext cx="777" cy="618"/>
            </a:xfrm>
            <a:prstGeom prst="line">
              <a:avLst/>
            </a:prstGeom>
            <a:noFill/>
            <a:ln w="7620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8883" name="Rectangle 51"/>
          <p:cNvSpPr>
            <a:spLocks noChangeArrowheads="1"/>
          </p:cNvSpPr>
          <p:nvPr/>
        </p:nvSpPr>
        <p:spPr bwMode="auto">
          <a:xfrm>
            <a:off x="4427538" y="1773238"/>
            <a:ext cx="4643437" cy="4895850"/>
          </a:xfrm>
          <a:prstGeom prst="rect">
            <a:avLst/>
          </a:prstGeom>
          <a:solidFill>
            <a:srgbClr val="00CC99">
              <a:alpha val="39999"/>
            </a:srgbClr>
          </a:soli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48884" name="Object 52"/>
          <p:cNvGraphicFramePr>
            <a:graphicFrameLocks noChangeAspect="1"/>
          </p:cNvGraphicFramePr>
          <p:nvPr/>
        </p:nvGraphicFramePr>
        <p:xfrm>
          <a:off x="4752975" y="1989138"/>
          <a:ext cx="2263775" cy="911225"/>
        </p:xfrm>
        <a:graphic>
          <a:graphicData uri="http://schemas.openxmlformats.org/presentationml/2006/ole">
            <p:oleObj spid="_x0000_s248884" name="Equation" r:id="rId3" imgW="977760" imgH="393480" progId="Equation.DSMT4">
              <p:embed/>
            </p:oleObj>
          </a:graphicData>
        </a:graphic>
      </p:graphicFrame>
      <p:graphicFrame>
        <p:nvGraphicFramePr>
          <p:cNvPr id="248885" name="Object 53"/>
          <p:cNvGraphicFramePr>
            <a:graphicFrameLocks noChangeAspect="1"/>
          </p:cNvGraphicFramePr>
          <p:nvPr/>
        </p:nvGraphicFramePr>
        <p:xfrm>
          <a:off x="7416800" y="2205038"/>
          <a:ext cx="1411288" cy="471487"/>
        </p:xfrm>
        <a:graphic>
          <a:graphicData uri="http://schemas.openxmlformats.org/presentationml/2006/ole">
            <p:oleObj spid="_x0000_s248885" name="Equation" r:id="rId4" imgW="609480" imgH="203040" progId="Equation.DSMT4">
              <p:embed/>
            </p:oleObj>
          </a:graphicData>
        </a:graphic>
      </p:graphicFrame>
      <p:graphicFrame>
        <p:nvGraphicFramePr>
          <p:cNvPr id="248886" name="Object 54"/>
          <p:cNvGraphicFramePr>
            <a:graphicFrameLocks noChangeAspect="1"/>
          </p:cNvGraphicFramePr>
          <p:nvPr/>
        </p:nvGraphicFramePr>
        <p:xfrm>
          <a:off x="4681538" y="3187700"/>
          <a:ext cx="4211637" cy="746125"/>
        </p:xfrm>
        <a:graphic>
          <a:graphicData uri="http://schemas.openxmlformats.org/presentationml/2006/ole">
            <p:oleObj spid="_x0000_s248886" name="Equation" r:id="rId5" imgW="1346200" imgH="241300" progId="Equation.DSMT4">
              <p:embed/>
            </p:oleObj>
          </a:graphicData>
        </a:graphic>
      </p:graphicFrame>
      <p:graphicFrame>
        <p:nvGraphicFramePr>
          <p:cNvPr id="248887" name="Object 55"/>
          <p:cNvGraphicFramePr>
            <a:graphicFrameLocks noChangeAspect="1"/>
          </p:cNvGraphicFramePr>
          <p:nvPr/>
        </p:nvGraphicFramePr>
        <p:xfrm>
          <a:off x="5689600" y="4205288"/>
          <a:ext cx="2012950" cy="736600"/>
        </p:xfrm>
        <a:graphic>
          <a:graphicData uri="http://schemas.openxmlformats.org/presentationml/2006/ole">
            <p:oleObj spid="_x0000_s248887" name="Equation" r:id="rId6" imgW="838080" imgH="304560" progId="Equation.DSMT4">
              <p:embed/>
            </p:oleObj>
          </a:graphicData>
        </a:graphic>
      </p:graphicFrame>
      <p:graphicFrame>
        <p:nvGraphicFramePr>
          <p:cNvPr id="248888" name="Object 56"/>
          <p:cNvGraphicFramePr>
            <a:graphicFrameLocks noChangeAspect="1"/>
          </p:cNvGraphicFramePr>
          <p:nvPr/>
        </p:nvGraphicFramePr>
        <p:xfrm>
          <a:off x="5040313" y="5229225"/>
          <a:ext cx="3203575" cy="1100138"/>
        </p:xfrm>
        <a:graphic>
          <a:graphicData uri="http://schemas.openxmlformats.org/presentationml/2006/ole">
            <p:oleObj spid="_x0000_s248888" name="Equation" r:id="rId7" imgW="1244520" imgH="431640" progId="Equation.DSMT4">
              <p:embed/>
            </p:oleObj>
          </a:graphicData>
        </a:graphic>
      </p:graphicFrame>
      <p:sp>
        <p:nvSpPr>
          <p:cNvPr id="248889" name="Text Box 57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8</a:t>
            </a:r>
          </a:p>
        </p:txBody>
      </p:sp>
      <p:sp>
        <p:nvSpPr>
          <p:cNvPr id="248890" name="Line 58"/>
          <p:cNvSpPr>
            <a:spLocks noChangeShapeType="1"/>
          </p:cNvSpPr>
          <p:nvPr/>
        </p:nvSpPr>
        <p:spPr bwMode="auto">
          <a:xfrm flipH="1" flipV="1">
            <a:off x="1958975" y="2989263"/>
            <a:ext cx="1173163" cy="1535112"/>
          </a:xfrm>
          <a:prstGeom prst="line">
            <a:avLst/>
          </a:prstGeom>
          <a:noFill/>
          <a:ln w="76200">
            <a:solidFill>
              <a:srgbClr val="C97C15"/>
            </a:solidFill>
            <a:round/>
            <a:headEnd type="stealth" w="med" len="lg"/>
            <a:tailEnd type="stealth" w="med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48891" name="Text Box 59"/>
          <p:cNvSpPr txBox="1">
            <a:spLocks noChangeArrowheads="1"/>
          </p:cNvSpPr>
          <p:nvPr/>
        </p:nvSpPr>
        <p:spPr bwMode="auto">
          <a:xfrm>
            <a:off x="2124075" y="3497263"/>
            <a:ext cx="430213" cy="436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R</a:t>
            </a:r>
            <a:endParaRPr kumimoji="1" lang="en-US" altLang="zh-CN"/>
          </a:p>
        </p:txBody>
      </p:sp>
      <p:sp>
        <p:nvSpPr>
          <p:cNvPr id="248892" name="Text Box 60"/>
          <p:cNvSpPr txBox="1">
            <a:spLocks noChangeArrowheads="1"/>
          </p:cNvSpPr>
          <p:nvPr/>
        </p:nvSpPr>
        <p:spPr bwMode="auto">
          <a:xfrm>
            <a:off x="6227763" y="5584825"/>
            <a:ext cx="309562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r>
              <a:rPr kumimoji="1" lang="en-US" altLang="zh-CN" b="1">
                <a:solidFill>
                  <a:srgbClr val="0000FF"/>
                </a:solidFill>
                <a:sym typeface="Symbol" pitchFamily="18" charset="2"/>
              </a:rPr>
              <a:t>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4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1191 -0.40347 " pathEditMode="relative" rAng="0" ptsTypes="AA">
                                      <p:cBhvr>
                                        <p:cTn id="41" dur="2000" spd="-100000" fill="hold"/>
                                        <p:tgtEl>
                                          <p:spTgt spid="248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83" grpId="0" animBg="1"/>
      <p:bldP spid="248890" grpId="0" animBg="1"/>
      <p:bldP spid="248891" grpId="0" animBg="1"/>
      <p:bldP spid="248892" grpId="0" animBg="1"/>
      <p:bldP spid="24889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025" y="647700"/>
            <a:ext cx="21399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声   明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05000"/>
            <a:ext cx="8001000" cy="3276600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/>
              <a:t>        </a:t>
            </a:r>
            <a:r>
              <a:rPr lang="zh-CN" altLang="en-US"/>
              <a:t>本讲稿中引用的图、表、数据全部取自公开发表的书籍、文献、论文，而且仅为教学使用，</a:t>
            </a:r>
            <a:r>
              <a:rPr lang="zh-CN" altLang="en-US">
                <a:solidFill>
                  <a:srgbClr val="FF0000"/>
                </a:solidFill>
              </a:rPr>
              <a:t>任何人不得将其用于商业目的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188913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圆柱体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  <a:r>
              <a:rPr lang="zh-CN" altLang="en-US">
                <a:ea typeface="黑体" pitchFamily="49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圆台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2166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隶书" pitchFamily="49" charset="-122"/>
              </a:rPr>
              <a:t>倒角</a:t>
            </a:r>
            <a:r>
              <a:rPr lang="zh-CN" altLang="en-US"/>
              <a:t>圆柱体（</a:t>
            </a:r>
            <a:r>
              <a:rPr lang="zh-CN" altLang="en-US">
                <a:solidFill>
                  <a:srgbClr val="FF0000"/>
                </a:solidFill>
              </a:rPr>
              <a:t>圆台</a:t>
            </a:r>
            <a:r>
              <a:rPr lang="zh-CN" altLang="en-US"/>
              <a:t>）极头（</a:t>
            </a:r>
            <a:r>
              <a:rPr lang="zh-CN" altLang="en-US">
                <a:solidFill>
                  <a:srgbClr val="FF00FF"/>
                </a:solidFill>
              </a:rPr>
              <a:t>对</a:t>
            </a:r>
            <a:r>
              <a:rPr lang="zh-CN" altLang="en-US"/>
              <a:t>）</a:t>
            </a: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1485900" y="1773238"/>
          <a:ext cx="6172200" cy="1452562"/>
        </p:xfrm>
        <a:graphic>
          <a:graphicData uri="http://schemas.openxmlformats.org/presentationml/2006/ole">
            <p:oleObj spid="_x0000_s249860" name="Equation" r:id="rId3" imgW="2184120" imgH="520560" progId="Equation.DSMT4">
              <p:embed/>
            </p:oleObj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611188" y="3429000"/>
          <a:ext cx="3382962" cy="1497013"/>
        </p:xfrm>
        <a:graphic>
          <a:graphicData uri="http://schemas.openxmlformats.org/presentationml/2006/ole">
            <p:oleObj spid="_x0000_s249861" name="Equation" r:id="rId4" imgW="1358640" imgH="609480" progId="Equation.DSMT4">
              <p:embed/>
            </p:oleObj>
          </a:graphicData>
        </a:graphic>
      </p:graphicFrame>
      <p:sp>
        <p:nvSpPr>
          <p:cNvPr id="249862" name="AutoShape 6"/>
          <p:cNvSpPr>
            <a:spLocks noChangeArrowheads="1"/>
          </p:cNvSpPr>
          <p:nvPr/>
        </p:nvSpPr>
        <p:spPr bwMode="auto">
          <a:xfrm>
            <a:off x="755650" y="5589588"/>
            <a:ext cx="504825" cy="6477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1619250" y="5300663"/>
          <a:ext cx="1392238" cy="1060450"/>
        </p:xfrm>
        <a:graphic>
          <a:graphicData uri="http://schemas.openxmlformats.org/presentationml/2006/ole">
            <p:oleObj spid="_x0000_s249863" name="Equation" r:id="rId5" imgW="558720" imgH="431640" progId="Equation.DSMT4">
              <p:embed/>
            </p:oleObj>
          </a:graphicData>
        </a:graphic>
      </p:graphicFrame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6516688" y="3716338"/>
            <a:ext cx="23145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在圆锥体的顶点</a:t>
            </a:r>
          </a:p>
        </p:txBody>
      </p:sp>
      <p:sp>
        <p:nvSpPr>
          <p:cNvPr id="249865" name="AutoShape 9"/>
          <p:cNvSpPr>
            <a:spLocks noChangeArrowheads="1"/>
          </p:cNvSpPr>
          <p:nvPr/>
        </p:nvSpPr>
        <p:spPr bwMode="auto">
          <a:xfrm rot="-5400000">
            <a:off x="4789488" y="4614863"/>
            <a:ext cx="2879725" cy="866775"/>
          </a:xfrm>
          <a:custGeom>
            <a:avLst/>
            <a:gdLst>
              <a:gd name="G0" fmla="+- 9127 0 0"/>
              <a:gd name="G1" fmla="+- 21600 0 9127"/>
              <a:gd name="G2" fmla="*/ 9127 1 2"/>
              <a:gd name="G3" fmla="+- 21600 0 G2"/>
              <a:gd name="G4" fmla="+/ 9127 21600 2"/>
              <a:gd name="G5" fmla="+/ G1 0 2"/>
              <a:gd name="G6" fmla="*/ 21600 21600 9127"/>
              <a:gd name="G7" fmla="*/ G6 1 2"/>
              <a:gd name="G8" fmla="+- 21600 0 G7"/>
              <a:gd name="G9" fmla="*/ 21600 1 2"/>
              <a:gd name="G10" fmla="+- 9127 0 G9"/>
              <a:gd name="G11" fmla="?: G10 G8 0"/>
              <a:gd name="G12" fmla="?: G10 G7 21600"/>
              <a:gd name="T0" fmla="*/ 17036 w 21600"/>
              <a:gd name="T1" fmla="*/ 10800 h 21600"/>
              <a:gd name="T2" fmla="*/ 10800 w 21600"/>
              <a:gd name="T3" fmla="*/ 21600 h 21600"/>
              <a:gd name="T4" fmla="*/ 4564 w 21600"/>
              <a:gd name="T5" fmla="*/ 10800 h 21600"/>
              <a:gd name="T6" fmla="*/ 10800 w 21600"/>
              <a:gd name="T7" fmla="*/ 0 h 21600"/>
              <a:gd name="T8" fmla="*/ 6364 w 21600"/>
              <a:gd name="T9" fmla="*/ 6364 h 21600"/>
              <a:gd name="T10" fmla="*/ 15236 w 21600"/>
              <a:gd name="T11" fmla="*/ 152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127" y="21600"/>
                </a:lnTo>
                <a:lnTo>
                  <a:pt x="1247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9866" name="Line 10"/>
          <p:cNvSpPr>
            <a:spLocks noChangeShapeType="1"/>
          </p:cNvSpPr>
          <p:nvPr/>
        </p:nvSpPr>
        <p:spPr bwMode="auto">
          <a:xfrm rot="3240000">
            <a:off x="5091906" y="4414044"/>
            <a:ext cx="2576513" cy="9525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49867" name="Line 11"/>
          <p:cNvSpPr>
            <a:spLocks noChangeShapeType="1"/>
          </p:cNvSpPr>
          <p:nvPr/>
        </p:nvSpPr>
        <p:spPr bwMode="auto">
          <a:xfrm rot="18360000" flipV="1">
            <a:off x="5279232" y="5601493"/>
            <a:ext cx="2317750" cy="4763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4932363" y="3609975"/>
            <a:ext cx="865187" cy="28797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49869" name="Line 13"/>
          <p:cNvSpPr>
            <a:spLocks noChangeShapeType="1"/>
          </p:cNvSpPr>
          <p:nvPr/>
        </p:nvSpPr>
        <p:spPr bwMode="auto">
          <a:xfrm>
            <a:off x="4356100" y="5048250"/>
            <a:ext cx="3238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7164388" y="5734050"/>
          <a:ext cx="1771650" cy="592138"/>
        </p:xfrm>
        <a:graphic>
          <a:graphicData uri="http://schemas.openxmlformats.org/presentationml/2006/ole">
            <p:oleObj spid="_x0000_s249870" name="Equation" r:id="rId6" imgW="711000" imgH="241200" progId="Equation.DSMT4">
              <p:embed/>
            </p:oleObj>
          </a:graphicData>
        </a:graphic>
      </p:graphicFrame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3059113" y="5589588"/>
            <a:ext cx="17049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最大值条件</a:t>
            </a: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7591425" y="0"/>
            <a:ext cx="15525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9</a:t>
            </a:r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6011863" y="4576763"/>
            <a:ext cx="3238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>
                <a:solidFill>
                  <a:srgbClr val="FF0000"/>
                </a:solidFill>
                <a:sym typeface="Symbol" pitchFamily="18" charset="2"/>
              </a:rPr>
              <a:t></a:t>
            </a:r>
            <a:endParaRPr kumimoji="1" lang="en-US" altLang="zh-CN">
              <a:solidFill>
                <a:srgbClr val="FF0000"/>
              </a:solidFill>
            </a:endParaRPr>
          </a:p>
        </p:txBody>
      </p:sp>
      <p:sp>
        <p:nvSpPr>
          <p:cNvPr id="249874" name="Freeform 18"/>
          <p:cNvSpPr>
            <a:spLocks/>
          </p:cNvSpPr>
          <p:nvPr/>
        </p:nvSpPr>
        <p:spPr bwMode="auto">
          <a:xfrm>
            <a:off x="6375400" y="4699000"/>
            <a:ext cx="201613" cy="344488"/>
          </a:xfrm>
          <a:custGeom>
            <a:avLst/>
            <a:gdLst/>
            <a:ahLst/>
            <a:cxnLst>
              <a:cxn ang="0">
                <a:pos x="127" y="0"/>
              </a:cxn>
              <a:cxn ang="0">
                <a:pos x="55" y="24"/>
              </a:cxn>
              <a:cxn ang="0">
                <a:pos x="7" y="76"/>
              </a:cxn>
              <a:cxn ang="0">
                <a:pos x="10" y="150"/>
              </a:cxn>
              <a:cxn ang="0">
                <a:pos x="46" y="217"/>
              </a:cxn>
            </a:cxnLst>
            <a:rect l="0" t="0" r="r" b="b"/>
            <a:pathLst>
              <a:path w="127" h="217">
                <a:moveTo>
                  <a:pt x="127" y="0"/>
                </a:moveTo>
                <a:cubicBezTo>
                  <a:pt x="115" y="4"/>
                  <a:pt x="75" y="11"/>
                  <a:pt x="55" y="24"/>
                </a:cubicBezTo>
                <a:cubicBezTo>
                  <a:pt x="35" y="37"/>
                  <a:pt x="14" y="55"/>
                  <a:pt x="7" y="76"/>
                </a:cubicBezTo>
                <a:cubicBezTo>
                  <a:pt x="0" y="97"/>
                  <a:pt x="4" y="127"/>
                  <a:pt x="10" y="150"/>
                </a:cubicBezTo>
                <a:cubicBezTo>
                  <a:pt x="16" y="173"/>
                  <a:pt x="38" y="203"/>
                  <a:pt x="46" y="21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9875" name="Line 19"/>
          <p:cNvSpPr>
            <a:spLocks noChangeShapeType="1"/>
          </p:cNvSpPr>
          <p:nvPr/>
        </p:nvSpPr>
        <p:spPr bwMode="auto">
          <a:xfrm>
            <a:off x="5867400" y="5046663"/>
            <a:ext cx="0" cy="13350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9876" name="Line 20"/>
          <p:cNvSpPr>
            <a:spLocks noChangeShapeType="1"/>
          </p:cNvSpPr>
          <p:nvPr/>
        </p:nvSpPr>
        <p:spPr bwMode="auto">
          <a:xfrm rot="5400000">
            <a:off x="6350794" y="5898356"/>
            <a:ext cx="0" cy="966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lg"/>
            <a:tailEnd type="stealth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9877" name="Line 21"/>
          <p:cNvSpPr>
            <a:spLocks noChangeShapeType="1"/>
          </p:cNvSpPr>
          <p:nvPr/>
        </p:nvSpPr>
        <p:spPr bwMode="auto">
          <a:xfrm>
            <a:off x="6837363" y="50466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9878" name="Text Box 22"/>
          <p:cNvSpPr txBox="1">
            <a:spLocks noChangeArrowheads="1"/>
          </p:cNvSpPr>
          <p:nvPr/>
        </p:nvSpPr>
        <p:spPr bwMode="auto">
          <a:xfrm>
            <a:off x="5724525" y="5445125"/>
            <a:ext cx="303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49879" name="Text Box 23"/>
          <p:cNvSpPr txBox="1">
            <a:spLocks noChangeArrowheads="1"/>
          </p:cNvSpPr>
          <p:nvPr/>
        </p:nvSpPr>
        <p:spPr bwMode="auto">
          <a:xfrm>
            <a:off x="6156325" y="6092825"/>
            <a:ext cx="4143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FF0000"/>
                </a:solidFill>
              </a:rPr>
              <a:t>z</a:t>
            </a:r>
            <a:r>
              <a:rPr lang="en-US" altLang="zh-CN" i="1" baseline="-25000">
                <a:solidFill>
                  <a:srgbClr val="FF0000"/>
                </a:solidFill>
                <a:sym typeface="Symbol" pitchFamily="18" charset="2"/>
              </a:rPr>
              <a:t></a:t>
            </a:r>
            <a:endParaRPr lang="en-US" altLang="zh-CN" i="1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2" grpId="0" animBg="1"/>
      <p:bldP spid="249864" grpId="0"/>
      <p:bldP spid="249865" grpId="0" animBg="1"/>
      <p:bldP spid="249866" grpId="0" animBg="1"/>
      <p:bldP spid="249867" grpId="0" animBg="1"/>
      <p:bldP spid="249868" grpId="0" animBg="1"/>
      <p:bldP spid="249869" grpId="0" animBg="1"/>
      <p:bldP spid="249871" grpId="0"/>
      <p:bldP spid="249873" grpId="0"/>
      <p:bldP spid="249874" grpId="0" animBg="1"/>
      <p:bldP spid="249875" grpId="0" animBg="1"/>
      <p:bldP spid="249876" grpId="0" animBg="1"/>
      <p:bldP spid="249877" grpId="0" animBg="1"/>
      <p:bldP spid="249878" grpId="0" animBg="1"/>
      <p:bldP spid="2498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188913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圆柱体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  <a:r>
              <a:rPr lang="zh-CN" altLang="en-US">
                <a:ea typeface="黑体" pitchFamily="49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圆台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2166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隶书" pitchFamily="49" charset="-122"/>
              </a:rPr>
              <a:t>倒角</a:t>
            </a:r>
            <a:r>
              <a:rPr lang="zh-CN" altLang="en-US"/>
              <a:t>圆柱体（</a:t>
            </a:r>
            <a:r>
              <a:rPr lang="zh-CN" altLang="en-US">
                <a:solidFill>
                  <a:srgbClr val="FF0000"/>
                </a:solidFill>
              </a:rPr>
              <a:t>圆台</a:t>
            </a:r>
            <a:r>
              <a:rPr lang="zh-CN" altLang="en-US"/>
              <a:t>）极头（</a:t>
            </a:r>
            <a:r>
              <a:rPr lang="zh-CN" altLang="en-US">
                <a:solidFill>
                  <a:srgbClr val="FF00FF"/>
                </a:solidFill>
              </a:rPr>
              <a:t>对</a:t>
            </a:r>
            <a:r>
              <a:rPr lang="zh-CN" altLang="en-US"/>
              <a:t>）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4859338" y="1844675"/>
            <a:ext cx="2619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在圆锥体的顶点：</a:t>
            </a:r>
          </a:p>
        </p:txBody>
      </p:sp>
      <p:grpSp>
        <p:nvGrpSpPr>
          <p:cNvPr id="250885" name="Group 5"/>
          <p:cNvGrpSpPr>
            <a:grpSpLocks/>
          </p:cNvGrpSpPr>
          <p:nvPr/>
        </p:nvGrpSpPr>
        <p:grpSpPr bwMode="auto">
          <a:xfrm>
            <a:off x="393700" y="2212975"/>
            <a:ext cx="1730375" cy="2879725"/>
            <a:chOff x="248" y="1394"/>
            <a:chExt cx="1090" cy="1814"/>
          </a:xfrm>
        </p:grpSpPr>
        <p:sp>
          <p:nvSpPr>
            <p:cNvPr id="250886" name="AutoShape 6"/>
            <p:cNvSpPr>
              <a:spLocks noChangeArrowheads="1"/>
            </p:cNvSpPr>
            <p:nvPr/>
          </p:nvSpPr>
          <p:spPr bwMode="auto">
            <a:xfrm rot="-5400000">
              <a:off x="158" y="2028"/>
              <a:ext cx="1814" cy="546"/>
            </a:xfrm>
            <a:custGeom>
              <a:avLst/>
              <a:gdLst>
                <a:gd name="G0" fmla="+- 9127 0 0"/>
                <a:gd name="G1" fmla="+- 21600 0 9127"/>
                <a:gd name="G2" fmla="*/ 9127 1 2"/>
                <a:gd name="G3" fmla="+- 21600 0 G2"/>
                <a:gd name="G4" fmla="+/ 9127 21600 2"/>
                <a:gd name="G5" fmla="+/ G1 0 2"/>
                <a:gd name="G6" fmla="*/ 21600 21600 9127"/>
                <a:gd name="G7" fmla="*/ G6 1 2"/>
                <a:gd name="G8" fmla="+- 21600 0 G7"/>
                <a:gd name="G9" fmla="*/ 21600 1 2"/>
                <a:gd name="G10" fmla="+- 9127 0 G9"/>
                <a:gd name="G11" fmla="?: G10 G8 0"/>
                <a:gd name="G12" fmla="?: G10 G7 21600"/>
                <a:gd name="T0" fmla="*/ 17036 w 21600"/>
                <a:gd name="T1" fmla="*/ 10800 h 21600"/>
                <a:gd name="T2" fmla="*/ 10800 w 21600"/>
                <a:gd name="T3" fmla="*/ 21600 h 21600"/>
                <a:gd name="T4" fmla="*/ 4564 w 21600"/>
                <a:gd name="T5" fmla="*/ 10800 h 21600"/>
                <a:gd name="T6" fmla="*/ 10800 w 21600"/>
                <a:gd name="T7" fmla="*/ 0 h 21600"/>
                <a:gd name="T8" fmla="*/ 6364 w 21600"/>
                <a:gd name="T9" fmla="*/ 6364 h 21600"/>
                <a:gd name="T10" fmla="*/ 15236 w 21600"/>
                <a:gd name="T11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127" y="21600"/>
                  </a:lnTo>
                  <a:lnTo>
                    <a:pt x="1247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0887" name="Rectangle 7"/>
            <p:cNvSpPr>
              <a:spLocks noChangeArrowheads="1"/>
            </p:cNvSpPr>
            <p:nvPr/>
          </p:nvSpPr>
          <p:spPr bwMode="auto">
            <a:xfrm>
              <a:off x="248" y="1394"/>
              <a:ext cx="545" cy="181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aphicFrame>
        <p:nvGraphicFramePr>
          <p:cNvPr id="250888" name="Object 8"/>
          <p:cNvGraphicFramePr>
            <a:graphicFrameLocks noChangeAspect="1"/>
          </p:cNvGraphicFramePr>
          <p:nvPr/>
        </p:nvGraphicFramePr>
        <p:xfrm>
          <a:off x="5232400" y="3838575"/>
          <a:ext cx="3084513" cy="1030288"/>
        </p:xfrm>
        <a:graphic>
          <a:graphicData uri="http://schemas.openxmlformats.org/presentationml/2006/ole">
            <p:oleObj spid="_x0000_s250888" name="Equation" r:id="rId3" imgW="1346040" imgH="457200" progId="Equation.DSMT4">
              <p:embed/>
            </p:oleObj>
          </a:graphicData>
        </a:graphic>
      </p:graphicFrame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468313" y="5802313"/>
            <a:ext cx="30257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ea typeface="华文隶书" pitchFamily="2" charset="-122"/>
              </a:rPr>
              <a:t>最大值条件下：</a:t>
            </a:r>
          </a:p>
        </p:txBody>
      </p:sp>
      <p:grpSp>
        <p:nvGrpSpPr>
          <p:cNvPr id="250890" name="Group 10"/>
          <p:cNvGrpSpPr>
            <a:grpSpLocks/>
          </p:cNvGrpSpPr>
          <p:nvPr/>
        </p:nvGrpSpPr>
        <p:grpSpPr bwMode="auto">
          <a:xfrm>
            <a:off x="2973388" y="2197100"/>
            <a:ext cx="1743075" cy="2894013"/>
            <a:chOff x="1554" y="1393"/>
            <a:chExt cx="1098" cy="1823"/>
          </a:xfrm>
        </p:grpSpPr>
        <p:sp>
          <p:nvSpPr>
            <p:cNvPr id="250891" name="AutoShape 11"/>
            <p:cNvSpPr>
              <a:spLocks noChangeArrowheads="1"/>
            </p:cNvSpPr>
            <p:nvPr/>
          </p:nvSpPr>
          <p:spPr bwMode="auto">
            <a:xfrm rot="5400000" flipH="1">
              <a:off x="920" y="2036"/>
              <a:ext cx="1814" cy="546"/>
            </a:xfrm>
            <a:custGeom>
              <a:avLst/>
              <a:gdLst>
                <a:gd name="G0" fmla="+- 9127 0 0"/>
                <a:gd name="G1" fmla="+- 21600 0 9127"/>
                <a:gd name="G2" fmla="*/ 9127 1 2"/>
                <a:gd name="G3" fmla="+- 21600 0 G2"/>
                <a:gd name="G4" fmla="+/ 9127 21600 2"/>
                <a:gd name="G5" fmla="+/ G1 0 2"/>
                <a:gd name="G6" fmla="*/ 21600 21600 9127"/>
                <a:gd name="G7" fmla="*/ G6 1 2"/>
                <a:gd name="G8" fmla="+- 21600 0 G7"/>
                <a:gd name="G9" fmla="*/ 21600 1 2"/>
                <a:gd name="G10" fmla="+- 9127 0 G9"/>
                <a:gd name="G11" fmla="?: G10 G8 0"/>
                <a:gd name="G12" fmla="?: G10 G7 21600"/>
                <a:gd name="T0" fmla="*/ 17036 w 21600"/>
                <a:gd name="T1" fmla="*/ 10800 h 21600"/>
                <a:gd name="T2" fmla="*/ 10800 w 21600"/>
                <a:gd name="T3" fmla="*/ 21600 h 21600"/>
                <a:gd name="T4" fmla="*/ 4564 w 21600"/>
                <a:gd name="T5" fmla="*/ 10800 h 21600"/>
                <a:gd name="T6" fmla="*/ 10800 w 21600"/>
                <a:gd name="T7" fmla="*/ 0 h 21600"/>
                <a:gd name="T8" fmla="*/ 6364 w 21600"/>
                <a:gd name="T9" fmla="*/ 6364 h 21600"/>
                <a:gd name="T10" fmla="*/ 15236 w 21600"/>
                <a:gd name="T11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127" y="21600"/>
                  </a:lnTo>
                  <a:lnTo>
                    <a:pt x="1247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0892" name="Rectangle 12"/>
            <p:cNvSpPr>
              <a:spLocks noChangeArrowheads="1"/>
            </p:cNvSpPr>
            <p:nvPr/>
          </p:nvSpPr>
          <p:spPr bwMode="auto">
            <a:xfrm flipH="1">
              <a:off x="2107" y="1393"/>
              <a:ext cx="545" cy="181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34925" y="3652838"/>
            <a:ext cx="46783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906963" y="2492375"/>
          <a:ext cx="3986212" cy="973138"/>
        </p:xfrm>
        <a:graphic>
          <a:graphicData uri="http://schemas.openxmlformats.org/presentationml/2006/ole">
            <p:oleObj spid="_x0000_s250894" name="Equation" r:id="rId4" imgW="1739880" imgH="431640" progId="Equation.DSMT4">
              <p:embed/>
            </p:oleObj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3779838" y="5340350"/>
          <a:ext cx="5059362" cy="968375"/>
        </p:xfrm>
        <a:graphic>
          <a:graphicData uri="http://schemas.openxmlformats.org/presentationml/2006/ole">
            <p:oleObj spid="_x0000_s250895" name="Equation" r:id="rId5" imgW="2387520" imgH="457200" progId="Equation.DSMT4">
              <p:embed/>
            </p:oleObj>
          </a:graphicData>
        </a:graphic>
      </p:graphicFrame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10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1692275" y="2117725"/>
            <a:ext cx="12477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共顶点</a:t>
            </a:r>
          </a:p>
        </p:txBody>
      </p:sp>
      <p:grpSp>
        <p:nvGrpSpPr>
          <p:cNvPr id="250898" name="Group 18"/>
          <p:cNvGrpSpPr>
            <a:grpSpLocks/>
          </p:cNvGrpSpPr>
          <p:nvPr/>
        </p:nvGrpSpPr>
        <p:grpSpPr bwMode="auto">
          <a:xfrm>
            <a:off x="2287588" y="1579563"/>
            <a:ext cx="12700" cy="4154487"/>
            <a:chOff x="1432" y="1013"/>
            <a:chExt cx="8" cy="2617"/>
          </a:xfrm>
        </p:grpSpPr>
        <p:sp>
          <p:nvSpPr>
            <p:cNvPr id="250899" name="Line 19"/>
            <p:cNvSpPr>
              <a:spLocks noChangeShapeType="1"/>
            </p:cNvSpPr>
            <p:nvPr/>
          </p:nvSpPr>
          <p:spPr bwMode="auto">
            <a:xfrm rot="18360000" flipH="1">
              <a:off x="128" y="2318"/>
              <a:ext cx="2616" cy="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50900" name="Line 20"/>
            <p:cNvSpPr>
              <a:spLocks noChangeShapeType="1"/>
            </p:cNvSpPr>
            <p:nvPr/>
          </p:nvSpPr>
          <p:spPr bwMode="auto">
            <a:xfrm rot="3240000">
              <a:off x="128" y="2317"/>
              <a:ext cx="2616" cy="8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16185E-6 L -0.0559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5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188913"/>
            <a:ext cx="57721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圆柱体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  <a:r>
              <a:rPr lang="zh-CN" altLang="en-US">
                <a:ea typeface="黑体" pitchFamily="49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圆台</a:t>
            </a:r>
            <a:r>
              <a:rPr lang="zh-CN" altLang="en-US">
                <a:solidFill>
                  <a:srgbClr val="0000FF"/>
                </a:solidFill>
                <a:ea typeface="黑体" pitchFamily="49" charset="-122"/>
              </a:rPr>
              <a:t>极头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2166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隶书" pitchFamily="49" charset="-122"/>
              </a:rPr>
              <a:t>倒角</a:t>
            </a:r>
            <a:r>
              <a:rPr lang="zh-CN" altLang="en-US"/>
              <a:t>圆柱体（</a:t>
            </a:r>
            <a:r>
              <a:rPr lang="zh-CN" altLang="en-US">
                <a:solidFill>
                  <a:srgbClr val="FF0000"/>
                </a:solidFill>
              </a:rPr>
              <a:t>圆台</a:t>
            </a:r>
            <a:r>
              <a:rPr lang="zh-CN" altLang="en-US"/>
              <a:t>）极头（</a:t>
            </a:r>
            <a:r>
              <a:rPr lang="zh-CN" altLang="en-US">
                <a:solidFill>
                  <a:srgbClr val="FF00FF"/>
                </a:solidFill>
              </a:rPr>
              <a:t>对</a:t>
            </a:r>
            <a:r>
              <a:rPr lang="zh-CN" altLang="en-US"/>
              <a:t>）</a:t>
            </a:r>
          </a:p>
        </p:txBody>
      </p:sp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34925" y="1557338"/>
          <a:ext cx="6840538" cy="5256212"/>
        </p:xfrm>
        <a:graphic>
          <a:graphicData uri="http://schemas.openxmlformats.org/presentationml/2006/ole">
            <p:oleObj spid="_x0000_s251908" name="Graph" r:id="rId3" imgW="3703680" imgH="2936160" progId="Origin50.Graph">
              <p:embed/>
            </p:oleObj>
          </a:graphicData>
        </a:graphic>
      </p:graphicFrame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7092950" y="2403475"/>
            <a:ext cx="1457325" cy="1025525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ct val="40000"/>
              </a:spcAft>
            </a:pPr>
            <a:r>
              <a:rPr kumimoji="1" lang="zh-CN" altLang="en-US"/>
              <a:t>任意倒角</a:t>
            </a:r>
          </a:p>
          <a:p>
            <a:pPr>
              <a:spcAft>
                <a:spcPct val="40000"/>
              </a:spcAft>
            </a:pPr>
            <a:r>
              <a:rPr kumimoji="1" lang="zh-CN" altLang="en-US"/>
              <a:t>顶点重合</a:t>
            </a:r>
          </a:p>
        </p:txBody>
      </p:sp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3708400" y="5068888"/>
          <a:ext cx="5327650" cy="808037"/>
        </p:xfrm>
        <a:graphic>
          <a:graphicData uri="http://schemas.openxmlformats.org/presentationml/2006/ole">
            <p:oleObj spid="_x0000_s251910" name="Equation" r:id="rId4" imgW="3009600" imgH="457200" progId="Equation.DSMT4">
              <p:embed/>
            </p:oleObj>
          </a:graphicData>
        </a:graphic>
      </p:graphicFrame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2695575" cy="579437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隶书" pitchFamily="49" charset="-122"/>
              </a:rPr>
              <a:t>Halbach</a:t>
            </a:r>
            <a:r>
              <a:rPr lang="zh-CN" altLang="en-US">
                <a:ea typeface="隶书" pitchFamily="49" charset="-122"/>
              </a:rPr>
              <a:t>磁体</a:t>
            </a:r>
            <a:endParaRPr lang="zh-CN" altLang="en-US"/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3924300" y="1196975"/>
            <a:ext cx="4600575" cy="576263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ct val="40000"/>
              </a:spcAft>
            </a:pPr>
            <a:r>
              <a:rPr kumimoji="1" lang="en-US" altLang="zh-CN" sz="2800"/>
              <a:t>Linear Superposition Principle</a:t>
            </a:r>
          </a:p>
        </p:txBody>
      </p:sp>
      <p:grpSp>
        <p:nvGrpSpPr>
          <p:cNvPr id="252933" name="Group 5"/>
          <p:cNvGrpSpPr>
            <a:grpSpLocks/>
          </p:cNvGrpSpPr>
          <p:nvPr/>
        </p:nvGrpSpPr>
        <p:grpSpPr bwMode="auto">
          <a:xfrm>
            <a:off x="5038725" y="2349500"/>
            <a:ext cx="3286125" cy="3140075"/>
            <a:chOff x="3174" y="1480"/>
            <a:chExt cx="2070" cy="1978"/>
          </a:xfrm>
        </p:grpSpPr>
        <p:sp>
          <p:nvSpPr>
            <p:cNvPr id="252934" name="Line 6"/>
            <p:cNvSpPr>
              <a:spLocks noChangeShapeType="1"/>
            </p:cNvSpPr>
            <p:nvPr/>
          </p:nvSpPr>
          <p:spPr bwMode="auto">
            <a:xfrm flipV="1">
              <a:off x="4222" y="2586"/>
              <a:ext cx="95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5" name="Oval 7"/>
            <p:cNvSpPr>
              <a:spLocks noChangeArrowheads="1"/>
            </p:cNvSpPr>
            <p:nvPr/>
          </p:nvSpPr>
          <p:spPr bwMode="auto">
            <a:xfrm>
              <a:off x="3174" y="1945"/>
              <a:ext cx="1350" cy="151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6" name="Line 8"/>
            <p:cNvSpPr>
              <a:spLocks noChangeShapeType="1"/>
            </p:cNvSpPr>
            <p:nvPr/>
          </p:nvSpPr>
          <p:spPr bwMode="auto">
            <a:xfrm rot="1320000">
              <a:off x="3175" y="2702"/>
              <a:ext cx="13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7" name="Line 9"/>
            <p:cNvSpPr>
              <a:spLocks noChangeShapeType="1"/>
            </p:cNvSpPr>
            <p:nvPr/>
          </p:nvSpPr>
          <p:spPr bwMode="auto">
            <a:xfrm rot="20280000" flipH="1">
              <a:off x="3175" y="2702"/>
              <a:ext cx="13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rot="17580000" flipH="1">
              <a:off x="3100" y="2694"/>
              <a:ext cx="148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9" name="Line 11"/>
            <p:cNvSpPr>
              <a:spLocks noChangeShapeType="1"/>
            </p:cNvSpPr>
            <p:nvPr/>
          </p:nvSpPr>
          <p:spPr bwMode="auto">
            <a:xfrm rot="4020000">
              <a:off x="3102" y="2696"/>
              <a:ext cx="1495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0" name="Oval 12"/>
            <p:cNvSpPr>
              <a:spLocks noChangeArrowheads="1"/>
            </p:cNvSpPr>
            <p:nvPr/>
          </p:nvSpPr>
          <p:spPr bwMode="auto">
            <a:xfrm>
              <a:off x="3485" y="2293"/>
              <a:ext cx="728" cy="8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1" name="Line 13"/>
            <p:cNvSpPr>
              <a:spLocks noChangeShapeType="1"/>
            </p:cNvSpPr>
            <p:nvPr/>
          </p:nvSpPr>
          <p:spPr bwMode="auto">
            <a:xfrm flipV="1">
              <a:off x="3578" y="1584"/>
              <a:ext cx="637" cy="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V="1">
              <a:off x="3851" y="1994"/>
              <a:ext cx="0" cy="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3" name="Line 15"/>
            <p:cNvSpPr>
              <a:spLocks noChangeShapeType="1"/>
            </p:cNvSpPr>
            <p:nvPr/>
          </p:nvSpPr>
          <p:spPr bwMode="auto">
            <a:xfrm flipV="1">
              <a:off x="3852" y="3135"/>
              <a:ext cx="0" cy="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4" name="Line 16"/>
            <p:cNvSpPr>
              <a:spLocks noChangeShapeType="1"/>
            </p:cNvSpPr>
            <p:nvPr/>
          </p:nvSpPr>
          <p:spPr bwMode="auto">
            <a:xfrm rot="5400000" flipV="1">
              <a:off x="4210" y="2191"/>
              <a:ext cx="0" cy="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5" name="Line 17"/>
            <p:cNvSpPr>
              <a:spLocks noChangeShapeType="1"/>
            </p:cNvSpPr>
            <p:nvPr/>
          </p:nvSpPr>
          <p:spPr bwMode="auto">
            <a:xfrm>
              <a:off x="4371" y="2563"/>
              <a:ext cx="0" cy="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6" name="Line 18"/>
            <p:cNvSpPr>
              <a:spLocks noChangeShapeType="1"/>
            </p:cNvSpPr>
            <p:nvPr/>
          </p:nvSpPr>
          <p:spPr bwMode="auto">
            <a:xfrm rot="5400000" flipV="1">
              <a:off x="3475" y="2971"/>
              <a:ext cx="0" cy="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7" name="Line 19"/>
            <p:cNvSpPr>
              <a:spLocks noChangeShapeType="1"/>
            </p:cNvSpPr>
            <p:nvPr/>
          </p:nvSpPr>
          <p:spPr bwMode="auto">
            <a:xfrm rot="-5400000" flipH="1" flipV="1">
              <a:off x="3459" y="2206"/>
              <a:ext cx="0" cy="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8" name="Line 20"/>
            <p:cNvSpPr>
              <a:spLocks noChangeShapeType="1"/>
            </p:cNvSpPr>
            <p:nvPr/>
          </p:nvSpPr>
          <p:spPr bwMode="auto">
            <a:xfrm rot="-5400000" flipH="1" flipV="1">
              <a:off x="4214" y="3002"/>
              <a:ext cx="0" cy="2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49" name="Line 21"/>
            <p:cNvSpPr>
              <a:spLocks noChangeShapeType="1"/>
            </p:cNvSpPr>
            <p:nvPr/>
          </p:nvSpPr>
          <p:spPr bwMode="auto">
            <a:xfrm>
              <a:off x="3316" y="2574"/>
              <a:ext cx="0" cy="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50" name="Line 22"/>
            <p:cNvSpPr>
              <a:spLocks noChangeShapeType="1"/>
            </p:cNvSpPr>
            <p:nvPr/>
          </p:nvSpPr>
          <p:spPr bwMode="auto">
            <a:xfrm flipV="1">
              <a:off x="4129" y="1516"/>
              <a:ext cx="647" cy="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51" name="Line 23"/>
            <p:cNvSpPr>
              <a:spLocks noChangeShapeType="1"/>
            </p:cNvSpPr>
            <p:nvPr/>
          </p:nvSpPr>
          <p:spPr bwMode="auto">
            <a:xfrm flipV="1">
              <a:off x="4482" y="1891"/>
              <a:ext cx="689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52" name="Line 24"/>
            <p:cNvSpPr>
              <a:spLocks noChangeShapeType="1"/>
            </p:cNvSpPr>
            <p:nvPr/>
          </p:nvSpPr>
          <p:spPr bwMode="auto">
            <a:xfrm flipV="1">
              <a:off x="4485" y="2358"/>
              <a:ext cx="752" cy="5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53" name="Line 25"/>
            <p:cNvSpPr>
              <a:spLocks noChangeShapeType="1"/>
            </p:cNvSpPr>
            <p:nvPr/>
          </p:nvSpPr>
          <p:spPr bwMode="auto">
            <a:xfrm flipV="1">
              <a:off x="3517" y="2387"/>
              <a:ext cx="554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54" name="Line 26"/>
            <p:cNvSpPr>
              <a:spLocks noChangeShapeType="1"/>
            </p:cNvSpPr>
            <p:nvPr/>
          </p:nvSpPr>
          <p:spPr bwMode="auto">
            <a:xfrm flipV="1">
              <a:off x="3506" y="2282"/>
              <a:ext cx="348" cy="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55" name="Line 27"/>
            <p:cNvSpPr>
              <a:spLocks noChangeShapeType="1"/>
            </p:cNvSpPr>
            <p:nvPr/>
          </p:nvSpPr>
          <p:spPr bwMode="auto">
            <a:xfrm flipV="1">
              <a:off x="3698" y="2657"/>
              <a:ext cx="510" cy="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56" name="AutoShape 28"/>
            <p:cNvSpPr>
              <a:spLocks noChangeArrowheads="1"/>
            </p:cNvSpPr>
            <p:nvPr/>
          </p:nvSpPr>
          <p:spPr bwMode="auto">
            <a:xfrm>
              <a:off x="3737" y="2457"/>
              <a:ext cx="224" cy="468"/>
            </a:xfrm>
            <a:prstGeom prst="upArrow">
              <a:avLst>
                <a:gd name="adj1" fmla="val 50000"/>
                <a:gd name="adj2" fmla="val 52232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zh-CN" altLang="en-US"/>
            </a:p>
          </p:txBody>
        </p:sp>
        <p:sp>
          <p:nvSpPr>
            <p:cNvPr id="252957" name="Arc 29"/>
            <p:cNvSpPr>
              <a:spLocks/>
            </p:cNvSpPr>
            <p:nvPr/>
          </p:nvSpPr>
          <p:spPr bwMode="auto">
            <a:xfrm>
              <a:off x="4220" y="1480"/>
              <a:ext cx="1024" cy="1108"/>
            </a:xfrm>
            <a:custGeom>
              <a:avLst/>
              <a:gdLst>
                <a:gd name="G0" fmla="+- 11090 0 0"/>
                <a:gd name="G1" fmla="+- 21600 0 0"/>
                <a:gd name="G2" fmla="+- 21600 0 0"/>
                <a:gd name="T0" fmla="*/ 0 w 32690"/>
                <a:gd name="T1" fmla="*/ 3064 h 31618"/>
                <a:gd name="T2" fmla="*/ 30226 w 32690"/>
                <a:gd name="T3" fmla="*/ 31618 h 31618"/>
                <a:gd name="T4" fmla="*/ 11090 w 32690"/>
                <a:gd name="T5" fmla="*/ 21600 h 3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90" h="31618" fill="none" extrusionOk="0">
                  <a:moveTo>
                    <a:pt x="0" y="3064"/>
                  </a:moveTo>
                  <a:cubicBezTo>
                    <a:pt x="3351" y="1058"/>
                    <a:pt x="7184" y="-1"/>
                    <a:pt x="11090" y="0"/>
                  </a:cubicBezTo>
                  <a:cubicBezTo>
                    <a:pt x="23019" y="0"/>
                    <a:pt x="32690" y="9670"/>
                    <a:pt x="32690" y="21600"/>
                  </a:cubicBezTo>
                  <a:cubicBezTo>
                    <a:pt x="32690" y="25089"/>
                    <a:pt x="31844" y="28526"/>
                    <a:pt x="30226" y="31618"/>
                  </a:cubicBezTo>
                </a:path>
                <a:path w="32690" h="31618" stroke="0" extrusionOk="0">
                  <a:moveTo>
                    <a:pt x="0" y="3064"/>
                  </a:moveTo>
                  <a:cubicBezTo>
                    <a:pt x="3351" y="1058"/>
                    <a:pt x="7184" y="-1"/>
                    <a:pt x="11090" y="0"/>
                  </a:cubicBezTo>
                  <a:cubicBezTo>
                    <a:pt x="23019" y="0"/>
                    <a:pt x="32690" y="9670"/>
                    <a:pt x="32690" y="21600"/>
                  </a:cubicBezTo>
                  <a:cubicBezTo>
                    <a:pt x="32690" y="25089"/>
                    <a:pt x="31844" y="28526"/>
                    <a:pt x="30226" y="31618"/>
                  </a:cubicBezTo>
                  <a:lnTo>
                    <a:pt x="1109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2958" name="Text Box 30"/>
          <p:cNvSpPr txBox="1">
            <a:spLocks noChangeArrowheads="1"/>
          </p:cNvSpPr>
          <p:nvPr/>
        </p:nvSpPr>
        <p:spPr bwMode="auto">
          <a:xfrm>
            <a:off x="1489075" y="1989138"/>
            <a:ext cx="3082925" cy="576262"/>
          </a:xfrm>
          <a:prstGeom prst="rect">
            <a:avLst/>
          </a:prstGeom>
          <a:solidFill>
            <a:srgbClr val="FF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ea typeface="黑体" pitchFamily="49" charset="-122"/>
              </a:rPr>
              <a:t>永磁体：磁偶极子</a:t>
            </a:r>
          </a:p>
        </p:txBody>
      </p:sp>
      <p:sp>
        <p:nvSpPr>
          <p:cNvPr id="252959" name="Text Box 31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12</a:t>
            </a:r>
          </a:p>
        </p:txBody>
      </p:sp>
      <p:sp>
        <p:nvSpPr>
          <p:cNvPr id="252960" name="Text Box 32"/>
          <p:cNvSpPr txBox="1">
            <a:spLocks noChangeArrowheads="1"/>
          </p:cNvSpPr>
          <p:nvPr/>
        </p:nvSpPr>
        <p:spPr bwMode="auto">
          <a:xfrm>
            <a:off x="1763713" y="5949950"/>
            <a:ext cx="4689475" cy="617538"/>
          </a:xfrm>
          <a:prstGeom prst="rect">
            <a:avLst/>
          </a:prstGeom>
          <a:solidFill>
            <a:srgbClr val="0000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rgbClr val="FFFFFF"/>
                </a:solidFill>
                <a:ea typeface="黑体" pitchFamily="49" charset="-122"/>
              </a:rPr>
              <a:t>永磁体（磁偶极子）单元</a:t>
            </a:r>
          </a:p>
        </p:txBody>
      </p:sp>
      <p:grpSp>
        <p:nvGrpSpPr>
          <p:cNvPr id="252961" name="Group 33"/>
          <p:cNvGrpSpPr>
            <a:grpSpLocks/>
          </p:cNvGrpSpPr>
          <p:nvPr/>
        </p:nvGrpSpPr>
        <p:grpSpPr bwMode="auto">
          <a:xfrm>
            <a:off x="755650" y="2781300"/>
            <a:ext cx="3121025" cy="2970213"/>
            <a:chOff x="476" y="1752"/>
            <a:chExt cx="1966" cy="1871"/>
          </a:xfrm>
        </p:grpSpPr>
        <p:sp>
          <p:nvSpPr>
            <p:cNvPr id="252962" name="Line 34"/>
            <p:cNvSpPr>
              <a:spLocks noChangeShapeType="1"/>
            </p:cNvSpPr>
            <p:nvPr/>
          </p:nvSpPr>
          <p:spPr bwMode="auto">
            <a:xfrm>
              <a:off x="701" y="3436"/>
              <a:ext cx="16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63" name="Line 35"/>
            <p:cNvSpPr>
              <a:spLocks noChangeShapeType="1"/>
            </p:cNvSpPr>
            <p:nvPr/>
          </p:nvSpPr>
          <p:spPr bwMode="auto">
            <a:xfrm flipV="1">
              <a:off x="701" y="184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64" name="AutoShape 36"/>
            <p:cNvSpPr>
              <a:spLocks noChangeArrowheads="1"/>
            </p:cNvSpPr>
            <p:nvPr/>
          </p:nvSpPr>
          <p:spPr bwMode="auto">
            <a:xfrm rot="4860000">
              <a:off x="1320" y="2293"/>
              <a:ext cx="189" cy="418"/>
            </a:xfrm>
            <a:prstGeom prst="can">
              <a:avLst>
                <a:gd name="adj" fmla="val 3686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65" name="Line 37"/>
            <p:cNvSpPr>
              <a:spLocks noChangeShapeType="1"/>
            </p:cNvSpPr>
            <p:nvPr/>
          </p:nvSpPr>
          <p:spPr bwMode="auto">
            <a:xfrm flipV="1">
              <a:off x="701" y="1960"/>
              <a:ext cx="1072" cy="1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66" name="Line 38"/>
            <p:cNvSpPr>
              <a:spLocks noChangeAspect="1" noChangeShapeType="1"/>
            </p:cNvSpPr>
            <p:nvPr/>
          </p:nvSpPr>
          <p:spPr bwMode="auto">
            <a:xfrm rot="21060000">
              <a:off x="1207" y="2466"/>
              <a:ext cx="82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67" name="Freeform 39"/>
            <p:cNvSpPr>
              <a:spLocks/>
            </p:cNvSpPr>
            <p:nvPr/>
          </p:nvSpPr>
          <p:spPr bwMode="auto">
            <a:xfrm>
              <a:off x="701" y="3026"/>
              <a:ext cx="217" cy="1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36" y="30"/>
                </a:cxn>
                <a:cxn ang="0">
                  <a:pos x="406" y="200"/>
                </a:cxn>
              </a:cxnLst>
              <a:rect l="0" t="0" r="r" b="b"/>
              <a:pathLst>
                <a:path w="406" h="200">
                  <a:moveTo>
                    <a:pt x="0" y="17"/>
                  </a:moveTo>
                  <a:cubicBezTo>
                    <a:pt x="39" y="19"/>
                    <a:pt x="169" y="0"/>
                    <a:pt x="236" y="30"/>
                  </a:cubicBezTo>
                  <a:cubicBezTo>
                    <a:pt x="303" y="60"/>
                    <a:pt x="371" y="165"/>
                    <a:pt x="406" y="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68" name="Freeform 40"/>
            <p:cNvSpPr>
              <a:spLocks/>
            </p:cNvSpPr>
            <p:nvPr/>
          </p:nvSpPr>
          <p:spPr bwMode="auto">
            <a:xfrm>
              <a:off x="1600" y="2230"/>
              <a:ext cx="9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26"/>
                </a:cxn>
                <a:cxn ang="0">
                  <a:pos x="180" y="349"/>
                </a:cxn>
              </a:cxnLst>
              <a:rect l="0" t="0" r="r" b="b"/>
              <a:pathLst>
                <a:path w="184" h="349">
                  <a:moveTo>
                    <a:pt x="0" y="0"/>
                  </a:moveTo>
                  <a:cubicBezTo>
                    <a:pt x="26" y="21"/>
                    <a:pt x="124" y="68"/>
                    <a:pt x="154" y="126"/>
                  </a:cubicBezTo>
                  <a:cubicBezTo>
                    <a:pt x="184" y="184"/>
                    <a:pt x="175" y="303"/>
                    <a:pt x="180" y="34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69" name="Line 41"/>
            <p:cNvSpPr>
              <a:spLocks noChangeShapeType="1"/>
            </p:cNvSpPr>
            <p:nvPr/>
          </p:nvSpPr>
          <p:spPr bwMode="auto">
            <a:xfrm flipV="1">
              <a:off x="701" y="2518"/>
              <a:ext cx="666" cy="9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70" name="Text Box 42"/>
            <p:cNvSpPr txBox="1">
              <a:spLocks noChangeArrowheads="1"/>
            </p:cNvSpPr>
            <p:nvPr/>
          </p:nvSpPr>
          <p:spPr bwMode="auto">
            <a:xfrm>
              <a:off x="2218" y="3436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x</a:t>
              </a:r>
              <a:endParaRPr kumimoji="1" lang="en-US" altLang="zh-CN"/>
            </a:p>
          </p:txBody>
        </p:sp>
        <p:sp>
          <p:nvSpPr>
            <p:cNvPr id="252971" name="Text Box 43"/>
            <p:cNvSpPr txBox="1">
              <a:spLocks noChangeArrowheads="1"/>
            </p:cNvSpPr>
            <p:nvPr/>
          </p:nvSpPr>
          <p:spPr bwMode="auto">
            <a:xfrm>
              <a:off x="476" y="1752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z</a:t>
              </a:r>
              <a:endParaRPr kumimoji="1" lang="en-US" altLang="zh-CN"/>
            </a:p>
          </p:txBody>
        </p:sp>
        <p:sp>
          <p:nvSpPr>
            <p:cNvPr id="252972" name="Text Box 44"/>
            <p:cNvSpPr txBox="1">
              <a:spLocks noChangeArrowheads="1"/>
            </p:cNvSpPr>
            <p:nvPr/>
          </p:nvSpPr>
          <p:spPr bwMode="auto">
            <a:xfrm>
              <a:off x="701" y="2750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>
                  <a:sym typeface="Symbol" pitchFamily="18" charset="2"/>
                </a:rPr>
                <a:t></a:t>
              </a:r>
              <a:endParaRPr kumimoji="1" lang="en-US" altLang="zh-CN"/>
            </a:p>
          </p:txBody>
        </p:sp>
        <p:sp>
          <p:nvSpPr>
            <p:cNvPr id="252973" name="Text Box 45"/>
            <p:cNvSpPr txBox="1">
              <a:spLocks noChangeArrowheads="1"/>
            </p:cNvSpPr>
            <p:nvPr/>
          </p:nvSpPr>
          <p:spPr bwMode="auto">
            <a:xfrm>
              <a:off x="1620" y="2164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>
                  <a:sym typeface="Symbol" pitchFamily="18" charset="2"/>
                </a:rPr>
                <a:t></a:t>
              </a:r>
              <a:endParaRPr kumimoji="1" lang="en-US" altLang="zh-CN"/>
            </a:p>
          </p:txBody>
        </p:sp>
        <p:sp>
          <p:nvSpPr>
            <p:cNvPr id="252974" name="Text Box 46"/>
            <p:cNvSpPr txBox="1">
              <a:spLocks noChangeArrowheads="1"/>
            </p:cNvSpPr>
            <p:nvPr/>
          </p:nvSpPr>
          <p:spPr bwMode="auto">
            <a:xfrm>
              <a:off x="2065" y="2313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b="1"/>
                <a:t>j</a:t>
              </a:r>
              <a:r>
                <a:rPr kumimoji="1" lang="en-US" altLang="zh-CN" b="1" baseline="-25000"/>
                <a:t>m</a:t>
              </a:r>
              <a:endParaRPr kumimoji="1" lang="en-US" altLang="zh-CN"/>
            </a:p>
          </p:txBody>
        </p:sp>
        <p:sp>
          <p:nvSpPr>
            <p:cNvPr id="252975" name="Text Box 47"/>
            <p:cNvSpPr txBox="1">
              <a:spLocks noChangeArrowheads="1"/>
            </p:cNvSpPr>
            <p:nvPr/>
          </p:nvSpPr>
          <p:spPr bwMode="auto">
            <a:xfrm>
              <a:off x="1038" y="2875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b="1"/>
                <a:t>r</a:t>
              </a:r>
              <a:endParaRPr kumimoji="1" lang="en-US" altLang="zh-CN"/>
            </a:p>
          </p:txBody>
        </p:sp>
        <p:sp>
          <p:nvSpPr>
            <p:cNvPr id="252976" name="Text Box 48"/>
            <p:cNvSpPr txBox="1">
              <a:spLocks noChangeArrowheads="1"/>
            </p:cNvSpPr>
            <p:nvPr/>
          </p:nvSpPr>
          <p:spPr bwMode="auto">
            <a:xfrm>
              <a:off x="588" y="3436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O</a:t>
              </a:r>
              <a:endParaRPr kumimoji="1" lang="en-US" altLang="zh-CN"/>
            </a:p>
          </p:txBody>
        </p:sp>
      </p:grpSp>
      <p:sp>
        <p:nvSpPr>
          <p:cNvPr id="252977" name="Line 49"/>
          <p:cNvSpPr>
            <a:spLocks noChangeShapeType="1"/>
          </p:cNvSpPr>
          <p:nvPr/>
        </p:nvSpPr>
        <p:spPr bwMode="auto">
          <a:xfrm flipH="1" flipV="1">
            <a:off x="2339975" y="4149725"/>
            <a:ext cx="792163" cy="18002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V="1">
            <a:off x="4859338" y="5154613"/>
            <a:ext cx="504825" cy="7953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54038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隶书" pitchFamily="49" charset="-122"/>
              </a:rPr>
              <a:t>永磁体性能与磁偶极子假设</a:t>
            </a:r>
            <a:endParaRPr lang="zh-CN" altLang="en-US"/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13</a:t>
            </a:r>
          </a:p>
        </p:txBody>
      </p:sp>
      <p:sp>
        <p:nvSpPr>
          <p:cNvPr id="254981" name="Line 5"/>
          <p:cNvSpPr>
            <a:spLocks noChangeShapeType="1"/>
          </p:cNvSpPr>
          <p:nvPr/>
        </p:nvSpPr>
        <p:spPr bwMode="auto">
          <a:xfrm>
            <a:off x="1476375" y="4756150"/>
            <a:ext cx="563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 flipV="1">
            <a:off x="6011863" y="1890713"/>
            <a:ext cx="0" cy="420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4983" name="Freeform 7"/>
          <p:cNvSpPr>
            <a:spLocks/>
          </p:cNvSpPr>
          <p:nvPr/>
        </p:nvSpPr>
        <p:spPr bwMode="auto">
          <a:xfrm>
            <a:off x="1751013" y="2846388"/>
            <a:ext cx="4673600" cy="3155950"/>
          </a:xfrm>
          <a:custGeom>
            <a:avLst/>
            <a:gdLst/>
            <a:ahLst/>
            <a:cxnLst>
              <a:cxn ang="0">
                <a:pos x="2944" y="0"/>
              </a:cxn>
              <a:cxn ang="0">
                <a:pos x="391" y="0"/>
              </a:cxn>
              <a:cxn ang="0">
                <a:pos x="343" y="3"/>
              </a:cxn>
              <a:cxn ang="0">
                <a:pos x="285" y="15"/>
              </a:cxn>
              <a:cxn ang="0">
                <a:pos x="232" y="37"/>
              </a:cxn>
              <a:cxn ang="0">
                <a:pos x="199" y="61"/>
              </a:cxn>
              <a:cxn ang="0">
                <a:pos x="163" y="91"/>
              </a:cxn>
              <a:cxn ang="0">
                <a:pos x="133" y="133"/>
              </a:cxn>
              <a:cxn ang="0">
                <a:pos x="116" y="182"/>
              </a:cxn>
              <a:cxn ang="0">
                <a:pos x="103" y="261"/>
              </a:cxn>
              <a:cxn ang="0">
                <a:pos x="96" y="328"/>
              </a:cxn>
              <a:cxn ang="0">
                <a:pos x="83" y="450"/>
              </a:cxn>
              <a:cxn ang="0">
                <a:pos x="43" y="858"/>
              </a:cxn>
              <a:cxn ang="0">
                <a:pos x="17" y="1534"/>
              </a:cxn>
              <a:cxn ang="0">
                <a:pos x="0" y="1988"/>
              </a:cxn>
            </a:cxnLst>
            <a:rect l="0" t="0" r="r" b="b"/>
            <a:pathLst>
              <a:path w="2944" h="1988">
                <a:moveTo>
                  <a:pt x="2944" y="0"/>
                </a:moveTo>
                <a:lnTo>
                  <a:pt x="391" y="0"/>
                </a:lnTo>
                <a:lnTo>
                  <a:pt x="343" y="3"/>
                </a:lnTo>
                <a:lnTo>
                  <a:pt x="285" y="15"/>
                </a:lnTo>
                <a:lnTo>
                  <a:pt x="232" y="37"/>
                </a:lnTo>
                <a:lnTo>
                  <a:pt x="199" y="61"/>
                </a:lnTo>
                <a:lnTo>
                  <a:pt x="163" y="91"/>
                </a:lnTo>
                <a:lnTo>
                  <a:pt x="133" y="133"/>
                </a:lnTo>
                <a:lnTo>
                  <a:pt x="116" y="182"/>
                </a:lnTo>
                <a:lnTo>
                  <a:pt x="103" y="261"/>
                </a:lnTo>
                <a:lnTo>
                  <a:pt x="96" y="328"/>
                </a:lnTo>
                <a:lnTo>
                  <a:pt x="83" y="450"/>
                </a:lnTo>
                <a:lnTo>
                  <a:pt x="43" y="858"/>
                </a:lnTo>
                <a:lnTo>
                  <a:pt x="17" y="1534"/>
                </a:lnTo>
                <a:lnTo>
                  <a:pt x="0" y="198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rot="18900000">
            <a:off x="1974850" y="4341813"/>
            <a:ext cx="5086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6837363" y="4756150"/>
            <a:ext cx="6873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/>
              <a:t>H</a:t>
            </a:r>
            <a:endParaRPr kumimoji="1" lang="en-US" altLang="zh-CN"/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5049838" y="1700213"/>
            <a:ext cx="9620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/>
              <a:t>M</a:t>
            </a:r>
            <a:r>
              <a:rPr kumimoji="1" lang="en-US" altLang="zh-CN"/>
              <a:t>(</a:t>
            </a:r>
            <a:r>
              <a:rPr kumimoji="1" lang="en-US" altLang="zh-CN" i="1"/>
              <a:t>B</a:t>
            </a:r>
            <a:r>
              <a:rPr kumimoji="1" lang="en-US" altLang="zh-CN"/>
              <a:t>)</a:t>
            </a:r>
          </a:p>
        </p:txBody>
      </p:sp>
      <p:sp>
        <p:nvSpPr>
          <p:cNvPr id="254987" name="Text Box 11"/>
          <p:cNvSpPr txBox="1">
            <a:spLocks noChangeArrowheads="1"/>
          </p:cNvSpPr>
          <p:nvPr/>
        </p:nvSpPr>
        <p:spPr bwMode="auto">
          <a:xfrm>
            <a:off x="6330950" y="2527300"/>
            <a:ext cx="6873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/>
              <a:t>M</a:t>
            </a:r>
            <a:r>
              <a:rPr kumimoji="1" lang="en-US" altLang="zh-CN" i="1" baseline="-25000"/>
              <a:t>r</a:t>
            </a:r>
            <a:endParaRPr kumimoji="1" lang="en-US" altLang="zh-CN"/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1612900" y="4756150"/>
            <a:ext cx="9620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/>
              <a:t>H</a:t>
            </a:r>
            <a:r>
              <a:rPr kumimoji="1" lang="en-US" altLang="zh-CN" i="1" baseline="-25000"/>
              <a:t>CM</a:t>
            </a:r>
            <a:endParaRPr kumimoji="1" lang="en-US" altLang="zh-CN"/>
          </a:p>
        </p:txBody>
      </p:sp>
      <p:sp>
        <p:nvSpPr>
          <p:cNvPr id="254989" name="Text Box 13"/>
          <p:cNvSpPr txBox="1">
            <a:spLocks noChangeArrowheads="1"/>
          </p:cNvSpPr>
          <p:nvPr/>
        </p:nvSpPr>
        <p:spPr bwMode="auto">
          <a:xfrm>
            <a:off x="3776663" y="4813300"/>
            <a:ext cx="164941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/>
              <a:t>H</a:t>
            </a:r>
            <a:r>
              <a:rPr kumimoji="1" lang="en-US" altLang="zh-CN" i="1" baseline="-25000"/>
              <a:t>CB</a:t>
            </a:r>
            <a:r>
              <a:rPr kumimoji="1" lang="zh-CN" altLang="en-US"/>
              <a:t>＝</a:t>
            </a:r>
            <a:r>
              <a:rPr kumimoji="1" lang="en-US" altLang="zh-CN" i="1"/>
              <a:t>M</a:t>
            </a:r>
            <a:r>
              <a:rPr kumimoji="1" lang="en-US" altLang="zh-CN" i="1" baseline="-25000"/>
              <a:t>r</a:t>
            </a:r>
            <a:endParaRPr kumimoji="1" lang="en-US" altLang="zh-CN"/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>
            <a:off x="2300288" y="2655888"/>
            <a:ext cx="0" cy="21002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2025650" y="2082800"/>
            <a:ext cx="11001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>
                <a:solidFill>
                  <a:srgbClr val="FF0000"/>
                </a:solidFill>
              </a:rPr>
              <a:t>H</a:t>
            </a:r>
            <a:r>
              <a:rPr kumimoji="1" lang="zh-CN" altLang="en-US" baseline="-25000">
                <a:solidFill>
                  <a:srgbClr val="FF0000"/>
                </a:solidFill>
                <a:ea typeface="黑体" pitchFamily="49" charset="-122"/>
              </a:rPr>
              <a:t>退磁化</a:t>
            </a:r>
            <a:endParaRPr kumimoji="1" lang="zh-CN" altLang="en-US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254992" name="Text Box 16"/>
          <p:cNvSpPr txBox="1">
            <a:spLocks noChangeArrowheads="1"/>
          </p:cNvSpPr>
          <p:nvPr/>
        </p:nvSpPr>
        <p:spPr bwMode="auto">
          <a:xfrm>
            <a:off x="3762375" y="2349500"/>
            <a:ext cx="9620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/>
              <a:t>M_H</a:t>
            </a:r>
            <a:endParaRPr kumimoji="1" lang="en-US" altLang="zh-CN"/>
          </a:p>
        </p:txBody>
      </p:sp>
      <p:sp>
        <p:nvSpPr>
          <p:cNvPr id="254993" name="Text Box 17"/>
          <p:cNvSpPr txBox="1">
            <a:spLocks noChangeArrowheads="1"/>
          </p:cNvSpPr>
          <p:nvPr/>
        </p:nvSpPr>
        <p:spPr bwMode="auto">
          <a:xfrm>
            <a:off x="4067175" y="3576638"/>
            <a:ext cx="9620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/>
              <a:t>B</a:t>
            </a:r>
            <a:r>
              <a:rPr kumimoji="1" lang="en-US" altLang="zh-CN"/>
              <a:t>_</a:t>
            </a:r>
            <a:r>
              <a:rPr kumimoji="1" lang="en-US" altLang="zh-CN" i="1"/>
              <a:t>H</a:t>
            </a:r>
            <a:endParaRPr kumimoji="1" lang="en-US" altLang="zh-CN"/>
          </a:p>
        </p:txBody>
      </p: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4037013" y="4681538"/>
            <a:ext cx="144462" cy="1444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4995" name="Oval 19"/>
          <p:cNvSpPr>
            <a:spLocks noChangeArrowheads="1"/>
          </p:cNvSpPr>
          <p:nvPr/>
        </p:nvSpPr>
        <p:spPr bwMode="auto">
          <a:xfrm>
            <a:off x="1719263" y="4683125"/>
            <a:ext cx="150812" cy="15081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rot="-5400000">
            <a:off x="2144713" y="2119313"/>
            <a:ext cx="0" cy="14541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4997" name="Freeform 21"/>
          <p:cNvSpPr>
            <a:spLocks/>
          </p:cNvSpPr>
          <p:nvPr/>
        </p:nvSpPr>
        <p:spPr bwMode="auto">
          <a:xfrm>
            <a:off x="2195513" y="2816225"/>
            <a:ext cx="3816350" cy="2844800"/>
          </a:xfrm>
          <a:custGeom>
            <a:avLst/>
            <a:gdLst/>
            <a:ahLst/>
            <a:cxnLst>
              <a:cxn ang="0">
                <a:pos x="2086" y="23"/>
              </a:cxn>
              <a:cxn ang="0">
                <a:pos x="1134" y="68"/>
              </a:cxn>
              <a:cxn ang="0">
                <a:pos x="589" y="431"/>
              </a:cxn>
              <a:cxn ang="0">
                <a:pos x="317" y="885"/>
              </a:cxn>
              <a:cxn ang="0">
                <a:pos x="0" y="1792"/>
              </a:cxn>
            </a:cxnLst>
            <a:rect l="0" t="0" r="r" b="b"/>
            <a:pathLst>
              <a:path w="2086" h="1792">
                <a:moveTo>
                  <a:pt x="2086" y="23"/>
                </a:moveTo>
                <a:cubicBezTo>
                  <a:pt x="1734" y="11"/>
                  <a:pt x="1383" y="0"/>
                  <a:pt x="1134" y="68"/>
                </a:cubicBezTo>
                <a:cubicBezTo>
                  <a:pt x="885" y="136"/>
                  <a:pt x="725" y="295"/>
                  <a:pt x="589" y="431"/>
                </a:cubicBezTo>
                <a:cubicBezTo>
                  <a:pt x="453" y="567"/>
                  <a:pt x="415" y="658"/>
                  <a:pt x="317" y="885"/>
                </a:cubicBezTo>
                <a:cubicBezTo>
                  <a:pt x="219" y="1112"/>
                  <a:pt x="109" y="1452"/>
                  <a:pt x="0" y="1792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4998" name="Oval 22"/>
          <p:cNvSpPr>
            <a:spLocks noChangeArrowheads="1"/>
          </p:cNvSpPr>
          <p:nvPr/>
        </p:nvSpPr>
        <p:spPr bwMode="auto">
          <a:xfrm>
            <a:off x="5940425" y="2781300"/>
            <a:ext cx="144463" cy="142875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4999" name="Freeform 23"/>
          <p:cNvSpPr>
            <a:spLocks/>
          </p:cNvSpPr>
          <p:nvPr/>
        </p:nvSpPr>
        <p:spPr bwMode="auto">
          <a:xfrm>
            <a:off x="3454400" y="2852738"/>
            <a:ext cx="2557463" cy="3344862"/>
          </a:xfrm>
          <a:custGeom>
            <a:avLst/>
            <a:gdLst/>
            <a:ahLst/>
            <a:cxnLst>
              <a:cxn ang="0">
                <a:pos x="1611" y="0"/>
              </a:cxn>
              <a:cxn ang="0">
                <a:pos x="969" y="662"/>
              </a:cxn>
              <a:cxn ang="0">
                <a:pos x="421" y="1312"/>
              </a:cxn>
              <a:cxn ang="0">
                <a:pos x="201" y="1677"/>
              </a:cxn>
              <a:cxn ang="0">
                <a:pos x="0" y="2107"/>
              </a:cxn>
            </a:cxnLst>
            <a:rect l="0" t="0" r="r" b="b"/>
            <a:pathLst>
              <a:path w="1611" h="2107">
                <a:moveTo>
                  <a:pt x="1611" y="0"/>
                </a:moveTo>
                <a:cubicBezTo>
                  <a:pt x="1504" y="110"/>
                  <a:pt x="1167" y="443"/>
                  <a:pt x="969" y="662"/>
                </a:cubicBezTo>
                <a:cubicBezTo>
                  <a:pt x="771" y="881"/>
                  <a:pt x="549" y="1143"/>
                  <a:pt x="421" y="1312"/>
                </a:cubicBezTo>
                <a:cubicBezTo>
                  <a:pt x="293" y="1481"/>
                  <a:pt x="271" y="1545"/>
                  <a:pt x="201" y="1677"/>
                </a:cubicBezTo>
                <a:cubicBezTo>
                  <a:pt x="131" y="1809"/>
                  <a:pt x="42" y="2018"/>
                  <a:pt x="0" y="2107"/>
                </a:cubicBezTo>
              </a:path>
            </a:pathLst>
          </a:custGeom>
          <a:noFill/>
          <a:ln w="57150" cap="rnd" cmpd="sng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5000" name="Text Box 24"/>
          <p:cNvSpPr txBox="1">
            <a:spLocks noChangeArrowheads="1"/>
          </p:cNvSpPr>
          <p:nvPr/>
        </p:nvSpPr>
        <p:spPr bwMode="auto">
          <a:xfrm>
            <a:off x="3348038" y="5943600"/>
            <a:ext cx="2306637" cy="636588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 b="1" i="1">
                <a:solidFill>
                  <a:srgbClr val="FFFFFF"/>
                </a:solidFill>
              </a:rPr>
              <a:t>H</a:t>
            </a:r>
            <a:r>
              <a:rPr kumimoji="1" lang="en-US" altLang="zh-CN" sz="3200" b="1" i="1" baseline="-25000">
                <a:solidFill>
                  <a:srgbClr val="FFFFFF"/>
                </a:solidFill>
              </a:rPr>
              <a:t>CM</a:t>
            </a:r>
            <a:r>
              <a:rPr kumimoji="1" lang="en-US" altLang="zh-CN" sz="3200" b="1" i="1">
                <a:solidFill>
                  <a:srgbClr val="FFFFFF"/>
                </a:solidFill>
              </a:rPr>
              <a:t> &gt;&gt; H</a:t>
            </a:r>
            <a:r>
              <a:rPr kumimoji="1" lang="en-US" altLang="zh-CN" sz="3200" b="1" i="1" baseline="-25000">
                <a:solidFill>
                  <a:srgbClr val="FFFFFF"/>
                </a:solidFill>
              </a:rPr>
              <a:t>CB</a:t>
            </a:r>
            <a:endParaRPr kumimoji="1" lang="en-US" altLang="zh-CN" sz="3200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5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25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5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 animBg="1"/>
      <p:bldP spid="254984" grpId="0" animBg="1"/>
      <p:bldP spid="254987" grpId="0"/>
      <p:bldP spid="254988" grpId="0"/>
      <p:bldP spid="254989" grpId="0"/>
      <p:bldP spid="254990" grpId="0" animBg="1"/>
      <p:bldP spid="254991" grpId="0"/>
      <p:bldP spid="254992" grpId="0"/>
      <p:bldP spid="254993" grpId="0"/>
      <p:bldP spid="254994" grpId="0" animBg="1"/>
      <p:bldP spid="254995" grpId="0" animBg="1"/>
      <p:bldP spid="254996" grpId="0" animBg="1"/>
      <p:bldP spid="254997" grpId="0" animBg="1"/>
      <p:bldP spid="254998" grpId="0" animBg="1"/>
      <p:bldP spid="254999" grpId="0" animBg="1"/>
      <p:bldP spid="2550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3914775" cy="579437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隶书" pitchFamily="49" charset="-122"/>
              </a:rPr>
              <a:t>Halbach</a:t>
            </a:r>
            <a:r>
              <a:rPr lang="zh-CN" altLang="en-US">
                <a:ea typeface="隶书" pitchFamily="49" charset="-122"/>
              </a:rPr>
              <a:t>磁体：理论</a:t>
            </a:r>
            <a:endParaRPr lang="zh-CN" altLang="en-US"/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14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6315075" cy="617537"/>
          </a:xfrm>
          <a:prstGeom prst="rect">
            <a:avLst/>
          </a:prstGeom>
          <a:solidFill>
            <a:srgbClr val="0000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rgbClr val="FFFFFF"/>
                </a:solidFill>
                <a:ea typeface="黑体" pitchFamily="49" charset="-122"/>
              </a:rPr>
              <a:t>永磁体（磁偶极子）单元的磁场：</a:t>
            </a:r>
          </a:p>
        </p:txBody>
      </p:sp>
      <p:graphicFrame>
        <p:nvGraphicFramePr>
          <p:cNvPr id="256006" name="Object 6"/>
          <p:cNvGraphicFramePr>
            <a:graphicFrameLocks noChangeAspect="1"/>
          </p:cNvGraphicFramePr>
          <p:nvPr/>
        </p:nvGraphicFramePr>
        <p:xfrm>
          <a:off x="1619250" y="2565400"/>
          <a:ext cx="4865688" cy="1103313"/>
        </p:xfrm>
        <a:graphic>
          <a:graphicData uri="http://schemas.openxmlformats.org/presentationml/2006/ole">
            <p:oleObj spid="_x0000_s256006" name="Equation" r:id="rId3" imgW="2057400" imgH="469800" progId="Equation.DSMT4">
              <p:embed/>
            </p:oleObj>
          </a:graphicData>
        </a:graphic>
      </p:graphicFrame>
      <p:grpSp>
        <p:nvGrpSpPr>
          <p:cNvPr id="256007" name="Group 7"/>
          <p:cNvGrpSpPr>
            <a:grpSpLocks/>
          </p:cNvGrpSpPr>
          <p:nvPr/>
        </p:nvGrpSpPr>
        <p:grpSpPr bwMode="auto">
          <a:xfrm>
            <a:off x="155575" y="3771900"/>
            <a:ext cx="3121025" cy="2970213"/>
            <a:chOff x="204" y="2251"/>
            <a:chExt cx="1966" cy="1871"/>
          </a:xfrm>
        </p:grpSpPr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429" y="3935"/>
              <a:ext cx="16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09" name="Line 9"/>
            <p:cNvSpPr>
              <a:spLocks noChangeShapeType="1"/>
            </p:cNvSpPr>
            <p:nvPr/>
          </p:nvSpPr>
          <p:spPr bwMode="auto">
            <a:xfrm flipV="1">
              <a:off x="429" y="2345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10" name="AutoShape 10"/>
            <p:cNvSpPr>
              <a:spLocks noChangeArrowheads="1"/>
            </p:cNvSpPr>
            <p:nvPr/>
          </p:nvSpPr>
          <p:spPr bwMode="auto">
            <a:xfrm rot="4860000">
              <a:off x="1048" y="2792"/>
              <a:ext cx="189" cy="418"/>
            </a:xfrm>
            <a:prstGeom prst="can">
              <a:avLst>
                <a:gd name="adj" fmla="val 3686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11" name="Line 11"/>
            <p:cNvSpPr>
              <a:spLocks noChangeShapeType="1"/>
            </p:cNvSpPr>
            <p:nvPr/>
          </p:nvSpPr>
          <p:spPr bwMode="auto">
            <a:xfrm flipV="1">
              <a:off x="429" y="2459"/>
              <a:ext cx="1072" cy="1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12" name="Line 12"/>
            <p:cNvSpPr>
              <a:spLocks noChangeAspect="1" noChangeShapeType="1"/>
            </p:cNvSpPr>
            <p:nvPr/>
          </p:nvSpPr>
          <p:spPr bwMode="auto">
            <a:xfrm rot="21060000">
              <a:off x="935" y="2965"/>
              <a:ext cx="82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13" name="Freeform 13"/>
            <p:cNvSpPr>
              <a:spLocks/>
            </p:cNvSpPr>
            <p:nvPr/>
          </p:nvSpPr>
          <p:spPr bwMode="auto">
            <a:xfrm>
              <a:off x="429" y="3525"/>
              <a:ext cx="217" cy="1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36" y="30"/>
                </a:cxn>
                <a:cxn ang="0">
                  <a:pos x="406" y="200"/>
                </a:cxn>
              </a:cxnLst>
              <a:rect l="0" t="0" r="r" b="b"/>
              <a:pathLst>
                <a:path w="406" h="200">
                  <a:moveTo>
                    <a:pt x="0" y="17"/>
                  </a:moveTo>
                  <a:cubicBezTo>
                    <a:pt x="39" y="19"/>
                    <a:pt x="169" y="0"/>
                    <a:pt x="236" y="30"/>
                  </a:cubicBezTo>
                  <a:cubicBezTo>
                    <a:pt x="303" y="60"/>
                    <a:pt x="371" y="165"/>
                    <a:pt x="406" y="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14" name="Freeform 14"/>
            <p:cNvSpPr>
              <a:spLocks/>
            </p:cNvSpPr>
            <p:nvPr/>
          </p:nvSpPr>
          <p:spPr bwMode="auto">
            <a:xfrm>
              <a:off x="1328" y="2729"/>
              <a:ext cx="9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26"/>
                </a:cxn>
                <a:cxn ang="0">
                  <a:pos x="180" y="349"/>
                </a:cxn>
              </a:cxnLst>
              <a:rect l="0" t="0" r="r" b="b"/>
              <a:pathLst>
                <a:path w="184" h="349">
                  <a:moveTo>
                    <a:pt x="0" y="0"/>
                  </a:moveTo>
                  <a:cubicBezTo>
                    <a:pt x="26" y="21"/>
                    <a:pt x="124" y="68"/>
                    <a:pt x="154" y="126"/>
                  </a:cubicBezTo>
                  <a:cubicBezTo>
                    <a:pt x="184" y="184"/>
                    <a:pt x="175" y="303"/>
                    <a:pt x="180" y="34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15" name="Line 15"/>
            <p:cNvSpPr>
              <a:spLocks noChangeShapeType="1"/>
            </p:cNvSpPr>
            <p:nvPr/>
          </p:nvSpPr>
          <p:spPr bwMode="auto">
            <a:xfrm flipV="1">
              <a:off x="429" y="3017"/>
              <a:ext cx="666" cy="9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16" name="Text Box 16"/>
            <p:cNvSpPr txBox="1">
              <a:spLocks noChangeArrowheads="1"/>
            </p:cNvSpPr>
            <p:nvPr/>
          </p:nvSpPr>
          <p:spPr bwMode="auto">
            <a:xfrm>
              <a:off x="1946" y="3935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x</a:t>
              </a:r>
              <a:endParaRPr kumimoji="1" lang="en-US" altLang="zh-CN"/>
            </a:p>
          </p:txBody>
        </p:sp>
        <p:sp>
          <p:nvSpPr>
            <p:cNvPr id="256017" name="Text Box 17"/>
            <p:cNvSpPr txBox="1">
              <a:spLocks noChangeArrowheads="1"/>
            </p:cNvSpPr>
            <p:nvPr/>
          </p:nvSpPr>
          <p:spPr bwMode="auto">
            <a:xfrm>
              <a:off x="204" y="2251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z</a:t>
              </a:r>
              <a:endParaRPr kumimoji="1" lang="en-US" altLang="zh-CN"/>
            </a:p>
          </p:txBody>
        </p:sp>
        <p:sp>
          <p:nvSpPr>
            <p:cNvPr id="256018" name="Text Box 18"/>
            <p:cNvSpPr txBox="1">
              <a:spLocks noChangeArrowheads="1"/>
            </p:cNvSpPr>
            <p:nvPr/>
          </p:nvSpPr>
          <p:spPr bwMode="auto">
            <a:xfrm>
              <a:off x="429" y="3249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>
                  <a:sym typeface="Symbol" pitchFamily="18" charset="2"/>
                </a:rPr>
                <a:t></a:t>
              </a:r>
              <a:endParaRPr kumimoji="1" lang="en-US" altLang="zh-CN"/>
            </a:p>
          </p:txBody>
        </p:sp>
        <p:sp>
          <p:nvSpPr>
            <p:cNvPr id="256019" name="Text Box 19"/>
            <p:cNvSpPr txBox="1">
              <a:spLocks noChangeArrowheads="1"/>
            </p:cNvSpPr>
            <p:nvPr/>
          </p:nvSpPr>
          <p:spPr bwMode="auto">
            <a:xfrm>
              <a:off x="1348" y="2663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>
                  <a:sym typeface="Symbol" pitchFamily="18" charset="2"/>
                </a:rPr>
                <a:t></a:t>
              </a:r>
              <a:endParaRPr kumimoji="1" lang="en-US" altLang="zh-CN"/>
            </a:p>
          </p:txBody>
        </p:sp>
        <p:sp>
          <p:nvSpPr>
            <p:cNvPr id="256020" name="Text Box 20"/>
            <p:cNvSpPr txBox="1">
              <a:spLocks noChangeArrowheads="1"/>
            </p:cNvSpPr>
            <p:nvPr/>
          </p:nvSpPr>
          <p:spPr bwMode="auto">
            <a:xfrm>
              <a:off x="1793" y="2812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b="1"/>
                <a:t>j</a:t>
              </a:r>
              <a:r>
                <a:rPr kumimoji="1" lang="en-US" altLang="zh-CN" b="1" baseline="-25000"/>
                <a:t>m</a:t>
              </a:r>
              <a:endParaRPr kumimoji="1" lang="en-US" altLang="zh-CN"/>
            </a:p>
          </p:txBody>
        </p:sp>
        <p:sp>
          <p:nvSpPr>
            <p:cNvPr id="256021" name="Text Box 21"/>
            <p:cNvSpPr txBox="1">
              <a:spLocks noChangeArrowheads="1"/>
            </p:cNvSpPr>
            <p:nvPr/>
          </p:nvSpPr>
          <p:spPr bwMode="auto">
            <a:xfrm>
              <a:off x="766" y="3374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b="1"/>
                <a:t>r</a:t>
              </a:r>
              <a:endParaRPr kumimoji="1" lang="en-US" altLang="zh-CN"/>
            </a:p>
          </p:txBody>
        </p:sp>
        <p:sp>
          <p:nvSpPr>
            <p:cNvPr id="256022" name="Text Box 22"/>
            <p:cNvSpPr txBox="1">
              <a:spLocks noChangeArrowheads="1"/>
            </p:cNvSpPr>
            <p:nvPr/>
          </p:nvSpPr>
          <p:spPr bwMode="auto">
            <a:xfrm>
              <a:off x="316" y="3935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O</a:t>
              </a:r>
              <a:endParaRPr kumimoji="1" lang="en-US" altLang="zh-CN"/>
            </a:p>
          </p:txBody>
        </p:sp>
      </p:grpSp>
      <p:graphicFrame>
        <p:nvGraphicFramePr>
          <p:cNvPr id="256023" name="Object 23"/>
          <p:cNvGraphicFramePr>
            <a:graphicFrameLocks noChangeAspect="1"/>
          </p:cNvGraphicFramePr>
          <p:nvPr/>
        </p:nvGraphicFramePr>
        <p:xfrm>
          <a:off x="3622675" y="4103688"/>
          <a:ext cx="5126038" cy="1485900"/>
        </p:xfrm>
        <a:graphic>
          <a:graphicData uri="http://schemas.openxmlformats.org/presentationml/2006/ole">
            <p:oleObj spid="_x0000_s256023" name="Equation" r:id="rId4" imgW="2260440" imgH="660240" progId="Equation.DSMT4">
              <p:embed/>
            </p:oleObj>
          </a:graphicData>
        </a:graphic>
      </p:graphicFrame>
      <p:sp>
        <p:nvSpPr>
          <p:cNvPr id="256024" name="Oval 24"/>
          <p:cNvSpPr>
            <a:spLocks noChangeArrowheads="1"/>
          </p:cNvSpPr>
          <p:nvPr/>
        </p:nvSpPr>
        <p:spPr bwMode="auto">
          <a:xfrm>
            <a:off x="438150" y="6373813"/>
            <a:ext cx="144463" cy="14446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56025" name="Object 25"/>
          <p:cNvGraphicFramePr>
            <a:graphicFrameLocks noChangeAspect="1"/>
          </p:cNvGraphicFramePr>
          <p:nvPr/>
        </p:nvGraphicFramePr>
        <p:xfrm>
          <a:off x="5435600" y="5949950"/>
          <a:ext cx="1468438" cy="514350"/>
        </p:xfrm>
        <a:graphic>
          <a:graphicData uri="http://schemas.openxmlformats.org/presentationml/2006/ole">
            <p:oleObj spid="_x0000_s256025" name="Equation" r:id="rId5" imgW="647640" imgH="228600" progId="Equation.DSMT4">
              <p:embed/>
            </p:oleObj>
          </a:graphicData>
        </a:graphic>
      </p:graphicFrame>
      <p:sp>
        <p:nvSpPr>
          <p:cNvPr id="256026" name="Freeform 26"/>
          <p:cNvSpPr>
            <a:spLocks/>
          </p:cNvSpPr>
          <p:nvPr/>
        </p:nvSpPr>
        <p:spPr bwMode="auto">
          <a:xfrm>
            <a:off x="539750" y="5229225"/>
            <a:ext cx="3024188" cy="1223963"/>
          </a:xfrm>
          <a:custGeom>
            <a:avLst/>
            <a:gdLst/>
            <a:ahLst/>
            <a:cxnLst>
              <a:cxn ang="0">
                <a:pos x="0" y="726"/>
              </a:cxn>
              <a:cxn ang="0">
                <a:pos x="1088" y="545"/>
              </a:cxn>
              <a:cxn ang="0">
                <a:pos x="1451" y="91"/>
              </a:cxn>
              <a:cxn ang="0">
                <a:pos x="1905" y="0"/>
              </a:cxn>
            </a:cxnLst>
            <a:rect l="0" t="0" r="r" b="b"/>
            <a:pathLst>
              <a:path w="1905" h="726">
                <a:moveTo>
                  <a:pt x="0" y="726"/>
                </a:moveTo>
                <a:cubicBezTo>
                  <a:pt x="423" y="688"/>
                  <a:pt x="846" y="651"/>
                  <a:pt x="1088" y="545"/>
                </a:cubicBezTo>
                <a:cubicBezTo>
                  <a:pt x="1330" y="439"/>
                  <a:pt x="1315" y="182"/>
                  <a:pt x="1451" y="91"/>
                </a:cubicBezTo>
                <a:cubicBezTo>
                  <a:pt x="1587" y="0"/>
                  <a:pt x="1746" y="0"/>
                  <a:pt x="1905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rc 2"/>
          <p:cNvSpPr>
            <a:spLocks/>
          </p:cNvSpPr>
          <p:nvPr/>
        </p:nvSpPr>
        <p:spPr bwMode="auto">
          <a:xfrm>
            <a:off x="515938" y="4278313"/>
            <a:ext cx="1266825" cy="2159000"/>
          </a:xfrm>
          <a:custGeom>
            <a:avLst/>
            <a:gdLst>
              <a:gd name="G0" fmla="+- 48 0 0"/>
              <a:gd name="G1" fmla="+- 21600 0 0"/>
              <a:gd name="G2" fmla="+- 21600 0 0"/>
              <a:gd name="T0" fmla="*/ 0 w 12675"/>
              <a:gd name="T1" fmla="*/ 0 h 21600"/>
              <a:gd name="T2" fmla="*/ 12675 w 12675"/>
              <a:gd name="T3" fmla="*/ 4075 h 21600"/>
              <a:gd name="T4" fmla="*/ 48 w 126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75" h="21600" fill="none" extrusionOk="0">
                <a:moveTo>
                  <a:pt x="0" y="0"/>
                </a:moveTo>
                <a:cubicBezTo>
                  <a:pt x="16" y="0"/>
                  <a:pt x="32" y="-1"/>
                  <a:pt x="48" y="0"/>
                </a:cubicBezTo>
                <a:cubicBezTo>
                  <a:pt x="4580" y="0"/>
                  <a:pt x="8997" y="1425"/>
                  <a:pt x="12674" y="4075"/>
                </a:cubicBezTo>
              </a:path>
              <a:path w="12675" h="21600" stroke="0" extrusionOk="0">
                <a:moveTo>
                  <a:pt x="0" y="0"/>
                </a:moveTo>
                <a:cubicBezTo>
                  <a:pt x="16" y="0"/>
                  <a:pt x="32" y="-1"/>
                  <a:pt x="48" y="0"/>
                </a:cubicBezTo>
                <a:cubicBezTo>
                  <a:pt x="4580" y="0"/>
                  <a:pt x="8997" y="1425"/>
                  <a:pt x="12674" y="4075"/>
                </a:cubicBezTo>
                <a:lnTo>
                  <a:pt x="48" y="21600"/>
                </a:lnTo>
                <a:close/>
              </a:path>
            </a:pathLst>
          </a:custGeom>
          <a:solidFill>
            <a:srgbClr val="CCFF33">
              <a:alpha val="60001"/>
            </a:srgbClr>
          </a:solidFill>
          <a:ln w="19050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3914775" cy="579437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隶书" pitchFamily="49" charset="-122"/>
              </a:rPr>
              <a:t>Halbach</a:t>
            </a:r>
            <a:r>
              <a:rPr lang="zh-CN" altLang="en-US">
                <a:ea typeface="隶书" pitchFamily="49" charset="-122"/>
              </a:rPr>
              <a:t>磁体：理论</a:t>
            </a:r>
            <a:endParaRPr lang="zh-CN" altLang="en-US"/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15</a:t>
            </a: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827088" y="1800225"/>
            <a:ext cx="4013200" cy="617538"/>
          </a:xfrm>
          <a:prstGeom prst="rect">
            <a:avLst/>
          </a:prstGeom>
          <a:solidFill>
            <a:srgbClr val="0000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>
                <a:solidFill>
                  <a:srgbClr val="FFFFFF"/>
                </a:solidFill>
                <a:ea typeface="黑体" pitchFamily="49" charset="-122"/>
              </a:rPr>
              <a:t>Halbach</a:t>
            </a:r>
            <a:r>
              <a:rPr kumimoji="1" lang="zh-CN" altLang="en-US" sz="3200">
                <a:solidFill>
                  <a:srgbClr val="FFFFFF"/>
                </a:solidFill>
                <a:ea typeface="黑体" pitchFamily="49" charset="-122"/>
              </a:rPr>
              <a:t>磁体的条件：</a:t>
            </a:r>
          </a:p>
        </p:txBody>
      </p:sp>
      <p:grpSp>
        <p:nvGrpSpPr>
          <p:cNvPr id="257031" name="Group 7"/>
          <p:cNvGrpSpPr>
            <a:grpSpLocks/>
          </p:cNvGrpSpPr>
          <p:nvPr/>
        </p:nvGrpSpPr>
        <p:grpSpPr bwMode="auto">
          <a:xfrm>
            <a:off x="155575" y="3771900"/>
            <a:ext cx="3121025" cy="2970213"/>
            <a:chOff x="204" y="2251"/>
            <a:chExt cx="1966" cy="1871"/>
          </a:xfrm>
        </p:grpSpPr>
        <p:sp>
          <p:nvSpPr>
            <p:cNvPr id="257032" name="Line 8"/>
            <p:cNvSpPr>
              <a:spLocks noChangeShapeType="1"/>
            </p:cNvSpPr>
            <p:nvPr/>
          </p:nvSpPr>
          <p:spPr bwMode="auto">
            <a:xfrm>
              <a:off x="429" y="3935"/>
              <a:ext cx="16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33" name="Line 9"/>
            <p:cNvSpPr>
              <a:spLocks noChangeShapeType="1"/>
            </p:cNvSpPr>
            <p:nvPr/>
          </p:nvSpPr>
          <p:spPr bwMode="auto">
            <a:xfrm flipV="1">
              <a:off x="429" y="2345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34" name="AutoShape 10"/>
            <p:cNvSpPr>
              <a:spLocks noChangeArrowheads="1"/>
            </p:cNvSpPr>
            <p:nvPr/>
          </p:nvSpPr>
          <p:spPr bwMode="auto">
            <a:xfrm rot="4860000">
              <a:off x="1048" y="2792"/>
              <a:ext cx="189" cy="418"/>
            </a:xfrm>
            <a:prstGeom prst="can">
              <a:avLst>
                <a:gd name="adj" fmla="val 3686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35" name="Line 11"/>
            <p:cNvSpPr>
              <a:spLocks noChangeShapeType="1"/>
            </p:cNvSpPr>
            <p:nvPr/>
          </p:nvSpPr>
          <p:spPr bwMode="auto">
            <a:xfrm flipV="1">
              <a:off x="429" y="2459"/>
              <a:ext cx="1072" cy="14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36" name="Line 12"/>
            <p:cNvSpPr>
              <a:spLocks noChangeAspect="1" noChangeShapeType="1"/>
            </p:cNvSpPr>
            <p:nvPr/>
          </p:nvSpPr>
          <p:spPr bwMode="auto">
            <a:xfrm rot="21060000">
              <a:off x="935" y="2965"/>
              <a:ext cx="82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37" name="Freeform 13"/>
            <p:cNvSpPr>
              <a:spLocks/>
            </p:cNvSpPr>
            <p:nvPr/>
          </p:nvSpPr>
          <p:spPr bwMode="auto">
            <a:xfrm>
              <a:off x="429" y="3525"/>
              <a:ext cx="217" cy="1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36" y="30"/>
                </a:cxn>
                <a:cxn ang="0">
                  <a:pos x="406" y="200"/>
                </a:cxn>
              </a:cxnLst>
              <a:rect l="0" t="0" r="r" b="b"/>
              <a:pathLst>
                <a:path w="406" h="200">
                  <a:moveTo>
                    <a:pt x="0" y="17"/>
                  </a:moveTo>
                  <a:cubicBezTo>
                    <a:pt x="39" y="19"/>
                    <a:pt x="169" y="0"/>
                    <a:pt x="236" y="30"/>
                  </a:cubicBezTo>
                  <a:cubicBezTo>
                    <a:pt x="303" y="60"/>
                    <a:pt x="371" y="165"/>
                    <a:pt x="406" y="2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38" name="Freeform 14"/>
            <p:cNvSpPr>
              <a:spLocks/>
            </p:cNvSpPr>
            <p:nvPr/>
          </p:nvSpPr>
          <p:spPr bwMode="auto">
            <a:xfrm>
              <a:off x="1328" y="2729"/>
              <a:ext cx="9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26"/>
                </a:cxn>
                <a:cxn ang="0">
                  <a:pos x="180" y="349"/>
                </a:cxn>
              </a:cxnLst>
              <a:rect l="0" t="0" r="r" b="b"/>
              <a:pathLst>
                <a:path w="184" h="349">
                  <a:moveTo>
                    <a:pt x="0" y="0"/>
                  </a:moveTo>
                  <a:cubicBezTo>
                    <a:pt x="26" y="21"/>
                    <a:pt x="124" y="68"/>
                    <a:pt x="154" y="126"/>
                  </a:cubicBezTo>
                  <a:cubicBezTo>
                    <a:pt x="184" y="184"/>
                    <a:pt x="175" y="303"/>
                    <a:pt x="180" y="34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39" name="Line 15"/>
            <p:cNvSpPr>
              <a:spLocks noChangeShapeType="1"/>
            </p:cNvSpPr>
            <p:nvPr/>
          </p:nvSpPr>
          <p:spPr bwMode="auto">
            <a:xfrm flipV="1">
              <a:off x="429" y="3017"/>
              <a:ext cx="666" cy="9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040" name="Text Box 16"/>
            <p:cNvSpPr txBox="1">
              <a:spLocks noChangeArrowheads="1"/>
            </p:cNvSpPr>
            <p:nvPr/>
          </p:nvSpPr>
          <p:spPr bwMode="auto">
            <a:xfrm>
              <a:off x="1946" y="3935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x</a:t>
              </a:r>
              <a:endParaRPr kumimoji="1" lang="en-US" altLang="zh-CN"/>
            </a:p>
          </p:txBody>
        </p:sp>
        <p:sp>
          <p:nvSpPr>
            <p:cNvPr id="257041" name="Text Box 17"/>
            <p:cNvSpPr txBox="1">
              <a:spLocks noChangeArrowheads="1"/>
            </p:cNvSpPr>
            <p:nvPr/>
          </p:nvSpPr>
          <p:spPr bwMode="auto">
            <a:xfrm>
              <a:off x="204" y="2251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z</a:t>
              </a:r>
              <a:endParaRPr kumimoji="1" lang="en-US" altLang="zh-CN"/>
            </a:p>
          </p:txBody>
        </p:sp>
        <p:sp>
          <p:nvSpPr>
            <p:cNvPr id="257042" name="Text Box 18"/>
            <p:cNvSpPr txBox="1">
              <a:spLocks noChangeArrowheads="1"/>
            </p:cNvSpPr>
            <p:nvPr/>
          </p:nvSpPr>
          <p:spPr bwMode="auto">
            <a:xfrm>
              <a:off x="429" y="3249"/>
              <a:ext cx="2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>
                  <a:sym typeface="Symbol" pitchFamily="18" charset="2"/>
                </a:rPr>
                <a:t></a:t>
              </a:r>
              <a:endParaRPr kumimoji="1" lang="en-US" altLang="zh-CN"/>
            </a:p>
          </p:txBody>
        </p:sp>
        <p:sp>
          <p:nvSpPr>
            <p:cNvPr id="257043" name="Text Box 19"/>
            <p:cNvSpPr txBox="1">
              <a:spLocks noChangeArrowheads="1"/>
            </p:cNvSpPr>
            <p:nvPr/>
          </p:nvSpPr>
          <p:spPr bwMode="auto">
            <a:xfrm>
              <a:off x="1348" y="2663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>
                  <a:sym typeface="Symbol" pitchFamily="18" charset="2"/>
                </a:rPr>
                <a:t></a:t>
              </a:r>
              <a:endParaRPr kumimoji="1" lang="en-US" altLang="zh-CN"/>
            </a:p>
          </p:txBody>
        </p:sp>
        <p:sp>
          <p:nvSpPr>
            <p:cNvPr id="257044" name="Text Box 20"/>
            <p:cNvSpPr txBox="1">
              <a:spLocks noChangeArrowheads="1"/>
            </p:cNvSpPr>
            <p:nvPr/>
          </p:nvSpPr>
          <p:spPr bwMode="auto">
            <a:xfrm>
              <a:off x="1793" y="2812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b="1"/>
                <a:t>j</a:t>
              </a:r>
              <a:r>
                <a:rPr kumimoji="1" lang="en-US" altLang="zh-CN" b="1" baseline="-25000"/>
                <a:t>m</a:t>
              </a:r>
              <a:endParaRPr kumimoji="1" lang="en-US" altLang="zh-CN"/>
            </a:p>
          </p:txBody>
        </p:sp>
        <p:sp>
          <p:nvSpPr>
            <p:cNvPr id="257045" name="Text Box 21"/>
            <p:cNvSpPr txBox="1">
              <a:spLocks noChangeArrowheads="1"/>
            </p:cNvSpPr>
            <p:nvPr/>
          </p:nvSpPr>
          <p:spPr bwMode="auto">
            <a:xfrm>
              <a:off x="766" y="3374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b="1"/>
                <a:t>r</a:t>
              </a:r>
              <a:endParaRPr kumimoji="1" lang="en-US" altLang="zh-CN"/>
            </a:p>
          </p:txBody>
        </p:sp>
        <p:sp>
          <p:nvSpPr>
            <p:cNvPr id="257046" name="Text Box 22"/>
            <p:cNvSpPr txBox="1">
              <a:spLocks noChangeArrowheads="1"/>
            </p:cNvSpPr>
            <p:nvPr/>
          </p:nvSpPr>
          <p:spPr bwMode="auto">
            <a:xfrm>
              <a:off x="316" y="3935"/>
              <a:ext cx="22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kumimoji="1" lang="en-US" altLang="zh-CN" i="1"/>
                <a:t>O</a:t>
              </a:r>
              <a:endParaRPr kumimoji="1" lang="en-US" altLang="zh-CN"/>
            </a:p>
          </p:txBody>
        </p:sp>
      </p:grpSp>
      <p:graphicFrame>
        <p:nvGraphicFramePr>
          <p:cNvPr id="257047" name="Object 23"/>
          <p:cNvGraphicFramePr>
            <a:graphicFrameLocks noChangeAspect="1"/>
          </p:cNvGraphicFramePr>
          <p:nvPr/>
        </p:nvGraphicFramePr>
        <p:xfrm>
          <a:off x="4284663" y="2852738"/>
          <a:ext cx="4319587" cy="885825"/>
        </p:xfrm>
        <a:graphic>
          <a:graphicData uri="http://schemas.openxmlformats.org/presentationml/2006/ole">
            <p:oleObj spid="_x0000_s257047" name="Equation" r:id="rId3" imgW="1904760" imgH="393480" progId="Equation.DSMT4">
              <p:embed/>
            </p:oleObj>
          </a:graphicData>
        </a:graphic>
      </p:graphicFrame>
      <p:sp>
        <p:nvSpPr>
          <p:cNvPr id="257048" name="Oval 24"/>
          <p:cNvSpPr>
            <a:spLocks noChangeArrowheads="1"/>
          </p:cNvSpPr>
          <p:nvPr/>
        </p:nvSpPr>
        <p:spPr bwMode="auto">
          <a:xfrm>
            <a:off x="438150" y="6373813"/>
            <a:ext cx="144463" cy="14446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7049" name="Freeform 25"/>
          <p:cNvSpPr>
            <a:spLocks/>
          </p:cNvSpPr>
          <p:nvPr/>
        </p:nvSpPr>
        <p:spPr bwMode="auto">
          <a:xfrm>
            <a:off x="539750" y="3224213"/>
            <a:ext cx="3668713" cy="3228975"/>
          </a:xfrm>
          <a:custGeom>
            <a:avLst/>
            <a:gdLst/>
            <a:ahLst/>
            <a:cxnLst>
              <a:cxn ang="0">
                <a:pos x="0" y="2034"/>
              </a:cxn>
              <a:cxn ang="0">
                <a:pos x="1233" y="1846"/>
              </a:cxn>
              <a:cxn ang="0">
                <a:pos x="1754" y="1452"/>
              </a:cxn>
              <a:cxn ang="0">
                <a:pos x="1854" y="236"/>
              </a:cxn>
              <a:cxn ang="0">
                <a:pos x="2311" y="35"/>
              </a:cxn>
            </a:cxnLst>
            <a:rect l="0" t="0" r="r" b="b"/>
            <a:pathLst>
              <a:path w="2311" h="2034">
                <a:moveTo>
                  <a:pt x="0" y="2034"/>
                </a:moveTo>
                <a:cubicBezTo>
                  <a:pt x="205" y="2003"/>
                  <a:pt x="941" y="1943"/>
                  <a:pt x="1233" y="1846"/>
                </a:cubicBezTo>
                <a:cubicBezTo>
                  <a:pt x="1525" y="1749"/>
                  <a:pt x="1651" y="1720"/>
                  <a:pt x="1754" y="1452"/>
                </a:cubicBezTo>
                <a:cubicBezTo>
                  <a:pt x="1857" y="1184"/>
                  <a:pt x="1761" y="472"/>
                  <a:pt x="1854" y="236"/>
                </a:cubicBezTo>
                <a:cubicBezTo>
                  <a:pt x="1947" y="0"/>
                  <a:pt x="2216" y="77"/>
                  <a:pt x="2311" y="35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257050" name="Object 26"/>
          <p:cNvGraphicFramePr>
            <a:graphicFrameLocks noChangeAspect="1"/>
          </p:cNvGraphicFramePr>
          <p:nvPr/>
        </p:nvGraphicFramePr>
        <p:xfrm>
          <a:off x="5437188" y="1628775"/>
          <a:ext cx="1727200" cy="912813"/>
        </p:xfrm>
        <a:graphic>
          <a:graphicData uri="http://schemas.openxmlformats.org/presentationml/2006/ole">
            <p:oleObj spid="_x0000_s257050" name="Equation" r:id="rId4" imgW="380880" imgH="203040" progId="Equation.DSMT4">
              <p:embed/>
            </p:oleObj>
          </a:graphicData>
        </a:graphic>
      </p:graphicFrame>
      <p:grpSp>
        <p:nvGrpSpPr>
          <p:cNvPr id="257051" name="Group 27"/>
          <p:cNvGrpSpPr>
            <a:grpSpLocks/>
          </p:cNvGrpSpPr>
          <p:nvPr/>
        </p:nvGrpSpPr>
        <p:grpSpPr bwMode="auto">
          <a:xfrm>
            <a:off x="366713" y="4259263"/>
            <a:ext cx="287337" cy="925512"/>
            <a:chOff x="232" y="2683"/>
            <a:chExt cx="181" cy="583"/>
          </a:xfrm>
        </p:grpSpPr>
        <p:sp>
          <p:nvSpPr>
            <p:cNvPr id="257052" name="AutoShape 28"/>
            <p:cNvSpPr>
              <a:spLocks noChangeArrowheads="1"/>
            </p:cNvSpPr>
            <p:nvPr/>
          </p:nvSpPr>
          <p:spPr bwMode="auto">
            <a:xfrm>
              <a:off x="232" y="2858"/>
              <a:ext cx="181" cy="408"/>
            </a:xfrm>
            <a:prstGeom prst="can">
              <a:avLst>
                <a:gd name="adj" fmla="val 56354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053" name="Line 29"/>
            <p:cNvSpPr>
              <a:spLocks noChangeShapeType="1"/>
            </p:cNvSpPr>
            <p:nvPr/>
          </p:nvSpPr>
          <p:spPr bwMode="auto">
            <a:xfrm flipH="1" flipV="1">
              <a:off x="323" y="2683"/>
              <a:ext cx="0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57054" name="Arc 30"/>
          <p:cNvSpPr>
            <a:spLocks noChangeAspect="1"/>
          </p:cNvSpPr>
          <p:nvPr/>
        </p:nvSpPr>
        <p:spPr bwMode="auto">
          <a:xfrm rot="1800000">
            <a:off x="2036763" y="3741738"/>
            <a:ext cx="938212" cy="1254125"/>
          </a:xfrm>
          <a:custGeom>
            <a:avLst/>
            <a:gdLst>
              <a:gd name="G0" fmla="+- 0 0 0"/>
              <a:gd name="G1" fmla="+- 21485 0 0"/>
              <a:gd name="G2" fmla="+- 21600 0 0"/>
              <a:gd name="T0" fmla="*/ 2228 w 16322"/>
              <a:gd name="T1" fmla="*/ 0 h 21485"/>
              <a:gd name="T2" fmla="*/ 16322 w 16322"/>
              <a:gd name="T3" fmla="*/ 7337 h 21485"/>
              <a:gd name="T4" fmla="*/ 0 w 16322"/>
              <a:gd name="T5" fmla="*/ 21485 h 2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2" h="21485" fill="none" extrusionOk="0">
                <a:moveTo>
                  <a:pt x="2227" y="0"/>
                </a:moveTo>
                <a:cubicBezTo>
                  <a:pt x="7687" y="566"/>
                  <a:pt x="12726" y="3189"/>
                  <a:pt x="16321" y="7337"/>
                </a:cubicBezTo>
              </a:path>
              <a:path w="16322" h="21485" stroke="0" extrusionOk="0">
                <a:moveTo>
                  <a:pt x="2227" y="0"/>
                </a:moveTo>
                <a:cubicBezTo>
                  <a:pt x="7687" y="566"/>
                  <a:pt x="12726" y="3189"/>
                  <a:pt x="16321" y="7337"/>
                </a:cubicBezTo>
                <a:lnTo>
                  <a:pt x="0" y="21485"/>
                </a:lnTo>
                <a:close/>
              </a:path>
            </a:pathLst>
          </a:custGeom>
          <a:solidFill>
            <a:srgbClr val="00CC99">
              <a:alpha val="60001"/>
            </a:srgbClr>
          </a:solidFill>
          <a:ln w="19050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7055" name="Rectangle 31"/>
          <p:cNvSpPr>
            <a:spLocks noChangeArrowheads="1"/>
          </p:cNvSpPr>
          <p:nvPr/>
        </p:nvSpPr>
        <p:spPr bwMode="auto">
          <a:xfrm>
            <a:off x="2051050" y="3968750"/>
            <a:ext cx="8477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i="1">
                <a:sym typeface="Symbol" pitchFamily="18" charset="2"/>
              </a:rPr>
              <a:t> </a:t>
            </a:r>
            <a:r>
              <a:rPr kumimoji="1" lang="en-US" altLang="zh-CN">
                <a:sym typeface="Symbol" pitchFamily="18" charset="2"/>
              </a:rPr>
              <a:t>= </a:t>
            </a:r>
            <a:r>
              <a:rPr kumimoji="1" lang="en-US" altLang="zh-CN" i="1">
                <a:sym typeface="Symbol" pitchFamily="18" charset="2"/>
              </a:rPr>
              <a:t></a:t>
            </a:r>
          </a:p>
        </p:txBody>
      </p:sp>
      <p:sp>
        <p:nvSpPr>
          <p:cNvPr id="257056" name="Text Box 32"/>
          <p:cNvSpPr txBox="1">
            <a:spLocks noChangeArrowheads="1"/>
          </p:cNvSpPr>
          <p:nvPr/>
        </p:nvSpPr>
        <p:spPr bwMode="auto">
          <a:xfrm>
            <a:off x="4211638" y="4437063"/>
            <a:ext cx="4170362" cy="617537"/>
          </a:xfrm>
          <a:prstGeom prst="rect">
            <a:avLst/>
          </a:prstGeom>
          <a:solidFill>
            <a:srgbClr val="FF99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tx2"/>
                </a:solidFill>
                <a:ea typeface="黑体" pitchFamily="49" charset="-122"/>
              </a:rPr>
              <a:t>永磁体单元的数目：</a:t>
            </a:r>
            <a:r>
              <a:rPr kumimoji="1" lang="en-US" altLang="zh-CN" sz="3200" b="1" i="1">
                <a:solidFill>
                  <a:schemeClr val="tx2"/>
                </a:solidFill>
                <a:ea typeface="黑体" pitchFamily="49" charset="-122"/>
              </a:rPr>
              <a:t>N</a:t>
            </a:r>
          </a:p>
        </p:txBody>
      </p:sp>
      <p:graphicFrame>
        <p:nvGraphicFramePr>
          <p:cNvPr id="257057" name="Object 33"/>
          <p:cNvGraphicFramePr>
            <a:graphicFrameLocks noChangeAspect="1"/>
          </p:cNvGraphicFramePr>
          <p:nvPr/>
        </p:nvGraphicFramePr>
        <p:xfrm>
          <a:off x="4932363" y="5445125"/>
          <a:ext cx="2492375" cy="652463"/>
        </p:xfrm>
        <a:graphic>
          <a:graphicData uri="http://schemas.openxmlformats.org/presentationml/2006/ole">
            <p:oleObj spid="_x0000_s257057" name="Equation" r:id="rId5" imgW="6728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1.48148E-6 L 0.13837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800000">
                                      <p:cBhvr>
                                        <p:cTn id="21" dur="2000" fill="hold"/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5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  <p:bldP spid="2570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5743575" cy="579437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隶书" pitchFamily="49" charset="-122"/>
              </a:rPr>
              <a:t>Halbach</a:t>
            </a:r>
            <a:r>
              <a:rPr lang="zh-CN" altLang="en-US">
                <a:ea typeface="隶书" pitchFamily="49" charset="-122"/>
              </a:rPr>
              <a:t>磁体：例子（文献</a:t>
            </a:r>
            <a:r>
              <a:rPr lang="en-US" altLang="zh-CN">
                <a:ea typeface="隶书" pitchFamily="49" charset="-122"/>
              </a:rPr>
              <a:t>1</a:t>
            </a:r>
            <a:r>
              <a:rPr lang="zh-CN" altLang="en-US">
                <a:ea typeface="隶书" pitchFamily="49" charset="-122"/>
              </a:rPr>
              <a:t>）</a:t>
            </a:r>
            <a:endParaRPr lang="zh-CN" altLang="en-US"/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16</a:t>
            </a:r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5003800" y="1916113"/>
          <a:ext cx="2376488" cy="1054100"/>
        </p:xfrm>
        <a:graphic>
          <a:graphicData uri="http://schemas.openxmlformats.org/presentationml/2006/ole">
            <p:oleObj spid="_x0000_s258053" name="Equation" r:id="rId3" imgW="926698" imgH="406224" progId="Equation.DSMT4">
              <p:embed/>
            </p:oleObj>
          </a:graphicData>
        </a:graphic>
      </p:graphicFrame>
      <p:sp>
        <p:nvSpPr>
          <p:cNvPr id="258054" name="Line 6"/>
          <p:cNvSpPr>
            <a:spLocks noChangeShapeType="1"/>
          </p:cNvSpPr>
          <p:nvPr/>
        </p:nvSpPr>
        <p:spPr bwMode="auto">
          <a:xfrm flipH="1">
            <a:off x="4429125" y="3659188"/>
            <a:ext cx="24479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H="1">
            <a:off x="4429125" y="6069013"/>
            <a:ext cx="24479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>
            <a:off x="4910138" y="3644900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4694238" y="4565650"/>
            <a:ext cx="598487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i="1"/>
              <a:t>r</a:t>
            </a:r>
            <a:r>
              <a:rPr kumimoji="1" lang="en-US" altLang="zh-CN" sz="2800" i="1" baseline="-25000"/>
              <a:t>ext</a:t>
            </a:r>
            <a:endParaRPr kumimoji="1" lang="en-US" altLang="zh-CN" sz="2800" i="1"/>
          </a:p>
        </p:txBody>
      </p:sp>
      <p:graphicFrame>
        <p:nvGraphicFramePr>
          <p:cNvPr id="258058" name="Group 10"/>
          <p:cNvGraphicFramePr>
            <a:graphicFrameLocks noGrp="1"/>
          </p:cNvGraphicFramePr>
          <p:nvPr/>
        </p:nvGraphicFramePr>
        <p:xfrm>
          <a:off x="515938" y="2924175"/>
          <a:ext cx="3479800" cy="3616325"/>
        </p:xfrm>
        <a:graphic>
          <a:graphicData uri="http://schemas.openxmlformats.org/drawingml/2006/table">
            <a:tbl>
              <a:tblPr/>
              <a:tblGrid>
                <a:gridCol w="1739900"/>
                <a:gridCol w="1739900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</a:t>
                      </a:r>
                      <a:r>
                        <a:rPr kumimoji="0" lang="en-US" altLang="zh-CN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ext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</a:t>
                      </a:r>
                      <a:r>
                        <a:rPr kumimoji="0" lang="en-US" altLang="zh-CN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endParaRPr kumimoji="0" lang="en-US" altLang="zh-CN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0.405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0.693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1.099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1.386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1.609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258081" name="Text Box 33"/>
          <p:cNvSpPr txBox="1">
            <a:spLocks noChangeArrowheads="1"/>
          </p:cNvSpPr>
          <p:nvPr/>
        </p:nvSpPr>
        <p:spPr bwMode="auto">
          <a:xfrm>
            <a:off x="468313" y="1811338"/>
            <a:ext cx="30257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ea typeface="黑体" pitchFamily="49" charset="-122"/>
              </a:rPr>
              <a:t>易轴</a:t>
            </a:r>
            <a:r>
              <a:rPr kumimoji="1" lang="zh-CN" altLang="en-US" sz="3200">
                <a:solidFill>
                  <a:srgbClr val="FF0000"/>
                </a:solidFill>
                <a:ea typeface="黑体" pitchFamily="49" charset="-122"/>
              </a:rPr>
              <a:t>连续</a:t>
            </a:r>
            <a:r>
              <a:rPr kumimoji="1" lang="zh-CN" altLang="en-US" sz="3200">
                <a:ea typeface="黑体" pitchFamily="49" charset="-122"/>
              </a:rPr>
              <a:t>变化：</a:t>
            </a:r>
          </a:p>
        </p:txBody>
      </p:sp>
      <p:sp>
        <p:nvSpPr>
          <p:cNvPr id="258082" name="AutoShape 34"/>
          <p:cNvSpPr>
            <a:spLocks noChangeArrowheads="1"/>
          </p:cNvSpPr>
          <p:nvPr/>
        </p:nvSpPr>
        <p:spPr bwMode="auto">
          <a:xfrm rot="16200000">
            <a:off x="6351587" y="3665538"/>
            <a:ext cx="2417763" cy="2376488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8083" name="Oval 35"/>
          <p:cNvSpPr>
            <a:spLocks noChangeArrowheads="1"/>
          </p:cNvSpPr>
          <p:nvPr/>
        </p:nvSpPr>
        <p:spPr bwMode="auto">
          <a:xfrm>
            <a:off x="6370638" y="3630613"/>
            <a:ext cx="1173162" cy="2447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tx2"/>
              </a:gs>
              <a:gs pos="100000">
                <a:srgbClr val="FF0000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8084" name="Line 36"/>
          <p:cNvSpPr>
            <a:spLocks noChangeShapeType="1"/>
          </p:cNvSpPr>
          <p:nvPr/>
        </p:nvSpPr>
        <p:spPr bwMode="auto">
          <a:xfrm>
            <a:off x="5808663" y="4219575"/>
            <a:ext cx="0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85" name="Text Box 37"/>
          <p:cNvSpPr txBox="1">
            <a:spLocks noChangeArrowheads="1"/>
          </p:cNvSpPr>
          <p:nvPr/>
        </p:nvSpPr>
        <p:spPr bwMode="auto">
          <a:xfrm>
            <a:off x="5653088" y="4565650"/>
            <a:ext cx="573087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i="1"/>
              <a:t>r</a:t>
            </a:r>
            <a:r>
              <a:rPr kumimoji="1" lang="en-US" altLang="zh-CN" sz="2800" i="1" baseline="-25000"/>
              <a:t>int</a:t>
            </a:r>
            <a:endParaRPr kumimoji="1" lang="en-US" altLang="zh-CN" sz="2800" i="1"/>
          </a:p>
        </p:txBody>
      </p:sp>
      <p:sp>
        <p:nvSpPr>
          <p:cNvPr id="258086" name="Line 38"/>
          <p:cNvSpPr>
            <a:spLocks noChangeShapeType="1"/>
          </p:cNvSpPr>
          <p:nvPr/>
        </p:nvSpPr>
        <p:spPr bwMode="auto">
          <a:xfrm flipH="1">
            <a:off x="5510213" y="4219575"/>
            <a:ext cx="14398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87" name="Line 39"/>
          <p:cNvSpPr>
            <a:spLocks noChangeShapeType="1"/>
          </p:cNvSpPr>
          <p:nvPr/>
        </p:nvSpPr>
        <p:spPr bwMode="auto">
          <a:xfrm flipH="1">
            <a:off x="5510213" y="5511800"/>
            <a:ext cx="14398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88" name="Line 40"/>
          <p:cNvSpPr>
            <a:spLocks noChangeShapeType="1"/>
          </p:cNvSpPr>
          <p:nvPr/>
        </p:nvSpPr>
        <p:spPr bwMode="auto">
          <a:xfrm rot="10800000" flipV="1">
            <a:off x="7397750" y="4659313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89" name="Line 41"/>
          <p:cNvSpPr>
            <a:spLocks noChangeShapeType="1"/>
          </p:cNvSpPr>
          <p:nvPr/>
        </p:nvSpPr>
        <p:spPr bwMode="auto">
          <a:xfrm rot="10800000" flipV="1">
            <a:off x="6481763" y="4687888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90" name="Line 42"/>
          <p:cNvSpPr>
            <a:spLocks noChangeShapeType="1"/>
          </p:cNvSpPr>
          <p:nvPr/>
        </p:nvSpPr>
        <p:spPr bwMode="auto">
          <a:xfrm flipV="1">
            <a:off x="6948488" y="5589588"/>
            <a:ext cx="0" cy="36036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91" name="Line 43"/>
          <p:cNvSpPr>
            <a:spLocks noChangeShapeType="1"/>
          </p:cNvSpPr>
          <p:nvPr/>
        </p:nvSpPr>
        <p:spPr bwMode="auto">
          <a:xfrm flipV="1">
            <a:off x="6961188" y="3716338"/>
            <a:ext cx="0" cy="36036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92" name="Oval 44"/>
          <p:cNvSpPr>
            <a:spLocks noChangeAspect="1" noChangeArrowheads="1"/>
          </p:cNvSpPr>
          <p:nvPr/>
        </p:nvSpPr>
        <p:spPr bwMode="auto">
          <a:xfrm>
            <a:off x="6621463" y="4214813"/>
            <a:ext cx="639762" cy="12763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8093" name="Line 45"/>
          <p:cNvSpPr>
            <a:spLocks noChangeShapeType="1"/>
          </p:cNvSpPr>
          <p:nvPr/>
        </p:nvSpPr>
        <p:spPr bwMode="auto">
          <a:xfrm flipV="1">
            <a:off x="6934200" y="4437063"/>
            <a:ext cx="0" cy="5762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94" name="Text Box 46"/>
          <p:cNvSpPr txBox="1">
            <a:spLocks noChangeArrowheads="1"/>
          </p:cNvSpPr>
          <p:nvPr/>
        </p:nvSpPr>
        <p:spPr bwMode="auto">
          <a:xfrm>
            <a:off x="6729413" y="4968875"/>
            <a:ext cx="4175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b="1" i="1"/>
              <a:t>H</a:t>
            </a:r>
          </a:p>
        </p:txBody>
      </p:sp>
      <p:sp>
        <p:nvSpPr>
          <p:cNvPr id="258095" name="Line 47"/>
          <p:cNvSpPr>
            <a:spLocks noChangeShapeType="1"/>
          </p:cNvSpPr>
          <p:nvPr/>
        </p:nvSpPr>
        <p:spPr bwMode="auto">
          <a:xfrm flipV="1">
            <a:off x="6948488" y="3729038"/>
            <a:ext cx="9525" cy="4206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8096" name="Line 48"/>
          <p:cNvSpPr>
            <a:spLocks noChangeShapeType="1"/>
          </p:cNvSpPr>
          <p:nvPr/>
        </p:nvSpPr>
        <p:spPr bwMode="auto">
          <a:xfrm flipV="1">
            <a:off x="6948488" y="3729038"/>
            <a:ext cx="9525" cy="4206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58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91 4.44444E-6 C 0.00486 0.00231 0.0125 0.00578 0.01909 0.01574 C 0.02569 0.02569 0.03646 0.03865 0.04149 0.06018 C 0.04652 0.08171 0.04913 0.1206 0.04913 0.14513 C 0.04913 0.16967 0.04618 0.1905 0.04201 0.2081 C 0.03784 0.22569 0.03159 0.24004 0.0243 0.25046 C 0.01701 0.26088 0.00347 0.26597 -0.00174 0.27013 " pathEditMode="relative" rAng="0" ptsTypes="aaaaaaa">
                                      <p:cBhvr>
                                        <p:cTn id="15" dur="2000" fill="hold"/>
                                        <p:tgtEl>
                                          <p:spTgt spid="258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3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258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 4.44444E-6 C -0.0066 0.00231 -0.01407 0.00578 -0.02066 0.01574 C -0.02709 0.02569 -0.0375 0.03865 -0.04254 0.06018 C -0.0474 0.08171 -0.04931 0.12037 -0.04931 0.1449 C -0.04931 0.16944 -0.04723 0.19004 -0.04323 0.20763 C -0.03907 0.22523 -0.03316 0.23958 -0.0257 0.25 C -0.01858 0.26041 -0.00539 0.2655 0.00052 0.26944 " pathEditMode="relative" rAng="0" ptsTypes="aaaaaaa">
                                      <p:cBhvr>
                                        <p:cTn id="19" dur="2000" fill="hold"/>
                                        <p:tgtEl>
                                          <p:spTgt spid="258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95" grpId="0" animBg="1"/>
      <p:bldP spid="258095" grpId="1" animBg="1"/>
      <p:bldP spid="258095" grpId="2" animBg="1"/>
      <p:bldP spid="258096" grpId="0" animBg="1"/>
      <p:bldP spid="258096" grpId="1" animBg="1"/>
      <p:bldP spid="25809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5743575" cy="579437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隶书" pitchFamily="49" charset="-122"/>
              </a:rPr>
              <a:t>Halbach</a:t>
            </a:r>
            <a:r>
              <a:rPr lang="zh-CN" altLang="en-US">
                <a:ea typeface="隶书" pitchFamily="49" charset="-122"/>
              </a:rPr>
              <a:t>磁体：例子（文献</a:t>
            </a:r>
            <a:r>
              <a:rPr lang="en-US" altLang="zh-CN">
                <a:ea typeface="隶书" pitchFamily="49" charset="-122"/>
              </a:rPr>
              <a:t>1</a:t>
            </a:r>
            <a:r>
              <a:rPr lang="zh-CN" altLang="en-US">
                <a:ea typeface="隶书" pitchFamily="49" charset="-122"/>
              </a:rPr>
              <a:t>）</a:t>
            </a:r>
            <a:endParaRPr lang="zh-CN" altLang="en-US"/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17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6300788" y="1700213"/>
            <a:ext cx="2657475" cy="860425"/>
          </a:xfrm>
          <a:prstGeom prst="rect">
            <a:avLst/>
          </a:prstGeom>
          <a:solidFill>
            <a:srgbClr val="0000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zh-CN" altLang="en-US">
                <a:solidFill>
                  <a:srgbClr val="FFFFFF"/>
                </a:solidFill>
                <a:ea typeface="黑体" pitchFamily="49" charset="-122"/>
              </a:rPr>
              <a:t>永磁体单元数目：</a:t>
            </a:r>
          </a:p>
          <a:p>
            <a:pPr algn="ctr"/>
            <a:r>
              <a:rPr kumimoji="1" lang="en-US" altLang="zh-CN" b="1" i="1">
                <a:solidFill>
                  <a:srgbClr val="FFFFFF"/>
                </a:solidFill>
                <a:ea typeface="黑体" pitchFamily="49" charset="-122"/>
                <a:sym typeface="Symbol" pitchFamily="18" charset="2"/>
              </a:rPr>
              <a:t>N</a:t>
            </a:r>
            <a:r>
              <a:rPr kumimoji="1" lang="en-US" altLang="zh-CN">
                <a:solidFill>
                  <a:srgbClr val="FFFFFF"/>
                </a:solidFill>
                <a:ea typeface="黑体" pitchFamily="49" charset="-122"/>
                <a:sym typeface="Symbol" pitchFamily="18" charset="2"/>
              </a:rPr>
              <a:t>  </a:t>
            </a:r>
            <a:r>
              <a:rPr kumimoji="1" lang="en-US" altLang="zh-CN">
                <a:solidFill>
                  <a:srgbClr val="FFFFFF"/>
                </a:solidFill>
                <a:ea typeface="黑体" pitchFamily="49" charset="-122"/>
              </a:rPr>
              <a:t>8</a:t>
            </a:r>
          </a:p>
        </p:txBody>
      </p:sp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3492500" y="1727200"/>
          <a:ext cx="2376488" cy="1054100"/>
        </p:xfrm>
        <a:graphic>
          <a:graphicData uri="http://schemas.openxmlformats.org/presentationml/2006/ole">
            <p:oleObj spid="_x0000_s259078" name="Equation" r:id="rId3" imgW="927000" imgH="406080" progId="Equation.DSMT4">
              <p:embed/>
            </p:oleObj>
          </a:graphicData>
        </a:graphic>
      </p:graphicFrame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468313" y="1811338"/>
            <a:ext cx="30257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ea typeface="黑体" pitchFamily="49" charset="-122"/>
              </a:rPr>
              <a:t>易轴</a:t>
            </a:r>
            <a:r>
              <a:rPr kumimoji="1" lang="zh-CN" altLang="en-US" sz="3200">
                <a:solidFill>
                  <a:srgbClr val="FF0000"/>
                </a:solidFill>
                <a:ea typeface="黑体" pitchFamily="49" charset="-122"/>
              </a:rPr>
              <a:t>分立</a:t>
            </a:r>
            <a:r>
              <a:rPr kumimoji="1" lang="zh-CN" altLang="en-US" sz="3200">
                <a:ea typeface="黑体" pitchFamily="49" charset="-122"/>
              </a:rPr>
              <a:t>变化：</a:t>
            </a:r>
          </a:p>
        </p:txBody>
      </p:sp>
      <p:sp>
        <p:nvSpPr>
          <p:cNvPr id="259080" name="Oval 8"/>
          <p:cNvSpPr>
            <a:spLocks noChangeArrowheads="1"/>
          </p:cNvSpPr>
          <p:nvPr/>
        </p:nvSpPr>
        <p:spPr bwMode="auto">
          <a:xfrm>
            <a:off x="323850" y="2781300"/>
            <a:ext cx="3959225" cy="3959225"/>
          </a:xfrm>
          <a:prstGeom prst="ellipse">
            <a:avLst/>
          </a:prstGeom>
          <a:solidFill>
            <a:srgbClr val="CCFF3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9081" name="Line 9"/>
          <p:cNvSpPr>
            <a:spLocks noChangeShapeType="1"/>
          </p:cNvSpPr>
          <p:nvPr/>
        </p:nvSpPr>
        <p:spPr bwMode="auto">
          <a:xfrm rot="1200000">
            <a:off x="384175" y="4422775"/>
            <a:ext cx="1979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82" name="Line 10"/>
          <p:cNvSpPr>
            <a:spLocks noChangeShapeType="1"/>
          </p:cNvSpPr>
          <p:nvPr/>
        </p:nvSpPr>
        <p:spPr bwMode="auto">
          <a:xfrm rot="3600000">
            <a:off x="819943" y="3904457"/>
            <a:ext cx="1979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83" name="Line 11"/>
          <p:cNvSpPr>
            <a:spLocks noChangeShapeType="1"/>
          </p:cNvSpPr>
          <p:nvPr/>
        </p:nvSpPr>
        <p:spPr bwMode="auto">
          <a:xfrm rot="6000000">
            <a:off x="1486694" y="3785394"/>
            <a:ext cx="1979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84" name="Line 12"/>
          <p:cNvSpPr>
            <a:spLocks noChangeShapeType="1"/>
          </p:cNvSpPr>
          <p:nvPr/>
        </p:nvSpPr>
        <p:spPr bwMode="auto">
          <a:xfrm rot="8400000">
            <a:off x="2071688" y="4124325"/>
            <a:ext cx="1979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85" name="Line 13"/>
          <p:cNvSpPr>
            <a:spLocks noChangeShapeType="1"/>
          </p:cNvSpPr>
          <p:nvPr/>
        </p:nvSpPr>
        <p:spPr bwMode="auto">
          <a:xfrm rot="10800000">
            <a:off x="2301875" y="4760913"/>
            <a:ext cx="1979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86" name="Line 14"/>
          <p:cNvSpPr>
            <a:spLocks noChangeShapeType="1"/>
          </p:cNvSpPr>
          <p:nvPr/>
        </p:nvSpPr>
        <p:spPr bwMode="auto">
          <a:xfrm rot="13200000">
            <a:off x="2071688" y="5397500"/>
            <a:ext cx="1979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87" name="Line 15"/>
          <p:cNvSpPr>
            <a:spLocks noChangeShapeType="1"/>
          </p:cNvSpPr>
          <p:nvPr/>
        </p:nvSpPr>
        <p:spPr bwMode="auto">
          <a:xfrm rot="15600000">
            <a:off x="1486693" y="5733257"/>
            <a:ext cx="1979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88" name="Line 16"/>
          <p:cNvSpPr>
            <a:spLocks noChangeShapeType="1"/>
          </p:cNvSpPr>
          <p:nvPr/>
        </p:nvSpPr>
        <p:spPr bwMode="auto">
          <a:xfrm rot="18000000">
            <a:off x="819943" y="5615782"/>
            <a:ext cx="1979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89" name="Line 17"/>
          <p:cNvSpPr>
            <a:spLocks noChangeShapeType="1"/>
          </p:cNvSpPr>
          <p:nvPr/>
        </p:nvSpPr>
        <p:spPr bwMode="auto">
          <a:xfrm rot="20400000">
            <a:off x="384175" y="5099050"/>
            <a:ext cx="1979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0" name="Line 18"/>
          <p:cNvSpPr>
            <a:spLocks noChangeShapeType="1"/>
          </p:cNvSpPr>
          <p:nvPr/>
        </p:nvSpPr>
        <p:spPr bwMode="auto">
          <a:xfrm>
            <a:off x="395288" y="4724400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1" name="Line 19"/>
          <p:cNvSpPr>
            <a:spLocks noChangeShapeType="1"/>
          </p:cNvSpPr>
          <p:nvPr/>
        </p:nvSpPr>
        <p:spPr bwMode="auto">
          <a:xfrm rot="16800000">
            <a:off x="800893" y="5796757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2" name="Line 20"/>
          <p:cNvSpPr>
            <a:spLocks noChangeShapeType="1"/>
          </p:cNvSpPr>
          <p:nvPr/>
        </p:nvSpPr>
        <p:spPr bwMode="auto">
          <a:xfrm rot="4800000">
            <a:off x="799306" y="3733007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3" name="Line 21"/>
          <p:cNvSpPr>
            <a:spLocks noChangeShapeType="1"/>
          </p:cNvSpPr>
          <p:nvPr/>
        </p:nvSpPr>
        <p:spPr bwMode="auto">
          <a:xfrm rot="9600000">
            <a:off x="1649413" y="3227388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4" name="Line 22"/>
          <p:cNvSpPr>
            <a:spLocks noChangeShapeType="1"/>
          </p:cNvSpPr>
          <p:nvPr/>
        </p:nvSpPr>
        <p:spPr bwMode="auto">
          <a:xfrm rot="14400000">
            <a:off x="2663031" y="3428207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5" name="Line 23"/>
          <p:cNvSpPr>
            <a:spLocks noChangeShapeType="1"/>
          </p:cNvSpPr>
          <p:nvPr/>
        </p:nvSpPr>
        <p:spPr bwMode="auto">
          <a:xfrm rot="19200000">
            <a:off x="3305175" y="4219575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6" name="Line 24"/>
          <p:cNvSpPr>
            <a:spLocks noChangeShapeType="1"/>
          </p:cNvSpPr>
          <p:nvPr/>
        </p:nvSpPr>
        <p:spPr bwMode="auto">
          <a:xfrm rot="2400000">
            <a:off x="3360738" y="5286375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7" name="Line 25"/>
          <p:cNvSpPr>
            <a:spLocks noChangeShapeType="1"/>
          </p:cNvSpPr>
          <p:nvPr/>
        </p:nvSpPr>
        <p:spPr bwMode="auto">
          <a:xfrm rot="12000000">
            <a:off x="1692275" y="6237288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8" name="Line 26"/>
          <p:cNvSpPr>
            <a:spLocks noChangeShapeType="1"/>
          </p:cNvSpPr>
          <p:nvPr/>
        </p:nvSpPr>
        <p:spPr bwMode="auto">
          <a:xfrm rot="7200000">
            <a:off x="2663031" y="6057107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099" name="Oval 27"/>
          <p:cNvSpPr>
            <a:spLocks noChangeArrowheads="1"/>
          </p:cNvSpPr>
          <p:nvPr/>
        </p:nvSpPr>
        <p:spPr bwMode="auto">
          <a:xfrm>
            <a:off x="4787900" y="2852738"/>
            <a:ext cx="3959225" cy="3959225"/>
          </a:xfrm>
          <a:prstGeom prst="ellipse">
            <a:avLst/>
          </a:prstGeom>
          <a:solidFill>
            <a:srgbClr val="CCFF3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9100" name="Line 28"/>
          <p:cNvSpPr>
            <a:spLocks noChangeShapeType="1"/>
          </p:cNvSpPr>
          <p:nvPr/>
        </p:nvSpPr>
        <p:spPr bwMode="auto">
          <a:xfrm rot="900000">
            <a:off x="4789488" y="4833938"/>
            <a:ext cx="395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1" name="Line 29"/>
          <p:cNvSpPr>
            <a:spLocks noChangeShapeType="1"/>
          </p:cNvSpPr>
          <p:nvPr/>
        </p:nvSpPr>
        <p:spPr bwMode="auto">
          <a:xfrm rot="2700000">
            <a:off x="4789487" y="4833938"/>
            <a:ext cx="395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2" name="Line 30"/>
          <p:cNvSpPr>
            <a:spLocks noChangeShapeType="1"/>
          </p:cNvSpPr>
          <p:nvPr/>
        </p:nvSpPr>
        <p:spPr bwMode="auto">
          <a:xfrm rot="4500000">
            <a:off x="4789487" y="4833938"/>
            <a:ext cx="395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3" name="Line 31"/>
          <p:cNvSpPr>
            <a:spLocks noChangeShapeType="1"/>
          </p:cNvSpPr>
          <p:nvPr/>
        </p:nvSpPr>
        <p:spPr bwMode="auto">
          <a:xfrm rot="6300000">
            <a:off x="4789487" y="4833938"/>
            <a:ext cx="395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4" name="Line 32"/>
          <p:cNvSpPr>
            <a:spLocks noChangeShapeType="1"/>
          </p:cNvSpPr>
          <p:nvPr/>
        </p:nvSpPr>
        <p:spPr bwMode="auto">
          <a:xfrm rot="8100000">
            <a:off x="4789488" y="4833938"/>
            <a:ext cx="395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5" name="Line 33"/>
          <p:cNvSpPr>
            <a:spLocks noChangeShapeType="1"/>
          </p:cNvSpPr>
          <p:nvPr/>
        </p:nvSpPr>
        <p:spPr bwMode="auto">
          <a:xfrm rot="9900000">
            <a:off x="4789488" y="4833938"/>
            <a:ext cx="395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6" name="Line 34"/>
          <p:cNvSpPr>
            <a:spLocks noChangeShapeType="1"/>
          </p:cNvSpPr>
          <p:nvPr/>
        </p:nvSpPr>
        <p:spPr bwMode="auto">
          <a:xfrm>
            <a:off x="4854575" y="4835525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7" name="Line 35"/>
          <p:cNvSpPr>
            <a:spLocks noChangeShapeType="1"/>
          </p:cNvSpPr>
          <p:nvPr/>
        </p:nvSpPr>
        <p:spPr bwMode="auto">
          <a:xfrm rot="3600000">
            <a:off x="5112543" y="4040982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8" name="Line 36"/>
          <p:cNvSpPr>
            <a:spLocks noChangeShapeType="1"/>
          </p:cNvSpPr>
          <p:nvPr/>
        </p:nvSpPr>
        <p:spPr bwMode="auto">
          <a:xfrm rot="7200000">
            <a:off x="5615781" y="3428207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09" name="Line 37"/>
          <p:cNvSpPr>
            <a:spLocks noChangeShapeType="1"/>
          </p:cNvSpPr>
          <p:nvPr/>
        </p:nvSpPr>
        <p:spPr bwMode="auto">
          <a:xfrm rot="10800000">
            <a:off x="6402388" y="3203575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10" name="Line 38"/>
          <p:cNvSpPr>
            <a:spLocks noChangeShapeType="1"/>
          </p:cNvSpPr>
          <p:nvPr/>
        </p:nvSpPr>
        <p:spPr bwMode="auto">
          <a:xfrm rot="14400000">
            <a:off x="7112793" y="3434557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11" name="Line 39"/>
          <p:cNvSpPr>
            <a:spLocks noChangeShapeType="1"/>
          </p:cNvSpPr>
          <p:nvPr/>
        </p:nvSpPr>
        <p:spPr bwMode="auto">
          <a:xfrm rot="18000000">
            <a:off x="7647782" y="3969544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12" name="Line 40"/>
          <p:cNvSpPr>
            <a:spLocks noChangeShapeType="1"/>
          </p:cNvSpPr>
          <p:nvPr/>
        </p:nvSpPr>
        <p:spPr bwMode="auto">
          <a:xfrm>
            <a:off x="7905750" y="4824413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pSp>
        <p:nvGrpSpPr>
          <p:cNvPr id="259113" name="Group 41"/>
          <p:cNvGrpSpPr>
            <a:grpSpLocks/>
          </p:cNvGrpSpPr>
          <p:nvPr/>
        </p:nvGrpSpPr>
        <p:grpSpPr bwMode="auto">
          <a:xfrm flipV="1">
            <a:off x="5494338" y="5192713"/>
            <a:ext cx="2535237" cy="1404937"/>
            <a:chOff x="3606" y="3180"/>
            <a:chExt cx="1597" cy="885"/>
          </a:xfrm>
        </p:grpSpPr>
        <p:sp>
          <p:nvSpPr>
            <p:cNvPr id="259114" name="Line 42"/>
            <p:cNvSpPr>
              <a:spLocks noChangeShapeType="1"/>
            </p:cNvSpPr>
            <p:nvPr/>
          </p:nvSpPr>
          <p:spPr bwMode="auto">
            <a:xfrm rot="3600000">
              <a:off x="3356" y="3816"/>
              <a:ext cx="4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59115" name="Line 43"/>
            <p:cNvSpPr>
              <a:spLocks noChangeShapeType="1"/>
            </p:cNvSpPr>
            <p:nvPr/>
          </p:nvSpPr>
          <p:spPr bwMode="auto">
            <a:xfrm rot="7200000">
              <a:off x="3673" y="3430"/>
              <a:ext cx="4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59116" name="Line 44"/>
            <p:cNvSpPr>
              <a:spLocks noChangeShapeType="1"/>
            </p:cNvSpPr>
            <p:nvPr/>
          </p:nvSpPr>
          <p:spPr bwMode="auto">
            <a:xfrm rot="10800000">
              <a:off x="4169" y="3288"/>
              <a:ext cx="4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59117" name="Line 45"/>
            <p:cNvSpPr>
              <a:spLocks noChangeShapeType="1"/>
            </p:cNvSpPr>
            <p:nvPr/>
          </p:nvSpPr>
          <p:spPr bwMode="auto">
            <a:xfrm rot="14400000">
              <a:off x="4616" y="3434"/>
              <a:ext cx="4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59118" name="Line 46"/>
            <p:cNvSpPr>
              <a:spLocks noChangeShapeType="1"/>
            </p:cNvSpPr>
            <p:nvPr/>
          </p:nvSpPr>
          <p:spPr bwMode="auto">
            <a:xfrm rot="18000000">
              <a:off x="4953" y="3771"/>
              <a:ext cx="49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59119" name="Text Box 47"/>
          <p:cNvSpPr txBox="1">
            <a:spLocks noChangeArrowheads="1"/>
          </p:cNvSpPr>
          <p:nvPr/>
        </p:nvSpPr>
        <p:spPr bwMode="auto">
          <a:xfrm>
            <a:off x="6227763" y="981075"/>
            <a:ext cx="272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segmented multipole</a:t>
            </a:r>
          </a:p>
        </p:txBody>
      </p:sp>
      <p:sp>
        <p:nvSpPr>
          <p:cNvPr id="259120" name="Arc 48"/>
          <p:cNvSpPr>
            <a:spLocks/>
          </p:cNvSpPr>
          <p:nvPr/>
        </p:nvSpPr>
        <p:spPr bwMode="auto">
          <a:xfrm>
            <a:off x="1333500" y="2781300"/>
            <a:ext cx="2503488" cy="1979613"/>
          </a:xfrm>
          <a:custGeom>
            <a:avLst/>
            <a:gdLst>
              <a:gd name="G0" fmla="+- 10582 0 0"/>
              <a:gd name="G1" fmla="+- 21600 0 0"/>
              <a:gd name="G2" fmla="+- 21600 0 0"/>
              <a:gd name="T0" fmla="*/ 0 w 27306"/>
              <a:gd name="T1" fmla="*/ 2770 h 21600"/>
              <a:gd name="T2" fmla="*/ 27306 w 27306"/>
              <a:gd name="T3" fmla="*/ 7930 h 21600"/>
              <a:gd name="T4" fmla="*/ 10582 w 2730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06" h="21600" fill="none" extrusionOk="0">
                <a:moveTo>
                  <a:pt x="-1" y="2769"/>
                </a:moveTo>
                <a:cubicBezTo>
                  <a:pt x="3231" y="953"/>
                  <a:pt x="6875" y="-1"/>
                  <a:pt x="10582" y="0"/>
                </a:cubicBezTo>
                <a:cubicBezTo>
                  <a:pt x="17064" y="0"/>
                  <a:pt x="23203" y="2911"/>
                  <a:pt x="27305" y="7930"/>
                </a:cubicBezTo>
              </a:path>
              <a:path w="27306" h="21600" stroke="0" extrusionOk="0">
                <a:moveTo>
                  <a:pt x="-1" y="2769"/>
                </a:moveTo>
                <a:cubicBezTo>
                  <a:pt x="3231" y="953"/>
                  <a:pt x="6875" y="-1"/>
                  <a:pt x="10582" y="0"/>
                </a:cubicBezTo>
                <a:cubicBezTo>
                  <a:pt x="17064" y="0"/>
                  <a:pt x="23203" y="2911"/>
                  <a:pt x="27305" y="7930"/>
                </a:cubicBezTo>
                <a:lnTo>
                  <a:pt x="10582" y="21600"/>
                </a:lnTo>
                <a:close/>
              </a:path>
            </a:pathLst>
          </a:custGeom>
          <a:solidFill>
            <a:srgbClr val="00CC99">
              <a:alpha val="39999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9121" name="Arc 49"/>
          <p:cNvSpPr>
            <a:spLocks/>
          </p:cNvSpPr>
          <p:nvPr/>
        </p:nvSpPr>
        <p:spPr bwMode="auto">
          <a:xfrm flipV="1">
            <a:off x="1317625" y="4752975"/>
            <a:ext cx="2503488" cy="1979613"/>
          </a:xfrm>
          <a:custGeom>
            <a:avLst/>
            <a:gdLst>
              <a:gd name="G0" fmla="+- 10582 0 0"/>
              <a:gd name="G1" fmla="+- 21600 0 0"/>
              <a:gd name="G2" fmla="+- 21600 0 0"/>
              <a:gd name="T0" fmla="*/ 0 w 27306"/>
              <a:gd name="T1" fmla="*/ 2770 h 21600"/>
              <a:gd name="T2" fmla="*/ 27306 w 27306"/>
              <a:gd name="T3" fmla="*/ 7930 h 21600"/>
              <a:gd name="T4" fmla="*/ 10582 w 2730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06" h="21600" fill="none" extrusionOk="0">
                <a:moveTo>
                  <a:pt x="-1" y="2769"/>
                </a:moveTo>
                <a:cubicBezTo>
                  <a:pt x="3231" y="953"/>
                  <a:pt x="6875" y="-1"/>
                  <a:pt x="10582" y="0"/>
                </a:cubicBezTo>
                <a:cubicBezTo>
                  <a:pt x="17064" y="0"/>
                  <a:pt x="23203" y="2911"/>
                  <a:pt x="27305" y="7930"/>
                </a:cubicBezTo>
              </a:path>
              <a:path w="27306" h="21600" stroke="0" extrusionOk="0">
                <a:moveTo>
                  <a:pt x="-1" y="2769"/>
                </a:moveTo>
                <a:cubicBezTo>
                  <a:pt x="3231" y="953"/>
                  <a:pt x="6875" y="-1"/>
                  <a:pt x="10582" y="0"/>
                </a:cubicBezTo>
                <a:cubicBezTo>
                  <a:pt x="17064" y="0"/>
                  <a:pt x="23203" y="2911"/>
                  <a:pt x="27305" y="7930"/>
                </a:cubicBezTo>
                <a:lnTo>
                  <a:pt x="10582" y="21600"/>
                </a:lnTo>
                <a:close/>
              </a:path>
            </a:pathLst>
          </a:custGeom>
          <a:solidFill>
            <a:srgbClr val="00CC99">
              <a:alpha val="39999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9122" name="Oval 50"/>
          <p:cNvSpPr>
            <a:spLocks noChangeArrowheads="1"/>
          </p:cNvSpPr>
          <p:nvPr/>
        </p:nvSpPr>
        <p:spPr bwMode="auto">
          <a:xfrm>
            <a:off x="1223963" y="3681413"/>
            <a:ext cx="2159000" cy="2159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9123" name="Text Box 51"/>
          <p:cNvSpPr txBox="1">
            <a:spLocks noChangeArrowheads="1"/>
          </p:cNvSpPr>
          <p:nvPr/>
        </p:nvSpPr>
        <p:spPr bwMode="auto">
          <a:xfrm>
            <a:off x="2111375" y="5013325"/>
            <a:ext cx="38417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/>
              <a:t>9</a:t>
            </a:r>
          </a:p>
        </p:txBody>
      </p:sp>
      <p:sp>
        <p:nvSpPr>
          <p:cNvPr id="259124" name="Arc 52"/>
          <p:cNvSpPr>
            <a:spLocks/>
          </p:cNvSpPr>
          <p:nvPr/>
        </p:nvSpPr>
        <p:spPr bwMode="auto">
          <a:xfrm>
            <a:off x="5373688" y="2852738"/>
            <a:ext cx="2794000" cy="1979612"/>
          </a:xfrm>
          <a:custGeom>
            <a:avLst/>
            <a:gdLst>
              <a:gd name="G0" fmla="+- 15263 0 0"/>
              <a:gd name="G1" fmla="+- 21600 0 0"/>
              <a:gd name="G2" fmla="+- 21600 0 0"/>
              <a:gd name="T0" fmla="*/ 0 w 30494"/>
              <a:gd name="T1" fmla="*/ 6316 h 21600"/>
              <a:gd name="T2" fmla="*/ 30494 w 30494"/>
              <a:gd name="T3" fmla="*/ 6285 h 21600"/>
              <a:gd name="T4" fmla="*/ 15263 w 304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94" h="21600" fill="none" extrusionOk="0">
                <a:moveTo>
                  <a:pt x="-1" y="6315"/>
                </a:moveTo>
                <a:cubicBezTo>
                  <a:pt x="4049" y="2271"/>
                  <a:pt x="9539" y="-1"/>
                  <a:pt x="15263" y="0"/>
                </a:cubicBezTo>
                <a:cubicBezTo>
                  <a:pt x="20971" y="0"/>
                  <a:pt x="26447" y="2259"/>
                  <a:pt x="30494" y="6284"/>
                </a:cubicBezTo>
              </a:path>
              <a:path w="30494" h="21600" stroke="0" extrusionOk="0">
                <a:moveTo>
                  <a:pt x="-1" y="6315"/>
                </a:moveTo>
                <a:cubicBezTo>
                  <a:pt x="4049" y="2271"/>
                  <a:pt x="9539" y="-1"/>
                  <a:pt x="15263" y="0"/>
                </a:cubicBezTo>
                <a:cubicBezTo>
                  <a:pt x="20971" y="0"/>
                  <a:pt x="26447" y="2259"/>
                  <a:pt x="30494" y="6284"/>
                </a:cubicBezTo>
                <a:lnTo>
                  <a:pt x="15263" y="21600"/>
                </a:lnTo>
                <a:close/>
              </a:path>
            </a:pathLst>
          </a:custGeom>
          <a:solidFill>
            <a:srgbClr val="00CC99">
              <a:alpha val="39999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9125" name="Arc 53"/>
          <p:cNvSpPr>
            <a:spLocks/>
          </p:cNvSpPr>
          <p:nvPr/>
        </p:nvSpPr>
        <p:spPr bwMode="auto">
          <a:xfrm flipV="1">
            <a:off x="5372100" y="4833938"/>
            <a:ext cx="2794000" cy="1979612"/>
          </a:xfrm>
          <a:custGeom>
            <a:avLst/>
            <a:gdLst>
              <a:gd name="G0" fmla="+- 15263 0 0"/>
              <a:gd name="G1" fmla="+- 21600 0 0"/>
              <a:gd name="G2" fmla="+- 21600 0 0"/>
              <a:gd name="T0" fmla="*/ 0 w 30494"/>
              <a:gd name="T1" fmla="*/ 6316 h 21600"/>
              <a:gd name="T2" fmla="*/ 30494 w 30494"/>
              <a:gd name="T3" fmla="*/ 6285 h 21600"/>
              <a:gd name="T4" fmla="*/ 15263 w 304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94" h="21600" fill="none" extrusionOk="0">
                <a:moveTo>
                  <a:pt x="-1" y="6315"/>
                </a:moveTo>
                <a:cubicBezTo>
                  <a:pt x="4049" y="2271"/>
                  <a:pt x="9539" y="-1"/>
                  <a:pt x="15263" y="0"/>
                </a:cubicBezTo>
                <a:cubicBezTo>
                  <a:pt x="20971" y="0"/>
                  <a:pt x="26447" y="2259"/>
                  <a:pt x="30494" y="6284"/>
                </a:cubicBezTo>
              </a:path>
              <a:path w="30494" h="21600" stroke="0" extrusionOk="0">
                <a:moveTo>
                  <a:pt x="-1" y="6315"/>
                </a:moveTo>
                <a:cubicBezTo>
                  <a:pt x="4049" y="2271"/>
                  <a:pt x="9539" y="-1"/>
                  <a:pt x="15263" y="0"/>
                </a:cubicBezTo>
                <a:cubicBezTo>
                  <a:pt x="20971" y="0"/>
                  <a:pt x="26447" y="2259"/>
                  <a:pt x="30494" y="6284"/>
                </a:cubicBezTo>
                <a:lnTo>
                  <a:pt x="15263" y="21600"/>
                </a:lnTo>
                <a:close/>
              </a:path>
            </a:pathLst>
          </a:custGeom>
          <a:solidFill>
            <a:srgbClr val="00CC99">
              <a:alpha val="39999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9126" name="Oval 54"/>
          <p:cNvSpPr>
            <a:spLocks noChangeArrowheads="1"/>
          </p:cNvSpPr>
          <p:nvPr/>
        </p:nvSpPr>
        <p:spPr bwMode="auto">
          <a:xfrm>
            <a:off x="5688013" y="3752850"/>
            <a:ext cx="2159000" cy="2159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59127" name="Text Box 55"/>
          <p:cNvSpPr txBox="1">
            <a:spLocks noChangeArrowheads="1"/>
          </p:cNvSpPr>
          <p:nvPr/>
        </p:nvSpPr>
        <p:spPr bwMode="auto">
          <a:xfrm>
            <a:off x="6473825" y="5157788"/>
            <a:ext cx="5873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/>
              <a:t>12</a:t>
            </a:r>
          </a:p>
        </p:txBody>
      </p:sp>
      <p:sp>
        <p:nvSpPr>
          <p:cNvPr id="259128" name="Line 56"/>
          <p:cNvSpPr>
            <a:spLocks noChangeShapeType="1"/>
          </p:cNvSpPr>
          <p:nvPr/>
        </p:nvSpPr>
        <p:spPr bwMode="auto">
          <a:xfrm flipH="1">
            <a:off x="1943100" y="4760913"/>
            <a:ext cx="7207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59129" name="Line 57"/>
          <p:cNvSpPr>
            <a:spLocks noChangeShapeType="1"/>
          </p:cNvSpPr>
          <p:nvPr/>
        </p:nvSpPr>
        <p:spPr bwMode="auto">
          <a:xfrm flipH="1">
            <a:off x="6407150" y="4832350"/>
            <a:ext cx="7207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9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9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20" grpId="0" animBg="1"/>
      <p:bldP spid="259120" grpId="1" animBg="1"/>
      <p:bldP spid="259121" grpId="0" animBg="1"/>
      <p:bldP spid="259121" grpId="1" animBg="1"/>
      <p:bldP spid="259124" grpId="0" animBg="1"/>
      <p:bldP spid="259124" grpId="1" animBg="1"/>
      <p:bldP spid="259125" grpId="0" animBg="1"/>
      <p:bldP spid="25912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759575" cy="579437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隶书" pitchFamily="49" charset="-122"/>
              </a:rPr>
              <a:t>Halbach</a:t>
            </a:r>
            <a:r>
              <a:rPr lang="zh-CN" altLang="en-US">
                <a:ea typeface="隶书" pitchFamily="49" charset="-122"/>
              </a:rPr>
              <a:t>磁体：</a:t>
            </a:r>
            <a:r>
              <a:rPr lang="zh-CN" altLang="en-US">
                <a:solidFill>
                  <a:srgbClr val="FF0000"/>
                </a:solidFill>
              </a:rPr>
              <a:t>永磁体磁场的新篇章</a:t>
            </a:r>
            <a:endParaRPr lang="zh-CN" altLang="en-US"/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18</a:t>
            </a:r>
          </a:p>
        </p:txBody>
      </p:sp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107950" y="4005263"/>
          <a:ext cx="2895600" cy="976312"/>
        </p:xfrm>
        <a:graphic>
          <a:graphicData uri="http://schemas.openxmlformats.org/presentationml/2006/ole">
            <p:oleObj spid="_x0000_s260101" name="Equation" r:id="rId3" imgW="1218960" imgH="406080" progId="Equation.DSMT4">
              <p:embed/>
            </p:oleObj>
          </a:graphicData>
        </a:graphic>
      </p:graphicFrame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590550" y="1916113"/>
            <a:ext cx="2347913" cy="1857375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r</a:t>
            </a:r>
            <a:r>
              <a:rPr kumimoji="1" lang="en-US" altLang="zh-CN" sz="2800" b="1" i="1" baseline="-25000"/>
              <a:t>int</a:t>
            </a:r>
            <a:r>
              <a:rPr kumimoji="1" lang="zh-CN" altLang="en-US" sz="2800"/>
              <a:t>＝</a:t>
            </a:r>
            <a:r>
              <a:rPr kumimoji="1" lang="en-US" altLang="zh-CN" sz="2800"/>
              <a:t>5.0 cm</a:t>
            </a:r>
          </a:p>
          <a:p>
            <a:r>
              <a:rPr kumimoji="1" lang="en-US" altLang="zh-CN" sz="2800" b="1" i="1"/>
              <a:t>r</a:t>
            </a:r>
            <a:r>
              <a:rPr kumimoji="1" lang="en-US" altLang="zh-CN" sz="2800" b="1" i="1" baseline="-25000"/>
              <a:t>ext</a:t>
            </a:r>
            <a:r>
              <a:rPr kumimoji="1" lang="zh-CN" altLang="en-US" sz="2800"/>
              <a:t>＝</a:t>
            </a:r>
            <a:r>
              <a:rPr kumimoji="1" lang="en-US" altLang="zh-CN" sz="2800"/>
              <a:t>100.0 cm</a:t>
            </a:r>
          </a:p>
          <a:p>
            <a:r>
              <a:rPr kumimoji="1" lang="en-US" altLang="zh-CN" sz="2800" b="1" i="1"/>
              <a:t>L</a:t>
            </a:r>
            <a:r>
              <a:rPr kumimoji="1" lang="zh-CN" altLang="en-US" sz="2800"/>
              <a:t>＝</a:t>
            </a:r>
            <a:r>
              <a:rPr kumimoji="1" lang="en-US" altLang="zh-CN" sz="2800"/>
              <a:t>50.0 cm</a:t>
            </a:r>
          </a:p>
          <a:p>
            <a:r>
              <a:rPr kumimoji="1" lang="en-US" altLang="zh-CN" sz="2800" b="1" i="1">
                <a:sym typeface="Symbol" pitchFamily="18" charset="2"/>
              </a:rPr>
              <a:t></a:t>
            </a:r>
            <a:r>
              <a:rPr kumimoji="1" lang="en-US" altLang="zh-CN" sz="2800" b="1" baseline="-25000">
                <a:sym typeface="Symbol" pitchFamily="18" charset="2"/>
              </a:rPr>
              <a:t>0</a:t>
            </a:r>
            <a:r>
              <a:rPr kumimoji="1" lang="en-US" altLang="zh-CN" sz="2800" b="1" i="1"/>
              <a:t>M</a:t>
            </a:r>
            <a:r>
              <a:rPr kumimoji="1" lang="zh-CN" altLang="en-US" sz="2800"/>
              <a:t>＝</a:t>
            </a:r>
            <a:r>
              <a:rPr kumimoji="1" lang="en-US" altLang="zh-CN" sz="2800"/>
              <a:t>1.5 T</a:t>
            </a:r>
            <a:endParaRPr kumimoji="1" lang="en-US" altLang="zh-CN" sz="2800" b="1" i="1"/>
          </a:p>
        </p:txBody>
      </p:sp>
      <p:graphicFrame>
        <p:nvGraphicFramePr>
          <p:cNvPr id="260103" name="Object 7"/>
          <p:cNvGraphicFramePr>
            <a:graphicFrameLocks noChangeAspect="1"/>
          </p:cNvGraphicFramePr>
          <p:nvPr/>
        </p:nvGraphicFramePr>
        <p:xfrm>
          <a:off x="6156325" y="1773238"/>
          <a:ext cx="2305050" cy="584200"/>
        </p:xfrm>
        <a:graphic>
          <a:graphicData uri="http://schemas.openxmlformats.org/presentationml/2006/ole">
            <p:oleObj spid="_x0000_s260103" name="Equation" r:id="rId4" imgW="914400" imgH="228600" progId="Equation.DSMT4">
              <p:embed/>
            </p:oleObj>
          </a:graphicData>
        </a:graphic>
      </p:graphicFrame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395288" y="5300663"/>
            <a:ext cx="2590800" cy="1003300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体积＝</a:t>
            </a:r>
            <a:r>
              <a:rPr kumimoji="1" lang="en-US" altLang="zh-CN" sz="2800"/>
              <a:t>1.567 m</a:t>
            </a:r>
            <a:r>
              <a:rPr kumimoji="1" lang="en-US" altLang="zh-CN" sz="2800" baseline="30000"/>
              <a:t>3</a:t>
            </a:r>
          </a:p>
          <a:p>
            <a:r>
              <a:rPr kumimoji="1" lang="zh-CN" altLang="en-US" sz="2800"/>
              <a:t>质量＝</a:t>
            </a:r>
            <a:r>
              <a:rPr kumimoji="1" lang="en-US" altLang="zh-CN" sz="2800"/>
              <a:t>12 </a:t>
            </a:r>
            <a:r>
              <a:rPr kumimoji="1" lang="zh-CN" altLang="en-US" sz="2800"/>
              <a:t>吨</a:t>
            </a:r>
          </a:p>
        </p:txBody>
      </p:sp>
      <p:graphicFrame>
        <p:nvGraphicFramePr>
          <p:cNvPr id="260105" name="Object 9"/>
          <p:cNvGraphicFramePr>
            <a:graphicFrameLocks noChangeAspect="1"/>
          </p:cNvGraphicFramePr>
          <p:nvPr/>
        </p:nvGraphicFramePr>
        <p:xfrm>
          <a:off x="3163888" y="2344738"/>
          <a:ext cx="5889625" cy="4413250"/>
        </p:xfrm>
        <a:graphic>
          <a:graphicData uri="http://schemas.openxmlformats.org/presentationml/2006/ole">
            <p:oleObj spid="_x0000_s260105" name="Graph" r:id="rId5" imgW="3803040" imgH="2952000" progId="Origin50.Graph">
              <p:embed/>
            </p:oleObj>
          </a:graphicData>
        </a:graphic>
      </p:graphicFrame>
      <p:sp>
        <p:nvSpPr>
          <p:cNvPr id="260106" name="Line 10"/>
          <p:cNvSpPr>
            <a:spLocks noChangeShapeType="1"/>
          </p:cNvSpPr>
          <p:nvPr/>
        </p:nvSpPr>
        <p:spPr bwMode="auto">
          <a:xfrm>
            <a:off x="5219700" y="2060575"/>
            <a:ext cx="0" cy="4176713"/>
          </a:xfrm>
          <a:prstGeom prst="line">
            <a:avLst/>
          </a:prstGeom>
          <a:noFill/>
          <a:ln w="571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7151688" y="2897188"/>
            <a:ext cx="215900" cy="215900"/>
          </a:xfrm>
          <a:prstGeom prst="ellipse">
            <a:avLst/>
          </a:prstGeom>
          <a:solidFill>
            <a:srgbClr val="CC33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0108" name="Line 12"/>
          <p:cNvSpPr>
            <a:spLocks noChangeShapeType="1"/>
          </p:cNvSpPr>
          <p:nvPr/>
        </p:nvSpPr>
        <p:spPr bwMode="auto">
          <a:xfrm flipV="1">
            <a:off x="7250113" y="2262188"/>
            <a:ext cx="0" cy="6477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4350" y="809625"/>
            <a:ext cx="3035300" cy="819150"/>
          </a:xfrm>
          <a:solidFill>
            <a:srgbClr val="FFFF66"/>
          </a:solidFill>
          <a:ln w="57150" cmpd="thickThin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>
                <a:ea typeface="黑体" pitchFamily="49" charset="-122"/>
              </a:rPr>
              <a:t>磁场的产生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1438" y="2133600"/>
            <a:ext cx="3919537" cy="3333750"/>
          </a:xfrm>
          <a:solidFill>
            <a:schemeClr val="bg1"/>
          </a:solidFill>
          <a:ln w="57150" cmpd="thickThin">
            <a:solidFill>
              <a:srgbClr val="A36411"/>
            </a:solidFill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altLang="zh-CN" sz="3600">
                <a:ea typeface="隶书" pitchFamily="49" charset="-122"/>
              </a:rPr>
              <a:t> </a:t>
            </a:r>
            <a:r>
              <a:rPr lang="zh-CN" altLang="en-US" sz="3600">
                <a:ea typeface="隶书" pitchFamily="49" charset="-122"/>
              </a:rPr>
              <a:t>磁场的分类</a:t>
            </a:r>
          </a:p>
          <a:p>
            <a:pPr algn="ctr">
              <a:buFont typeface="Wingdings" pitchFamily="2" charset="2"/>
              <a:buChar char="Ø"/>
            </a:pP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 人工产生的磁场</a:t>
            </a:r>
          </a:p>
          <a:p>
            <a:pPr algn="ctr">
              <a:buFont typeface="Wingdings" pitchFamily="2" charset="2"/>
              <a:buChar char="Ø"/>
            </a:pPr>
            <a:r>
              <a:rPr lang="zh-CN" altLang="en-US" sz="3600">
                <a:ea typeface="隶书" pitchFamily="49" charset="-122"/>
              </a:rPr>
              <a:t> 永磁磁场</a:t>
            </a:r>
          </a:p>
          <a:p>
            <a:pPr algn="ctr">
              <a:buFont typeface="Wingdings" pitchFamily="2" charset="2"/>
              <a:buChar char="Ø"/>
            </a:pPr>
            <a:r>
              <a:rPr lang="zh-CN" altLang="en-US" sz="3600">
                <a:ea typeface="隶书" pitchFamily="49" charset="-122"/>
              </a:rPr>
              <a:t> 电流磁场</a:t>
            </a:r>
          </a:p>
          <a:p>
            <a:pPr algn="ctr">
              <a:buFont typeface="Wingdings" pitchFamily="2" charset="2"/>
              <a:buChar char="Ø"/>
            </a:pP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 零磁场空间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4727575" cy="579437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隶书" pitchFamily="49" charset="-122"/>
              </a:rPr>
              <a:t>Halbach</a:t>
            </a:r>
            <a:r>
              <a:rPr lang="zh-CN" altLang="en-US">
                <a:ea typeface="隶书" pitchFamily="49" charset="-122"/>
              </a:rPr>
              <a:t>磁体：</a:t>
            </a:r>
            <a:r>
              <a:rPr lang="zh-CN" altLang="en-US">
                <a:solidFill>
                  <a:srgbClr val="FF0000"/>
                </a:solidFill>
              </a:rPr>
              <a:t>其它类型</a:t>
            </a:r>
            <a:endParaRPr lang="zh-CN" altLang="en-US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19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452438" y="1844675"/>
            <a:ext cx="8239125" cy="576263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/>
              <a:t>1</a:t>
            </a:r>
            <a:r>
              <a:rPr kumimoji="1" lang="zh-CN" altLang="en-US" sz="2800"/>
              <a:t>、磁场强度：主要来源于靠近空腔的部分永磁体！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684213" y="2997200"/>
            <a:ext cx="4149725" cy="576263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/>
              <a:t>2</a:t>
            </a:r>
            <a:r>
              <a:rPr kumimoji="1" lang="zh-CN" altLang="en-US" sz="2800"/>
              <a:t>、多极性磁体（文献</a:t>
            </a:r>
            <a:r>
              <a:rPr kumimoji="1" lang="en-US" altLang="zh-CN" sz="2800"/>
              <a:t>3</a:t>
            </a:r>
            <a:r>
              <a:rPr kumimoji="1" lang="zh-CN" altLang="en-US" sz="2800"/>
              <a:t>）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5219700" y="2565400"/>
            <a:ext cx="3438525" cy="576263"/>
          </a:xfrm>
          <a:prstGeom prst="rect">
            <a:avLst/>
          </a:prstGeom>
          <a:solidFill>
            <a:srgbClr val="CC33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chemeClr val="bg1"/>
                </a:solidFill>
              </a:rPr>
              <a:t>同样适用于电流磁体</a:t>
            </a:r>
          </a:p>
        </p:txBody>
      </p:sp>
      <p:sp>
        <p:nvSpPr>
          <p:cNvPr id="261128" name="Oval 8"/>
          <p:cNvSpPr>
            <a:spLocks noChangeArrowheads="1"/>
          </p:cNvSpPr>
          <p:nvPr/>
        </p:nvSpPr>
        <p:spPr bwMode="auto">
          <a:xfrm>
            <a:off x="5724525" y="3573463"/>
            <a:ext cx="2879725" cy="28797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1129" name="Oval 9"/>
          <p:cNvSpPr>
            <a:spLocks noChangeArrowheads="1"/>
          </p:cNvSpPr>
          <p:nvPr/>
        </p:nvSpPr>
        <p:spPr bwMode="auto">
          <a:xfrm>
            <a:off x="6804025" y="4652963"/>
            <a:ext cx="719138" cy="719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1130" name="Oval 10"/>
          <p:cNvSpPr>
            <a:spLocks noChangeArrowheads="1"/>
          </p:cNvSpPr>
          <p:nvPr/>
        </p:nvSpPr>
        <p:spPr bwMode="auto">
          <a:xfrm>
            <a:off x="7092950" y="4941888"/>
            <a:ext cx="142875" cy="1428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 flipV="1">
            <a:off x="7164388" y="3213100"/>
            <a:ext cx="0" cy="17287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971550" y="4076700"/>
            <a:ext cx="3971925" cy="576263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/>
              <a:t>3</a:t>
            </a:r>
            <a:r>
              <a:rPr kumimoji="1" lang="zh-CN" altLang="en-US" sz="2800"/>
              <a:t>、借助微磁学理论模拟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539750" y="5084763"/>
            <a:ext cx="3489325" cy="636587"/>
          </a:xfrm>
          <a:prstGeom prst="rect">
            <a:avLst/>
          </a:prstGeom>
          <a:solidFill>
            <a:srgbClr val="0000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绝对的清洁能源：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>
            <a:off x="1547813" y="5949950"/>
            <a:ext cx="38068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电动、发电：效率～</a:t>
            </a:r>
            <a:r>
              <a:rPr kumimoji="1" lang="en-US" altLang="zh-CN"/>
              <a:t>% </a:t>
            </a:r>
            <a:r>
              <a:rPr kumimoji="1" lang="en-US" altLang="zh-CN">
                <a:sym typeface="Symbol" pitchFamily="18" charset="2"/>
              </a:rPr>
              <a:t>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188913"/>
            <a:ext cx="46545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磁场线性叠加原理</a:t>
            </a:r>
            <a:endParaRPr lang="zh-CN" altLang="en-US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4358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CC3300"/>
                </a:solidFill>
                <a:ea typeface="隶书" pitchFamily="49" charset="-122"/>
              </a:rPr>
              <a:t>磁场强度可调</a:t>
            </a:r>
            <a:r>
              <a:rPr lang="zh-CN" altLang="en-US">
                <a:ea typeface="隶书" pitchFamily="49" charset="-122"/>
              </a:rPr>
              <a:t>、</a:t>
            </a: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方向可变</a:t>
            </a:r>
            <a:r>
              <a:rPr lang="zh-CN" altLang="en-US">
                <a:ea typeface="隶书" pitchFamily="49" charset="-122"/>
              </a:rPr>
              <a:t>的永磁体磁场</a:t>
            </a:r>
            <a:endParaRPr lang="zh-CN" altLang="en-US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7439025" y="0"/>
            <a:ext cx="17049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永磁体－</a:t>
            </a:r>
            <a:r>
              <a:rPr kumimoji="1" lang="en-US" altLang="zh-CN"/>
              <a:t>20</a:t>
            </a:r>
          </a:p>
        </p:txBody>
      </p:sp>
      <p:grpSp>
        <p:nvGrpSpPr>
          <p:cNvPr id="262149" name="Group 5"/>
          <p:cNvGrpSpPr>
            <a:grpSpLocks/>
          </p:cNvGrpSpPr>
          <p:nvPr/>
        </p:nvGrpSpPr>
        <p:grpSpPr bwMode="auto">
          <a:xfrm>
            <a:off x="684213" y="2708275"/>
            <a:ext cx="2376487" cy="2376488"/>
            <a:chOff x="2394" y="9609"/>
            <a:chExt cx="3743" cy="3744"/>
          </a:xfrm>
        </p:grpSpPr>
        <p:grpSp>
          <p:nvGrpSpPr>
            <p:cNvPr id="262150" name="Group 6"/>
            <p:cNvGrpSpPr>
              <a:grpSpLocks/>
            </p:cNvGrpSpPr>
            <p:nvPr/>
          </p:nvGrpSpPr>
          <p:grpSpPr bwMode="auto">
            <a:xfrm>
              <a:off x="2394" y="9609"/>
              <a:ext cx="3743" cy="3744"/>
              <a:chOff x="2394" y="9609"/>
              <a:chExt cx="3743" cy="3744"/>
            </a:xfrm>
          </p:grpSpPr>
          <p:sp>
            <p:nvSpPr>
              <p:cNvPr id="262151" name="Oval 7"/>
              <p:cNvSpPr>
                <a:spLocks noChangeArrowheads="1"/>
              </p:cNvSpPr>
              <p:nvPr/>
            </p:nvSpPr>
            <p:spPr bwMode="auto">
              <a:xfrm>
                <a:off x="2394" y="9609"/>
                <a:ext cx="3742" cy="374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52" name="Line 8"/>
              <p:cNvSpPr>
                <a:spLocks noChangeShapeType="1"/>
              </p:cNvSpPr>
              <p:nvPr/>
            </p:nvSpPr>
            <p:spPr bwMode="auto">
              <a:xfrm rot="1320000">
                <a:off x="2395" y="11481"/>
                <a:ext cx="3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53" name="Line 9"/>
              <p:cNvSpPr>
                <a:spLocks noChangeShapeType="1"/>
              </p:cNvSpPr>
              <p:nvPr/>
            </p:nvSpPr>
            <p:spPr bwMode="auto">
              <a:xfrm rot="20280000" flipH="1">
                <a:off x="2395" y="11482"/>
                <a:ext cx="3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54" name="Line 10"/>
              <p:cNvSpPr>
                <a:spLocks noChangeShapeType="1"/>
              </p:cNvSpPr>
              <p:nvPr/>
            </p:nvSpPr>
            <p:spPr bwMode="auto">
              <a:xfrm rot="4020000">
                <a:off x="2395" y="11482"/>
                <a:ext cx="3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55" name="Line 11"/>
              <p:cNvSpPr>
                <a:spLocks noChangeShapeType="1"/>
              </p:cNvSpPr>
              <p:nvPr/>
            </p:nvSpPr>
            <p:spPr bwMode="auto">
              <a:xfrm rot="17580000" flipH="1">
                <a:off x="2395" y="11482"/>
                <a:ext cx="3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56" name="Oval 12"/>
              <p:cNvSpPr>
                <a:spLocks noChangeAspect="1" noChangeArrowheads="1"/>
              </p:cNvSpPr>
              <p:nvPr/>
            </p:nvSpPr>
            <p:spPr bwMode="auto">
              <a:xfrm>
                <a:off x="2848" y="10063"/>
                <a:ext cx="2835" cy="28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2157" name="Line 13"/>
            <p:cNvSpPr>
              <a:spLocks noChangeShapeType="1"/>
            </p:cNvSpPr>
            <p:nvPr/>
          </p:nvSpPr>
          <p:spPr bwMode="auto">
            <a:xfrm flipV="1">
              <a:off x="4287" y="9714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58" name="Line 14"/>
            <p:cNvSpPr>
              <a:spLocks noChangeShapeType="1"/>
            </p:cNvSpPr>
            <p:nvPr/>
          </p:nvSpPr>
          <p:spPr bwMode="auto">
            <a:xfrm flipV="1">
              <a:off x="4275" y="12954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59" name="Line 15"/>
            <p:cNvSpPr>
              <a:spLocks noChangeShapeType="1"/>
            </p:cNvSpPr>
            <p:nvPr/>
          </p:nvSpPr>
          <p:spPr bwMode="auto">
            <a:xfrm rot="5400000" flipV="1">
              <a:off x="5444" y="10211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60" name="Line 16"/>
            <p:cNvSpPr>
              <a:spLocks noChangeShapeType="1"/>
            </p:cNvSpPr>
            <p:nvPr/>
          </p:nvSpPr>
          <p:spPr bwMode="auto">
            <a:xfrm rot="5400000" flipV="1">
              <a:off x="3070" y="12451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61" name="Line 17"/>
            <p:cNvSpPr>
              <a:spLocks noChangeShapeType="1"/>
            </p:cNvSpPr>
            <p:nvPr/>
          </p:nvSpPr>
          <p:spPr bwMode="auto">
            <a:xfrm rot="-5400000" flipH="1" flipV="1">
              <a:off x="3071" y="10210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62" name="Line 18"/>
            <p:cNvSpPr>
              <a:spLocks noChangeShapeType="1"/>
            </p:cNvSpPr>
            <p:nvPr/>
          </p:nvSpPr>
          <p:spPr bwMode="auto">
            <a:xfrm rot="-5400000" flipH="1" flipV="1">
              <a:off x="5443" y="12452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63" name="Line 19"/>
            <p:cNvSpPr>
              <a:spLocks noChangeShapeType="1"/>
            </p:cNvSpPr>
            <p:nvPr/>
          </p:nvSpPr>
          <p:spPr bwMode="auto">
            <a:xfrm>
              <a:off x="2604" y="11274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64" name="Line 20"/>
            <p:cNvSpPr>
              <a:spLocks noChangeShapeType="1"/>
            </p:cNvSpPr>
            <p:nvPr/>
          </p:nvSpPr>
          <p:spPr bwMode="auto">
            <a:xfrm>
              <a:off x="5859" y="11274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2165" name="Group 21"/>
          <p:cNvGrpSpPr>
            <a:grpSpLocks/>
          </p:cNvGrpSpPr>
          <p:nvPr/>
        </p:nvGrpSpPr>
        <p:grpSpPr bwMode="auto">
          <a:xfrm>
            <a:off x="990600" y="3014663"/>
            <a:ext cx="1763713" cy="1763712"/>
            <a:chOff x="7434" y="9558"/>
            <a:chExt cx="2778" cy="2779"/>
          </a:xfrm>
        </p:grpSpPr>
        <p:grpSp>
          <p:nvGrpSpPr>
            <p:cNvPr id="262166" name="Group 22"/>
            <p:cNvGrpSpPr>
              <a:grpSpLocks noChangeAspect="1"/>
            </p:cNvGrpSpPr>
            <p:nvPr/>
          </p:nvGrpSpPr>
          <p:grpSpPr bwMode="auto">
            <a:xfrm>
              <a:off x="7434" y="9558"/>
              <a:ext cx="2778" cy="2779"/>
              <a:chOff x="2394" y="9609"/>
              <a:chExt cx="3743" cy="3744"/>
            </a:xfrm>
          </p:grpSpPr>
          <p:sp>
            <p:nvSpPr>
              <p:cNvPr id="262167" name="Oval 23"/>
              <p:cNvSpPr>
                <a:spLocks noChangeAspect="1" noChangeArrowheads="1"/>
              </p:cNvSpPr>
              <p:nvPr/>
            </p:nvSpPr>
            <p:spPr bwMode="auto">
              <a:xfrm>
                <a:off x="2394" y="9609"/>
                <a:ext cx="3742" cy="374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68" name="Line 24"/>
              <p:cNvSpPr>
                <a:spLocks noChangeAspect="1" noChangeShapeType="1"/>
              </p:cNvSpPr>
              <p:nvPr/>
            </p:nvSpPr>
            <p:spPr bwMode="auto">
              <a:xfrm rot="1320000">
                <a:off x="2395" y="11481"/>
                <a:ext cx="3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69" name="Line 25"/>
              <p:cNvSpPr>
                <a:spLocks noChangeAspect="1" noChangeShapeType="1"/>
              </p:cNvSpPr>
              <p:nvPr/>
            </p:nvSpPr>
            <p:spPr bwMode="auto">
              <a:xfrm rot="20280000" flipH="1">
                <a:off x="2395" y="11482"/>
                <a:ext cx="3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70" name="Line 26"/>
              <p:cNvSpPr>
                <a:spLocks noChangeAspect="1" noChangeShapeType="1"/>
              </p:cNvSpPr>
              <p:nvPr/>
            </p:nvSpPr>
            <p:spPr bwMode="auto">
              <a:xfrm rot="4020000">
                <a:off x="2395" y="11482"/>
                <a:ext cx="3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71" name="Line 27"/>
              <p:cNvSpPr>
                <a:spLocks noChangeAspect="1" noChangeShapeType="1"/>
              </p:cNvSpPr>
              <p:nvPr/>
            </p:nvSpPr>
            <p:spPr bwMode="auto">
              <a:xfrm rot="17580000" flipH="1">
                <a:off x="2395" y="11482"/>
                <a:ext cx="37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72" name="Oval 28"/>
              <p:cNvSpPr>
                <a:spLocks noChangeAspect="1" noChangeArrowheads="1"/>
              </p:cNvSpPr>
              <p:nvPr/>
            </p:nvSpPr>
            <p:spPr bwMode="auto">
              <a:xfrm>
                <a:off x="2848" y="10063"/>
                <a:ext cx="2835" cy="28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2173" name="Line 29"/>
            <p:cNvSpPr>
              <a:spLocks noChangeShapeType="1"/>
            </p:cNvSpPr>
            <p:nvPr/>
          </p:nvSpPr>
          <p:spPr bwMode="auto">
            <a:xfrm flipV="1">
              <a:off x="8793" y="9558"/>
              <a:ext cx="0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74" name="Line 30"/>
            <p:cNvSpPr>
              <a:spLocks noChangeShapeType="1"/>
            </p:cNvSpPr>
            <p:nvPr/>
          </p:nvSpPr>
          <p:spPr bwMode="auto">
            <a:xfrm flipV="1">
              <a:off x="8793" y="11982"/>
              <a:ext cx="0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75" name="Line 31"/>
            <p:cNvSpPr>
              <a:spLocks noChangeShapeType="1"/>
            </p:cNvSpPr>
            <p:nvPr/>
          </p:nvSpPr>
          <p:spPr bwMode="auto">
            <a:xfrm rot="5400000" flipV="1">
              <a:off x="9723" y="9981"/>
              <a:ext cx="0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76" name="Line 32"/>
            <p:cNvSpPr>
              <a:spLocks noChangeShapeType="1"/>
            </p:cNvSpPr>
            <p:nvPr/>
          </p:nvSpPr>
          <p:spPr bwMode="auto">
            <a:xfrm rot="5400000" flipV="1">
              <a:off x="8016" y="11664"/>
              <a:ext cx="0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77" name="Line 33"/>
            <p:cNvSpPr>
              <a:spLocks noChangeShapeType="1"/>
            </p:cNvSpPr>
            <p:nvPr/>
          </p:nvSpPr>
          <p:spPr bwMode="auto">
            <a:xfrm rot="-5400000" flipH="1" flipV="1">
              <a:off x="7929" y="10005"/>
              <a:ext cx="0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78" name="Line 34"/>
            <p:cNvSpPr>
              <a:spLocks noChangeShapeType="1"/>
            </p:cNvSpPr>
            <p:nvPr/>
          </p:nvSpPr>
          <p:spPr bwMode="auto">
            <a:xfrm rot="-5400000" flipH="1" flipV="1">
              <a:off x="9649" y="11669"/>
              <a:ext cx="0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79" name="Line 35"/>
            <p:cNvSpPr>
              <a:spLocks noChangeShapeType="1"/>
            </p:cNvSpPr>
            <p:nvPr/>
          </p:nvSpPr>
          <p:spPr bwMode="auto">
            <a:xfrm>
              <a:off x="7644" y="10806"/>
              <a:ext cx="0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80" name="Line 36"/>
            <p:cNvSpPr>
              <a:spLocks noChangeShapeType="1"/>
            </p:cNvSpPr>
            <p:nvPr/>
          </p:nvSpPr>
          <p:spPr bwMode="auto">
            <a:xfrm>
              <a:off x="10035" y="10803"/>
              <a:ext cx="0" cy="3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2181" name="Group 37"/>
          <p:cNvGrpSpPr>
            <a:grpSpLocks/>
          </p:cNvGrpSpPr>
          <p:nvPr/>
        </p:nvGrpSpPr>
        <p:grpSpPr bwMode="auto">
          <a:xfrm>
            <a:off x="1481138" y="2325688"/>
            <a:ext cx="785812" cy="1674812"/>
            <a:chOff x="933" y="1465"/>
            <a:chExt cx="495" cy="1055"/>
          </a:xfrm>
        </p:grpSpPr>
        <p:sp>
          <p:nvSpPr>
            <p:cNvPr id="262182" name="Line 38"/>
            <p:cNvSpPr>
              <a:spLocks noChangeShapeType="1"/>
            </p:cNvSpPr>
            <p:nvPr/>
          </p:nvSpPr>
          <p:spPr bwMode="auto">
            <a:xfrm flipV="1">
              <a:off x="1179" y="1465"/>
              <a:ext cx="0" cy="9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83" name="Line 39"/>
            <p:cNvSpPr>
              <a:spLocks noChangeShapeType="1"/>
            </p:cNvSpPr>
            <p:nvPr/>
          </p:nvSpPr>
          <p:spPr bwMode="auto">
            <a:xfrm rot="1800000" flipH="1" flipV="1">
              <a:off x="1423" y="1545"/>
              <a:ext cx="5" cy="9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84" name="Line 40"/>
            <p:cNvSpPr>
              <a:spLocks noChangeShapeType="1"/>
            </p:cNvSpPr>
            <p:nvPr/>
          </p:nvSpPr>
          <p:spPr bwMode="auto">
            <a:xfrm rot="-1800000" flipH="1" flipV="1">
              <a:off x="933" y="1535"/>
              <a:ext cx="2" cy="9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2185" name="Line 41"/>
          <p:cNvSpPr>
            <a:spLocks noChangeShapeType="1"/>
          </p:cNvSpPr>
          <p:nvPr/>
        </p:nvSpPr>
        <p:spPr bwMode="auto">
          <a:xfrm flipV="1">
            <a:off x="2825750" y="4008438"/>
            <a:ext cx="733425" cy="595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86" name="Line 42"/>
          <p:cNvSpPr>
            <a:spLocks noChangeShapeType="1"/>
          </p:cNvSpPr>
          <p:nvPr/>
        </p:nvSpPr>
        <p:spPr bwMode="auto">
          <a:xfrm flipV="1">
            <a:off x="3048000" y="3133725"/>
            <a:ext cx="733425" cy="593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87" name="Line 43"/>
          <p:cNvSpPr>
            <a:spLocks noChangeShapeType="1"/>
          </p:cNvSpPr>
          <p:nvPr/>
        </p:nvSpPr>
        <p:spPr bwMode="auto">
          <a:xfrm flipV="1">
            <a:off x="2605088" y="2363788"/>
            <a:ext cx="733425" cy="595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88" name="Line 44"/>
          <p:cNvSpPr>
            <a:spLocks noChangeShapeType="1"/>
          </p:cNvSpPr>
          <p:nvPr/>
        </p:nvSpPr>
        <p:spPr bwMode="auto">
          <a:xfrm flipV="1">
            <a:off x="1728788" y="2120900"/>
            <a:ext cx="733425" cy="593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89" name="Line 45"/>
          <p:cNvSpPr>
            <a:spLocks noChangeAspect="1" noChangeShapeType="1"/>
          </p:cNvSpPr>
          <p:nvPr/>
        </p:nvSpPr>
        <p:spPr bwMode="auto">
          <a:xfrm flipV="1">
            <a:off x="1792288" y="3951288"/>
            <a:ext cx="747712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90" name="Line 46"/>
          <p:cNvSpPr>
            <a:spLocks noChangeAspect="1" noChangeShapeType="1"/>
          </p:cNvSpPr>
          <p:nvPr/>
        </p:nvSpPr>
        <p:spPr bwMode="auto">
          <a:xfrm flipV="1">
            <a:off x="1347788" y="3459163"/>
            <a:ext cx="1028700" cy="833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91" name="Line 47"/>
          <p:cNvSpPr>
            <a:spLocks noChangeAspect="1" noChangeShapeType="1"/>
          </p:cNvSpPr>
          <p:nvPr/>
        </p:nvSpPr>
        <p:spPr bwMode="auto">
          <a:xfrm flipV="1">
            <a:off x="1209675" y="3232150"/>
            <a:ext cx="709613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92" name="AutoShape 48"/>
          <p:cNvSpPr>
            <a:spLocks noChangeArrowheads="1"/>
          </p:cNvSpPr>
          <p:nvPr/>
        </p:nvSpPr>
        <p:spPr bwMode="auto">
          <a:xfrm>
            <a:off x="1704975" y="3549650"/>
            <a:ext cx="333375" cy="692150"/>
          </a:xfrm>
          <a:prstGeom prst="upDownArrow">
            <a:avLst>
              <a:gd name="adj1" fmla="val 50000"/>
              <a:gd name="adj2" fmla="val 41524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zh-CN" altLang="en-US"/>
          </a:p>
        </p:txBody>
      </p:sp>
      <p:sp>
        <p:nvSpPr>
          <p:cNvPr id="262193" name="AutoShape 49"/>
          <p:cNvSpPr>
            <a:spLocks noChangeArrowheads="1"/>
          </p:cNvSpPr>
          <p:nvPr/>
        </p:nvSpPr>
        <p:spPr bwMode="auto">
          <a:xfrm>
            <a:off x="2016125" y="2484438"/>
            <a:ext cx="468313" cy="2968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15 0 0"/>
              <a:gd name="G9" fmla="+- 0 0 -11796480"/>
              <a:gd name="G10" fmla="+- 6715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715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715 0"/>
              <a:gd name="G29" fmla="sin 6715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15 G39"/>
              <a:gd name="G43" fmla="sin 671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042 w 21600"/>
              <a:gd name="T7" fmla="*/ 10800 h 21600"/>
              <a:gd name="T8" fmla="*/ 10799 w 21600"/>
              <a:gd name="T9" fmla="*/ 4085 h 21600"/>
              <a:gd name="T10" fmla="*/ 24300 w 21600"/>
              <a:gd name="T11" fmla="*/ 10800 h 21600"/>
              <a:gd name="T12" fmla="*/ 19558 w 21600"/>
              <a:gd name="T13" fmla="*/ 15543 h 21600"/>
              <a:gd name="T14" fmla="*/ 14815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515" y="10800"/>
                </a:moveTo>
                <a:cubicBezTo>
                  <a:pt x="17515" y="7091"/>
                  <a:pt x="14508" y="4085"/>
                  <a:pt x="10800" y="4085"/>
                </a:cubicBezTo>
                <a:cubicBezTo>
                  <a:pt x="7091" y="4085"/>
                  <a:pt x="4085" y="7091"/>
                  <a:pt x="408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558" y="15543"/>
                </a:lnTo>
                <a:lnTo>
                  <a:pt x="14815" y="10800"/>
                </a:lnTo>
                <a:lnTo>
                  <a:pt x="17515" y="108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94" name="AutoShape 50"/>
          <p:cNvSpPr>
            <a:spLocks noChangeArrowheads="1"/>
          </p:cNvSpPr>
          <p:nvPr/>
        </p:nvSpPr>
        <p:spPr bwMode="auto">
          <a:xfrm flipH="1">
            <a:off x="1258888" y="2470150"/>
            <a:ext cx="466725" cy="296863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15 0 0"/>
              <a:gd name="G9" fmla="+- 0 0 -11796480"/>
              <a:gd name="G10" fmla="+- 6715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715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715 0"/>
              <a:gd name="G29" fmla="sin 6715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15 G39"/>
              <a:gd name="G43" fmla="sin 671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042 w 21600"/>
              <a:gd name="T7" fmla="*/ 10800 h 21600"/>
              <a:gd name="T8" fmla="*/ 10799 w 21600"/>
              <a:gd name="T9" fmla="*/ 4085 h 21600"/>
              <a:gd name="T10" fmla="*/ 24300 w 21600"/>
              <a:gd name="T11" fmla="*/ 10800 h 21600"/>
              <a:gd name="T12" fmla="*/ 19558 w 21600"/>
              <a:gd name="T13" fmla="*/ 15543 h 21600"/>
              <a:gd name="T14" fmla="*/ 14815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515" y="10800"/>
                </a:moveTo>
                <a:cubicBezTo>
                  <a:pt x="17515" y="7091"/>
                  <a:pt x="14508" y="4085"/>
                  <a:pt x="10800" y="4085"/>
                </a:cubicBezTo>
                <a:cubicBezTo>
                  <a:pt x="7091" y="4085"/>
                  <a:pt x="4085" y="7091"/>
                  <a:pt x="408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558" y="15543"/>
                </a:lnTo>
                <a:lnTo>
                  <a:pt x="14815" y="10800"/>
                </a:lnTo>
                <a:lnTo>
                  <a:pt x="17515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195" name="Text Box 51"/>
          <p:cNvSpPr txBox="1">
            <a:spLocks noChangeArrowheads="1"/>
          </p:cNvSpPr>
          <p:nvPr/>
        </p:nvSpPr>
        <p:spPr bwMode="auto">
          <a:xfrm>
            <a:off x="2484438" y="4941888"/>
            <a:ext cx="1793875" cy="365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/>
              <a:t>(a</a:t>
            </a:r>
            <a:r>
              <a:rPr kumimoji="1" lang="zh-CN" altLang="en-US"/>
              <a:t>、文献</a:t>
            </a:r>
            <a:r>
              <a:rPr kumimoji="1" lang="en-US" altLang="zh-CN"/>
              <a:t>4&amp;5)</a:t>
            </a:r>
          </a:p>
        </p:txBody>
      </p:sp>
      <p:grpSp>
        <p:nvGrpSpPr>
          <p:cNvPr id="262196" name="Group 52"/>
          <p:cNvGrpSpPr>
            <a:grpSpLocks/>
          </p:cNvGrpSpPr>
          <p:nvPr/>
        </p:nvGrpSpPr>
        <p:grpSpPr bwMode="auto">
          <a:xfrm>
            <a:off x="5795963" y="2781300"/>
            <a:ext cx="1508125" cy="1985963"/>
            <a:chOff x="6845" y="9821"/>
            <a:chExt cx="2374" cy="3129"/>
          </a:xfrm>
        </p:grpSpPr>
        <p:sp>
          <p:nvSpPr>
            <p:cNvPr id="262197" name="Line 53"/>
            <p:cNvSpPr>
              <a:spLocks noChangeShapeType="1"/>
            </p:cNvSpPr>
            <p:nvPr/>
          </p:nvSpPr>
          <p:spPr bwMode="auto">
            <a:xfrm flipV="1">
              <a:off x="6885" y="10018"/>
              <a:ext cx="1581" cy="2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98" name="Line 54"/>
            <p:cNvSpPr>
              <a:spLocks noChangeShapeType="1"/>
            </p:cNvSpPr>
            <p:nvPr/>
          </p:nvSpPr>
          <p:spPr bwMode="auto">
            <a:xfrm flipV="1">
              <a:off x="7590" y="10327"/>
              <a:ext cx="1581" cy="2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199" name="Arc 55"/>
            <p:cNvSpPr>
              <a:spLocks/>
            </p:cNvSpPr>
            <p:nvPr/>
          </p:nvSpPr>
          <p:spPr bwMode="auto">
            <a:xfrm rot="-5374742">
              <a:off x="8617" y="9719"/>
              <a:ext cx="452" cy="753"/>
            </a:xfrm>
            <a:custGeom>
              <a:avLst/>
              <a:gdLst>
                <a:gd name="G0" fmla="+- 10280 0 0"/>
                <a:gd name="G1" fmla="+- 18559 0 0"/>
                <a:gd name="G2" fmla="+- 21600 0 0"/>
                <a:gd name="T0" fmla="*/ 21331 w 31880"/>
                <a:gd name="T1" fmla="*/ 0 h 40159"/>
                <a:gd name="T2" fmla="*/ 0 w 31880"/>
                <a:gd name="T3" fmla="*/ 37556 h 40159"/>
                <a:gd name="T4" fmla="*/ 10280 w 31880"/>
                <a:gd name="T5" fmla="*/ 18559 h 40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0" h="40159" fill="none" extrusionOk="0">
                  <a:moveTo>
                    <a:pt x="21330" y="0"/>
                  </a:moveTo>
                  <a:cubicBezTo>
                    <a:pt x="27872" y="3895"/>
                    <a:pt x="31880" y="10945"/>
                    <a:pt x="31880" y="18559"/>
                  </a:cubicBezTo>
                  <a:cubicBezTo>
                    <a:pt x="31880" y="30488"/>
                    <a:pt x="22209" y="40159"/>
                    <a:pt x="10280" y="40159"/>
                  </a:cubicBezTo>
                  <a:cubicBezTo>
                    <a:pt x="6690" y="40159"/>
                    <a:pt x="3157" y="39264"/>
                    <a:pt x="0" y="37555"/>
                  </a:cubicBezTo>
                </a:path>
                <a:path w="31880" h="40159" stroke="0" extrusionOk="0">
                  <a:moveTo>
                    <a:pt x="21330" y="0"/>
                  </a:moveTo>
                  <a:cubicBezTo>
                    <a:pt x="27872" y="3895"/>
                    <a:pt x="31880" y="10945"/>
                    <a:pt x="31880" y="18559"/>
                  </a:cubicBezTo>
                  <a:cubicBezTo>
                    <a:pt x="31880" y="30488"/>
                    <a:pt x="22209" y="40159"/>
                    <a:pt x="10280" y="40159"/>
                  </a:cubicBezTo>
                  <a:cubicBezTo>
                    <a:pt x="6690" y="40159"/>
                    <a:pt x="3157" y="39264"/>
                    <a:pt x="0" y="37555"/>
                  </a:cubicBezTo>
                  <a:lnTo>
                    <a:pt x="10280" y="1855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00" name="AutoShape 56"/>
            <p:cNvSpPr>
              <a:spLocks noChangeAspect="1" noChangeArrowheads="1"/>
            </p:cNvSpPr>
            <p:nvPr/>
          </p:nvSpPr>
          <p:spPr bwMode="auto">
            <a:xfrm rot="-8818674">
              <a:off x="7674" y="9821"/>
              <a:ext cx="724" cy="3129"/>
            </a:xfrm>
            <a:prstGeom prst="can">
              <a:avLst>
                <a:gd name="adj" fmla="val 4906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01" name="Oval 57"/>
            <p:cNvSpPr>
              <a:spLocks noChangeArrowheads="1"/>
            </p:cNvSpPr>
            <p:nvPr/>
          </p:nvSpPr>
          <p:spPr bwMode="auto">
            <a:xfrm>
              <a:off x="6845" y="12282"/>
              <a:ext cx="807" cy="6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2202" name="Group 58"/>
          <p:cNvGrpSpPr>
            <a:grpSpLocks/>
          </p:cNvGrpSpPr>
          <p:nvPr/>
        </p:nvGrpSpPr>
        <p:grpSpPr bwMode="auto">
          <a:xfrm>
            <a:off x="6729413" y="2781300"/>
            <a:ext cx="1508125" cy="1985963"/>
            <a:chOff x="6845" y="9821"/>
            <a:chExt cx="2374" cy="3129"/>
          </a:xfrm>
        </p:grpSpPr>
        <p:sp>
          <p:nvSpPr>
            <p:cNvPr id="262203" name="Line 59"/>
            <p:cNvSpPr>
              <a:spLocks noChangeShapeType="1"/>
            </p:cNvSpPr>
            <p:nvPr/>
          </p:nvSpPr>
          <p:spPr bwMode="auto">
            <a:xfrm flipV="1">
              <a:off x="6885" y="10018"/>
              <a:ext cx="1581" cy="2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04" name="Line 60"/>
            <p:cNvSpPr>
              <a:spLocks noChangeShapeType="1"/>
            </p:cNvSpPr>
            <p:nvPr/>
          </p:nvSpPr>
          <p:spPr bwMode="auto">
            <a:xfrm flipV="1">
              <a:off x="7590" y="10327"/>
              <a:ext cx="1581" cy="2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05" name="Arc 61"/>
            <p:cNvSpPr>
              <a:spLocks/>
            </p:cNvSpPr>
            <p:nvPr/>
          </p:nvSpPr>
          <p:spPr bwMode="auto">
            <a:xfrm rot="-5374742">
              <a:off x="8617" y="9719"/>
              <a:ext cx="452" cy="753"/>
            </a:xfrm>
            <a:custGeom>
              <a:avLst/>
              <a:gdLst>
                <a:gd name="G0" fmla="+- 10280 0 0"/>
                <a:gd name="G1" fmla="+- 18559 0 0"/>
                <a:gd name="G2" fmla="+- 21600 0 0"/>
                <a:gd name="T0" fmla="*/ 21331 w 31880"/>
                <a:gd name="T1" fmla="*/ 0 h 40159"/>
                <a:gd name="T2" fmla="*/ 0 w 31880"/>
                <a:gd name="T3" fmla="*/ 37556 h 40159"/>
                <a:gd name="T4" fmla="*/ 10280 w 31880"/>
                <a:gd name="T5" fmla="*/ 18559 h 40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0" h="40159" fill="none" extrusionOk="0">
                  <a:moveTo>
                    <a:pt x="21330" y="0"/>
                  </a:moveTo>
                  <a:cubicBezTo>
                    <a:pt x="27872" y="3895"/>
                    <a:pt x="31880" y="10945"/>
                    <a:pt x="31880" y="18559"/>
                  </a:cubicBezTo>
                  <a:cubicBezTo>
                    <a:pt x="31880" y="30488"/>
                    <a:pt x="22209" y="40159"/>
                    <a:pt x="10280" y="40159"/>
                  </a:cubicBezTo>
                  <a:cubicBezTo>
                    <a:pt x="6690" y="40159"/>
                    <a:pt x="3157" y="39264"/>
                    <a:pt x="0" y="37555"/>
                  </a:cubicBezTo>
                </a:path>
                <a:path w="31880" h="40159" stroke="0" extrusionOk="0">
                  <a:moveTo>
                    <a:pt x="21330" y="0"/>
                  </a:moveTo>
                  <a:cubicBezTo>
                    <a:pt x="27872" y="3895"/>
                    <a:pt x="31880" y="10945"/>
                    <a:pt x="31880" y="18559"/>
                  </a:cubicBezTo>
                  <a:cubicBezTo>
                    <a:pt x="31880" y="30488"/>
                    <a:pt x="22209" y="40159"/>
                    <a:pt x="10280" y="40159"/>
                  </a:cubicBezTo>
                  <a:cubicBezTo>
                    <a:pt x="6690" y="40159"/>
                    <a:pt x="3157" y="39264"/>
                    <a:pt x="0" y="37555"/>
                  </a:cubicBezTo>
                  <a:lnTo>
                    <a:pt x="10280" y="1855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06" name="AutoShape 62"/>
            <p:cNvSpPr>
              <a:spLocks noChangeAspect="1" noChangeArrowheads="1"/>
            </p:cNvSpPr>
            <p:nvPr/>
          </p:nvSpPr>
          <p:spPr bwMode="auto">
            <a:xfrm rot="-8818674">
              <a:off x="7674" y="9821"/>
              <a:ext cx="724" cy="3129"/>
            </a:xfrm>
            <a:prstGeom prst="can">
              <a:avLst>
                <a:gd name="adj" fmla="val 4906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07" name="Oval 63"/>
            <p:cNvSpPr>
              <a:spLocks noChangeArrowheads="1"/>
            </p:cNvSpPr>
            <p:nvPr/>
          </p:nvSpPr>
          <p:spPr bwMode="auto">
            <a:xfrm>
              <a:off x="6845" y="12282"/>
              <a:ext cx="807" cy="6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2208" name="Group 64"/>
          <p:cNvGrpSpPr>
            <a:grpSpLocks/>
          </p:cNvGrpSpPr>
          <p:nvPr/>
        </p:nvGrpSpPr>
        <p:grpSpPr bwMode="auto">
          <a:xfrm>
            <a:off x="6729413" y="1989138"/>
            <a:ext cx="1508125" cy="1985962"/>
            <a:chOff x="6845" y="9821"/>
            <a:chExt cx="2374" cy="3129"/>
          </a:xfrm>
        </p:grpSpPr>
        <p:sp>
          <p:nvSpPr>
            <p:cNvPr id="262209" name="Line 65"/>
            <p:cNvSpPr>
              <a:spLocks noChangeShapeType="1"/>
            </p:cNvSpPr>
            <p:nvPr/>
          </p:nvSpPr>
          <p:spPr bwMode="auto">
            <a:xfrm flipV="1">
              <a:off x="6885" y="10018"/>
              <a:ext cx="1581" cy="2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10" name="Line 66"/>
            <p:cNvSpPr>
              <a:spLocks noChangeShapeType="1"/>
            </p:cNvSpPr>
            <p:nvPr/>
          </p:nvSpPr>
          <p:spPr bwMode="auto">
            <a:xfrm flipV="1">
              <a:off x="7590" y="10327"/>
              <a:ext cx="1581" cy="2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11" name="Arc 67"/>
            <p:cNvSpPr>
              <a:spLocks/>
            </p:cNvSpPr>
            <p:nvPr/>
          </p:nvSpPr>
          <p:spPr bwMode="auto">
            <a:xfrm rot="-5374742">
              <a:off x="8617" y="9719"/>
              <a:ext cx="452" cy="753"/>
            </a:xfrm>
            <a:custGeom>
              <a:avLst/>
              <a:gdLst>
                <a:gd name="G0" fmla="+- 10280 0 0"/>
                <a:gd name="G1" fmla="+- 18559 0 0"/>
                <a:gd name="G2" fmla="+- 21600 0 0"/>
                <a:gd name="T0" fmla="*/ 21331 w 31880"/>
                <a:gd name="T1" fmla="*/ 0 h 40159"/>
                <a:gd name="T2" fmla="*/ 0 w 31880"/>
                <a:gd name="T3" fmla="*/ 37556 h 40159"/>
                <a:gd name="T4" fmla="*/ 10280 w 31880"/>
                <a:gd name="T5" fmla="*/ 18559 h 40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0" h="40159" fill="none" extrusionOk="0">
                  <a:moveTo>
                    <a:pt x="21330" y="0"/>
                  </a:moveTo>
                  <a:cubicBezTo>
                    <a:pt x="27872" y="3895"/>
                    <a:pt x="31880" y="10945"/>
                    <a:pt x="31880" y="18559"/>
                  </a:cubicBezTo>
                  <a:cubicBezTo>
                    <a:pt x="31880" y="30488"/>
                    <a:pt x="22209" y="40159"/>
                    <a:pt x="10280" y="40159"/>
                  </a:cubicBezTo>
                  <a:cubicBezTo>
                    <a:pt x="6690" y="40159"/>
                    <a:pt x="3157" y="39264"/>
                    <a:pt x="0" y="37555"/>
                  </a:cubicBezTo>
                </a:path>
                <a:path w="31880" h="40159" stroke="0" extrusionOk="0">
                  <a:moveTo>
                    <a:pt x="21330" y="0"/>
                  </a:moveTo>
                  <a:cubicBezTo>
                    <a:pt x="27872" y="3895"/>
                    <a:pt x="31880" y="10945"/>
                    <a:pt x="31880" y="18559"/>
                  </a:cubicBezTo>
                  <a:cubicBezTo>
                    <a:pt x="31880" y="30488"/>
                    <a:pt x="22209" y="40159"/>
                    <a:pt x="10280" y="40159"/>
                  </a:cubicBezTo>
                  <a:cubicBezTo>
                    <a:pt x="6690" y="40159"/>
                    <a:pt x="3157" y="39264"/>
                    <a:pt x="0" y="37555"/>
                  </a:cubicBezTo>
                  <a:lnTo>
                    <a:pt x="10280" y="1855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12" name="AutoShape 68"/>
            <p:cNvSpPr>
              <a:spLocks noChangeAspect="1" noChangeArrowheads="1"/>
            </p:cNvSpPr>
            <p:nvPr/>
          </p:nvSpPr>
          <p:spPr bwMode="auto">
            <a:xfrm rot="-8818674">
              <a:off x="7674" y="9821"/>
              <a:ext cx="724" cy="3129"/>
            </a:xfrm>
            <a:prstGeom prst="can">
              <a:avLst>
                <a:gd name="adj" fmla="val 4906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13" name="Oval 69"/>
            <p:cNvSpPr>
              <a:spLocks noChangeArrowheads="1"/>
            </p:cNvSpPr>
            <p:nvPr/>
          </p:nvSpPr>
          <p:spPr bwMode="auto">
            <a:xfrm>
              <a:off x="6845" y="12282"/>
              <a:ext cx="807" cy="6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2214" name="Group 70"/>
          <p:cNvGrpSpPr>
            <a:grpSpLocks/>
          </p:cNvGrpSpPr>
          <p:nvPr/>
        </p:nvGrpSpPr>
        <p:grpSpPr bwMode="auto">
          <a:xfrm>
            <a:off x="5795963" y="1989138"/>
            <a:ext cx="1508125" cy="1985962"/>
            <a:chOff x="6845" y="9821"/>
            <a:chExt cx="2374" cy="3129"/>
          </a:xfrm>
        </p:grpSpPr>
        <p:sp>
          <p:nvSpPr>
            <p:cNvPr id="262215" name="Line 71"/>
            <p:cNvSpPr>
              <a:spLocks noChangeShapeType="1"/>
            </p:cNvSpPr>
            <p:nvPr/>
          </p:nvSpPr>
          <p:spPr bwMode="auto">
            <a:xfrm flipV="1">
              <a:off x="6885" y="10018"/>
              <a:ext cx="1581" cy="2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16" name="Line 72"/>
            <p:cNvSpPr>
              <a:spLocks noChangeShapeType="1"/>
            </p:cNvSpPr>
            <p:nvPr/>
          </p:nvSpPr>
          <p:spPr bwMode="auto">
            <a:xfrm flipV="1">
              <a:off x="7590" y="10327"/>
              <a:ext cx="1581" cy="2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17" name="Arc 73"/>
            <p:cNvSpPr>
              <a:spLocks/>
            </p:cNvSpPr>
            <p:nvPr/>
          </p:nvSpPr>
          <p:spPr bwMode="auto">
            <a:xfrm rot="-5374742">
              <a:off x="8617" y="9719"/>
              <a:ext cx="452" cy="753"/>
            </a:xfrm>
            <a:custGeom>
              <a:avLst/>
              <a:gdLst>
                <a:gd name="G0" fmla="+- 10280 0 0"/>
                <a:gd name="G1" fmla="+- 18559 0 0"/>
                <a:gd name="G2" fmla="+- 21600 0 0"/>
                <a:gd name="T0" fmla="*/ 21331 w 31880"/>
                <a:gd name="T1" fmla="*/ 0 h 40159"/>
                <a:gd name="T2" fmla="*/ 0 w 31880"/>
                <a:gd name="T3" fmla="*/ 37556 h 40159"/>
                <a:gd name="T4" fmla="*/ 10280 w 31880"/>
                <a:gd name="T5" fmla="*/ 18559 h 40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0" h="40159" fill="none" extrusionOk="0">
                  <a:moveTo>
                    <a:pt x="21330" y="0"/>
                  </a:moveTo>
                  <a:cubicBezTo>
                    <a:pt x="27872" y="3895"/>
                    <a:pt x="31880" y="10945"/>
                    <a:pt x="31880" y="18559"/>
                  </a:cubicBezTo>
                  <a:cubicBezTo>
                    <a:pt x="31880" y="30488"/>
                    <a:pt x="22209" y="40159"/>
                    <a:pt x="10280" y="40159"/>
                  </a:cubicBezTo>
                  <a:cubicBezTo>
                    <a:pt x="6690" y="40159"/>
                    <a:pt x="3157" y="39264"/>
                    <a:pt x="0" y="37555"/>
                  </a:cubicBezTo>
                </a:path>
                <a:path w="31880" h="40159" stroke="0" extrusionOk="0">
                  <a:moveTo>
                    <a:pt x="21330" y="0"/>
                  </a:moveTo>
                  <a:cubicBezTo>
                    <a:pt x="27872" y="3895"/>
                    <a:pt x="31880" y="10945"/>
                    <a:pt x="31880" y="18559"/>
                  </a:cubicBezTo>
                  <a:cubicBezTo>
                    <a:pt x="31880" y="30488"/>
                    <a:pt x="22209" y="40159"/>
                    <a:pt x="10280" y="40159"/>
                  </a:cubicBezTo>
                  <a:cubicBezTo>
                    <a:pt x="6690" y="40159"/>
                    <a:pt x="3157" y="39264"/>
                    <a:pt x="0" y="37555"/>
                  </a:cubicBezTo>
                  <a:lnTo>
                    <a:pt x="10280" y="1855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18" name="AutoShape 74"/>
            <p:cNvSpPr>
              <a:spLocks noChangeAspect="1" noChangeArrowheads="1"/>
            </p:cNvSpPr>
            <p:nvPr/>
          </p:nvSpPr>
          <p:spPr bwMode="auto">
            <a:xfrm rot="-8818674">
              <a:off x="7674" y="9821"/>
              <a:ext cx="724" cy="3129"/>
            </a:xfrm>
            <a:prstGeom prst="can">
              <a:avLst>
                <a:gd name="adj" fmla="val 4906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219" name="Oval 75"/>
            <p:cNvSpPr>
              <a:spLocks noChangeArrowheads="1"/>
            </p:cNvSpPr>
            <p:nvPr/>
          </p:nvSpPr>
          <p:spPr bwMode="auto">
            <a:xfrm>
              <a:off x="6845" y="12282"/>
              <a:ext cx="807" cy="6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2220" name="Line 76"/>
          <p:cNvSpPr>
            <a:spLocks noChangeShapeType="1"/>
          </p:cNvSpPr>
          <p:nvPr/>
        </p:nvSpPr>
        <p:spPr bwMode="auto">
          <a:xfrm>
            <a:off x="5856288" y="4557713"/>
            <a:ext cx="400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21" name="Line 77"/>
          <p:cNvSpPr>
            <a:spLocks noChangeShapeType="1"/>
          </p:cNvSpPr>
          <p:nvPr/>
        </p:nvSpPr>
        <p:spPr bwMode="auto">
          <a:xfrm flipH="1">
            <a:off x="5842000" y="3749675"/>
            <a:ext cx="400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22" name="Line 78"/>
          <p:cNvSpPr>
            <a:spLocks noChangeShapeType="1"/>
          </p:cNvSpPr>
          <p:nvPr/>
        </p:nvSpPr>
        <p:spPr bwMode="auto">
          <a:xfrm flipH="1">
            <a:off x="6794500" y="4557713"/>
            <a:ext cx="400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23" name="Line 79"/>
          <p:cNvSpPr>
            <a:spLocks noChangeShapeType="1"/>
          </p:cNvSpPr>
          <p:nvPr/>
        </p:nvSpPr>
        <p:spPr bwMode="auto">
          <a:xfrm>
            <a:off x="6778625" y="3749675"/>
            <a:ext cx="400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24" name="AutoShape 80"/>
          <p:cNvSpPr>
            <a:spLocks noChangeArrowheads="1"/>
          </p:cNvSpPr>
          <p:nvPr/>
        </p:nvSpPr>
        <p:spPr bwMode="auto">
          <a:xfrm>
            <a:off x="6396038" y="3870325"/>
            <a:ext cx="266700" cy="495300"/>
          </a:xfrm>
          <a:prstGeom prst="upDownArrow">
            <a:avLst>
              <a:gd name="adj1" fmla="val 50000"/>
              <a:gd name="adj2" fmla="val 37143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zh-CN" altLang="en-US"/>
          </a:p>
        </p:txBody>
      </p:sp>
      <p:sp>
        <p:nvSpPr>
          <p:cNvPr id="262225" name="Line 81"/>
          <p:cNvSpPr>
            <a:spLocks noChangeShapeType="1"/>
          </p:cNvSpPr>
          <p:nvPr/>
        </p:nvSpPr>
        <p:spPr bwMode="auto">
          <a:xfrm flipH="1">
            <a:off x="6030913" y="4752975"/>
            <a:ext cx="0" cy="29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26" name="Line 82"/>
          <p:cNvSpPr>
            <a:spLocks noChangeShapeType="1"/>
          </p:cNvSpPr>
          <p:nvPr/>
        </p:nvSpPr>
        <p:spPr bwMode="auto">
          <a:xfrm flipH="1">
            <a:off x="6956425" y="4752975"/>
            <a:ext cx="0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27" name="Line 83"/>
          <p:cNvSpPr>
            <a:spLocks noChangeShapeType="1"/>
          </p:cNvSpPr>
          <p:nvPr/>
        </p:nvSpPr>
        <p:spPr bwMode="auto">
          <a:xfrm>
            <a:off x="6034088" y="4964113"/>
            <a:ext cx="928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28" name="Text Box 84"/>
          <p:cNvSpPr txBox="1">
            <a:spLocks noChangeArrowheads="1"/>
          </p:cNvSpPr>
          <p:nvPr/>
        </p:nvSpPr>
        <p:spPr bwMode="auto">
          <a:xfrm>
            <a:off x="6421438" y="4797425"/>
            <a:ext cx="15240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d</a:t>
            </a:r>
            <a:endParaRPr kumimoji="1" lang="en-US" altLang="zh-CN"/>
          </a:p>
        </p:txBody>
      </p:sp>
      <p:sp>
        <p:nvSpPr>
          <p:cNvPr id="262229" name="Line 85"/>
          <p:cNvSpPr>
            <a:spLocks noChangeShapeType="1"/>
          </p:cNvSpPr>
          <p:nvPr/>
        </p:nvSpPr>
        <p:spPr bwMode="auto">
          <a:xfrm flipH="1">
            <a:off x="7243763" y="4595813"/>
            <a:ext cx="0" cy="441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30" name="Text Box 86"/>
          <p:cNvSpPr txBox="1">
            <a:spLocks noChangeArrowheads="1"/>
          </p:cNvSpPr>
          <p:nvPr/>
        </p:nvSpPr>
        <p:spPr bwMode="auto">
          <a:xfrm>
            <a:off x="7032625" y="4832350"/>
            <a:ext cx="133350" cy="198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kumimoji="1" lang="en-US" altLang="zh-CN" i="1"/>
              <a:t>a</a:t>
            </a:r>
            <a:endParaRPr kumimoji="1" lang="en-US" altLang="zh-CN"/>
          </a:p>
        </p:txBody>
      </p:sp>
      <p:sp>
        <p:nvSpPr>
          <p:cNvPr id="262231" name="Line 87"/>
          <p:cNvSpPr>
            <a:spLocks noChangeShapeType="1"/>
          </p:cNvSpPr>
          <p:nvPr/>
        </p:nvSpPr>
        <p:spPr bwMode="auto">
          <a:xfrm>
            <a:off x="7262813" y="3771900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32" name="Line 88"/>
          <p:cNvSpPr>
            <a:spLocks noChangeShapeType="1"/>
          </p:cNvSpPr>
          <p:nvPr/>
        </p:nvSpPr>
        <p:spPr bwMode="auto">
          <a:xfrm>
            <a:off x="7253288" y="4560888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33" name="Line 89"/>
          <p:cNvSpPr>
            <a:spLocks noChangeShapeType="1"/>
          </p:cNvSpPr>
          <p:nvPr/>
        </p:nvSpPr>
        <p:spPr bwMode="auto">
          <a:xfrm rot="-5400000">
            <a:off x="7333456" y="4167982"/>
            <a:ext cx="792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34" name="Text Box 90"/>
          <p:cNvSpPr txBox="1">
            <a:spLocks noChangeArrowheads="1"/>
          </p:cNvSpPr>
          <p:nvPr/>
        </p:nvSpPr>
        <p:spPr bwMode="auto">
          <a:xfrm>
            <a:off x="7653338" y="4005263"/>
            <a:ext cx="152400" cy="365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i="1"/>
              <a:t>d</a:t>
            </a:r>
            <a:endParaRPr kumimoji="1" lang="en-US" altLang="zh-CN"/>
          </a:p>
        </p:txBody>
      </p:sp>
      <p:sp>
        <p:nvSpPr>
          <p:cNvPr id="262235" name="Text Box 91"/>
          <p:cNvSpPr txBox="1">
            <a:spLocks noChangeArrowheads="1"/>
          </p:cNvSpPr>
          <p:nvPr/>
        </p:nvSpPr>
        <p:spPr bwMode="auto">
          <a:xfrm>
            <a:off x="7385050" y="5008563"/>
            <a:ext cx="1422400" cy="365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/>
              <a:t>(b</a:t>
            </a:r>
            <a:r>
              <a:rPr kumimoji="1" lang="zh-CN" altLang="en-US"/>
              <a:t>、文献</a:t>
            </a:r>
            <a:r>
              <a:rPr kumimoji="1" lang="en-US" altLang="zh-CN"/>
              <a:t>6)</a:t>
            </a:r>
          </a:p>
        </p:txBody>
      </p:sp>
      <p:sp>
        <p:nvSpPr>
          <p:cNvPr id="262236" name="Freeform 92"/>
          <p:cNvSpPr>
            <a:spLocks/>
          </p:cNvSpPr>
          <p:nvPr/>
        </p:nvSpPr>
        <p:spPr bwMode="auto">
          <a:xfrm>
            <a:off x="6164263" y="3387725"/>
            <a:ext cx="295275" cy="35401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55" y="30"/>
              </a:cxn>
              <a:cxn ang="0">
                <a:pos x="435" y="195"/>
              </a:cxn>
              <a:cxn ang="0">
                <a:pos x="447" y="558"/>
              </a:cxn>
            </a:cxnLst>
            <a:rect l="0" t="0" r="r" b="b"/>
            <a:pathLst>
              <a:path w="467" h="558">
                <a:moveTo>
                  <a:pt x="0" y="15"/>
                </a:moveTo>
                <a:cubicBezTo>
                  <a:pt x="42" y="17"/>
                  <a:pt x="183" y="0"/>
                  <a:pt x="255" y="30"/>
                </a:cubicBezTo>
                <a:cubicBezTo>
                  <a:pt x="327" y="60"/>
                  <a:pt x="403" y="107"/>
                  <a:pt x="435" y="195"/>
                </a:cubicBezTo>
                <a:cubicBezTo>
                  <a:pt x="467" y="283"/>
                  <a:pt x="445" y="483"/>
                  <a:pt x="447" y="558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stealth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37" name="Freeform 93"/>
          <p:cNvSpPr>
            <a:spLocks/>
          </p:cNvSpPr>
          <p:nvPr/>
        </p:nvSpPr>
        <p:spPr bwMode="auto">
          <a:xfrm rot="-5400000">
            <a:off x="6694488" y="4237038"/>
            <a:ext cx="296862" cy="35401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55" y="30"/>
              </a:cxn>
              <a:cxn ang="0">
                <a:pos x="435" y="195"/>
              </a:cxn>
              <a:cxn ang="0">
                <a:pos x="447" y="558"/>
              </a:cxn>
            </a:cxnLst>
            <a:rect l="0" t="0" r="r" b="b"/>
            <a:pathLst>
              <a:path w="467" h="558">
                <a:moveTo>
                  <a:pt x="0" y="15"/>
                </a:moveTo>
                <a:cubicBezTo>
                  <a:pt x="42" y="17"/>
                  <a:pt x="183" y="0"/>
                  <a:pt x="255" y="30"/>
                </a:cubicBezTo>
                <a:cubicBezTo>
                  <a:pt x="327" y="60"/>
                  <a:pt x="403" y="107"/>
                  <a:pt x="435" y="195"/>
                </a:cubicBezTo>
                <a:cubicBezTo>
                  <a:pt x="467" y="283"/>
                  <a:pt x="445" y="483"/>
                  <a:pt x="447" y="558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stealth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38" name="Freeform 94"/>
          <p:cNvSpPr>
            <a:spLocks/>
          </p:cNvSpPr>
          <p:nvPr/>
        </p:nvSpPr>
        <p:spPr bwMode="auto">
          <a:xfrm>
            <a:off x="6113463" y="4205288"/>
            <a:ext cx="296862" cy="35401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55" y="30"/>
              </a:cxn>
              <a:cxn ang="0">
                <a:pos x="435" y="195"/>
              </a:cxn>
              <a:cxn ang="0">
                <a:pos x="447" y="558"/>
              </a:cxn>
            </a:cxnLst>
            <a:rect l="0" t="0" r="r" b="b"/>
            <a:pathLst>
              <a:path w="467" h="558">
                <a:moveTo>
                  <a:pt x="0" y="15"/>
                </a:moveTo>
                <a:cubicBezTo>
                  <a:pt x="42" y="17"/>
                  <a:pt x="183" y="0"/>
                  <a:pt x="255" y="30"/>
                </a:cubicBezTo>
                <a:cubicBezTo>
                  <a:pt x="327" y="60"/>
                  <a:pt x="403" y="107"/>
                  <a:pt x="435" y="195"/>
                </a:cubicBezTo>
                <a:cubicBezTo>
                  <a:pt x="467" y="283"/>
                  <a:pt x="445" y="483"/>
                  <a:pt x="447" y="558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sm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239" name="Text Box 95"/>
          <p:cNvSpPr txBox="1">
            <a:spLocks noChangeArrowheads="1"/>
          </p:cNvSpPr>
          <p:nvPr/>
        </p:nvSpPr>
        <p:spPr bwMode="auto">
          <a:xfrm>
            <a:off x="1350963" y="2025650"/>
            <a:ext cx="3333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>
                <a:sym typeface="Symbol" pitchFamily="18" charset="2"/>
              </a:rPr>
              <a:t></a:t>
            </a:r>
            <a:endParaRPr kumimoji="1" lang="en-US" altLang="zh-CN"/>
          </a:p>
        </p:txBody>
      </p:sp>
      <p:sp>
        <p:nvSpPr>
          <p:cNvPr id="262240" name="Text Box 96"/>
          <p:cNvSpPr txBox="1">
            <a:spLocks noChangeArrowheads="1"/>
          </p:cNvSpPr>
          <p:nvPr/>
        </p:nvSpPr>
        <p:spPr bwMode="auto">
          <a:xfrm>
            <a:off x="2222500" y="2025650"/>
            <a:ext cx="3333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>
                <a:sym typeface="Symbol" pitchFamily="18" charset="2"/>
              </a:rPr>
              <a:t></a:t>
            </a:r>
            <a:endParaRPr kumimoji="1" lang="en-US" altLang="zh-CN"/>
          </a:p>
        </p:txBody>
      </p:sp>
      <p:sp>
        <p:nvSpPr>
          <p:cNvPr id="262241" name="Text Box 97"/>
          <p:cNvSpPr txBox="1">
            <a:spLocks noChangeArrowheads="1"/>
          </p:cNvSpPr>
          <p:nvPr/>
        </p:nvSpPr>
        <p:spPr bwMode="auto">
          <a:xfrm>
            <a:off x="6372225" y="3132138"/>
            <a:ext cx="3333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>
                <a:sym typeface="Symbol" pitchFamily="18" charset="2"/>
              </a:rPr>
              <a:t></a:t>
            </a:r>
            <a:endParaRPr kumimoji="1" lang="en-US" altLang="zh-CN"/>
          </a:p>
        </p:txBody>
      </p:sp>
      <p:sp>
        <p:nvSpPr>
          <p:cNvPr id="262242" name="Text Box 98"/>
          <p:cNvSpPr txBox="1">
            <a:spLocks noChangeArrowheads="1"/>
          </p:cNvSpPr>
          <p:nvPr/>
        </p:nvSpPr>
        <p:spPr bwMode="auto">
          <a:xfrm>
            <a:off x="6300788" y="4365625"/>
            <a:ext cx="3333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altLang="zh-CN" i="1">
                <a:sym typeface="Symbol" pitchFamily="18" charset="2"/>
              </a:rPr>
              <a:t></a:t>
            </a:r>
            <a:endParaRPr kumimoji="1" lang="en-US" altLang="zh-CN"/>
          </a:p>
        </p:txBody>
      </p:sp>
      <p:graphicFrame>
        <p:nvGraphicFramePr>
          <p:cNvPr id="262243" name="Object 99"/>
          <p:cNvGraphicFramePr>
            <a:graphicFrameLocks noChangeAspect="1"/>
          </p:cNvGraphicFramePr>
          <p:nvPr/>
        </p:nvGraphicFramePr>
        <p:xfrm>
          <a:off x="801688" y="5802313"/>
          <a:ext cx="2081212" cy="549275"/>
        </p:xfrm>
        <a:graphic>
          <a:graphicData uri="http://schemas.openxmlformats.org/presentationml/2006/ole">
            <p:oleObj spid="_x0000_s262243" name="Equation" r:id="rId3" imgW="876240" imgH="228600" progId="Equation.DSMT4">
              <p:embed/>
            </p:oleObj>
          </a:graphicData>
        </a:graphic>
      </p:graphicFrame>
      <p:graphicFrame>
        <p:nvGraphicFramePr>
          <p:cNvPr id="262244" name="Object 100"/>
          <p:cNvGraphicFramePr>
            <a:graphicFrameLocks noChangeAspect="1"/>
          </p:cNvGraphicFramePr>
          <p:nvPr/>
        </p:nvGraphicFramePr>
        <p:xfrm>
          <a:off x="4572000" y="5516563"/>
          <a:ext cx="4071938" cy="1128712"/>
        </p:xfrm>
        <a:graphic>
          <a:graphicData uri="http://schemas.openxmlformats.org/presentationml/2006/ole">
            <p:oleObj spid="_x0000_s262244" name="Equation" r:id="rId4" imgW="1714320" imgH="469800" progId="Equation.DSMT4">
              <p:embed/>
            </p:oleObj>
          </a:graphicData>
        </a:graphic>
      </p:graphicFrame>
      <p:sp>
        <p:nvSpPr>
          <p:cNvPr id="262245" name="Text Box 101"/>
          <p:cNvSpPr txBox="1">
            <a:spLocks noChangeArrowheads="1"/>
          </p:cNvSpPr>
          <p:nvPr/>
        </p:nvSpPr>
        <p:spPr bwMode="auto">
          <a:xfrm>
            <a:off x="3217863" y="1773238"/>
            <a:ext cx="3082925" cy="576262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没有绝对的终点！</a:t>
            </a:r>
          </a:p>
        </p:txBody>
      </p:sp>
      <p:sp>
        <p:nvSpPr>
          <p:cNvPr id="262246" name="Freeform 102"/>
          <p:cNvSpPr>
            <a:spLocks/>
          </p:cNvSpPr>
          <p:nvPr/>
        </p:nvSpPr>
        <p:spPr bwMode="auto">
          <a:xfrm rot="-5400000">
            <a:off x="6695281" y="3399632"/>
            <a:ext cx="295275" cy="35401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55" y="30"/>
              </a:cxn>
              <a:cxn ang="0">
                <a:pos x="435" y="195"/>
              </a:cxn>
              <a:cxn ang="0">
                <a:pos x="447" y="558"/>
              </a:cxn>
            </a:cxnLst>
            <a:rect l="0" t="0" r="r" b="b"/>
            <a:pathLst>
              <a:path w="467" h="558">
                <a:moveTo>
                  <a:pt x="0" y="15"/>
                </a:moveTo>
                <a:cubicBezTo>
                  <a:pt x="42" y="17"/>
                  <a:pt x="183" y="0"/>
                  <a:pt x="255" y="30"/>
                </a:cubicBezTo>
                <a:cubicBezTo>
                  <a:pt x="327" y="60"/>
                  <a:pt x="403" y="107"/>
                  <a:pt x="435" y="195"/>
                </a:cubicBezTo>
                <a:cubicBezTo>
                  <a:pt x="467" y="283"/>
                  <a:pt x="445" y="483"/>
                  <a:pt x="447" y="558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stealth" w="med" len="med"/>
            <a:tailEnd type="none" w="sm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26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6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6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262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262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262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262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93" grpId="0" animBg="1"/>
      <p:bldP spid="262194" grpId="0" animBg="1"/>
      <p:bldP spid="262220" grpId="0" animBg="1"/>
      <p:bldP spid="262221" grpId="0" animBg="1"/>
      <p:bldP spid="262222" grpId="0" animBg="1"/>
      <p:bldP spid="262223" grpId="0" animBg="1"/>
      <p:bldP spid="262239" grpId="0"/>
      <p:bldP spid="2622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28800"/>
            <a:ext cx="7570787" cy="519113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FF"/>
                </a:solidFill>
                <a:ea typeface="隶书" pitchFamily="49" charset="-122"/>
              </a:rPr>
              <a:t>电流的磁效应</a:t>
            </a:r>
            <a:r>
              <a:rPr lang="zh-CN" altLang="en-US" sz="2800">
                <a:solidFill>
                  <a:schemeClr val="tx2"/>
                </a:solidFill>
              </a:rPr>
              <a:t>（</a:t>
            </a:r>
            <a:r>
              <a:rPr lang="en-US" altLang="zh-CN" sz="2800"/>
              <a:t>H. C. </a:t>
            </a:r>
            <a:r>
              <a:rPr lang="en-US" altLang="zh-CN" sz="2800" b="1"/>
              <a:t>Oersted</a:t>
            </a:r>
            <a:r>
              <a:rPr lang="zh-CN" altLang="en-US" sz="2800"/>
              <a:t>，</a:t>
            </a:r>
            <a:r>
              <a:rPr lang="en-US" altLang="zh-CN" sz="2800"/>
              <a:t>1820</a:t>
            </a:r>
            <a:r>
              <a:rPr lang="zh-CN" altLang="en-US" sz="2800"/>
              <a:t>年，丹麦）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468313" y="4953000"/>
            <a:ext cx="7472362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kumimoji="1" lang="zh-CN" altLang="en-US" sz="2800">
                <a:solidFill>
                  <a:srgbClr val="0000FF"/>
                </a:solidFill>
                <a:ea typeface="隶书" pitchFamily="49" charset="-122"/>
              </a:rPr>
              <a:t>发电机</a:t>
            </a:r>
            <a:r>
              <a:rPr kumimoji="1" lang="zh-CN" altLang="en-US" sz="2800">
                <a:solidFill>
                  <a:schemeClr val="tx2"/>
                </a:solidFill>
              </a:rPr>
              <a:t>（</a:t>
            </a:r>
            <a:r>
              <a:rPr kumimoji="1" lang="en-US" altLang="zh-CN" sz="2800">
                <a:solidFill>
                  <a:schemeClr val="tx2"/>
                </a:solidFill>
              </a:rPr>
              <a:t>M. </a:t>
            </a:r>
            <a:r>
              <a:rPr kumimoji="1" lang="en-US" altLang="zh-CN" sz="2800" b="1">
                <a:solidFill>
                  <a:schemeClr val="tx2"/>
                </a:solidFill>
              </a:rPr>
              <a:t>Faraday</a:t>
            </a:r>
            <a:r>
              <a:rPr kumimoji="1" lang="zh-CN" altLang="en-US" sz="2800">
                <a:solidFill>
                  <a:schemeClr val="tx2"/>
                </a:solidFill>
              </a:rPr>
              <a:t>，</a:t>
            </a:r>
            <a:r>
              <a:rPr kumimoji="1" lang="en-US" altLang="zh-CN" sz="2800">
                <a:solidFill>
                  <a:schemeClr val="tx2"/>
                </a:solidFill>
              </a:rPr>
              <a:t>1831</a:t>
            </a:r>
            <a:r>
              <a:rPr kumimoji="1" lang="zh-CN" altLang="en-US" sz="2800">
                <a:solidFill>
                  <a:schemeClr val="tx2"/>
                </a:solidFill>
              </a:rPr>
              <a:t>年</a:t>
            </a:r>
            <a:r>
              <a:rPr kumimoji="1" lang="zh-CN" altLang="en-US" sz="2800"/>
              <a:t>，英国）</a:t>
            </a:r>
          </a:p>
          <a:p>
            <a:pPr marL="342900" indent="-342900">
              <a:lnSpc>
                <a:spcPct val="120000"/>
              </a:lnSpc>
            </a:pPr>
            <a:r>
              <a:rPr kumimoji="1" lang="zh-CN" altLang="en-US" sz="2800"/>
              <a:t>                  （</a:t>
            </a:r>
            <a:r>
              <a:rPr kumimoji="1" lang="en-US" altLang="zh-CN" sz="2800"/>
              <a:t>H. F. E. Lenz</a:t>
            </a:r>
            <a:r>
              <a:rPr kumimoji="1" lang="zh-CN" altLang="en-US" sz="2800"/>
              <a:t>，</a:t>
            </a:r>
            <a:r>
              <a:rPr kumimoji="1" lang="en-US" altLang="zh-CN" sz="2800"/>
              <a:t>1834</a:t>
            </a:r>
            <a:r>
              <a:rPr kumimoji="1" lang="zh-CN" altLang="en-US" sz="2800"/>
              <a:t>年，德国）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800">
                <a:solidFill>
                  <a:srgbClr val="0000FF"/>
                </a:solidFill>
                <a:ea typeface="隶书" pitchFamily="49" charset="-122"/>
              </a:rPr>
              <a:t>电动机</a:t>
            </a:r>
            <a:r>
              <a:rPr kumimoji="1" lang="zh-CN" altLang="en-US" sz="2800">
                <a:solidFill>
                  <a:schemeClr val="tx2"/>
                </a:solidFill>
              </a:rPr>
              <a:t>（</a:t>
            </a:r>
            <a:r>
              <a:rPr kumimoji="1" lang="en-US" altLang="zh-CN" sz="2800">
                <a:solidFill>
                  <a:schemeClr val="tx2"/>
                </a:solidFill>
              </a:rPr>
              <a:t>N. </a:t>
            </a:r>
            <a:r>
              <a:rPr kumimoji="1" lang="en-US" altLang="zh-CN" sz="2800" b="1">
                <a:solidFill>
                  <a:schemeClr val="tx2"/>
                </a:solidFill>
              </a:rPr>
              <a:t>Tesla</a:t>
            </a:r>
            <a:r>
              <a:rPr kumimoji="1" lang="zh-CN" altLang="en-US" sz="2800">
                <a:solidFill>
                  <a:schemeClr val="tx2"/>
                </a:solidFill>
              </a:rPr>
              <a:t>，</a:t>
            </a:r>
            <a:r>
              <a:rPr kumimoji="1" lang="en-US" altLang="zh-CN" sz="2800">
                <a:solidFill>
                  <a:schemeClr val="tx2"/>
                </a:solidFill>
              </a:rPr>
              <a:t>1881</a:t>
            </a:r>
            <a:r>
              <a:rPr kumimoji="1" lang="zh-CN" altLang="en-US" sz="2800">
                <a:solidFill>
                  <a:schemeClr val="tx2"/>
                </a:solidFill>
              </a:rPr>
              <a:t>年</a:t>
            </a:r>
            <a:r>
              <a:rPr kumimoji="1" lang="zh-CN" altLang="en-US" sz="2800"/>
              <a:t>，克罗地亚－美国）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488950" y="2549525"/>
            <a:ext cx="68199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0000FF"/>
                </a:solidFill>
                <a:ea typeface="隶书" pitchFamily="49" charset="-122"/>
              </a:rPr>
              <a:t>电流磁铁</a:t>
            </a:r>
            <a:r>
              <a:rPr kumimoji="1" lang="zh-CN" altLang="en-US" sz="2800">
                <a:solidFill>
                  <a:schemeClr val="tx2"/>
                </a:solidFill>
              </a:rPr>
              <a:t>（</a:t>
            </a:r>
            <a:r>
              <a:rPr kumimoji="1" lang="en-US" altLang="zh-CN" sz="2800"/>
              <a:t>D. F. J. Arago</a:t>
            </a:r>
            <a:r>
              <a:rPr kumimoji="1" lang="zh-CN" altLang="en-US" sz="2800"/>
              <a:t>，</a:t>
            </a:r>
            <a:r>
              <a:rPr kumimoji="1" lang="en-US" altLang="zh-CN" sz="2800"/>
              <a:t>1820</a:t>
            </a:r>
            <a:r>
              <a:rPr kumimoji="1" lang="zh-CN" altLang="en-US" sz="2800"/>
              <a:t>年，法国）</a:t>
            </a: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508000" y="1052513"/>
            <a:ext cx="40640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rgbClr val="FF0000"/>
                </a:solidFill>
              </a:rPr>
              <a:t>磁场～电流（</a:t>
            </a:r>
            <a:r>
              <a:rPr kumimoji="1" lang="en-US" altLang="zh-CN" sz="3200" i="1">
                <a:solidFill>
                  <a:srgbClr val="FF0000"/>
                </a:solidFill>
              </a:rPr>
              <a:t>H</a:t>
            </a:r>
            <a:r>
              <a:rPr kumimoji="1" lang="en-US" altLang="zh-CN" sz="3200">
                <a:solidFill>
                  <a:srgbClr val="FF0000"/>
                </a:solidFill>
              </a:rPr>
              <a:t> </a:t>
            </a:r>
            <a:r>
              <a:rPr kumimoji="1" lang="zh-CN" altLang="en-US" sz="3200">
                <a:solidFill>
                  <a:srgbClr val="FF0000"/>
                </a:solidFill>
              </a:rPr>
              <a:t>～ </a:t>
            </a:r>
            <a:r>
              <a:rPr kumimoji="1" lang="en-US" altLang="zh-CN" sz="3200" i="1">
                <a:solidFill>
                  <a:srgbClr val="FF0000"/>
                </a:solidFill>
              </a:rPr>
              <a:t>I</a:t>
            </a:r>
            <a:r>
              <a:rPr kumimoji="1" lang="zh-CN" altLang="en-US" sz="3200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263175" name="Picture 7" descr="tes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6007100"/>
            <a:ext cx="512762" cy="735013"/>
          </a:xfrm>
          <a:prstGeom prst="rect">
            <a:avLst/>
          </a:prstGeom>
          <a:noFill/>
        </p:spPr>
      </p:pic>
      <p:pic>
        <p:nvPicPr>
          <p:cNvPr id="263176" name="Picture 8" descr="fara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188" y="4784725"/>
            <a:ext cx="528637" cy="731838"/>
          </a:xfrm>
          <a:prstGeom prst="rect">
            <a:avLst/>
          </a:prstGeom>
          <a:noFill/>
        </p:spPr>
      </p:pic>
      <p:pic>
        <p:nvPicPr>
          <p:cNvPr id="263177" name="Picture 9" descr="oerste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773238"/>
            <a:ext cx="550863" cy="685800"/>
          </a:xfrm>
          <a:prstGeom prst="rect">
            <a:avLst/>
          </a:prstGeom>
          <a:noFill/>
        </p:spPr>
      </p:pic>
      <p:pic>
        <p:nvPicPr>
          <p:cNvPr id="263178" name="Picture 10" descr="lenz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5373688"/>
            <a:ext cx="469900" cy="647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3179" name="Picture 11" descr="arago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420938"/>
            <a:ext cx="657225" cy="687387"/>
          </a:xfrm>
          <a:prstGeom prst="rect">
            <a:avLst/>
          </a:prstGeom>
          <a:noFill/>
        </p:spPr>
      </p:pic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179388" y="3211513"/>
            <a:ext cx="798353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ea typeface="隶书" pitchFamily="49" charset="-122"/>
              </a:rPr>
              <a:t>电流磁场</a:t>
            </a:r>
            <a:r>
              <a:rPr kumimoji="1" lang="zh-CN" altLang="en-US" sz="2800">
                <a:solidFill>
                  <a:schemeClr val="tx2"/>
                </a:solidFill>
              </a:rPr>
              <a:t>（</a:t>
            </a:r>
            <a:r>
              <a:rPr kumimoji="1" lang="en-US" altLang="zh-CN" sz="2800">
                <a:solidFill>
                  <a:schemeClr val="tx2"/>
                </a:solidFill>
              </a:rPr>
              <a:t>J. B. Biot &amp; F. </a:t>
            </a:r>
            <a:r>
              <a:rPr kumimoji="1" lang="en-US" altLang="zh-CN" sz="2800" b="1">
                <a:solidFill>
                  <a:schemeClr val="tx2"/>
                </a:solidFill>
              </a:rPr>
              <a:t>Savart</a:t>
            </a:r>
            <a:r>
              <a:rPr kumimoji="1" lang="zh-CN" altLang="en-US" sz="2800"/>
              <a:t>，</a:t>
            </a:r>
            <a:r>
              <a:rPr kumimoji="1" lang="en-US" altLang="zh-CN" sz="2800"/>
              <a:t>1820</a:t>
            </a:r>
            <a:r>
              <a:rPr kumimoji="1" lang="zh-CN" altLang="en-US" sz="2800"/>
              <a:t>年，法国）</a:t>
            </a:r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468313" y="3860800"/>
            <a:ext cx="695642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ea typeface="隶书" pitchFamily="49" charset="-122"/>
              </a:rPr>
              <a:t>电流受力</a:t>
            </a:r>
            <a:r>
              <a:rPr kumimoji="1" lang="zh-CN" altLang="en-US" sz="2800">
                <a:solidFill>
                  <a:schemeClr val="tx2"/>
                </a:solidFill>
              </a:rPr>
              <a:t>（</a:t>
            </a:r>
            <a:r>
              <a:rPr kumimoji="1" lang="en-US" altLang="zh-CN" sz="2800">
                <a:solidFill>
                  <a:schemeClr val="tx2"/>
                </a:solidFill>
              </a:rPr>
              <a:t>A. M. </a:t>
            </a:r>
            <a:r>
              <a:rPr kumimoji="1" lang="en-US" altLang="zh-CN" sz="2800" b="1">
                <a:solidFill>
                  <a:schemeClr val="tx2"/>
                </a:solidFill>
              </a:rPr>
              <a:t>Ampere</a:t>
            </a:r>
            <a:r>
              <a:rPr kumimoji="1" lang="zh-CN" altLang="en-US" sz="2800">
                <a:solidFill>
                  <a:schemeClr val="tx2"/>
                </a:solidFill>
              </a:rPr>
              <a:t>，</a:t>
            </a:r>
            <a:r>
              <a:rPr kumimoji="1" lang="en-US" altLang="zh-CN" sz="2800"/>
              <a:t>1820</a:t>
            </a:r>
            <a:r>
              <a:rPr kumimoji="1" lang="zh-CN" altLang="en-US" sz="2800"/>
              <a:t>年，法国）</a:t>
            </a:r>
          </a:p>
        </p:txBody>
      </p:sp>
      <p:pic>
        <p:nvPicPr>
          <p:cNvPr id="263182" name="Picture 14" descr="Jean_baptiste_bi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3084513"/>
            <a:ext cx="503238" cy="703262"/>
          </a:xfrm>
          <a:prstGeom prst="rect">
            <a:avLst/>
          </a:prstGeom>
          <a:noFill/>
        </p:spPr>
      </p:pic>
      <p:pic>
        <p:nvPicPr>
          <p:cNvPr id="263183" name="Picture 15" descr="Ampere_Andre_18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3716338"/>
            <a:ext cx="585787" cy="792162"/>
          </a:xfrm>
          <a:prstGeom prst="rect">
            <a:avLst/>
          </a:prstGeom>
          <a:noFill/>
        </p:spPr>
      </p:pic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1187450" y="4508500"/>
            <a:ext cx="4586288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</a:rPr>
              <a:t>（</a:t>
            </a:r>
            <a:r>
              <a:rPr kumimoji="1" lang="en-US" altLang="zh-CN" sz="2800">
                <a:solidFill>
                  <a:srgbClr val="FF0000"/>
                </a:solidFill>
              </a:rPr>
              <a:t>J. Henry</a:t>
            </a:r>
            <a:r>
              <a:rPr kumimoji="1" lang="zh-CN" altLang="en-US" sz="2800">
                <a:solidFill>
                  <a:srgbClr val="FF0000"/>
                </a:solidFill>
              </a:rPr>
              <a:t>，</a:t>
            </a:r>
            <a:r>
              <a:rPr kumimoji="1" lang="en-US" altLang="zh-CN" sz="2800">
                <a:solidFill>
                  <a:srgbClr val="FF0000"/>
                </a:solidFill>
              </a:rPr>
              <a:t>1829</a:t>
            </a:r>
            <a:r>
              <a:rPr kumimoji="1" lang="zh-CN" altLang="en-US" sz="2800">
                <a:solidFill>
                  <a:srgbClr val="FF0000"/>
                </a:solidFill>
              </a:rPr>
              <a:t>年，美国）</a:t>
            </a:r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8604250" y="3068638"/>
            <a:ext cx="468313" cy="719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pic>
        <p:nvPicPr>
          <p:cNvPr id="263186" name="Picture 18" descr="Joseph Hen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4365625"/>
            <a:ext cx="547688" cy="658813"/>
          </a:xfrm>
          <a:prstGeom prst="rect">
            <a:avLst/>
          </a:prstGeom>
          <a:noFill/>
        </p:spPr>
      </p:pic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6804025" y="1052513"/>
            <a:ext cx="19589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kumimoji="1" lang="en-US" altLang="zh-CN" sz="2000" b="1">
                <a:solidFill>
                  <a:schemeClr val="bg2"/>
                </a:solidFill>
              </a:rPr>
              <a:t>Joseph Sauveur</a:t>
            </a:r>
            <a:r>
              <a:rPr kumimoji="1" lang="en-US" altLang="zh-CN" sz="20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325" y="400050"/>
            <a:ext cx="2927350" cy="914400"/>
          </a:xfrm>
          <a:noFill/>
        </p:spPr>
        <p:txBody>
          <a:bodyPr wrap="none">
            <a:spAutoFit/>
          </a:bodyPr>
          <a:lstStyle/>
          <a:p>
            <a:r>
              <a:rPr lang="zh-CN" altLang="en-US" sz="5400">
                <a:ea typeface="黑体" pitchFamily="49" charset="-122"/>
              </a:rPr>
              <a:t>电流磁体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1989138"/>
            <a:ext cx="7029450" cy="2774950"/>
          </a:xfr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ea typeface="隶书" pitchFamily="49" charset="-122"/>
              </a:rPr>
              <a:t>元电流线圈的磁场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电流密度分布、磁场、电功率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ea typeface="华文行楷" pitchFamily="2" charset="-122"/>
              </a:rPr>
              <a:t>线圈对的磁场</a:t>
            </a:r>
          </a:p>
          <a:p>
            <a:pPr algn="ctr">
              <a:spcBef>
                <a:spcPct val="50000"/>
              </a:spcBef>
            </a:pPr>
            <a:r>
              <a:rPr lang="zh-CN" altLang="en-US">
                <a:ea typeface="隶书" pitchFamily="49" charset="-122"/>
              </a:rPr>
              <a:t>其它特殊磁场：超导磁体、脉冲磁场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4211638" y="2492375"/>
            <a:ext cx="2160587" cy="2520950"/>
          </a:xfrm>
          <a:prstGeom prst="rect">
            <a:avLst/>
          </a:prstGeom>
          <a:solidFill>
            <a:srgbClr val="CCFF33">
              <a:alpha val="60001"/>
            </a:srgbClr>
          </a:solidFill>
          <a:ln w="2857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4273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2.1.1. 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基础理论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zh-CN" altLang="en-US" sz="2800">
                <a:solidFill>
                  <a:srgbClr val="FF0000"/>
                </a:solidFill>
                <a:ea typeface="黑体" pitchFamily="49" charset="-122"/>
              </a:rPr>
              <a:t>依据</a:t>
            </a:r>
          </a:p>
        </p:txBody>
      </p:sp>
      <p:graphicFrame>
        <p:nvGraphicFramePr>
          <p:cNvPr id="265221" name="Object 5"/>
          <p:cNvGraphicFramePr>
            <a:graphicFrameLocks noChangeAspect="1"/>
          </p:cNvGraphicFramePr>
          <p:nvPr/>
        </p:nvGraphicFramePr>
        <p:xfrm>
          <a:off x="4932363" y="1125538"/>
          <a:ext cx="1439862" cy="469900"/>
        </p:xfrm>
        <a:graphic>
          <a:graphicData uri="http://schemas.openxmlformats.org/presentationml/2006/ole">
            <p:oleObj spid="_x0000_s265221" name="Equation" r:id="rId3" imgW="660240" imgH="215640" progId="Equation.3">
              <p:embed/>
            </p:oleObj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4211638" y="3860800"/>
          <a:ext cx="2992437" cy="1050925"/>
        </p:xfrm>
        <a:graphic>
          <a:graphicData uri="http://schemas.openxmlformats.org/presentationml/2006/ole">
            <p:oleObj spid="_x0000_s265222" name="Equation" r:id="rId4" imgW="1231560" imgH="431640" progId="Equation.DSMT4">
              <p:embed/>
            </p:oleObj>
          </a:graphicData>
        </a:graphic>
      </p:graphicFrame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1766888" y="5734050"/>
            <a:ext cx="20129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运动点电荷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endParaRPr kumimoji="1" lang="zh-CN" altLang="en-US">
              <a:solidFill>
                <a:schemeClr val="tx2"/>
              </a:solidFill>
            </a:endParaRPr>
          </a:p>
        </p:txBody>
      </p:sp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3779838" y="5518150"/>
          <a:ext cx="2578100" cy="1036638"/>
        </p:xfrm>
        <a:graphic>
          <a:graphicData uri="http://schemas.openxmlformats.org/presentationml/2006/ole">
            <p:oleObj spid="_x0000_s265224" name="Equation" r:id="rId5" imgW="977760" imgH="393480" progId="Equation.DSMT4">
              <p:embed/>
            </p:oleObj>
          </a:graphicData>
        </a:graphic>
      </p:graphicFrame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1116013" y="1671638"/>
            <a:ext cx="49815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en-US" altLang="zh-CN" sz="2800">
                <a:solidFill>
                  <a:schemeClr val="tx2"/>
                </a:solidFill>
              </a:rPr>
              <a:t>Amp</a:t>
            </a:r>
            <a:r>
              <a:rPr kumimoji="1" lang="en-US" altLang="zh-CN" sz="2800">
                <a:solidFill>
                  <a:schemeClr val="tx2"/>
                </a:solidFill>
                <a:cs typeface="Times New Roman" pitchFamily="18" charset="0"/>
              </a:rPr>
              <a:t>è</a:t>
            </a:r>
            <a:r>
              <a:rPr kumimoji="1" lang="en-US" altLang="zh-CN" sz="2800">
                <a:solidFill>
                  <a:schemeClr val="tx2"/>
                </a:solidFill>
              </a:rPr>
              <a:t>re</a:t>
            </a:r>
            <a:r>
              <a:rPr kumimoji="1" lang="zh-CN" altLang="en-US" sz="2800">
                <a:solidFill>
                  <a:schemeClr val="tx2"/>
                </a:solidFill>
              </a:rPr>
              <a:t>定律与</a:t>
            </a:r>
            <a:r>
              <a:rPr kumimoji="1" lang="en-US" altLang="zh-CN" sz="2800">
                <a:solidFill>
                  <a:schemeClr val="tx2"/>
                </a:solidFill>
              </a:rPr>
              <a:t>Biot</a:t>
            </a:r>
            <a:r>
              <a:rPr kumimoji="1" lang="zh-CN" altLang="en-US" sz="2800">
                <a:solidFill>
                  <a:schemeClr val="tx2"/>
                </a:solidFill>
              </a:rPr>
              <a:t>－</a:t>
            </a:r>
            <a:r>
              <a:rPr kumimoji="1" lang="en-US" altLang="zh-CN" sz="2800">
                <a:solidFill>
                  <a:schemeClr val="tx2"/>
                </a:solidFill>
              </a:rPr>
              <a:t>Savart</a:t>
            </a:r>
            <a:r>
              <a:rPr kumimoji="1" lang="zh-CN" altLang="en-US" sz="2800">
                <a:solidFill>
                  <a:schemeClr val="tx2"/>
                </a:solidFill>
              </a:rPr>
              <a:t>定律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</a:t>
            </a:r>
          </a:p>
        </p:txBody>
      </p:sp>
      <p:graphicFrame>
        <p:nvGraphicFramePr>
          <p:cNvPr id="265227" name="Object 11"/>
          <p:cNvGraphicFramePr>
            <a:graphicFrameLocks noChangeAspect="1"/>
          </p:cNvGraphicFramePr>
          <p:nvPr/>
        </p:nvGraphicFramePr>
        <p:xfrm>
          <a:off x="1851025" y="2492375"/>
          <a:ext cx="4865688" cy="1246188"/>
        </p:xfrm>
        <a:graphic>
          <a:graphicData uri="http://schemas.openxmlformats.org/presentationml/2006/ole">
            <p:oleObj spid="_x0000_s265227" name="Equation" r:id="rId6" imgW="2082600" imgH="533160" progId="Equation.DSMT4">
              <p:embed/>
            </p:oleObj>
          </a:graphicData>
        </a:graphic>
      </p:graphicFrame>
      <p:grpSp>
        <p:nvGrpSpPr>
          <p:cNvPr id="265228" name="Group 12"/>
          <p:cNvGrpSpPr>
            <a:grpSpLocks/>
          </p:cNvGrpSpPr>
          <p:nvPr/>
        </p:nvGrpSpPr>
        <p:grpSpPr bwMode="auto">
          <a:xfrm>
            <a:off x="6659563" y="4976813"/>
            <a:ext cx="2100262" cy="1692275"/>
            <a:chOff x="4214" y="2927"/>
            <a:chExt cx="1323" cy="1066"/>
          </a:xfrm>
        </p:grpSpPr>
        <p:sp>
          <p:nvSpPr>
            <p:cNvPr id="265229" name="Line 13"/>
            <p:cNvSpPr>
              <a:spLocks noChangeShapeType="1"/>
            </p:cNvSpPr>
            <p:nvPr/>
          </p:nvSpPr>
          <p:spPr bwMode="auto">
            <a:xfrm>
              <a:off x="5016" y="3429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5230" name="Line 14"/>
            <p:cNvSpPr>
              <a:spLocks noChangeShapeType="1"/>
            </p:cNvSpPr>
            <p:nvPr/>
          </p:nvSpPr>
          <p:spPr bwMode="auto">
            <a:xfrm flipV="1">
              <a:off x="4506" y="3099"/>
              <a:ext cx="42" cy="61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5231" name="Text Box 15"/>
            <p:cNvSpPr txBox="1">
              <a:spLocks noChangeArrowheads="1"/>
            </p:cNvSpPr>
            <p:nvPr/>
          </p:nvSpPr>
          <p:spPr bwMode="auto">
            <a:xfrm>
              <a:off x="4945" y="3397"/>
              <a:ext cx="439" cy="5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800" i="1"/>
                <a:t>I</a:t>
              </a:r>
              <a:r>
                <a:rPr kumimoji="1" lang="en-US" altLang="zh-CN" sz="2800" baseline="-25000"/>
                <a:t>1</a:t>
              </a:r>
            </a:p>
            <a:p>
              <a:pPr algn="ctr"/>
              <a:r>
                <a:rPr kumimoji="1" lang="en-US" altLang="zh-CN" sz="2800" i="1"/>
                <a:t>q</a:t>
              </a:r>
              <a:r>
                <a:rPr kumimoji="1" lang="en-US" altLang="zh-CN" sz="2800"/>
                <a:t>, </a:t>
              </a:r>
              <a:r>
                <a:rPr kumimoji="1" lang="en-US" altLang="zh-CN" sz="2800" i="1"/>
                <a:t>v</a:t>
              </a:r>
            </a:p>
          </p:txBody>
        </p:sp>
        <p:sp>
          <p:nvSpPr>
            <p:cNvPr id="265232" name="Oval 16"/>
            <p:cNvSpPr>
              <a:spLocks noChangeArrowheads="1"/>
            </p:cNvSpPr>
            <p:nvPr/>
          </p:nvSpPr>
          <p:spPr bwMode="auto">
            <a:xfrm>
              <a:off x="4923" y="3384"/>
              <a:ext cx="93" cy="9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5233" name="Text Box 17"/>
            <p:cNvSpPr txBox="1">
              <a:spLocks noChangeArrowheads="1"/>
            </p:cNvSpPr>
            <p:nvPr/>
          </p:nvSpPr>
          <p:spPr bwMode="auto">
            <a:xfrm>
              <a:off x="4214" y="3133"/>
              <a:ext cx="291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800" b="1"/>
                <a:t>r</a:t>
              </a:r>
              <a:r>
                <a:rPr kumimoji="1" lang="en-US" altLang="zh-CN" sz="2800" b="1" baseline="-25000"/>
                <a:t>2</a:t>
              </a:r>
              <a:endParaRPr kumimoji="1" lang="en-US" altLang="zh-CN" sz="2800" b="1"/>
            </a:p>
          </p:txBody>
        </p:sp>
        <p:sp>
          <p:nvSpPr>
            <p:cNvPr id="265234" name="Line 18"/>
            <p:cNvSpPr>
              <a:spLocks noChangeShapeType="1"/>
            </p:cNvSpPr>
            <p:nvPr/>
          </p:nvSpPr>
          <p:spPr bwMode="auto">
            <a:xfrm flipV="1">
              <a:off x="4500" y="3429"/>
              <a:ext cx="42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5235" name="Text Box 19"/>
            <p:cNvSpPr txBox="1">
              <a:spLocks noChangeArrowheads="1"/>
            </p:cNvSpPr>
            <p:nvPr/>
          </p:nvSpPr>
          <p:spPr bwMode="auto">
            <a:xfrm>
              <a:off x="4649" y="3475"/>
              <a:ext cx="291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800" b="1"/>
                <a:t>r</a:t>
              </a:r>
              <a:r>
                <a:rPr kumimoji="1" lang="en-US" altLang="zh-CN" sz="2800" b="1" baseline="-25000"/>
                <a:t>1</a:t>
              </a:r>
              <a:endParaRPr kumimoji="1" lang="en-US" altLang="zh-CN" sz="2800" b="1"/>
            </a:p>
          </p:txBody>
        </p:sp>
        <p:sp>
          <p:nvSpPr>
            <p:cNvPr id="265236" name="Text Box 20"/>
            <p:cNvSpPr txBox="1">
              <a:spLocks noChangeArrowheads="1"/>
            </p:cNvSpPr>
            <p:nvPr/>
          </p:nvSpPr>
          <p:spPr bwMode="auto">
            <a:xfrm>
              <a:off x="4309" y="3631"/>
              <a:ext cx="278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800"/>
                <a:t>O</a:t>
              </a:r>
            </a:p>
          </p:txBody>
        </p:sp>
        <p:sp>
          <p:nvSpPr>
            <p:cNvPr id="265237" name="Line 21"/>
            <p:cNvSpPr>
              <a:spLocks noChangeShapeType="1"/>
            </p:cNvSpPr>
            <p:nvPr/>
          </p:nvSpPr>
          <p:spPr bwMode="auto">
            <a:xfrm flipH="1" flipV="1">
              <a:off x="4537" y="3115"/>
              <a:ext cx="383" cy="3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5238" name="Text Box 22"/>
            <p:cNvSpPr txBox="1">
              <a:spLocks noChangeArrowheads="1"/>
            </p:cNvSpPr>
            <p:nvPr/>
          </p:nvSpPr>
          <p:spPr bwMode="auto">
            <a:xfrm>
              <a:off x="4609" y="2927"/>
              <a:ext cx="928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800" b="1"/>
                <a:t>r = r</a:t>
              </a:r>
              <a:r>
                <a:rPr kumimoji="1" lang="en-US" altLang="zh-CN" sz="2800" b="1" baseline="-25000"/>
                <a:t>2</a:t>
              </a:r>
              <a:r>
                <a:rPr kumimoji="1" lang="en-US" altLang="zh-CN" sz="2800" b="1">
                  <a:sym typeface="Symbol" pitchFamily="18" charset="2"/>
                </a:rPr>
                <a:t></a:t>
              </a:r>
              <a:r>
                <a:rPr kumimoji="1" lang="en-US" altLang="zh-CN" sz="2800" b="1"/>
                <a:t>r</a:t>
              </a:r>
              <a:r>
                <a:rPr kumimoji="1" lang="en-US" altLang="zh-CN" sz="2800" b="1" baseline="-25000"/>
                <a:t>1</a:t>
              </a:r>
              <a:endParaRPr kumimoji="1" lang="en-US" altLang="zh-CN" sz="2800" b="1"/>
            </a:p>
          </p:txBody>
        </p:sp>
      </p:grpSp>
      <p:grpSp>
        <p:nvGrpSpPr>
          <p:cNvPr id="265239" name="Group 23"/>
          <p:cNvGrpSpPr>
            <a:grpSpLocks/>
          </p:cNvGrpSpPr>
          <p:nvPr/>
        </p:nvGrpSpPr>
        <p:grpSpPr bwMode="auto">
          <a:xfrm>
            <a:off x="179388" y="2781300"/>
            <a:ext cx="1671637" cy="2330450"/>
            <a:chOff x="22" y="1690"/>
            <a:chExt cx="1053" cy="1468"/>
          </a:xfrm>
        </p:grpSpPr>
        <p:sp>
          <p:nvSpPr>
            <p:cNvPr id="265240" name="Line 24"/>
            <p:cNvSpPr>
              <a:spLocks noChangeShapeType="1"/>
            </p:cNvSpPr>
            <p:nvPr/>
          </p:nvSpPr>
          <p:spPr bwMode="auto">
            <a:xfrm>
              <a:off x="340" y="1690"/>
              <a:ext cx="0" cy="1134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41" name="Line 25"/>
            <p:cNvSpPr>
              <a:spLocks noChangeShapeType="1"/>
            </p:cNvSpPr>
            <p:nvPr/>
          </p:nvSpPr>
          <p:spPr bwMode="auto">
            <a:xfrm>
              <a:off x="703" y="1690"/>
              <a:ext cx="0" cy="1134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42" name="Line 26"/>
            <p:cNvSpPr>
              <a:spLocks noChangeShapeType="1"/>
            </p:cNvSpPr>
            <p:nvPr/>
          </p:nvSpPr>
          <p:spPr bwMode="auto">
            <a:xfrm>
              <a:off x="340" y="2098"/>
              <a:ext cx="0" cy="1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43" name="Line 27"/>
            <p:cNvSpPr>
              <a:spLocks noChangeShapeType="1"/>
            </p:cNvSpPr>
            <p:nvPr/>
          </p:nvSpPr>
          <p:spPr bwMode="auto">
            <a:xfrm>
              <a:off x="703" y="2189"/>
              <a:ext cx="0" cy="11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44" name="Line 28"/>
            <p:cNvSpPr>
              <a:spLocks noChangeShapeType="1"/>
            </p:cNvSpPr>
            <p:nvPr/>
          </p:nvSpPr>
          <p:spPr bwMode="auto">
            <a:xfrm flipV="1">
              <a:off x="340" y="2915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45" name="Line 29"/>
            <p:cNvSpPr>
              <a:spLocks noChangeShapeType="1"/>
            </p:cNvSpPr>
            <p:nvPr/>
          </p:nvSpPr>
          <p:spPr bwMode="auto">
            <a:xfrm flipV="1">
              <a:off x="703" y="2915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46" name="Text Box 30"/>
            <p:cNvSpPr txBox="1">
              <a:spLocks noChangeArrowheads="1"/>
            </p:cNvSpPr>
            <p:nvPr/>
          </p:nvSpPr>
          <p:spPr bwMode="auto">
            <a:xfrm>
              <a:off x="370" y="2870"/>
              <a:ext cx="242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i="1"/>
                <a:t>I</a:t>
              </a:r>
              <a:r>
                <a:rPr kumimoji="1" lang="en-US" altLang="zh-CN" baseline="-25000"/>
                <a:t>1</a:t>
              </a:r>
              <a:endParaRPr kumimoji="1" lang="en-US" altLang="zh-CN" i="1"/>
            </a:p>
          </p:txBody>
        </p:sp>
        <p:sp>
          <p:nvSpPr>
            <p:cNvPr id="265247" name="Text Box 31"/>
            <p:cNvSpPr txBox="1">
              <a:spLocks noChangeArrowheads="1"/>
            </p:cNvSpPr>
            <p:nvPr/>
          </p:nvSpPr>
          <p:spPr bwMode="auto">
            <a:xfrm>
              <a:off x="733" y="2870"/>
              <a:ext cx="242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i="1"/>
                <a:t>I</a:t>
              </a:r>
              <a:r>
                <a:rPr kumimoji="1" lang="en-US" altLang="zh-CN" baseline="-25000"/>
                <a:t>2</a:t>
              </a:r>
              <a:endParaRPr kumimoji="1" lang="en-US" altLang="zh-CN" i="1"/>
            </a:p>
          </p:txBody>
        </p:sp>
        <p:sp>
          <p:nvSpPr>
            <p:cNvPr id="265248" name="Text Box 32"/>
            <p:cNvSpPr txBox="1">
              <a:spLocks noChangeArrowheads="1"/>
            </p:cNvSpPr>
            <p:nvPr/>
          </p:nvSpPr>
          <p:spPr bwMode="auto">
            <a:xfrm>
              <a:off x="22" y="1962"/>
              <a:ext cx="327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i="1"/>
                <a:t>dl</a:t>
              </a:r>
              <a:r>
                <a:rPr kumimoji="1" lang="en-US" altLang="zh-CN" baseline="-25000"/>
                <a:t>1</a:t>
              </a:r>
              <a:endParaRPr kumimoji="1" lang="en-US" altLang="zh-CN" i="1"/>
            </a:p>
          </p:txBody>
        </p:sp>
        <p:sp>
          <p:nvSpPr>
            <p:cNvPr id="265249" name="Text Box 33"/>
            <p:cNvSpPr txBox="1">
              <a:spLocks noChangeArrowheads="1"/>
            </p:cNvSpPr>
            <p:nvPr/>
          </p:nvSpPr>
          <p:spPr bwMode="auto">
            <a:xfrm>
              <a:off x="748" y="2098"/>
              <a:ext cx="327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i="1"/>
                <a:t>dl</a:t>
              </a:r>
              <a:r>
                <a:rPr kumimoji="1" lang="en-US" altLang="zh-CN" baseline="-25000"/>
                <a:t>2</a:t>
              </a:r>
              <a:endParaRPr kumimoji="1" lang="en-US" altLang="zh-CN" i="1"/>
            </a:p>
          </p:txBody>
        </p:sp>
        <p:sp>
          <p:nvSpPr>
            <p:cNvPr id="265250" name="Line 34"/>
            <p:cNvSpPr>
              <a:spLocks noChangeShapeType="1"/>
            </p:cNvSpPr>
            <p:nvPr/>
          </p:nvSpPr>
          <p:spPr bwMode="auto">
            <a:xfrm>
              <a:off x="340" y="2144"/>
              <a:ext cx="363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51" name="Text Box 35"/>
            <p:cNvSpPr txBox="1">
              <a:spLocks noChangeArrowheads="1"/>
            </p:cNvSpPr>
            <p:nvPr/>
          </p:nvSpPr>
          <p:spPr bwMode="auto">
            <a:xfrm>
              <a:off x="431" y="1901"/>
              <a:ext cx="20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/>
                <a:t>r</a:t>
              </a:r>
            </a:p>
          </p:txBody>
        </p:sp>
      </p:grpSp>
      <p:grpSp>
        <p:nvGrpSpPr>
          <p:cNvPr id="265252" name="Group 36"/>
          <p:cNvGrpSpPr>
            <a:grpSpLocks/>
          </p:cNvGrpSpPr>
          <p:nvPr/>
        </p:nvGrpSpPr>
        <p:grpSpPr bwMode="auto">
          <a:xfrm>
            <a:off x="7596188" y="1773238"/>
            <a:ext cx="1247775" cy="2305050"/>
            <a:chOff x="4931" y="1026"/>
            <a:chExt cx="786" cy="1452"/>
          </a:xfrm>
        </p:grpSpPr>
        <p:sp>
          <p:nvSpPr>
            <p:cNvPr id="265253" name="Oval 37"/>
            <p:cNvSpPr>
              <a:spLocks noChangeArrowheads="1"/>
            </p:cNvSpPr>
            <p:nvPr/>
          </p:nvSpPr>
          <p:spPr bwMode="auto">
            <a:xfrm>
              <a:off x="4931" y="1923"/>
              <a:ext cx="91" cy="90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54" name="Line 38"/>
            <p:cNvSpPr>
              <a:spLocks noChangeShapeType="1"/>
            </p:cNvSpPr>
            <p:nvPr/>
          </p:nvSpPr>
          <p:spPr bwMode="auto">
            <a:xfrm>
              <a:off x="5390" y="1026"/>
              <a:ext cx="0" cy="1134"/>
            </a:xfrm>
            <a:prstGeom prst="line">
              <a:avLst/>
            </a:prstGeom>
            <a:noFill/>
            <a:ln w="57150">
              <a:solidFill>
                <a:srgbClr val="00CC99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55" name="Line 39"/>
            <p:cNvSpPr>
              <a:spLocks noChangeShapeType="1"/>
            </p:cNvSpPr>
            <p:nvPr/>
          </p:nvSpPr>
          <p:spPr bwMode="auto">
            <a:xfrm>
              <a:off x="5390" y="1434"/>
              <a:ext cx="0" cy="1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56" name="Line 40"/>
            <p:cNvSpPr>
              <a:spLocks noChangeShapeType="1"/>
            </p:cNvSpPr>
            <p:nvPr/>
          </p:nvSpPr>
          <p:spPr bwMode="auto">
            <a:xfrm flipV="1">
              <a:off x="5390" y="2251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57" name="Text Box 41"/>
            <p:cNvSpPr txBox="1">
              <a:spLocks noChangeArrowheads="1"/>
            </p:cNvSpPr>
            <p:nvPr/>
          </p:nvSpPr>
          <p:spPr bwMode="auto">
            <a:xfrm>
              <a:off x="5420" y="2190"/>
              <a:ext cx="242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i="1"/>
                <a:t>I</a:t>
              </a:r>
              <a:r>
                <a:rPr kumimoji="1" lang="en-US" altLang="zh-CN" baseline="-25000"/>
                <a:t>1</a:t>
              </a:r>
              <a:endParaRPr kumimoji="1" lang="en-US" altLang="zh-CN" i="1"/>
            </a:p>
          </p:txBody>
        </p:sp>
        <p:sp>
          <p:nvSpPr>
            <p:cNvPr id="265258" name="Text Box 42"/>
            <p:cNvSpPr txBox="1">
              <a:spLocks noChangeArrowheads="1"/>
            </p:cNvSpPr>
            <p:nvPr/>
          </p:nvSpPr>
          <p:spPr bwMode="auto">
            <a:xfrm>
              <a:off x="5390" y="1298"/>
              <a:ext cx="327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kumimoji="1" lang="en-US" altLang="zh-CN" i="1"/>
                <a:t>dl</a:t>
              </a:r>
              <a:r>
                <a:rPr kumimoji="1" lang="en-US" altLang="zh-CN" baseline="-25000"/>
                <a:t>1</a:t>
              </a:r>
              <a:endParaRPr kumimoji="1" lang="en-US" altLang="zh-CN" i="1"/>
            </a:p>
          </p:txBody>
        </p:sp>
        <p:sp>
          <p:nvSpPr>
            <p:cNvPr id="265259" name="Line 43"/>
            <p:cNvSpPr>
              <a:spLocks noChangeShapeType="1"/>
            </p:cNvSpPr>
            <p:nvPr/>
          </p:nvSpPr>
          <p:spPr bwMode="auto">
            <a:xfrm flipH="1">
              <a:off x="4965" y="1480"/>
              <a:ext cx="410" cy="5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5260" name="Text Box 44"/>
            <p:cNvSpPr txBox="1">
              <a:spLocks noChangeArrowheads="1"/>
            </p:cNvSpPr>
            <p:nvPr/>
          </p:nvSpPr>
          <p:spPr bwMode="auto">
            <a:xfrm>
              <a:off x="4992" y="1434"/>
              <a:ext cx="20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/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  <p:bldP spid="2652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0073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2.1.1. 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基础理论：</a:t>
            </a:r>
            <a:r>
              <a:rPr lang="en-US" altLang="zh-CN" sz="3600">
                <a:solidFill>
                  <a:srgbClr val="FF0000"/>
                </a:solidFill>
                <a:ea typeface="隶书" pitchFamily="49" charset="-122"/>
              </a:rPr>
              <a:t>Biot-Savart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定律的应用</a:t>
            </a:r>
            <a:endParaRPr lang="zh-CN" altLang="en-US" sz="280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116013" y="1528763"/>
            <a:ext cx="58737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800">
                <a:solidFill>
                  <a:srgbClr val="FF0000"/>
                </a:solidFill>
              </a:rPr>
              <a:t>准静态</a:t>
            </a:r>
            <a:r>
              <a:rPr kumimoji="1" lang="zh-CN" altLang="en-US" sz="2800">
                <a:solidFill>
                  <a:schemeClr val="tx2"/>
                </a:solidFill>
              </a:rPr>
              <a:t>（不适用于迅速变化的电流）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</a:t>
            </a: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1116013" y="2176463"/>
            <a:ext cx="46783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800">
                <a:solidFill>
                  <a:schemeClr val="tx2"/>
                </a:solidFill>
              </a:rPr>
              <a:t>用</a:t>
            </a:r>
            <a:r>
              <a:rPr kumimoji="1" lang="zh-CN" altLang="en-US" sz="2800">
                <a:solidFill>
                  <a:srgbClr val="FF0000"/>
                </a:solidFill>
              </a:rPr>
              <a:t>电流密度 </a:t>
            </a:r>
            <a:r>
              <a:rPr kumimoji="1" lang="en-US" altLang="zh-CN" sz="2800" b="1" i="1">
                <a:solidFill>
                  <a:srgbClr val="FF0000"/>
                </a:solidFill>
              </a:rPr>
              <a:t>J</a:t>
            </a:r>
            <a:r>
              <a:rPr kumimoji="1" lang="en-US" altLang="zh-CN" sz="2800" b="1" i="1">
                <a:solidFill>
                  <a:schemeClr val="tx2"/>
                </a:solidFill>
              </a:rPr>
              <a:t> </a:t>
            </a:r>
            <a:r>
              <a:rPr kumimoji="1" lang="zh-CN" altLang="en-US" sz="2800">
                <a:solidFill>
                  <a:schemeClr val="tx2"/>
                </a:solidFill>
              </a:rPr>
              <a:t>代替</a:t>
            </a:r>
            <a:r>
              <a:rPr kumimoji="1" lang="zh-CN" altLang="en-US" sz="2800">
                <a:solidFill>
                  <a:srgbClr val="0000FF"/>
                </a:solidFill>
              </a:rPr>
              <a:t>电流强度 </a:t>
            </a:r>
            <a:r>
              <a:rPr kumimoji="1" lang="en-US" altLang="zh-CN" sz="2800" b="1" i="1">
                <a:solidFill>
                  <a:srgbClr val="0000FF"/>
                </a:solidFill>
              </a:rPr>
              <a:t>I</a:t>
            </a:r>
            <a:endParaRPr kumimoji="1" lang="en-US" altLang="zh-CN" sz="2800">
              <a:solidFill>
                <a:srgbClr val="0000FF"/>
              </a:solidFill>
            </a:endParaRPr>
          </a:p>
        </p:txBody>
      </p:sp>
      <p:graphicFrame>
        <p:nvGraphicFramePr>
          <p:cNvPr id="266247" name="Object 7"/>
          <p:cNvGraphicFramePr>
            <a:graphicFrameLocks noChangeAspect="1"/>
          </p:cNvGraphicFramePr>
          <p:nvPr/>
        </p:nvGraphicFramePr>
        <p:xfrm>
          <a:off x="2732088" y="2924175"/>
          <a:ext cx="3640137" cy="1050925"/>
        </p:xfrm>
        <a:graphic>
          <a:graphicData uri="http://schemas.openxmlformats.org/presentationml/2006/ole">
            <p:oleObj spid="_x0000_s266247" name="Equation" r:id="rId3" imgW="1498320" imgH="431640" progId="Equation.DSMT4">
              <p:embed/>
            </p:oleObj>
          </a:graphicData>
        </a:graphic>
      </p:graphicFrame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908050" y="4292600"/>
            <a:ext cx="2514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无限长直导线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endParaRPr kumimoji="1" lang="zh-CN" altLang="en-US">
              <a:solidFill>
                <a:schemeClr val="tx2"/>
              </a:solidFill>
            </a:endParaRP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908050" y="5349875"/>
            <a:ext cx="2743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圆电流线圈轴线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endParaRPr kumimoji="1" lang="zh-CN" altLang="en-US">
              <a:solidFill>
                <a:schemeClr val="tx2"/>
              </a:solidFill>
            </a:endParaRPr>
          </a:p>
        </p:txBody>
      </p:sp>
      <p:grpSp>
        <p:nvGrpSpPr>
          <p:cNvPr id="266250" name="Group 10"/>
          <p:cNvGrpSpPr>
            <a:grpSpLocks/>
          </p:cNvGrpSpPr>
          <p:nvPr/>
        </p:nvGrpSpPr>
        <p:grpSpPr bwMode="auto">
          <a:xfrm>
            <a:off x="7467600" y="3200400"/>
            <a:ext cx="1219200" cy="1905000"/>
            <a:chOff x="4320" y="960"/>
            <a:chExt cx="768" cy="1200"/>
          </a:xfrm>
        </p:grpSpPr>
        <p:sp>
          <p:nvSpPr>
            <p:cNvPr id="266251" name="Line 11"/>
            <p:cNvSpPr>
              <a:spLocks noChangeShapeType="1"/>
            </p:cNvSpPr>
            <p:nvPr/>
          </p:nvSpPr>
          <p:spPr bwMode="auto">
            <a:xfrm flipV="1">
              <a:off x="4728" y="1680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52" name="Oval 12"/>
            <p:cNvSpPr>
              <a:spLocks noChangeArrowheads="1"/>
            </p:cNvSpPr>
            <p:nvPr/>
          </p:nvSpPr>
          <p:spPr bwMode="auto">
            <a:xfrm>
              <a:off x="4368" y="1584"/>
              <a:ext cx="720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53" name="Line 13"/>
            <p:cNvSpPr>
              <a:spLocks noChangeShapeType="1"/>
            </p:cNvSpPr>
            <p:nvPr/>
          </p:nvSpPr>
          <p:spPr bwMode="auto">
            <a:xfrm flipV="1">
              <a:off x="4728" y="1248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54" name="Line 14"/>
            <p:cNvSpPr>
              <a:spLocks noChangeShapeType="1"/>
            </p:cNvSpPr>
            <p:nvPr/>
          </p:nvSpPr>
          <p:spPr bwMode="auto">
            <a:xfrm>
              <a:off x="4732" y="1716"/>
              <a:ext cx="260" cy="88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55" name="Text Box 15"/>
            <p:cNvSpPr txBox="1">
              <a:spLocks noChangeArrowheads="1"/>
            </p:cNvSpPr>
            <p:nvPr/>
          </p:nvSpPr>
          <p:spPr bwMode="auto">
            <a:xfrm>
              <a:off x="4656" y="960"/>
              <a:ext cx="18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I</a:t>
              </a:r>
            </a:p>
          </p:txBody>
        </p:sp>
        <p:sp>
          <p:nvSpPr>
            <p:cNvPr id="266256" name="Text Box 16"/>
            <p:cNvSpPr txBox="1">
              <a:spLocks noChangeArrowheads="1"/>
            </p:cNvSpPr>
            <p:nvPr/>
          </p:nvSpPr>
          <p:spPr bwMode="auto">
            <a:xfrm>
              <a:off x="4844" y="1532"/>
              <a:ext cx="18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r</a:t>
              </a:r>
            </a:p>
          </p:txBody>
        </p:sp>
        <p:sp>
          <p:nvSpPr>
            <p:cNvPr id="266257" name="Arc 17"/>
            <p:cNvSpPr>
              <a:spLocks/>
            </p:cNvSpPr>
            <p:nvPr/>
          </p:nvSpPr>
          <p:spPr bwMode="auto">
            <a:xfrm flipH="1">
              <a:off x="4420" y="1688"/>
              <a:ext cx="232" cy="1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6597 w 16597"/>
                <a:gd name="T1" fmla="*/ 13824 h 21460"/>
                <a:gd name="T2" fmla="*/ 2451 w 16597"/>
                <a:gd name="T3" fmla="*/ 21460 h 21460"/>
                <a:gd name="T4" fmla="*/ 0 w 16597"/>
                <a:gd name="T5" fmla="*/ 0 h 2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97" h="21460" fill="none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</a:path>
                <a:path w="16597" h="21460" stroke="0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58" name="Text Box 18"/>
            <p:cNvSpPr txBox="1">
              <a:spLocks noChangeArrowheads="1"/>
            </p:cNvSpPr>
            <p:nvPr/>
          </p:nvSpPr>
          <p:spPr bwMode="auto">
            <a:xfrm>
              <a:off x="4320" y="1872"/>
              <a:ext cx="25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H</a:t>
              </a:r>
            </a:p>
          </p:txBody>
        </p:sp>
      </p:grpSp>
      <p:graphicFrame>
        <p:nvGraphicFramePr>
          <p:cNvPr id="266259" name="Object 19"/>
          <p:cNvGraphicFramePr>
            <a:graphicFrameLocks noChangeAspect="1"/>
          </p:cNvGraphicFramePr>
          <p:nvPr/>
        </p:nvGraphicFramePr>
        <p:xfrm>
          <a:off x="3648075" y="4292600"/>
          <a:ext cx="1571625" cy="773113"/>
        </p:xfrm>
        <a:graphic>
          <a:graphicData uri="http://schemas.openxmlformats.org/presentationml/2006/ole">
            <p:oleObj spid="_x0000_s266259" name="Equation" r:id="rId4" imgW="799920" imgH="393480" progId="Equation.DSMT4">
              <p:embed/>
            </p:oleObj>
          </a:graphicData>
        </a:graphic>
      </p:graphicFrame>
      <p:graphicFrame>
        <p:nvGraphicFramePr>
          <p:cNvPr id="266260" name="Object 20"/>
          <p:cNvGraphicFramePr>
            <a:graphicFrameLocks noChangeAspect="1"/>
          </p:cNvGraphicFramePr>
          <p:nvPr/>
        </p:nvGraphicFramePr>
        <p:xfrm>
          <a:off x="3657600" y="5300663"/>
          <a:ext cx="3506788" cy="1065212"/>
        </p:xfrm>
        <a:graphic>
          <a:graphicData uri="http://schemas.openxmlformats.org/presentationml/2006/ole">
            <p:oleObj spid="_x0000_s266260" name="Equation" r:id="rId5" imgW="1346040" imgH="406080" progId="Equation.DSMT4">
              <p:embed/>
            </p:oleObj>
          </a:graphicData>
        </a:graphic>
      </p:graphicFrame>
      <p:grpSp>
        <p:nvGrpSpPr>
          <p:cNvPr id="266261" name="Group 21"/>
          <p:cNvGrpSpPr>
            <a:grpSpLocks/>
          </p:cNvGrpSpPr>
          <p:nvPr/>
        </p:nvGrpSpPr>
        <p:grpSpPr bwMode="auto">
          <a:xfrm>
            <a:off x="7451725" y="5010150"/>
            <a:ext cx="1600200" cy="1371600"/>
            <a:chOff x="4704" y="3360"/>
            <a:chExt cx="1008" cy="864"/>
          </a:xfrm>
        </p:grpSpPr>
        <p:sp>
          <p:nvSpPr>
            <p:cNvPr id="266262" name="Line 22"/>
            <p:cNvSpPr>
              <a:spLocks noChangeShapeType="1"/>
            </p:cNvSpPr>
            <p:nvPr/>
          </p:nvSpPr>
          <p:spPr bwMode="auto">
            <a:xfrm flipV="1">
              <a:off x="5108" y="3792"/>
              <a:ext cx="4" cy="32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63" name="Oval 23"/>
            <p:cNvSpPr>
              <a:spLocks noChangeArrowheads="1"/>
            </p:cNvSpPr>
            <p:nvPr/>
          </p:nvSpPr>
          <p:spPr bwMode="auto">
            <a:xfrm>
              <a:off x="4752" y="3696"/>
              <a:ext cx="720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64" name="Line 24"/>
            <p:cNvSpPr>
              <a:spLocks noChangeShapeType="1"/>
            </p:cNvSpPr>
            <p:nvPr/>
          </p:nvSpPr>
          <p:spPr bwMode="auto">
            <a:xfrm flipH="1" flipV="1">
              <a:off x="5108" y="3543"/>
              <a:ext cx="0" cy="29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65" name="Text Box 25"/>
            <p:cNvSpPr txBox="1">
              <a:spLocks noChangeArrowheads="1"/>
            </p:cNvSpPr>
            <p:nvPr/>
          </p:nvSpPr>
          <p:spPr bwMode="auto">
            <a:xfrm>
              <a:off x="4704" y="3936"/>
              <a:ext cx="18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I</a:t>
              </a:r>
            </a:p>
          </p:txBody>
        </p:sp>
        <p:sp>
          <p:nvSpPr>
            <p:cNvPr id="266266" name="Arc 26"/>
            <p:cNvSpPr>
              <a:spLocks/>
            </p:cNvSpPr>
            <p:nvPr/>
          </p:nvSpPr>
          <p:spPr bwMode="auto">
            <a:xfrm flipH="1">
              <a:off x="4804" y="3800"/>
              <a:ext cx="232" cy="1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6597 w 16597"/>
                <a:gd name="T1" fmla="*/ 13824 h 21460"/>
                <a:gd name="T2" fmla="*/ 2451 w 16597"/>
                <a:gd name="T3" fmla="*/ 21460 h 21460"/>
                <a:gd name="T4" fmla="*/ 0 w 16597"/>
                <a:gd name="T5" fmla="*/ 0 h 2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97" h="21460" fill="none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</a:path>
                <a:path w="16597" h="21460" stroke="0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67" name="Text Box 27"/>
            <p:cNvSpPr txBox="1">
              <a:spLocks noChangeArrowheads="1"/>
            </p:cNvSpPr>
            <p:nvPr/>
          </p:nvSpPr>
          <p:spPr bwMode="auto">
            <a:xfrm>
              <a:off x="5141" y="3360"/>
              <a:ext cx="19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z</a:t>
              </a:r>
            </a:p>
          </p:txBody>
        </p:sp>
        <p:sp>
          <p:nvSpPr>
            <p:cNvPr id="266268" name="Line 28"/>
            <p:cNvSpPr>
              <a:spLocks noChangeShapeType="1"/>
            </p:cNvSpPr>
            <p:nvPr/>
          </p:nvSpPr>
          <p:spPr bwMode="auto">
            <a:xfrm>
              <a:off x="5104" y="3840"/>
              <a:ext cx="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269" name="Text Box 29"/>
            <p:cNvSpPr txBox="1">
              <a:spLocks noChangeArrowheads="1"/>
            </p:cNvSpPr>
            <p:nvPr/>
          </p:nvSpPr>
          <p:spPr bwMode="auto">
            <a:xfrm>
              <a:off x="5479" y="3674"/>
              <a:ext cx="233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R</a:t>
              </a:r>
            </a:p>
          </p:txBody>
        </p:sp>
      </p:grpSp>
      <p:sp>
        <p:nvSpPr>
          <p:cNvPr id="266270" name="AutoShape 30"/>
          <p:cNvSpPr>
            <a:spLocks/>
          </p:cNvSpPr>
          <p:nvPr/>
        </p:nvSpPr>
        <p:spPr bwMode="auto">
          <a:xfrm>
            <a:off x="754063" y="4365625"/>
            <a:ext cx="288925" cy="1584325"/>
          </a:xfrm>
          <a:prstGeom prst="leftBrace">
            <a:avLst>
              <a:gd name="adj1" fmla="val 4569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6271" name="Text Box 31"/>
          <p:cNvSpPr txBox="1">
            <a:spLocks noChangeArrowheads="1"/>
          </p:cNvSpPr>
          <p:nvPr/>
        </p:nvSpPr>
        <p:spPr bwMode="auto">
          <a:xfrm>
            <a:off x="250825" y="4581525"/>
            <a:ext cx="485775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细</a:t>
            </a:r>
          </a:p>
          <a:p>
            <a:r>
              <a:rPr kumimoji="1" lang="zh-CN" altLang="en-US"/>
              <a:t>导</a:t>
            </a:r>
          </a:p>
          <a:p>
            <a:r>
              <a:rPr kumimoji="1" lang="zh-CN" altLang="en-US"/>
              <a:t>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25" y="115888"/>
            <a:ext cx="40957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电荷连续性方程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13398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数学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5795963" y="1114425"/>
          <a:ext cx="3224212" cy="825500"/>
        </p:xfrm>
        <a:graphic>
          <a:graphicData uri="http://schemas.openxmlformats.org/presentationml/2006/ole">
            <p:oleObj spid="_x0000_s267268" name="Equation" r:id="rId3" imgW="1739880" imgH="444240" progId="Equation.DSMT4">
              <p:embed/>
            </p:oleObj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1763713" y="1689100"/>
          <a:ext cx="3168650" cy="822325"/>
        </p:xfrm>
        <a:graphic>
          <a:graphicData uri="http://schemas.openxmlformats.org/presentationml/2006/ole">
            <p:oleObj spid="_x0000_s267269" name="Equation" r:id="rId4" imgW="1714320" imgH="444240" progId="Equation.DSMT4">
              <p:embed/>
            </p:oleObj>
          </a:graphicData>
        </a:graphic>
      </p:graphicFrame>
      <p:sp>
        <p:nvSpPr>
          <p:cNvPr id="267270" name="AutoShape 6"/>
          <p:cNvSpPr>
            <a:spLocks noChangeArrowheads="1"/>
          </p:cNvSpPr>
          <p:nvPr/>
        </p:nvSpPr>
        <p:spPr bwMode="auto">
          <a:xfrm rot="20208084" flipH="1">
            <a:off x="5003800" y="1628775"/>
            <a:ext cx="647700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1797050" y="2722563"/>
          <a:ext cx="2559050" cy="706437"/>
        </p:xfrm>
        <a:graphic>
          <a:graphicData uri="http://schemas.openxmlformats.org/presentationml/2006/ole">
            <p:oleObj spid="_x0000_s267271" name="Equation" r:id="rId5" imgW="1384200" imgH="380880" progId="Equation.DSMT4">
              <p:embed/>
            </p:oleObj>
          </a:graphicData>
        </a:graphic>
      </p:graphicFrame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6227763" y="2459038"/>
          <a:ext cx="2560637" cy="898525"/>
        </p:xfrm>
        <a:graphic>
          <a:graphicData uri="http://schemas.openxmlformats.org/presentationml/2006/ole">
            <p:oleObj spid="_x0000_s267272" name="Equation" r:id="rId6" imgW="1231560" imgH="431640" progId="Equation.DSMT4">
              <p:embed/>
            </p:oleObj>
          </a:graphicData>
        </a:graphic>
      </p:graphicFrame>
      <p:sp>
        <p:nvSpPr>
          <p:cNvPr id="267273" name="AutoShape 9"/>
          <p:cNvSpPr>
            <a:spLocks noChangeArrowheads="1"/>
          </p:cNvSpPr>
          <p:nvPr/>
        </p:nvSpPr>
        <p:spPr bwMode="auto">
          <a:xfrm>
            <a:off x="7308850" y="2060575"/>
            <a:ext cx="431800" cy="28892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7274" name="AutoShape 10"/>
          <p:cNvSpPr>
            <a:spLocks noChangeArrowheads="1"/>
          </p:cNvSpPr>
          <p:nvPr/>
        </p:nvSpPr>
        <p:spPr bwMode="auto">
          <a:xfrm>
            <a:off x="1116013" y="2276475"/>
            <a:ext cx="431800" cy="792163"/>
          </a:xfrm>
          <a:prstGeom prst="curvedRightArrow">
            <a:avLst>
              <a:gd name="adj1" fmla="val 36691"/>
              <a:gd name="adj2" fmla="val 73382"/>
              <a:gd name="adj3" fmla="val 333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67275" name="Object 11"/>
          <p:cNvGraphicFramePr>
            <a:graphicFrameLocks noChangeAspect="1"/>
          </p:cNvGraphicFramePr>
          <p:nvPr/>
        </p:nvGraphicFramePr>
        <p:xfrm>
          <a:off x="4716463" y="3586163"/>
          <a:ext cx="2724150" cy="706437"/>
        </p:xfrm>
        <a:graphic>
          <a:graphicData uri="http://schemas.openxmlformats.org/presentationml/2006/ole">
            <p:oleObj spid="_x0000_s267275" name="Equation" r:id="rId7" imgW="1473120" imgH="380880" progId="Equation.DSMT4">
              <p:embed/>
            </p:oleObj>
          </a:graphicData>
        </a:graphic>
      </p:graphicFrame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1258888" y="3716338"/>
            <a:ext cx="34321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矢量的</a:t>
            </a:r>
            <a:r>
              <a:rPr kumimoji="1" lang="en-US" altLang="zh-CN"/>
              <a:t>Stokes</a:t>
            </a:r>
            <a:r>
              <a:rPr kumimoji="1" lang="zh-CN" altLang="en-US"/>
              <a:t>积分定理：</a:t>
            </a:r>
          </a:p>
        </p:txBody>
      </p:sp>
      <p:graphicFrame>
        <p:nvGraphicFramePr>
          <p:cNvPr id="267277" name="Object 13"/>
          <p:cNvGraphicFramePr>
            <a:graphicFrameLocks noChangeAspect="1"/>
          </p:cNvGraphicFramePr>
          <p:nvPr/>
        </p:nvGraphicFramePr>
        <p:xfrm>
          <a:off x="1774825" y="4446588"/>
          <a:ext cx="1573213" cy="495300"/>
        </p:xfrm>
        <a:graphic>
          <a:graphicData uri="http://schemas.openxmlformats.org/presentationml/2006/ole">
            <p:oleObj spid="_x0000_s267277" name="Equation" r:id="rId8" imgW="850680" imgH="266400" progId="Equation.DSMT4">
              <p:embed/>
            </p:oleObj>
          </a:graphicData>
        </a:graphic>
      </p:graphicFrame>
      <p:sp>
        <p:nvSpPr>
          <p:cNvPr id="267278" name="AutoShape 14"/>
          <p:cNvSpPr>
            <a:spLocks noChangeArrowheads="1"/>
          </p:cNvSpPr>
          <p:nvPr/>
        </p:nvSpPr>
        <p:spPr bwMode="auto">
          <a:xfrm>
            <a:off x="827088" y="3213100"/>
            <a:ext cx="719137" cy="1728788"/>
          </a:xfrm>
          <a:prstGeom prst="curvedRightArrow">
            <a:avLst>
              <a:gd name="adj1" fmla="val 48080"/>
              <a:gd name="adj2" fmla="val 96159"/>
              <a:gd name="adj3" fmla="val 333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67279" name="Object 15"/>
          <p:cNvGraphicFramePr>
            <a:graphicFrameLocks noChangeAspect="1"/>
          </p:cNvGraphicFramePr>
          <p:nvPr/>
        </p:nvGraphicFramePr>
        <p:xfrm>
          <a:off x="6372225" y="4541838"/>
          <a:ext cx="1550988" cy="400050"/>
        </p:xfrm>
        <a:graphic>
          <a:graphicData uri="http://schemas.openxmlformats.org/presentationml/2006/ole">
            <p:oleObj spid="_x0000_s267279" name="Equation" r:id="rId9" imgW="838080" imgH="215640" progId="Equation.DSMT4">
              <p:embed/>
            </p:oleObj>
          </a:graphicData>
        </a:graphic>
      </p:graphicFrame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3995738" y="4484688"/>
            <a:ext cx="22796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“</a:t>
            </a:r>
            <a:r>
              <a:rPr kumimoji="1" lang="zh-CN" altLang="en-US"/>
              <a:t>旋度场无源”：</a:t>
            </a:r>
          </a:p>
        </p:txBody>
      </p:sp>
      <p:graphicFrame>
        <p:nvGraphicFramePr>
          <p:cNvPr id="267281" name="Object 17"/>
          <p:cNvGraphicFramePr>
            <a:graphicFrameLocks noChangeAspect="1"/>
          </p:cNvGraphicFramePr>
          <p:nvPr/>
        </p:nvGraphicFramePr>
        <p:xfrm>
          <a:off x="2952750" y="5229225"/>
          <a:ext cx="2700338" cy="495300"/>
        </p:xfrm>
        <a:graphic>
          <a:graphicData uri="http://schemas.openxmlformats.org/presentationml/2006/ole">
            <p:oleObj spid="_x0000_s267281" name="Equation" r:id="rId10" imgW="1460160" imgH="266400" progId="Equation.DSMT4">
              <p:embed/>
            </p:oleObj>
          </a:graphicData>
        </a:graphic>
      </p:graphicFrame>
      <p:graphicFrame>
        <p:nvGraphicFramePr>
          <p:cNvPr id="267282" name="Object 18"/>
          <p:cNvGraphicFramePr>
            <a:graphicFrameLocks noChangeAspect="1"/>
          </p:cNvGraphicFramePr>
          <p:nvPr/>
        </p:nvGraphicFramePr>
        <p:xfrm>
          <a:off x="3584575" y="5876925"/>
          <a:ext cx="1995488" cy="730250"/>
        </p:xfrm>
        <a:graphic>
          <a:graphicData uri="http://schemas.openxmlformats.org/presentationml/2006/ole">
            <p:oleObj spid="_x0000_s267282" name="Equation" r:id="rId11" imgW="1079280" imgH="393480" progId="Equation.DSMT4">
              <p:embed/>
            </p:oleObj>
          </a:graphicData>
        </a:graphic>
      </p:graphicFrame>
      <p:sp>
        <p:nvSpPr>
          <p:cNvPr id="267283" name="Text Box 19"/>
          <p:cNvSpPr txBox="1">
            <a:spLocks noChangeArrowheads="1"/>
          </p:cNvSpPr>
          <p:nvPr/>
        </p:nvSpPr>
        <p:spPr bwMode="auto">
          <a:xfrm>
            <a:off x="1042988" y="5949950"/>
            <a:ext cx="2619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电荷连续性方程：</a:t>
            </a:r>
          </a:p>
        </p:txBody>
      </p:sp>
      <p:sp>
        <p:nvSpPr>
          <p:cNvPr id="267284" name="AutoShape 20"/>
          <p:cNvSpPr>
            <a:spLocks noChangeArrowheads="1"/>
          </p:cNvSpPr>
          <p:nvPr/>
        </p:nvSpPr>
        <p:spPr bwMode="auto">
          <a:xfrm flipV="1">
            <a:off x="5868988" y="5300663"/>
            <a:ext cx="503237" cy="1008062"/>
          </a:xfrm>
          <a:prstGeom prst="curvedLeftArrow">
            <a:avLst>
              <a:gd name="adj1" fmla="val 40063"/>
              <a:gd name="adj2" fmla="val 80126"/>
              <a:gd name="adj3" fmla="val 333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7285" name="AutoShape 21"/>
          <p:cNvSpPr>
            <a:spLocks noChangeArrowheads="1"/>
          </p:cNvSpPr>
          <p:nvPr/>
        </p:nvSpPr>
        <p:spPr bwMode="auto">
          <a:xfrm rot="5400000">
            <a:off x="2249487" y="4959351"/>
            <a:ext cx="504825" cy="755650"/>
          </a:xfrm>
          <a:custGeom>
            <a:avLst/>
            <a:gdLst>
              <a:gd name="G0" fmla="+- 11886 0 0"/>
              <a:gd name="G1" fmla="+- 18514 0 0"/>
              <a:gd name="G2" fmla="+- 7200 0 0"/>
              <a:gd name="G3" fmla="*/ 11886 1 2"/>
              <a:gd name="G4" fmla="+- G3 10800 0"/>
              <a:gd name="G5" fmla="+- 21600 11886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743 w 21600"/>
              <a:gd name="T1" fmla="*/ 0 h 21600"/>
              <a:gd name="T2" fmla="*/ 11886 w 21600"/>
              <a:gd name="T3" fmla="*/ 7200 h 21600"/>
              <a:gd name="T4" fmla="*/ 0 w 21600"/>
              <a:gd name="T5" fmla="*/ 19534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43" y="0"/>
                </a:moveTo>
                <a:lnTo>
                  <a:pt x="11886" y="7200"/>
                </a:lnTo>
                <a:lnTo>
                  <a:pt x="14972" y="7200"/>
                </a:lnTo>
                <a:lnTo>
                  <a:pt x="14972" y="17468"/>
                </a:lnTo>
                <a:lnTo>
                  <a:pt x="0" y="17468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>
            <a:off x="6372225" y="5157788"/>
            <a:ext cx="17049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非瞬变电流</a:t>
            </a:r>
          </a:p>
        </p:txBody>
      </p:sp>
      <p:graphicFrame>
        <p:nvGraphicFramePr>
          <p:cNvPr id="267287" name="Object 23"/>
          <p:cNvGraphicFramePr>
            <a:graphicFrameLocks noChangeAspect="1"/>
          </p:cNvGraphicFramePr>
          <p:nvPr/>
        </p:nvGraphicFramePr>
        <p:xfrm>
          <a:off x="6854825" y="6011863"/>
          <a:ext cx="2254250" cy="803275"/>
        </p:xfrm>
        <a:graphic>
          <a:graphicData uri="http://schemas.openxmlformats.org/presentationml/2006/ole">
            <p:oleObj spid="_x0000_s267287" name="Equation" r:id="rId12" imgW="12189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270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2.1.1.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元电流线圈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的磁场</a:t>
            </a:r>
            <a:r>
              <a:rPr lang="zh-CN" altLang="en-US" sz="3600">
                <a:solidFill>
                  <a:schemeClr val="tx2"/>
                </a:solidFill>
                <a:ea typeface="隶书" pitchFamily="49" charset="-122"/>
              </a:rPr>
              <a:t>－圆形截面</a:t>
            </a:r>
            <a:endParaRPr lang="zh-CN" altLang="en-US" sz="280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116013" y="1412875"/>
            <a:ext cx="75231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元电流线圈</a:t>
            </a:r>
            <a:r>
              <a:rPr kumimoji="1" lang="zh-CN" altLang="en-US" sz="2800">
                <a:solidFill>
                  <a:srgbClr val="FF0000"/>
                </a:solidFill>
              </a:rPr>
              <a:t>：</a:t>
            </a:r>
            <a:r>
              <a:rPr kumimoji="1" lang="zh-CN" altLang="en-US" sz="2800">
                <a:solidFill>
                  <a:srgbClr val="0000FF"/>
                </a:solidFill>
              </a:rPr>
              <a:t>单匝、导线截面积为零、电流 </a:t>
            </a:r>
            <a:r>
              <a:rPr kumimoji="1" lang="en-US" altLang="zh-CN" sz="2800" b="1" i="1">
                <a:solidFill>
                  <a:srgbClr val="0000FF"/>
                </a:solidFill>
              </a:rPr>
              <a:t>I</a:t>
            </a:r>
            <a:r>
              <a:rPr kumimoji="1" lang="zh-CN" altLang="en-US" sz="280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</a:t>
            </a:r>
          </a:p>
        </p:txBody>
      </p:sp>
      <p:graphicFrame>
        <p:nvGraphicFramePr>
          <p:cNvPr id="268294" name="Object 6"/>
          <p:cNvGraphicFramePr>
            <a:graphicFrameLocks noChangeAspect="1"/>
          </p:cNvGraphicFramePr>
          <p:nvPr/>
        </p:nvGraphicFramePr>
        <p:xfrm>
          <a:off x="2314575" y="2133600"/>
          <a:ext cx="2900363" cy="1050925"/>
        </p:xfrm>
        <a:graphic>
          <a:graphicData uri="http://schemas.openxmlformats.org/presentationml/2006/ole">
            <p:oleObj spid="_x0000_s268294" name="Equation" r:id="rId3" imgW="1193760" imgH="431640" progId="Equation.DSMT4">
              <p:embed/>
            </p:oleObj>
          </a:graphicData>
        </a:graphic>
      </p:graphicFrame>
      <p:grpSp>
        <p:nvGrpSpPr>
          <p:cNvPr id="268295" name="Group 7"/>
          <p:cNvGrpSpPr>
            <a:grpSpLocks/>
          </p:cNvGrpSpPr>
          <p:nvPr/>
        </p:nvGrpSpPr>
        <p:grpSpPr bwMode="auto">
          <a:xfrm>
            <a:off x="7235825" y="2057400"/>
            <a:ext cx="1582738" cy="1371600"/>
            <a:chOff x="4704" y="3360"/>
            <a:chExt cx="997" cy="864"/>
          </a:xfrm>
        </p:grpSpPr>
        <p:sp>
          <p:nvSpPr>
            <p:cNvPr id="268296" name="Line 8"/>
            <p:cNvSpPr>
              <a:spLocks noChangeShapeType="1"/>
            </p:cNvSpPr>
            <p:nvPr/>
          </p:nvSpPr>
          <p:spPr bwMode="auto">
            <a:xfrm flipV="1">
              <a:off x="5108" y="3792"/>
              <a:ext cx="4" cy="32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8297" name="Oval 9"/>
            <p:cNvSpPr>
              <a:spLocks noChangeArrowheads="1"/>
            </p:cNvSpPr>
            <p:nvPr/>
          </p:nvSpPr>
          <p:spPr bwMode="auto">
            <a:xfrm>
              <a:off x="4752" y="3696"/>
              <a:ext cx="720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8298" name="Line 10"/>
            <p:cNvSpPr>
              <a:spLocks noChangeShapeType="1"/>
            </p:cNvSpPr>
            <p:nvPr/>
          </p:nvSpPr>
          <p:spPr bwMode="auto">
            <a:xfrm flipH="1" flipV="1">
              <a:off x="5108" y="3543"/>
              <a:ext cx="0" cy="29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8299" name="Text Box 11"/>
            <p:cNvSpPr txBox="1">
              <a:spLocks noChangeArrowheads="1"/>
            </p:cNvSpPr>
            <p:nvPr/>
          </p:nvSpPr>
          <p:spPr bwMode="auto">
            <a:xfrm>
              <a:off x="4704" y="3936"/>
              <a:ext cx="18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I</a:t>
              </a:r>
            </a:p>
          </p:txBody>
        </p:sp>
        <p:sp>
          <p:nvSpPr>
            <p:cNvPr id="268300" name="Arc 12"/>
            <p:cNvSpPr>
              <a:spLocks/>
            </p:cNvSpPr>
            <p:nvPr/>
          </p:nvSpPr>
          <p:spPr bwMode="auto">
            <a:xfrm flipH="1">
              <a:off x="4804" y="3800"/>
              <a:ext cx="232" cy="1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6597 w 16597"/>
                <a:gd name="T1" fmla="*/ 13824 h 21460"/>
                <a:gd name="T2" fmla="*/ 2451 w 16597"/>
                <a:gd name="T3" fmla="*/ 21460 h 21460"/>
                <a:gd name="T4" fmla="*/ 0 w 16597"/>
                <a:gd name="T5" fmla="*/ 0 h 2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97" h="21460" fill="none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</a:path>
                <a:path w="16597" h="21460" stroke="0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8301" name="Text Box 13"/>
            <p:cNvSpPr txBox="1">
              <a:spLocks noChangeArrowheads="1"/>
            </p:cNvSpPr>
            <p:nvPr/>
          </p:nvSpPr>
          <p:spPr bwMode="auto">
            <a:xfrm>
              <a:off x="5141" y="3360"/>
              <a:ext cx="19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z</a:t>
              </a:r>
            </a:p>
          </p:txBody>
        </p:sp>
        <p:sp>
          <p:nvSpPr>
            <p:cNvPr id="268302" name="Line 14"/>
            <p:cNvSpPr>
              <a:spLocks noChangeShapeType="1"/>
            </p:cNvSpPr>
            <p:nvPr/>
          </p:nvSpPr>
          <p:spPr bwMode="auto">
            <a:xfrm>
              <a:off x="5104" y="3840"/>
              <a:ext cx="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8303" name="Text Box 15"/>
            <p:cNvSpPr txBox="1">
              <a:spLocks noChangeArrowheads="1"/>
            </p:cNvSpPr>
            <p:nvPr/>
          </p:nvSpPr>
          <p:spPr bwMode="auto">
            <a:xfrm>
              <a:off x="5489" y="3674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a</a:t>
              </a:r>
            </a:p>
          </p:txBody>
        </p:sp>
      </p:grpSp>
      <p:graphicFrame>
        <p:nvGraphicFramePr>
          <p:cNvPr id="268304" name="Object 16"/>
          <p:cNvGraphicFramePr>
            <a:graphicFrameLocks noChangeAspect="1"/>
          </p:cNvGraphicFramePr>
          <p:nvPr/>
        </p:nvGraphicFramePr>
        <p:xfrm>
          <a:off x="773113" y="4221163"/>
          <a:ext cx="7775575" cy="1092200"/>
        </p:xfrm>
        <a:graphic>
          <a:graphicData uri="http://schemas.openxmlformats.org/presentationml/2006/ole">
            <p:oleObj spid="_x0000_s268304" name="Equation" r:id="rId4" imgW="3797280" imgH="533160" progId="Equation.DSMT4">
              <p:embed/>
            </p:oleObj>
          </a:graphicData>
        </a:graphic>
      </p:graphicFrame>
      <p:graphicFrame>
        <p:nvGraphicFramePr>
          <p:cNvPr id="268305" name="Object 17"/>
          <p:cNvGraphicFramePr>
            <a:graphicFrameLocks noChangeAspect="1"/>
          </p:cNvGraphicFramePr>
          <p:nvPr/>
        </p:nvGraphicFramePr>
        <p:xfrm>
          <a:off x="3617913" y="3500438"/>
          <a:ext cx="2087562" cy="614362"/>
        </p:xfrm>
        <a:graphic>
          <a:graphicData uri="http://schemas.openxmlformats.org/presentationml/2006/ole">
            <p:oleObj spid="_x0000_s268305" name="Equation" r:id="rId5" imgW="812520" imgH="241200" progId="Equation.DSMT4">
              <p:embed/>
            </p:oleObj>
          </a:graphicData>
        </a:graphic>
      </p:graphicFrame>
      <p:graphicFrame>
        <p:nvGraphicFramePr>
          <p:cNvPr id="268306" name="Object 18"/>
          <p:cNvGraphicFramePr>
            <a:graphicFrameLocks noChangeAspect="1"/>
          </p:cNvGraphicFramePr>
          <p:nvPr/>
        </p:nvGraphicFramePr>
        <p:xfrm>
          <a:off x="539750" y="5445125"/>
          <a:ext cx="8243888" cy="1120775"/>
        </p:xfrm>
        <a:graphic>
          <a:graphicData uri="http://schemas.openxmlformats.org/presentationml/2006/ole">
            <p:oleObj spid="_x0000_s268306" name="Equation" r:id="rId6" imgW="392400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270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2.1.1.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元电流线圈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的磁场</a:t>
            </a:r>
            <a:r>
              <a:rPr lang="zh-CN" altLang="en-US" sz="3600">
                <a:solidFill>
                  <a:schemeClr val="tx2"/>
                </a:solidFill>
                <a:ea typeface="隶书" pitchFamily="49" charset="-122"/>
              </a:rPr>
              <a:t>－圆形截面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5362575" y="1989138"/>
            <a:ext cx="33845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800">
                <a:solidFill>
                  <a:srgbClr val="0000FF"/>
                </a:solidFill>
              </a:rPr>
              <a:t>第一类完全椭圆积分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</a:t>
            </a:r>
          </a:p>
        </p:txBody>
      </p:sp>
      <p:grpSp>
        <p:nvGrpSpPr>
          <p:cNvPr id="269318" name="Group 6"/>
          <p:cNvGrpSpPr>
            <a:grpSpLocks/>
          </p:cNvGrpSpPr>
          <p:nvPr/>
        </p:nvGrpSpPr>
        <p:grpSpPr bwMode="auto">
          <a:xfrm>
            <a:off x="6300788" y="4724400"/>
            <a:ext cx="1582737" cy="1371600"/>
            <a:chOff x="4704" y="3360"/>
            <a:chExt cx="997" cy="864"/>
          </a:xfrm>
        </p:grpSpPr>
        <p:sp>
          <p:nvSpPr>
            <p:cNvPr id="269319" name="Line 7"/>
            <p:cNvSpPr>
              <a:spLocks noChangeShapeType="1"/>
            </p:cNvSpPr>
            <p:nvPr/>
          </p:nvSpPr>
          <p:spPr bwMode="auto">
            <a:xfrm flipV="1">
              <a:off x="5108" y="3792"/>
              <a:ext cx="4" cy="32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9320" name="Oval 8"/>
            <p:cNvSpPr>
              <a:spLocks noChangeArrowheads="1"/>
            </p:cNvSpPr>
            <p:nvPr/>
          </p:nvSpPr>
          <p:spPr bwMode="auto">
            <a:xfrm>
              <a:off x="4752" y="3696"/>
              <a:ext cx="720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9321" name="Line 9"/>
            <p:cNvSpPr>
              <a:spLocks noChangeShapeType="1"/>
            </p:cNvSpPr>
            <p:nvPr/>
          </p:nvSpPr>
          <p:spPr bwMode="auto">
            <a:xfrm flipH="1" flipV="1">
              <a:off x="5108" y="3543"/>
              <a:ext cx="0" cy="29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9322" name="Text Box 10"/>
            <p:cNvSpPr txBox="1">
              <a:spLocks noChangeArrowheads="1"/>
            </p:cNvSpPr>
            <p:nvPr/>
          </p:nvSpPr>
          <p:spPr bwMode="auto">
            <a:xfrm>
              <a:off x="4704" y="3936"/>
              <a:ext cx="18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I</a:t>
              </a:r>
            </a:p>
          </p:txBody>
        </p:sp>
        <p:sp>
          <p:nvSpPr>
            <p:cNvPr id="269323" name="Arc 11"/>
            <p:cNvSpPr>
              <a:spLocks/>
            </p:cNvSpPr>
            <p:nvPr/>
          </p:nvSpPr>
          <p:spPr bwMode="auto">
            <a:xfrm flipH="1">
              <a:off x="4804" y="3800"/>
              <a:ext cx="232" cy="1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6597 w 16597"/>
                <a:gd name="T1" fmla="*/ 13824 h 21460"/>
                <a:gd name="T2" fmla="*/ 2451 w 16597"/>
                <a:gd name="T3" fmla="*/ 21460 h 21460"/>
                <a:gd name="T4" fmla="*/ 0 w 16597"/>
                <a:gd name="T5" fmla="*/ 0 h 2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97" h="21460" fill="none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</a:path>
                <a:path w="16597" h="21460" stroke="0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9324" name="Text Box 12"/>
            <p:cNvSpPr txBox="1">
              <a:spLocks noChangeArrowheads="1"/>
            </p:cNvSpPr>
            <p:nvPr/>
          </p:nvSpPr>
          <p:spPr bwMode="auto">
            <a:xfrm>
              <a:off x="5141" y="3360"/>
              <a:ext cx="19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z</a:t>
              </a:r>
            </a:p>
          </p:txBody>
        </p:sp>
        <p:sp>
          <p:nvSpPr>
            <p:cNvPr id="269325" name="Line 13"/>
            <p:cNvSpPr>
              <a:spLocks noChangeShapeType="1"/>
            </p:cNvSpPr>
            <p:nvPr/>
          </p:nvSpPr>
          <p:spPr bwMode="auto">
            <a:xfrm>
              <a:off x="5104" y="3840"/>
              <a:ext cx="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9326" name="Text Box 14"/>
            <p:cNvSpPr txBox="1">
              <a:spLocks noChangeArrowheads="1"/>
            </p:cNvSpPr>
            <p:nvPr/>
          </p:nvSpPr>
          <p:spPr bwMode="auto">
            <a:xfrm>
              <a:off x="5489" y="3674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a</a:t>
              </a:r>
            </a:p>
          </p:txBody>
        </p:sp>
      </p:grpSp>
      <p:graphicFrame>
        <p:nvGraphicFramePr>
          <p:cNvPr id="269327" name="Object 15"/>
          <p:cNvGraphicFramePr>
            <a:graphicFrameLocks noChangeAspect="1"/>
          </p:cNvGraphicFramePr>
          <p:nvPr/>
        </p:nvGraphicFramePr>
        <p:xfrm>
          <a:off x="900113" y="3284538"/>
          <a:ext cx="4222750" cy="898525"/>
        </p:xfrm>
        <a:graphic>
          <a:graphicData uri="http://schemas.openxmlformats.org/presentationml/2006/ole">
            <p:oleObj spid="_x0000_s269327" name="Equation" r:id="rId3" imgW="1803240" imgH="380880" progId="Equation.DSMT4">
              <p:embed/>
            </p:oleObj>
          </a:graphicData>
        </a:graphic>
      </p:graphicFrame>
      <p:graphicFrame>
        <p:nvGraphicFramePr>
          <p:cNvPr id="269328" name="Object 16"/>
          <p:cNvGraphicFramePr>
            <a:graphicFrameLocks noChangeAspect="1"/>
          </p:cNvGraphicFramePr>
          <p:nvPr/>
        </p:nvGraphicFramePr>
        <p:xfrm>
          <a:off x="900113" y="1844675"/>
          <a:ext cx="3627437" cy="1077913"/>
        </p:xfrm>
        <a:graphic>
          <a:graphicData uri="http://schemas.openxmlformats.org/presentationml/2006/ole">
            <p:oleObj spid="_x0000_s269328" name="Equation" r:id="rId4" imgW="1549080" imgH="457200" progId="Equation.DSMT4">
              <p:embed/>
            </p:oleObj>
          </a:graphicData>
        </a:graphic>
      </p:graphicFrame>
      <p:graphicFrame>
        <p:nvGraphicFramePr>
          <p:cNvPr id="269329" name="Object 17"/>
          <p:cNvGraphicFramePr>
            <a:graphicFrameLocks noChangeAspect="1"/>
          </p:cNvGraphicFramePr>
          <p:nvPr/>
        </p:nvGraphicFramePr>
        <p:xfrm>
          <a:off x="1390650" y="4652963"/>
          <a:ext cx="3181350" cy="1077912"/>
        </p:xfrm>
        <a:graphic>
          <a:graphicData uri="http://schemas.openxmlformats.org/presentationml/2006/ole">
            <p:oleObj spid="_x0000_s269329" name="Equation" r:id="rId5" imgW="1358640" imgH="457200" progId="Equation.DSMT4">
              <p:embed/>
            </p:oleObj>
          </a:graphicData>
        </a:graphic>
      </p:graphicFrame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5362575" y="3429000"/>
            <a:ext cx="33845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800">
                <a:solidFill>
                  <a:srgbClr val="0000FF"/>
                </a:solidFill>
              </a:rPr>
              <a:t>第二类完全椭圆积分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270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2.1.1.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元电流线圈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的磁场</a:t>
            </a:r>
            <a:r>
              <a:rPr lang="zh-CN" altLang="en-US" sz="3600">
                <a:solidFill>
                  <a:schemeClr val="tx2"/>
                </a:solidFill>
                <a:ea typeface="隶书" pitchFamily="49" charset="-122"/>
              </a:rPr>
              <a:t>－圆形截面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971550" y="1484313"/>
            <a:ext cx="621188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800">
                <a:solidFill>
                  <a:schemeClr val="tx2"/>
                </a:solidFill>
                <a:ea typeface="黑体" pitchFamily="49" charset="-122"/>
              </a:rPr>
              <a:t>在线圈平面的中心位置：</a:t>
            </a:r>
            <a:r>
              <a:rPr kumimoji="1" lang="en-US" altLang="zh-CN" sz="2800" b="1" i="1">
                <a:solidFill>
                  <a:schemeClr val="tx2"/>
                </a:solidFill>
                <a:ea typeface="黑体" pitchFamily="49" charset="-122"/>
              </a:rPr>
              <a:t>z </a:t>
            </a:r>
            <a:r>
              <a:rPr kumimoji="1" lang="zh-CN" altLang="en-US" sz="2800" b="1">
                <a:solidFill>
                  <a:schemeClr val="tx2"/>
                </a:solidFill>
                <a:ea typeface="黑体" pitchFamily="49" charset="-122"/>
              </a:rPr>
              <a:t>＝ </a:t>
            </a:r>
            <a:r>
              <a:rPr kumimoji="1" lang="en-US" altLang="zh-CN" sz="2800" b="1">
                <a:solidFill>
                  <a:schemeClr val="tx2"/>
                </a:solidFill>
                <a:ea typeface="黑体" pitchFamily="49" charset="-122"/>
              </a:rPr>
              <a:t>0</a:t>
            </a:r>
            <a:r>
              <a:rPr kumimoji="1" lang="zh-CN" altLang="en-US" sz="2800" b="1">
                <a:solidFill>
                  <a:schemeClr val="tx2"/>
                </a:solidFill>
                <a:ea typeface="黑体" pitchFamily="49" charset="-122"/>
              </a:rPr>
              <a:t>、</a:t>
            </a:r>
            <a:r>
              <a:rPr kumimoji="1" lang="zh-CN" altLang="en-US" sz="2800" b="1" i="1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</a:t>
            </a:r>
            <a:r>
              <a:rPr kumimoji="1" lang="zh-CN" altLang="en-US" sz="2800" b="1">
                <a:solidFill>
                  <a:schemeClr val="tx2"/>
                </a:solidFill>
                <a:ea typeface="黑体" pitchFamily="49" charset="-122"/>
                <a:sym typeface="Symbol" pitchFamily="18" charset="2"/>
              </a:rPr>
              <a:t> </a:t>
            </a:r>
            <a:r>
              <a:rPr kumimoji="1" lang="zh-CN" altLang="en-US" sz="2800" b="1">
                <a:solidFill>
                  <a:schemeClr val="tx2"/>
                </a:solidFill>
                <a:ea typeface="黑体" pitchFamily="49" charset="-122"/>
              </a:rPr>
              <a:t>＝ </a:t>
            </a:r>
            <a:r>
              <a:rPr kumimoji="1" lang="en-US" altLang="zh-CN" sz="2800" b="1">
                <a:solidFill>
                  <a:schemeClr val="tx2"/>
                </a:solidFill>
                <a:ea typeface="黑体" pitchFamily="49" charset="-122"/>
              </a:rPr>
              <a:t>0</a:t>
            </a:r>
            <a:endParaRPr kumimoji="1" lang="en-US" altLang="zh-CN" sz="280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</a:t>
            </a:r>
          </a:p>
        </p:txBody>
      </p:sp>
      <p:grpSp>
        <p:nvGrpSpPr>
          <p:cNvPr id="270342" name="Group 6"/>
          <p:cNvGrpSpPr>
            <a:grpSpLocks/>
          </p:cNvGrpSpPr>
          <p:nvPr/>
        </p:nvGrpSpPr>
        <p:grpSpPr bwMode="auto">
          <a:xfrm>
            <a:off x="6877050" y="1700213"/>
            <a:ext cx="1871663" cy="1606550"/>
            <a:chOff x="4720" y="3360"/>
            <a:chExt cx="961" cy="804"/>
          </a:xfrm>
        </p:grpSpPr>
        <p:sp>
          <p:nvSpPr>
            <p:cNvPr id="270343" name="Line 7"/>
            <p:cNvSpPr>
              <a:spLocks noChangeShapeType="1"/>
            </p:cNvSpPr>
            <p:nvPr/>
          </p:nvSpPr>
          <p:spPr bwMode="auto">
            <a:xfrm flipV="1">
              <a:off x="5108" y="3792"/>
              <a:ext cx="4" cy="32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0344" name="Oval 8"/>
            <p:cNvSpPr>
              <a:spLocks noChangeArrowheads="1"/>
            </p:cNvSpPr>
            <p:nvPr/>
          </p:nvSpPr>
          <p:spPr bwMode="auto">
            <a:xfrm>
              <a:off x="4752" y="3696"/>
              <a:ext cx="720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0345" name="Line 9"/>
            <p:cNvSpPr>
              <a:spLocks noChangeShapeType="1"/>
            </p:cNvSpPr>
            <p:nvPr/>
          </p:nvSpPr>
          <p:spPr bwMode="auto">
            <a:xfrm flipH="1" flipV="1">
              <a:off x="5108" y="3543"/>
              <a:ext cx="0" cy="29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0346" name="Text Box 10"/>
            <p:cNvSpPr txBox="1">
              <a:spLocks noChangeArrowheads="1"/>
            </p:cNvSpPr>
            <p:nvPr/>
          </p:nvSpPr>
          <p:spPr bwMode="auto">
            <a:xfrm>
              <a:off x="4720" y="3936"/>
              <a:ext cx="147" cy="2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/>
                <a:t>I</a:t>
              </a:r>
            </a:p>
          </p:txBody>
        </p:sp>
        <p:sp>
          <p:nvSpPr>
            <p:cNvPr id="270347" name="Arc 11"/>
            <p:cNvSpPr>
              <a:spLocks/>
            </p:cNvSpPr>
            <p:nvPr/>
          </p:nvSpPr>
          <p:spPr bwMode="auto">
            <a:xfrm flipH="1">
              <a:off x="4804" y="3800"/>
              <a:ext cx="232" cy="1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6597 w 16597"/>
                <a:gd name="T1" fmla="*/ 13824 h 21460"/>
                <a:gd name="T2" fmla="*/ 2451 w 16597"/>
                <a:gd name="T3" fmla="*/ 21460 h 21460"/>
                <a:gd name="T4" fmla="*/ 0 w 16597"/>
                <a:gd name="T5" fmla="*/ 0 h 2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97" h="21460" fill="none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</a:path>
                <a:path w="16597" h="21460" stroke="0" extrusionOk="0">
                  <a:moveTo>
                    <a:pt x="16596" y="13823"/>
                  </a:moveTo>
                  <a:cubicBezTo>
                    <a:pt x="13039" y="18094"/>
                    <a:pt x="7973" y="20829"/>
                    <a:pt x="2451" y="2146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0348" name="Text Box 12"/>
            <p:cNvSpPr txBox="1">
              <a:spLocks noChangeArrowheads="1"/>
            </p:cNvSpPr>
            <p:nvPr/>
          </p:nvSpPr>
          <p:spPr bwMode="auto">
            <a:xfrm>
              <a:off x="5159" y="3360"/>
              <a:ext cx="155" cy="22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z</a:t>
              </a:r>
            </a:p>
          </p:txBody>
        </p:sp>
        <p:sp>
          <p:nvSpPr>
            <p:cNvPr id="270349" name="Line 13"/>
            <p:cNvSpPr>
              <a:spLocks noChangeShapeType="1"/>
            </p:cNvSpPr>
            <p:nvPr/>
          </p:nvSpPr>
          <p:spPr bwMode="auto">
            <a:xfrm>
              <a:off x="5104" y="3840"/>
              <a:ext cx="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0350" name="Text Box 14"/>
            <p:cNvSpPr txBox="1">
              <a:spLocks noChangeArrowheads="1"/>
            </p:cNvSpPr>
            <p:nvPr/>
          </p:nvSpPr>
          <p:spPr bwMode="auto">
            <a:xfrm>
              <a:off x="5509" y="3674"/>
              <a:ext cx="172" cy="2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a</a:t>
              </a:r>
            </a:p>
          </p:txBody>
        </p:sp>
      </p:grpSp>
      <p:graphicFrame>
        <p:nvGraphicFramePr>
          <p:cNvPr id="270351" name="Object 15"/>
          <p:cNvGraphicFramePr>
            <a:graphicFrameLocks noChangeAspect="1"/>
          </p:cNvGraphicFramePr>
          <p:nvPr/>
        </p:nvGraphicFramePr>
        <p:xfrm>
          <a:off x="1763713" y="2200275"/>
          <a:ext cx="4044950" cy="868363"/>
        </p:xfrm>
        <a:graphic>
          <a:graphicData uri="http://schemas.openxmlformats.org/presentationml/2006/ole">
            <p:oleObj spid="_x0000_s270351" name="Equation" r:id="rId3" imgW="1726920" imgH="368280" progId="Equation.DSMT4">
              <p:embed/>
            </p:oleObj>
          </a:graphicData>
        </a:graphic>
      </p:graphicFrame>
      <p:sp>
        <p:nvSpPr>
          <p:cNvPr id="270352" name="Oval 16"/>
          <p:cNvSpPr>
            <a:spLocks noChangeArrowheads="1"/>
          </p:cNvSpPr>
          <p:nvPr/>
        </p:nvSpPr>
        <p:spPr bwMode="auto">
          <a:xfrm>
            <a:off x="7559675" y="2584450"/>
            <a:ext cx="144463" cy="144463"/>
          </a:xfrm>
          <a:prstGeom prst="ellipse">
            <a:avLst/>
          </a:prstGeom>
          <a:solidFill>
            <a:srgbClr val="CCFF33"/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0353" name="Line 17"/>
          <p:cNvSpPr>
            <a:spLocks noChangeShapeType="1"/>
          </p:cNvSpPr>
          <p:nvPr/>
        </p:nvSpPr>
        <p:spPr bwMode="auto">
          <a:xfrm flipH="1" flipV="1">
            <a:off x="6659563" y="2060575"/>
            <a:ext cx="865187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270354" name="Object 18"/>
          <p:cNvGraphicFramePr>
            <a:graphicFrameLocks noChangeAspect="1"/>
          </p:cNvGraphicFramePr>
          <p:nvPr/>
        </p:nvGraphicFramePr>
        <p:xfrm>
          <a:off x="781050" y="3251200"/>
          <a:ext cx="1846263" cy="754063"/>
        </p:xfrm>
        <a:graphic>
          <a:graphicData uri="http://schemas.openxmlformats.org/presentationml/2006/ole">
            <p:oleObj spid="_x0000_s270354" name="Equation" r:id="rId4" imgW="901440" imgH="368280" progId="Equation.DSMT4">
              <p:embed/>
            </p:oleObj>
          </a:graphicData>
        </a:graphic>
      </p:graphicFrame>
      <p:graphicFrame>
        <p:nvGraphicFramePr>
          <p:cNvPr id="270355" name="Object 19"/>
          <p:cNvGraphicFramePr>
            <a:graphicFrameLocks noChangeAspect="1"/>
          </p:cNvGraphicFramePr>
          <p:nvPr/>
        </p:nvGraphicFramePr>
        <p:xfrm>
          <a:off x="6227763" y="3390900"/>
          <a:ext cx="2087562" cy="614363"/>
        </p:xfrm>
        <a:graphic>
          <a:graphicData uri="http://schemas.openxmlformats.org/presentationml/2006/ole">
            <p:oleObj spid="_x0000_s270355" name="Equation" r:id="rId5" imgW="812520" imgH="241200" progId="Equation.DSMT4">
              <p:embed/>
            </p:oleObj>
          </a:graphicData>
        </a:graphic>
      </p:graphicFrame>
      <p:graphicFrame>
        <p:nvGraphicFramePr>
          <p:cNvPr id="270356" name="Object 20"/>
          <p:cNvGraphicFramePr>
            <a:graphicFrameLocks noChangeAspect="1"/>
          </p:cNvGraphicFramePr>
          <p:nvPr/>
        </p:nvGraphicFramePr>
        <p:xfrm>
          <a:off x="3511550" y="3498850"/>
          <a:ext cx="1708150" cy="506413"/>
        </p:xfrm>
        <a:graphic>
          <a:graphicData uri="http://schemas.openxmlformats.org/presentationml/2006/ole">
            <p:oleObj spid="_x0000_s270356" name="Equation" r:id="rId6" imgW="812520" imgH="241200" progId="Equation.DSMT4">
              <p:embed/>
            </p:oleObj>
          </a:graphicData>
        </a:graphic>
      </p:graphicFrame>
      <p:graphicFrame>
        <p:nvGraphicFramePr>
          <p:cNvPr id="270357" name="Object 21"/>
          <p:cNvGraphicFramePr>
            <a:graphicFrameLocks noChangeAspect="1"/>
          </p:cNvGraphicFramePr>
          <p:nvPr/>
        </p:nvGraphicFramePr>
        <p:xfrm>
          <a:off x="755650" y="4365625"/>
          <a:ext cx="4835525" cy="935038"/>
        </p:xfrm>
        <a:graphic>
          <a:graphicData uri="http://schemas.openxmlformats.org/presentationml/2006/ole">
            <p:oleObj spid="_x0000_s270357" name="Equation" r:id="rId7" imgW="2361960" imgH="457200" progId="Equation.DSMT4">
              <p:embed/>
            </p:oleObj>
          </a:graphicData>
        </a:graphic>
      </p:graphicFrame>
      <p:graphicFrame>
        <p:nvGraphicFramePr>
          <p:cNvPr id="270358" name="Object 22"/>
          <p:cNvGraphicFramePr>
            <a:graphicFrameLocks noChangeAspect="1"/>
          </p:cNvGraphicFramePr>
          <p:nvPr/>
        </p:nvGraphicFramePr>
        <p:xfrm>
          <a:off x="2262188" y="5518150"/>
          <a:ext cx="4575175" cy="935038"/>
        </p:xfrm>
        <a:graphic>
          <a:graphicData uri="http://schemas.openxmlformats.org/presentationml/2006/ole">
            <p:oleObj spid="_x0000_s270358" name="Equation" r:id="rId8" imgW="2234880" imgH="457200" progId="Equation.DSMT4">
              <p:embed/>
            </p:oleObj>
          </a:graphicData>
        </a:graphic>
      </p:graphicFrame>
      <p:sp>
        <p:nvSpPr>
          <p:cNvPr id="270359" name="Text Box 23"/>
          <p:cNvSpPr txBox="1">
            <a:spLocks noChangeArrowheads="1"/>
          </p:cNvSpPr>
          <p:nvPr/>
        </p:nvSpPr>
        <p:spPr bwMode="auto">
          <a:xfrm>
            <a:off x="7369175" y="5657850"/>
            <a:ext cx="58737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25" y="692150"/>
            <a:ext cx="40957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黑体" pitchFamily="49" charset="-122"/>
              </a:rPr>
              <a:t>磁场的分类方法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6475" y="2205038"/>
            <a:ext cx="4591050" cy="2333625"/>
          </a:xfr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/>
              <a:t>周期性（空间、时间）</a:t>
            </a:r>
          </a:p>
          <a:p>
            <a:pPr algn="ctr">
              <a:lnSpc>
                <a:spcPct val="140000"/>
              </a:lnSpc>
            </a:pPr>
            <a:r>
              <a:rPr lang="zh-CN" altLang="en-US"/>
              <a:t>磁场强度的大小</a:t>
            </a:r>
          </a:p>
          <a:p>
            <a:pPr algn="ctr">
              <a:lnSpc>
                <a:spcPct val="140000"/>
              </a:lnSpc>
            </a:pPr>
            <a:r>
              <a:rPr lang="zh-CN" altLang="en-US"/>
              <a:t>磁场的来源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Arc 2"/>
          <p:cNvSpPr>
            <a:spLocks/>
          </p:cNvSpPr>
          <p:nvPr/>
        </p:nvSpPr>
        <p:spPr bwMode="auto">
          <a:xfrm>
            <a:off x="7542213" y="5368925"/>
            <a:ext cx="1428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2184 w 42630"/>
              <a:gd name="T1" fmla="*/ 28145 h 43200"/>
              <a:gd name="T2" fmla="*/ 42630 w 42630"/>
              <a:gd name="T3" fmla="*/ 16670 h 43200"/>
              <a:gd name="T4" fmla="*/ 21600 w 4263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30" h="43200" fill="none" extrusionOk="0">
                <a:moveTo>
                  <a:pt x="42184" y="28145"/>
                </a:moveTo>
                <a:cubicBezTo>
                  <a:pt x="39333" y="37110"/>
                  <a:pt x="3100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630" y="-1"/>
                  <a:pt x="40340" y="6904"/>
                  <a:pt x="42629" y="16670"/>
                </a:cubicBezTo>
              </a:path>
              <a:path w="42630" h="43200" stroke="0" extrusionOk="0">
                <a:moveTo>
                  <a:pt x="42184" y="28145"/>
                </a:moveTo>
                <a:cubicBezTo>
                  <a:pt x="39333" y="37110"/>
                  <a:pt x="3100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630" y="-1"/>
                  <a:pt x="40340" y="6904"/>
                  <a:pt x="42629" y="1667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25" y="188913"/>
            <a:ext cx="40957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铜导线的截面积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37782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铜导线的电流密度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4572000" y="1125538"/>
            <a:ext cx="399415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ea typeface="黑体" pitchFamily="49" charset="-122"/>
              </a:rPr>
              <a:t>不发热</a:t>
            </a:r>
            <a:r>
              <a:rPr kumimoji="1" lang="zh-CN" altLang="en-US" sz="3200"/>
              <a:t>：</a:t>
            </a:r>
            <a:r>
              <a:rPr kumimoji="1" lang="zh-CN" altLang="en-US" sz="3200">
                <a:solidFill>
                  <a:srgbClr val="FF0000"/>
                </a:solidFill>
              </a:rPr>
              <a:t>～</a:t>
            </a:r>
            <a:r>
              <a:rPr kumimoji="1" lang="en-US" altLang="zh-CN" sz="3200">
                <a:solidFill>
                  <a:srgbClr val="FF0000"/>
                </a:solidFill>
              </a:rPr>
              <a:t>1.0 A/mm</a:t>
            </a:r>
            <a:r>
              <a:rPr kumimoji="1" lang="en-US" altLang="zh-CN" sz="32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684213" y="3644900"/>
            <a:ext cx="1800225" cy="1800225"/>
          </a:xfrm>
          <a:prstGeom prst="rect">
            <a:avLst/>
          </a:prstGeom>
          <a:solidFill>
            <a:srgbClr val="CC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67" name="Line 7"/>
          <p:cNvSpPr>
            <a:spLocks noChangeShapeType="1"/>
          </p:cNvSpPr>
          <p:nvPr/>
        </p:nvSpPr>
        <p:spPr bwMode="auto">
          <a:xfrm>
            <a:off x="684213" y="5446713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2484438" y="5446713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 rot="-5400000">
            <a:off x="2844007" y="3285331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 rot="-5400000">
            <a:off x="2844007" y="5085556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684213" y="5876925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1397000" y="5635625"/>
            <a:ext cx="366713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b="1" i="1"/>
              <a:t>L</a:t>
            </a:r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 rot="5400000">
            <a:off x="1987550" y="4533901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2700338" y="4292600"/>
            <a:ext cx="366712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b="1" i="1"/>
              <a:t>L</a:t>
            </a:r>
          </a:p>
        </p:txBody>
      </p:sp>
      <p:graphicFrame>
        <p:nvGraphicFramePr>
          <p:cNvPr id="271375" name="Object 15"/>
          <p:cNvGraphicFramePr>
            <a:graphicFrameLocks noChangeAspect="1"/>
          </p:cNvGraphicFramePr>
          <p:nvPr/>
        </p:nvGraphicFramePr>
        <p:xfrm>
          <a:off x="684213" y="1916113"/>
          <a:ext cx="4575175" cy="935037"/>
        </p:xfrm>
        <a:graphic>
          <a:graphicData uri="http://schemas.openxmlformats.org/presentationml/2006/ole">
            <p:oleObj spid="_x0000_s271375" name="Equation" r:id="rId3" imgW="2234880" imgH="457200" progId="Equation.DSMT4">
              <p:embed/>
            </p:oleObj>
          </a:graphicData>
        </a:graphic>
      </p:graphicFrame>
      <p:graphicFrame>
        <p:nvGraphicFramePr>
          <p:cNvPr id="271376" name="Object 16"/>
          <p:cNvGraphicFramePr>
            <a:graphicFrameLocks noChangeAspect="1"/>
          </p:cNvGraphicFramePr>
          <p:nvPr/>
        </p:nvGraphicFramePr>
        <p:xfrm>
          <a:off x="4260850" y="3068638"/>
          <a:ext cx="4343400" cy="909637"/>
        </p:xfrm>
        <a:graphic>
          <a:graphicData uri="http://schemas.openxmlformats.org/presentationml/2006/ole">
            <p:oleObj spid="_x0000_s271376" name="Equation" r:id="rId4" imgW="2120760" imgH="444240" progId="Equation.DSMT4">
              <p:embed/>
            </p:oleObj>
          </a:graphicData>
        </a:graphic>
      </p:graphicFrame>
      <p:sp>
        <p:nvSpPr>
          <p:cNvPr id="271377" name="AutoShape 17"/>
          <p:cNvSpPr>
            <a:spLocks noChangeArrowheads="1"/>
          </p:cNvSpPr>
          <p:nvPr/>
        </p:nvSpPr>
        <p:spPr bwMode="auto">
          <a:xfrm flipV="1">
            <a:off x="5724525" y="2205038"/>
            <a:ext cx="863600" cy="792162"/>
          </a:xfrm>
          <a:custGeom>
            <a:avLst/>
            <a:gdLst>
              <a:gd name="G0" fmla="+- 10251 0 0"/>
              <a:gd name="G1" fmla="+- 18854 0 0"/>
              <a:gd name="G2" fmla="+- 10251 0 0"/>
              <a:gd name="G3" fmla="*/ 10251 1 2"/>
              <a:gd name="G4" fmla="+- G3 10800 0"/>
              <a:gd name="G5" fmla="+- 21600 10251 18854"/>
              <a:gd name="G6" fmla="+- 18854 10251 0"/>
              <a:gd name="G7" fmla="*/ G6 1 2"/>
              <a:gd name="G8" fmla="*/ 1885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854 1 2"/>
              <a:gd name="G15" fmla="+- G5 0 G4"/>
              <a:gd name="G16" fmla="+- G0 0 G4"/>
              <a:gd name="G17" fmla="*/ G2 G15 G16"/>
              <a:gd name="T0" fmla="*/ 15926 w 21600"/>
              <a:gd name="T1" fmla="*/ 0 h 21600"/>
              <a:gd name="T2" fmla="*/ 10251 w 21600"/>
              <a:gd name="T3" fmla="*/ 10251 h 21600"/>
              <a:gd name="T4" fmla="*/ 0 w 21600"/>
              <a:gd name="T5" fmla="*/ 18246 h 21600"/>
              <a:gd name="T6" fmla="*/ 9427 w 21600"/>
              <a:gd name="T7" fmla="*/ 21600 h 21600"/>
              <a:gd name="T8" fmla="*/ 18854 w 21600"/>
              <a:gd name="T9" fmla="*/ 16673 h 21600"/>
              <a:gd name="T10" fmla="*/ 21600 w 21600"/>
              <a:gd name="T11" fmla="*/ 1025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26" y="0"/>
                </a:moveTo>
                <a:lnTo>
                  <a:pt x="10251" y="10251"/>
                </a:lnTo>
                <a:lnTo>
                  <a:pt x="12997" y="10251"/>
                </a:lnTo>
                <a:lnTo>
                  <a:pt x="12997" y="14890"/>
                </a:lnTo>
                <a:lnTo>
                  <a:pt x="0" y="14890"/>
                </a:lnTo>
                <a:lnTo>
                  <a:pt x="0" y="21600"/>
                </a:lnTo>
                <a:lnTo>
                  <a:pt x="18854" y="21600"/>
                </a:lnTo>
                <a:lnTo>
                  <a:pt x="18854" y="10251"/>
                </a:lnTo>
                <a:lnTo>
                  <a:pt x="21600" y="10251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78" name="Oval 18"/>
          <p:cNvSpPr>
            <a:spLocks noChangeArrowheads="1"/>
          </p:cNvSpPr>
          <p:nvPr/>
        </p:nvSpPr>
        <p:spPr bwMode="auto">
          <a:xfrm>
            <a:off x="4356100" y="4221163"/>
            <a:ext cx="2014538" cy="25193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79" name="Oval 19"/>
          <p:cNvSpPr>
            <a:spLocks noChangeArrowheads="1"/>
          </p:cNvSpPr>
          <p:nvPr/>
        </p:nvSpPr>
        <p:spPr bwMode="auto">
          <a:xfrm>
            <a:off x="5321300" y="5373688"/>
            <a:ext cx="144463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80" name="Line 20"/>
          <p:cNvSpPr>
            <a:spLocks noChangeShapeType="1"/>
          </p:cNvSpPr>
          <p:nvPr/>
        </p:nvSpPr>
        <p:spPr bwMode="auto">
          <a:xfrm>
            <a:off x="5362575" y="4221163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1381" name="Line 21"/>
          <p:cNvSpPr>
            <a:spLocks noChangeShapeType="1"/>
          </p:cNvSpPr>
          <p:nvPr/>
        </p:nvSpPr>
        <p:spPr bwMode="auto">
          <a:xfrm>
            <a:off x="5362575" y="6740525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1382" name="Arc 22"/>
          <p:cNvSpPr>
            <a:spLocks/>
          </p:cNvSpPr>
          <p:nvPr/>
        </p:nvSpPr>
        <p:spPr bwMode="auto">
          <a:xfrm>
            <a:off x="7602538" y="4219575"/>
            <a:ext cx="1008062" cy="2519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8"/>
              <a:gd name="T2" fmla="*/ 259 w 21600"/>
              <a:gd name="T3" fmla="*/ 43198 h 43198"/>
              <a:gd name="T4" fmla="*/ 0 w 21600"/>
              <a:gd name="T5" fmla="*/ 21600 h 4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28"/>
                  <a:pt x="12086" y="43056"/>
                  <a:pt x="259" y="43198"/>
                </a:cubicBezTo>
              </a:path>
              <a:path w="21600" h="4319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28"/>
                  <a:pt x="12086" y="43056"/>
                  <a:pt x="259" y="4319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83" name="Arc 23"/>
          <p:cNvSpPr>
            <a:spLocks/>
          </p:cNvSpPr>
          <p:nvPr/>
        </p:nvSpPr>
        <p:spPr bwMode="auto">
          <a:xfrm>
            <a:off x="7599363" y="4352925"/>
            <a:ext cx="1008062" cy="2262188"/>
          </a:xfrm>
          <a:custGeom>
            <a:avLst/>
            <a:gdLst>
              <a:gd name="G0" fmla="+- 0 0 0"/>
              <a:gd name="G1" fmla="+- 19300 0 0"/>
              <a:gd name="G2" fmla="+- 21600 0 0"/>
              <a:gd name="T0" fmla="*/ 9700 w 21600"/>
              <a:gd name="T1" fmla="*/ 0 h 38791"/>
              <a:gd name="T2" fmla="*/ 9308 w 21600"/>
              <a:gd name="T3" fmla="*/ 38791 h 38791"/>
              <a:gd name="T4" fmla="*/ 0 w 21600"/>
              <a:gd name="T5" fmla="*/ 19300 h 38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791" fill="none" extrusionOk="0">
                <a:moveTo>
                  <a:pt x="9699" y="0"/>
                </a:moveTo>
                <a:cubicBezTo>
                  <a:pt x="16995" y="3667"/>
                  <a:pt x="21600" y="11134"/>
                  <a:pt x="21600" y="19300"/>
                </a:cubicBezTo>
                <a:cubicBezTo>
                  <a:pt x="21600" y="27622"/>
                  <a:pt x="16818" y="35204"/>
                  <a:pt x="9308" y="38791"/>
                </a:cubicBezTo>
              </a:path>
              <a:path w="21600" h="38791" stroke="0" extrusionOk="0">
                <a:moveTo>
                  <a:pt x="9699" y="0"/>
                </a:moveTo>
                <a:cubicBezTo>
                  <a:pt x="16995" y="3667"/>
                  <a:pt x="21600" y="11134"/>
                  <a:pt x="21600" y="19300"/>
                </a:cubicBezTo>
                <a:cubicBezTo>
                  <a:pt x="21600" y="27622"/>
                  <a:pt x="16818" y="35204"/>
                  <a:pt x="9308" y="38791"/>
                </a:cubicBezTo>
                <a:lnTo>
                  <a:pt x="0" y="1930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84" name="AutoShape 24"/>
          <p:cNvSpPr>
            <a:spLocks noChangeArrowheads="1"/>
          </p:cNvSpPr>
          <p:nvPr/>
        </p:nvSpPr>
        <p:spPr bwMode="auto">
          <a:xfrm flipV="1">
            <a:off x="5465763" y="5521325"/>
            <a:ext cx="2562225" cy="1085850"/>
          </a:xfrm>
          <a:prstGeom prst="parallelogram">
            <a:avLst>
              <a:gd name="adj" fmla="val 31812"/>
            </a:avLst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85" name="AutoShape 25"/>
          <p:cNvSpPr>
            <a:spLocks noChangeArrowheads="1"/>
          </p:cNvSpPr>
          <p:nvPr/>
        </p:nvSpPr>
        <p:spPr bwMode="auto">
          <a:xfrm>
            <a:off x="5468938" y="4364038"/>
            <a:ext cx="2566987" cy="1081087"/>
          </a:xfrm>
          <a:prstGeom prst="parallelogram">
            <a:avLst>
              <a:gd name="adj" fmla="val 3201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1386" name="Line 26"/>
          <p:cNvSpPr>
            <a:spLocks noChangeShapeType="1"/>
          </p:cNvSpPr>
          <p:nvPr/>
        </p:nvSpPr>
        <p:spPr bwMode="auto">
          <a:xfrm>
            <a:off x="5441950" y="5483225"/>
            <a:ext cx="172878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270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2.1.1.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元电流线圈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的磁场</a:t>
            </a:r>
            <a:r>
              <a:rPr lang="zh-CN" altLang="en-US" sz="3600">
                <a:solidFill>
                  <a:schemeClr val="tx2"/>
                </a:solidFill>
                <a:ea typeface="隶书" pitchFamily="49" charset="-122"/>
              </a:rPr>
              <a:t>－矩形截面</a:t>
            </a:r>
            <a:endParaRPr lang="zh-CN" altLang="en-US" sz="280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1116013" y="1412875"/>
            <a:ext cx="75231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元电流线圈</a:t>
            </a:r>
            <a:r>
              <a:rPr kumimoji="1" lang="zh-CN" altLang="en-US" sz="2800">
                <a:solidFill>
                  <a:srgbClr val="FF0000"/>
                </a:solidFill>
              </a:rPr>
              <a:t>：</a:t>
            </a:r>
            <a:r>
              <a:rPr kumimoji="1" lang="zh-CN" altLang="en-US" sz="2800">
                <a:solidFill>
                  <a:srgbClr val="0000FF"/>
                </a:solidFill>
              </a:rPr>
              <a:t>单匝、导线截面积为零、电流 </a:t>
            </a:r>
            <a:r>
              <a:rPr kumimoji="1" lang="en-US" altLang="zh-CN" sz="2800" b="1" i="1">
                <a:solidFill>
                  <a:srgbClr val="0000FF"/>
                </a:solidFill>
              </a:rPr>
              <a:t>I</a:t>
            </a:r>
            <a:r>
              <a:rPr kumimoji="1" lang="zh-CN" altLang="en-US" sz="280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6</a:t>
            </a:r>
          </a:p>
        </p:txBody>
      </p:sp>
      <p:graphicFrame>
        <p:nvGraphicFramePr>
          <p:cNvPr id="272390" name="Object 6"/>
          <p:cNvGraphicFramePr>
            <a:graphicFrameLocks noChangeAspect="1"/>
          </p:cNvGraphicFramePr>
          <p:nvPr/>
        </p:nvGraphicFramePr>
        <p:xfrm>
          <a:off x="2268538" y="2133600"/>
          <a:ext cx="2992437" cy="1050925"/>
        </p:xfrm>
        <a:graphic>
          <a:graphicData uri="http://schemas.openxmlformats.org/presentationml/2006/ole">
            <p:oleObj spid="_x0000_s272390" name="Equation" r:id="rId3" imgW="1231560" imgH="431640" progId="Equation.DSMT4">
              <p:embed/>
            </p:oleObj>
          </a:graphicData>
        </a:graphic>
      </p:graphicFrame>
      <p:sp>
        <p:nvSpPr>
          <p:cNvPr id="272391" name="Line 7"/>
          <p:cNvSpPr>
            <a:spLocks noChangeShapeType="1"/>
          </p:cNvSpPr>
          <p:nvPr/>
        </p:nvSpPr>
        <p:spPr bwMode="auto">
          <a:xfrm flipV="1">
            <a:off x="7391400" y="3284538"/>
            <a:ext cx="0" cy="7191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7464425" y="2635250"/>
            <a:ext cx="3032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i="1"/>
              <a:t>z</a:t>
            </a:r>
          </a:p>
        </p:txBody>
      </p:sp>
      <p:graphicFrame>
        <p:nvGraphicFramePr>
          <p:cNvPr id="272393" name="Object 9"/>
          <p:cNvGraphicFramePr>
            <a:graphicFrameLocks noChangeAspect="1"/>
          </p:cNvGraphicFramePr>
          <p:nvPr/>
        </p:nvGraphicFramePr>
        <p:xfrm>
          <a:off x="611188" y="3429000"/>
          <a:ext cx="4941887" cy="882650"/>
        </p:xfrm>
        <a:graphic>
          <a:graphicData uri="http://schemas.openxmlformats.org/presentationml/2006/ole">
            <p:oleObj spid="_x0000_s272393" name="Equation" r:id="rId4" imgW="2412720" imgH="431640" progId="Equation.DSMT4">
              <p:embed/>
            </p:oleObj>
          </a:graphicData>
        </a:graphic>
      </p:graphicFrame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7821613" y="3860800"/>
            <a:ext cx="0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>
            <a:off x="6513513" y="3865563"/>
            <a:ext cx="0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2396" name="Line 12"/>
          <p:cNvSpPr>
            <a:spLocks noChangeShapeType="1"/>
          </p:cNvSpPr>
          <p:nvPr/>
        </p:nvSpPr>
        <p:spPr bwMode="auto">
          <a:xfrm>
            <a:off x="6537325" y="2978150"/>
            <a:ext cx="423863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2397" name="Line 13"/>
          <p:cNvSpPr>
            <a:spLocks noChangeShapeType="1"/>
          </p:cNvSpPr>
          <p:nvPr/>
        </p:nvSpPr>
        <p:spPr bwMode="auto">
          <a:xfrm>
            <a:off x="6084888" y="3529013"/>
            <a:ext cx="423862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2398" name="Line 14"/>
          <p:cNvSpPr>
            <a:spLocks noChangeShapeType="1"/>
          </p:cNvSpPr>
          <p:nvPr/>
        </p:nvSpPr>
        <p:spPr bwMode="auto">
          <a:xfrm>
            <a:off x="6521450" y="4292600"/>
            <a:ext cx="1293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6919913" y="4051300"/>
            <a:ext cx="488950" cy="4572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b="1"/>
              <a:t>2</a:t>
            </a:r>
            <a:r>
              <a:rPr kumimoji="1" lang="en-US" altLang="zh-CN" b="1" i="1"/>
              <a:t>a</a:t>
            </a:r>
          </a:p>
        </p:txBody>
      </p:sp>
      <p:sp>
        <p:nvSpPr>
          <p:cNvPr id="272400" name="Line 16"/>
          <p:cNvSpPr>
            <a:spLocks noChangeShapeType="1"/>
          </p:cNvSpPr>
          <p:nvPr/>
        </p:nvSpPr>
        <p:spPr bwMode="auto">
          <a:xfrm flipV="1">
            <a:off x="6289675" y="3140075"/>
            <a:ext cx="455613" cy="531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 rot="-3251938">
            <a:off x="6332538" y="3138488"/>
            <a:ext cx="304800" cy="4572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/>
            <a:r>
              <a:rPr kumimoji="1" lang="en-US" altLang="zh-CN" b="1"/>
              <a:t>2</a:t>
            </a:r>
            <a:r>
              <a:rPr kumimoji="1" lang="en-US" altLang="zh-CN" b="1" i="1"/>
              <a:t>b</a:t>
            </a:r>
          </a:p>
        </p:txBody>
      </p:sp>
      <p:sp>
        <p:nvSpPr>
          <p:cNvPr id="272402" name="Text Box 18"/>
          <p:cNvSpPr txBox="1">
            <a:spLocks noChangeArrowheads="1"/>
          </p:cNvSpPr>
          <p:nvPr/>
        </p:nvSpPr>
        <p:spPr bwMode="auto">
          <a:xfrm>
            <a:off x="8393113" y="3355975"/>
            <a:ext cx="3190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i="1"/>
              <a:t>x</a:t>
            </a:r>
          </a:p>
        </p:txBody>
      </p:sp>
      <p:sp>
        <p:nvSpPr>
          <p:cNvPr id="272403" name="Text Box 19"/>
          <p:cNvSpPr txBox="1">
            <a:spLocks noChangeArrowheads="1"/>
          </p:cNvSpPr>
          <p:nvPr/>
        </p:nvSpPr>
        <p:spPr bwMode="auto">
          <a:xfrm>
            <a:off x="8256588" y="2635250"/>
            <a:ext cx="3190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i="1"/>
              <a:t>y</a:t>
            </a:r>
          </a:p>
        </p:txBody>
      </p:sp>
      <p:sp>
        <p:nvSpPr>
          <p:cNvPr id="272404" name="AutoShape 20"/>
          <p:cNvSpPr>
            <a:spLocks noChangeArrowheads="1"/>
          </p:cNvSpPr>
          <p:nvPr/>
        </p:nvSpPr>
        <p:spPr bwMode="auto">
          <a:xfrm>
            <a:off x="6529388" y="3309938"/>
            <a:ext cx="1722437" cy="550862"/>
          </a:xfrm>
          <a:prstGeom prst="parallelogram">
            <a:avLst>
              <a:gd name="adj" fmla="val 78170"/>
            </a:avLst>
          </a:prstGeom>
          <a:solidFill>
            <a:srgbClr val="FFFFFF">
              <a:alpha val="60001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2405" name="Line 21"/>
          <p:cNvSpPr>
            <a:spLocks noChangeShapeType="1"/>
          </p:cNvSpPr>
          <p:nvPr/>
        </p:nvSpPr>
        <p:spPr bwMode="auto">
          <a:xfrm flipH="1" flipV="1">
            <a:off x="7380288" y="2636838"/>
            <a:ext cx="11112" cy="9477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2406" name="Text Box 22"/>
          <p:cNvSpPr txBox="1">
            <a:spLocks noChangeArrowheads="1"/>
          </p:cNvSpPr>
          <p:nvPr/>
        </p:nvSpPr>
        <p:spPr bwMode="auto">
          <a:xfrm>
            <a:off x="6891338" y="3403600"/>
            <a:ext cx="2857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/>
              <a:t>I</a:t>
            </a:r>
          </a:p>
        </p:txBody>
      </p:sp>
      <p:sp>
        <p:nvSpPr>
          <p:cNvPr id="272407" name="Line 23"/>
          <p:cNvSpPr>
            <a:spLocks noChangeShapeType="1"/>
          </p:cNvSpPr>
          <p:nvPr/>
        </p:nvSpPr>
        <p:spPr bwMode="auto">
          <a:xfrm rot="-5400000">
            <a:off x="7068344" y="3680619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272408" name="Object 24"/>
          <p:cNvGraphicFramePr>
            <a:graphicFrameLocks noChangeAspect="1"/>
          </p:cNvGraphicFramePr>
          <p:nvPr/>
        </p:nvGraphicFramePr>
        <p:xfrm>
          <a:off x="623888" y="4581525"/>
          <a:ext cx="4916487" cy="882650"/>
        </p:xfrm>
        <a:graphic>
          <a:graphicData uri="http://schemas.openxmlformats.org/presentationml/2006/ole">
            <p:oleObj spid="_x0000_s272408" name="Equation" r:id="rId5" imgW="2400120" imgH="431640" progId="Equation.DSMT4">
              <p:embed/>
            </p:oleObj>
          </a:graphicData>
        </a:graphic>
      </p:graphicFrame>
      <p:graphicFrame>
        <p:nvGraphicFramePr>
          <p:cNvPr id="272409" name="Object 25"/>
          <p:cNvGraphicFramePr>
            <a:graphicFrameLocks noChangeAspect="1"/>
          </p:cNvGraphicFramePr>
          <p:nvPr/>
        </p:nvGraphicFramePr>
        <p:xfrm>
          <a:off x="1331913" y="5688013"/>
          <a:ext cx="6424612" cy="909637"/>
        </p:xfrm>
        <a:graphic>
          <a:graphicData uri="http://schemas.openxmlformats.org/presentationml/2006/ole">
            <p:oleObj spid="_x0000_s272409" name="Equation" r:id="rId6" imgW="3136680" imgH="444240" progId="Equation.DSMT4">
              <p:embed/>
            </p:oleObj>
          </a:graphicData>
        </a:graphic>
      </p:graphicFrame>
      <p:sp>
        <p:nvSpPr>
          <p:cNvPr id="272410" name="Line 26"/>
          <p:cNvSpPr>
            <a:spLocks noChangeShapeType="1"/>
          </p:cNvSpPr>
          <p:nvPr/>
        </p:nvSpPr>
        <p:spPr bwMode="auto">
          <a:xfrm flipV="1">
            <a:off x="7391400" y="3584575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2411" name="Line 27"/>
          <p:cNvSpPr>
            <a:spLocks noChangeShapeType="1"/>
          </p:cNvSpPr>
          <p:nvPr/>
        </p:nvSpPr>
        <p:spPr bwMode="auto">
          <a:xfrm flipV="1">
            <a:off x="7392988" y="3068638"/>
            <a:ext cx="7921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6813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有限尺寸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（厚）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线圈的磁场</a:t>
            </a:r>
            <a:endParaRPr lang="zh-CN" altLang="en-US" sz="2800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7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5435600" y="3933825"/>
            <a:ext cx="3263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G</a:t>
            </a:r>
            <a:r>
              <a:rPr lang="en-US" altLang="zh-CN" sz="2800" b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(</a:t>
            </a:r>
            <a:r>
              <a:rPr lang="en-US" altLang="zh-CN" sz="28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Symbol" pitchFamily="18" charset="2"/>
              </a:rPr>
              <a:t></a:t>
            </a:r>
            <a:r>
              <a:rPr lang="en-US" altLang="zh-CN" sz="2800" b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Symbol" pitchFamily="18" charset="2"/>
              </a:rPr>
              <a:t>, </a:t>
            </a:r>
            <a:r>
              <a:rPr lang="en-US" altLang="zh-CN" sz="28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Symbol" pitchFamily="18" charset="2"/>
              </a:rPr>
              <a:t></a:t>
            </a:r>
            <a:r>
              <a:rPr lang="en-US" altLang="zh-CN" sz="2800" b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)</a:t>
            </a:r>
            <a:r>
              <a:rPr kumimoji="1" lang="zh-CN" altLang="en-US" sz="28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：</a:t>
            </a:r>
            <a:r>
              <a:rPr lang="zh-CN" altLang="en-US" sz="2800" b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 </a:t>
            </a:r>
            <a:r>
              <a:rPr lang="en-US" altLang="zh-CN" sz="28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Fabry</a:t>
            </a:r>
            <a:r>
              <a:rPr lang="zh-CN" altLang="en-US" sz="28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因子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800" b="1" i="1" u="sng">
                <a:solidFill>
                  <a:srgbClr val="FF0000"/>
                </a:solidFill>
                <a:ea typeface="隶书" pitchFamily="49" charset="-122"/>
                <a:cs typeface="宋体" pitchFamily="2" charset="-122"/>
              </a:rPr>
              <a:t>J</a:t>
            </a:r>
            <a:r>
              <a:rPr lang="en-US" altLang="zh-CN" sz="2800" b="1" u="sng">
                <a:solidFill>
                  <a:srgbClr val="FF0000"/>
                </a:solidFill>
                <a:ea typeface="隶书" pitchFamily="49" charset="-122"/>
                <a:cs typeface="宋体" pitchFamily="2" charset="-122"/>
              </a:rPr>
              <a:t>(</a:t>
            </a:r>
            <a:r>
              <a:rPr lang="en-US" altLang="zh-CN" sz="2800" b="1" i="1" u="sng">
                <a:solidFill>
                  <a:srgbClr val="FF0000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2800" b="1" u="sng">
                <a:solidFill>
                  <a:srgbClr val="FF0000"/>
                </a:solidFill>
                <a:ea typeface="隶书" pitchFamily="49" charset="-122"/>
                <a:cs typeface="宋体" pitchFamily="2" charset="-122"/>
              </a:rPr>
              <a:t>) </a:t>
            </a:r>
            <a:r>
              <a:rPr kumimoji="1" lang="zh-CN" altLang="en-US" sz="2800" b="1" u="sng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：</a:t>
            </a:r>
            <a:r>
              <a:rPr kumimoji="1" lang="zh-CN" altLang="en-US" sz="2800" u="sng">
                <a:solidFill>
                  <a:srgbClr val="FF0000"/>
                </a:solidFill>
                <a:ea typeface="隶书" pitchFamily="49" charset="-122"/>
                <a:cs typeface="宋体" pitchFamily="2" charset="-122"/>
              </a:rPr>
              <a:t>电流密度</a:t>
            </a:r>
            <a:endParaRPr lang="zh-CN" altLang="en-US" sz="2800" b="1" u="sng">
              <a:solidFill>
                <a:srgbClr val="FF0000"/>
              </a:solidFill>
              <a:ea typeface="隶书" pitchFamily="49" charset="-122"/>
              <a:cs typeface="宋体" pitchFamily="2" charset="-122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kumimoji="1" lang="zh-CN" altLang="en-US" sz="28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Symbol" pitchFamily="18" charset="2"/>
              </a:rPr>
              <a:t></a:t>
            </a:r>
            <a:r>
              <a:rPr kumimoji="1" lang="zh-CN" altLang="en-US" sz="28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：</a:t>
            </a:r>
            <a:r>
              <a:rPr kumimoji="1" lang="zh-CN" altLang="en-US" sz="2800">
                <a:solidFill>
                  <a:srgbClr val="FF0000"/>
                </a:solidFill>
                <a:ea typeface="隶书" pitchFamily="49" charset="-122"/>
                <a:cs typeface="宋体" pitchFamily="2" charset="-122"/>
              </a:rPr>
              <a:t>填充因子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kumimoji="1" lang="zh-CN" altLang="en-US" sz="28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Symbol" pitchFamily="18" charset="2"/>
              </a:rPr>
              <a:t></a:t>
            </a:r>
            <a:r>
              <a:rPr kumimoji="1" lang="en-US" altLang="zh-CN" sz="2800" b="1" i="1" baseline="-250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Symbol" pitchFamily="18" charset="2"/>
              </a:rPr>
              <a:t>c</a:t>
            </a:r>
            <a:r>
              <a:rPr kumimoji="1" lang="zh-CN" altLang="en-US" sz="2800" b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Symbol" pitchFamily="18" charset="2"/>
              </a:rPr>
              <a:t>：</a:t>
            </a:r>
            <a:r>
              <a:rPr kumimoji="1" lang="zh-CN" altLang="en-US" sz="2800">
                <a:solidFill>
                  <a:srgbClr val="FF0000"/>
                </a:solidFill>
                <a:ea typeface="隶书" pitchFamily="49" charset="-122"/>
                <a:cs typeface="宋体" pitchFamily="2" charset="-122"/>
              </a:rPr>
              <a:t>电阻率</a:t>
            </a:r>
          </a:p>
        </p:txBody>
      </p:sp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107950" y="2852738"/>
          <a:ext cx="4572000" cy="762000"/>
        </p:xfrm>
        <a:graphic>
          <a:graphicData uri="http://schemas.openxmlformats.org/presentationml/2006/ole">
            <p:oleObj spid="_x0000_s273414" name="Equation" r:id="rId3" imgW="2361960" imgH="393480" progId="Equation.DSMT4">
              <p:embed/>
            </p:oleObj>
          </a:graphicData>
        </a:graphic>
      </p:graphicFrame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468313" y="1484313"/>
            <a:ext cx="42449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隶书" pitchFamily="49" charset="-122"/>
                <a:cs typeface="宋体" pitchFamily="2" charset="-122"/>
              </a:rPr>
              <a:t>磁场强度</a:t>
            </a:r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与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  <a:cs typeface="宋体" pitchFamily="2" charset="-122"/>
              </a:rPr>
              <a:t>电功效率</a:t>
            </a:r>
            <a:r>
              <a:rPr lang="zh-CN" altLang="en-US" sz="3200">
                <a:solidFill>
                  <a:srgbClr val="0000FF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：</a:t>
            </a:r>
            <a:endParaRPr lang="zh-CN" altLang="en-US" sz="3200">
              <a:solidFill>
                <a:schemeClr val="tx2"/>
              </a:solidFill>
              <a:ea typeface="隶书" pitchFamily="49" charset="-122"/>
              <a:cs typeface="宋体" pitchFamily="2" charset="-122"/>
            </a:endParaRPr>
          </a:p>
        </p:txBody>
      </p:sp>
      <p:graphicFrame>
        <p:nvGraphicFramePr>
          <p:cNvPr id="273416" name="Object 8"/>
          <p:cNvGraphicFramePr>
            <a:graphicFrameLocks noChangeAspect="1"/>
          </p:cNvGraphicFramePr>
          <p:nvPr/>
        </p:nvGraphicFramePr>
        <p:xfrm>
          <a:off x="4572000" y="1628775"/>
          <a:ext cx="4308475" cy="1050925"/>
        </p:xfrm>
        <a:graphic>
          <a:graphicData uri="http://schemas.openxmlformats.org/presentationml/2006/ole">
            <p:oleObj spid="_x0000_s273416" name="Equation" r:id="rId4" imgW="1981080" imgH="482400" progId="Equation.DSMT4">
              <p:embed/>
            </p:oleObj>
          </a:graphicData>
        </a:graphic>
      </p:graphicFrame>
      <p:graphicFrame>
        <p:nvGraphicFramePr>
          <p:cNvPr id="273417" name="Object 9"/>
          <p:cNvGraphicFramePr>
            <a:graphicFrameLocks noChangeAspect="1"/>
          </p:cNvGraphicFramePr>
          <p:nvPr/>
        </p:nvGraphicFramePr>
        <p:xfrm>
          <a:off x="4787900" y="2852738"/>
          <a:ext cx="4240213" cy="779462"/>
        </p:xfrm>
        <a:graphic>
          <a:graphicData uri="http://schemas.openxmlformats.org/presentationml/2006/ole">
            <p:oleObj spid="_x0000_s273417" name="Equation" r:id="rId5" imgW="2145960" imgH="393480" progId="Equation.DSMT4">
              <p:embed/>
            </p:oleObj>
          </a:graphicData>
        </a:graphic>
      </p:graphicFrame>
      <p:sp>
        <p:nvSpPr>
          <p:cNvPr id="273418" name="Rectangle 10"/>
          <p:cNvSpPr>
            <a:spLocks noChangeArrowheads="1"/>
          </p:cNvSpPr>
          <p:nvPr/>
        </p:nvSpPr>
        <p:spPr bwMode="auto">
          <a:xfrm>
            <a:off x="2430463" y="1989138"/>
            <a:ext cx="22129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（形式上）</a:t>
            </a:r>
          </a:p>
        </p:txBody>
      </p:sp>
      <p:sp>
        <p:nvSpPr>
          <p:cNvPr id="273419" name="Oval 11"/>
          <p:cNvSpPr>
            <a:spLocks noChangeArrowheads="1"/>
          </p:cNvSpPr>
          <p:nvPr/>
        </p:nvSpPr>
        <p:spPr bwMode="auto">
          <a:xfrm>
            <a:off x="1258888" y="4078288"/>
            <a:ext cx="2014537" cy="2519362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3420" name="Oval 12"/>
          <p:cNvSpPr>
            <a:spLocks noChangeAspect="1" noChangeArrowheads="1"/>
          </p:cNvSpPr>
          <p:nvPr/>
        </p:nvSpPr>
        <p:spPr bwMode="auto">
          <a:xfrm>
            <a:off x="2000250" y="4978400"/>
            <a:ext cx="482600" cy="72072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3421" name="Line 13"/>
          <p:cNvSpPr>
            <a:spLocks noChangeShapeType="1"/>
          </p:cNvSpPr>
          <p:nvPr/>
        </p:nvSpPr>
        <p:spPr bwMode="auto">
          <a:xfrm>
            <a:off x="2265363" y="4078288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22" name="Line 14"/>
          <p:cNvSpPr>
            <a:spLocks noChangeShapeType="1"/>
          </p:cNvSpPr>
          <p:nvPr/>
        </p:nvSpPr>
        <p:spPr bwMode="auto">
          <a:xfrm>
            <a:off x="2265363" y="6597650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23" name="Arc 15"/>
          <p:cNvSpPr>
            <a:spLocks/>
          </p:cNvSpPr>
          <p:nvPr/>
        </p:nvSpPr>
        <p:spPr bwMode="auto">
          <a:xfrm>
            <a:off x="4505325" y="4076700"/>
            <a:ext cx="1008063" cy="2519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8"/>
              <a:gd name="T2" fmla="*/ 259 w 21600"/>
              <a:gd name="T3" fmla="*/ 43198 h 43198"/>
              <a:gd name="T4" fmla="*/ 0 w 21600"/>
              <a:gd name="T5" fmla="*/ 21600 h 4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28"/>
                  <a:pt x="12086" y="43056"/>
                  <a:pt x="259" y="43198"/>
                </a:cubicBezTo>
              </a:path>
              <a:path w="21600" h="4319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28"/>
                  <a:pt x="12086" y="43056"/>
                  <a:pt x="259" y="4319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3424" name="Arc 16"/>
          <p:cNvSpPr>
            <a:spLocks/>
          </p:cNvSpPr>
          <p:nvPr/>
        </p:nvSpPr>
        <p:spPr bwMode="auto">
          <a:xfrm>
            <a:off x="4506913" y="4213225"/>
            <a:ext cx="1008062" cy="2162175"/>
          </a:xfrm>
          <a:custGeom>
            <a:avLst/>
            <a:gdLst>
              <a:gd name="G0" fmla="+- 0 0 0"/>
              <a:gd name="G1" fmla="+- 19300 0 0"/>
              <a:gd name="G2" fmla="+- 21600 0 0"/>
              <a:gd name="T0" fmla="*/ 9700 w 21600"/>
              <a:gd name="T1" fmla="*/ 0 h 37072"/>
              <a:gd name="T2" fmla="*/ 12277 w 21600"/>
              <a:gd name="T3" fmla="*/ 37072 h 37072"/>
              <a:gd name="T4" fmla="*/ 0 w 21600"/>
              <a:gd name="T5" fmla="*/ 19300 h 3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2" fill="none" extrusionOk="0">
                <a:moveTo>
                  <a:pt x="9699" y="0"/>
                </a:moveTo>
                <a:cubicBezTo>
                  <a:pt x="16995" y="3667"/>
                  <a:pt x="21600" y="11134"/>
                  <a:pt x="21600" y="19300"/>
                </a:cubicBezTo>
                <a:cubicBezTo>
                  <a:pt x="21600" y="26395"/>
                  <a:pt x="18115" y="33038"/>
                  <a:pt x="12276" y="37071"/>
                </a:cubicBezTo>
              </a:path>
              <a:path w="21600" h="37072" stroke="0" extrusionOk="0">
                <a:moveTo>
                  <a:pt x="9699" y="0"/>
                </a:moveTo>
                <a:cubicBezTo>
                  <a:pt x="16995" y="3667"/>
                  <a:pt x="21600" y="11134"/>
                  <a:pt x="21600" y="19300"/>
                </a:cubicBezTo>
                <a:cubicBezTo>
                  <a:pt x="21600" y="26395"/>
                  <a:pt x="18115" y="33038"/>
                  <a:pt x="12276" y="37071"/>
                </a:cubicBezTo>
                <a:lnTo>
                  <a:pt x="0" y="1930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3425" name="Rectangle 17"/>
          <p:cNvSpPr>
            <a:spLocks noChangeArrowheads="1"/>
          </p:cNvSpPr>
          <p:nvPr/>
        </p:nvSpPr>
        <p:spPr bwMode="auto">
          <a:xfrm>
            <a:off x="2378075" y="5151438"/>
            <a:ext cx="1911350" cy="374650"/>
          </a:xfrm>
          <a:prstGeom prst="rect">
            <a:avLst/>
          </a:prstGeom>
          <a:solidFill>
            <a:srgbClr val="FF9900"/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3426" name="Arc 18"/>
          <p:cNvSpPr>
            <a:spLocks noChangeAspect="1"/>
          </p:cNvSpPr>
          <p:nvPr/>
        </p:nvSpPr>
        <p:spPr bwMode="auto">
          <a:xfrm>
            <a:off x="4219575" y="5024438"/>
            <a:ext cx="460375" cy="7159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1463 w 41463"/>
              <a:gd name="T1" fmla="*/ 30086 h 43200"/>
              <a:gd name="T2" fmla="*/ 37604 w 41463"/>
              <a:gd name="T3" fmla="*/ 7093 h 43200"/>
              <a:gd name="T4" fmla="*/ 21600 w 4146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63" h="43200" fill="none" extrusionOk="0">
                <a:moveTo>
                  <a:pt x="41463" y="30086"/>
                </a:moveTo>
                <a:cubicBezTo>
                  <a:pt x="38065" y="38040"/>
                  <a:pt x="3024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696" y="-1"/>
                  <a:pt x="33509" y="2576"/>
                  <a:pt x="37603" y="7093"/>
                </a:cubicBezTo>
              </a:path>
              <a:path w="41463" h="43200" stroke="0" extrusionOk="0">
                <a:moveTo>
                  <a:pt x="41463" y="30086"/>
                </a:moveTo>
                <a:cubicBezTo>
                  <a:pt x="38065" y="38040"/>
                  <a:pt x="3024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696" y="-1"/>
                  <a:pt x="33509" y="2576"/>
                  <a:pt x="37603" y="709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3427" name="AutoShape 19"/>
          <p:cNvSpPr>
            <a:spLocks noChangeArrowheads="1"/>
          </p:cNvSpPr>
          <p:nvPr/>
        </p:nvSpPr>
        <p:spPr bwMode="auto">
          <a:xfrm flipV="1">
            <a:off x="2447925" y="5522913"/>
            <a:ext cx="2611438" cy="847725"/>
          </a:xfrm>
          <a:prstGeom prst="parallelogram">
            <a:avLst>
              <a:gd name="adj" fmla="val 46992"/>
            </a:avLst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3428" name="AutoShape 20"/>
          <p:cNvSpPr>
            <a:spLocks noChangeArrowheads="1"/>
          </p:cNvSpPr>
          <p:nvPr/>
        </p:nvSpPr>
        <p:spPr bwMode="auto">
          <a:xfrm>
            <a:off x="2441575" y="4222750"/>
            <a:ext cx="2489200" cy="920750"/>
          </a:xfrm>
          <a:prstGeom prst="parallelogram">
            <a:avLst>
              <a:gd name="adj" fmla="val 32454"/>
            </a:avLst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3429" name="Line 21"/>
          <p:cNvSpPr>
            <a:spLocks noChangeShapeType="1"/>
          </p:cNvSpPr>
          <p:nvPr/>
        </p:nvSpPr>
        <p:spPr bwMode="auto">
          <a:xfrm flipH="1">
            <a:off x="898525" y="4979988"/>
            <a:ext cx="1366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30" name="Line 22"/>
          <p:cNvSpPr>
            <a:spLocks noChangeShapeType="1"/>
          </p:cNvSpPr>
          <p:nvPr/>
        </p:nvSpPr>
        <p:spPr bwMode="auto">
          <a:xfrm flipH="1">
            <a:off x="898525" y="5699125"/>
            <a:ext cx="1366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31" name="Line 23"/>
          <p:cNvSpPr>
            <a:spLocks noChangeShapeType="1"/>
          </p:cNvSpPr>
          <p:nvPr/>
        </p:nvSpPr>
        <p:spPr bwMode="auto">
          <a:xfrm flipH="1">
            <a:off x="250825" y="4076700"/>
            <a:ext cx="1943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32" name="Line 24"/>
          <p:cNvSpPr>
            <a:spLocks noChangeShapeType="1"/>
          </p:cNvSpPr>
          <p:nvPr/>
        </p:nvSpPr>
        <p:spPr bwMode="auto">
          <a:xfrm flipH="1">
            <a:off x="250825" y="6597650"/>
            <a:ext cx="19431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33" name="Line 25"/>
          <p:cNvSpPr>
            <a:spLocks noChangeShapeType="1"/>
          </p:cNvSpPr>
          <p:nvPr/>
        </p:nvSpPr>
        <p:spPr bwMode="auto">
          <a:xfrm>
            <a:off x="1047750" y="4979988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869950" y="5157788"/>
            <a:ext cx="304800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b="1"/>
              <a:t>2</a:t>
            </a:r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73435" name="Line 27"/>
          <p:cNvSpPr>
            <a:spLocks noChangeShapeType="1"/>
          </p:cNvSpPr>
          <p:nvPr/>
        </p:nvSpPr>
        <p:spPr bwMode="auto">
          <a:xfrm flipH="1">
            <a:off x="474663" y="4076700"/>
            <a:ext cx="0" cy="252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36" name="Text Box 28"/>
          <p:cNvSpPr txBox="1">
            <a:spLocks noChangeArrowheads="1"/>
          </p:cNvSpPr>
          <p:nvPr/>
        </p:nvSpPr>
        <p:spPr bwMode="auto">
          <a:xfrm>
            <a:off x="179388" y="5151438"/>
            <a:ext cx="573087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b="1"/>
              <a:t>2</a:t>
            </a:r>
            <a:r>
              <a:rPr kumimoji="1" lang="en-US" altLang="zh-CN" b="1" i="1">
                <a:solidFill>
                  <a:srgbClr val="FF0000"/>
                </a:solidFill>
                <a:sym typeface="Symbol" pitchFamily="18" charset="2"/>
              </a:rPr>
              <a:t> </a:t>
            </a:r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73437" name="Line 29"/>
          <p:cNvSpPr>
            <a:spLocks noChangeShapeType="1"/>
          </p:cNvSpPr>
          <p:nvPr/>
        </p:nvSpPr>
        <p:spPr bwMode="auto">
          <a:xfrm rot="5400000" flipH="1" flipV="1">
            <a:off x="3561557" y="4847431"/>
            <a:ext cx="0" cy="220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38" name="Text Box 30"/>
          <p:cNvSpPr txBox="1">
            <a:spLocks noChangeArrowheads="1"/>
          </p:cNvSpPr>
          <p:nvPr/>
        </p:nvSpPr>
        <p:spPr bwMode="auto">
          <a:xfrm>
            <a:off x="3276600" y="5738813"/>
            <a:ext cx="620713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r>
              <a:rPr kumimoji="1" lang="en-US" altLang="zh-CN" b="1"/>
              <a:t>2</a:t>
            </a:r>
            <a:r>
              <a:rPr kumimoji="1" lang="en-US" altLang="zh-CN" b="1" i="1">
                <a:solidFill>
                  <a:srgbClr val="FF0000"/>
                </a:solidFill>
                <a:sym typeface="Symbol" pitchFamily="18" charset="2"/>
              </a:rPr>
              <a:t> </a:t>
            </a:r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73439" name="Line 31"/>
          <p:cNvSpPr>
            <a:spLocks noChangeShapeType="1"/>
          </p:cNvSpPr>
          <p:nvPr/>
        </p:nvSpPr>
        <p:spPr bwMode="auto">
          <a:xfrm>
            <a:off x="2449513" y="5516563"/>
            <a:ext cx="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3440" name="Line 32"/>
          <p:cNvSpPr>
            <a:spLocks noChangeShapeType="1"/>
          </p:cNvSpPr>
          <p:nvPr/>
        </p:nvSpPr>
        <p:spPr bwMode="auto">
          <a:xfrm>
            <a:off x="4659313" y="5526088"/>
            <a:ext cx="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/>
      <p:bldP spid="273415" grpId="0"/>
      <p:bldP spid="2734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0463" y="188913"/>
            <a:ext cx="4281487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/>
              <a:t>Fabry</a:t>
            </a:r>
            <a:r>
              <a:rPr lang="zh-CN" altLang="en-US"/>
              <a:t>因子的应用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637540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典型值： </a:t>
            </a:r>
            <a:r>
              <a:rPr lang="zh-CN" altLang="en-US">
                <a:solidFill>
                  <a:srgbClr val="FF0000"/>
                </a:solidFill>
              </a:rPr>
              <a:t>～ </a:t>
            </a:r>
            <a:r>
              <a:rPr lang="en-US" altLang="zh-CN">
                <a:solidFill>
                  <a:srgbClr val="FF0000"/>
                </a:solidFill>
              </a:rPr>
              <a:t>0.185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Gaume coil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/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2208213" y="3357563"/>
          <a:ext cx="4308475" cy="1050925"/>
        </p:xfrm>
        <a:graphic>
          <a:graphicData uri="http://schemas.openxmlformats.org/presentationml/2006/ole">
            <p:oleObj spid="_x0000_s274436" name="Equation" r:id="rId3" imgW="1981080" imgH="482400" progId="Equation.DSMT4">
              <p:embed/>
            </p:oleObj>
          </a:graphicData>
        </a:graphic>
      </p:graphicFrame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795338" y="1881188"/>
            <a:ext cx="3632200" cy="1260475"/>
          </a:xfrm>
          <a:prstGeom prst="rect">
            <a:avLst/>
          </a:prstGeom>
          <a:noFill/>
          <a:ln w="57150" cmpd="thickThin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800"/>
              <a:t>线圈内径：</a:t>
            </a:r>
            <a:r>
              <a:rPr kumimoji="1" lang="en-US" altLang="zh-CN" sz="2800" b="1"/>
              <a:t>2</a:t>
            </a:r>
            <a:r>
              <a:rPr kumimoji="1" lang="en-US" altLang="zh-CN" sz="2800" b="1" i="1"/>
              <a:t>a</a:t>
            </a:r>
            <a:r>
              <a:rPr kumimoji="1" lang="zh-CN" altLang="en-US" sz="2800"/>
              <a:t>＝</a:t>
            </a:r>
            <a:r>
              <a:rPr kumimoji="1" lang="en-US" altLang="zh-CN" sz="2800"/>
              <a:t>10 cm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800"/>
              <a:t>导线</a:t>
            </a:r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电阻率</a:t>
            </a:r>
            <a:r>
              <a:rPr kumimoji="1" lang="zh-CN" altLang="en-US" sz="2800"/>
              <a:t>：</a:t>
            </a:r>
            <a:r>
              <a:rPr kumimoji="1" lang="en-US" altLang="zh-CN" sz="2800"/>
              <a:t>30 n</a:t>
            </a:r>
            <a:r>
              <a:rPr kumimoji="1" lang="en-US" altLang="zh-CN" sz="2800">
                <a:sym typeface="Symbol" pitchFamily="18" charset="2"/>
              </a:rPr>
              <a:t></a:t>
            </a:r>
            <a:r>
              <a:rPr kumimoji="1" lang="en-US" altLang="zh-CN" sz="2800"/>
              <a:t>m</a:t>
            </a:r>
          </a:p>
        </p:txBody>
      </p:sp>
      <p:graphicFrame>
        <p:nvGraphicFramePr>
          <p:cNvPr id="274438" name="Group 6"/>
          <p:cNvGraphicFramePr>
            <a:graphicFrameLocks noGrp="1"/>
          </p:cNvGraphicFramePr>
          <p:nvPr/>
        </p:nvGraphicFramePr>
        <p:xfrm>
          <a:off x="395288" y="4652963"/>
          <a:ext cx="8421687" cy="1655762"/>
        </p:xfrm>
        <a:graphic>
          <a:graphicData uri="http://schemas.openxmlformats.org/drawingml/2006/table">
            <a:tbl>
              <a:tblPr/>
              <a:tblGrid>
                <a:gridCol w="1873250"/>
                <a:gridCol w="1309687"/>
                <a:gridCol w="1309688"/>
                <a:gridCol w="1309687"/>
                <a:gridCol w="1309688"/>
                <a:gridCol w="1309687"/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0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(T)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W</a:t>
                      </a:r>
                      <a:r>
                        <a:rPr kumimoji="0" lang="en-US" altLang="zh-CN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(MW)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0.035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0.867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31.22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346.9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5292725" y="1881188"/>
            <a:ext cx="2816225" cy="1260475"/>
          </a:xfrm>
          <a:prstGeom prst="rect">
            <a:avLst/>
          </a:prstGeom>
          <a:noFill/>
          <a:ln w="57150" cmpd="thickThin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zh-CN" altLang="en-US" sz="2800"/>
              <a:t>填充因子：</a:t>
            </a:r>
            <a:r>
              <a:rPr kumimoji="1" lang="en-US" altLang="zh-CN" sz="2800"/>
              <a:t>0.80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800" i="1">
                <a:sym typeface="Symbol" pitchFamily="18" charset="2"/>
              </a:rPr>
              <a:t></a:t>
            </a:r>
            <a:r>
              <a:rPr kumimoji="1" lang="en-US" altLang="zh-CN" sz="2800" baseline="-25000">
                <a:sym typeface="Symbol" pitchFamily="18" charset="2"/>
              </a:rPr>
              <a:t>0</a:t>
            </a:r>
            <a:r>
              <a:rPr kumimoji="1" lang="zh-CN" altLang="en-US" sz="2800">
                <a:sym typeface="Symbol" pitchFamily="18" charset="2"/>
              </a:rPr>
              <a:t>＝</a:t>
            </a:r>
            <a:r>
              <a:rPr kumimoji="1" lang="en-US" altLang="zh-CN" sz="2800">
                <a:sym typeface="Symbol" pitchFamily="18" charset="2"/>
              </a:rPr>
              <a:t>410</a:t>
            </a:r>
            <a:r>
              <a:rPr kumimoji="1" lang="en-US" altLang="zh-CN" sz="2800" baseline="30000">
                <a:sym typeface="Symbol" pitchFamily="18" charset="2"/>
              </a:rPr>
              <a:t>7</a:t>
            </a:r>
            <a:r>
              <a:rPr kumimoji="1" lang="en-US" altLang="zh-CN" sz="2800">
                <a:sym typeface="Symbol" pitchFamily="18" charset="2"/>
              </a:rPr>
              <a:t> H/m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1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均匀分布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8</a:t>
            </a: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107950" y="5876925"/>
            <a:ext cx="3675063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电流密度：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J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(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) =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I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/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S</a:t>
            </a:r>
          </a:p>
        </p:txBody>
      </p:sp>
      <p:sp>
        <p:nvSpPr>
          <p:cNvPr id="275462" name="Oval 6" descr="大棋盘"/>
          <p:cNvSpPr>
            <a:spLocks noChangeArrowheads="1"/>
          </p:cNvSpPr>
          <p:nvPr/>
        </p:nvSpPr>
        <p:spPr bwMode="auto">
          <a:xfrm>
            <a:off x="107950" y="3143250"/>
            <a:ext cx="2014538" cy="2519363"/>
          </a:xfrm>
          <a:prstGeom prst="ellipse">
            <a:avLst/>
          </a:prstGeom>
          <a:pattFill prst="lgCheck">
            <a:fgClr>
              <a:srgbClr val="FF9900"/>
            </a:fgClr>
            <a:bgClr>
              <a:srgbClr val="FFFFFF"/>
            </a:bgClr>
          </a:patt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5463" name="Oval 7"/>
          <p:cNvSpPr>
            <a:spLocks noChangeAspect="1" noChangeArrowheads="1"/>
          </p:cNvSpPr>
          <p:nvPr/>
        </p:nvSpPr>
        <p:spPr bwMode="auto">
          <a:xfrm>
            <a:off x="900113" y="4079875"/>
            <a:ext cx="431800" cy="6461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5464" name="Line 8"/>
          <p:cNvSpPr>
            <a:spLocks noChangeShapeType="1"/>
          </p:cNvSpPr>
          <p:nvPr/>
        </p:nvSpPr>
        <p:spPr bwMode="auto">
          <a:xfrm flipV="1">
            <a:off x="1114425" y="3141663"/>
            <a:ext cx="2306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114425" y="5662613"/>
            <a:ext cx="2306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5466" name="Arc 10"/>
          <p:cNvSpPr>
            <a:spLocks/>
          </p:cNvSpPr>
          <p:nvPr/>
        </p:nvSpPr>
        <p:spPr bwMode="auto">
          <a:xfrm>
            <a:off x="3354388" y="3141663"/>
            <a:ext cx="1008062" cy="2519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8"/>
              <a:gd name="T2" fmla="*/ 259 w 21600"/>
              <a:gd name="T3" fmla="*/ 43198 h 43198"/>
              <a:gd name="T4" fmla="*/ 0 w 21600"/>
              <a:gd name="T5" fmla="*/ 21600 h 4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28"/>
                  <a:pt x="12086" y="43056"/>
                  <a:pt x="259" y="43198"/>
                </a:cubicBezTo>
              </a:path>
              <a:path w="21600" h="4319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28"/>
                  <a:pt x="12086" y="43056"/>
                  <a:pt x="259" y="4319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5467" name="Arc 11"/>
          <p:cNvSpPr>
            <a:spLocks/>
          </p:cNvSpPr>
          <p:nvPr/>
        </p:nvSpPr>
        <p:spPr bwMode="auto">
          <a:xfrm>
            <a:off x="3351213" y="3278188"/>
            <a:ext cx="1008062" cy="2236787"/>
          </a:xfrm>
          <a:custGeom>
            <a:avLst/>
            <a:gdLst>
              <a:gd name="G0" fmla="+- 0 0 0"/>
              <a:gd name="G1" fmla="+- 19295 0 0"/>
              <a:gd name="G2" fmla="+- 21600 0 0"/>
              <a:gd name="T0" fmla="*/ 9709 w 21600"/>
              <a:gd name="T1" fmla="*/ 0 h 38359"/>
              <a:gd name="T2" fmla="*/ 10155 w 21600"/>
              <a:gd name="T3" fmla="*/ 38359 h 38359"/>
              <a:gd name="T4" fmla="*/ 0 w 21600"/>
              <a:gd name="T5" fmla="*/ 19295 h 38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359" fill="none" extrusionOk="0">
                <a:moveTo>
                  <a:pt x="9708" y="0"/>
                </a:moveTo>
                <a:cubicBezTo>
                  <a:pt x="16999" y="3668"/>
                  <a:pt x="21600" y="11133"/>
                  <a:pt x="21600" y="19295"/>
                </a:cubicBezTo>
                <a:cubicBezTo>
                  <a:pt x="21600" y="27276"/>
                  <a:pt x="17199" y="34606"/>
                  <a:pt x="10154" y="38358"/>
                </a:cubicBezTo>
              </a:path>
              <a:path w="21600" h="38359" stroke="0" extrusionOk="0">
                <a:moveTo>
                  <a:pt x="9708" y="0"/>
                </a:moveTo>
                <a:cubicBezTo>
                  <a:pt x="16999" y="3668"/>
                  <a:pt x="21600" y="11133"/>
                  <a:pt x="21600" y="19295"/>
                </a:cubicBezTo>
                <a:cubicBezTo>
                  <a:pt x="21600" y="27276"/>
                  <a:pt x="17199" y="34606"/>
                  <a:pt x="10154" y="38358"/>
                </a:cubicBezTo>
                <a:lnTo>
                  <a:pt x="0" y="1929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5468" name="Freeform 12"/>
          <p:cNvSpPr>
            <a:spLocks/>
          </p:cNvSpPr>
          <p:nvPr/>
        </p:nvSpPr>
        <p:spPr bwMode="auto">
          <a:xfrm>
            <a:off x="923925" y="4078288"/>
            <a:ext cx="2289175" cy="647700"/>
          </a:xfrm>
          <a:custGeom>
            <a:avLst/>
            <a:gdLst/>
            <a:ahLst/>
            <a:cxnLst>
              <a:cxn ang="0">
                <a:pos x="1442" y="344"/>
              </a:cxn>
              <a:cxn ang="0">
                <a:pos x="1442" y="52"/>
              </a:cxn>
              <a:cxn ang="0">
                <a:pos x="216" y="56"/>
              </a:cxn>
              <a:cxn ang="0">
                <a:pos x="117" y="0"/>
              </a:cxn>
              <a:cxn ang="0">
                <a:pos x="39" y="50"/>
              </a:cxn>
              <a:cxn ang="0">
                <a:pos x="0" y="137"/>
              </a:cxn>
              <a:cxn ang="0">
                <a:pos x="2" y="271"/>
              </a:cxn>
              <a:cxn ang="0">
                <a:pos x="38" y="361"/>
              </a:cxn>
              <a:cxn ang="0">
                <a:pos x="78" y="389"/>
              </a:cxn>
              <a:cxn ang="0">
                <a:pos x="117" y="408"/>
              </a:cxn>
              <a:cxn ang="0">
                <a:pos x="174" y="388"/>
              </a:cxn>
              <a:cxn ang="0">
                <a:pos x="215" y="346"/>
              </a:cxn>
              <a:cxn ang="0">
                <a:pos x="1442" y="344"/>
              </a:cxn>
            </a:cxnLst>
            <a:rect l="0" t="0" r="r" b="b"/>
            <a:pathLst>
              <a:path w="1442" h="408">
                <a:moveTo>
                  <a:pt x="1442" y="344"/>
                </a:moveTo>
                <a:lnTo>
                  <a:pt x="1442" y="52"/>
                </a:lnTo>
                <a:lnTo>
                  <a:pt x="216" y="56"/>
                </a:lnTo>
                <a:lnTo>
                  <a:pt x="117" y="0"/>
                </a:lnTo>
                <a:lnTo>
                  <a:pt x="39" y="50"/>
                </a:lnTo>
                <a:lnTo>
                  <a:pt x="0" y="137"/>
                </a:lnTo>
                <a:lnTo>
                  <a:pt x="2" y="271"/>
                </a:lnTo>
                <a:lnTo>
                  <a:pt x="38" y="361"/>
                </a:lnTo>
                <a:lnTo>
                  <a:pt x="78" y="389"/>
                </a:lnTo>
                <a:lnTo>
                  <a:pt x="117" y="408"/>
                </a:lnTo>
                <a:lnTo>
                  <a:pt x="174" y="388"/>
                </a:lnTo>
                <a:lnTo>
                  <a:pt x="215" y="346"/>
                </a:lnTo>
                <a:lnTo>
                  <a:pt x="1442" y="34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5469" name="Arc 13"/>
          <p:cNvSpPr>
            <a:spLocks noChangeAspect="1"/>
          </p:cNvSpPr>
          <p:nvPr/>
        </p:nvSpPr>
        <p:spPr bwMode="auto">
          <a:xfrm>
            <a:off x="3114675" y="4079875"/>
            <a:ext cx="377825" cy="647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7531 w 37531"/>
              <a:gd name="T1" fmla="*/ 36186 h 43200"/>
              <a:gd name="T2" fmla="*/ 36417 w 37531"/>
              <a:gd name="T3" fmla="*/ 5883 h 43200"/>
              <a:gd name="T4" fmla="*/ 21600 w 3753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31" h="43200" fill="none" extrusionOk="0">
                <a:moveTo>
                  <a:pt x="37531" y="36186"/>
                </a:moveTo>
                <a:cubicBezTo>
                  <a:pt x="33439" y="40655"/>
                  <a:pt x="2765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8" y="-1"/>
                  <a:pt x="32408" y="2104"/>
                  <a:pt x="36416" y="5883"/>
                </a:cubicBezTo>
              </a:path>
              <a:path w="37531" h="43200" stroke="0" extrusionOk="0">
                <a:moveTo>
                  <a:pt x="37531" y="36186"/>
                </a:moveTo>
                <a:cubicBezTo>
                  <a:pt x="33439" y="40655"/>
                  <a:pt x="2765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8" y="-1"/>
                  <a:pt x="32408" y="2104"/>
                  <a:pt x="36416" y="588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5470" name="AutoShape 14" descr="球体"/>
          <p:cNvSpPr>
            <a:spLocks noChangeArrowheads="1"/>
          </p:cNvSpPr>
          <p:nvPr/>
        </p:nvSpPr>
        <p:spPr bwMode="auto">
          <a:xfrm>
            <a:off x="1271588" y="3279775"/>
            <a:ext cx="2525712" cy="882650"/>
          </a:xfrm>
          <a:prstGeom prst="parallelogram">
            <a:avLst>
              <a:gd name="adj" fmla="val 34351"/>
            </a:avLst>
          </a:prstGeom>
          <a:pattFill prst="sphere">
            <a:fgClr>
              <a:srgbClr val="FF9900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5471" name="AutoShape 15" descr="球体"/>
          <p:cNvSpPr>
            <a:spLocks noChangeArrowheads="1"/>
          </p:cNvSpPr>
          <p:nvPr/>
        </p:nvSpPr>
        <p:spPr bwMode="auto">
          <a:xfrm flipV="1">
            <a:off x="1277938" y="4624388"/>
            <a:ext cx="2536825" cy="890587"/>
          </a:xfrm>
          <a:prstGeom prst="parallelogram">
            <a:avLst>
              <a:gd name="adj" fmla="val 35184"/>
            </a:avLst>
          </a:prstGeom>
          <a:pattFill prst="sphere">
            <a:fgClr>
              <a:srgbClr val="FF9900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75472" name="Object 16"/>
          <p:cNvGraphicFramePr>
            <a:graphicFrameLocks noChangeAspect="1"/>
          </p:cNvGraphicFramePr>
          <p:nvPr/>
        </p:nvGraphicFramePr>
        <p:xfrm>
          <a:off x="366713" y="1700213"/>
          <a:ext cx="5459412" cy="942975"/>
        </p:xfrm>
        <a:graphic>
          <a:graphicData uri="http://schemas.openxmlformats.org/presentationml/2006/ole">
            <p:oleObj spid="_x0000_s275472" name="Equation" r:id="rId3" imgW="2425680" imgH="419040" progId="Equation.DSMT4">
              <p:embed/>
            </p:oleObj>
          </a:graphicData>
        </a:graphic>
      </p:graphicFrame>
      <p:graphicFrame>
        <p:nvGraphicFramePr>
          <p:cNvPr id="275473" name="Object 17"/>
          <p:cNvGraphicFramePr>
            <a:graphicFrameLocks noChangeAspect="1"/>
          </p:cNvGraphicFramePr>
          <p:nvPr/>
        </p:nvGraphicFramePr>
        <p:xfrm>
          <a:off x="6227763" y="1693863"/>
          <a:ext cx="2586037" cy="871537"/>
        </p:xfrm>
        <a:graphic>
          <a:graphicData uri="http://schemas.openxmlformats.org/presentationml/2006/ole">
            <p:oleObj spid="_x0000_s275473" name="Equation" r:id="rId4" imgW="1282680" imgH="431640" progId="Equation.DSMT4">
              <p:embed/>
            </p:oleObj>
          </a:graphicData>
        </a:graphic>
      </p:graphicFrame>
      <p:graphicFrame>
        <p:nvGraphicFramePr>
          <p:cNvPr id="275474" name="Object 18"/>
          <p:cNvGraphicFramePr>
            <a:graphicFrameLocks noChangeAspect="1"/>
          </p:cNvGraphicFramePr>
          <p:nvPr/>
        </p:nvGraphicFramePr>
        <p:xfrm>
          <a:off x="4189413" y="3767138"/>
          <a:ext cx="4703762" cy="1822450"/>
        </p:xfrm>
        <a:graphic>
          <a:graphicData uri="http://schemas.openxmlformats.org/presentationml/2006/ole">
            <p:oleObj spid="_x0000_s275474" name="Equation" r:id="rId5" imgW="2031840" imgH="787320" progId="Equation.DSMT4">
              <p:embed/>
            </p:oleObj>
          </a:graphicData>
        </a:graphic>
      </p:graphicFrame>
      <p:sp>
        <p:nvSpPr>
          <p:cNvPr id="275475" name="Rectangle 19"/>
          <p:cNvSpPr>
            <a:spLocks noChangeArrowheads="1"/>
          </p:cNvSpPr>
          <p:nvPr/>
        </p:nvSpPr>
        <p:spPr bwMode="auto">
          <a:xfrm>
            <a:off x="5508625" y="3065463"/>
            <a:ext cx="2347913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Fabry</a:t>
            </a:r>
            <a:r>
              <a:rPr lang="zh-CN" altLang="en-US" sz="3200">
                <a:solidFill>
                  <a:schemeClr val="tx2"/>
                </a:solidFill>
                <a:ea typeface="黑体" pitchFamily="49" charset="-122"/>
                <a:cs typeface="宋体" pitchFamily="2" charset="-122"/>
                <a:sym typeface="Wingdings" pitchFamily="2" charset="2"/>
              </a:rPr>
              <a:t>因子：</a:t>
            </a:r>
          </a:p>
        </p:txBody>
      </p:sp>
      <p:sp>
        <p:nvSpPr>
          <p:cNvPr id="275476" name="Text Box 20"/>
          <p:cNvSpPr txBox="1">
            <a:spLocks noChangeArrowheads="1"/>
          </p:cNvSpPr>
          <p:nvPr/>
        </p:nvSpPr>
        <p:spPr bwMode="auto">
          <a:xfrm>
            <a:off x="4859338" y="5916613"/>
            <a:ext cx="3838575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细导线（超导磁体）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1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均匀分布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7286625" y="0"/>
            <a:ext cx="18573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9</a:t>
            </a:r>
          </a:p>
        </p:txBody>
      </p:sp>
      <p:pic>
        <p:nvPicPr>
          <p:cNvPr id="276485" name="Picture 5" descr="Contours of G factor_uni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1557338"/>
            <a:ext cx="5086350" cy="5184775"/>
          </a:xfrm>
          <a:prstGeom prst="rect">
            <a:avLst/>
          </a:prstGeom>
          <a:noFill/>
        </p:spPr>
      </p:pic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5867400" y="2997200"/>
            <a:ext cx="3113088" cy="1816100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kumimoji="1" lang="zh-CN" altLang="en-US" sz="2800">
                <a:solidFill>
                  <a:schemeClr val="bg1"/>
                </a:solidFill>
                <a:sym typeface="Symbol" pitchFamily="18" charset="2"/>
              </a:rPr>
              <a:t>＝ </a:t>
            </a:r>
            <a:r>
              <a:rPr kumimoji="1" lang="en-US" altLang="zh-CN" sz="2800">
                <a:solidFill>
                  <a:schemeClr val="bg1"/>
                </a:solidFill>
                <a:sym typeface="Symbol" pitchFamily="18" charset="2"/>
              </a:rPr>
              <a:t>3.095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kumimoji="1" lang="zh-CN" altLang="en-US" sz="2800">
                <a:solidFill>
                  <a:schemeClr val="bg1"/>
                </a:solidFill>
                <a:sym typeface="Symbol" pitchFamily="18" charset="2"/>
              </a:rPr>
              <a:t>＝ </a:t>
            </a:r>
            <a:r>
              <a:rPr kumimoji="1" lang="en-US" altLang="zh-CN" sz="2800">
                <a:solidFill>
                  <a:schemeClr val="bg1"/>
                </a:solidFill>
                <a:sym typeface="Symbol" pitchFamily="18" charset="2"/>
              </a:rPr>
              <a:t>1.862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G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b="1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kumimoji="1" lang="zh-CN" altLang="en-US" sz="2800" b="1">
                <a:solidFill>
                  <a:schemeClr val="bg1"/>
                </a:solidFill>
                <a:sym typeface="Symbol" pitchFamily="18" charset="2"/>
              </a:rPr>
              <a:t>＝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0.142 624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2781300" y="3446463"/>
            <a:ext cx="0" cy="30686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 rot="5400000">
            <a:off x="2229644" y="2672556"/>
            <a:ext cx="0" cy="30686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6489" name="Oval 9"/>
          <p:cNvSpPr>
            <a:spLocks noChangeArrowheads="1"/>
          </p:cNvSpPr>
          <p:nvPr/>
        </p:nvSpPr>
        <p:spPr bwMode="auto">
          <a:xfrm rot="2431033">
            <a:off x="2641600" y="3938588"/>
            <a:ext cx="309563" cy="5127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6490" name="Freeform 10"/>
          <p:cNvSpPr>
            <a:spLocks/>
          </p:cNvSpPr>
          <p:nvPr/>
        </p:nvSpPr>
        <p:spPr bwMode="auto">
          <a:xfrm>
            <a:off x="2771775" y="4005263"/>
            <a:ext cx="3024188" cy="115252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088" y="408"/>
              </a:cxn>
              <a:cxn ang="0">
                <a:pos x="1496" y="90"/>
              </a:cxn>
              <a:cxn ang="0">
                <a:pos x="1950" y="0"/>
              </a:cxn>
            </a:cxnLst>
            <a:rect l="0" t="0" r="r" b="b"/>
            <a:pathLst>
              <a:path w="1950" h="408">
                <a:moveTo>
                  <a:pt x="0" y="90"/>
                </a:moveTo>
                <a:cubicBezTo>
                  <a:pt x="419" y="249"/>
                  <a:pt x="839" y="408"/>
                  <a:pt x="1088" y="408"/>
                </a:cubicBezTo>
                <a:cubicBezTo>
                  <a:pt x="1337" y="408"/>
                  <a:pt x="1352" y="158"/>
                  <a:pt x="1496" y="90"/>
                </a:cubicBezTo>
                <a:cubicBezTo>
                  <a:pt x="1640" y="22"/>
                  <a:pt x="1795" y="11"/>
                  <a:pt x="1950" y="0"/>
                </a:cubicBezTo>
              </a:path>
            </a:pathLst>
          </a:custGeom>
          <a:noFill/>
          <a:ln w="38100" cap="rnd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5608638" y="6237288"/>
            <a:ext cx="404812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107950" y="1412875"/>
            <a:ext cx="37623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rgbClr val="FF0000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6300788" y="1916113"/>
            <a:ext cx="2212975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黑体" pitchFamily="49" charset="-122"/>
                <a:cs typeface="宋体" pitchFamily="2" charset="-122"/>
              </a:rPr>
              <a:t>最省电几何</a:t>
            </a:r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900113" y="1989138"/>
            <a:ext cx="1263650" cy="519112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G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b="1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 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6084888" y="5802313"/>
            <a:ext cx="2741612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/>
              <a:t>1.1</a:t>
            </a:r>
            <a:r>
              <a:rPr kumimoji="1" lang="zh-CN" altLang="en-US" sz="3200"/>
              <a:t>高度 </a:t>
            </a:r>
            <a:r>
              <a:rPr kumimoji="1" lang="zh-CN" altLang="en-US" sz="3200">
                <a:sym typeface="Symbol" pitchFamily="18" charset="2"/>
              </a:rPr>
              <a:t> </a:t>
            </a:r>
            <a:r>
              <a:rPr kumimoji="1" lang="zh-CN" altLang="en-US" sz="3200"/>
              <a:t>半径</a:t>
            </a:r>
          </a:p>
        </p:txBody>
      </p:sp>
      <p:graphicFrame>
        <p:nvGraphicFramePr>
          <p:cNvPr id="276496" name="Object 16"/>
          <p:cNvGraphicFramePr>
            <a:graphicFrameLocks noChangeAspect="1"/>
          </p:cNvGraphicFramePr>
          <p:nvPr/>
        </p:nvGraphicFramePr>
        <p:xfrm>
          <a:off x="5929313" y="5059363"/>
          <a:ext cx="2828925" cy="544512"/>
        </p:xfrm>
        <a:graphic>
          <a:graphicData uri="http://schemas.openxmlformats.org/presentationml/2006/ole">
            <p:oleObj spid="_x0000_s276496" name="Equation" r:id="rId4" imgW="13204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field with uniform cur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628775"/>
            <a:ext cx="6121400" cy="4851400"/>
          </a:xfrm>
          <a:prstGeom prst="rect">
            <a:avLst/>
          </a:prstGeom>
          <a:noFill/>
        </p:spPr>
      </p:pic>
      <p:sp>
        <p:nvSpPr>
          <p:cNvPr id="277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1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均匀分布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10</a:t>
            </a:r>
          </a:p>
        </p:txBody>
      </p:sp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4976813" y="1628775"/>
          <a:ext cx="3916362" cy="828675"/>
        </p:xfrm>
        <a:graphic>
          <a:graphicData uri="http://schemas.openxmlformats.org/presentationml/2006/ole">
            <p:oleObj spid="_x0000_s277510" name="Equation" r:id="rId4" imgW="1739880" imgH="368280" progId="Equation.DSMT4">
              <p:embed/>
            </p:oleObj>
          </a:graphicData>
        </a:graphic>
      </p:graphicFrame>
      <p:graphicFrame>
        <p:nvGraphicFramePr>
          <p:cNvPr id="277511" name="Object 7"/>
          <p:cNvGraphicFramePr>
            <a:graphicFrameLocks noChangeAspect="1"/>
          </p:cNvGraphicFramePr>
          <p:nvPr/>
        </p:nvGraphicFramePr>
        <p:xfrm>
          <a:off x="3924300" y="5310188"/>
          <a:ext cx="5113338" cy="1143000"/>
        </p:xfrm>
        <a:graphic>
          <a:graphicData uri="http://schemas.openxmlformats.org/presentationml/2006/ole">
            <p:oleObj spid="_x0000_s277511" name="Equation" r:id="rId5" imgW="2387520" imgH="533160" progId="Equation.DSMT4">
              <p:embed/>
            </p:oleObj>
          </a:graphicData>
        </a:graphic>
      </p:graphicFrame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6588125" y="3860800"/>
            <a:ext cx="2212975" cy="579438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磁场～几何</a:t>
            </a:r>
          </a:p>
        </p:txBody>
      </p:sp>
      <p:graphicFrame>
        <p:nvGraphicFramePr>
          <p:cNvPr id="277513" name="Object 9"/>
          <p:cNvGraphicFramePr>
            <a:graphicFrameLocks noChangeAspect="1"/>
          </p:cNvGraphicFramePr>
          <p:nvPr/>
        </p:nvGraphicFramePr>
        <p:xfrm>
          <a:off x="6207125" y="2740025"/>
          <a:ext cx="2828925" cy="544513"/>
        </p:xfrm>
        <a:graphic>
          <a:graphicData uri="http://schemas.openxmlformats.org/presentationml/2006/ole">
            <p:oleObj spid="_x0000_s277513" name="Equation" r:id="rId6" imgW="1320480" imgH="253800" progId="Equation.DSMT4">
              <p:embed/>
            </p:oleObj>
          </a:graphicData>
        </a:graphic>
      </p:graphicFrame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323850" y="1743075"/>
            <a:ext cx="1400175" cy="57943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细导线</a:t>
            </a:r>
          </a:p>
        </p:txBody>
      </p:sp>
      <p:sp>
        <p:nvSpPr>
          <p:cNvPr id="277515" name="Oval 11"/>
          <p:cNvSpPr>
            <a:spLocks noChangeArrowheads="1"/>
          </p:cNvSpPr>
          <p:nvPr/>
        </p:nvSpPr>
        <p:spPr bwMode="auto">
          <a:xfrm>
            <a:off x="3132138" y="4076700"/>
            <a:ext cx="215900" cy="144463"/>
          </a:xfrm>
          <a:prstGeom prst="ellipse">
            <a:avLst/>
          </a:prstGeom>
          <a:solidFill>
            <a:srgbClr val="FF66FF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 flipV="1">
            <a:off x="3348038" y="3141663"/>
            <a:ext cx="2879725" cy="1008062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2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径向分布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11</a:t>
            </a:r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107950" y="5876925"/>
            <a:ext cx="3608388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电流密度：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J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(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) =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I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/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</a:p>
        </p:txBody>
      </p:sp>
      <p:sp>
        <p:nvSpPr>
          <p:cNvPr id="278534" name="Oval 6"/>
          <p:cNvSpPr>
            <a:spLocks noChangeArrowheads="1"/>
          </p:cNvSpPr>
          <p:nvPr/>
        </p:nvSpPr>
        <p:spPr bwMode="auto">
          <a:xfrm>
            <a:off x="107950" y="3143250"/>
            <a:ext cx="2014538" cy="2519363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8535" name="Oval 7"/>
          <p:cNvSpPr>
            <a:spLocks noChangeAspect="1" noChangeArrowheads="1"/>
          </p:cNvSpPr>
          <p:nvPr/>
        </p:nvSpPr>
        <p:spPr bwMode="auto">
          <a:xfrm>
            <a:off x="900113" y="4079875"/>
            <a:ext cx="431800" cy="6461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8536" name="Line 8"/>
          <p:cNvSpPr>
            <a:spLocks noChangeShapeType="1"/>
          </p:cNvSpPr>
          <p:nvPr/>
        </p:nvSpPr>
        <p:spPr bwMode="auto">
          <a:xfrm flipV="1">
            <a:off x="1114425" y="3141663"/>
            <a:ext cx="23066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8537" name="Line 9"/>
          <p:cNvSpPr>
            <a:spLocks noChangeShapeType="1"/>
          </p:cNvSpPr>
          <p:nvPr/>
        </p:nvSpPr>
        <p:spPr bwMode="auto">
          <a:xfrm>
            <a:off x="1114425" y="5662613"/>
            <a:ext cx="2306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8538" name="Arc 10"/>
          <p:cNvSpPr>
            <a:spLocks/>
          </p:cNvSpPr>
          <p:nvPr/>
        </p:nvSpPr>
        <p:spPr bwMode="auto">
          <a:xfrm>
            <a:off x="3354388" y="3141663"/>
            <a:ext cx="1008062" cy="2519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8"/>
              <a:gd name="T2" fmla="*/ 259 w 21600"/>
              <a:gd name="T3" fmla="*/ 43198 h 43198"/>
              <a:gd name="T4" fmla="*/ 0 w 21600"/>
              <a:gd name="T5" fmla="*/ 21600 h 4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28"/>
                  <a:pt x="12086" y="43056"/>
                  <a:pt x="259" y="43198"/>
                </a:cubicBezTo>
              </a:path>
              <a:path w="21600" h="4319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28"/>
                  <a:pt x="12086" y="43056"/>
                  <a:pt x="259" y="4319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8539" name="Arc 11"/>
          <p:cNvSpPr>
            <a:spLocks/>
          </p:cNvSpPr>
          <p:nvPr/>
        </p:nvSpPr>
        <p:spPr bwMode="auto">
          <a:xfrm>
            <a:off x="3351213" y="3287713"/>
            <a:ext cx="1008062" cy="2222500"/>
          </a:xfrm>
          <a:custGeom>
            <a:avLst/>
            <a:gdLst>
              <a:gd name="G0" fmla="+- 0 0 0"/>
              <a:gd name="G1" fmla="+- 19191 0 0"/>
              <a:gd name="G2" fmla="+- 21600 0 0"/>
              <a:gd name="T0" fmla="*/ 9912 w 21600"/>
              <a:gd name="T1" fmla="*/ 0 h 38126"/>
              <a:gd name="T2" fmla="*/ 10394 w 21600"/>
              <a:gd name="T3" fmla="*/ 38126 h 38126"/>
              <a:gd name="T4" fmla="*/ 0 w 21600"/>
              <a:gd name="T5" fmla="*/ 19191 h 38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126" fill="none" extrusionOk="0">
                <a:moveTo>
                  <a:pt x="9912" y="-1"/>
                </a:moveTo>
                <a:cubicBezTo>
                  <a:pt x="17090" y="3707"/>
                  <a:pt x="21600" y="11111"/>
                  <a:pt x="21600" y="19191"/>
                </a:cubicBezTo>
                <a:cubicBezTo>
                  <a:pt x="21600" y="27074"/>
                  <a:pt x="17304" y="34332"/>
                  <a:pt x="10393" y="38125"/>
                </a:cubicBezTo>
              </a:path>
              <a:path w="21600" h="38126" stroke="0" extrusionOk="0">
                <a:moveTo>
                  <a:pt x="9912" y="-1"/>
                </a:moveTo>
                <a:cubicBezTo>
                  <a:pt x="17090" y="3707"/>
                  <a:pt x="21600" y="11111"/>
                  <a:pt x="21600" y="19191"/>
                </a:cubicBezTo>
                <a:cubicBezTo>
                  <a:pt x="21600" y="27074"/>
                  <a:pt x="17304" y="34332"/>
                  <a:pt x="10393" y="38125"/>
                </a:cubicBezTo>
                <a:lnTo>
                  <a:pt x="0" y="19191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8540" name="Freeform 12"/>
          <p:cNvSpPr>
            <a:spLocks/>
          </p:cNvSpPr>
          <p:nvPr/>
        </p:nvSpPr>
        <p:spPr bwMode="auto">
          <a:xfrm>
            <a:off x="923925" y="4078288"/>
            <a:ext cx="2289175" cy="647700"/>
          </a:xfrm>
          <a:custGeom>
            <a:avLst/>
            <a:gdLst/>
            <a:ahLst/>
            <a:cxnLst>
              <a:cxn ang="0">
                <a:pos x="1442" y="344"/>
              </a:cxn>
              <a:cxn ang="0">
                <a:pos x="1442" y="52"/>
              </a:cxn>
              <a:cxn ang="0">
                <a:pos x="216" y="56"/>
              </a:cxn>
              <a:cxn ang="0">
                <a:pos x="117" y="0"/>
              </a:cxn>
              <a:cxn ang="0">
                <a:pos x="39" y="50"/>
              </a:cxn>
              <a:cxn ang="0">
                <a:pos x="0" y="137"/>
              </a:cxn>
              <a:cxn ang="0">
                <a:pos x="2" y="271"/>
              </a:cxn>
              <a:cxn ang="0">
                <a:pos x="38" y="361"/>
              </a:cxn>
              <a:cxn ang="0">
                <a:pos x="78" y="389"/>
              </a:cxn>
              <a:cxn ang="0">
                <a:pos x="117" y="408"/>
              </a:cxn>
              <a:cxn ang="0">
                <a:pos x="174" y="388"/>
              </a:cxn>
              <a:cxn ang="0">
                <a:pos x="215" y="346"/>
              </a:cxn>
              <a:cxn ang="0">
                <a:pos x="1442" y="344"/>
              </a:cxn>
            </a:cxnLst>
            <a:rect l="0" t="0" r="r" b="b"/>
            <a:pathLst>
              <a:path w="1442" h="408">
                <a:moveTo>
                  <a:pt x="1442" y="344"/>
                </a:moveTo>
                <a:lnTo>
                  <a:pt x="1442" y="52"/>
                </a:lnTo>
                <a:lnTo>
                  <a:pt x="216" y="56"/>
                </a:lnTo>
                <a:lnTo>
                  <a:pt x="117" y="0"/>
                </a:lnTo>
                <a:lnTo>
                  <a:pt x="39" y="50"/>
                </a:lnTo>
                <a:lnTo>
                  <a:pt x="0" y="137"/>
                </a:lnTo>
                <a:lnTo>
                  <a:pt x="2" y="271"/>
                </a:lnTo>
                <a:lnTo>
                  <a:pt x="38" y="361"/>
                </a:lnTo>
                <a:lnTo>
                  <a:pt x="78" y="389"/>
                </a:lnTo>
                <a:lnTo>
                  <a:pt x="117" y="408"/>
                </a:lnTo>
                <a:lnTo>
                  <a:pt x="174" y="388"/>
                </a:lnTo>
                <a:lnTo>
                  <a:pt x="215" y="346"/>
                </a:lnTo>
                <a:lnTo>
                  <a:pt x="1442" y="344"/>
                </a:lnTo>
                <a:close/>
              </a:path>
            </a:pathLst>
          </a:custGeom>
          <a:gradFill rotWithShape="1">
            <a:gsLst>
              <a:gs pos="0">
                <a:srgbClr val="985E10"/>
              </a:gs>
              <a:gs pos="50000">
                <a:schemeClr val="bg1"/>
              </a:gs>
              <a:gs pos="100000">
                <a:srgbClr val="985E10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8541" name="Arc 13"/>
          <p:cNvSpPr>
            <a:spLocks noChangeAspect="1"/>
          </p:cNvSpPr>
          <p:nvPr/>
        </p:nvSpPr>
        <p:spPr bwMode="auto">
          <a:xfrm>
            <a:off x="3114675" y="4079875"/>
            <a:ext cx="377825" cy="647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7531 w 37531"/>
              <a:gd name="T1" fmla="*/ 36186 h 43200"/>
              <a:gd name="T2" fmla="*/ 36417 w 37531"/>
              <a:gd name="T3" fmla="*/ 5883 h 43200"/>
              <a:gd name="T4" fmla="*/ 21600 w 3753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31" h="43200" fill="none" extrusionOk="0">
                <a:moveTo>
                  <a:pt x="37531" y="36186"/>
                </a:moveTo>
                <a:cubicBezTo>
                  <a:pt x="33439" y="40655"/>
                  <a:pt x="2765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8" y="-1"/>
                  <a:pt x="32408" y="2104"/>
                  <a:pt x="36416" y="5883"/>
                </a:cubicBezTo>
              </a:path>
              <a:path w="37531" h="43200" stroke="0" extrusionOk="0">
                <a:moveTo>
                  <a:pt x="37531" y="36186"/>
                </a:moveTo>
                <a:cubicBezTo>
                  <a:pt x="33439" y="40655"/>
                  <a:pt x="2765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8" y="-1"/>
                  <a:pt x="32408" y="2104"/>
                  <a:pt x="36416" y="588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8542" name="AutoShape 14"/>
          <p:cNvSpPr>
            <a:spLocks noChangeArrowheads="1"/>
          </p:cNvSpPr>
          <p:nvPr/>
        </p:nvSpPr>
        <p:spPr bwMode="auto">
          <a:xfrm>
            <a:off x="1271588" y="3290888"/>
            <a:ext cx="2525712" cy="876300"/>
          </a:xfrm>
          <a:prstGeom prst="parallelogram">
            <a:avLst>
              <a:gd name="adj" fmla="val 3560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8543" name="AutoShape 15"/>
          <p:cNvSpPr>
            <a:spLocks noChangeArrowheads="1"/>
          </p:cNvSpPr>
          <p:nvPr/>
        </p:nvSpPr>
        <p:spPr bwMode="auto">
          <a:xfrm flipV="1">
            <a:off x="1289050" y="4614863"/>
            <a:ext cx="2530475" cy="890587"/>
          </a:xfrm>
          <a:prstGeom prst="parallelogram">
            <a:avLst>
              <a:gd name="adj" fmla="val 35096"/>
            </a:avLst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78544" name="Object 16"/>
          <p:cNvGraphicFramePr>
            <a:graphicFrameLocks noChangeAspect="1"/>
          </p:cNvGraphicFramePr>
          <p:nvPr/>
        </p:nvGraphicFramePr>
        <p:xfrm>
          <a:off x="179388" y="1628775"/>
          <a:ext cx="6775450" cy="971550"/>
        </p:xfrm>
        <a:graphic>
          <a:graphicData uri="http://schemas.openxmlformats.org/presentationml/2006/ole">
            <p:oleObj spid="_x0000_s278544" name="Equation" r:id="rId3" imgW="3009600" imgH="431640" progId="Equation.DSMT4">
              <p:embed/>
            </p:oleObj>
          </a:graphicData>
        </a:graphic>
      </p:graphicFrame>
      <p:graphicFrame>
        <p:nvGraphicFramePr>
          <p:cNvPr id="278545" name="Object 17"/>
          <p:cNvGraphicFramePr>
            <a:graphicFrameLocks noChangeAspect="1"/>
          </p:cNvGraphicFramePr>
          <p:nvPr/>
        </p:nvGraphicFramePr>
        <p:xfrm>
          <a:off x="7092950" y="1671638"/>
          <a:ext cx="1946275" cy="820737"/>
        </p:xfrm>
        <a:graphic>
          <a:graphicData uri="http://schemas.openxmlformats.org/presentationml/2006/ole">
            <p:oleObj spid="_x0000_s278545" name="Equation" r:id="rId4" imgW="965160" imgH="406080" progId="Equation.DSMT4">
              <p:embed/>
            </p:oleObj>
          </a:graphicData>
        </a:graphic>
      </p:graphicFrame>
      <p:graphicFrame>
        <p:nvGraphicFramePr>
          <p:cNvPr id="278546" name="Object 18"/>
          <p:cNvGraphicFramePr>
            <a:graphicFrameLocks noChangeAspect="1"/>
          </p:cNvGraphicFramePr>
          <p:nvPr/>
        </p:nvGraphicFramePr>
        <p:xfrm>
          <a:off x="3995738" y="3716338"/>
          <a:ext cx="4997450" cy="1822450"/>
        </p:xfrm>
        <a:graphic>
          <a:graphicData uri="http://schemas.openxmlformats.org/presentationml/2006/ole">
            <p:oleObj spid="_x0000_s278546" name="Equation" r:id="rId5" imgW="2158920" imgH="787320" progId="Equation.DSMT4">
              <p:embed/>
            </p:oleObj>
          </a:graphicData>
        </a:graphic>
      </p:graphicFrame>
      <p:sp>
        <p:nvSpPr>
          <p:cNvPr id="278547" name="Rectangle 19"/>
          <p:cNvSpPr>
            <a:spLocks noChangeArrowheads="1"/>
          </p:cNvSpPr>
          <p:nvPr/>
        </p:nvSpPr>
        <p:spPr bwMode="auto">
          <a:xfrm>
            <a:off x="5508625" y="3065463"/>
            <a:ext cx="2347913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Fabry</a:t>
            </a:r>
            <a:r>
              <a:rPr lang="zh-CN" altLang="en-US" sz="3200">
                <a:solidFill>
                  <a:schemeClr val="tx2"/>
                </a:solidFill>
                <a:ea typeface="黑体" pitchFamily="49" charset="-122"/>
                <a:cs typeface="宋体" pitchFamily="2" charset="-122"/>
                <a:sym typeface="Wingdings" pitchFamily="2" charset="2"/>
              </a:rPr>
              <a:t>因子：</a:t>
            </a:r>
          </a:p>
        </p:txBody>
      </p:sp>
      <p:sp>
        <p:nvSpPr>
          <p:cNvPr id="278548" name="Text Box 20"/>
          <p:cNvSpPr txBox="1">
            <a:spLocks noChangeArrowheads="1"/>
          </p:cNvSpPr>
          <p:nvPr/>
        </p:nvSpPr>
        <p:spPr bwMode="auto">
          <a:xfrm>
            <a:off x="5508625" y="5876925"/>
            <a:ext cx="1919288" cy="57943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>
                <a:solidFill>
                  <a:schemeClr val="bg1"/>
                </a:solidFill>
              </a:rPr>
              <a:t>Bitter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Contours of G factor_B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557338"/>
            <a:ext cx="5014913" cy="5111750"/>
          </a:xfrm>
          <a:prstGeom prst="rect">
            <a:avLst/>
          </a:prstGeom>
          <a:noFill/>
        </p:spPr>
      </p:pic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2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径向分布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12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5851525" y="2981325"/>
            <a:ext cx="3113088" cy="1816100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kumimoji="1" lang="zh-CN" altLang="en-US" sz="2800">
                <a:solidFill>
                  <a:schemeClr val="bg1"/>
                </a:solidFill>
                <a:sym typeface="Symbol" pitchFamily="18" charset="2"/>
              </a:rPr>
              <a:t>＝ </a:t>
            </a:r>
            <a:r>
              <a:rPr kumimoji="1" lang="en-US" altLang="zh-CN" sz="2800">
                <a:solidFill>
                  <a:schemeClr val="bg1"/>
                </a:solidFill>
                <a:sym typeface="Symbol" pitchFamily="18" charset="2"/>
              </a:rPr>
              <a:t>6.423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kumimoji="1" lang="zh-CN" altLang="en-US" sz="2800">
                <a:solidFill>
                  <a:schemeClr val="bg1"/>
                </a:solidFill>
                <a:sym typeface="Symbol" pitchFamily="18" charset="2"/>
              </a:rPr>
              <a:t>＝ </a:t>
            </a:r>
            <a:r>
              <a:rPr kumimoji="1" lang="en-US" altLang="zh-CN" sz="2800">
                <a:solidFill>
                  <a:schemeClr val="bg1"/>
                </a:solidFill>
                <a:sym typeface="Symbol" pitchFamily="18" charset="2"/>
              </a:rPr>
              <a:t>2.146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G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b="1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kumimoji="1" lang="zh-CN" altLang="en-US" sz="2800" b="1">
                <a:solidFill>
                  <a:schemeClr val="bg1"/>
                </a:solidFill>
                <a:sym typeface="Symbol" pitchFamily="18" charset="2"/>
              </a:rPr>
              <a:t>＝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0.166 461</a:t>
            </a:r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>
            <a:off x="3563938" y="3357563"/>
            <a:ext cx="0" cy="30686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 rot="16200000" flipH="1">
            <a:off x="2413000" y="2165350"/>
            <a:ext cx="0" cy="345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9561" name="Oval 9"/>
          <p:cNvSpPr>
            <a:spLocks noChangeArrowheads="1"/>
          </p:cNvSpPr>
          <p:nvPr/>
        </p:nvSpPr>
        <p:spPr bwMode="auto">
          <a:xfrm rot="4055626">
            <a:off x="3380581" y="3512344"/>
            <a:ext cx="404813" cy="7143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79562" name="Freeform 10"/>
          <p:cNvSpPr>
            <a:spLocks/>
          </p:cNvSpPr>
          <p:nvPr/>
        </p:nvSpPr>
        <p:spPr bwMode="auto">
          <a:xfrm>
            <a:off x="3708400" y="3860800"/>
            <a:ext cx="2087563" cy="93662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088" y="408"/>
              </a:cxn>
              <a:cxn ang="0">
                <a:pos x="1496" y="90"/>
              </a:cxn>
              <a:cxn ang="0">
                <a:pos x="1950" y="0"/>
              </a:cxn>
            </a:cxnLst>
            <a:rect l="0" t="0" r="r" b="b"/>
            <a:pathLst>
              <a:path w="1950" h="408">
                <a:moveTo>
                  <a:pt x="0" y="90"/>
                </a:moveTo>
                <a:cubicBezTo>
                  <a:pt x="419" y="249"/>
                  <a:pt x="839" y="408"/>
                  <a:pt x="1088" y="408"/>
                </a:cubicBezTo>
                <a:cubicBezTo>
                  <a:pt x="1337" y="408"/>
                  <a:pt x="1352" y="158"/>
                  <a:pt x="1496" y="90"/>
                </a:cubicBezTo>
                <a:cubicBezTo>
                  <a:pt x="1640" y="22"/>
                  <a:pt x="1795" y="11"/>
                  <a:pt x="1950" y="0"/>
                </a:cubicBezTo>
              </a:path>
            </a:pathLst>
          </a:custGeom>
          <a:noFill/>
          <a:ln w="38100" cap="rnd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5608638" y="6237288"/>
            <a:ext cx="404812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107950" y="1412875"/>
            <a:ext cx="37623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rgbClr val="FF0000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6300788" y="1916113"/>
            <a:ext cx="2212975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黑体" pitchFamily="49" charset="-122"/>
                <a:cs typeface="宋体" pitchFamily="2" charset="-122"/>
              </a:rPr>
              <a:t>最省电几何</a:t>
            </a:r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900113" y="1989138"/>
            <a:ext cx="1263650" cy="519112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G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b="1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 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6084888" y="5729288"/>
            <a:ext cx="2741612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/>
              <a:t>1.7</a:t>
            </a:r>
            <a:r>
              <a:rPr kumimoji="1" lang="zh-CN" altLang="en-US" sz="3200"/>
              <a:t>高度 </a:t>
            </a:r>
            <a:r>
              <a:rPr kumimoji="1" lang="zh-CN" altLang="en-US" sz="3200">
                <a:sym typeface="Symbol" pitchFamily="18" charset="2"/>
              </a:rPr>
              <a:t> </a:t>
            </a:r>
            <a:r>
              <a:rPr kumimoji="1" lang="zh-CN" altLang="en-US" sz="3200"/>
              <a:t>半径</a:t>
            </a:r>
          </a:p>
        </p:txBody>
      </p:sp>
      <p:graphicFrame>
        <p:nvGraphicFramePr>
          <p:cNvPr id="279568" name="Object 16"/>
          <p:cNvGraphicFramePr>
            <a:graphicFrameLocks noChangeAspect="1"/>
          </p:cNvGraphicFramePr>
          <p:nvPr/>
        </p:nvGraphicFramePr>
        <p:xfrm>
          <a:off x="6010275" y="5072063"/>
          <a:ext cx="2665413" cy="517525"/>
        </p:xfrm>
        <a:graphic>
          <a:graphicData uri="http://schemas.openxmlformats.org/presentationml/2006/ole">
            <p:oleObj spid="_x0000_s279568" name="Equation" r:id="rId4" imgW="12445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field with reversed raidal current b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824038"/>
            <a:ext cx="6265863" cy="4627562"/>
          </a:xfrm>
          <a:prstGeom prst="rect">
            <a:avLst/>
          </a:prstGeom>
          <a:noFill/>
        </p:spPr>
      </p:pic>
      <p:sp>
        <p:nvSpPr>
          <p:cNvPr id="280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2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径向分布</a:t>
            </a: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13</a:t>
            </a:r>
          </a:p>
        </p:txBody>
      </p:sp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5062538" y="1663700"/>
          <a:ext cx="3744912" cy="828675"/>
        </p:xfrm>
        <a:graphic>
          <a:graphicData uri="http://schemas.openxmlformats.org/presentationml/2006/ole">
            <p:oleObj spid="_x0000_s280582" name="Equation" r:id="rId4" imgW="1663560" imgH="368280" progId="Equation.DSMT4">
              <p:embed/>
            </p:oleObj>
          </a:graphicData>
        </a:graphic>
      </p:graphicFrame>
      <p:graphicFrame>
        <p:nvGraphicFramePr>
          <p:cNvPr id="280583" name="Object 7"/>
          <p:cNvGraphicFramePr>
            <a:graphicFrameLocks noChangeAspect="1"/>
          </p:cNvGraphicFramePr>
          <p:nvPr/>
        </p:nvGraphicFramePr>
        <p:xfrm>
          <a:off x="3351213" y="5229225"/>
          <a:ext cx="5657850" cy="1198563"/>
        </p:xfrm>
        <a:graphic>
          <a:graphicData uri="http://schemas.openxmlformats.org/presentationml/2006/ole">
            <p:oleObj spid="_x0000_s280583" name="Equation" r:id="rId5" imgW="2641320" imgH="558720" progId="Equation.DSMT4">
              <p:embed/>
            </p:oleObj>
          </a:graphicData>
        </a:graphic>
      </p:graphicFrame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6659563" y="3929063"/>
            <a:ext cx="2212975" cy="57943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磁场～几何</a:t>
            </a:r>
          </a:p>
        </p:txBody>
      </p:sp>
      <p:graphicFrame>
        <p:nvGraphicFramePr>
          <p:cNvPr id="280585" name="Object 9"/>
          <p:cNvGraphicFramePr>
            <a:graphicFrameLocks noChangeAspect="1"/>
          </p:cNvGraphicFramePr>
          <p:nvPr/>
        </p:nvGraphicFramePr>
        <p:xfrm>
          <a:off x="6370638" y="2852738"/>
          <a:ext cx="2665412" cy="517525"/>
        </p:xfrm>
        <a:graphic>
          <a:graphicData uri="http://schemas.openxmlformats.org/presentationml/2006/ole">
            <p:oleObj spid="_x0000_s280585" name="Equation" r:id="rId6" imgW="1244520" imgH="241200" progId="Equation.DSMT4">
              <p:embed/>
            </p:oleObj>
          </a:graphicData>
        </a:graphic>
      </p:graphicFrame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323850" y="1770063"/>
            <a:ext cx="1919288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>
                <a:solidFill>
                  <a:schemeClr val="bg1"/>
                </a:solidFill>
              </a:rPr>
              <a:t>Bitter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  <p:sp>
        <p:nvSpPr>
          <p:cNvPr id="280587" name="Oval 11"/>
          <p:cNvSpPr>
            <a:spLocks noChangeArrowheads="1"/>
          </p:cNvSpPr>
          <p:nvPr/>
        </p:nvSpPr>
        <p:spPr bwMode="auto">
          <a:xfrm>
            <a:off x="4356100" y="4581525"/>
            <a:ext cx="215900" cy="144463"/>
          </a:xfrm>
          <a:prstGeom prst="ellipse">
            <a:avLst/>
          </a:prstGeom>
          <a:solidFill>
            <a:srgbClr val="FF66FF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 flipV="1">
            <a:off x="4572000" y="3429000"/>
            <a:ext cx="1800225" cy="1152525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95288" y="1052513"/>
            <a:ext cx="2665412" cy="4464050"/>
          </a:xfrm>
          <a:prstGeom prst="rect">
            <a:avLst/>
          </a:prstGeom>
          <a:solidFill>
            <a:srgbClr val="00CC99">
              <a:alpha val="3999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3419475" y="1052513"/>
            <a:ext cx="5400675" cy="5616575"/>
          </a:xfrm>
          <a:prstGeom prst="rect">
            <a:avLst/>
          </a:prstGeom>
          <a:solidFill>
            <a:srgbClr val="FF66FF">
              <a:alpha val="3999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endParaRPr kumimoji="1" lang="zh-CN" altLang="zh-CN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965325" y="147638"/>
            <a:ext cx="52133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黑体" pitchFamily="49" charset="-122"/>
              </a:rPr>
              <a:t>磁场的分类：</a:t>
            </a:r>
            <a:r>
              <a:rPr lang="zh-CN" altLang="en-US">
                <a:solidFill>
                  <a:srgbClr val="FF0000"/>
                </a:solidFill>
                <a:ea typeface="隶书" pitchFamily="49" charset="-122"/>
              </a:rPr>
              <a:t>周期性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800475" y="2260600"/>
            <a:ext cx="16351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稳恒磁场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3800475" y="3698875"/>
            <a:ext cx="1635125" cy="2682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脉冲磁场</a:t>
            </a:r>
          </a:p>
          <a:p>
            <a:pPr algn="ctr"/>
            <a:r>
              <a:rPr kumimoji="1" lang="zh-CN" altLang="en-US" sz="2800"/>
              <a:t>～ </a:t>
            </a:r>
            <a:r>
              <a:rPr kumimoji="1" lang="en-US" altLang="zh-CN" sz="2800"/>
              <a:t>ms</a:t>
            </a:r>
          </a:p>
          <a:p>
            <a:pPr algn="ctr"/>
            <a:r>
              <a:rPr kumimoji="1" lang="zh-CN" altLang="en-US" sz="2800"/>
              <a:t>～ </a:t>
            </a:r>
            <a:r>
              <a:rPr kumimoji="1" lang="zh-CN" altLang="en-US" sz="2800">
                <a:sym typeface="Symbol" pitchFamily="18" charset="2"/>
              </a:rPr>
              <a:t></a:t>
            </a:r>
            <a:r>
              <a:rPr kumimoji="1" lang="en-US" altLang="zh-CN" sz="2800"/>
              <a:t>s</a:t>
            </a:r>
          </a:p>
          <a:p>
            <a:pPr algn="ctr"/>
            <a:r>
              <a:rPr kumimoji="1" lang="zh-CN" altLang="en-US" sz="2800"/>
              <a:t>～ </a:t>
            </a:r>
            <a:r>
              <a:rPr kumimoji="1" lang="en-US" altLang="zh-CN" sz="2800"/>
              <a:t>ns</a:t>
            </a:r>
          </a:p>
          <a:p>
            <a:pPr algn="ctr"/>
            <a:r>
              <a:rPr kumimoji="1" lang="zh-CN" altLang="en-US" sz="2800"/>
              <a:t>～ </a:t>
            </a:r>
            <a:r>
              <a:rPr kumimoji="1" lang="en-US" altLang="zh-CN" sz="2800"/>
              <a:t>ps</a:t>
            </a:r>
          </a:p>
          <a:p>
            <a:pPr algn="ctr"/>
            <a:r>
              <a:rPr kumimoji="1" lang="zh-CN" altLang="en-US" sz="2800"/>
              <a:t>～ </a:t>
            </a:r>
            <a:r>
              <a:rPr kumimoji="1" lang="en-US" altLang="zh-CN" sz="2800"/>
              <a:t>fs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5292725" y="2952750"/>
            <a:ext cx="16351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交变磁场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6392863" y="2238375"/>
            <a:ext cx="16351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直流磁场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6804025" y="5589588"/>
            <a:ext cx="1635125" cy="974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电  磁  波</a:t>
            </a:r>
          </a:p>
          <a:p>
            <a:pPr algn="ctr"/>
            <a:r>
              <a:rPr kumimoji="1" lang="en-US" altLang="zh-CN" sz="2800"/>
              <a:t>10</a:t>
            </a:r>
            <a:r>
              <a:rPr kumimoji="1" lang="en-US" altLang="zh-CN" sz="2800" baseline="30000"/>
              <a:t>15</a:t>
            </a:r>
            <a:r>
              <a:rPr kumimoji="1" lang="en-US" altLang="zh-CN" sz="2800"/>
              <a:t> Hz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3962400" y="1230313"/>
            <a:ext cx="1257300" cy="636587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 间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6843713" y="1196975"/>
            <a:ext cx="1257300" cy="636588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频 率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6804025" y="4897438"/>
            <a:ext cx="16351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微波磁场</a:t>
            </a: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1044575" y="2278063"/>
            <a:ext cx="16351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均匀磁场</a:t>
            </a:r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1044575" y="4076700"/>
            <a:ext cx="16351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>
                <a:solidFill>
                  <a:srgbClr val="E78F19"/>
                </a:solidFill>
              </a:rPr>
              <a:t>梯度磁场</a:t>
            </a:r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1217613" y="1247775"/>
            <a:ext cx="1257300" cy="636588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空 间</a:t>
            </a:r>
          </a:p>
        </p:txBody>
      </p:sp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684213" y="3359150"/>
            <a:ext cx="19907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非均匀磁场</a:t>
            </a:r>
          </a:p>
        </p:txBody>
      </p:sp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6804025" y="4294188"/>
            <a:ext cx="16351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射频磁场</a:t>
            </a:r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6804025" y="3644900"/>
            <a:ext cx="16351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工频磁场</a:t>
            </a:r>
          </a:p>
        </p:txBody>
      </p:sp>
      <p:sp>
        <p:nvSpPr>
          <p:cNvPr id="234515" name="Text Box 19"/>
          <p:cNvSpPr txBox="1">
            <a:spLocks noChangeArrowheads="1"/>
          </p:cNvSpPr>
          <p:nvPr/>
        </p:nvSpPr>
        <p:spPr bwMode="auto">
          <a:xfrm>
            <a:off x="1042988" y="4752975"/>
            <a:ext cx="16351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>
                <a:solidFill>
                  <a:srgbClr val="E78F19"/>
                </a:solidFill>
              </a:rPr>
              <a:t>调制磁场</a:t>
            </a: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5189538" y="1628775"/>
            <a:ext cx="1687512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Fourier</a:t>
            </a:r>
            <a:r>
              <a:rPr kumimoji="1" lang="zh-CN" altLang="en-US"/>
              <a:t>变换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animBg="1"/>
      <p:bldP spid="234501" grpId="0" animBg="1"/>
      <p:bldP spid="234502" grpId="0" animBg="1"/>
      <p:bldP spid="234503" grpId="0" animBg="1"/>
      <p:bldP spid="234504" grpId="0" animBg="1"/>
      <p:bldP spid="234505" grpId="0" animBg="1"/>
      <p:bldP spid="234506" grpId="0" animBg="1"/>
      <p:bldP spid="234507" grpId="0" animBg="1"/>
      <p:bldP spid="234508" grpId="0" animBg="1"/>
      <p:bldP spid="234513" grpId="0" animBg="1"/>
      <p:bldP spid="234514" grpId="0" animBg="1"/>
      <p:bldP spid="2345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电流密度－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径向分布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14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924300" y="1700213"/>
            <a:ext cx="3506788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隶书" pitchFamily="49" charset="-122"/>
                <a:cs typeface="宋体" pitchFamily="2" charset="-122"/>
              </a:rPr>
              <a:t>电流分布</a:t>
            </a:r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：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J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(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)=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I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/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1187450" y="1700213"/>
            <a:ext cx="1919288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>
                <a:solidFill>
                  <a:schemeClr val="bg1"/>
                </a:solidFill>
              </a:rPr>
              <a:t>Bitter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  <p:grpSp>
        <p:nvGrpSpPr>
          <p:cNvPr id="281607" name="Group 7"/>
          <p:cNvGrpSpPr>
            <a:grpSpLocks/>
          </p:cNvGrpSpPr>
          <p:nvPr/>
        </p:nvGrpSpPr>
        <p:grpSpPr bwMode="auto">
          <a:xfrm>
            <a:off x="6662738" y="2962275"/>
            <a:ext cx="2089150" cy="2519363"/>
            <a:chOff x="4286" y="164"/>
            <a:chExt cx="1316" cy="1587"/>
          </a:xfrm>
        </p:grpSpPr>
        <p:sp>
          <p:nvSpPr>
            <p:cNvPr id="281608" name="AutoShape 8"/>
            <p:cNvSpPr>
              <a:spLocks noChangeArrowheads="1"/>
            </p:cNvSpPr>
            <p:nvPr/>
          </p:nvSpPr>
          <p:spPr bwMode="auto">
            <a:xfrm>
              <a:off x="4286" y="164"/>
              <a:ext cx="1316" cy="158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D48316"/>
                </a:gs>
                <a:gs pos="50000">
                  <a:srgbClr val="FFFFFF"/>
                </a:gs>
                <a:gs pos="100000">
                  <a:srgbClr val="D48316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ObliqueTopRight">
                <a:rot lat="0" lon="2100000" rev="0"/>
              </a:camera>
              <a:lightRig rig="legacyFlat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D48316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81609" name="Freeform 9"/>
            <p:cNvSpPr>
              <a:spLocks/>
            </p:cNvSpPr>
            <p:nvPr/>
          </p:nvSpPr>
          <p:spPr bwMode="auto">
            <a:xfrm>
              <a:off x="5109" y="1224"/>
              <a:ext cx="315" cy="252"/>
            </a:xfrm>
            <a:custGeom>
              <a:avLst/>
              <a:gdLst/>
              <a:ahLst/>
              <a:cxnLst>
                <a:cxn ang="0">
                  <a:pos x="315" y="200"/>
                </a:cxn>
                <a:cxn ang="0">
                  <a:pos x="191" y="221"/>
                </a:cxn>
                <a:cxn ang="0">
                  <a:pos x="11" y="0"/>
                </a:cxn>
                <a:cxn ang="0">
                  <a:pos x="0" y="23"/>
                </a:cxn>
                <a:cxn ang="0">
                  <a:pos x="183" y="252"/>
                </a:cxn>
                <a:cxn ang="0">
                  <a:pos x="306" y="228"/>
                </a:cxn>
                <a:cxn ang="0">
                  <a:pos x="315" y="200"/>
                </a:cxn>
              </a:cxnLst>
              <a:rect l="0" t="0" r="r" b="b"/>
              <a:pathLst>
                <a:path w="315" h="252">
                  <a:moveTo>
                    <a:pt x="315" y="200"/>
                  </a:moveTo>
                  <a:lnTo>
                    <a:pt x="191" y="221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183" y="252"/>
                  </a:lnTo>
                  <a:lnTo>
                    <a:pt x="306" y="228"/>
                  </a:lnTo>
                  <a:lnTo>
                    <a:pt x="315" y="20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81610" name="Group 10"/>
          <p:cNvGrpSpPr>
            <a:grpSpLocks/>
          </p:cNvGrpSpPr>
          <p:nvPr/>
        </p:nvGrpSpPr>
        <p:grpSpPr bwMode="auto">
          <a:xfrm>
            <a:off x="5870575" y="2962275"/>
            <a:ext cx="2089150" cy="2519363"/>
            <a:chOff x="3787" y="210"/>
            <a:chExt cx="1316" cy="1587"/>
          </a:xfrm>
        </p:grpSpPr>
        <p:sp>
          <p:nvSpPr>
            <p:cNvPr id="281611" name="AutoShape 11"/>
            <p:cNvSpPr>
              <a:spLocks noChangeArrowheads="1"/>
            </p:cNvSpPr>
            <p:nvPr/>
          </p:nvSpPr>
          <p:spPr bwMode="auto">
            <a:xfrm>
              <a:off x="3787" y="210"/>
              <a:ext cx="1316" cy="158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D48316"/>
                </a:gs>
                <a:gs pos="50000">
                  <a:srgbClr val="FFFFFF"/>
                </a:gs>
                <a:gs pos="100000">
                  <a:srgbClr val="D48316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ObliqueTopRight">
                <a:rot lat="0" lon="2100000" rev="0"/>
              </a:camera>
              <a:lightRig rig="legacyFlat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D48316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81612" name="Freeform 12"/>
            <p:cNvSpPr>
              <a:spLocks/>
            </p:cNvSpPr>
            <p:nvPr/>
          </p:nvSpPr>
          <p:spPr bwMode="auto">
            <a:xfrm>
              <a:off x="4511" y="1388"/>
              <a:ext cx="267" cy="349"/>
            </a:xfrm>
            <a:custGeom>
              <a:avLst/>
              <a:gdLst/>
              <a:ahLst/>
              <a:cxnLst>
                <a:cxn ang="0">
                  <a:pos x="267" y="328"/>
                </a:cxn>
                <a:cxn ang="0">
                  <a:pos x="196" y="315"/>
                </a:cxn>
                <a:cxn ang="0">
                  <a:pos x="22" y="0"/>
                </a:cxn>
                <a:cxn ang="0">
                  <a:pos x="0" y="12"/>
                </a:cxn>
                <a:cxn ang="0">
                  <a:pos x="174" y="337"/>
                </a:cxn>
                <a:cxn ang="0">
                  <a:pos x="243" y="349"/>
                </a:cxn>
                <a:cxn ang="0">
                  <a:pos x="267" y="328"/>
                </a:cxn>
              </a:cxnLst>
              <a:rect l="0" t="0" r="r" b="b"/>
              <a:pathLst>
                <a:path w="267" h="349">
                  <a:moveTo>
                    <a:pt x="267" y="328"/>
                  </a:moveTo>
                  <a:lnTo>
                    <a:pt x="196" y="315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174" y="337"/>
                  </a:lnTo>
                  <a:lnTo>
                    <a:pt x="243" y="349"/>
                  </a:lnTo>
                  <a:lnTo>
                    <a:pt x="267" y="32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81613" name="Group 13"/>
          <p:cNvGrpSpPr>
            <a:grpSpLocks/>
          </p:cNvGrpSpPr>
          <p:nvPr/>
        </p:nvGrpSpPr>
        <p:grpSpPr bwMode="auto">
          <a:xfrm>
            <a:off x="5078413" y="2946400"/>
            <a:ext cx="2089150" cy="2547938"/>
            <a:chOff x="3016" y="1842"/>
            <a:chExt cx="1316" cy="1605"/>
          </a:xfrm>
        </p:grpSpPr>
        <p:sp>
          <p:nvSpPr>
            <p:cNvPr id="281614" name="AutoShape 14"/>
            <p:cNvSpPr>
              <a:spLocks noChangeArrowheads="1"/>
            </p:cNvSpPr>
            <p:nvPr/>
          </p:nvSpPr>
          <p:spPr bwMode="auto">
            <a:xfrm>
              <a:off x="3016" y="1842"/>
              <a:ext cx="1316" cy="158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D48316"/>
                </a:gs>
                <a:gs pos="50000">
                  <a:srgbClr val="FFFFFF"/>
                </a:gs>
                <a:gs pos="100000">
                  <a:srgbClr val="D48316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ObliqueTopRight">
                <a:rot lat="0" lon="2100000" rev="0"/>
              </a:camera>
              <a:lightRig rig="legacyFlat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D48316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81615" name="Freeform 15"/>
            <p:cNvSpPr>
              <a:spLocks/>
            </p:cNvSpPr>
            <p:nvPr/>
          </p:nvSpPr>
          <p:spPr bwMode="auto">
            <a:xfrm>
              <a:off x="3701" y="2988"/>
              <a:ext cx="96" cy="459"/>
            </a:xfrm>
            <a:custGeom>
              <a:avLst/>
              <a:gdLst/>
              <a:ahLst/>
              <a:cxnLst>
                <a:cxn ang="0">
                  <a:pos x="42" y="453"/>
                </a:cxn>
                <a:cxn ang="0">
                  <a:pos x="28" y="45"/>
                </a:cxn>
                <a:cxn ang="0">
                  <a:pos x="46" y="42"/>
                </a:cxn>
                <a:cxn ang="0">
                  <a:pos x="75" y="23"/>
                </a:cxn>
                <a:cxn ang="0">
                  <a:pos x="96" y="2"/>
                </a:cxn>
                <a:cxn ang="0">
                  <a:pos x="87" y="0"/>
                </a:cxn>
                <a:cxn ang="0">
                  <a:pos x="0" y="47"/>
                </a:cxn>
                <a:cxn ang="0">
                  <a:pos x="10" y="456"/>
                </a:cxn>
                <a:cxn ang="0">
                  <a:pos x="22" y="459"/>
                </a:cxn>
                <a:cxn ang="0">
                  <a:pos x="42" y="453"/>
                </a:cxn>
              </a:cxnLst>
              <a:rect l="0" t="0" r="r" b="b"/>
              <a:pathLst>
                <a:path w="96" h="459">
                  <a:moveTo>
                    <a:pt x="42" y="453"/>
                  </a:moveTo>
                  <a:lnTo>
                    <a:pt x="28" y="45"/>
                  </a:lnTo>
                  <a:lnTo>
                    <a:pt x="46" y="42"/>
                  </a:lnTo>
                  <a:lnTo>
                    <a:pt x="75" y="23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0" y="47"/>
                  </a:lnTo>
                  <a:lnTo>
                    <a:pt x="10" y="456"/>
                  </a:lnTo>
                  <a:lnTo>
                    <a:pt x="22" y="459"/>
                  </a:lnTo>
                  <a:lnTo>
                    <a:pt x="42" y="453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81616" name="Group 16"/>
          <p:cNvGrpSpPr>
            <a:grpSpLocks/>
          </p:cNvGrpSpPr>
          <p:nvPr/>
        </p:nvGrpSpPr>
        <p:grpSpPr bwMode="auto">
          <a:xfrm>
            <a:off x="4286250" y="2962275"/>
            <a:ext cx="2089150" cy="2519363"/>
            <a:chOff x="3424" y="164"/>
            <a:chExt cx="1316" cy="1587"/>
          </a:xfrm>
        </p:grpSpPr>
        <p:sp>
          <p:nvSpPr>
            <p:cNvPr id="281617" name="AutoShape 17"/>
            <p:cNvSpPr>
              <a:spLocks noChangeArrowheads="1"/>
            </p:cNvSpPr>
            <p:nvPr/>
          </p:nvSpPr>
          <p:spPr bwMode="auto">
            <a:xfrm>
              <a:off x="3424" y="164"/>
              <a:ext cx="1316" cy="158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D48316"/>
                </a:gs>
                <a:gs pos="50000">
                  <a:srgbClr val="FFFFFF"/>
                </a:gs>
                <a:gs pos="100000">
                  <a:srgbClr val="D48316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ObliqueTopRight">
                <a:rot lat="0" lon="2100000" rev="0"/>
              </a:camera>
              <a:lightRig rig="legacyFlat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D48316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81618" name="Freeform 18"/>
            <p:cNvSpPr>
              <a:spLocks/>
            </p:cNvSpPr>
            <p:nvPr/>
          </p:nvSpPr>
          <p:spPr bwMode="auto">
            <a:xfrm>
              <a:off x="3979" y="1304"/>
              <a:ext cx="227" cy="427"/>
            </a:xfrm>
            <a:custGeom>
              <a:avLst/>
              <a:gdLst/>
              <a:ahLst/>
              <a:cxnLst>
                <a:cxn ang="0">
                  <a:pos x="46" y="427"/>
                </a:cxn>
                <a:cxn ang="0">
                  <a:pos x="118" y="54"/>
                </a:cxn>
                <a:cxn ang="0">
                  <a:pos x="164" y="34"/>
                </a:cxn>
                <a:cxn ang="0">
                  <a:pos x="227" y="12"/>
                </a:cxn>
                <a:cxn ang="0">
                  <a:pos x="209" y="0"/>
                </a:cxn>
                <a:cxn ang="0">
                  <a:pos x="139" y="19"/>
                </a:cxn>
                <a:cxn ang="0">
                  <a:pos x="76" y="37"/>
                </a:cxn>
                <a:cxn ang="0">
                  <a:pos x="0" y="395"/>
                </a:cxn>
                <a:cxn ang="0">
                  <a:pos x="46" y="427"/>
                </a:cxn>
              </a:cxnLst>
              <a:rect l="0" t="0" r="r" b="b"/>
              <a:pathLst>
                <a:path w="227" h="427">
                  <a:moveTo>
                    <a:pt x="46" y="427"/>
                  </a:moveTo>
                  <a:lnTo>
                    <a:pt x="118" y="54"/>
                  </a:lnTo>
                  <a:lnTo>
                    <a:pt x="164" y="34"/>
                  </a:lnTo>
                  <a:lnTo>
                    <a:pt x="227" y="12"/>
                  </a:lnTo>
                  <a:lnTo>
                    <a:pt x="209" y="0"/>
                  </a:lnTo>
                  <a:lnTo>
                    <a:pt x="139" y="19"/>
                  </a:lnTo>
                  <a:lnTo>
                    <a:pt x="76" y="37"/>
                  </a:lnTo>
                  <a:lnTo>
                    <a:pt x="0" y="395"/>
                  </a:lnTo>
                  <a:lnTo>
                    <a:pt x="46" y="427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263525" y="5851525"/>
            <a:ext cx="32289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单匝（超强脉冲磁场）</a:t>
            </a: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5210175" y="5876925"/>
            <a:ext cx="23145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多匝（圆环片）</a:t>
            </a:r>
          </a:p>
        </p:txBody>
      </p:sp>
      <p:grpSp>
        <p:nvGrpSpPr>
          <p:cNvPr id="281621" name="Group 21"/>
          <p:cNvGrpSpPr>
            <a:grpSpLocks/>
          </p:cNvGrpSpPr>
          <p:nvPr/>
        </p:nvGrpSpPr>
        <p:grpSpPr bwMode="auto">
          <a:xfrm>
            <a:off x="322263" y="2924175"/>
            <a:ext cx="2089150" cy="2709863"/>
            <a:chOff x="203" y="1842"/>
            <a:chExt cx="1316" cy="1707"/>
          </a:xfrm>
        </p:grpSpPr>
        <p:sp>
          <p:nvSpPr>
            <p:cNvPr id="281622" name="AutoShape 22"/>
            <p:cNvSpPr>
              <a:spLocks noChangeArrowheads="1"/>
            </p:cNvSpPr>
            <p:nvPr/>
          </p:nvSpPr>
          <p:spPr bwMode="auto">
            <a:xfrm flipH="1">
              <a:off x="203" y="1842"/>
              <a:ext cx="1316" cy="158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C8F14"/>
                </a:gs>
                <a:gs pos="100000">
                  <a:srgbClr val="FFFFFF"/>
                </a:gs>
              </a:gsLst>
              <a:lin ang="2700000" scaled="1"/>
            </a:gradFill>
            <a:ln w="19050">
              <a:round/>
              <a:headEnd/>
              <a:tailEnd/>
            </a:ln>
            <a:effectLst/>
            <a:scene3d>
              <a:camera prst="legacyObliqueRight">
                <a:rot lat="0" lon="5400000" rev="0"/>
              </a:camera>
              <a:lightRig rig="legacyFlat3" dir="t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EC8F14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81623" name="AutoShape 23"/>
            <p:cNvSpPr>
              <a:spLocks noChangeArrowheads="1"/>
            </p:cNvSpPr>
            <p:nvPr/>
          </p:nvSpPr>
          <p:spPr bwMode="auto">
            <a:xfrm rot="-993684">
              <a:off x="319" y="2846"/>
              <a:ext cx="211" cy="70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rgbClr val="F1B97B"/>
                </a:gs>
                <a:gs pos="100000">
                  <a:srgbClr val="EC8F14"/>
                </a:gs>
              </a:gsLst>
              <a:lin ang="2700000" scaled="1"/>
            </a:gradFill>
            <a:ln w="19050">
              <a:miter lim="800000"/>
              <a:headEnd/>
              <a:tailEnd/>
            </a:ln>
            <a:effectLst/>
            <a:scene3d>
              <a:camera prst="legacyObliqueRight">
                <a:rot lat="18600000" lon="5400000" rev="0"/>
              </a:camera>
              <a:lightRig rig="legacyFlat2" dir="t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EC8F14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81624" name="Freeform 24"/>
            <p:cNvSpPr>
              <a:spLocks/>
            </p:cNvSpPr>
            <p:nvPr/>
          </p:nvSpPr>
          <p:spPr bwMode="auto">
            <a:xfrm>
              <a:off x="1163" y="2744"/>
              <a:ext cx="127" cy="7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17" y="0"/>
                </a:cxn>
                <a:cxn ang="0">
                  <a:pos x="127" y="60"/>
                </a:cxn>
              </a:cxnLst>
              <a:rect l="0" t="0" r="r" b="b"/>
              <a:pathLst>
                <a:path w="127" h="75">
                  <a:moveTo>
                    <a:pt x="0" y="75"/>
                  </a:moveTo>
                  <a:lnTo>
                    <a:pt x="117" y="0"/>
                  </a:lnTo>
                  <a:lnTo>
                    <a:pt x="127" y="60"/>
                  </a:lnTo>
                </a:path>
              </a:pathLst>
            </a:custGeom>
            <a:solidFill>
              <a:srgbClr val="B57013"/>
            </a:solidFill>
            <a:ln w="190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81625" name="Freeform 25"/>
            <p:cNvSpPr>
              <a:spLocks/>
            </p:cNvSpPr>
            <p:nvPr/>
          </p:nvSpPr>
          <p:spPr bwMode="auto">
            <a:xfrm>
              <a:off x="935" y="2804"/>
              <a:ext cx="352" cy="16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247" y="3"/>
                </a:cxn>
                <a:cxn ang="0">
                  <a:pos x="352" y="0"/>
                </a:cxn>
                <a:cxn ang="0">
                  <a:pos x="205" y="156"/>
                </a:cxn>
              </a:cxnLst>
              <a:rect l="0" t="0" r="r" b="b"/>
              <a:pathLst>
                <a:path w="352" h="162">
                  <a:moveTo>
                    <a:pt x="0" y="162"/>
                  </a:moveTo>
                  <a:lnTo>
                    <a:pt x="247" y="3"/>
                  </a:lnTo>
                  <a:lnTo>
                    <a:pt x="352" y="0"/>
                  </a:lnTo>
                  <a:lnTo>
                    <a:pt x="205" y="156"/>
                  </a:lnTo>
                </a:path>
              </a:pathLst>
            </a:custGeom>
            <a:solidFill>
              <a:srgbClr val="EC8F14"/>
            </a:solidFill>
            <a:ln w="190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281626" name="AutoShape 26"/>
            <p:cNvSpPr>
              <a:spLocks noChangeArrowheads="1"/>
            </p:cNvSpPr>
            <p:nvPr/>
          </p:nvSpPr>
          <p:spPr bwMode="auto">
            <a:xfrm rot="-993684">
              <a:off x="267" y="2523"/>
              <a:ext cx="211" cy="703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rgbClr val="F1B97B"/>
                </a:gs>
                <a:gs pos="100000">
                  <a:srgbClr val="EC8F14"/>
                </a:gs>
              </a:gsLst>
              <a:lin ang="2700000" scaled="1"/>
            </a:gradFill>
            <a:ln w="19050">
              <a:miter lim="800000"/>
              <a:headEnd/>
              <a:tailEnd/>
            </a:ln>
            <a:effectLst/>
            <a:scene3d>
              <a:camera prst="legacyObliqueRight">
                <a:rot lat="18000000" lon="5400000" rev="0"/>
              </a:camera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EC8F14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281627" name="Rectangle 27"/>
          <p:cNvSpPr>
            <a:spLocks noChangeArrowheads="1"/>
          </p:cNvSpPr>
          <p:nvPr/>
        </p:nvSpPr>
        <p:spPr bwMode="auto">
          <a:xfrm rot="-148890">
            <a:off x="3803650" y="4829175"/>
            <a:ext cx="287338" cy="10255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8316"/>
              </a:gs>
            </a:gsLst>
            <a:lin ang="2700000" scaled="1"/>
          </a:gradFill>
          <a:ln w="19050">
            <a:miter lim="800000"/>
            <a:headEnd/>
            <a:tailEnd/>
          </a:ln>
          <a:effectLst/>
          <a:scene3d>
            <a:camera prst="legacyObliqueBottomLeft">
              <a:rot lat="4200000" lon="4500000" rev="0"/>
            </a:camera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  <p:grpSp>
        <p:nvGrpSpPr>
          <p:cNvPr id="281628" name="Group 28"/>
          <p:cNvGrpSpPr>
            <a:grpSpLocks/>
          </p:cNvGrpSpPr>
          <p:nvPr/>
        </p:nvGrpSpPr>
        <p:grpSpPr bwMode="auto">
          <a:xfrm>
            <a:off x="3492500" y="2960688"/>
            <a:ext cx="2089150" cy="2519362"/>
            <a:chOff x="2517" y="1843"/>
            <a:chExt cx="1316" cy="1587"/>
          </a:xfrm>
        </p:grpSpPr>
        <p:sp>
          <p:nvSpPr>
            <p:cNvPr id="281629" name="AutoShape 29"/>
            <p:cNvSpPr>
              <a:spLocks noChangeArrowheads="1"/>
            </p:cNvSpPr>
            <p:nvPr/>
          </p:nvSpPr>
          <p:spPr bwMode="auto">
            <a:xfrm>
              <a:off x="2517" y="1843"/>
              <a:ext cx="1316" cy="158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D48316"/>
                </a:gs>
                <a:gs pos="50000">
                  <a:srgbClr val="FFFFFF"/>
                </a:gs>
                <a:gs pos="100000">
                  <a:srgbClr val="D48316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ObliqueTopRight">
                <a:rot lat="0" lon="2100000" rev="0"/>
              </a:camera>
              <a:lightRig rig="legacyFlat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D48316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81630" name="Freeform 30"/>
            <p:cNvSpPr>
              <a:spLocks/>
            </p:cNvSpPr>
            <p:nvPr/>
          </p:nvSpPr>
          <p:spPr bwMode="auto">
            <a:xfrm>
              <a:off x="2931" y="2922"/>
              <a:ext cx="302" cy="309"/>
            </a:xfrm>
            <a:custGeom>
              <a:avLst/>
              <a:gdLst/>
              <a:ahLst/>
              <a:cxnLst>
                <a:cxn ang="0">
                  <a:pos x="24" y="309"/>
                </a:cxn>
                <a:cxn ang="0">
                  <a:pos x="164" y="56"/>
                </a:cxn>
                <a:cxn ang="0">
                  <a:pos x="231" y="41"/>
                </a:cxn>
                <a:cxn ang="0">
                  <a:pos x="302" y="23"/>
                </a:cxn>
                <a:cxn ang="0">
                  <a:pos x="281" y="0"/>
                </a:cxn>
                <a:cxn ang="0">
                  <a:pos x="216" y="12"/>
                </a:cxn>
                <a:cxn ang="0">
                  <a:pos x="144" y="27"/>
                </a:cxn>
                <a:cxn ang="0">
                  <a:pos x="0" y="278"/>
                </a:cxn>
                <a:cxn ang="0">
                  <a:pos x="3" y="300"/>
                </a:cxn>
                <a:cxn ang="0">
                  <a:pos x="24" y="309"/>
                </a:cxn>
              </a:cxnLst>
              <a:rect l="0" t="0" r="r" b="b"/>
              <a:pathLst>
                <a:path w="302" h="309">
                  <a:moveTo>
                    <a:pt x="24" y="309"/>
                  </a:moveTo>
                  <a:lnTo>
                    <a:pt x="164" y="56"/>
                  </a:lnTo>
                  <a:lnTo>
                    <a:pt x="231" y="41"/>
                  </a:lnTo>
                  <a:lnTo>
                    <a:pt x="302" y="23"/>
                  </a:lnTo>
                  <a:lnTo>
                    <a:pt x="281" y="0"/>
                  </a:lnTo>
                  <a:lnTo>
                    <a:pt x="216" y="12"/>
                  </a:lnTo>
                  <a:lnTo>
                    <a:pt x="144" y="27"/>
                  </a:lnTo>
                  <a:lnTo>
                    <a:pt x="0" y="278"/>
                  </a:lnTo>
                  <a:lnTo>
                    <a:pt x="3" y="300"/>
                  </a:lnTo>
                  <a:lnTo>
                    <a:pt x="24" y="309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81631" name="Rectangle 31"/>
          <p:cNvSpPr>
            <a:spLocks noChangeArrowheads="1"/>
          </p:cNvSpPr>
          <p:nvPr/>
        </p:nvSpPr>
        <p:spPr bwMode="auto">
          <a:xfrm rot="-191354">
            <a:off x="8383588" y="4584700"/>
            <a:ext cx="280987" cy="10255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D48316"/>
              </a:gs>
              <a:gs pos="100000">
                <a:srgbClr val="FFFFFF"/>
              </a:gs>
            </a:gsLst>
            <a:lin ang="5400000" scaled="1"/>
          </a:gradFill>
          <a:ln w="19050">
            <a:miter lim="800000"/>
            <a:headEnd/>
            <a:tailEnd/>
          </a:ln>
          <a:effectLst/>
          <a:scene3d>
            <a:camera prst="legacyObliqueLeft">
              <a:rot lat="18000000" lon="54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188913"/>
            <a:ext cx="68897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铜导线的截面积：</a:t>
            </a:r>
            <a:r>
              <a:rPr lang="zh-CN" altLang="en-US">
                <a:solidFill>
                  <a:srgbClr val="0000FF"/>
                </a:solidFill>
                <a:ea typeface="隶书" pitchFamily="49" charset="-122"/>
              </a:rPr>
              <a:t>再算磁场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3778250" cy="579437"/>
          </a:xfrm>
          <a:noFill/>
        </p:spPr>
        <p:txBody>
          <a:bodyPr wrap="none">
            <a:spAutoFit/>
          </a:bodyPr>
          <a:lstStyle/>
          <a:p>
            <a:r>
              <a:rPr lang="zh-CN" altLang="en-US"/>
              <a:t>铜导线的电流密度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4572000" y="1125538"/>
            <a:ext cx="399415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ea typeface="黑体" pitchFamily="49" charset="-122"/>
              </a:rPr>
              <a:t>不发热</a:t>
            </a:r>
            <a:r>
              <a:rPr kumimoji="1" lang="zh-CN" altLang="en-US" sz="3200"/>
              <a:t>：</a:t>
            </a:r>
            <a:r>
              <a:rPr kumimoji="1" lang="zh-CN" altLang="en-US" sz="3200">
                <a:solidFill>
                  <a:srgbClr val="FF0000"/>
                </a:solidFill>
              </a:rPr>
              <a:t>～</a:t>
            </a:r>
            <a:r>
              <a:rPr kumimoji="1" lang="en-US" altLang="zh-CN" sz="3200">
                <a:solidFill>
                  <a:srgbClr val="FF0000"/>
                </a:solidFill>
              </a:rPr>
              <a:t>1.0 A/mm</a:t>
            </a:r>
            <a:r>
              <a:rPr kumimoji="1" lang="en-US" altLang="zh-CN" sz="3200" baseline="3000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684213" y="1916113"/>
          <a:ext cx="4575175" cy="935037"/>
        </p:xfrm>
        <a:graphic>
          <a:graphicData uri="http://schemas.openxmlformats.org/presentationml/2006/ole">
            <p:oleObj spid="_x0000_s282629" name="Equation" r:id="rId3" imgW="2234880" imgH="457200" progId="Equation.DSMT4">
              <p:embed/>
            </p:oleObj>
          </a:graphicData>
        </a:graphic>
      </p:graphicFrame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5940425" y="2205038"/>
          <a:ext cx="2027238" cy="363537"/>
        </p:xfrm>
        <a:graphic>
          <a:graphicData uri="http://schemas.openxmlformats.org/presentationml/2006/ole">
            <p:oleObj spid="_x0000_s282630" name="Equation" r:id="rId4" imgW="990360" imgH="177480" progId="Equation.DSMT4">
              <p:embed/>
            </p:oleObj>
          </a:graphicData>
        </a:graphic>
      </p:graphicFrame>
      <p:graphicFrame>
        <p:nvGraphicFramePr>
          <p:cNvPr id="282631" name="Object 7"/>
          <p:cNvGraphicFramePr>
            <a:graphicFrameLocks noChangeAspect="1"/>
          </p:cNvGraphicFramePr>
          <p:nvPr/>
        </p:nvGraphicFramePr>
        <p:xfrm>
          <a:off x="179388" y="3138488"/>
          <a:ext cx="6345237" cy="1611312"/>
        </p:xfrm>
        <a:graphic>
          <a:graphicData uri="http://schemas.openxmlformats.org/presentationml/2006/ole">
            <p:oleObj spid="_x0000_s282631" name="Equation" r:id="rId5" imgW="3098520" imgH="787320" progId="Equation.DSMT4">
              <p:embed/>
            </p:oleObj>
          </a:graphicData>
        </a:graphic>
      </p:graphicFrame>
      <p:graphicFrame>
        <p:nvGraphicFramePr>
          <p:cNvPr id="282632" name="Object 8"/>
          <p:cNvGraphicFramePr>
            <a:graphicFrameLocks noChangeAspect="1"/>
          </p:cNvGraphicFramePr>
          <p:nvPr/>
        </p:nvGraphicFramePr>
        <p:xfrm>
          <a:off x="6723063" y="3741738"/>
          <a:ext cx="2312987" cy="466725"/>
        </p:xfrm>
        <a:graphic>
          <a:graphicData uri="http://schemas.openxmlformats.org/presentationml/2006/ole">
            <p:oleObj spid="_x0000_s282632" name="Equation" r:id="rId6" imgW="1130040" imgH="228600" progId="Equation.DSMT4">
              <p:embed/>
            </p:oleObj>
          </a:graphicData>
        </a:graphic>
      </p:graphicFrame>
      <p:graphicFrame>
        <p:nvGraphicFramePr>
          <p:cNvPr id="282633" name="Object 9"/>
          <p:cNvGraphicFramePr>
            <a:graphicFrameLocks noChangeAspect="1"/>
          </p:cNvGraphicFramePr>
          <p:nvPr/>
        </p:nvGraphicFramePr>
        <p:xfrm>
          <a:off x="827088" y="5321300"/>
          <a:ext cx="4837112" cy="987425"/>
        </p:xfrm>
        <a:graphic>
          <a:graphicData uri="http://schemas.openxmlformats.org/presentationml/2006/ole">
            <p:oleObj spid="_x0000_s282633" name="Equation" r:id="rId7" imgW="2361960" imgH="482400" progId="Equation.DSMT4">
              <p:embed/>
            </p:oleObj>
          </a:graphicData>
        </a:graphic>
      </p:graphicFrame>
      <p:graphicFrame>
        <p:nvGraphicFramePr>
          <p:cNvPr id="282634" name="Object 10"/>
          <p:cNvGraphicFramePr>
            <a:graphicFrameLocks noChangeAspect="1"/>
          </p:cNvGraphicFramePr>
          <p:nvPr/>
        </p:nvGraphicFramePr>
        <p:xfrm>
          <a:off x="6130925" y="5570538"/>
          <a:ext cx="2468563" cy="466725"/>
        </p:xfrm>
        <a:graphic>
          <a:graphicData uri="http://schemas.openxmlformats.org/presentationml/2006/ole">
            <p:oleObj spid="_x0000_s282634" name="Equation" r:id="rId8" imgW="1206360" imgH="228600" progId="Equation.DSMT4">
              <p:embed/>
            </p:oleObj>
          </a:graphicData>
        </a:graphic>
      </p:graphicFrame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6084888" y="2852738"/>
            <a:ext cx="1704975" cy="457200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ea typeface="黑体" pitchFamily="49" charset="-122"/>
              </a:rPr>
              <a:t>前面的例子</a:t>
            </a:r>
          </a:p>
        </p:txBody>
      </p:sp>
      <p:sp>
        <p:nvSpPr>
          <p:cNvPr id="282636" name="Text Box 12"/>
          <p:cNvSpPr txBox="1">
            <a:spLocks noChangeArrowheads="1"/>
          </p:cNvSpPr>
          <p:nvPr/>
        </p:nvSpPr>
        <p:spPr bwMode="auto">
          <a:xfrm>
            <a:off x="5559425" y="4922838"/>
            <a:ext cx="1704975" cy="457200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ea typeface="黑体" pitchFamily="49" charset="-122"/>
              </a:rPr>
              <a:t>最省电几何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6203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电流密度－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 sz="3600">
                <a:solidFill>
                  <a:srgbClr val="0000FF"/>
                </a:solidFill>
                <a:ea typeface="隶书" pitchFamily="49" charset="-122"/>
              </a:rPr>
              <a:t>Gaume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分布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15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3924300" y="1692275"/>
            <a:ext cx="417195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隶书" pitchFamily="49" charset="-122"/>
                <a:cs typeface="宋体" pitchFamily="2" charset="-122"/>
              </a:rPr>
              <a:t>电流分布</a:t>
            </a:r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：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J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(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)=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I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/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Symbol" pitchFamily="18" charset="2"/>
              </a:rPr>
              <a:t>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f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(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z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)</a:t>
            </a:r>
            <a:endParaRPr lang="en-US" altLang="zh-CN" sz="3200" b="1" i="1">
              <a:solidFill>
                <a:schemeClr val="tx2"/>
              </a:solidFill>
              <a:ea typeface="隶书" pitchFamily="49" charset="-122"/>
              <a:cs typeface="宋体" pitchFamily="2" charset="-122"/>
            </a:endParaRP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1187450" y="1700213"/>
            <a:ext cx="2168525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>
                <a:solidFill>
                  <a:schemeClr val="bg1"/>
                </a:solidFill>
              </a:rPr>
              <a:t>Gaume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  <p:sp>
        <p:nvSpPr>
          <p:cNvPr id="283655" name="AutoShape 7"/>
          <p:cNvSpPr>
            <a:spLocks noChangeArrowheads="1"/>
          </p:cNvSpPr>
          <p:nvPr/>
        </p:nvSpPr>
        <p:spPr bwMode="auto">
          <a:xfrm>
            <a:off x="6227763" y="2962275"/>
            <a:ext cx="2089150" cy="25193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D48316"/>
              </a:gs>
              <a:gs pos="50000">
                <a:srgbClr val="FFFFFF"/>
              </a:gs>
              <a:gs pos="100000">
                <a:srgbClr val="D48316"/>
              </a:gs>
            </a:gsLst>
            <a:lin ang="5400000" scaled="1"/>
          </a:gradFill>
          <a:ln w="19050">
            <a:round/>
            <a:headEnd/>
            <a:tailEnd/>
          </a:ln>
          <a:effectLst/>
          <a:scene3d>
            <a:camera prst="legacyObliqueTopRight">
              <a:rot lat="0" lon="2100000" rev="0"/>
            </a:camera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83656" name="Freeform 8"/>
          <p:cNvSpPr>
            <a:spLocks/>
          </p:cNvSpPr>
          <p:nvPr/>
        </p:nvSpPr>
        <p:spPr bwMode="auto">
          <a:xfrm>
            <a:off x="7534275" y="4645025"/>
            <a:ext cx="500063" cy="400050"/>
          </a:xfrm>
          <a:custGeom>
            <a:avLst/>
            <a:gdLst/>
            <a:ahLst/>
            <a:cxnLst>
              <a:cxn ang="0">
                <a:pos x="315" y="200"/>
              </a:cxn>
              <a:cxn ang="0">
                <a:pos x="191" y="221"/>
              </a:cxn>
              <a:cxn ang="0">
                <a:pos x="11" y="0"/>
              </a:cxn>
              <a:cxn ang="0">
                <a:pos x="0" y="23"/>
              </a:cxn>
              <a:cxn ang="0">
                <a:pos x="183" y="252"/>
              </a:cxn>
              <a:cxn ang="0">
                <a:pos x="306" y="228"/>
              </a:cxn>
              <a:cxn ang="0">
                <a:pos x="315" y="200"/>
              </a:cxn>
            </a:cxnLst>
            <a:rect l="0" t="0" r="r" b="b"/>
            <a:pathLst>
              <a:path w="315" h="252">
                <a:moveTo>
                  <a:pt x="315" y="200"/>
                </a:moveTo>
                <a:lnTo>
                  <a:pt x="191" y="221"/>
                </a:lnTo>
                <a:lnTo>
                  <a:pt x="11" y="0"/>
                </a:lnTo>
                <a:lnTo>
                  <a:pt x="0" y="23"/>
                </a:lnTo>
                <a:lnTo>
                  <a:pt x="183" y="252"/>
                </a:lnTo>
                <a:lnTo>
                  <a:pt x="306" y="228"/>
                </a:lnTo>
                <a:lnTo>
                  <a:pt x="315" y="200"/>
                </a:lnTo>
                <a:close/>
              </a:path>
            </a:pathLst>
          </a:custGeom>
          <a:solidFill>
            <a:srgbClr val="B57013"/>
          </a:soli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3657" name="AutoShape 9"/>
          <p:cNvSpPr>
            <a:spLocks noChangeArrowheads="1"/>
          </p:cNvSpPr>
          <p:nvPr/>
        </p:nvSpPr>
        <p:spPr bwMode="auto">
          <a:xfrm>
            <a:off x="4716463" y="2962275"/>
            <a:ext cx="2089150" cy="25193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D48316"/>
              </a:gs>
              <a:gs pos="50000">
                <a:srgbClr val="FFFFFF"/>
              </a:gs>
              <a:gs pos="100000">
                <a:srgbClr val="D48316"/>
              </a:gs>
            </a:gsLst>
            <a:lin ang="5400000" scaled="1"/>
          </a:gradFill>
          <a:ln w="19050">
            <a:round/>
            <a:headEnd/>
            <a:tailEnd/>
          </a:ln>
          <a:effectLst/>
          <a:scene3d>
            <a:camera prst="legacyObliqueTopRight">
              <a:rot lat="0" lon="2100000" rev="0"/>
            </a:camera>
            <a:lightRig rig="legacyFlat3" dir="r"/>
          </a:scene3d>
          <a:sp3d extrusionH="315900" prstMaterial="legacyMetal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83658" name="Freeform 10"/>
          <p:cNvSpPr>
            <a:spLocks/>
          </p:cNvSpPr>
          <p:nvPr/>
        </p:nvSpPr>
        <p:spPr bwMode="auto">
          <a:xfrm>
            <a:off x="5865813" y="4832350"/>
            <a:ext cx="496887" cy="547688"/>
          </a:xfrm>
          <a:custGeom>
            <a:avLst/>
            <a:gdLst/>
            <a:ahLst/>
            <a:cxnLst>
              <a:cxn ang="0">
                <a:pos x="313" y="321"/>
              </a:cxn>
              <a:cxn ang="0">
                <a:pos x="192" y="312"/>
              </a:cxn>
              <a:cxn ang="0">
                <a:pos x="22" y="0"/>
              </a:cxn>
              <a:cxn ang="0">
                <a:pos x="0" y="12"/>
              </a:cxn>
              <a:cxn ang="0">
                <a:pos x="174" y="337"/>
              </a:cxn>
              <a:cxn ang="0">
                <a:pos x="277" y="345"/>
              </a:cxn>
              <a:cxn ang="0">
                <a:pos x="313" y="321"/>
              </a:cxn>
            </a:cxnLst>
            <a:rect l="0" t="0" r="r" b="b"/>
            <a:pathLst>
              <a:path w="313" h="345">
                <a:moveTo>
                  <a:pt x="313" y="321"/>
                </a:moveTo>
                <a:lnTo>
                  <a:pt x="192" y="312"/>
                </a:lnTo>
                <a:lnTo>
                  <a:pt x="22" y="0"/>
                </a:lnTo>
                <a:lnTo>
                  <a:pt x="0" y="12"/>
                </a:lnTo>
                <a:lnTo>
                  <a:pt x="174" y="337"/>
                </a:lnTo>
                <a:lnTo>
                  <a:pt x="277" y="345"/>
                </a:lnTo>
                <a:lnTo>
                  <a:pt x="313" y="321"/>
                </a:lnTo>
                <a:close/>
              </a:path>
            </a:pathLst>
          </a:custGeom>
          <a:solidFill>
            <a:srgbClr val="B57013"/>
          </a:soli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3659" name="AutoShape 11"/>
          <p:cNvSpPr>
            <a:spLocks noChangeArrowheads="1"/>
          </p:cNvSpPr>
          <p:nvPr/>
        </p:nvSpPr>
        <p:spPr bwMode="auto">
          <a:xfrm>
            <a:off x="3348038" y="2946400"/>
            <a:ext cx="2089150" cy="25193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D48316"/>
              </a:gs>
              <a:gs pos="50000">
                <a:srgbClr val="FFFFFF"/>
              </a:gs>
              <a:gs pos="100000">
                <a:srgbClr val="D48316"/>
              </a:gs>
            </a:gsLst>
            <a:lin ang="5400000" scaled="1"/>
          </a:gradFill>
          <a:ln w="19050">
            <a:round/>
            <a:headEnd/>
            <a:tailEnd/>
          </a:ln>
          <a:effectLst/>
          <a:scene3d>
            <a:camera prst="legacyObliqueTopRight">
              <a:rot lat="0" lon="2100000" rev="0"/>
            </a:camera>
            <a:lightRig rig="legacyFlat3" dir="r"/>
          </a:scene3d>
          <a:sp3d extrusionH="163500" prstMaterial="legacyMetal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83660" name="Freeform 12"/>
          <p:cNvSpPr>
            <a:spLocks/>
          </p:cNvSpPr>
          <p:nvPr/>
        </p:nvSpPr>
        <p:spPr bwMode="auto">
          <a:xfrm>
            <a:off x="4435475" y="4765675"/>
            <a:ext cx="152400" cy="728663"/>
          </a:xfrm>
          <a:custGeom>
            <a:avLst/>
            <a:gdLst/>
            <a:ahLst/>
            <a:cxnLst>
              <a:cxn ang="0">
                <a:pos x="42" y="453"/>
              </a:cxn>
              <a:cxn ang="0">
                <a:pos x="28" y="45"/>
              </a:cxn>
              <a:cxn ang="0">
                <a:pos x="46" y="42"/>
              </a:cxn>
              <a:cxn ang="0">
                <a:pos x="75" y="23"/>
              </a:cxn>
              <a:cxn ang="0">
                <a:pos x="96" y="2"/>
              </a:cxn>
              <a:cxn ang="0">
                <a:pos x="87" y="0"/>
              </a:cxn>
              <a:cxn ang="0">
                <a:pos x="0" y="47"/>
              </a:cxn>
              <a:cxn ang="0">
                <a:pos x="10" y="456"/>
              </a:cxn>
              <a:cxn ang="0">
                <a:pos x="22" y="459"/>
              </a:cxn>
              <a:cxn ang="0">
                <a:pos x="42" y="453"/>
              </a:cxn>
            </a:cxnLst>
            <a:rect l="0" t="0" r="r" b="b"/>
            <a:pathLst>
              <a:path w="96" h="459">
                <a:moveTo>
                  <a:pt x="42" y="453"/>
                </a:moveTo>
                <a:lnTo>
                  <a:pt x="28" y="45"/>
                </a:lnTo>
                <a:lnTo>
                  <a:pt x="46" y="42"/>
                </a:lnTo>
                <a:lnTo>
                  <a:pt x="75" y="23"/>
                </a:lnTo>
                <a:lnTo>
                  <a:pt x="96" y="2"/>
                </a:lnTo>
                <a:lnTo>
                  <a:pt x="87" y="0"/>
                </a:lnTo>
                <a:lnTo>
                  <a:pt x="0" y="47"/>
                </a:lnTo>
                <a:lnTo>
                  <a:pt x="10" y="456"/>
                </a:lnTo>
                <a:lnTo>
                  <a:pt x="22" y="459"/>
                </a:lnTo>
                <a:lnTo>
                  <a:pt x="42" y="453"/>
                </a:lnTo>
                <a:close/>
              </a:path>
            </a:pathLst>
          </a:custGeom>
          <a:solidFill>
            <a:srgbClr val="B57013"/>
          </a:soli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3661" name="AutoShape 13"/>
          <p:cNvSpPr>
            <a:spLocks noChangeArrowheads="1"/>
          </p:cNvSpPr>
          <p:nvPr/>
        </p:nvSpPr>
        <p:spPr bwMode="auto">
          <a:xfrm>
            <a:off x="1906588" y="2962275"/>
            <a:ext cx="2089150" cy="25193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D48316"/>
              </a:gs>
              <a:gs pos="50000">
                <a:srgbClr val="FFFFFF"/>
              </a:gs>
              <a:gs pos="100000">
                <a:srgbClr val="D48316"/>
              </a:gs>
            </a:gsLst>
            <a:lin ang="5400000" scaled="1"/>
          </a:gradFill>
          <a:ln w="19050">
            <a:round/>
            <a:headEnd/>
            <a:tailEnd/>
          </a:ln>
          <a:effectLst/>
          <a:scene3d>
            <a:camera prst="legacyObliqueTopRight">
              <a:rot lat="0" lon="2100000" rev="0"/>
            </a:camera>
            <a:lightRig rig="legacyFlat3" dir="r"/>
          </a:scene3d>
          <a:sp3d extrusionH="315900" prstMaterial="legacyMetal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83662" name="Freeform 14"/>
          <p:cNvSpPr>
            <a:spLocks/>
          </p:cNvSpPr>
          <p:nvPr/>
        </p:nvSpPr>
        <p:spPr bwMode="auto">
          <a:xfrm>
            <a:off x="2787650" y="4772025"/>
            <a:ext cx="360363" cy="677863"/>
          </a:xfrm>
          <a:custGeom>
            <a:avLst/>
            <a:gdLst/>
            <a:ahLst/>
            <a:cxnLst>
              <a:cxn ang="0">
                <a:pos x="46" y="427"/>
              </a:cxn>
              <a:cxn ang="0">
                <a:pos x="118" y="54"/>
              </a:cxn>
              <a:cxn ang="0">
                <a:pos x="164" y="34"/>
              </a:cxn>
              <a:cxn ang="0">
                <a:pos x="227" y="12"/>
              </a:cxn>
              <a:cxn ang="0">
                <a:pos x="209" y="0"/>
              </a:cxn>
              <a:cxn ang="0">
                <a:pos x="139" y="19"/>
              </a:cxn>
              <a:cxn ang="0">
                <a:pos x="76" y="37"/>
              </a:cxn>
              <a:cxn ang="0">
                <a:pos x="0" y="395"/>
              </a:cxn>
              <a:cxn ang="0">
                <a:pos x="46" y="427"/>
              </a:cxn>
            </a:cxnLst>
            <a:rect l="0" t="0" r="r" b="b"/>
            <a:pathLst>
              <a:path w="227" h="427">
                <a:moveTo>
                  <a:pt x="46" y="427"/>
                </a:moveTo>
                <a:lnTo>
                  <a:pt x="118" y="54"/>
                </a:lnTo>
                <a:lnTo>
                  <a:pt x="164" y="34"/>
                </a:lnTo>
                <a:lnTo>
                  <a:pt x="227" y="12"/>
                </a:lnTo>
                <a:lnTo>
                  <a:pt x="209" y="0"/>
                </a:lnTo>
                <a:lnTo>
                  <a:pt x="139" y="19"/>
                </a:lnTo>
                <a:lnTo>
                  <a:pt x="76" y="37"/>
                </a:lnTo>
                <a:lnTo>
                  <a:pt x="0" y="395"/>
                </a:lnTo>
                <a:lnTo>
                  <a:pt x="46" y="427"/>
                </a:lnTo>
                <a:close/>
              </a:path>
            </a:pathLst>
          </a:custGeom>
          <a:solidFill>
            <a:srgbClr val="B57013"/>
          </a:soli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3663" name="Text Box 15"/>
          <p:cNvSpPr txBox="1">
            <a:spLocks noChangeArrowheads="1"/>
          </p:cNvSpPr>
          <p:nvPr/>
        </p:nvSpPr>
        <p:spPr bwMode="auto">
          <a:xfrm>
            <a:off x="3478213" y="5876925"/>
            <a:ext cx="23145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厚度渐变圆环片</a:t>
            </a:r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 rot="-148890">
            <a:off x="635000" y="4829175"/>
            <a:ext cx="287338" cy="10255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48316"/>
              </a:gs>
            </a:gsLst>
            <a:lin ang="2700000" scaled="1"/>
          </a:gradFill>
          <a:ln w="19050">
            <a:miter lim="800000"/>
            <a:headEnd/>
            <a:tailEnd/>
          </a:ln>
          <a:effectLst/>
          <a:scene3d>
            <a:camera prst="legacyObliqueBottomLeft">
              <a:rot lat="4200000" lon="45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83665" name="AutoShape 17"/>
          <p:cNvSpPr>
            <a:spLocks noChangeArrowheads="1"/>
          </p:cNvSpPr>
          <p:nvPr/>
        </p:nvSpPr>
        <p:spPr bwMode="auto">
          <a:xfrm>
            <a:off x="323850" y="2960688"/>
            <a:ext cx="2089150" cy="25193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D48316"/>
              </a:gs>
              <a:gs pos="50000">
                <a:srgbClr val="FFFFFF"/>
              </a:gs>
              <a:gs pos="100000">
                <a:srgbClr val="D48316"/>
              </a:gs>
            </a:gsLst>
            <a:lin ang="5400000" scaled="1"/>
          </a:gradFill>
          <a:ln w="19050">
            <a:round/>
            <a:headEnd/>
            <a:tailEnd/>
          </a:ln>
          <a:effectLst/>
          <a:scene3d>
            <a:camera prst="legacyObliqueTopRight">
              <a:rot lat="0" lon="2100000" rev="0"/>
            </a:camera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83666" name="Freeform 18"/>
          <p:cNvSpPr>
            <a:spLocks/>
          </p:cNvSpPr>
          <p:nvPr/>
        </p:nvSpPr>
        <p:spPr bwMode="auto">
          <a:xfrm>
            <a:off x="984250" y="4608513"/>
            <a:ext cx="665163" cy="568325"/>
          </a:xfrm>
          <a:custGeom>
            <a:avLst/>
            <a:gdLst/>
            <a:ahLst/>
            <a:cxnLst>
              <a:cxn ang="0">
                <a:pos x="24" y="358"/>
              </a:cxn>
              <a:cxn ang="0">
                <a:pos x="162" y="90"/>
              </a:cxn>
              <a:cxn ang="0">
                <a:pos x="410" y="39"/>
              </a:cxn>
              <a:cxn ang="0">
                <a:pos x="419" y="19"/>
              </a:cxn>
              <a:cxn ang="0">
                <a:pos x="402" y="0"/>
              </a:cxn>
              <a:cxn ang="0">
                <a:pos x="129" y="48"/>
              </a:cxn>
              <a:cxn ang="0">
                <a:pos x="0" y="319"/>
              </a:cxn>
              <a:cxn ang="0">
                <a:pos x="24" y="358"/>
              </a:cxn>
            </a:cxnLst>
            <a:rect l="0" t="0" r="r" b="b"/>
            <a:pathLst>
              <a:path w="419" h="358">
                <a:moveTo>
                  <a:pt x="24" y="358"/>
                </a:moveTo>
                <a:lnTo>
                  <a:pt x="162" y="90"/>
                </a:lnTo>
                <a:lnTo>
                  <a:pt x="410" y="39"/>
                </a:lnTo>
                <a:lnTo>
                  <a:pt x="419" y="19"/>
                </a:lnTo>
                <a:lnTo>
                  <a:pt x="402" y="0"/>
                </a:lnTo>
                <a:lnTo>
                  <a:pt x="129" y="48"/>
                </a:lnTo>
                <a:lnTo>
                  <a:pt x="0" y="319"/>
                </a:lnTo>
                <a:lnTo>
                  <a:pt x="24" y="358"/>
                </a:lnTo>
                <a:close/>
              </a:path>
            </a:pathLst>
          </a:custGeom>
          <a:solidFill>
            <a:srgbClr val="985E10"/>
          </a:soli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3667" name="Rectangle 19"/>
          <p:cNvSpPr>
            <a:spLocks noChangeArrowheads="1"/>
          </p:cNvSpPr>
          <p:nvPr/>
        </p:nvSpPr>
        <p:spPr bwMode="auto">
          <a:xfrm rot="-191354">
            <a:off x="7956550" y="4584700"/>
            <a:ext cx="280988" cy="10255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D48316"/>
              </a:gs>
              <a:gs pos="100000">
                <a:srgbClr val="FFFFFF"/>
              </a:gs>
            </a:gsLst>
            <a:lin ang="5400000" scaled="1"/>
          </a:gradFill>
          <a:ln w="19050">
            <a:miter lim="800000"/>
            <a:headEnd/>
            <a:tailEnd/>
          </a:ln>
          <a:effectLst/>
          <a:scene3d>
            <a:camera prst="legacyObliqueLeft">
              <a:rot lat="18000000" lon="5400000" rev="0"/>
            </a:camera>
            <a:lightRig rig="legacyFlat3" dir="t"/>
          </a:scene3d>
          <a:sp3d extrusionH="354000" prstMaterial="legacyMatte">
            <a:bevelT w="13500" h="13500" prst="angle"/>
            <a:bevelB w="13500" h="13500" prst="angle"/>
            <a:extrusionClr>
              <a:srgbClr val="D48316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6203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电流密度－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 sz="3600">
                <a:solidFill>
                  <a:srgbClr val="0000FF"/>
                </a:solidFill>
                <a:ea typeface="隶书" pitchFamily="49" charset="-122"/>
              </a:rPr>
              <a:t>Gaume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分布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16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127000" y="1628775"/>
            <a:ext cx="221297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隶书" pitchFamily="49" charset="-122"/>
                <a:cs typeface="宋体" pitchFamily="2" charset="-122"/>
              </a:rPr>
              <a:t>电流分布</a:t>
            </a:r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：</a:t>
            </a:r>
            <a:endParaRPr lang="zh-CN" altLang="en-US" sz="3200" b="1" i="1">
              <a:solidFill>
                <a:schemeClr val="tx2"/>
              </a:solidFill>
              <a:ea typeface="隶书" pitchFamily="49" charset="-122"/>
              <a:cs typeface="宋体" pitchFamily="2" charset="-122"/>
            </a:endParaRP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68313" y="2674938"/>
            <a:ext cx="2168525" cy="57943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>
                <a:solidFill>
                  <a:schemeClr val="bg1"/>
                </a:solidFill>
              </a:rPr>
              <a:t>Gaume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2195513" y="1484313"/>
          <a:ext cx="6661150" cy="885825"/>
        </p:xfrm>
        <a:graphic>
          <a:graphicData uri="http://schemas.openxmlformats.org/presentationml/2006/ole">
            <p:oleObj spid="_x0000_s284679" name="Equation" r:id="rId3" imgW="2958840" imgH="393480" progId="Equation.DSMT4">
              <p:embed/>
            </p:oleObj>
          </a:graphicData>
        </a:graphic>
      </p:graphicFrame>
      <p:graphicFrame>
        <p:nvGraphicFramePr>
          <p:cNvPr id="284680" name="Object 8"/>
          <p:cNvGraphicFramePr>
            <a:graphicFrameLocks noChangeAspect="1"/>
          </p:cNvGraphicFramePr>
          <p:nvPr/>
        </p:nvGraphicFramePr>
        <p:xfrm>
          <a:off x="539750" y="4213225"/>
          <a:ext cx="8353425" cy="871538"/>
        </p:xfrm>
        <a:graphic>
          <a:graphicData uri="http://schemas.openxmlformats.org/presentationml/2006/ole">
            <p:oleObj spid="_x0000_s284680" name="Equation" r:id="rId4" imgW="4012920" imgH="419040" progId="Equation.DSMT4">
              <p:embed/>
            </p:oleObj>
          </a:graphicData>
        </a:graphic>
      </p:graphicFrame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468313" y="3494088"/>
            <a:ext cx="2347912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Fabry</a:t>
            </a:r>
            <a:r>
              <a:rPr lang="zh-CN" altLang="en-US" sz="3200">
                <a:solidFill>
                  <a:schemeClr val="tx2"/>
                </a:solidFill>
                <a:ea typeface="黑体" pitchFamily="49" charset="-122"/>
                <a:cs typeface="宋体" pitchFamily="2" charset="-122"/>
                <a:sym typeface="Wingdings" pitchFamily="2" charset="2"/>
              </a:rPr>
              <a:t>因子：</a:t>
            </a:r>
          </a:p>
        </p:txBody>
      </p:sp>
      <p:graphicFrame>
        <p:nvGraphicFramePr>
          <p:cNvPr id="284682" name="Object 10"/>
          <p:cNvGraphicFramePr>
            <a:graphicFrameLocks noChangeAspect="1"/>
          </p:cNvGraphicFramePr>
          <p:nvPr/>
        </p:nvGraphicFramePr>
        <p:xfrm>
          <a:off x="2916238" y="2413000"/>
          <a:ext cx="5724525" cy="1128713"/>
        </p:xfrm>
        <a:graphic>
          <a:graphicData uri="http://schemas.openxmlformats.org/presentationml/2006/ole">
            <p:oleObj spid="_x0000_s284682" name="Equation" r:id="rId5" imgW="2831760" imgH="558720" progId="Equation.DSMT4">
              <p:embed/>
            </p:oleObj>
          </a:graphicData>
        </a:graphic>
      </p:graphicFrame>
      <p:graphicFrame>
        <p:nvGraphicFramePr>
          <p:cNvPr id="284683" name="Object 11"/>
          <p:cNvGraphicFramePr>
            <a:graphicFrameLocks noChangeAspect="1"/>
          </p:cNvGraphicFramePr>
          <p:nvPr/>
        </p:nvGraphicFramePr>
        <p:xfrm>
          <a:off x="611188" y="5291138"/>
          <a:ext cx="3673475" cy="946150"/>
        </p:xfrm>
        <a:graphic>
          <a:graphicData uri="http://schemas.openxmlformats.org/presentationml/2006/ole">
            <p:oleObj spid="_x0000_s284683" name="Equation" r:id="rId6" imgW="1676160" imgH="431640" progId="Equation.DSMT4">
              <p:embed/>
            </p:oleObj>
          </a:graphicData>
        </a:graphic>
      </p:graphicFrame>
      <p:graphicFrame>
        <p:nvGraphicFramePr>
          <p:cNvPr id="284684" name="Object 12"/>
          <p:cNvGraphicFramePr>
            <a:graphicFrameLocks noChangeAspect="1"/>
          </p:cNvGraphicFramePr>
          <p:nvPr/>
        </p:nvGraphicFramePr>
        <p:xfrm>
          <a:off x="4643438" y="5516563"/>
          <a:ext cx="1971675" cy="515937"/>
        </p:xfrm>
        <a:graphic>
          <a:graphicData uri="http://schemas.openxmlformats.org/presentationml/2006/ole">
            <p:oleObj spid="_x0000_s284684" name="Equation" r:id="rId7" imgW="774360" imgH="203040" progId="Equation.DSMT4">
              <p:embed/>
            </p:oleObj>
          </a:graphicData>
        </a:graphic>
      </p:graphicFrame>
      <p:graphicFrame>
        <p:nvGraphicFramePr>
          <p:cNvPr id="284685" name="Object 13"/>
          <p:cNvGraphicFramePr>
            <a:graphicFrameLocks noChangeAspect="1"/>
          </p:cNvGraphicFramePr>
          <p:nvPr/>
        </p:nvGraphicFramePr>
        <p:xfrm>
          <a:off x="7092950" y="5229225"/>
          <a:ext cx="1800225" cy="1041400"/>
        </p:xfrm>
        <a:graphic>
          <a:graphicData uri="http://schemas.openxmlformats.org/presentationml/2006/ole">
            <p:oleObj spid="_x0000_s284685" name="Equation" r:id="rId8" imgW="723600" imgH="419040" progId="Equation.DSMT4">
              <p:embed/>
            </p:oleObj>
          </a:graphicData>
        </a:graphic>
      </p:graphicFrame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520700" y="6257925"/>
            <a:ext cx="34639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Legendre</a:t>
            </a:r>
            <a:r>
              <a:rPr kumimoji="1" lang="zh-CN" altLang="en-US"/>
              <a:t>第一类椭圆积分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Contours of G factor_Gau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5900"/>
            <a:ext cx="5184775" cy="5141913"/>
          </a:xfrm>
          <a:prstGeom prst="rect">
            <a:avLst/>
          </a:prstGeom>
          <a:noFill/>
        </p:spPr>
      </p:pic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6203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3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en-US" altLang="zh-CN" sz="3600">
                <a:solidFill>
                  <a:srgbClr val="0000FF"/>
                </a:solidFill>
                <a:ea typeface="隶书" pitchFamily="49" charset="-122"/>
              </a:rPr>
              <a:t>Gaume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分布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17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5940425" y="3125788"/>
            <a:ext cx="3113088" cy="1816100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kumimoji="1" lang="zh-CN" altLang="en-US" sz="2800">
                <a:solidFill>
                  <a:schemeClr val="bg1"/>
                </a:solidFill>
                <a:sym typeface="Symbol" pitchFamily="18" charset="2"/>
              </a:rPr>
              <a:t>＝ </a:t>
            </a:r>
            <a:r>
              <a:rPr kumimoji="1" lang="en-US" altLang="zh-CN" sz="2800">
                <a:solidFill>
                  <a:schemeClr val="bg1"/>
                </a:solidFill>
                <a:sym typeface="Symbol" pitchFamily="18" charset="2"/>
              </a:rPr>
              <a:t>7.757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kumimoji="1" lang="en-US" altLang="zh-CN" sz="2800">
                <a:solidFill>
                  <a:schemeClr val="bg1"/>
                </a:solidFill>
                <a:sym typeface="Symbol" pitchFamily="18" charset="2"/>
              </a:rPr>
              <a:t>&gt; 38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G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b="1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kumimoji="1" lang="zh-CN" altLang="en-US" sz="2800" b="1">
                <a:solidFill>
                  <a:schemeClr val="bg1"/>
                </a:solidFill>
                <a:sym typeface="Symbol" pitchFamily="18" charset="2"/>
              </a:rPr>
              <a:t>＝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0.185 417</a:t>
            </a:r>
          </a:p>
        </p:txBody>
      </p:sp>
      <p:sp>
        <p:nvSpPr>
          <p:cNvPr id="285703" name="Line 7"/>
          <p:cNvSpPr>
            <a:spLocks noChangeShapeType="1"/>
          </p:cNvSpPr>
          <p:nvPr/>
        </p:nvSpPr>
        <p:spPr bwMode="auto">
          <a:xfrm>
            <a:off x="2959100" y="1425575"/>
            <a:ext cx="0" cy="49593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5704" name="AutoShape 8"/>
          <p:cNvSpPr>
            <a:spLocks noChangeArrowheads="1"/>
          </p:cNvSpPr>
          <p:nvPr/>
        </p:nvSpPr>
        <p:spPr bwMode="auto">
          <a:xfrm>
            <a:off x="1187450" y="1628775"/>
            <a:ext cx="4032250" cy="42481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5705" name="Freeform 9"/>
          <p:cNvSpPr>
            <a:spLocks/>
          </p:cNvSpPr>
          <p:nvPr/>
        </p:nvSpPr>
        <p:spPr bwMode="auto">
          <a:xfrm>
            <a:off x="2987675" y="4149725"/>
            <a:ext cx="2879725" cy="11509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088" y="408"/>
              </a:cxn>
              <a:cxn ang="0">
                <a:pos x="1496" y="90"/>
              </a:cxn>
              <a:cxn ang="0">
                <a:pos x="1950" y="0"/>
              </a:cxn>
            </a:cxnLst>
            <a:rect l="0" t="0" r="r" b="b"/>
            <a:pathLst>
              <a:path w="1950" h="408">
                <a:moveTo>
                  <a:pt x="0" y="90"/>
                </a:moveTo>
                <a:cubicBezTo>
                  <a:pt x="419" y="249"/>
                  <a:pt x="839" y="408"/>
                  <a:pt x="1088" y="408"/>
                </a:cubicBezTo>
                <a:cubicBezTo>
                  <a:pt x="1337" y="408"/>
                  <a:pt x="1352" y="158"/>
                  <a:pt x="1496" y="90"/>
                </a:cubicBezTo>
                <a:cubicBezTo>
                  <a:pt x="1640" y="22"/>
                  <a:pt x="1795" y="11"/>
                  <a:pt x="1950" y="0"/>
                </a:cubicBezTo>
              </a:path>
            </a:pathLst>
          </a:custGeom>
          <a:noFill/>
          <a:ln w="38100" cap="rnd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5608638" y="6237288"/>
            <a:ext cx="404812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107950" y="1412875"/>
            <a:ext cx="37623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rgbClr val="FF0000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285708" name="Rectangle 12"/>
          <p:cNvSpPr>
            <a:spLocks noChangeArrowheads="1"/>
          </p:cNvSpPr>
          <p:nvPr/>
        </p:nvSpPr>
        <p:spPr bwMode="auto">
          <a:xfrm>
            <a:off x="6300788" y="1916113"/>
            <a:ext cx="2212975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黑体" pitchFamily="49" charset="-122"/>
                <a:cs typeface="宋体" pitchFamily="2" charset="-122"/>
              </a:rPr>
              <a:t>最省电几何</a:t>
            </a:r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900113" y="1989138"/>
            <a:ext cx="1263650" cy="519112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chemeClr val="bg1"/>
                </a:solidFill>
                <a:sym typeface="Symbol" pitchFamily="18" charset="2"/>
              </a:rPr>
              <a:t>G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b="1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kumimoji="1" lang="en-US" altLang="zh-CN" b="1" i="1">
                <a:solidFill>
                  <a:schemeClr val="bg1"/>
                </a:solidFill>
                <a:sym typeface="Symbol" pitchFamily="18" charset="2"/>
              </a:rPr>
              <a:t> </a:t>
            </a:r>
            <a:r>
              <a:rPr kumimoji="1" lang="en-US" altLang="zh-CN" sz="2800" b="1">
                <a:solidFill>
                  <a:schemeClr val="bg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85710" name="Line 14"/>
          <p:cNvSpPr>
            <a:spLocks noChangeShapeType="1"/>
          </p:cNvSpPr>
          <p:nvPr/>
        </p:nvSpPr>
        <p:spPr bwMode="auto">
          <a:xfrm>
            <a:off x="827088" y="4437063"/>
            <a:ext cx="21605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1692275" y="5589588"/>
            <a:ext cx="2763838" cy="360362"/>
          </a:xfrm>
          <a:prstGeom prst="rect">
            <a:avLst/>
          </a:prstGeom>
          <a:solidFill>
            <a:srgbClr val="CCCC00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85712" name="Object 16"/>
          <p:cNvGraphicFramePr>
            <a:graphicFrameLocks noChangeAspect="1"/>
          </p:cNvGraphicFramePr>
          <p:nvPr/>
        </p:nvGraphicFramePr>
        <p:xfrm>
          <a:off x="5961063" y="5373688"/>
          <a:ext cx="2800350" cy="517525"/>
        </p:xfrm>
        <a:graphic>
          <a:graphicData uri="http://schemas.openxmlformats.org/presentationml/2006/ole">
            <p:oleObj spid="_x0000_s285712" name="Equation" r:id="rId4" imgW="13078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field with reversed raidal axial current Gau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1771650"/>
            <a:ext cx="6086475" cy="4610100"/>
          </a:xfrm>
          <a:prstGeom prst="rect">
            <a:avLst/>
          </a:prstGeom>
          <a:noFill/>
        </p:spPr>
      </p:pic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6203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3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en-US" altLang="zh-CN" sz="3600">
                <a:solidFill>
                  <a:srgbClr val="0000FF"/>
                </a:solidFill>
                <a:ea typeface="隶书" pitchFamily="49" charset="-122"/>
              </a:rPr>
              <a:t>Gaume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分布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18</a:t>
            </a:r>
          </a:p>
        </p:txBody>
      </p:sp>
      <p:graphicFrame>
        <p:nvGraphicFramePr>
          <p:cNvPr id="286726" name="Object 6"/>
          <p:cNvGraphicFramePr>
            <a:graphicFrameLocks noChangeAspect="1"/>
          </p:cNvGraphicFramePr>
          <p:nvPr/>
        </p:nvGraphicFramePr>
        <p:xfrm>
          <a:off x="5005388" y="1663700"/>
          <a:ext cx="3859212" cy="828675"/>
        </p:xfrm>
        <a:graphic>
          <a:graphicData uri="http://schemas.openxmlformats.org/presentationml/2006/ole">
            <p:oleObj spid="_x0000_s286726" name="Equation" r:id="rId4" imgW="1714320" imgH="368280" progId="Equation.DSMT4">
              <p:embed/>
            </p:oleObj>
          </a:graphicData>
        </a:graphic>
      </p:graphicFrame>
      <p:graphicFrame>
        <p:nvGraphicFramePr>
          <p:cNvPr id="286727" name="Object 7"/>
          <p:cNvGraphicFramePr>
            <a:graphicFrameLocks noChangeAspect="1"/>
          </p:cNvGraphicFramePr>
          <p:nvPr/>
        </p:nvGraphicFramePr>
        <p:xfrm>
          <a:off x="1116013" y="5743575"/>
          <a:ext cx="7559675" cy="925513"/>
        </p:xfrm>
        <a:graphic>
          <a:graphicData uri="http://schemas.openxmlformats.org/presentationml/2006/ole">
            <p:oleObj spid="_x0000_s286727" name="Equation" r:id="rId5" imgW="3530520" imgH="431640" progId="Equation.DSMT4">
              <p:embed/>
            </p:oleObj>
          </a:graphicData>
        </a:graphic>
      </p:graphicFrame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6516688" y="4149725"/>
            <a:ext cx="2212975" cy="579438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磁场～几何</a:t>
            </a:r>
          </a:p>
        </p:txBody>
      </p:sp>
      <p:graphicFrame>
        <p:nvGraphicFramePr>
          <p:cNvPr id="286729" name="Object 9"/>
          <p:cNvGraphicFramePr>
            <a:graphicFrameLocks noChangeAspect="1"/>
          </p:cNvGraphicFramePr>
          <p:nvPr/>
        </p:nvGraphicFramePr>
        <p:xfrm>
          <a:off x="6189663" y="2982913"/>
          <a:ext cx="2801937" cy="517525"/>
        </p:xfrm>
        <a:graphic>
          <a:graphicData uri="http://schemas.openxmlformats.org/presentationml/2006/ole">
            <p:oleObj spid="_x0000_s286729" name="Equation" r:id="rId6" imgW="1307880" imgH="241200" progId="Equation.DSMT4">
              <p:embed/>
            </p:oleObj>
          </a:graphicData>
        </a:graphic>
      </p:graphicFrame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323850" y="1697038"/>
            <a:ext cx="2168525" cy="57943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3200">
                <a:solidFill>
                  <a:schemeClr val="bg1"/>
                </a:solidFill>
              </a:rPr>
              <a:t>Gaume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  <p:sp>
        <p:nvSpPr>
          <p:cNvPr id="286731" name="Oval 11"/>
          <p:cNvSpPr>
            <a:spLocks noChangeArrowheads="1"/>
          </p:cNvSpPr>
          <p:nvPr/>
        </p:nvSpPr>
        <p:spPr bwMode="auto">
          <a:xfrm>
            <a:off x="5724525" y="2636838"/>
            <a:ext cx="215900" cy="144462"/>
          </a:xfrm>
          <a:prstGeom prst="ellipse">
            <a:avLst/>
          </a:prstGeom>
          <a:solidFill>
            <a:srgbClr val="FF66FF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5940425" y="2781300"/>
            <a:ext cx="576263" cy="287338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4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梯形分布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19</a:t>
            </a:r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179388" y="6165850"/>
            <a:ext cx="3741737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电流密度：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J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(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) =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I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/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 baseline="300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2</a:t>
            </a:r>
            <a:endParaRPr lang="en-US" altLang="zh-CN" sz="3200" b="1" i="1">
              <a:solidFill>
                <a:schemeClr val="tx2"/>
              </a:solidFill>
              <a:ea typeface="隶书" pitchFamily="49" charset="-122"/>
              <a:cs typeface="宋体" pitchFamily="2" charset="-122"/>
            </a:endParaRPr>
          </a:p>
        </p:txBody>
      </p:sp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827088" y="1628775"/>
          <a:ext cx="3744912" cy="982663"/>
        </p:xfrm>
        <a:graphic>
          <a:graphicData uri="http://schemas.openxmlformats.org/presentationml/2006/ole">
            <p:oleObj spid="_x0000_s287750" name="Equation" r:id="rId3" imgW="1790640" imgH="469800" progId="Equation.DSMT4">
              <p:embed/>
            </p:oleObj>
          </a:graphicData>
        </a:graphic>
      </p:graphicFrame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4500563" y="4170363"/>
          <a:ext cx="4498975" cy="1058862"/>
        </p:xfrm>
        <a:graphic>
          <a:graphicData uri="http://schemas.openxmlformats.org/presentationml/2006/ole">
            <p:oleObj spid="_x0000_s287751" name="Equation" r:id="rId4" imgW="1942920" imgH="457200" progId="Equation.DSMT4">
              <p:embed/>
            </p:oleObj>
          </a:graphicData>
        </a:graphic>
      </p:graphicFrame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6084888" y="3354388"/>
            <a:ext cx="2347912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Fabry</a:t>
            </a:r>
            <a:r>
              <a:rPr lang="zh-CN" altLang="en-US" sz="3200">
                <a:solidFill>
                  <a:schemeClr val="tx2"/>
                </a:solidFill>
                <a:ea typeface="黑体" pitchFamily="49" charset="-122"/>
                <a:cs typeface="宋体" pitchFamily="2" charset="-122"/>
                <a:sym typeface="Wingdings" pitchFamily="2" charset="2"/>
              </a:rPr>
              <a:t>因子：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5148263" y="1628775"/>
            <a:ext cx="3432175" cy="57943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</a:rPr>
              <a:t>等腰梯形截面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  <p:sp>
        <p:nvSpPr>
          <p:cNvPr id="287754" name="Arc 10"/>
          <p:cNvSpPr>
            <a:spLocks/>
          </p:cNvSpPr>
          <p:nvPr/>
        </p:nvSpPr>
        <p:spPr bwMode="auto">
          <a:xfrm>
            <a:off x="179388" y="2932113"/>
            <a:ext cx="3452812" cy="1400175"/>
          </a:xfrm>
          <a:custGeom>
            <a:avLst/>
            <a:gdLst>
              <a:gd name="G0" fmla="+- 17880 0 0"/>
              <a:gd name="G1" fmla="+- 21600 0 0"/>
              <a:gd name="G2" fmla="+- 21600 0 0"/>
              <a:gd name="T0" fmla="*/ 0 w 35716"/>
              <a:gd name="T1" fmla="*/ 9481 h 21600"/>
              <a:gd name="T2" fmla="*/ 35716 w 35716"/>
              <a:gd name="T3" fmla="*/ 9417 h 21600"/>
              <a:gd name="T4" fmla="*/ 17880 w 357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716" h="21600" fill="none" extrusionOk="0">
                <a:moveTo>
                  <a:pt x="0" y="9481"/>
                </a:moveTo>
                <a:cubicBezTo>
                  <a:pt x="4019" y="3551"/>
                  <a:pt x="10716" y="-1"/>
                  <a:pt x="17880" y="0"/>
                </a:cubicBezTo>
                <a:cubicBezTo>
                  <a:pt x="25015" y="0"/>
                  <a:pt x="31691" y="3524"/>
                  <a:pt x="35716" y="9416"/>
                </a:cubicBezTo>
              </a:path>
              <a:path w="35716" h="21600" stroke="0" extrusionOk="0">
                <a:moveTo>
                  <a:pt x="0" y="9481"/>
                </a:moveTo>
                <a:cubicBezTo>
                  <a:pt x="4019" y="3551"/>
                  <a:pt x="10716" y="-1"/>
                  <a:pt x="17880" y="0"/>
                </a:cubicBezTo>
                <a:cubicBezTo>
                  <a:pt x="25015" y="0"/>
                  <a:pt x="31691" y="3524"/>
                  <a:pt x="35716" y="9416"/>
                </a:cubicBezTo>
                <a:lnTo>
                  <a:pt x="1788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7755" name="Arc 11"/>
          <p:cNvSpPr>
            <a:spLocks noChangeAspect="1"/>
          </p:cNvSpPr>
          <p:nvPr/>
        </p:nvSpPr>
        <p:spPr bwMode="auto">
          <a:xfrm>
            <a:off x="1219200" y="3775075"/>
            <a:ext cx="1371600" cy="561975"/>
          </a:xfrm>
          <a:custGeom>
            <a:avLst/>
            <a:gdLst>
              <a:gd name="G0" fmla="+- 17753 0 0"/>
              <a:gd name="G1" fmla="+- 21600 0 0"/>
              <a:gd name="G2" fmla="+- 21600 0 0"/>
              <a:gd name="T0" fmla="*/ 0 w 35405"/>
              <a:gd name="T1" fmla="*/ 9296 h 21600"/>
              <a:gd name="T2" fmla="*/ 35405 w 35405"/>
              <a:gd name="T3" fmla="*/ 9152 h 21600"/>
              <a:gd name="T4" fmla="*/ 17753 w 354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05" h="21600" fill="none" extrusionOk="0">
                <a:moveTo>
                  <a:pt x="-1" y="9295"/>
                </a:moveTo>
                <a:cubicBezTo>
                  <a:pt x="4035" y="3473"/>
                  <a:pt x="10668" y="-1"/>
                  <a:pt x="17753" y="0"/>
                </a:cubicBezTo>
                <a:cubicBezTo>
                  <a:pt x="24774" y="0"/>
                  <a:pt x="31358" y="3413"/>
                  <a:pt x="35405" y="9151"/>
                </a:cubicBezTo>
              </a:path>
              <a:path w="35405" h="21600" stroke="0" extrusionOk="0">
                <a:moveTo>
                  <a:pt x="-1" y="9295"/>
                </a:moveTo>
                <a:cubicBezTo>
                  <a:pt x="4035" y="3473"/>
                  <a:pt x="10668" y="-1"/>
                  <a:pt x="17753" y="0"/>
                </a:cubicBezTo>
                <a:cubicBezTo>
                  <a:pt x="24774" y="0"/>
                  <a:pt x="31358" y="3413"/>
                  <a:pt x="35405" y="9151"/>
                </a:cubicBezTo>
                <a:lnTo>
                  <a:pt x="1775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7756" name="AutoShape 12" descr="宽上对角线"/>
          <p:cNvSpPr>
            <a:spLocks noChangeArrowheads="1"/>
          </p:cNvSpPr>
          <p:nvPr/>
        </p:nvSpPr>
        <p:spPr bwMode="auto">
          <a:xfrm rot="5400000" flipH="1">
            <a:off x="2324101" y="3806825"/>
            <a:ext cx="1562100" cy="1044575"/>
          </a:xfrm>
          <a:custGeom>
            <a:avLst/>
            <a:gdLst>
              <a:gd name="G0" fmla="+- 6760 0 0"/>
              <a:gd name="G1" fmla="+- 21600 0 6760"/>
              <a:gd name="G2" fmla="*/ 6760 1 2"/>
              <a:gd name="G3" fmla="+- 21600 0 G2"/>
              <a:gd name="G4" fmla="+/ 6760 21600 2"/>
              <a:gd name="G5" fmla="+/ G1 0 2"/>
              <a:gd name="G6" fmla="*/ 21600 21600 6760"/>
              <a:gd name="G7" fmla="*/ G6 1 2"/>
              <a:gd name="G8" fmla="+- 21600 0 G7"/>
              <a:gd name="G9" fmla="*/ 21600 1 2"/>
              <a:gd name="G10" fmla="+- 6760 0 G9"/>
              <a:gd name="G11" fmla="?: G10 G8 0"/>
              <a:gd name="G12" fmla="?: G10 G7 21600"/>
              <a:gd name="T0" fmla="*/ 18220 w 21600"/>
              <a:gd name="T1" fmla="*/ 10800 h 21600"/>
              <a:gd name="T2" fmla="*/ 10800 w 21600"/>
              <a:gd name="T3" fmla="*/ 21600 h 21600"/>
              <a:gd name="T4" fmla="*/ 3380 w 21600"/>
              <a:gd name="T5" fmla="*/ 10800 h 21600"/>
              <a:gd name="T6" fmla="*/ 10800 w 21600"/>
              <a:gd name="T7" fmla="*/ 0 h 21600"/>
              <a:gd name="T8" fmla="*/ 5180 w 21600"/>
              <a:gd name="T9" fmla="*/ 5180 h 21600"/>
              <a:gd name="T10" fmla="*/ 16420 w 21600"/>
              <a:gd name="T11" fmla="*/ 164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760" y="21600"/>
                </a:lnTo>
                <a:lnTo>
                  <a:pt x="14840" y="21600"/>
                </a:lnTo>
                <a:lnTo>
                  <a:pt x="21600" y="0"/>
                </a:lnTo>
                <a:close/>
              </a:path>
            </a:pathLst>
          </a:custGeom>
          <a:pattFill prst="wdUpDiag">
            <a:fgClr>
              <a:schemeClr val="bg2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1911350" y="2708275"/>
            <a:ext cx="0" cy="32385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2590800" y="4651375"/>
            <a:ext cx="0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3625850" y="5156200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 flipH="1">
            <a:off x="1901825" y="3549650"/>
            <a:ext cx="1719263" cy="7731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 flipH="1" flipV="1">
            <a:off x="1893888" y="4318000"/>
            <a:ext cx="1738312" cy="796925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62" name="AutoShape 18" descr="宽上对角线"/>
          <p:cNvSpPr>
            <a:spLocks noChangeArrowheads="1"/>
          </p:cNvSpPr>
          <p:nvPr/>
        </p:nvSpPr>
        <p:spPr bwMode="auto">
          <a:xfrm rot="-5400000">
            <a:off x="-82549" y="3814762"/>
            <a:ext cx="1562100" cy="1031875"/>
          </a:xfrm>
          <a:custGeom>
            <a:avLst/>
            <a:gdLst>
              <a:gd name="G0" fmla="+- 6563 0 0"/>
              <a:gd name="G1" fmla="+- 21600 0 6563"/>
              <a:gd name="G2" fmla="*/ 6563 1 2"/>
              <a:gd name="G3" fmla="+- 21600 0 G2"/>
              <a:gd name="G4" fmla="+/ 6563 21600 2"/>
              <a:gd name="G5" fmla="+/ G1 0 2"/>
              <a:gd name="G6" fmla="*/ 21600 21600 6563"/>
              <a:gd name="G7" fmla="*/ G6 1 2"/>
              <a:gd name="G8" fmla="+- 21600 0 G7"/>
              <a:gd name="G9" fmla="*/ 21600 1 2"/>
              <a:gd name="G10" fmla="+- 6563 0 G9"/>
              <a:gd name="G11" fmla="?: G10 G8 0"/>
              <a:gd name="G12" fmla="?: G10 G7 21600"/>
              <a:gd name="T0" fmla="*/ 18318 w 21600"/>
              <a:gd name="T1" fmla="*/ 10800 h 21600"/>
              <a:gd name="T2" fmla="*/ 10800 w 21600"/>
              <a:gd name="T3" fmla="*/ 21600 h 21600"/>
              <a:gd name="T4" fmla="*/ 3282 w 21600"/>
              <a:gd name="T5" fmla="*/ 10800 h 21600"/>
              <a:gd name="T6" fmla="*/ 10800 w 21600"/>
              <a:gd name="T7" fmla="*/ 0 h 21600"/>
              <a:gd name="T8" fmla="*/ 5082 w 21600"/>
              <a:gd name="T9" fmla="*/ 5082 h 21600"/>
              <a:gd name="T10" fmla="*/ 16518 w 21600"/>
              <a:gd name="T11" fmla="*/ 165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563" y="21600"/>
                </a:lnTo>
                <a:lnTo>
                  <a:pt x="15037" y="21600"/>
                </a:lnTo>
                <a:lnTo>
                  <a:pt x="21600" y="0"/>
                </a:lnTo>
                <a:close/>
              </a:path>
            </a:pathLst>
          </a:custGeom>
          <a:pattFill prst="wdUpDiag">
            <a:fgClr>
              <a:schemeClr val="bg2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7763" name="Arc 19"/>
          <p:cNvSpPr>
            <a:spLocks noChangeAspect="1"/>
          </p:cNvSpPr>
          <p:nvPr/>
        </p:nvSpPr>
        <p:spPr bwMode="auto">
          <a:xfrm>
            <a:off x="1220788" y="4391025"/>
            <a:ext cx="1371600" cy="561975"/>
          </a:xfrm>
          <a:custGeom>
            <a:avLst/>
            <a:gdLst>
              <a:gd name="G0" fmla="+- 17753 0 0"/>
              <a:gd name="G1" fmla="+- 21600 0 0"/>
              <a:gd name="G2" fmla="+- 21600 0 0"/>
              <a:gd name="T0" fmla="*/ 0 w 35405"/>
              <a:gd name="T1" fmla="*/ 9296 h 21600"/>
              <a:gd name="T2" fmla="*/ 35405 w 35405"/>
              <a:gd name="T3" fmla="*/ 9152 h 21600"/>
              <a:gd name="T4" fmla="*/ 17753 w 354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05" h="21600" fill="none" extrusionOk="0">
                <a:moveTo>
                  <a:pt x="-1" y="9295"/>
                </a:moveTo>
                <a:cubicBezTo>
                  <a:pt x="4035" y="3473"/>
                  <a:pt x="10668" y="-1"/>
                  <a:pt x="17753" y="0"/>
                </a:cubicBezTo>
                <a:cubicBezTo>
                  <a:pt x="24774" y="0"/>
                  <a:pt x="31358" y="3413"/>
                  <a:pt x="35405" y="9151"/>
                </a:cubicBezTo>
              </a:path>
              <a:path w="35405" h="21600" stroke="0" extrusionOk="0">
                <a:moveTo>
                  <a:pt x="-1" y="9295"/>
                </a:moveTo>
                <a:cubicBezTo>
                  <a:pt x="4035" y="3473"/>
                  <a:pt x="10668" y="-1"/>
                  <a:pt x="17753" y="0"/>
                </a:cubicBezTo>
                <a:cubicBezTo>
                  <a:pt x="24774" y="0"/>
                  <a:pt x="31358" y="3413"/>
                  <a:pt x="35405" y="9151"/>
                </a:cubicBezTo>
                <a:lnTo>
                  <a:pt x="1775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7764" name="Line 20"/>
          <p:cNvSpPr>
            <a:spLocks noChangeShapeType="1"/>
          </p:cNvSpPr>
          <p:nvPr/>
        </p:nvSpPr>
        <p:spPr bwMode="auto">
          <a:xfrm>
            <a:off x="3606800" y="355917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65" name="Line 21"/>
          <p:cNvSpPr>
            <a:spLocks noChangeShapeType="1"/>
          </p:cNvSpPr>
          <p:nvPr/>
        </p:nvSpPr>
        <p:spPr bwMode="auto">
          <a:xfrm>
            <a:off x="3636963" y="5111750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66" name="Freeform 22"/>
          <p:cNvSpPr>
            <a:spLocks/>
          </p:cNvSpPr>
          <p:nvPr/>
        </p:nvSpPr>
        <p:spPr bwMode="auto">
          <a:xfrm rot="756010">
            <a:off x="2143125" y="4200525"/>
            <a:ext cx="120650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90"/>
              </a:cxn>
              <a:cxn ang="0">
                <a:pos x="46" y="181"/>
              </a:cxn>
            </a:cxnLst>
            <a:rect l="0" t="0" r="r" b="b"/>
            <a:pathLst>
              <a:path w="99" h="181">
                <a:moveTo>
                  <a:pt x="0" y="0"/>
                </a:moveTo>
                <a:cubicBezTo>
                  <a:pt x="41" y="30"/>
                  <a:pt x="83" y="60"/>
                  <a:pt x="91" y="90"/>
                </a:cubicBezTo>
                <a:cubicBezTo>
                  <a:pt x="99" y="120"/>
                  <a:pt x="72" y="150"/>
                  <a:pt x="46" y="18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67" name="Line 23"/>
          <p:cNvSpPr>
            <a:spLocks noChangeShapeType="1"/>
          </p:cNvSpPr>
          <p:nvPr/>
        </p:nvSpPr>
        <p:spPr bwMode="auto">
          <a:xfrm>
            <a:off x="1908175" y="5300663"/>
            <a:ext cx="671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68" name="Text Box 24"/>
          <p:cNvSpPr txBox="1">
            <a:spLocks noChangeArrowheads="1"/>
          </p:cNvSpPr>
          <p:nvPr/>
        </p:nvSpPr>
        <p:spPr bwMode="auto">
          <a:xfrm>
            <a:off x="2187575" y="5084763"/>
            <a:ext cx="152400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7769" name="Line 25"/>
          <p:cNvSpPr>
            <a:spLocks noChangeShapeType="1"/>
          </p:cNvSpPr>
          <p:nvPr/>
        </p:nvSpPr>
        <p:spPr bwMode="auto">
          <a:xfrm>
            <a:off x="1908175" y="5805488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auto">
          <a:xfrm>
            <a:off x="2484438" y="5589588"/>
            <a:ext cx="420687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b="1" i="1">
                <a:solidFill>
                  <a:srgbClr val="FF0000"/>
                </a:solidFill>
                <a:sym typeface="Symbol" pitchFamily="18" charset="2"/>
              </a:rPr>
              <a:t> </a:t>
            </a:r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7771" name="Line 27"/>
          <p:cNvSpPr>
            <a:spLocks noChangeShapeType="1"/>
          </p:cNvSpPr>
          <p:nvPr/>
        </p:nvSpPr>
        <p:spPr bwMode="auto">
          <a:xfrm>
            <a:off x="3995738" y="3573463"/>
            <a:ext cx="0" cy="1544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7772" name="Text Box 28"/>
          <p:cNvSpPr txBox="1">
            <a:spLocks noChangeArrowheads="1"/>
          </p:cNvSpPr>
          <p:nvPr/>
        </p:nvSpPr>
        <p:spPr bwMode="auto">
          <a:xfrm>
            <a:off x="3708400" y="4149725"/>
            <a:ext cx="620713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r>
              <a:rPr kumimoji="1" lang="en-US" altLang="zh-CN" b="1"/>
              <a:t>2</a:t>
            </a:r>
            <a:r>
              <a:rPr kumimoji="1" lang="en-US" altLang="zh-CN" b="1" i="1">
                <a:solidFill>
                  <a:srgbClr val="FF0000"/>
                </a:solidFill>
                <a:sym typeface="Symbol" pitchFamily="18" charset="2"/>
              </a:rPr>
              <a:t> </a:t>
            </a:r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7773" name="Text Box 29"/>
          <p:cNvSpPr txBox="1">
            <a:spLocks noChangeArrowheads="1"/>
          </p:cNvSpPr>
          <p:nvPr/>
        </p:nvSpPr>
        <p:spPr bwMode="auto">
          <a:xfrm>
            <a:off x="2268538" y="4076700"/>
            <a:ext cx="209550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b="1" i="1">
                <a:solidFill>
                  <a:srgbClr val="0000FF"/>
                </a:solidFill>
                <a:sym typeface="Symbol" pitchFamily="18" charset="2"/>
              </a:rPr>
              <a:t></a:t>
            </a:r>
          </a:p>
        </p:txBody>
      </p:sp>
      <p:graphicFrame>
        <p:nvGraphicFramePr>
          <p:cNvPr id="287774" name="Object 30"/>
          <p:cNvGraphicFramePr>
            <a:graphicFrameLocks noChangeAspect="1"/>
          </p:cNvGraphicFramePr>
          <p:nvPr/>
        </p:nvGraphicFramePr>
        <p:xfrm>
          <a:off x="4662488" y="2860675"/>
          <a:ext cx="1204912" cy="1000125"/>
        </p:xfrm>
        <a:graphic>
          <a:graphicData uri="http://schemas.openxmlformats.org/presentationml/2006/ole">
            <p:oleObj spid="_x0000_s287774" name="Equation" r:id="rId5" imgW="520560" imgH="431640" progId="Equation.DSMT4">
              <p:embed/>
            </p:oleObj>
          </a:graphicData>
        </a:graphic>
      </p:graphicFrame>
      <p:graphicFrame>
        <p:nvGraphicFramePr>
          <p:cNvPr id="287775" name="Object 31"/>
          <p:cNvGraphicFramePr>
            <a:graphicFrameLocks noChangeAspect="1"/>
          </p:cNvGraphicFramePr>
          <p:nvPr/>
        </p:nvGraphicFramePr>
        <p:xfrm>
          <a:off x="4427538" y="5632450"/>
          <a:ext cx="4557712" cy="676275"/>
        </p:xfrm>
        <a:graphic>
          <a:graphicData uri="http://schemas.openxmlformats.org/presentationml/2006/ole">
            <p:oleObj spid="_x0000_s287775" name="Equation" r:id="rId6" imgW="1968480" imgH="291960" progId="Equation.DSMT4">
              <p:embed/>
            </p:oleObj>
          </a:graphicData>
        </a:graphic>
      </p:graphicFrame>
      <p:graphicFrame>
        <p:nvGraphicFramePr>
          <p:cNvPr id="287776" name="Object 32"/>
          <p:cNvGraphicFramePr>
            <a:graphicFrameLocks noChangeAspect="1"/>
          </p:cNvGraphicFramePr>
          <p:nvPr/>
        </p:nvGraphicFramePr>
        <p:xfrm>
          <a:off x="6357938" y="2389188"/>
          <a:ext cx="2390775" cy="823912"/>
        </p:xfrm>
        <a:graphic>
          <a:graphicData uri="http://schemas.openxmlformats.org/presentationml/2006/ole">
            <p:oleObj spid="_x0000_s287776" name="Equation" r:id="rId7" imgW="11430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4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梯形分布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20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398463" y="6092825"/>
            <a:ext cx="3741737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电流密度：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J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(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) =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I</a:t>
            </a:r>
            <a:r>
              <a:rPr lang="en-US" altLang="zh-CN" sz="3200" b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/</a:t>
            </a:r>
            <a:r>
              <a:rPr lang="en-US" altLang="zh-CN" sz="3200" b="1" i="1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r</a:t>
            </a:r>
            <a:r>
              <a:rPr lang="en-US" altLang="zh-CN" sz="3200" b="1" baseline="30000">
                <a:solidFill>
                  <a:schemeClr val="tx2"/>
                </a:solidFill>
                <a:ea typeface="隶书" pitchFamily="49" charset="-122"/>
                <a:cs typeface="宋体" pitchFamily="2" charset="-122"/>
              </a:rPr>
              <a:t>2</a:t>
            </a:r>
            <a:endParaRPr lang="en-US" altLang="zh-CN" sz="3200" b="1" i="1">
              <a:solidFill>
                <a:schemeClr val="tx2"/>
              </a:solidFill>
              <a:ea typeface="隶书" pitchFamily="49" charset="-122"/>
              <a:cs typeface="宋体" pitchFamily="2" charset="-122"/>
            </a:endParaRPr>
          </a:p>
        </p:txBody>
      </p:sp>
      <p:graphicFrame>
        <p:nvGraphicFramePr>
          <p:cNvPr id="288774" name="Object 6"/>
          <p:cNvGraphicFramePr>
            <a:graphicFrameLocks noChangeAspect="1"/>
          </p:cNvGraphicFramePr>
          <p:nvPr/>
        </p:nvGraphicFramePr>
        <p:xfrm>
          <a:off x="827088" y="1628775"/>
          <a:ext cx="3744912" cy="982663"/>
        </p:xfrm>
        <a:graphic>
          <a:graphicData uri="http://schemas.openxmlformats.org/presentationml/2006/ole">
            <p:oleObj spid="_x0000_s288774" name="Equation" r:id="rId3" imgW="1790640" imgH="469800" progId="Equation.DSMT4">
              <p:embed/>
            </p:oleObj>
          </a:graphicData>
        </a:graphic>
      </p:graphicFrame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5364163" y="1700213"/>
            <a:ext cx="3432175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</a:rPr>
              <a:t>等腰梯形截面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82550" y="3184525"/>
            <a:ext cx="2266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 rot="5400000" flipH="1">
            <a:off x="930275" y="3627438"/>
            <a:ext cx="80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1241425" y="3419475"/>
            <a:ext cx="152400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3367088" y="2928938"/>
          <a:ext cx="1204912" cy="1000125"/>
        </p:xfrm>
        <a:graphic>
          <a:graphicData uri="http://schemas.openxmlformats.org/presentationml/2006/ole">
            <p:oleObj spid="_x0000_s288779" name="Equation" r:id="rId4" imgW="520560" imgH="431640" progId="Equation.DSMT4">
              <p:embed/>
            </p:oleObj>
          </a:graphicData>
        </a:graphic>
      </p:graphicFrame>
      <p:sp>
        <p:nvSpPr>
          <p:cNvPr id="288780" name="AutoShape 12"/>
          <p:cNvSpPr>
            <a:spLocks noChangeAspect="1" noChangeArrowheads="1"/>
          </p:cNvSpPr>
          <p:nvPr/>
        </p:nvSpPr>
        <p:spPr bwMode="auto">
          <a:xfrm rot="8100000">
            <a:off x="1765300" y="3429000"/>
            <a:ext cx="1150938" cy="1150938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 rot="2700000">
            <a:off x="2251075" y="3227388"/>
            <a:ext cx="179387" cy="17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8782" name="Line 14"/>
          <p:cNvSpPr>
            <a:spLocks noChangeShapeType="1"/>
          </p:cNvSpPr>
          <p:nvPr/>
        </p:nvSpPr>
        <p:spPr bwMode="auto">
          <a:xfrm>
            <a:off x="1116013" y="4011613"/>
            <a:ext cx="1223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8783" name="Line 15"/>
          <p:cNvSpPr>
            <a:spLocks noChangeShapeType="1"/>
          </p:cNvSpPr>
          <p:nvPr/>
        </p:nvSpPr>
        <p:spPr bwMode="auto">
          <a:xfrm>
            <a:off x="323850" y="5229225"/>
            <a:ext cx="0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8784" name="Line 16"/>
          <p:cNvSpPr>
            <a:spLocks noChangeShapeType="1"/>
          </p:cNvSpPr>
          <p:nvPr/>
        </p:nvSpPr>
        <p:spPr bwMode="auto">
          <a:xfrm>
            <a:off x="4356100" y="5229225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8785" name="Line 17"/>
          <p:cNvSpPr>
            <a:spLocks noChangeShapeType="1"/>
          </p:cNvSpPr>
          <p:nvPr/>
        </p:nvSpPr>
        <p:spPr bwMode="auto">
          <a:xfrm>
            <a:off x="52388" y="5227638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8786" name="Line 18"/>
          <p:cNvSpPr>
            <a:spLocks noChangeShapeType="1"/>
          </p:cNvSpPr>
          <p:nvPr/>
        </p:nvSpPr>
        <p:spPr bwMode="auto">
          <a:xfrm>
            <a:off x="323850" y="5805488"/>
            <a:ext cx="4032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8787" name="Line 19"/>
          <p:cNvSpPr>
            <a:spLocks noChangeShapeType="1"/>
          </p:cNvSpPr>
          <p:nvPr/>
        </p:nvSpPr>
        <p:spPr bwMode="auto">
          <a:xfrm flipH="1">
            <a:off x="206375" y="3192463"/>
            <a:ext cx="0" cy="2014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288788" name="Text Box 20"/>
          <p:cNvSpPr txBox="1">
            <a:spLocks noChangeArrowheads="1"/>
          </p:cNvSpPr>
          <p:nvPr/>
        </p:nvSpPr>
        <p:spPr bwMode="auto">
          <a:xfrm>
            <a:off x="34925" y="3927475"/>
            <a:ext cx="420688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b="1" i="1">
                <a:solidFill>
                  <a:srgbClr val="FF0000"/>
                </a:solidFill>
                <a:sym typeface="Symbol" pitchFamily="18" charset="2"/>
              </a:rPr>
              <a:t> </a:t>
            </a:r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89" name="Text Box 21"/>
          <p:cNvSpPr txBox="1">
            <a:spLocks noChangeArrowheads="1"/>
          </p:cNvSpPr>
          <p:nvPr/>
        </p:nvSpPr>
        <p:spPr bwMode="auto">
          <a:xfrm>
            <a:off x="2028825" y="5589588"/>
            <a:ext cx="620713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r>
              <a:rPr kumimoji="1" lang="en-US" altLang="zh-CN" b="1"/>
              <a:t>2</a:t>
            </a:r>
            <a:r>
              <a:rPr kumimoji="1" lang="en-US" altLang="zh-CN" b="1" i="1">
                <a:solidFill>
                  <a:srgbClr val="FF0000"/>
                </a:solidFill>
                <a:sym typeface="Symbol" pitchFamily="18" charset="2"/>
              </a:rPr>
              <a:t> </a:t>
            </a:r>
            <a:r>
              <a:rPr kumimoji="1" lang="en-US" altLang="zh-CN" b="1" i="1">
                <a:solidFill>
                  <a:srgbClr val="0000FF"/>
                </a:solidFill>
              </a:rPr>
              <a:t>a</a:t>
            </a:r>
          </a:p>
        </p:txBody>
      </p:sp>
      <p:graphicFrame>
        <p:nvGraphicFramePr>
          <p:cNvPr id="288790" name="Object 22"/>
          <p:cNvGraphicFramePr>
            <a:graphicFrameLocks noChangeAspect="1"/>
          </p:cNvGraphicFramePr>
          <p:nvPr/>
        </p:nvGraphicFramePr>
        <p:xfrm>
          <a:off x="4787900" y="3213100"/>
          <a:ext cx="4202113" cy="828675"/>
        </p:xfrm>
        <a:graphic>
          <a:graphicData uri="http://schemas.openxmlformats.org/presentationml/2006/ole">
            <p:oleObj spid="_x0000_s288790" name="Equation" r:id="rId5" imgW="1866600" imgH="368280" progId="Equation.DSMT4">
              <p:embed/>
            </p:oleObj>
          </a:graphicData>
        </a:graphic>
      </p:graphicFrame>
      <p:graphicFrame>
        <p:nvGraphicFramePr>
          <p:cNvPr id="288791" name="Object 23"/>
          <p:cNvGraphicFramePr>
            <a:graphicFrameLocks noChangeAspect="1"/>
          </p:cNvGraphicFramePr>
          <p:nvPr/>
        </p:nvGraphicFramePr>
        <p:xfrm>
          <a:off x="4859338" y="4618038"/>
          <a:ext cx="3943350" cy="898525"/>
        </p:xfrm>
        <a:graphic>
          <a:graphicData uri="http://schemas.openxmlformats.org/presentationml/2006/ole">
            <p:oleObj spid="_x0000_s288791" name="Equation" r:id="rId6" imgW="1841400" imgH="419040" progId="Equation.DSMT4">
              <p:embed/>
            </p:oleObj>
          </a:graphicData>
        </a:graphic>
      </p:graphicFrame>
      <p:sp>
        <p:nvSpPr>
          <p:cNvPr id="288792" name="AutoShape 24"/>
          <p:cNvSpPr>
            <a:spLocks noChangeArrowheads="1"/>
          </p:cNvSpPr>
          <p:nvPr/>
        </p:nvSpPr>
        <p:spPr bwMode="auto">
          <a:xfrm rot="10800000">
            <a:off x="323850" y="4005263"/>
            <a:ext cx="4027488" cy="1230312"/>
          </a:xfrm>
          <a:custGeom>
            <a:avLst/>
            <a:gdLst>
              <a:gd name="G0" fmla="+- 6436 0 0"/>
              <a:gd name="G1" fmla="+- 21600 0 6436"/>
              <a:gd name="G2" fmla="*/ 6436 1 2"/>
              <a:gd name="G3" fmla="+- 21600 0 G2"/>
              <a:gd name="G4" fmla="+/ 6436 21600 2"/>
              <a:gd name="G5" fmla="+/ G1 0 2"/>
              <a:gd name="G6" fmla="*/ 21600 21600 6436"/>
              <a:gd name="G7" fmla="*/ G6 1 2"/>
              <a:gd name="G8" fmla="+- 21600 0 G7"/>
              <a:gd name="G9" fmla="*/ 21600 1 2"/>
              <a:gd name="G10" fmla="+- 6436 0 G9"/>
              <a:gd name="G11" fmla="?: G10 G8 0"/>
              <a:gd name="G12" fmla="?: G10 G7 21600"/>
              <a:gd name="T0" fmla="*/ 18382 w 21600"/>
              <a:gd name="T1" fmla="*/ 10800 h 21600"/>
              <a:gd name="T2" fmla="*/ 10800 w 21600"/>
              <a:gd name="T3" fmla="*/ 21600 h 21600"/>
              <a:gd name="T4" fmla="*/ 3218 w 21600"/>
              <a:gd name="T5" fmla="*/ 10800 h 21600"/>
              <a:gd name="T6" fmla="*/ 10800 w 21600"/>
              <a:gd name="T7" fmla="*/ 0 h 21600"/>
              <a:gd name="T8" fmla="*/ 5018 w 21600"/>
              <a:gd name="T9" fmla="*/ 5018 h 21600"/>
              <a:gd name="T10" fmla="*/ 16582 w 21600"/>
              <a:gd name="T11" fmla="*/ 165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36" y="21600"/>
                </a:lnTo>
                <a:lnTo>
                  <a:pt x="15164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88793" name="Text Box 25"/>
          <p:cNvSpPr txBox="1">
            <a:spLocks noChangeArrowheads="1"/>
          </p:cNvSpPr>
          <p:nvPr/>
        </p:nvSpPr>
        <p:spPr bwMode="auto">
          <a:xfrm>
            <a:off x="2201863" y="3357563"/>
            <a:ext cx="209550" cy="365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 b="1" i="1">
                <a:solidFill>
                  <a:srgbClr val="0000FF"/>
                </a:solidFill>
                <a:sym typeface="Symbol" pitchFamily="18" charset="2"/>
              </a:rPr>
              <a:t>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trapezoidal fabry and gamma fac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557338"/>
            <a:ext cx="8208963" cy="518318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4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梯形分布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21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5364163" y="1700213"/>
            <a:ext cx="3432175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</a:rPr>
              <a:t>等腰梯形截面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线圈</a:t>
            </a:r>
          </a:p>
        </p:txBody>
      </p:sp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1763713" y="2060575"/>
          <a:ext cx="2144712" cy="571500"/>
        </p:xfrm>
        <a:graphic>
          <a:graphicData uri="http://schemas.openxmlformats.org/presentationml/2006/ole">
            <p:oleObj spid="_x0000_s289799" name="Equation" r:id="rId4" imgW="952200" imgH="253800" progId="Equation.DSMT4">
              <p:embed/>
            </p:oleObj>
          </a:graphicData>
        </a:graphic>
      </p:graphicFrame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1462088" y="4581525"/>
          <a:ext cx="2173287" cy="571500"/>
        </p:xfrm>
        <a:graphic>
          <a:graphicData uri="http://schemas.openxmlformats.org/presentationml/2006/ole">
            <p:oleObj spid="_x0000_s289800" name="Equation" r:id="rId5" imgW="965160" imgH="253800" progId="Equation.DSMT4">
              <p:embed/>
            </p:oleObj>
          </a:graphicData>
        </a:graphic>
      </p:graphicFrame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946150" y="3948113"/>
            <a:ext cx="7737475" cy="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3841750" y="2943225"/>
          <a:ext cx="1457325" cy="400050"/>
        </p:xfrm>
        <a:graphic>
          <a:graphicData uri="http://schemas.openxmlformats.org/presentationml/2006/ole">
            <p:oleObj spid="_x0000_s289802" name="Equation" r:id="rId6" imgW="647640" imgH="177480" progId="Equation.DSMT4">
              <p:embed/>
            </p:oleObj>
          </a:graphicData>
        </a:graphic>
      </p:graphicFrame>
      <p:sp>
        <p:nvSpPr>
          <p:cNvPr id="289803" name="Line 11"/>
          <p:cNvSpPr>
            <a:spLocks noChangeShapeType="1"/>
          </p:cNvSpPr>
          <p:nvPr/>
        </p:nvSpPr>
        <p:spPr bwMode="auto">
          <a:xfrm>
            <a:off x="5003800" y="3429000"/>
            <a:ext cx="576263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5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最佳分布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22</a:t>
            </a:r>
          </a:p>
        </p:txBody>
      </p:sp>
      <p:graphicFrame>
        <p:nvGraphicFramePr>
          <p:cNvPr id="290821" name="Object 5"/>
          <p:cNvGraphicFramePr>
            <a:graphicFrameLocks noChangeAspect="1"/>
          </p:cNvGraphicFramePr>
          <p:nvPr/>
        </p:nvGraphicFramePr>
        <p:xfrm>
          <a:off x="2051050" y="3973513"/>
          <a:ext cx="6497638" cy="1265237"/>
        </p:xfrm>
        <a:graphic>
          <a:graphicData uri="http://schemas.openxmlformats.org/presentationml/2006/ole">
            <p:oleObj spid="_x0000_s290821" name="Equation" r:id="rId3" imgW="2806560" imgH="545760" progId="Equation.DSMT4">
              <p:embed/>
            </p:oleObj>
          </a:graphicData>
        </a:graphic>
      </p:graphicFrame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179388" y="1674813"/>
            <a:ext cx="8785225" cy="2041525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 algn="ctr"/>
            <a:r>
              <a:rPr kumimoji="1" lang="en-US" altLang="zh-CN" sz="3200">
                <a:solidFill>
                  <a:schemeClr val="bg1"/>
                </a:solidFill>
                <a:ea typeface="黑体" pitchFamily="49" charset="-122"/>
              </a:rPr>
              <a:t>H. Zijlstra</a:t>
            </a:r>
          </a:p>
          <a:p>
            <a:pPr marL="457200" indent="-457200" algn="ctr"/>
            <a:r>
              <a:rPr kumimoji="1" lang="en-US" altLang="zh-CN" sz="3200">
                <a:solidFill>
                  <a:schemeClr val="bg1"/>
                </a:solidFill>
              </a:rPr>
              <a:t>《Experimental Methods in Magnetism</a:t>
            </a:r>
          </a:p>
          <a:p>
            <a:pPr marL="457200" indent="-457200" algn="ctr">
              <a:buFontTx/>
              <a:buAutoNum type="arabicPeriod"/>
            </a:pPr>
            <a:r>
              <a:rPr kumimoji="1" lang="en-US" altLang="zh-CN" sz="3200">
                <a:solidFill>
                  <a:schemeClr val="bg1"/>
                </a:solidFill>
              </a:rPr>
              <a:t>Generation and computation of magnetic fields》</a:t>
            </a:r>
          </a:p>
          <a:p>
            <a:pPr marL="457200" indent="-457200" algn="ctr"/>
            <a:r>
              <a:rPr kumimoji="1" lang="en-US" altLang="zh-CN" sz="3200">
                <a:solidFill>
                  <a:schemeClr val="bg1"/>
                </a:solidFill>
                <a:ea typeface="黑体" pitchFamily="49" charset="-122"/>
              </a:rPr>
              <a:t>page 53 </a:t>
            </a:r>
            <a:r>
              <a:rPr kumimoji="1" lang="zh-CN" altLang="en-US" sz="3200">
                <a:solidFill>
                  <a:schemeClr val="bg1"/>
                </a:solidFill>
                <a:ea typeface="黑体" pitchFamily="49" charset="-122"/>
              </a:rPr>
              <a:t>～ </a:t>
            </a:r>
            <a:r>
              <a:rPr kumimoji="1" lang="en-US" altLang="zh-CN" sz="3200">
                <a:solidFill>
                  <a:schemeClr val="bg1"/>
                </a:solidFill>
                <a:ea typeface="黑体" pitchFamily="49" charset="-122"/>
              </a:rPr>
              <a:t>page 55</a:t>
            </a:r>
          </a:p>
        </p:txBody>
      </p:sp>
      <p:graphicFrame>
        <p:nvGraphicFramePr>
          <p:cNvPr id="290823" name="Object 7"/>
          <p:cNvGraphicFramePr>
            <a:graphicFrameLocks noChangeAspect="1"/>
          </p:cNvGraphicFramePr>
          <p:nvPr/>
        </p:nvGraphicFramePr>
        <p:xfrm>
          <a:off x="2078038" y="5476875"/>
          <a:ext cx="5734050" cy="1058863"/>
        </p:xfrm>
        <a:graphic>
          <a:graphicData uri="http://schemas.openxmlformats.org/presentationml/2006/ole">
            <p:oleObj spid="_x0000_s290823" name="Equation" r:id="rId4" imgW="2476440" imgH="457200" progId="Equation.DSMT4">
              <p:embed/>
            </p:oleObj>
          </a:graphicData>
        </a:graphic>
      </p:graphicFrame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377825" y="4508500"/>
            <a:ext cx="14001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最大磁场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323850" y="5805488"/>
            <a:ext cx="17049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相同的能耗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1" name="Oval 7"/>
          <p:cNvSpPr>
            <a:spLocks noChangeArrowheads="1"/>
          </p:cNvSpPr>
          <p:nvPr/>
        </p:nvSpPr>
        <p:spPr bwMode="auto">
          <a:xfrm>
            <a:off x="3689350" y="3263900"/>
            <a:ext cx="1763713" cy="901700"/>
          </a:xfrm>
          <a:prstGeom prst="ellipse">
            <a:avLst/>
          </a:prstGeom>
          <a:solidFill>
            <a:srgbClr val="CCFF33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zh-CN" altLang="en-US" sz="2800"/>
              <a:t>零磁场</a:t>
            </a:r>
          </a:p>
        </p:txBody>
      </p:sp>
      <p:sp>
        <p:nvSpPr>
          <p:cNvPr id="236552" name="Oval 8"/>
          <p:cNvSpPr>
            <a:spLocks noChangeArrowheads="1"/>
          </p:cNvSpPr>
          <p:nvPr/>
        </p:nvSpPr>
        <p:spPr bwMode="auto">
          <a:xfrm>
            <a:off x="2987675" y="2130425"/>
            <a:ext cx="3167063" cy="3168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6553" name="Oval 9"/>
          <p:cNvSpPr>
            <a:spLocks noChangeAspect="1" noChangeArrowheads="1"/>
          </p:cNvSpPr>
          <p:nvPr/>
        </p:nvSpPr>
        <p:spPr bwMode="auto">
          <a:xfrm>
            <a:off x="2414588" y="1557338"/>
            <a:ext cx="4314825" cy="43164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6554" name="Oval 10"/>
          <p:cNvSpPr>
            <a:spLocks noChangeAspect="1" noChangeArrowheads="1"/>
          </p:cNvSpPr>
          <p:nvPr/>
        </p:nvSpPr>
        <p:spPr bwMode="auto">
          <a:xfrm>
            <a:off x="1693863" y="836613"/>
            <a:ext cx="5754687" cy="57578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磁场的分类：</a:t>
            </a:r>
            <a:r>
              <a:rPr lang="zh-CN" altLang="en-US">
                <a:solidFill>
                  <a:srgbClr val="FF0000"/>
                </a:solidFill>
                <a:ea typeface="隶书" pitchFamily="49" charset="-122"/>
              </a:rPr>
              <a:t>磁场强度</a:t>
            </a: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4787900" y="4365625"/>
            <a:ext cx="12795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弱磁场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732588" y="4868863"/>
            <a:ext cx="12795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/>
              <a:t>强磁场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059238" y="2492375"/>
            <a:ext cx="1025525" cy="609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1600">
                <a:solidFill>
                  <a:schemeClr val="bg1"/>
                </a:solidFill>
              </a:rPr>
              <a:t>微弱磁场</a:t>
            </a:r>
          </a:p>
          <a:p>
            <a:pPr algn="ctr"/>
            <a:r>
              <a:rPr kumimoji="1" lang="en-US" altLang="zh-CN" sz="1600">
                <a:solidFill>
                  <a:schemeClr val="bg1"/>
                </a:solidFill>
              </a:rPr>
              <a:t>10</a:t>
            </a:r>
            <a:r>
              <a:rPr kumimoji="1" lang="en-US" altLang="zh-CN" sz="1600" baseline="30000">
                <a:solidFill>
                  <a:schemeClr val="bg1"/>
                </a:solidFill>
                <a:sym typeface="Symbol" pitchFamily="18" charset="2"/>
              </a:rPr>
              <a:t></a:t>
            </a:r>
            <a:r>
              <a:rPr kumimoji="1" lang="en-US" altLang="zh-CN" sz="1600" baseline="30000">
                <a:solidFill>
                  <a:schemeClr val="bg1"/>
                </a:solidFill>
              </a:rPr>
              <a:t>15</a:t>
            </a:r>
            <a:r>
              <a:rPr kumimoji="1" lang="en-US" altLang="zh-CN" sz="160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1635125" cy="97472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>
                <a:solidFill>
                  <a:schemeClr val="bg1"/>
                </a:solidFill>
              </a:rPr>
              <a:t>超强磁场</a:t>
            </a:r>
          </a:p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10</a:t>
            </a:r>
            <a:r>
              <a:rPr kumimoji="1" lang="en-US" altLang="zh-CN" sz="2800" baseline="30000">
                <a:solidFill>
                  <a:schemeClr val="bg1"/>
                </a:solidFill>
              </a:rPr>
              <a:t>16</a:t>
            </a:r>
            <a:r>
              <a:rPr kumimoji="1" lang="en-US" altLang="zh-CN" sz="2800">
                <a:solidFill>
                  <a:schemeClr val="bg1"/>
                </a:solidFill>
              </a:rPr>
              <a:t> T</a:t>
            </a: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5580063" y="3429000"/>
            <a:ext cx="944562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/>
              <a:t>1 mT</a:t>
            </a: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6156325" y="2636838"/>
            <a:ext cx="93503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/>
              <a:t>0.1 T</a:t>
            </a:r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6588125" y="2060575"/>
            <a:ext cx="84613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/>
              <a:t>10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5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最佳分布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23</a:t>
            </a:r>
          </a:p>
        </p:txBody>
      </p:sp>
      <p:graphicFrame>
        <p:nvGraphicFramePr>
          <p:cNvPr id="291845" name="Object 5"/>
          <p:cNvGraphicFramePr>
            <a:graphicFrameLocks noChangeAspect="1"/>
          </p:cNvGraphicFramePr>
          <p:nvPr/>
        </p:nvGraphicFramePr>
        <p:xfrm>
          <a:off x="4572000" y="1628775"/>
          <a:ext cx="4057650" cy="647700"/>
        </p:xfrm>
        <a:graphic>
          <a:graphicData uri="http://schemas.openxmlformats.org/presentationml/2006/ole">
            <p:oleObj spid="_x0000_s291845" name="Equation" r:id="rId3" imgW="1752480" imgH="279360" progId="Equation.DSMT4">
              <p:embed/>
            </p:oleObj>
          </a:graphicData>
        </a:graphic>
      </p:graphicFrame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4305300" y="3716338"/>
          <a:ext cx="4587875" cy="1235075"/>
        </p:xfrm>
        <a:graphic>
          <a:graphicData uri="http://schemas.openxmlformats.org/presentationml/2006/ole">
            <p:oleObj spid="_x0000_s291846" name="Equation" r:id="rId4" imgW="1981080" imgH="533160" progId="Equation.DSMT4">
              <p:embed/>
            </p:oleObj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5219700" y="2559050"/>
          <a:ext cx="2952750" cy="941388"/>
        </p:xfrm>
        <a:graphic>
          <a:graphicData uri="http://schemas.openxmlformats.org/presentationml/2006/ole">
            <p:oleObj spid="_x0000_s291847" name="Equation" r:id="rId5" imgW="1396800" imgH="444240" progId="Equation.DSMT4">
              <p:embed/>
            </p:oleObj>
          </a:graphicData>
        </a:graphic>
      </p:graphicFrame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4833938" y="5300663"/>
          <a:ext cx="3409950" cy="1176337"/>
        </p:xfrm>
        <a:graphic>
          <a:graphicData uri="http://schemas.openxmlformats.org/presentationml/2006/ole">
            <p:oleObj spid="_x0000_s291848" name="Equation" r:id="rId6" imgW="1473120" imgH="507960" progId="Equation.DSMT4">
              <p:embed/>
            </p:oleObj>
          </a:graphicData>
        </a:graphic>
      </p:graphicFrame>
      <p:graphicFrame>
        <p:nvGraphicFramePr>
          <p:cNvPr id="291849" name="Object 9"/>
          <p:cNvGraphicFramePr>
            <a:graphicFrameLocks noChangeAspect="1"/>
          </p:cNvGraphicFramePr>
          <p:nvPr/>
        </p:nvGraphicFramePr>
        <p:xfrm>
          <a:off x="114300" y="4437063"/>
          <a:ext cx="3881438" cy="2030412"/>
        </p:xfrm>
        <a:graphic>
          <a:graphicData uri="http://schemas.openxmlformats.org/presentationml/2006/ole">
            <p:oleObj spid="_x0000_s291849" name="Equation" r:id="rId7" imgW="1676160" imgH="876240" progId="Equation.DSMT4">
              <p:embed/>
            </p:oleObj>
          </a:graphicData>
        </a:graphic>
      </p:graphicFrame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539750" y="2701925"/>
            <a:ext cx="4154488" cy="519113"/>
          </a:xfrm>
          <a:prstGeom prst="rect">
            <a:avLst/>
          </a:prstGeom>
          <a:solidFill>
            <a:srgbClr val="00CC99">
              <a:alpha val="39999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ea typeface="黑体" pitchFamily="49" charset="-122"/>
              </a:rPr>
              <a:t>如果</a:t>
            </a:r>
            <a:r>
              <a:rPr kumimoji="1" lang="en-US" altLang="zh-CN" sz="2800" b="1" i="1"/>
              <a:t>A</a:t>
            </a:r>
            <a:r>
              <a:rPr kumimoji="1" lang="en-US" altLang="zh-CN" sz="2800" baseline="-25000"/>
              <a:t>1</a:t>
            </a:r>
            <a:r>
              <a:rPr kumimoji="1" lang="zh-CN" altLang="en-US" sz="2800"/>
              <a:t>和</a:t>
            </a:r>
            <a:r>
              <a:rPr kumimoji="1" lang="en-US" altLang="zh-CN" sz="2800" b="1" i="1"/>
              <a:t>A</a:t>
            </a:r>
            <a:r>
              <a:rPr kumimoji="1" lang="en-US" altLang="zh-CN" sz="2800" baseline="-25000"/>
              <a:t>2</a:t>
            </a:r>
            <a:r>
              <a:rPr kumimoji="1" lang="zh-CN" altLang="en-US" sz="2800"/>
              <a:t>满足</a:t>
            </a:r>
            <a:r>
              <a:rPr kumimoji="1" lang="en-US" altLang="zh-CN" sz="2800"/>
              <a:t>Euler</a:t>
            </a:r>
            <a:r>
              <a:rPr kumimoji="1" lang="zh-CN" altLang="en-US" sz="2800"/>
              <a:t>方程</a:t>
            </a:r>
          </a:p>
        </p:txBody>
      </p:sp>
      <p:graphicFrame>
        <p:nvGraphicFramePr>
          <p:cNvPr id="291851" name="Object 11"/>
          <p:cNvGraphicFramePr>
            <a:graphicFrameLocks noChangeAspect="1"/>
          </p:cNvGraphicFramePr>
          <p:nvPr/>
        </p:nvGraphicFramePr>
        <p:xfrm>
          <a:off x="539750" y="1628775"/>
          <a:ext cx="2852738" cy="646113"/>
        </p:xfrm>
        <a:graphic>
          <a:graphicData uri="http://schemas.openxmlformats.org/presentationml/2006/ole">
            <p:oleObj spid="_x0000_s291851" name="Equation" r:id="rId8" imgW="1231560" imgH="279360" progId="Equation.DSMT4">
              <p:embed/>
            </p:oleObj>
          </a:graphicData>
        </a:graphic>
      </p:graphicFrame>
      <p:sp>
        <p:nvSpPr>
          <p:cNvPr id="291852" name="AutoShape 12"/>
          <p:cNvSpPr>
            <a:spLocks noChangeArrowheads="1"/>
          </p:cNvSpPr>
          <p:nvPr/>
        </p:nvSpPr>
        <p:spPr bwMode="auto">
          <a:xfrm>
            <a:off x="3708400" y="1628775"/>
            <a:ext cx="6477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91853" name="Oval 13"/>
          <p:cNvSpPr>
            <a:spLocks noChangeArrowheads="1"/>
          </p:cNvSpPr>
          <p:nvPr/>
        </p:nvSpPr>
        <p:spPr bwMode="auto">
          <a:xfrm>
            <a:off x="5551488" y="1612900"/>
            <a:ext cx="287337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91854" name="Oval 14"/>
          <p:cNvSpPr>
            <a:spLocks noChangeArrowheads="1"/>
          </p:cNvSpPr>
          <p:nvPr/>
        </p:nvSpPr>
        <p:spPr bwMode="auto">
          <a:xfrm>
            <a:off x="6945313" y="2598738"/>
            <a:ext cx="287337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91855" name="Oval 15"/>
          <p:cNvSpPr>
            <a:spLocks noChangeArrowheads="1"/>
          </p:cNvSpPr>
          <p:nvPr/>
        </p:nvSpPr>
        <p:spPr bwMode="auto">
          <a:xfrm>
            <a:off x="6683375" y="3890963"/>
            <a:ext cx="287338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91856" name="Oval 16"/>
          <p:cNvSpPr>
            <a:spLocks noChangeArrowheads="1"/>
          </p:cNvSpPr>
          <p:nvPr/>
        </p:nvSpPr>
        <p:spPr bwMode="auto">
          <a:xfrm>
            <a:off x="6011863" y="5646738"/>
            <a:ext cx="539750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91857" name="Oval 17"/>
          <p:cNvSpPr>
            <a:spLocks noChangeArrowheads="1"/>
          </p:cNvSpPr>
          <p:nvPr/>
        </p:nvSpPr>
        <p:spPr bwMode="auto">
          <a:xfrm>
            <a:off x="130175" y="4819650"/>
            <a:ext cx="500063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5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最佳分布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24</a:t>
            </a:r>
          </a:p>
        </p:txBody>
      </p:sp>
      <p:pic>
        <p:nvPicPr>
          <p:cNvPr id="292869" name="Picture 5" descr="Optimum current distribution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89138"/>
            <a:ext cx="6264275" cy="4078287"/>
          </a:xfrm>
          <a:prstGeom prst="rect">
            <a:avLst/>
          </a:prstGeom>
          <a:solidFill>
            <a:srgbClr val="CCFF33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292870" name="Object 6"/>
          <p:cNvGraphicFramePr>
            <a:graphicFrameLocks noChangeAspect="1"/>
          </p:cNvGraphicFramePr>
          <p:nvPr/>
        </p:nvGraphicFramePr>
        <p:xfrm>
          <a:off x="6372225" y="981075"/>
          <a:ext cx="2473325" cy="852488"/>
        </p:xfrm>
        <a:graphic>
          <a:graphicData uri="http://schemas.openxmlformats.org/presentationml/2006/ole">
            <p:oleObj spid="_x0000_s292870" name="Equation" r:id="rId4" imgW="1473120" imgH="507960" progId="Equation.DSMT4">
              <p:embed/>
            </p:oleObj>
          </a:graphicData>
        </a:graphic>
      </p:graphicFrame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3671888" y="1982788"/>
            <a:ext cx="288925" cy="4092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6661150" y="6015038"/>
            <a:ext cx="40481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rgbClr val="FF0000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3636963" y="1406525"/>
            <a:ext cx="376237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>
                <a:solidFill>
                  <a:srgbClr val="FF0000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2573338" y="6149975"/>
            <a:ext cx="2619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电流密度等高线图</a:t>
            </a: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7380288" y="3716338"/>
            <a:ext cx="126365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Maxwell</a:t>
            </a:r>
          </a:p>
          <a:p>
            <a:r>
              <a:rPr kumimoji="1" lang="en-US" altLang="zh-CN"/>
              <a:t>Kelvin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5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最佳分布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25</a:t>
            </a:r>
          </a:p>
        </p:txBody>
      </p:sp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179388" y="2208213"/>
          <a:ext cx="8874125" cy="1797050"/>
        </p:xfrm>
        <a:graphic>
          <a:graphicData uri="http://schemas.openxmlformats.org/presentationml/2006/ole">
            <p:oleObj spid="_x0000_s293893" name="Equation" r:id="rId3" imgW="3759120" imgH="761760" progId="Equation.DSMT4">
              <p:embed/>
            </p:oleObj>
          </a:graphicData>
        </a:graphic>
      </p:graphicFrame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250825" y="1484313"/>
            <a:ext cx="2347913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Fabry</a:t>
            </a:r>
            <a:r>
              <a:rPr lang="zh-CN" altLang="en-US" sz="3200">
                <a:solidFill>
                  <a:schemeClr val="tx2"/>
                </a:solidFill>
                <a:ea typeface="黑体" pitchFamily="49" charset="-122"/>
                <a:cs typeface="宋体" pitchFamily="2" charset="-122"/>
                <a:sym typeface="Wingdings" pitchFamily="2" charset="2"/>
              </a:rPr>
              <a:t>因子：</a:t>
            </a: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414338" y="4578350"/>
            <a:ext cx="2212975" cy="57943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黑体" pitchFamily="49" charset="-122"/>
                <a:cs typeface="宋体" pitchFamily="2" charset="-122"/>
              </a:rPr>
              <a:t>最省电几何</a:t>
            </a:r>
          </a:p>
        </p:txBody>
      </p:sp>
      <p:graphicFrame>
        <p:nvGraphicFramePr>
          <p:cNvPr id="293896" name="Object 8"/>
          <p:cNvGraphicFramePr>
            <a:graphicFrameLocks noChangeAspect="1"/>
          </p:cNvGraphicFramePr>
          <p:nvPr/>
        </p:nvGraphicFramePr>
        <p:xfrm>
          <a:off x="2984500" y="5805488"/>
          <a:ext cx="2609850" cy="517525"/>
        </p:xfrm>
        <a:graphic>
          <a:graphicData uri="http://schemas.openxmlformats.org/presentationml/2006/ole">
            <p:oleObj spid="_x0000_s293896" name="Equation" r:id="rId4" imgW="1218960" imgH="241200" progId="Equation.DSMT4">
              <p:embed/>
            </p:oleObj>
          </a:graphicData>
        </a:graphic>
      </p:graphicFrame>
      <p:graphicFrame>
        <p:nvGraphicFramePr>
          <p:cNvPr id="293897" name="Object 9"/>
          <p:cNvGraphicFramePr>
            <a:graphicFrameLocks noChangeAspect="1"/>
          </p:cNvGraphicFramePr>
          <p:nvPr/>
        </p:nvGraphicFramePr>
        <p:xfrm>
          <a:off x="2843213" y="4324350"/>
          <a:ext cx="5726112" cy="1049338"/>
        </p:xfrm>
        <a:graphic>
          <a:graphicData uri="http://schemas.openxmlformats.org/presentationml/2006/ole">
            <p:oleObj spid="_x0000_s293897" name="Equation" r:id="rId5" imgW="242568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5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最佳分布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26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6300788" y="6021388"/>
            <a:ext cx="1941512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Fabry</a:t>
            </a:r>
            <a:r>
              <a:rPr lang="zh-CN" altLang="en-US" sz="3200">
                <a:solidFill>
                  <a:schemeClr val="tx2"/>
                </a:solidFill>
                <a:ea typeface="黑体" pitchFamily="49" charset="-122"/>
                <a:cs typeface="宋体" pitchFamily="2" charset="-122"/>
                <a:sym typeface="Wingdings" pitchFamily="2" charset="2"/>
              </a:rPr>
              <a:t>因子</a:t>
            </a:r>
          </a:p>
        </p:txBody>
      </p:sp>
      <p:pic>
        <p:nvPicPr>
          <p:cNvPr id="294918" name="Picture 6" descr="contour fabry of optimum current dis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439863"/>
            <a:ext cx="5346700" cy="5445125"/>
          </a:xfrm>
          <a:prstGeom prst="rect">
            <a:avLst/>
          </a:prstGeom>
          <a:noFill/>
        </p:spPr>
      </p:pic>
      <p:pic>
        <p:nvPicPr>
          <p:cNvPr id="294919" name="Picture 7" descr="3D plot fabry of optimum current distrib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1484313"/>
            <a:ext cx="4787900" cy="4019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5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最佳分布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27</a:t>
            </a:r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2771775" y="2600325"/>
          <a:ext cx="4002088" cy="828675"/>
        </p:xfrm>
        <a:graphic>
          <a:graphicData uri="http://schemas.openxmlformats.org/presentationml/2006/ole">
            <p:oleObj spid="_x0000_s295941" name="Equation" r:id="rId3" imgW="1777680" imgH="368280" progId="Equation.DSMT4">
              <p:embed/>
            </p:oleObj>
          </a:graphicData>
        </a:graphic>
      </p:graphicFrame>
      <p:graphicFrame>
        <p:nvGraphicFramePr>
          <p:cNvPr id="295942" name="Object 6"/>
          <p:cNvGraphicFramePr>
            <a:graphicFrameLocks noChangeAspect="1"/>
          </p:cNvGraphicFramePr>
          <p:nvPr/>
        </p:nvGraphicFramePr>
        <p:xfrm>
          <a:off x="723900" y="4076700"/>
          <a:ext cx="7696200" cy="1470025"/>
        </p:xfrm>
        <a:graphic>
          <a:graphicData uri="http://schemas.openxmlformats.org/presentationml/2006/ole">
            <p:oleObj spid="_x0000_s295942" name="Equation" r:id="rId4" imgW="3593880" imgH="685800" progId="Equation.DSMT4">
              <p:embed/>
            </p:oleObj>
          </a:graphicData>
        </a:graphic>
      </p:graphicFrame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971550" y="1628775"/>
            <a:ext cx="302577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线圈几何</a:t>
            </a:r>
            <a:r>
              <a:rPr lang="zh-CN" altLang="en-US" sz="3200">
                <a:solidFill>
                  <a:schemeClr val="tx2"/>
                </a:solidFill>
                <a:ea typeface="黑体" pitchFamily="49" charset="-122"/>
                <a:cs typeface="宋体" pitchFamily="2" charset="-122"/>
                <a:sym typeface="Wingdings" pitchFamily="2" charset="2"/>
              </a:rPr>
              <a:t>因子：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3D plot gamma of optimum current distrib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2060575"/>
            <a:ext cx="5543550" cy="4652963"/>
          </a:xfrm>
          <a:prstGeom prst="rect">
            <a:avLst/>
          </a:prstGeom>
          <a:noFill/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－</a:t>
            </a:r>
            <a:r>
              <a:rPr lang="en-US" altLang="zh-CN">
                <a:solidFill>
                  <a:schemeClr val="tx2"/>
                </a:solidFill>
              </a:rPr>
              <a:t>5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最佳分布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28</a:t>
            </a:r>
          </a:p>
        </p:txBody>
      </p:sp>
      <p:graphicFrame>
        <p:nvGraphicFramePr>
          <p:cNvPr id="296966" name="Object 6"/>
          <p:cNvGraphicFramePr>
            <a:graphicFrameLocks noChangeAspect="1"/>
          </p:cNvGraphicFramePr>
          <p:nvPr/>
        </p:nvGraphicFramePr>
        <p:xfrm>
          <a:off x="4891088" y="3213100"/>
          <a:ext cx="4002087" cy="828675"/>
        </p:xfrm>
        <a:graphic>
          <a:graphicData uri="http://schemas.openxmlformats.org/presentationml/2006/ole">
            <p:oleObj spid="_x0000_s296966" name="Equation" r:id="rId4" imgW="1777680" imgH="368280" progId="Equation.DSMT4">
              <p:embed/>
            </p:oleObj>
          </a:graphicData>
        </a:graphic>
      </p:graphicFrame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684213" y="1557338"/>
            <a:ext cx="30257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ea typeface="隶书" pitchFamily="49" charset="-122"/>
                <a:cs typeface="宋体" pitchFamily="2" charset="-122"/>
                <a:sym typeface="Wingdings" pitchFamily="2" charset="2"/>
              </a:rPr>
              <a:t>线圈几何</a:t>
            </a:r>
            <a:r>
              <a:rPr lang="zh-CN" altLang="en-US" sz="3200">
                <a:solidFill>
                  <a:schemeClr val="tx2"/>
                </a:solidFill>
                <a:ea typeface="黑体" pitchFamily="49" charset="-122"/>
                <a:cs typeface="宋体" pitchFamily="2" charset="-122"/>
                <a:sym typeface="Wingdings" pitchFamily="2" charset="2"/>
              </a:rPr>
              <a:t>因子：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273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总结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29</a:t>
            </a:r>
          </a:p>
        </p:txBody>
      </p:sp>
      <p:graphicFrame>
        <p:nvGraphicFramePr>
          <p:cNvPr id="297989" name="Group 5"/>
          <p:cNvGraphicFramePr>
            <a:graphicFrameLocks noGrp="1"/>
          </p:cNvGraphicFramePr>
          <p:nvPr/>
        </p:nvGraphicFramePr>
        <p:xfrm>
          <a:off x="34925" y="1484313"/>
          <a:ext cx="9072563" cy="5329237"/>
        </p:xfrm>
        <a:graphic>
          <a:graphicData uri="http://schemas.openxmlformats.org/drawingml/2006/table">
            <a:tbl>
              <a:tblPr/>
              <a:tblGrid>
                <a:gridCol w="765175"/>
                <a:gridCol w="4132263"/>
                <a:gridCol w="2687637"/>
                <a:gridCol w="1487488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电流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分布</a:t>
                      </a:r>
                    </a:p>
                  </a:txBody>
                  <a:tcPr marL="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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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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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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最大值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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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均匀</a:t>
                      </a:r>
                    </a:p>
                  </a:txBody>
                  <a:tcPr marL="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0.142 624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(3.095, 1.862)</a:t>
                      </a: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Bitter</a:t>
                      </a:r>
                    </a:p>
                  </a:txBody>
                  <a:tcPr marL="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0.166 461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(6.423, 2.146)</a:t>
                      </a: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Gaume</a:t>
                      </a:r>
                    </a:p>
                  </a:txBody>
                  <a:tcPr marL="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0.185 417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(7.757, &gt; 7)</a:t>
                      </a: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等腰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梯形</a:t>
                      </a:r>
                    </a:p>
                  </a:txBody>
                  <a:tcPr marL="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0.199 471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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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最佳</a:t>
                      </a:r>
                    </a:p>
                  </a:txBody>
                  <a:tcPr marL="0" marR="18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0.216 506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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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marL="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026" name="Object 42"/>
          <p:cNvGraphicFramePr>
            <a:graphicFrameLocks noChangeAspect="1"/>
          </p:cNvGraphicFramePr>
          <p:nvPr/>
        </p:nvGraphicFramePr>
        <p:xfrm>
          <a:off x="885825" y="2349500"/>
          <a:ext cx="2519363" cy="661988"/>
        </p:xfrm>
        <a:graphic>
          <a:graphicData uri="http://schemas.openxmlformats.org/presentationml/2006/ole">
            <p:oleObj spid="_x0000_s298026" name="Equation" r:id="rId3" imgW="2031840" imgH="533160" progId="Equation.DSMT4">
              <p:embed/>
            </p:oleObj>
          </a:graphicData>
        </a:graphic>
      </p:graphicFrame>
      <p:graphicFrame>
        <p:nvGraphicFramePr>
          <p:cNvPr id="298027" name="Object 43"/>
          <p:cNvGraphicFramePr>
            <a:graphicFrameLocks noChangeAspect="1"/>
          </p:cNvGraphicFramePr>
          <p:nvPr/>
        </p:nvGraphicFramePr>
        <p:xfrm>
          <a:off x="5035550" y="2376488"/>
          <a:ext cx="2060575" cy="608012"/>
        </p:xfrm>
        <a:graphic>
          <a:graphicData uri="http://schemas.openxmlformats.org/presentationml/2006/ole">
            <p:oleObj spid="_x0000_s298027" name="Equation" r:id="rId4" imgW="1726920" imgH="507960" progId="Equation.DSMT4">
              <p:embed/>
            </p:oleObj>
          </a:graphicData>
        </a:graphic>
      </p:graphicFrame>
      <p:graphicFrame>
        <p:nvGraphicFramePr>
          <p:cNvPr id="298028" name="Object 44"/>
          <p:cNvGraphicFramePr>
            <a:graphicFrameLocks noChangeAspect="1"/>
          </p:cNvGraphicFramePr>
          <p:nvPr/>
        </p:nvGraphicFramePr>
        <p:xfrm>
          <a:off x="885825" y="3068638"/>
          <a:ext cx="2952750" cy="763587"/>
        </p:xfrm>
        <a:graphic>
          <a:graphicData uri="http://schemas.openxmlformats.org/presentationml/2006/ole">
            <p:oleObj spid="_x0000_s298028" name="Equation" r:id="rId5" imgW="2158920" imgH="558720" progId="Equation.DSMT4">
              <p:embed/>
            </p:oleObj>
          </a:graphicData>
        </a:graphic>
      </p:graphicFrame>
      <p:graphicFrame>
        <p:nvGraphicFramePr>
          <p:cNvPr id="298029" name="Object 45"/>
          <p:cNvGraphicFramePr>
            <a:graphicFrameLocks noChangeAspect="1"/>
          </p:cNvGraphicFramePr>
          <p:nvPr/>
        </p:nvGraphicFramePr>
        <p:xfrm>
          <a:off x="5035550" y="3176588"/>
          <a:ext cx="1689100" cy="547687"/>
        </p:xfrm>
        <a:graphic>
          <a:graphicData uri="http://schemas.openxmlformats.org/presentationml/2006/ole">
            <p:oleObj spid="_x0000_s298029" name="Equation" r:id="rId6" imgW="1409400" imgH="457200" progId="Equation.DSMT4">
              <p:embed/>
            </p:oleObj>
          </a:graphicData>
        </a:graphic>
      </p:graphicFrame>
      <p:graphicFrame>
        <p:nvGraphicFramePr>
          <p:cNvPr id="298030" name="Object 46"/>
          <p:cNvGraphicFramePr>
            <a:graphicFrameLocks noChangeAspect="1"/>
          </p:cNvGraphicFramePr>
          <p:nvPr/>
        </p:nvGraphicFramePr>
        <p:xfrm>
          <a:off x="885825" y="3921125"/>
          <a:ext cx="3325813" cy="449263"/>
        </p:xfrm>
        <a:graphic>
          <a:graphicData uri="http://schemas.openxmlformats.org/presentationml/2006/ole">
            <p:oleObj spid="_x0000_s298030" name="Equation" r:id="rId7" imgW="3098520" imgH="419040" progId="Equation.DSMT4">
              <p:embed/>
            </p:oleObj>
          </a:graphicData>
        </a:graphic>
      </p:graphicFrame>
      <p:graphicFrame>
        <p:nvGraphicFramePr>
          <p:cNvPr id="298031" name="Object 47"/>
          <p:cNvGraphicFramePr>
            <a:graphicFrameLocks noChangeAspect="1"/>
          </p:cNvGraphicFramePr>
          <p:nvPr/>
        </p:nvGraphicFramePr>
        <p:xfrm>
          <a:off x="5035550" y="4183063"/>
          <a:ext cx="2027238" cy="469900"/>
        </p:xfrm>
        <a:graphic>
          <a:graphicData uri="http://schemas.openxmlformats.org/presentationml/2006/ole">
            <p:oleObj spid="_x0000_s298031" name="Equation" r:id="rId8" imgW="1587240" imgH="368280" progId="Equation.DSMT4">
              <p:embed/>
            </p:oleObj>
          </a:graphicData>
        </a:graphic>
      </p:graphicFrame>
      <p:graphicFrame>
        <p:nvGraphicFramePr>
          <p:cNvPr id="298032" name="Object 48"/>
          <p:cNvGraphicFramePr>
            <a:graphicFrameLocks noChangeAspect="1"/>
          </p:cNvGraphicFramePr>
          <p:nvPr/>
        </p:nvGraphicFramePr>
        <p:xfrm>
          <a:off x="2484438" y="4391025"/>
          <a:ext cx="2376487" cy="693738"/>
        </p:xfrm>
        <a:graphic>
          <a:graphicData uri="http://schemas.openxmlformats.org/presentationml/2006/ole">
            <p:oleObj spid="_x0000_s298032" name="Equation" r:id="rId9" imgW="2222280" imgH="647640" progId="Equation.DSMT4">
              <p:embed/>
            </p:oleObj>
          </a:graphicData>
        </a:graphic>
      </p:graphicFrame>
      <p:graphicFrame>
        <p:nvGraphicFramePr>
          <p:cNvPr id="298033" name="Object 49"/>
          <p:cNvGraphicFramePr>
            <a:graphicFrameLocks noChangeAspect="1"/>
          </p:cNvGraphicFramePr>
          <p:nvPr/>
        </p:nvGraphicFramePr>
        <p:xfrm>
          <a:off x="885825" y="5229225"/>
          <a:ext cx="1223963" cy="647700"/>
        </p:xfrm>
        <a:graphic>
          <a:graphicData uri="http://schemas.openxmlformats.org/presentationml/2006/ole">
            <p:oleObj spid="_x0000_s298033" name="Equation" r:id="rId10" imgW="863280" imgH="457200" progId="Equation.DSMT4">
              <p:embed/>
            </p:oleObj>
          </a:graphicData>
        </a:graphic>
      </p:graphicFrame>
      <p:graphicFrame>
        <p:nvGraphicFramePr>
          <p:cNvPr id="298034" name="Object 50"/>
          <p:cNvGraphicFramePr>
            <a:graphicFrameLocks noChangeAspect="1"/>
          </p:cNvGraphicFramePr>
          <p:nvPr/>
        </p:nvGraphicFramePr>
        <p:xfrm>
          <a:off x="5003800" y="5287963"/>
          <a:ext cx="1851025" cy="528637"/>
        </p:xfrm>
        <a:graphic>
          <a:graphicData uri="http://schemas.openxmlformats.org/presentationml/2006/ole">
            <p:oleObj spid="_x0000_s298034" name="Equation" r:id="rId11" imgW="1422360" imgH="406080" progId="Equation.DSMT4">
              <p:embed/>
            </p:oleObj>
          </a:graphicData>
        </a:graphic>
      </p:graphicFrame>
      <p:graphicFrame>
        <p:nvGraphicFramePr>
          <p:cNvPr id="298035" name="Object 51"/>
          <p:cNvGraphicFramePr>
            <a:graphicFrameLocks noChangeAspect="1"/>
          </p:cNvGraphicFramePr>
          <p:nvPr/>
        </p:nvGraphicFramePr>
        <p:xfrm>
          <a:off x="827088" y="6102350"/>
          <a:ext cx="4046537" cy="546100"/>
        </p:xfrm>
        <a:graphic>
          <a:graphicData uri="http://schemas.openxmlformats.org/presentationml/2006/ole">
            <p:oleObj spid="_x0000_s298035" name="Equation" r:id="rId12" imgW="3759120" imgH="507960" progId="Equation.DSMT4">
              <p:embed/>
            </p:oleObj>
          </a:graphicData>
        </a:graphic>
      </p:graphicFrame>
      <p:graphicFrame>
        <p:nvGraphicFramePr>
          <p:cNvPr id="298036" name="Object 52"/>
          <p:cNvGraphicFramePr>
            <a:graphicFrameLocks noChangeAspect="1"/>
          </p:cNvGraphicFramePr>
          <p:nvPr/>
        </p:nvGraphicFramePr>
        <p:xfrm>
          <a:off x="4932363" y="6008688"/>
          <a:ext cx="2663825" cy="733425"/>
        </p:xfrm>
        <a:graphic>
          <a:graphicData uri="http://schemas.openxmlformats.org/presentationml/2006/ole">
            <p:oleObj spid="_x0000_s298036" name="Equation" r:id="rId13" imgW="2489040" imgH="685800" progId="Equation.DSMT4">
              <p:embed/>
            </p:oleObj>
          </a:graphicData>
        </a:graphic>
      </p:graphicFrame>
      <p:graphicFrame>
        <p:nvGraphicFramePr>
          <p:cNvPr id="298037" name="Object 53"/>
          <p:cNvGraphicFramePr>
            <a:graphicFrameLocks noChangeAspect="1"/>
          </p:cNvGraphicFramePr>
          <p:nvPr/>
        </p:nvGraphicFramePr>
        <p:xfrm>
          <a:off x="6732588" y="858838"/>
          <a:ext cx="2308225" cy="441325"/>
        </p:xfrm>
        <a:graphic>
          <a:graphicData uri="http://schemas.openxmlformats.org/presentationml/2006/ole">
            <p:oleObj spid="_x0000_s298037" name="Equation" r:id="rId14" imgW="927000" imgH="177480" progId="Equation.DSMT4">
              <p:embed/>
            </p:oleObj>
          </a:graphicData>
        </a:graphic>
      </p:graphicFrame>
      <p:sp>
        <p:nvSpPr>
          <p:cNvPr id="298038" name="Line 54"/>
          <p:cNvSpPr>
            <a:spLocks noChangeShapeType="1"/>
          </p:cNvSpPr>
          <p:nvPr/>
        </p:nvSpPr>
        <p:spPr bwMode="auto">
          <a:xfrm flipV="1">
            <a:off x="8027988" y="12684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273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2.1.2. </a:t>
            </a:r>
            <a:r>
              <a:rPr lang="zh-CN" altLang="en-US">
                <a:solidFill>
                  <a:srgbClr val="FF0000"/>
                </a:solidFill>
              </a:rPr>
              <a:t>电流密度</a:t>
            </a:r>
            <a:r>
              <a:rPr lang="zh-CN" altLang="en-US">
                <a:solidFill>
                  <a:schemeClr val="tx2"/>
                </a:solidFill>
              </a:rPr>
              <a:t>：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总结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30</a:t>
            </a:r>
          </a:p>
        </p:txBody>
      </p:sp>
      <p:pic>
        <p:nvPicPr>
          <p:cNvPr id="299013" name="Picture 5" descr="Fabry factor versus alpha for optimized b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7689850" cy="48736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299014" name="Object 6"/>
          <p:cNvGraphicFramePr>
            <a:graphicFrameLocks noChangeAspect="1"/>
          </p:cNvGraphicFramePr>
          <p:nvPr/>
        </p:nvGraphicFramePr>
        <p:xfrm>
          <a:off x="1549400" y="4941888"/>
          <a:ext cx="3587750" cy="874712"/>
        </p:xfrm>
        <a:graphic>
          <a:graphicData uri="http://schemas.openxmlformats.org/presentationml/2006/ole">
            <p:oleObj spid="_x0000_s299014" name="Equation" r:id="rId4" imgW="1981080" imgH="482400" progId="Equation.DSMT4">
              <p:embed/>
            </p:oleObj>
          </a:graphicData>
        </a:graphic>
      </p:graphicFrame>
      <p:sp>
        <p:nvSpPr>
          <p:cNvPr id="299015" name="Oval 7"/>
          <p:cNvSpPr>
            <a:spLocks noChangeArrowheads="1"/>
          </p:cNvSpPr>
          <p:nvPr/>
        </p:nvSpPr>
        <p:spPr bwMode="auto">
          <a:xfrm rot="3883899">
            <a:off x="1504951" y="1557337"/>
            <a:ext cx="1511300" cy="2663825"/>
          </a:xfrm>
          <a:prstGeom prst="ellipse">
            <a:avLst/>
          </a:prstGeom>
          <a:solidFill>
            <a:srgbClr val="FF66FF">
              <a:alpha val="50000"/>
            </a:srgb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3330575" y="3960813"/>
            <a:ext cx="809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均匀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4645025" y="2781300"/>
            <a:ext cx="89217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Bitter</a:t>
            </a:r>
          </a:p>
        </p:txBody>
      </p:sp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6300788" y="2520950"/>
            <a:ext cx="1079500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Gaume</a:t>
            </a:r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5491163" y="1773238"/>
            <a:ext cx="8096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最佳</a:t>
            </a: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7524750" y="2132013"/>
            <a:ext cx="14192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等腰梯形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2698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2.1.3.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螺线管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31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971550" y="1506538"/>
            <a:ext cx="55181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一根</a:t>
            </a:r>
            <a:r>
              <a:rPr kumimoji="1" lang="zh-CN" altLang="en-US" sz="2800">
                <a:solidFill>
                  <a:srgbClr val="FF0000"/>
                </a:solidFill>
                <a:ea typeface="华文细黑" pitchFamily="2" charset="-122"/>
              </a:rPr>
              <a:t>细</a:t>
            </a:r>
            <a:r>
              <a:rPr kumimoji="1" lang="zh-CN" altLang="en-US" sz="2800"/>
              <a:t>导线绕制的</a:t>
            </a:r>
            <a:r>
              <a:rPr kumimoji="1" lang="zh-CN" altLang="en-US" sz="2800">
                <a:solidFill>
                  <a:srgbClr val="0000FF"/>
                </a:solidFill>
              </a:rPr>
              <a:t>单</a:t>
            </a:r>
            <a:r>
              <a:rPr kumimoji="1" lang="zh-CN" altLang="en-US" sz="2800">
                <a:solidFill>
                  <a:srgbClr val="FF0000"/>
                </a:solidFill>
              </a:rPr>
              <a:t>层</a:t>
            </a:r>
            <a:r>
              <a:rPr kumimoji="1" lang="zh-CN" altLang="en-US" sz="2800"/>
              <a:t>圆柱形线圈</a:t>
            </a: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3733800" y="2046288"/>
            <a:ext cx="51593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＝由元电流线圈连接而成的线圈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323850" y="3284538"/>
            <a:ext cx="2133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单层螺线管</a:t>
            </a:r>
            <a:r>
              <a:rPr kumimoji="1" lang="zh-CN" altLang="en-US">
                <a:solidFill>
                  <a:srgbClr val="FF0000"/>
                </a:solidFill>
              </a:rPr>
              <a:t>：</a:t>
            </a:r>
            <a:endParaRPr kumimoji="1" lang="zh-CN" altLang="en-US">
              <a:solidFill>
                <a:schemeClr val="tx2"/>
              </a:solidFill>
            </a:endParaRPr>
          </a:p>
        </p:txBody>
      </p:sp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2297113" y="3124200"/>
          <a:ext cx="5624512" cy="1039813"/>
        </p:xfrm>
        <a:graphic>
          <a:graphicData uri="http://schemas.openxmlformats.org/presentationml/2006/ole">
            <p:oleObj spid="_x0000_s300040" name="Equation" r:id="rId3" imgW="3022560" imgH="558720" progId="Equation.DSMT4">
              <p:embed/>
            </p:oleObj>
          </a:graphicData>
        </a:graphic>
      </p:graphicFrame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479425" y="5445125"/>
            <a:ext cx="2971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无限长单层螺线管</a:t>
            </a:r>
            <a:r>
              <a:rPr kumimoji="1" lang="zh-CN" altLang="en-US">
                <a:solidFill>
                  <a:srgbClr val="CC3300"/>
                </a:solidFill>
              </a:rPr>
              <a:t>：</a:t>
            </a:r>
          </a:p>
        </p:txBody>
      </p:sp>
      <p:sp>
        <p:nvSpPr>
          <p:cNvPr id="300042" name="Text Box 10"/>
          <p:cNvSpPr txBox="1">
            <a:spLocks noChangeArrowheads="1"/>
          </p:cNvSpPr>
          <p:nvPr/>
        </p:nvSpPr>
        <p:spPr bwMode="auto">
          <a:xfrm>
            <a:off x="479425" y="4440238"/>
            <a:ext cx="2895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单层螺线管中心</a:t>
            </a:r>
            <a:r>
              <a:rPr kumimoji="1" lang="zh-CN" altLang="en-US">
                <a:solidFill>
                  <a:srgbClr val="CC3300"/>
                </a:solidFill>
              </a:rPr>
              <a:t>：</a:t>
            </a:r>
          </a:p>
        </p:txBody>
      </p:sp>
      <p:graphicFrame>
        <p:nvGraphicFramePr>
          <p:cNvPr id="300043" name="Object 11"/>
          <p:cNvGraphicFramePr>
            <a:graphicFrameLocks noChangeAspect="1"/>
          </p:cNvGraphicFramePr>
          <p:nvPr/>
        </p:nvGraphicFramePr>
        <p:xfrm>
          <a:off x="3187700" y="4365625"/>
          <a:ext cx="2928938" cy="803275"/>
        </p:xfrm>
        <a:graphic>
          <a:graphicData uri="http://schemas.openxmlformats.org/presentationml/2006/ole">
            <p:oleObj spid="_x0000_s300043" name="Equation" r:id="rId4" imgW="1574640" imgH="431640" progId="Equation.DSMT4">
              <p:embed/>
            </p:oleObj>
          </a:graphicData>
        </a:graphic>
      </p:graphicFrame>
      <p:graphicFrame>
        <p:nvGraphicFramePr>
          <p:cNvPr id="300044" name="Object 12"/>
          <p:cNvGraphicFramePr>
            <a:graphicFrameLocks noChangeAspect="1"/>
          </p:cNvGraphicFramePr>
          <p:nvPr/>
        </p:nvGraphicFramePr>
        <p:xfrm>
          <a:off x="3303588" y="5432425"/>
          <a:ext cx="1773237" cy="733425"/>
        </p:xfrm>
        <a:graphic>
          <a:graphicData uri="http://schemas.openxmlformats.org/presentationml/2006/ole">
            <p:oleObj spid="_x0000_s300044" name="Equation" r:id="rId5" imgW="952200" imgH="393480" progId="Equation.DSMT4">
              <p:embed/>
            </p:oleObj>
          </a:graphicData>
        </a:graphic>
      </p:graphicFrame>
      <p:sp>
        <p:nvSpPr>
          <p:cNvPr id="300045" name="AutoShape 13"/>
          <p:cNvSpPr>
            <a:spLocks/>
          </p:cNvSpPr>
          <p:nvPr/>
        </p:nvSpPr>
        <p:spPr bwMode="auto">
          <a:xfrm>
            <a:off x="179388" y="4589463"/>
            <a:ext cx="376237" cy="1431925"/>
          </a:xfrm>
          <a:prstGeom prst="leftBrace">
            <a:avLst>
              <a:gd name="adj1" fmla="val 3171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00046" name="Group 14"/>
          <p:cNvGrpSpPr>
            <a:grpSpLocks/>
          </p:cNvGrpSpPr>
          <p:nvPr/>
        </p:nvGrpSpPr>
        <p:grpSpPr bwMode="auto">
          <a:xfrm>
            <a:off x="6324600" y="4868863"/>
            <a:ext cx="2667000" cy="1644650"/>
            <a:chOff x="3984" y="3216"/>
            <a:chExt cx="1680" cy="1036"/>
          </a:xfrm>
        </p:grpSpPr>
        <p:grpSp>
          <p:nvGrpSpPr>
            <p:cNvPr id="300047" name="Group 15"/>
            <p:cNvGrpSpPr>
              <a:grpSpLocks/>
            </p:cNvGrpSpPr>
            <p:nvPr/>
          </p:nvGrpSpPr>
          <p:grpSpPr bwMode="auto">
            <a:xfrm>
              <a:off x="4128" y="3312"/>
              <a:ext cx="1248" cy="48"/>
              <a:chOff x="4272" y="3696"/>
              <a:chExt cx="1248" cy="48"/>
            </a:xfrm>
          </p:grpSpPr>
          <p:sp>
            <p:nvSpPr>
              <p:cNvPr id="300048" name="Oval 16"/>
              <p:cNvSpPr>
                <a:spLocks noChangeArrowheads="1"/>
              </p:cNvSpPr>
              <p:nvPr/>
            </p:nvSpPr>
            <p:spPr bwMode="auto">
              <a:xfrm>
                <a:off x="4272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49" name="Oval 17"/>
              <p:cNvSpPr>
                <a:spLocks noChangeArrowheads="1"/>
              </p:cNvSpPr>
              <p:nvPr/>
            </p:nvSpPr>
            <p:spPr bwMode="auto">
              <a:xfrm>
                <a:off x="4364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0" name="Oval 18"/>
              <p:cNvSpPr>
                <a:spLocks noChangeArrowheads="1"/>
              </p:cNvSpPr>
              <p:nvPr/>
            </p:nvSpPr>
            <p:spPr bwMode="auto">
              <a:xfrm>
                <a:off x="4456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1" name="Oval 19"/>
              <p:cNvSpPr>
                <a:spLocks noChangeArrowheads="1"/>
              </p:cNvSpPr>
              <p:nvPr/>
            </p:nvSpPr>
            <p:spPr bwMode="auto">
              <a:xfrm>
                <a:off x="4548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2" name="Oval 20"/>
              <p:cNvSpPr>
                <a:spLocks noChangeArrowheads="1"/>
              </p:cNvSpPr>
              <p:nvPr/>
            </p:nvSpPr>
            <p:spPr bwMode="auto">
              <a:xfrm>
                <a:off x="4641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3" name="Oval 21"/>
              <p:cNvSpPr>
                <a:spLocks noChangeArrowheads="1"/>
              </p:cNvSpPr>
              <p:nvPr/>
            </p:nvSpPr>
            <p:spPr bwMode="auto">
              <a:xfrm>
                <a:off x="4733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4" name="Oval 22"/>
              <p:cNvSpPr>
                <a:spLocks noChangeArrowheads="1"/>
              </p:cNvSpPr>
              <p:nvPr/>
            </p:nvSpPr>
            <p:spPr bwMode="auto">
              <a:xfrm>
                <a:off x="4825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5" name="Oval 23"/>
              <p:cNvSpPr>
                <a:spLocks noChangeArrowheads="1"/>
              </p:cNvSpPr>
              <p:nvPr/>
            </p:nvSpPr>
            <p:spPr bwMode="auto">
              <a:xfrm>
                <a:off x="4918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6" name="Oval 24"/>
              <p:cNvSpPr>
                <a:spLocks noChangeArrowheads="1"/>
              </p:cNvSpPr>
              <p:nvPr/>
            </p:nvSpPr>
            <p:spPr bwMode="auto">
              <a:xfrm>
                <a:off x="5010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7" name="Oval 25"/>
              <p:cNvSpPr>
                <a:spLocks noChangeArrowheads="1"/>
              </p:cNvSpPr>
              <p:nvPr/>
            </p:nvSpPr>
            <p:spPr bwMode="auto">
              <a:xfrm>
                <a:off x="5102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8" name="Oval 26"/>
              <p:cNvSpPr>
                <a:spLocks noChangeArrowheads="1"/>
              </p:cNvSpPr>
              <p:nvPr/>
            </p:nvSpPr>
            <p:spPr bwMode="auto">
              <a:xfrm>
                <a:off x="5195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59" name="Oval 27"/>
              <p:cNvSpPr>
                <a:spLocks noChangeArrowheads="1"/>
              </p:cNvSpPr>
              <p:nvPr/>
            </p:nvSpPr>
            <p:spPr bwMode="auto">
              <a:xfrm>
                <a:off x="5287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60" name="Oval 28"/>
              <p:cNvSpPr>
                <a:spLocks noChangeArrowheads="1"/>
              </p:cNvSpPr>
              <p:nvPr/>
            </p:nvSpPr>
            <p:spPr bwMode="auto">
              <a:xfrm>
                <a:off x="5379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61" name="Oval 29"/>
              <p:cNvSpPr>
                <a:spLocks noChangeArrowheads="1"/>
              </p:cNvSpPr>
              <p:nvPr/>
            </p:nvSpPr>
            <p:spPr bwMode="auto">
              <a:xfrm>
                <a:off x="5472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0062" name="Group 30"/>
            <p:cNvGrpSpPr>
              <a:grpSpLocks/>
            </p:cNvGrpSpPr>
            <p:nvPr/>
          </p:nvGrpSpPr>
          <p:grpSpPr bwMode="auto">
            <a:xfrm>
              <a:off x="4128" y="3840"/>
              <a:ext cx="1248" cy="48"/>
              <a:chOff x="4272" y="3696"/>
              <a:chExt cx="1248" cy="48"/>
            </a:xfrm>
          </p:grpSpPr>
          <p:sp>
            <p:nvSpPr>
              <p:cNvPr id="300063" name="Oval 31"/>
              <p:cNvSpPr>
                <a:spLocks noChangeArrowheads="1"/>
              </p:cNvSpPr>
              <p:nvPr/>
            </p:nvSpPr>
            <p:spPr bwMode="auto">
              <a:xfrm>
                <a:off x="4272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64" name="Oval 32"/>
              <p:cNvSpPr>
                <a:spLocks noChangeArrowheads="1"/>
              </p:cNvSpPr>
              <p:nvPr/>
            </p:nvSpPr>
            <p:spPr bwMode="auto">
              <a:xfrm>
                <a:off x="4364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65" name="Oval 33"/>
              <p:cNvSpPr>
                <a:spLocks noChangeArrowheads="1"/>
              </p:cNvSpPr>
              <p:nvPr/>
            </p:nvSpPr>
            <p:spPr bwMode="auto">
              <a:xfrm>
                <a:off x="4456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66" name="Oval 34"/>
              <p:cNvSpPr>
                <a:spLocks noChangeArrowheads="1"/>
              </p:cNvSpPr>
              <p:nvPr/>
            </p:nvSpPr>
            <p:spPr bwMode="auto">
              <a:xfrm>
                <a:off x="4548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67" name="Oval 35"/>
              <p:cNvSpPr>
                <a:spLocks noChangeArrowheads="1"/>
              </p:cNvSpPr>
              <p:nvPr/>
            </p:nvSpPr>
            <p:spPr bwMode="auto">
              <a:xfrm>
                <a:off x="4641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68" name="Oval 36"/>
              <p:cNvSpPr>
                <a:spLocks noChangeArrowheads="1"/>
              </p:cNvSpPr>
              <p:nvPr/>
            </p:nvSpPr>
            <p:spPr bwMode="auto">
              <a:xfrm>
                <a:off x="4733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69" name="Oval 37"/>
              <p:cNvSpPr>
                <a:spLocks noChangeArrowheads="1"/>
              </p:cNvSpPr>
              <p:nvPr/>
            </p:nvSpPr>
            <p:spPr bwMode="auto">
              <a:xfrm>
                <a:off x="4825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70" name="Oval 38"/>
              <p:cNvSpPr>
                <a:spLocks noChangeArrowheads="1"/>
              </p:cNvSpPr>
              <p:nvPr/>
            </p:nvSpPr>
            <p:spPr bwMode="auto">
              <a:xfrm>
                <a:off x="4918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71" name="Oval 39"/>
              <p:cNvSpPr>
                <a:spLocks noChangeArrowheads="1"/>
              </p:cNvSpPr>
              <p:nvPr/>
            </p:nvSpPr>
            <p:spPr bwMode="auto">
              <a:xfrm>
                <a:off x="5010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72" name="Oval 40"/>
              <p:cNvSpPr>
                <a:spLocks noChangeArrowheads="1"/>
              </p:cNvSpPr>
              <p:nvPr/>
            </p:nvSpPr>
            <p:spPr bwMode="auto">
              <a:xfrm>
                <a:off x="5102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73" name="Oval 41"/>
              <p:cNvSpPr>
                <a:spLocks noChangeArrowheads="1"/>
              </p:cNvSpPr>
              <p:nvPr/>
            </p:nvSpPr>
            <p:spPr bwMode="auto">
              <a:xfrm>
                <a:off x="5195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74" name="Oval 42"/>
              <p:cNvSpPr>
                <a:spLocks noChangeArrowheads="1"/>
              </p:cNvSpPr>
              <p:nvPr/>
            </p:nvSpPr>
            <p:spPr bwMode="auto">
              <a:xfrm>
                <a:off x="5287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75" name="Oval 43"/>
              <p:cNvSpPr>
                <a:spLocks noChangeArrowheads="1"/>
              </p:cNvSpPr>
              <p:nvPr/>
            </p:nvSpPr>
            <p:spPr bwMode="auto">
              <a:xfrm>
                <a:off x="5379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00076" name="Oval 44"/>
              <p:cNvSpPr>
                <a:spLocks noChangeArrowheads="1"/>
              </p:cNvSpPr>
              <p:nvPr/>
            </p:nvSpPr>
            <p:spPr bwMode="auto">
              <a:xfrm>
                <a:off x="5472" y="3696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0077" name="Rectangle 45"/>
            <p:cNvSpPr>
              <a:spLocks noChangeArrowheads="1"/>
            </p:cNvSpPr>
            <p:nvPr/>
          </p:nvSpPr>
          <p:spPr bwMode="auto">
            <a:xfrm>
              <a:off x="4128" y="3408"/>
              <a:ext cx="1248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78" name="Line 46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79" name="Line 47"/>
            <p:cNvSpPr>
              <a:spLocks noChangeShapeType="1"/>
            </p:cNvSpPr>
            <p:nvPr/>
          </p:nvSpPr>
          <p:spPr bwMode="auto">
            <a:xfrm>
              <a:off x="3984" y="3600"/>
              <a:ext cx="16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80" name="Line 48"/>
            <p:cNvSpPr>
              <a:spLocks noChangeShapeType="1"/>
            </p:cNvSpPr>
            <p:nvPr/>
          </p:nvSpPr>
          <p:spPr bwMode="auto">
            <a:xfrm>
              <a:off x="4368" y="345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81" name="Line 49"/>
            <p:cNvSpPr>
              <a:spLocks noChangeShapeType="1"/>
            </p:cNvSpPr>
            <p:nvPr/>
          </p:nvSpPr>
          <p:spPr bwMode="auto">
            <a:xfrm>
              <a:off x="4368" y="350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82" name="Text Box 50"/>
            <p:cNvSpPr txBox="1">
              <a:spLocks noChangeArrowheads="1"/>
            </p:cNvSpPr>
            <p:nvPr/>
          </p:nvSpPr>
          <p:spPr bwMode="auto">
            <a:xfrm>
              <a:off x="4516" y="3408"/>
              <a:ext cx="56" cy="173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zh-CN" sz="1800" i="1"/>
                <a:t>z</a:t>
              </a:r>
            </a:p>
          </p:txBody>
        </p:sp>
        <p:sp>
          <p:nvSpPr>
            <p:cNvPr id="300083" name="Line 51"/>
            <p:cNvSpPr>
              <a:spLocks noChangeShapeType="1"/>
            </p:cNvSpPr>
            <p:nvPr/>
          </p:nvSpPr>
          <p:spPr bwMode="auto">
            <a:xfrm>
              <a:off x="4132" y="391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84" name="Line 52"/>
            <p:cNvSpPr>
              <a:spLocks noChangeShapeType="1"/>
            </p:cNvSpPr>
            <p:nvPr/>
          </p:nvSpPr>
          <p:spPr bwMode="auto">
            <a:xfrm>
              <a:off x="5376" y="390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85" name="Line 53"/>
            <p:cNvSpPr>
              <a:spLocks noChangeShapeType="1"/>
            </p:cNvSpPr>
            <p:nvPr/>
          </p:nvSpPr>
          <p:spPr bwMode="auto">
            <a:xfrm>
              <a:off x="4140" y="4224"/>
              <a:ext cx="12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86" name="Line 54"/>
            <p:cNvSpPr>
              <a:spLocks noChangeShapeType="1"/>
            </p:cNvSpPr>
            <p:nvPr/>
          </p:nvSpPr>
          <p:spPr bwMode="auto">
            <a:xfrm>
              <a:off x="4128" y="4032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87" name="Text Box 55"/>
            <p:cNvSpPr txBox="1">
              <a:spLocks noChangeArrowheads="1"/>
            </p:cNvSpPr>
            <p:nvPr/>
          </p:nvSpPr>
          <p:spPr bwMode="auto">
            <a:xfrm>
              <a:off x="4238" y="3946"/>
              <a:ext cx="398" cy="173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000" tIns="0" rIns="18000" bIns="0">
              <a:spAutoFit/>
            </a:bodyPr>
            <a:lstStyle/>
            <a:p>
              <a:pPr algn="ctr"/>
              <a:r>
                <a:rPr kumimoji="1" lang="en-US" altLang="zh-CN" sz="1800" i="1"/>
                <a:t>l</a:t>
              </a:r>
              <a:r>
                <a:rPr kumimoji="1" lang="zh-CN" altLang="en-US" sz="1800"/>
                <a:t>＝</a:t>
              </a:r>
              <a:r>
                <a:rPr kumimoji="1" lang="en-US" altLang="zh-CN" sz="1800" i="1"/>
                <a:t>L</a:t>
              </a:r>
              <a:r>
                <a:rPr kumimoji="1" lang="en-US" altLang="zh-CN" sz="1800"/>
                <a:t>/2</a:t>
              </a:r>
            </a:p>
          </p:txBody>
        </p:sp>
        <p:sp>
          <p:nvSpPr>
            <p:cNvPr id="300088" name="Text Box 56"/>
            <p:cNvSpPr txBox="1">
              <a:spLocks noChangeArrowheads="1"/>
            </p:cNvSpPr>
            <p:nvPr/>
          </p:nvSpPr>
          <p:spPr bwMode="auto">
            <a:xfrm>
              <a:off x="4704" y="4071"/>
              <a:ext cx="10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18000" tIns="0" rIns="18000" bIns="0">
              <a:spAutoFit/>
            </a:bodyPr>
            <a:lstStyle/>
            <a:p>
              <a:pPr algn="ctr"/>
              <a:r>
                <a:rPr kumimoji="1" lang="en-US" altLang="zh-CN" sz="1800" i="1"/>
                <a:t>L</a:t>
              </a:r>
              <a:endParaRPr kumimoji="1" lang="en-US" altLang="zh-CN" sz="1800"/>
            </a:p>
          </p:txBody>
        </p:sp>
        <p:sp>
          <p:nvSpPr>
            <p:cNvPr id="300089" name="Line 57"/>
            <p:cNvSpPr>
              <a:spLocks noChangeShapeType="1"/>
            </p:cNvSpPr>
            <p:nvPr/>
          </p:nvSpPr>
          <p:spPr bwMode="auto">
            <a:xfrm>
              <a:off x="5376" y="3408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90" name="Line 58"/>
            <p:cNvSpPr>
              <a:spLocks noChangeShapeType="1"/>
            </p:cNvSpPr>
            <p:nvPr/>
          </p:nvSpPr>
          <p:spPr bwMode="auto">
            <a:xfrm>
              <a:off x="5568" y="326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91" name="Line 59"/>
            <p:cNvSpPr>
              <a:spLocks noChangeShapeType="1"/>
            </p:cNvSpPr>
            <p:nvPr/>
          </p:nvSpPr>
          <p:spPr bwMode="auto">
            <a:xfrm flipV="1">
              <a:off x="5568" y="360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92" name="Line 60"/>
            <p:cNvSpPr>
              <a:spLocks noChangeShapeType="1"/>
            </p:cNvSpPr>
            <p:nvPr/>
          </p:nvSpPr>
          <p:spPr bwMode="auto">
            <a:xfrm>
              <a:off x="5376" y="360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0093" name="Text Box 61"/>
            <p:cNvSpPr txBox="1">
              <a:spLocks noChangeArrowheads="1"/>
            </p:cNvSpPr>
            <p:nvPr/>
          </p:nvSpPr>
          <p:spPr bwMode="auto">
            <a:xfrm>
              <a:off x="5520" y="3424"/>
              <a:ext cx="94" cy="173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000" tIns="0" rIns="18000" bIns="0">
              <a:spAutoFit/>
            </a:bodyPr>
            <a:lstStyle/>
            <a:p>
              <a:pPr algn="ctr"/>
              <a:r>
                <a:rPr kumimoji="1" lang="en-US" altLang="zh-CN" sz="1800" i="1"/>
                <a:t>a</a:t>
              </a:r>
              <a:endParaRPr kumimoji="1" lang="en-US" altLang="zh-CN" sz="1800"/>
            </a:p>
          </p:txBody>
        </p:sp>
      </p:grpSp>
      <p:sp>
        <p:nvSpPr>
          <p:cNvPr id="300094" name="AutoShape 62"/>
          <p:cNvSpPr>
            <a:spLocks noChangeArrowheads="1"/>
          </p:cNvSpPr>
          <p:nvPr/>
        </p:nvSpPr>
        <p:spPr bwMode="auto">
          <a:xfrm>
            <a:off x="5076825" y="6165850"/>
            <a:ext cx="1217613" cy="476250"/>
          </a:xfrm>
          <a:prstGeom prst="wedgeRectCallout">
            <a:avLst>
              <a:gd name="adj1" fmla="val 69819"/>
              <a:gd name="adj2" fmla="val -194667"/>
            </a:avLst>
          </a:prstGeom>
          <a:solidFill>
            <a:srgbClr val="CCFF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 i="1"/>
              <a:t>B</a:t>
            </a:r>
            <a:r>
              <a:rPr kumimoji="1" lang="zh-CN" altLang="en-US"/>
              <a:t>＝</a:t>
            </a:r>
            <a:r>
              <a:rPr kumimoji="1" lang="en-US" altLang="zh-CN" i="1"/>
              <a:t>B</a:t>
            </a:r>
            <a:r>
              <a:rPr kumimoji="1" lang="en-US" altLang="zh-CN" baseline="-25000"/>
              <a:t>0</a:t>
            </a:r>
            <a:r>
              <a:rPr kumimoji="1" lang="en-US" altLang="zh-CN"/>
              <a:t>/2</a:t>
            </a:r>
          </a:p>
        </p:txBody>
      </p:sp>
      <p:sp>
        <p:nvSpPr>
          <p:cNvPr id="300095" name="Rectangle 63"/>
          <p:cNvSpPr>
            <a:spLocks noChangeArrowheads="1"/>
          </p:cNvSpPr>
          <p:nvPr/>
        </p:nvSpPr>
        <p:spPr bwMode="auto">
          <a:xfrm>
            <a:off x="1042988" y="2611438"/>
            <a:ext cx="4110037" cy="457200"/>
          </a:xfrm>
          <a:prstGeom prst="rect">
            <a:avLst/>
          </a:prstGeom>
          <a:solidFill>
            <a:srgbClr val="CCFF33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>
                <a:solidFill>
                  <a:schemeClr val="tx2"/>
                </a:solidFill>
              </a:rPr>
              <a:t>总长度</a:t>
            </a:r>
            <a:r>
              <a:rPr kumimoji="1" lang="en-US" altLang="zh-CN" i="1">
                <a:solidFill>
                  <a:srgbClr val="0000FF"/>
                </a:solidFill>
              </a:rPr>
              <a:t>L</a:t>
            </a:r>
            <a:r>
              <a:rPr kumimoji="1" lang="zh-CN" altLang="en-US">
                <a:solidFill>
                  <a:schemeClr val="tx2"/>
                </a:solidFill>
              </a:rPr>
              <a:t>；总匝数</a:t>
            </a:r>
            <a:r>
              <a:rPr kumimoji="1" lang="en-US" altLang="zh-CN" i="1">
                <a:solidFill>
                  <a:srgbClr val="0000FF"/>
                </a:solidFill>
              </a:rPr>
              <a:t>N</a:t>
            </a:r>
            <a:r>
              <a:rPr kumimoji="1" lang="zh-CN" altLang="en-US">
                <a:solidFill>
                  <a:schemeClr val="tx2"/>
                </a:solidFill>
              </a:rPr>
              <a:t>，电流为</a:t>
            </a:r>
            <a:r>
              <a:rPr kumimoji="1" lang="en-US" altLang="zh-CN" i="1">
                <a:solidFill>
                  <a:srgbClr val="0000FF"/>
                </a:solidFill>
              </a:rPr>
              <a:t>I</a:t>
            </a:r>
            <a:r>
              <a:rPr kumimoji="1" lang="en-US" altLang="zh-CN" baseline="-25000">
                <a:solidFill>
                  <a:srgbClr val="0000FF"/>
                </a:solidFill>
              </a:rPr>
              <a:t>0</a:t>
            </a:r>
            <a:endParaRPr kumimoji="1" lang="en-US" altLang="zh-CN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2698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2.1.3.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螺线管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32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971550" y="1506538"/>
            <a:ext cx="55181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一根</a:t>
            </a:r>
            <a:r>
              <a:rPr kumimoji="1" lang="zh-CN" altLang="en-US" sz="2800">
                <a:solidFill>
                  <a:srgbClr val="FF0000"/>
                </a:solidFill>
                <a:ea typeface="华文细黑" pitchFamily="2" charset="-122"/>
              </a:rPr>
              <a:t>细</a:t>
            </a:r>
            <a:r>
              <a:rPr kumimoji="1" lang="zh-CN" altLang="en-US" sz="2800"/>
              <a:t>导线绕制的</a:t>
            </a:r>
            <a:r>
              <a:rPr kumimoji="1" lang="zh-CN" altLang="en-US" sz="2800">
                <a:solidFill>
                  <a:srgbClr val="0000FF"/>
                </a:solidFill>
              </a:rPr>
              <a:t>多</a:t>
            </a:r>
            <a:r>
              <a:rPr kumimoji="1" lang="zh-CN" altLang="en-US" sz="2800">
                <a:solidFill>
                  <a:srgbClr val="FF0000"/>
                </a:solidFill>
              </a:rPr>
              <a:t>层</a:t>
            </a:r>
            <a:r>
              <a:rPr kumimoji="1" lang="zh-CN" altLang="en-US" sz="2800"/>
              <a:t>圆柱形线圈</a:t>
            </a: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3733800" y="2046288"/>
            <a:ext cx="51593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＝由元电流线圈连接而成的线圈</a:t>
            </a: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971550" y="3213100"/>
            <a:ext cx="3841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多层螺线管</a:t>
            </a:r>
            <a:r>
              <a:rPr kumimoji="1" lang="zh-CN" altLang="en-US">
                <a:solidFill>
                  <a:srgbClr val="FF0000"/>
                </a:solidFill>
              </a:rPr>
              <a:t>：电流均匀分布</a:t>
            </a:r>
            <a:endParaRPr kumimoji="1" lang="zh-CN" altLang="en-US">
              <a:solidFill>
                <a:schemeClr val="tx2"/>
              </a:solidFill>
            </a:endParaRPr>
          </a:p>
        </p:txBody>
      </p:sp>
      <p:graphicFrame>
        <p:nvGraphicFramePr>
          <p:cNvPr id="301064" name="Object 8"/>
          <p:cNvGraphicFramePr>
            <a:graphicFrameLocks noChangeAspect="1"/>
          </p:cNvGraphicFramePr>
          <p:nvPr/>
        </p:nvGraphicFramePr>
        <p:xfrm>
          <a:off x="955675" y="5229225"/>
          <a:ext cx="7232650" cy="1039813"/>
        </p:xfrm>
        <a:graphic>
          <a:graphicData uri="http://schemas.openxmlformats.org/presentationml/2006/ole">
            <p:oleObj spid="_x0000_s301064" name="Equation" r:id="rId3" imgW="3886200" imgH="558720" progId="Equation.DSMT4">
              <p:embed/>
            </p:oleObj>
          </a:graphicData>
        </a:graphic>
      </p:graphicFrame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1042988" y="2611438"/>
            <a:ext cx="4110037" cy="457200"/>
          </a:xfrm>
          <a:prstGeom prst="rect">
            <a:avLst/>
          </a:prstGeom>
          <a:solidFill>
            <a:srgbClr val="CCFF33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>
                <a:solidFill>
                  <a:schemeClr val="tx2"/>
                </a:solidFill>
              </a:rPr>
              <a:t>总长度</a:t>
            </a:r>
            <a:r>
              <a:rPr kumimoji="1" lang="en-US" altLang="zh-CN" i="1">
                <a:solidFill>
                  <a:srgbClr val="0000FF"/>
                </a:solidFill>
              </a:rPr>
              <a:t>L</a:t>
            </a:r>
            <a:r>
              <a:rPr kumimoji="1" lang="zh-CN" altLang="en-US">
                <a:solidFill>
                  <a:schemeClr val="tx2"/>
                </a:solidFill>
              </a:rPr>
              <a:t>；总匝数</a:t>
            </a:r>
            <a:r>
              <a:rPr kumimoji="1" lang="en-US" altLang="zh-CN" i="1">
                <a:solidFill>
                  <a:srgbClr val="0000FF"/>
                </a:solidFill>
              </a:rPr>
              <a:t>N</a:t>
            </a:r>
            <a:r>
              <a:rPr kumimoji="1" lang="zh-CN" altLang="en-US">
                <a:solidFill>
                  <a:schemeClr val="tx2"/>
                </a:solidFill>
              </a:rPr>
              <a:t>，电流为</a:t>
            </a:r>
            <a:r>
              <a:rPr kumimoji="1" lang="en-US" altLang="zh-CN" i="1">
                <a:solidFill>
                  <a:srgbClr val="0000FF"/>
                </a:solidFill>
              </a:rPr>
              <a:t>I</a:t>
            </a:r>
            <a:r>
              <a:rPr kumimoji="1" lang="en-US" altLang="zh-CN" baseline="-25000">
                <a:solidFill>
                  <a:srgbClr val="0000FF"/>
                </a:solidFill>
              </a:rPr>
              <a:t>0</a:t>
            </a:r>
            <a:endParaRPr kumimoji="1" lang="en-US" altLang="zh-CN">
              <a:solidFill>
                <a:schemeClr val="tx2"/>
              </a:solidFill>
            </a:endParaRPr>
          </a:p>
        </p:txBody>
      </p:sp>
      <p:graphicFrame>
        <p:nvGraphicFramePr>
          <p:cNvPr id="301066" name="Object 10"/>
          <p:cNvGraphicFramePr>
            <a:graphicFrameLocks noChangeAspect="1"/>
          </p:cNvGraphicFramePr>
          <p:nvPr/>
        </p:nvGraphicFramePr>
        <p:xfrm>
          <a:off x="1979613" y="3860800"/>
          <a:ext cx="5113337" cy="1143000"/>
        </p:xfrm>
        <a:graphic>
          <a:graphicData uri="http://schemas.openxmlformats.org/presentationml/2006/ole">
            <p:oleObj spid="_x0000_s301066" name="Equation" r:id="rId4" imgW="238752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AutoShape 2"/>
          <p:cNvSpPr>
            <a:spLocks noChangeArrowheads="1"/>
          </p:cNvSpPr>
          <p:nvPr/>
        </p:nvSpPr>
        <p:spPr bwMode="auto">
          <a:xfrm>
            <a:off x="3382963" y="2455863"/>
            <a:ext cx="2451100" cy="26289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磁场的分类：</a:t>
            </a:r>
            <a:r>
              <a:rPr lang="zh-CN" altLang="en-US">
                <a:solidFill>
                  <a:srgbClr val="FF0000"/>
                </a:solidFill>
                <a:ea typeface="隶书" pitchFamily="49" charset="-122"/>
              </a:rPr>
              <a:t>来源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365250" y="4106863"/>
            <a:ext cx="16351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地  磁  场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65250" y="3316288"/>
            <a:ext cx="16351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生物磁场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6138863" y="4313238"/>
            <a:ext cx="1644650" cy="5572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电 磁 场</a:t>
            </a:r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3657600" y="2759075"/>
            <a:ext cx="1900238" cy="669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原子磁矩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6037263" y="1398588"/>
            <a:ext cx="1847850" cy="617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CC3300"/>
                </a:solidFill>
                <a:latin typeface="黑体" pitchFamily="49" charset="-122"/>
                <a:ea typeface="黑体" pitchFamily="49" charset="-122"/>
              </a:rPr>
              <a:t>人造磁场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1258888" y="1398588"/>
            <a:ext cx="1847850" cy="617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CC3300"/>
                </a:solidFill>
                <a:latin typeface="黑体" pitchFamily="49" charset="-122"/>
                <a:ea typeface="黑体" pitchFamily="49" charset="-122"/>
              </a:rPr>
              <a:t>自然磁场</a:t>
            </a:r>
          </a:p>
        </p:txBody>
      </p:sp>
      <p:sp>
        <p:nvSpPr>
          <p:cNvPr id="237578" name="AutoShape 10"/>
          <p:cNvSpPr>
            <a:spLocks noChangeArrowheads="1"/>
          </p:cNvSpPr>
          <p:nvPr/>
        </p:nvSpPr>
        <p:spPr bwMode="auto">
          <a:xfrm>
            <a:off x="3657600" y="4054475"/>
            <a:ext cx="1900238" cy="669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en-US" sz="3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电  流 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6138863" y="2516188"/>
            <a:ext cx="1644650" cy="5572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人造磁铁</a:t>
            </a:r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1360488" y="2516188"/>
            <a:ext cx="1644650" cy="5572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天然磁铁</a:t>
            </a:r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1365250" y="4897438"/>
            <a:ext cx="16351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空间磁场</a:t>
            </a:r>
          </a:p>
        </p:txBody>
      </p:sp>
      <p:sp>
        <p:nvSpPr>
          <p:cNvPr id="237582" name="AutoShape 14"/>
          <p:cNvSpPr>
            <a:spLocks noChangeArrowheads="1"/>
          </p:cNvSpPr>
          <p:nvPr/>
        </p:nvSpPr>
        <p:spPr bwMode="auto">
          <a:xfrm rot="-5400000">
            <a:off x="4320381" y="4977607"/>
            <a:ext cx="503237" cy="863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37583" name="AutoShape 15"/>
          <p:cNvSpPr>
            <a:spLocks noChangeArrowheads="1"/>
          </p:cNvSpPr>
          <p:nvPr/>
        </p:nvSpPr>
        <p:spPr bwMode="auto">
          <a:xfrm>
            <a:off x="3657600" y="5783263"/>
            <a:ext cx="1900238" cy="669925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>
                <a:solidFill>
                  <a:srgbClr val="CC3300"/>
                </a:solidFill>
                <a:latin typeface="黑体" pitchFamily="49" charset="-122"/>
                <a:ea typeface="黑体" pitchFamily="49" charset="-122"/>
              </a:rPr>
              <a:t>物理本质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2698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2.1.3.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螺线管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33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971550" y="1506538"/>
            <a:ext cx="55181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一根</a:t>
            </a:r>
            <a:r>
              <a:rPr kumimoji="1" lang="zh-CN" altLang="en-US" sz="2800">
                <a:solidFill>
                  <a:srgbClr val="FF0000"/>
                </a:solidFill>
                <a:ea typeface="华文细黑" pitchFamily="2" charset="-122"/>
              </a:rPr>
              <a:t>粗</a:t>
            </a:r>
            <a:r>
              <a:rPr kumimoji="1" lang="zh-CN" altLang="en-US" sz="2800"/>
              <a:t>导线绕制的</a:t>
            </a:r>
            <a:r>
              <a:rPr kumimoji="1" lang="zh-CN" altLang="en-US" sz="2800">
                <a:solidFill>
                  <a:srgbClr val="0000FF"/>
                </a:solidFill>
              </a:rPr>
              <a:t>单</a:t>
            </a:r>
            <a:r>
              <a:rPr kumimoji="1" lang="zh-CN" altLang="en-US" sz="2800">
                <a:solidFill>
                  <a:srgbClr val="FF0000"/>
                </a:solidFill>
              </a:rPr>
              <a:t>层</a:t>
            </a:r>
            <a:r>
              <a:rPr kumimoji="1" lang="zh-CN" altLang="en-US" sz="2800"/>
              <a:t>圆柱形线圈</a:t>
            </a: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2516188" y="2179638"/>
            <a:ext cx="4110037" cy="457200"/>
          </a:xfrm>
          <a:prstGeom prst="rect">
            <a:avLst/>
          </a:prstGeom>
          <a:solidFill>
            <a:srgbClr val="CCFF33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>
                <a:solidFill>
                  <a:schemeClr val="tx2"/>
                </a:solidFill>
              </a:rPr>
              <a:t>总长度</a:t>
            </a:r>
            <a:r>
              <a:rPr kumimoji="1" lang="en-US" altLang="zh-CN" i="1">
                <a:solidFill>
                  <a:srgbClr val="0000FF"/>
                </a:solidFill>
              </a:rPr>
              <a:t>L</a:t>
            </a:r>
            <a:r>
              <a:rPr kumimoji="1" lang="zh-CN" altLang="en-US">
                <a:solidFill>
                  <a:schemeClr val="tx2"/>
                </a:solidFill>
              </a:rPr>
              <a:t>；总匝数</a:t>
            </a:r>
            <a:r>
              <a:rPr kumimoji="1" lang="en-US" altLang="zh-CN" i="1">
                <a:solidFill>
                  <a:srgbClr val="0000FF"/>
                </a:solidFill>
              </a:rPr>
              <a:t>N</a:t>
            </a:r>
            <a:r>
              <a:rPr kumimoji="1" lang="zh-CN" altLang="en-US">
                <a:solidFill>
                  <a:schemeClr val="tx2"/>
                </a:solidFill>
              </a:rPr>
              <a:t>，电流为</a:t>
            </a:r>
            <a:r>
              <a:rPr kumimoji="1" lang="en-US" altLang="zh-CN" i="1">
                <a:solidFill>
                  <a:srgbClr val="0000FF"/>
                </a:solidFill>
              </a:rPr>
              <a:t>I</a:t>
            </a:r>
            <a:r>
              <a:rPr kumimoji="1" lang="en-US" altLang="zh-CN" baseline="-25000">
                <a:solidFill>
                  <a:srgbClr val="0000FF"/>
                </a:solidFill>
              </a:rPr>
              <a:t>0</a:t>
            </a:r>
            <a:endParaRPr kumimoji="1" lang="en-US" altLang="zh-CN">
              <a:solidFill>
                <a:schemeClr val="tx2"/>
              </a:solidFill>
            </a:endParaRPr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3841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单层螺线管</a:t>
            </a:r>
            <a:r>
              <a:rPr kumimoji="1" lang="zh-CN" altLang="en-US">
                <a:solidFill>
                  <a:srgbClr val="FF0000"/>
                </a:solidFill>
              </a:rPr>
              <a:t>：电流径向分布</a:t>
            </a:r>
            <a:endParaRPr kumimoji="1" lang="zh-CN" altLang="en-US">
              <a:solidFill>
                <a:schemeClr val="tx2"/>
              </a:solidFill>
            </a:endParaRPr>
          </a:p>
        </p:txBody>
      </p:sp>
      <p:graphicFrame>
        <p:nvGraphicFramePr>
          <p:cNvPr id="302088" name="Object 8"/>
          <p:cNvGraphicFramePr>
            <a:graphicFrameLocks noChangeAspect="1"/>
          </p:cNvGraphicFramePr>
          <p:nvPr/>
        </p:nvGraphicFramePr>
        <p:xfrm>
          <a:off x="1027113" y="5126038"/>
          <a:ext cx="7088187" cy="1039812"/>
        </p:xfrm>
        <a:graphic>
          <a:graphicData uri="http://schemas.openxmlformats.org/presentationml/2006/ole">
            <p:oleObj spid="_x0000_s302088" name="Equation" r:id="rId3" imgW="3809880" imgH="558720" progId="Equation.DSMT4">
              <p:embed/>
            </p:oleObj>
          </a:graphicData>
        </a:graphic>
      </p:graphicFrame>
      <p:graphicFrame>
        <p:nvGraphicFramePr>
          <p:cNvPr id="302089" name="Object 9"/>
          <p:cNvGraphicFramePr>
            <a:graphicFrameLocks noChangeAspect="1"/>
          </p:cNvGraphicFramePr>
          <p:nvPr/>
        </p:nvGraphicFramePr>
        <p:xfrm>
          <a:off x="1708150" y="3671888"/>
          <a:ext cx="5656263" cy="1196975"/>
        </p:xfrm>
        <a:graphic>
          <a:graphicData uri="http://schemas.openxmlformats.org/presentationml/2006/ole">
            <p:oleObj spid="_x0000_s302089" name="Equation" r:id="rId4" imgW="2641320" imgH="55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2698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2.1.3.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螺线管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34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971550" y="1506538"/>
            <a:ext cx="55181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一根</a:t>
            </a:r>
            <a:r>
              <a:rPr kumimoji="1" lang="zh-CN" altLang="en-US" sz="2800">
                <a:solidFill>
                  <a:srgbClr val="FF0000"/>
                </a:solidFill>
                <a:ea typeface="华文细黑" pitchFamily="2" charset="-122"/>
              </a:rPr>
              <a:t>粗</a:t>
            </a:r>
            <a:r>
              <a:rPr kumimoji="1" lang="zh-CN" altLang="en-US" sz="2800"/>
              <a:t>导线绕制的</a:t>
            </a:r>
            <a:r>
              <a:rPr kumimoji="1" lang="zh-CN" altLang="en-US" sz="2800">
                <a:solidFill>
                  <a:srgbClr val="0000FF"/>
                </a:solidFill>
              </a:rPr>
              <a:t>多</a:t>
            </a:r>
            <a:r>
              <a:rPr kumimoji="1" lang="zh-CN" altLang="en-US" sz="2800">
                <a:solidFill>
                  <a:srgbClr val="FF0000"/>
                </a:solidFill>
              </a:rPr>
              <a:t>层</a:t>
            </a:r>
            <a:r>
              <a:rPr kumimoji="1" lang="zh-CN" altLang="en-US" sz="2800"/>
              <a:t>圆柱形线圈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735013" y="2205038"/>
            <a:ext cx="7672387" cy="457200"/>
          </a:xfrm>
          <a:prstGeom prst="rect">
            <a:avLst/>
          </a:prstGeom>
          <a:solidFill>
            <a:srgbClr val="CCFF33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>
                <a:solidFill>
                  <a:schemeClr val="tx2"/>
                </a:solidFill>
              </a:rPr>
              <a:t>总长度</a:t>
            </a:r>
            <a:r>
              <a:rPr kumimoji="1" lang="en-US" altLang="zh-CN" i="1">
                <a:solidFill>
                  <a:srgbClr val="0000FF"/>
                </a:solidFill>
              </a:rPr>
              <a:t>L</a:t>
            </a:r>
            <a:r>
              <a:rPr kumimoji="1" lang="zh-CN" altLang="en-US">
                <a:solidFill>
                  <a:schemeClr val="tx2"/>
                </a:solidFill>
              </a:rPr>
              <a:t>；总匝数</a:t>
            </a:r>
            <a:r>
              <a:rPr kumimoji="1" lang="en-US" altLang="zh-CN" i="1">
                <a:solidFill>
                  <a:srgbClr val="0000FF"/>
                </a:solidFill>
              </a:rPr>
              <a:t>N</a:t>
            </a:r>
            <a:r>
              <a:rPr kumimoji="1" lang="zh-CN" altLang="en-US">
                <a:solidFill>
                  <a:schemeClr val="tx2"/>
                </a:solidFill>
              </a:rPr>
              <a:t>，总层数</a:t>
            </a:r>
            <a:r>
              <a:rPr kumimoji="1" lang="en-US" altLang="zh-CN" b="1" i="1">
                <a:solidFill>
                  <a:srgbClr val="FF0000"/>
                </a:solidFill>
              </a:rPr>
              <a:t>m</a:t>
            </a:r>
            <a:r>
              <a:rPr kumimoji="1" lang="zh-CN" altLang="en-US">
                <a:solidFill>
                  <a:schemeClr val="tx2"/>
                </a:solidFill>
              </a:rPr>
              <a:t>，每一层匝数</a:t>
            </a:r>
            <a:r>
              <a:rPr kumimoji="1" lang="en-US" altLang="zh-CN" b="1" i="1">
                <a:solidFill>
                  <a:srgbClr val="FF0000"/>
                </a:solidFill>
              </a:rPr>
              <a:t>N</a:t>
            </a:r>
            <a:r>
              <a:rPr kumimoji="1" lang="en-US" altLang="zh-CN" b="1" i="1" baseline="-25000">
                <a:solidFill>
                  <a:srgbClr val="FF0000"/>
                </a:solidFill>
              </a:rPr>
              <a:t>i</a:t>
            </a:r>
            <a:r>
              <a:rPr kumimoji="1" lang="zh-CN" altLang="en-US">
                <a:solidFill>
                  <a:schemeClr val="tx2"/>
                </a:solidFill>
              </a:rPr>
              <a:t>，电流为</a:t>
            </a:r>
            <a:r>
              <a:rPr kumimoji="1" lang="en-US" altLang="zh-CN" i="1">
                <a:solidFill>
                  <a:srgbClr val="0000FF"/>
                </a:solidFill>
              </a:rPr>
              <a:t>I</a:t>
            </a:r>
            <a:r>
              <a:rPr kumimoji="1" lang="en-US" altLang="zh-CN" baseline="-25000">
                <a:solidFill>
                  <a:srgbClr val="0000FF"/>
                </a:solidFill>
              </a:rPr>
              <a:t>0</a:t>
            </a:r>
            <a:endParaRPr kumimoji="1" lang="en-US" altLang="zh-CN">
              <a:solidFill>
                <a:schemeClr val="tx2"/>
              </a:solidFill>
            </a:endParaRP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971550" y="2827338"/>
            <a:ext cx="3841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  <a:ea typeface="黑体" pitchFamily="49" charset="-122"/>
              </a:rPr>
              <a:t>多层螺线管</a:t>
            </a:r>
            <a:r>
              <a:rPr kumimoji="1" lang="zh-CN" altLang="en-US">
                <a:solidFill>
                  <a:srgbClr val="FF0000"/>
                </a:solidFill>
              </a:rPr>
              <a:t>：电流径向分布</a:t>
            </a:r>
            <a:endParaRPr kumimoji="1" lang="zh-CN" altLang="en-US">
              <a:solidFill>
                <a:schemeClr val="tx2"/>
              </a:solidFill>
            </a:endParaRPr>
          </a:p>
        </p:txBody>
      </p:sp>
      <p:graphicFrame>
        <p:nvGraphicFramePr>
          <p:cNvPr id="303112" name="Object 8"/>
          <p:cNvGraphicFramePr>
            <a:graphicFrameLocks noChangeAspect="1"/>
          </p:cNvGraphicFramePr>
          <p:nvPr/>
        </p:nvGraphicFramePr>
        <p:xfrm>
          <a:off x="955675" y="5157788"/>
          <a:ext cx="7231063" cy="1039812"/>
        </p:xfrm>
        <a:graphic>
          <a:graphicData uri="http://schemas.openxmlformats.org/presentationml/2006/ole">
            <p:oleObj spid="_x0000_s303112" name="Equation" r:id="rId3" imgW="3886200" imgH="558720" progId="Equation.DSMT4">
              <p:embed/>
            </p:oleObj>
          </a:graphicData>
        </a:graphic>
      </p:graphicFrame>
      <p:graphicFrame>
        <p:nvGraphicFramePr>
          <p:cNvPr id="303113" name="Object 9"/>
          <p:cNvGraphicFramePr>
            <a:graphicFrameLocks noChangeAspect="1"/>
          </p:cNvGraphicFramePr>
          <p:nvPr/>
        </p:nvGraphicFramePr>
        <p:xfrm>
          <a:off x="2771775" y="3716338"/>
          <a:ext cx="5827713" cy="1155700"/>
        </p:xfrm>
        <a:graphic>
          <a:graphicData uri="http://schemas.openxmlformats.org/presentationml/2006/ole">
            <p:oleObj spid="_x0000_s303113" name="Equation" r:id="rId4" imgW="2819160" imgH="558720" progId="Equation.DSMT4">
              <p:embed/>
            </p:oleObj>
          </a:graphicData>
        </a:graphic>
      </p:graphicFrame>
      <p:graphicFrame>
        <p:nvGraphicFramePr>
          <p:cNvPr id="303114" name="Object 10"/>
          <p:cNvGraphicFramePr>
            <a:graphicFrameLocks noChangeAspect="1"/>
          </p:cNvGraphicFramePr>
          <p:nvPr/>
        </p:nvGraphicFramePr>
        <p:xfrm>
          <a:off x="971550" y="3860800"/>
          <a:ext cx="1368425" cy="947738"/>
        </p:xfrm>
        <a:graphic>
          <a:graphicData uri="http://schemas.openxmlformats.org/presentationml/2006/ole">
            <p:oleObj spid="_x0000_s303114" name="Equation" r:id="rId5" imgW="6220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0703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2.1.3.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螺线管－磁场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187450" y="1700213"/>
            <a:ext cx="40957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螺线管轴线上的磁场为</a:t>
            </a:r>
            <a:r>
              <a:rPr kumimoji="1" lang="zh-CN" altLang="en-US" sz="2800">
                <a:solidFill>
                  <a:srgbClr val="CC3300"/>
                </a:solidFill>
              </a:rPr>
              <a:t>：</a:t>
            </a:r>
            <a:endParaRPr kumimoji="1" lang="zh-CN" altLang="en-US" sz="2800"/>
          </a:p>
        </p:txBody>
      </p:sp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5219700" y="3076575"/>
          <a:ext cx="2190750" cy="703263"/>
        </p:xfrm>
        <a:graphic>
          <a:graphicData uri="http://schemas.openxmlformats.org/presentationml/2006/ole">
            <p:oleObj spid="_x0000_s304133" name="Equation" r:id="rId3" imgW="711000" imgH="228600" progId="Equation.DSMT4">
              <p:embed/>
            </p:oleObj>
          </a:graphicData>
        </a:graphic>
      </p:graphicFrame>
      <p:grpSp>
        <p:nvGrpSpPr>
          <p:cNvPr id="304134" name="Group 6"/>
          <p:cNvGrpSpPr>
            <a:grpSpLocks/>
          </p:cNvGrpSpPr>
          <p:nvPr/>
        </p:nvGrpSpPr>
        <p:grpSpPr bwMode="auto">
          <a:xfrm>
            <a:off x="1331913" y="3419475"/>
            <a:ext cx="1981200" cy="76200"/>
            <a:chOff x="4272" y="3696"/>
            <a:chExt cx="1248" cy="48"/>
          </a:xfrm>
        </p:grpSpPr>
        <p:sp>
          <p:nvSpPr>
            <p:cNvPr id="304135" name="Oval 7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36" name="Oval 8"/>
            <p:cNvSpPr>
              <a:spLocks noChangeArrowheads="1"/>
            </p:cNvSpPr>
            <p:nvPr/>
          </p:nvSpPr>
          <p:spPr bwMode="auto">
            <a:xfrm>
              <a:off x="4364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37" name="Oval 9"/>
            <p:cNvSpPr>
              <a:spLocks noChangeArrowheads="1"/>
            </p:cNvSpPr>
            <p:nvPr/>
          </p:nvSpPr>
          <p:spPr bwMode="auto">
            <a:xfrm>
              <a:off x="4456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38" name="Oval 10"/>
            <p:cNvSpPr>
              <a:spLocks noChangeArrowheads="1"/>
            </p:cNvSpPr>
            <p:nvPr/>
          </p:nvSpPr>
          <p:spPr bwMode="auto">
            <a:xfrm>
              <a:off x="454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39" name="Oval 11"/>
            <p:cNvSpPr>
              <a:spLocks noChangeArrowheads="1"/>
            </p:cNvSpPr>
            <p:nvPr/>
          </p:nvSpPr>
          <p:spPr bwMode="auto">
            <a:xfrm>
              <a:off x="4641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0" name="Oval 12"/>
            <p:cNvSpPr>
              <a:spLocks noChangeArrowheads="1"/>
            </p:cNvSpPr>
            <p:nvPr/>
          </p:nvSpPr>
          <p:spPr bwMode="auto">
            <a:xfrm>
              <a:off x="4733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1" name="Oval 13"/>
            <p:cNvSpPr>
              <a:spLocks noChangeArrowheads="1"/>
            </p:cNvSpPr>
            <p:nvPr/>
          </p:nvSpPr>
          <p:spPr bwMode="auto">
            <a:xfrm>
              <a:off x="482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2" name="Oval 14"/>
            <p:cNvSpPr>
              <a:spLocks noChangeArrowheads="1"/>
            </p:cNvSpPr>
            <p:nvPr/>
          </p:nvSpPr>
          <p:spPr bwMode="auto">
            <a:xfrm>
              <a:off x="491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3" name="Oval 15"/>
            <p:cNvSpPr>
              <a:spLocks noChangeArrowheads="1"/>
            </p:cNvSpPr>
            <p:nvPr/>
          </p:nvSpPr>
          <p:spPr bwMode="auto">
            <a:xfrm>
              <a:off x="5010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4" name="Oval 16"/>
            <p:cNvSpPr>
              <a:spLocks noChangeArrowheads="1"/>
            </p:cNvSpPr>
            <p:nvPr/>
          </p:nvSpPr>
          <p:spPr bwMode="auto">
            <a:xfrm>
              <a:off x="510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5" name="Oval 17"/>
            <p:cNvSpPr>
              <a:spLocks noChangeArrowheads="1"/>
            </p:cNvSpPr>
            <p:nvPr/>
          </p:nvSpPr>
          <p:spPr bwMode="auto">
            <a:xfrm>
              <a:off x="519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6" name="Oval 18"/>
            <p:cNvSpPr>
              <a:spLocks noChangeArrowheads="1"/>
            </p:cNvSpPr>
            <p:nvPr/>
          </p:nvSpPr>
          <p:spPr bwMode="auto">
            <a:xfrm>
              <a:off x="5287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7" name="Oval 19"/>
            <p:cNvSpPr>
              <a:spLocks noChangeArrowheads="1"/>
            </p:cNvSpPr>
            <p:nvPr/>
          </p:nvSpPr>
          <p:spPr bwMode="auto">
            <a:xfrm>
              <a:off x="5379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48" name="Oval 20"/>
            <p:cNvSpPr>
              <a:spLocks noChangeArrowheads="1"/>
            </p:cNvSpPr>
            <p:nvPr/>
          </p:nvSpPr>
          <p:spPr bwMode="auto">
            <a:xfrm>
              <a:off x="54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04149" name="Group 21"/>
          <p:cNvGrpSpPr>
            <a:grpSpLocks/>
          </p:cNvGrpSpPr>
          <p:nvPr/>
        </p:nvGrpSpPr>
        <p:grpSpPr bwMode="auto">
          <a:xfrm>
            <a:off x="1331913" y="4257675"/>
            <a:ext cx="1981200" cy="76200"/>
            <a:chOff x="4272" y="3696"/>
            <a:chExt cx="1248" cy="48"/>
          </a:xfrm>
        </p:grpSpPr>
        <p:sp>
          <p:nvSpPr>
            <p:cNvPr id="304150" name="Oval 22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1" name="Oval 23"/>
            <p:cNvSpPr>
              <a:spLocks noChangeArrowheads="1"/>
            </p:cNvSpPr>
            <p:nvPr/>
          </p:nvSpPr>
          <p:spPr bwMode="auto">
            <a:xfrm>
              <a:off x="4364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2" name="Oval 24"/>
            <p:cNvSpPr>
              <a:spLocks noChangeArrowheads="1"/>
            </p:cNvSpPr>
            <p:nvPr/>
          </p:nvSpPr>
          <p:spPr bwMode="auto">
            <a:xfrm>
              <a:off x="4456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3" name="Oval 25"/>
            <p:cNvSpPr>
              <a:spLocks noChangeArrowheads="1"/>
            </p:cNvSpPr>
            <p:nvPr/>
          </p:nvSpPr>
          <p:spPr bwMode="auto">
            <a:xfrm>
              <a:off x="454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4" name="Oval 26"/>
            <p:cNvSpPr>
              <a:spLocks noChangeArrowheads="1"/>
            </p:cNvSpPr>
            <p:nvPr/>
          </p:nvSpPr>
          <p:spPr bwMode="auto">
            <a:xfrm>
              <a:off x="4641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5" name="Oval 27"/>
            <p:cNvSpPr>
              <a:spLocks noChangeArrowheads="1"/>
            </p:cNvSpPr>
            <p:nvPr/>
          </p:nvSpPr>
          <p:spPr bwMode="auto">
            <a:xfrm>
              <a:off x="4733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6" name="Oval 28"/>
            <p:cNvSpPr>
              <a:spLocks noChangeArrowheads="1"/>
            </p:cNvSpPr>
            <p:nvPr/>
          </p:nvSpPr>
          <p:spPr bwMode="auto">
            <a:xfrm>
              <a:off x="482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7" name="Oval 29"/>
            <p:cNvSpPr>
              <a:spLocks noChangeArrowheads="1"/>
            </p:cNvSpPr>
            <p:nvPr/>
          </p:nvSpPr>
          <p:spPr bwMode="auto">
            <a:xfrm>
              <a:off x="491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8" name="Oval 30"/>
            <p:cNvSpPr>
              <a:spLocks noChangeArrowheads="1"/>
            </p:cNvSpPr>
            <p:nvPr/>
          </p:nvSpPr>
          <p:spPr bwMode="auto">
            <a:xfrm>
              <a:off x="5010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59" name="Oval 31"/>
            <p:cNvSpPr>
              <a:spLocks noChangeArrowheads="1"/>
            </p:cNvSpPr>
            <p:nvPr/>
          </p:nvSpPr>
          <p:spPr bwMode="auto">
            <a:xfrm>
              <a:off x="510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60" name="Oval 32"/>
            <p:cNvSpPr>
              <a:spLocks noChangeArrowheads="1"/>
            </p:cNvSpPr>
            <p:nvPr/>
          </p:nvSpPr>
          <p:spPr bwMode="auto">
            <a:xfrm>
              <a:off x="519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61" name="Oval 33"/>
            <p:cNvSpPr>
              <a:spLocks noChangeArrowheads="1"/>
            </p:cNvSpPr>
            <p:nvPr/>
          </p:nvSpPr>
          <p:spPr bwMode="auto">
            <a:xfrm>
              <a:off x="5287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62" name="Oval 34"/>
            <p:cNvSpPr>
              <a:spLocks noChangeArrowheads="1"/>
            </p:cNvSpPr>
            <p:nvPr/>
          </p:nvSpPr>
          <p:spPr bwMode="auto">
            <a:xfrm>
              <a:off x="5379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63" name="Oval 35"/>
            <p:cNvSpPr>
              <a:spLocks noChangeArrowheads="1"/>
            </p:cNvSpPr>
            <p:nvPr/>
          </p:nvSpPr>
          <p:spPr bwMode="auto">
            <a:xfrm>
              <a:off x="54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04164" name="Rectangle 36"/>
          <p:cNvSpPr>
            <a:spLocks noChangeArrowheads="1"/>
          </p:cNvSpPr>
          <p:nvPr/>
        </p:nvSpPr>
        <p:spPr bwMode="auto">
          <a:xfrm>
            <a:off x="1331913" y="3571875"/>
            <a:ext cx="19812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04165" name="Line 37"/>
          <p:cNvSpPr>
            <a:spLocks noChangeShapeType="1"/>
          </p:cNvSpPr>
          <p:nvPr/>
        </p:nvSpPr>
        <p:spPr bwMode="auto">
          <a:xfrm flipV="1">
            <a:off x="2339975" y="2689225"/>
            <a:ext cx="0" cy="208915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04166" name="Line 38"/>
          <p:cNvSpPr>
            <a:spLocks noChangeShapeType="1"/>
          </p:cNvSpPr>
          <p:nvPr/>
        </p:nvSpPr>
        <p:spPr bwMode="auto">
          <a:xfrm>
            <a:off x="1103313" y="3876675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04167" name="Line 39"/>
          <p:cNvSpPr>
            <a:spLocks noChangeShapeType="1"/>
          </p:cNvSpPr>
          <p:nvPr/>
        </p:nvSpPr>
        <p:spPr bwMode="auto">
          <a:xfrm>
            <a:off x="1712913" y="36480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1712913" y="372427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1947863" y="3571875"/>
            <a:ext cx="88900" cy="2746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sz="1800" i="1"/>
              <a:t>z</a:t>
            </a:r>
          </a:p>
        </p:txBody>
      </p:sp>
      <p:sp>
        <p:nvSpPr>
          <p:cNvPr id="304170" name="Line 42"/>
          <p:cNvSpPr>
            <a:spLocks noChangeShapeType="1"/>
          </p:cNvSpPr>
          <p:nvPr/>
        </p:nvSpPr>
        <p:spPr bwMode="auto">
          <a:xfrm>
            <a:off x="1338263" y="48212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4171" name="Line 43"/>
          <p:cNvSpPr>
            <a:spLocks noChangeShapeType="1"/>
          </p:cNvSpPr>
          <p:nvPr/>
        </p:nvSpPr>
        <p:spPr bwMode="auto">
          <a:xfrm>
            <a:off x="3313113" y="48085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4172" name="Line 44"/>
          <p:cNvSpPr>
            <a:spLocks noChangeShapeType="1"/>
          </p:cNvSpPr>
          <p:nvPr/>
        </p:nvSpPr>
        <p:spPr bwMode="auto">
          <a:xfrm>
            <a:off x="1350963" y="5310188"/>
            <a:ext cx="1962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04173" name="Line 45"/>
          <p:cNvSpPr>
            <a:spLocks noChangeShapeType="1"/>
          </p:cNvSpPr>
          <p:nvPr/>
        </p:nvSpPr>
        <p:spPr bwMode="auto">
          <a:xfrm>
            <a:off x="1331913" y="5005388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4174" name="Text Box 46"/>
          <p:cNvSpPr txBox="1">
            <a:spLocks noChangeArrowheads="1"/>
          </p:cNvSpPr>
          <p:nvPr/>
        </p:nvSpPr>
        <p:spPr bwMode="auto">
          <a:xfrm>
            <a:off x="1506538" y="4868863"/>
            <a:ext cx="631825" cy="27463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000" tIns="0" rIns="18000" bIns="0">
            <a:spAutoFit/>
          </a:bodyPr>
          <a:lstStyle/>
          <a:p>
            <a:pPr algn="ctr"/>
            <a:r>
              <a:rPr kumimoji="1" lang="en-US" altLang="zh-CN" sz="1800" i="1"/>
              <a:t>l</a:t>
            </a:r>
            <a:r>
              <a:rPr kumimoji="1" lang="zh-CN" altLang="en-US" sz="1800"/>
              <a:t>＝</a:t>
            </a:r>
            <a:r>
              <a:rPr kumimoji="1" lang="en-US" altLang="zh-CN" sz="1800" i="1"/>
              <a:t>L</a:t>
            </a:r>
            <a:r>
              <a:rPr kumimoji="1" lang="en-US" altLang="zh-CN" sz="1800"/>
              <a:t>/2</a:t>
            </a:r>
          </a:p>
        </p:txBody>
      </p:sp>
      <p:sp>
        <p:nvSpPr>
          <p:cNvPr id="304175" name="Text Box 47"/>
          <p:cNvSpPr txBox="1">
            <a:spLocks noChangeArrowheads="1"/>
          </p:cNvSpPr>
          <p:nvPr/>
        </p:nvSpPr>
        <p:spPr bwMode="auto">
          <a:xfrm>
            <a:off x="2246313" y="5067300"/>
            <a:ext cx="161925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18000" tIns="0" rIns="18000" bIns="0">
            <a:spAutoFit/>
          </a:bodyPr>
          <a:lstStyle/>
          <a:p>
            <a:pPr algn="ctr"/>
            <a:r>
              <a:rPr kumimoji="1" lang="en-US" altLang="zh-CN" sz="1800" i="1"/>
              <a:t>L</a:t>
            </a:r>
            <a:endParaRPr kumimoji="1" lang="en-US" altLang="zh-CN" sz="1800"/>
          </a:p>
        </p:txBody>
      </p:sp>
      <p:sp>
        <p:nvSpPr>
          <p:cNvPr id="304176" name="Line 48"/>
          <p:cNvSpPr>
            <a:spLocks noChangeShapeType="1"/>
          </p:cNvSpPr>
          <p:nvPr/>
        </p:nvSpPr>
        <p:spPr bwMode="auto">
          <a:xfrm>
            <a:off x="3313113" y="35718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4177" name="Line 49"/>
          <p:cNvSpPr>
            <a:spLocks noChangeShapeType="1"/>
          </p:cNvSpPr>
          <p:nvPr/>
        </p:nvSpPr>
        <p:spPr bwMode="auto">
          <a:xfrm>
            <a:off x="3617913" y="33432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4178" name="Line 50"/>
          <p:cNvSpPr>
            <a:spLocks noChangeShapeType="1"/>
          </p:cNvSpPr>
          <p:nvPr/>
        </p:nvSpPr>
        <p:spPr bwMode="auto">
          <a:xfrm flipV="1">
            <a:off x="3617913" y="38766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4179" name="Line 51"/>
          <p:cNvSpPr>
            <a:spLocks noChangeShapeType="1"/>
          </p:cNvSpPr>
          <p:nvPr/>
        </p:nvSpPr>
        <p:spPr bwMode="auto">
          <a:xfrm>
            <a:off x="3313113" y="38766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04180" name="Text Box 52"/>
          <p:cNvSpPr txBox="1">
            <a:spLocks noChangeArrowheads="1"/>
          </p:cNvSpPr>
          <p:nvPr/>
        </p:nvSpPr>
        <p:spPr bwMode="auto">
          <a:xfrm>
            <a:off x="3541713" y="3597275"/>
            <a:ext cx="149225" cy="2746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000" tIns="0" rIns="18000" bIns="0">
            <a:spAutoFit/>
          </a:bodyPr>
          <a:lstStyle/>
          <a:p>
            <a:pPr algn="ctr"/>
            <a:r>
              <a:rPr kumimoji="1" lang="en-US" altLang="zh-CN" sz="1800" i="1"/>
              <a:t>a</a:t>
            </a:r>
            <a:endParaRPr kumimoji="1" lang="en-US" altLang="zh-CN" sz="1800"/>
          </a:p>
        </p:txBody>
      </p:sp>
      <p:sp>
        <p:nvSpPr>
          <p:cNvPr id="304181" name="Rectangle 53"/>
          <p:cNvSpPr>
            <a:spLocks noChangeArrowheads="1"/>
          </p:cNvSpPr>
          <p:nvPr/>
        </p:nvSpPr>
        <p:spPr bwMode="auto">
          <a:xfrm>
            <a:off x="5364163" y="4292600"/>
            <a:ext cx="1984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b="1" i="1"/>
              <a:t>K </a:t>
            </a:r>
            <a:r>
              <a:rPr kumimoji="1" lang="zh-CN" altLang="en-US"/>
              <a:t>为线圈常数</a:t>
            </a:r>
          </a:p>
        </p:txBody>
      </p:sp>
      <p:grpSp>
        <p:nvGrpSpPr>
          <p:cNvPr id="304182" name="Group 54"/>
          <p:cNvGrpSpPr>
            <a:grpSpLocks/>
          </p:cNvGrpSpPr>
          <p:nvPr/>
        </p:nvGrpSpPr>
        <p:grpSpPr bwMode="auto">
          <a:xfrm>
            <a:off x="1331913" y="3294063"/>
            <a:ext cx="1981200" cy="76200"/>
            <a:chOff x="4272" y="3696"/>
            <a:chExt cx="1248" cy="48"/>
          </a:xfrm>
        </p:grpSpPr>
        <p:sp>
          <p:nvSpPr>
            <p:cNvPr id="304183" name="Oval 55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84" name="Oval 56"/>
            <p:cNvSpPr>
              <a:spLocks noChangeArrowheads="1"/>
            </p:cNvSpPr>
            <p:nvPr/>
          </p:nvSpPr>
          <p:spPr bwMode="auto">
            <a:xfrm>
              <a:off x="4364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85" name="Oval 57"/>
            <p:cNvSpPr>
              <a:spLocks noChangeArrowheads="1"/>
            </p:cNvSpPr>
            <p:nvPr/>
          </p:nvSpPr>
          <p:spPr bwMode="auto">
            <a:xfrm>
              <a:off x="4456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86" name="Oval 58"/>
            <p:cNvSpPr>
              <a:spLocks noChangeArrowheads="1"/>
            </p:cNvSpPr>
            <p:nvPr/>
          </p:nvSpPr>
          <p:spPr bwMode="auto">
            <a:xfrm>
              <a:off x="454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87" name="Oval 59"/>
            <p:cNvSpPr>
              <a:spLocks noChangeArrowheads="1"/>
            </p:cNvSpPr>
            <p:nvPr/>
          </p:nvSpPr>
          <p:spPr bwMode="auto">
            <a:xfrm>
              <a:off x="4641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88" name="Oval 60"/>
            <p:cNvSpPr>
              <a:spLocks noChangeArrowheads="1"/>
            </p:cNvSpPr>
            <p:nvPr/>
          </p:nvSpPr>
          <p:spPr bwMode="auto">
            <a:xfrm>
              <a:off x="4733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89" name="Oval 61"/>
            <p:cNvSpPr>
              <a:spLocks noChangeArrowheads="1"/>
            </p:cNvSpPr>
            <p:nvPr/>
          </p:nvSpPr>
          <p:spPr bwMode="auto">
            <a:xfrm>
              <a:off x="482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90" name="Oval 62"/>
            <p:cNvSpPr>
              <a:spLocks noChangeArrowheads="1"/>
            </p:cNvSpPr>
            <p:nvPr/>
          </p:nvSpPr>
          <p:spPr bwMode="auto">
            <a:xfrm>
              <a:off x="491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91" name="Oval 63"/>
            <p:cNvSpPr>
              <a:spLocks noChangeArrowheads="1"/>
            </p:cNvSpPr>
            <p:nvPr/>
          </p:nvSpPr>
          <p:spPr bwMode="auto">
            <a:xfrm>
              <a:off x="5010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92" name="Oval 64"/>
            <p:cNvSpPr>
              <a:spLocks noChangeArrowheads="1"/>
            </p:cNvSpPr>
            <p:nvPr/>
          </p:nvSpPr>
          <p:spPr bwMode="auto">
            <a:xfrm>
              <a:off x="510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93" name="Oval 65"/>
            <p:cNvSpPr>
              <a:spLocks noChangeArrowheads="1"/>
            </p:cNvSpPr>
            <p:nvPr/>
          </p:nvSpPr>
          <p:spPr bwMode="auto">
            <a:xfrm>
              <a:off x="519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94" name="Oval 66"/>
            <p:cNvSpPr>
              <a:spLocks noChangeArrowheads="1"/>
            </p:cNvSpPr>
            <p:nvPr/>
          </p:nvSpPr>
          <p:spPr bwMode="auto">
            <a:xfrm>
              <a:off x="5287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95" name="Oval 67"/>
            <p:cNvSpPr>
              <a:spLocks noChangeArrowheads="1"/>
            </p:cNvSpPr>
            <p:nvPr/>
          </p:nvSpPr>
          <p:spPr bwMode="auto">
            <a:xfrm>
              <a:off x="5379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96" name="Oval 68"/>
            <p:cNvSpPr>
              <a:spLocks noChangeArrowheads="1"/>
            </p:cNvSpPr>
            <p:nvPr/>
          </p:nvSpPr>
          <p:spPr bwMode="auto">
            <a:xfrm>
              <a:off x="54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04197" name="Group 69"/>
          <p:cNvGrpSpPr>
            <a:grpSpLocks/>
          </p:cNvGrpSpPr>
          <p:nvPr/>
        </p:nvGrpSpPr>
        <p:grpSpPr bwMode="auto">
          <a:xfrm>
            <a:off x="1331913" y="4383088"/>
            <a:ext cx="1981200" cy="76200"/>
            <a:chOff x="4272" y="3696"/>
            <a:chExt cx="1248" cy="48"/>
          </a:xfrm>
        </p:grpSpPr>
        <p:sp>
          <p:nvSpPr>
            <p:cNvPr id="304198" name="Oval 70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199" name="Oval 71"/>
            <p:cNvSpPr>
              <a:spLocks noChangeArrowheads="1"/>
            </p:cNvSpPr>
            <p:nvPr/>
          </p:nvSpPr>
          <p:spPr bwMode="auto">
            <a:xfrm>
              <a:off x="4364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0" name="Oval 72"/>
            <p:cNvSpPr>
              <a:spLocks noChangeArrowheads="1"/>
            </p:cNvSpPr>
            <p:nvPr/>
          </p:nvSpPr>
          <p:spPr bwMode="auto">
            <a:xfrm>
              <a:off x="4456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1" name="Oval 73"/>
            <p:cNvSpPr>
              <a:spLocks noChangeArrowheads="1"/>
            </p:cNvSpPr>
            <p:nvPr/>
          </p:nvSpPr>
          <p:spPr bwMode="auto">
            <a:xfrm>
              <a:off x="454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2" name="Oval 74"/>
            <p:cNvSpPr>
              <a:spLocks noChangeArrowheads="1"/>
            </p:cNvSpPr>
            <p:nvPr/>
          </p:nvSpPr>
          <p:spPr bwMode="auto">
            <a:xfrm>
              <a:off x="4641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3" name="Oval 75"/>
            <p:cNvSpPr>
              <a:spLocks noChangeArrowheads="1"/>
            </p:cNvSpPr>
            <p:nvPr/>
          </p:nvSpPr>
          <p:spPr bwMode="auto">
            <a:xfrm>
              <a:off x="4733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4" name="Oval 76"/>
            <p:cNvSpPr>
              <a:spLocks noChangeArrowheads="1"/>
            </p:cNvSpPr>
            <p:nvPr/>
          </p:nvSpPr>
          <p:spPr bwMode="auto">
            <a:xfrm>
              <a:off x="482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5" name="Oval 77"/>
            <p:cNvSpPr>
              <a:spLocks noChangeArrowheads="1"/>
            </p:cNvSpPr>
            <p:nvPr/>
          </p:nvSpPr>
          <p:spPr bwMode="auto">
            <a:xfrm>
              <a:off x="491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6" name="Oval 78"/>
            <p:cNvSpPr>
              <a:spLocks noChangeArrowheads="1"/>
            </p:cNvSpPr>
            <p:nvPr/>
          </p:nvSpPr>
          <p:spPr bwMode="auto">
            <a:xfrm>
              <a:off x="5010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7" name="Oval 79"/>
            <p:cNvSpPr>
              <a:spLocks noChangeArrowheads="1"/>
            </p:cNvSpPr>
            <p:nvPr/>
          </p:nvSpPr>
          <p:spPr bwMode="auto">
            <a:xfrm>
              <a:off x="510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8" name="Oval 80"/>
            <p:cNvSpPr>
              <a:spLocks noChangeArrowheads="1"/>
            </p:cNvSpPr>
            <p:nvPr/>
          </p:nvSpPr>
          <p:spPr bwMode="auto">
            <a:xfrm>
              <a:off x="519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09" name="Oval 81"/>
            <p:cNvSpPr>
              <a:spLocks noChangeArrowheads="1"/>
            </p:cNvSpPr>
            <p:nvPr/>
          </p:nvSpPr>
          <p:spPr bwMode="auto">
            <a:xfrm>
              <a:off x="5287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10" name="Oval 82"/>
            <p:cNvSpPr>
              <a:spLocks noChangeArrowheads="1"/>
            </p:cNvSpPr>
            <p:nvPr/>
          </p:nvSpPr>
          <p:spPr bwMode="auto">
            <a:xfrm>
              <a:off x="5379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11" name="Oval 83"/>
            <p:cNvSpPr>
              <a:spLocks noChangeArrowheads="1"/>
            </p:cNvSpPr>
            <p:nvPr/>
          </p:nvSpPr>
          <p:spPr bwMode="auto">
            <a:xfrm>
              <a:off x="54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04212" name="Group 84"/>
          <p:cNvGrpSpPr>
            <a:grpSpLocks/>
          </p:cNvGrpSpPr>
          <p:nvPr/>
        </p:nvGrpSpPr>
        <p:grpSpPr bwMode="auto">
          <a:xfrm>
            <a:off x="1331913" y="3170238"/>
            <a:ext cx="1981200" cy="76200"/>
            <a:chOff x="4272" y="3696"/>
            <a:chExt cx="1248" cy="48"/>
          </a:xfrm>
        </p:grpSpPr>
        <p:sp>
          <p:nvSpPr>
            <p:cNvPr id="304213" name="Oval 85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14" name="Oval 86"/>
            <p:cNvSpPr>
              <a:spLocks noChangeArrowheads="1"/>
            </p:cNvSpPr>
            <p:nvPr/>
          </p:nvSpPr>
          <p:spPr bwMode="auto">
            <a:xfrm>
              <a:off x="4364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15" name="Oval 87"/>
            <p:cNvSpPr>
              <a:spLocks noChangeArrowheads="1"/>
            </p:cNvSpPr>
            <p:nvPr/>
          </p:nvSpPr>
          <p:spPr bwMode="auto">
            <a:xfrm>
              <a:off x="4456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16" name="Oval 88"/>
            <p:cNvSpPr>
              <a:spLocks noChangeArrowheads="1"/>
            </p:cNvSpPr>
            <p:nvPr/>
          </p:nvSpPr>
          <p:spPr bwMode="auto">
            <a:xfrm>
              <a:off x="454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17" name="Oval 89"/>
            <p:cNvSpPr>
              <a:spLocks noChangeArrowheads="1"/>
            </p:cNvSpPr>
            <p:nvPr/>
          </p:nvSpPr>
          <p:spPr bwMode="auto">
            <a:xfrm>
              <a:off x="4641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18" name="Oval 90"/>
            <p:cNvSpPr>
              <a:spLocks noChangeArrowheads="1"/>
            </p:cNvSpPr>
            <p:nvPr/>
          </p:nvSpPr>
          <p:spPr bwMode="auto">
            <a:xfrm>
              <a:off x="4733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19" name="Oval 91"/>
            <p:cNvSpPr>
              <a:spLocks noChangeArrowheads="1"/>
            </p:cNvSpPr>
            <p:nvPr/>
          </p:nvSpPr>
          <p:spPr bwMode="auto">
            <a:xfrm>
              <a:off x="482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20" name="Oval 92"/>
            <p:cNvSpPr>
              <a:spLocks noChangeArrowheads="1"/>
            </p:cNvSpPr>
            <p:nvPr/>
          </p:nvSpPr>
          <p:spPr bwMode="auto">
            <a:xfrm>
              <a:off x="491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21" name="Oval 93"/>
            <p:cNvSpPr>
              <a:spLocks noChangeArrowheads="1"/>
            </p:cNvSpPr>
            <p:nvPr/>
          </p:nvSpPr>
          <p:spPr bwMode="auto">
            <a:xfrm>
              <a:off x="5010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22" name="Oval 94"/>
            <p:cNvSpPr>
              <a:spLocks noChangeArrowheads="1"/>
            </p:cNvSpPr>
            <p:nvPr/>
          </p:nvSpPr>
          <p:spPr bwMode="auto">
            <a:xfrm>
              <a:off x="510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23" name="Oval 95"/>
            <p:cNvSpPr>
              <a:spLocks noChangeArrowheads="1"/>
            </p:cNvSpPr>
            <p:nvPr/>
          </p:nvSpPr>
          <p:spPr bwMode="auto">
            <a:xfrm>
              <a:off x="519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24" name="Oval 96"/>
            <p:cNvSpPr>
              <a:spLocks noChangeArrowheads="1"/>
            </p:cNvSpPr>
            <p:nvPr/>
          </p:nvSpPr>
          <p:spPr bwMode="auto">
            <a:xfrm>
              <a:off x="5287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25" name="Oval 97"/>
            <p:cNvSpPr>
              <a:spLocks noChangeArrowheads="1"/>
            </p:cNvSpPr>
            <p:nvPr/>
          </p:nvSpPr>
          <p:spPr bwMode="auto">
            <a:xfrm>
              <a:off x="5379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26" name="Oval 98"/>
            <p:cNvSpPr>
              <a:spLocks noChangeArrowheads="1"/>
            </p:cNvSpPr>
            <p:nvPr/>
          </p:nvSpPr>
          <p:spPr bwMode="auto">
            <a:xfrm>
              <a:off x="54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04227" name="Group 99"/>
          <p:cNvGrpSpPr>
            <a:grpSpLocks/>
          </p:cNvGrpSpPr>
          <p:nvPr/>
        </p:nvGrpSpPr>
        <p:grpSpPr bwMode="auto">
          <a:xfrm>
            <a:off x="1331913" y="4508500"/>
            <a:ext cx="1981200" cy="76200"/>
            <a:chOff x="4272" y="3696"/>
            <a:chExt cx="1248" cy="48"/>
          </a:xfrm>
        </p:grpSpPr>
        <p:sp>
          <p:nvSpPr>
            <p:cNvPr id="304228" name="Oval 100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29" name="Oval 101"/>
            <p:cNvSpPr>
              <a:spLocks noChangeArrowheads="1"/>
            </p:cNvSpPr>
            <p:nvPr/>
          </p:nvSpPr>
          <p:spPr bwMode="auto">
            <a:xfrm>
              <a:off x="4364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0" name="Oval 102"/>
            <p:cNvSpPr>
              <a:spLocks noChangeArrowheads="1"/>
            </p:cNvSpPr>
            <p:nvPr/>
          </p:nvSpPr>
          <p:spPr bwMode="auto">
            <a:xfrm>
              <a:off x="4456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1" name="Oval 103"/>
            <p:cNvSpPr>
              <a:spLocks noChangeArrowheads="1"/>
            </p:cNvSpPr>
            <p:nvPr/>
          </p:nvSpPr>
          <p:spPr bwMode="auto">
            <a:xfrm>
              <a:off x="454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2" name="Oval 104"/>
            <p:cNvSpPr>
              <a:spLocks noChangeArrowheads="1"/>
            </p:cNvSpPr>
            <p:nvPr/>
          </p:nvSpPr>
          <p:spPr bwMode="auto">
            <a:xfrm>
              <a:off x="4641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3" name="Oval 105"/>
            <p:cNvSpPr>
              <a:spLocks noChangeArrowheads="1"/>
            </p:cNvSpPr>
            <p:nvPr/>
          </p:nvSpPr>
          <p:spPr bwMode="auto">
            <a:xfrm>
              <a:off x="4733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4" name="Oval 106"/>
            <p:cNvSpPr>
              <a:spLocks noChangeArrowheads="1"/>
            </p:cNvSpPr>
            <p:nvPr/>
          </p:nvSpPr>
          <p:spPr bwMode="auto">
            <a:xfrm>
              <a:off x="482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5" name="Oval 107"/>
            <p:cNvSpPr>
              <a:spLocks noChangeArrowheads="1"/>
            </p:cNvSpPr>
            <p:nvPr/>
          </p:nvSpPr>
          <p:spPr bwMode="auto">
            <a:xfrm>
              <a:off x="491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6" name="Oval 108"/>
            <p:cNvSpPr>
              <a:spLocks noChangeArrowheads="1"/>
            </p:cNvSpPr>
            <p:nvPr/>
          </p:nvSpPr>
          <p:spPr bwMode="auto">
            <a:xfrm>
              <a:off x="5010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7" name="Oval 109"/>
            <p:cNvSpPr>
              <a:spLocks noChangeArrowheads="1"/>
            </p:cNvSpPr>
            <p:nvPr/>
          </p:nvSpPr>
          <p:spPr bwMode="auto">
            <a:xfrm>
              <a:off x="510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8" name="Oval 110"/>
            <p:cNvSpPr>
              <a:spLocks noChangeArrowheads="1"/>
            </p:cNvSpPr>
            <p:nvPr/>
          </p:nvSpPr>
          <p:spPr bwMode="auto">
            <a:xfrm>
              <a:off x="519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39" name="Oval 111"/>
            <p:cNvSpPr>
              <a:spLocks noChangeArrowheads="1"/>
            </p:cNvSpPr>
            <p:nvPr/>
          </p:nvSpPr>
          <p:spPr bwMode="auto">
            <a:xfrm>
              <a:off x="5287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40" name="Oval 112"/>
            <p:cNvSpPr>
              <a:spLocks noChangeArrowheads="1"/>
            </p:cNvSpPr>
            <p:nvPr/>
          </p:nvSpPr>
          <p:spPr bwMode="auto">
            <a:xfrm>
              <a:off x="5379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41" name="Oval 113"/>
            <p:cNvSpPr>
              <a:spLocks noChangeArrowheads="1"/>
            </p:cNvSpPr>
            <p:nvPr/>
          </p:nvSpPr>
          <p:spPr bwMode="auto">
            <a:xfrm>
              <a:off x="54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04242" name="Group 114"/>
          <p:cNvGrpSpPr>
            <a:grpSpLocks/>
          </p:cNvGrpSpPr>
          <p:nvPr/>
        </p:nvGrpSpPr>
        <p:grpSpPr bwMode="auto">
          <a:xfrm>
            <a:off x="1331913" y="3046413"/>
            <a:ext cx="1981200" cy="76200"/>
            <a:chOff x="4272" y="3696"/>
            <a:chExt cx="1248" cy="48"/>
          </a:xfrm>
        </p:grpSpPr>
        <p:sp>
          <p:nvSpPr>
            <p:cNvPr id="304243" name="Oval 115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44" name="Oval 116"/>
            <p:cNvSpPr>
              <a:spLocks noChangeArrowheads="1"/>
            </p:cNvSpPr>
            <p:nvPr/>
          </p:nvSpPr>
          <p:spPr bwMode="auto">
            <a:xfrm>
              <a:off x="4364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45" name="Oval 117"/>
            <p:cNvSpPr>
              <a:spLocks noChangeArrowheads="1"/>
            </p:cNvSpPr>
            <p:nvPr/>
          </p:nvSpPr>
          <p:spPr bwMode="auto">
            <a:xfrm>
              <a:off x="4456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46" name="Oval 118"/>
            <p:cNvSpPr>
              <a:spLocks noChangeArrowheads="1"/>
            </p:cNvSpPr>
            <p:nvPr/>
          </p:nvSpPr>
          <p:spPr bwMode="auto">
            <a:xfrm>
              <a:off x="454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47" name="Oval 119"/>
            <p:cNvSpPr>
              <a:spLocks noChangeArrowheads="1"/>
            </p:cNvSpPr>
            <p:nvPr/>
          </p:nvSpPr>
          <p:spPr bwMode="auto">
            <a:xfrm>
              <a:off x="4641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48" name="Oval 120"/>
            <p:cNvSpPr>
              <a:spLocks noChangeArrowheads="1"/>
            </p:cNvSpPr>
            <p:nvPr/>
          </p:nvSpPr>
          <p:spPr bwMode="auto">
            <a:xfrm>
              <a:off x="4733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49" name="Oval 121"/>
            <p:cNvSpPr>
              <a:spLocks noChangeArrowheads="1"/>
            </p:cNvSpPr>
            <p:nvPr/>
          </p:nvSpPr>
          <p:spPr bwMode="auto">
            <a:xfrm>
              <a:off x="482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50" name="Oval 122"/>
            <p:cNvSpPr>
              <a:spLocks noChangeArrowheads="1"/>
            </p:cNvSpPr>
            <p:nvPr/>
          </p:nvSpPr>
          <p:spPr bwMode="auto">
            <a:xfrm>
              <a:off x="491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51" name="Oval 123"/>
            <p:cNvSpPr>
              <a:spLocks noChangeArrowheads="1"/>
            </p:cNvSpPr>
            <p:nvPr/>
          </p:nvSpPr>
          <p:spPr bwMode="auto">
            <a:xfrm>
              <a:off x="5010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52" name="Oval 124"/>
            <p:cNvSpPr>
              <a:spLocks noChangeArrowheads="1"/>
            </p:cNvSpPr>
            <p:nvPr/>
          </p:nvSpPr>
          <p:spPr bwMode="auto">
            <a:xfrm>
              <a:off x="510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53" name="Oval 125"/>
            <p:cNvSpPr>
              <a:spLocks noChangeArrowheads="1"/>
            </p:cNvSpPr>
            <p:nvPr/>
          </p:nvSpPr>
          <p:spPr bwMode="auto">
            <a:xfrm>
              <a:off x="519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54" name="Oval 126"/>
            <p:cNvSpPr>
              <a:spLocks noChangeArrowheads="1"/>
            </p:cNvSpPr>
            <p:nvPr/>
          </p:nvSpPr>
          <p:spPr bwMode="auto">
            <a:xfrm>
              <a:off x="5287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55" name="Oval 127"/>
            <p:cNvSpPr>
              <a:spLocks noChangeArrowheads="1"/>
            </p:cNvSpPr>
            <p:nvPr/>
          </p:nvSpPr>
          <p:spPr bwMode="auto">
            <a:xfrm>
              <a:off x="5379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56" name="Oval 128"/>
            <p:cNvSpPr>
              <a:spLocks noChangeArrowheads="1"/>
            </p:cNvSpPr>
            <p:nvPr/>
          </p:nvSpPr>
          <p:spPr bwMode="auto">
            <a:xfrm>
              <a:off x="54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04257" name="Group 129"/>
          <p:cNvGrpSpPr>
            <a:grpSpLocks/>
          </p:cNvGrpSpPr>
          <p:nvPr/>
        </p:nvGrpSpPr>
        <p:grpSpPr bwMode="auto">
          <a:xfrm>
            <a:off x="1331913" y="4629150"/>
            <a:ext cx="1981200" cy="76200"/>
            <a:chOff x="4272" y="3696"/>
            <a:chExt cx="1248" cy="48"/>
          </a:xfrm>
        </p:grpSpPr>
        <p:sp>
          <p:nvSpPr>
            <p:cNvPr id="304258" name="Oval 130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59" name="Oval 131"/>
            <p:cNvSpPr>
              <a:spLocks noChangeArrowheads="1"/>
            </p:cNvSpPr>
            <p:nvPr/>
          </p:nvSpPr>
          <p:spPr bwMode="auto">
            <a:xfrm>
              <a:off x="4364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0" name="Oval 132"/>
            <p:cNvSpPr>
              <a:spLocks noChangeArrowheads="1"/>
            </p:cNvSpPr>
            <p:nvPr/>
          </p:nvSpPr>
          <p:spPr bwMode="auto">
            <a:xfrm>
              <a:off x="4456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1" name="Oval 133"/>
            <p:cNvSpPr>
              <a:spLocks noChangeArrowheads="1"/>
            </p:cNvSpPr>
            <p:nvPr/>
          </p:nvSpPr>
          <p:spPr bwMode="auto">
            <a:xfrm>
              <a:off x="454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2" name="Oval 134"/>
            <p:cNvSpPr>
              <a:spLocks noChangeArrowheads="1"/>
            </p:cNvSpPr>
            <p:nvPr/>
          </p:nvSpPr>
          <p:spPr bwMode="auto">
            <a:xfrm>
              <a:off x="4641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3" name="Oval 135"/>
            <p:cNvSpPr>
              <a:spLocks noChangeArrowheads="1"/>
            </p:cNvSpPr>
            <p:nvPr/>
          </p:nvSpPr>
          <p:spPr bwMode="auto">
            <a:xfrm>
              <a:off x="4733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4" name="Oval 136"/>
            <p:cNvSpPr>
              <a:spLocks noChangeArrowheads="1"/>
            </p:cNvSpPr>
            <p:nvPr/>
          </p:nvSpPr>
          <p:spPr bwMode="auto">
            <a:xfrm>
              <a:off x="482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5" name="Oval 137"/>
            <p:cNvSpPr>
              <a:spLocks noChangeArrowheads="1"/>
            </p:cNvSpPr>
            <p:nvPr/>
          </p:nvSpPr>
          <p:spPr bwMode="auto">
            <a:xfrm>
              <a:off x="4918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6" name="Oval 138"/>
            <p:cNvSpPr>
              <a:spLocks noChangeArrowheads="1"/>
            </p:cNvSpPr>
            <p:nvPr/>
          </p:nvSpPr>
          <p:spPr bwMode="auto">
            <a:xfrm>
              <a:off x="5010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7" name="Oval 139"/>
            <p:cNvSpPr>
              <a:spLocks noChangeArrowheads="1"/>
            </p:cNvSpPr>
            <p:nvPr/>
          </p:nvSpPr>
          <p:spPr bwMode="auto">
            <a:xfrm>
              <a:off x="510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8" name="Oval 140"/>
            <p:cNvSpPr>
              <a:spLocks noChangeArrowheads="1"/>
            </p:cNvSpPr>
            <p:nvPr/>
          </p:nvSpPr>
          <p:spPr bwMode="auto">
            <a:xfrm>
              <a:off x="5195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69" name="Oval 141"/>
            <p:cNvSpPr>
              <a:spLocks noChangeArrowheads="1"/>
            </p:cNvSpPr>
            <p:nvPr/>
          </p:nvSpPr>
          <p:spPr bwMode="auto">
            <a:xfrm>
              <a:off x="5287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70" name="Oval 142"/>
            <p:cNvSpPr>
              <a:spLocks noChangeArrowheads="1"/>
            </p:cNvSpPr>
            <p:nvPr/>
          </p:nvSpPr>
          <p:spPr bwMode="auto">
            <a:xfrm>
              <a:off x="5379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4271" name="Oval 143"/>
            <p:cNvSpPr>
              <a:spLocks noChangeArrowheads="1"/>
            </p:cNvSpPr>
            <p:nvPr/>
          </p:nvSpPr>
          <p:spPr bwMode="auto">
            <a:xfrm>
              <a:off x="5472" y="3696"/>
              <a:ext cx="48" cy="48"/>
            </a:xfrm>
            <a:prstGeom prst="ellips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04272" name="Text Box 14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171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Helmholtz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线圈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457200" y="1700213"/>
            <a:ext cx="5867400" cy="1573212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一对结构相同的薄</a:t>
            </a:r>
            <a:r>
              <a:rPr kumimoji="1" lang="zh-CN" altLang="en-US">
                <a:solidFill>
                  <a:srgbClr val="FF0000"/>
                </a:solidFill>
              </a:rPr>
              <a:t>圆</a:t>
            </a:r>
            <a:r>
              <a:rPr kumimoji="1" lang="zh-CN" altLang="en-US"/>
              <a:t>线圈同轴串联、线圈之间的</a:t>
            </a:r>
            <a:r>
              <a:rPr kumimoji="1" lang="zh-CN" altLang="en-US">
                <a:solidFill>
                  <a:srgbClr val="FF0000"/>
                </a:solidFill>
              </a:rPr>
              <a:t>距离等于线圈半径</a:t>
            </a:r>
            <a:r>
              <a:rPr kumimoji="1" lang="en-US" altLang="zh-CN" i="1">
                <a:solidFill>
                  <a:srgbClr val="FF0000"/>
                </a:solidFill>
              </a:rPr>
              <a:t>a</a:t>
            </a:r>
            <a:r>
              <a:rPr kumimoji="1" lang="zh-CN" altLang="en-US"/>
              <a:t>。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单个线圈匝数为</a:t>
            </a:r>
            <a:r>
              <a:rPr kumimoji="1" lang="en-US" altLang="zh-CN" i="1"/>
              <a:t>N</a:t>
            </a:r>
            <a:r>
              <a:rPr kumimoji="1" lang="zh-CN" altLang="en-US"/>
              <a:t>；电流强度为</a:t>
            </a:r>
            <a:r>
              <a:rPr kumimoji="1" lang="en-US" altLang="zh-CN" i="1"/>
              <a:t>I</a:t>
            </a:r>
            <a:r>
              <a:rPr kumimoji="1" lang="en-US" altLang="zh-CN" baseline="-25000"/>
              <a:t>0</a:t>
            </a:r>
            <a:r>
              <a:rPr kumimoji="1" lang="zh-CN" altLang="en-US"/>
              <a:t>。</a:t>
            </a:r>
          </a:p>
        </p:txBody>
      </p:sp>
      <p:grpSp>
        <p:nvGrpSpPr>
          <p:cNvPr id="305157" name="Group 5"/>
          <p:cNvGrpSpPr>
            <a:grpSpLocks/>
          </p:cNvGrpSpPr>
          <p:nvPr/>
        </p:nvGrpSpPr>
        <p:grpSpPr bwMode="auto">
          <a:xfrm>
            <a:off x="6656388" y="706438"/>
            <a:ext cx="2327275" cy="3227387"/>
            <a:chOff x="4193" y="319"/>
            <a:chExt cx="1466" cy="2033"/>
          </a:xfrm>
        </p:grpSpPr>
        <p:sp>
          <p:nvSpPr>
            <p:cNvPr id="305158" name="Line 6"/>
            <p:cNvSpPr>
              <a:spLocks noChangeShapeType="1"/>
            </p:cNvSpPr>
            <p:nvPr/>
          </p:nvSpPr>
          <p:spPr bwMode="auto">
            <a:xfrm rot="-5400000">
              <a:off x="3982" y="1450"/>
              <a:ext cx="15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5159" name="Text Box 7"/>
            <p:cNvSpPr txBox="1">
              <a:spLocks noChangeArrowheads="1"/>
            </p:cNvSpPr>
            <p:nvPr/>
          </p:nvSpPr>
          <p:spPr bwMode="auto">
            <a:xfrm>
              <a:off x="4601" y="1567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o</a:t>
              </a:r>
            </a:p>
          </p:txBody>
        </p:sp>
        <p:sp>
          <p:nvSpPr>
            <p:cNvPr id="305160" name="Oval 8"/>
            <p:cNvSpPr>
              <a:spLocks noChangeArrowheads="1"/>
            </p:cNvSpPr>
            <p:nvPr/>
          </p:nvSpPr>
          <p:spPr bwMode="auto">
            <a:xfrm>
              <a:off x="4695" y="1305"/>
              <a:ext cx="70" cy="7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5161" name="Group 9"/>
            <p:cNvGrpSpPr>
              <a:grpSpLocks/>
            </p:cNvGrpSpPr>
            <p:nvPr/>
          </p:nvGrpSpPr>
          <p:grpSpPr bwMode="auto">
            <a:xfrm>
              <a:off x="4449" y="1056"/>
              <a:ext cx="657" cy="1135"/>
              <a:chOff x="4388" y="1025"/>
              <a:chExt cx="657" cy="1135"/>
            </a:xfrm>
          </p:grpSpPr>
          <p:grpSp>
            <p:nvGrpSpPr>
              <p:cNvPr id="305162" name="Group 10"/>
              <p:cNvGrpSpPr>
                <a:grpSpLocks/>
              </p:cNvGrpSpPr>
              <p:nvPr/>
            </p:nvGrpSpPr>
            <p:grpSpPr bwMode="auto">
              <a:xfrm>
                <a:off x="4388" y="1026"/>
                <a:ext cx="181" cy="1134"/>
                <a:chOff x="4190" y="2325"/>
                <a:chExt cx="181" cy="1134"/>
              </a:xfrm>
            </p:grpSpPr>
            <p:sp>
              <p:nvSpPr>
                <p:cNvPr id="305163" name="Rectangle 11"/>
                <p:cNvSpPr>
                  <a:spLocks noChangeArrowheads="1"/>
                </p:cNvSpPr>
                <p:nvPr/>
              </p:nvSpPr>
              <p:spPr bwMode="auto">
                <a:xfrm>
                  <a:off x="4190" y="2325"/>
                  <a:ext cx="181" cy="113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05164" name="Group 12"/>
                <p:cNvGrpSpPr>
                  <a:grpSpLocks/>
                </p:cNvGrpSpPr>
                <p:nvPr/>
              </p:nvGrpSpPr>
              <p:grpSpPr bwMode="auto">
                <a:xfrm>
                  <a:off x="4190" y="2325"/>
                  <a:ext cx="181" cy="181"/>
                  <a:chOff x="2400" y="3899"/>
                  <a:chExt cx="181" cy="181"/>
                </a:xfrm>
              </p:grpSpPr>
              <p:grpSp>
                <p:nvGrpSpPr>
                  <p:cNvPr id="30516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400" y="3899"/>
                    <a:ext cx="181" cy="181"/>
                    <a:chOff x="2016" y="3840"/>
                    <a:chExt cx="181" cy="181"/>
                  </a:xfrm>
                </p:grpSpPr>
                <p:sp>
                  <p:nvSpPr>
                    <p:cNvPr id="305166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16" y="3840"/>
                      <a:ext cx="181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516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840"/>
                      <a:ext cx="181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0516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80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5169" name="Group 17"/>
                <p:cNvGrpSpPr>
                  <a:grpSpLocks/>
                </p:cNvGrpSpPr>
                <p:nvPr/>
              </p:nvGrpSpPr>
              <p:grpSpPr bwMode="auto">
                <a:xfrm flipV="1">
                  <a:off x="4190" y="3278"/>
                  <a:ext cx="181" cy="181"/>
                  <a:chOff x="2400" y="3899"/>
                  <a:chExt cx="181" cy="181"/>
                </a:xfrm>
              </p:grpSpPr>
              <p:grpSp>
                <p:nvGrpSpPr>
                  <p:cNvPr id="30517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400" y="3899"/>
                    <a:ext cx="181" cy="181"/>
                    <a:chOff x="2016" y="3840"/>
                    <a:chExt cx="181" cy="181"/>
                  </a:xfrm>
                </p:grpSpPr>
                <p:sp>
                  <p:nvSpPr>
                    <p:cNvPr id="305171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16" y="3840"/>
                      <a:ext cx="181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517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840"/>
                      <a:ext cx="181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0517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80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05174" name="Group 22"/>
              <p:cNvGrpSpPr>
                <a:grpSpLocks/>
              </p:cNvGrpSpPr>
              <p:nvPr/>
            </p:nvGrpSpPr>
            <p:grpSpPr bwMode="auto">
              <a:xfrm>
                <a:off x="4864" y="1025"/>
                <a:ext cx="181" cy="1134"/>
                <a:chOff x="4869" y="2325"/>
                <a:chExt cx="181" cy="1134"/>
              </a:xfrm>
            </p:grpSpPr>
            <p:sp>
              <p:nvSpPr>
                <p:cNvPr id="305175" name="Rectangle 23"/>
                <p:cNvSpPr>
                  <a:spLocks noChangeArrowheads="1"/>
                </p:cNvSpPr>
                <p:nvPr/>
              </p:nvSpPr>
              <p:spPr bwMode="auto">
                <a:xfrm>
                  <a:off x="4869" y="2325"/>
                  <a:ext cx="181" cy="113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05176" name="Group 24"/>
                <p:cNvGrpSpPr>
                  <a:grpSpLocks/>
                </p:cNvGrpSpPr>
                <p:nvPr/>
              </p:nvGrpSpPr>
              <p:grpSpPr bwMode="auto">
                <a:xfrm>
                  <a:off x="4869" y="2325"/>
                  <a:ext cx="181" cy="181"/>
                  <a:chOff x="2400" y="3899"/>
                  <a:chExt cx="181" cy="181"/>
                </a:xfrm>
              </p:grpSpPr>
              <p:grpSp>
                <p:nvGrpSpPr>
                  <p:cNvPr id="30517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400" y="3899"/>
                    <a:ext cx="181" cy="181"/>
                    <a:chOff x="2016" y="3840"/>
                    <a:chExt cx="181" cy="181"/>
                  </a:xfrm>
                </p:grpSpPr>
                <p:sp>
                  <p:nvSpPr>
                    <p:cNvPr id="305178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16" y="3840"/>
                      <a:ext cx="181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517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840"/>
                      <a:ext cx="181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0518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80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5181" name="Group 29"/>
                <p:cNvGrpSpPr>
                  <a:grpSpLocks/>
                </p:cNvGrpSpPr>
                <p:nvPr/>
              </p:nvGrpSpPr>
              <p:grpSpPr bwMode="auto">
                <a:xfrm flipV="1">
                  <a:off x="4869" y="3278"/>
                  <a:ext cx="181" cy="181"/>
                  <a:chOff x="2400" y="3899"/>
                  <a:chExt cx="181" cy="181"/>
                </a:xfrm>
              </p:grpSpPr>
              <p:grpSp>
                <p:nvGrpSpPr>
                  <p:cNvPr id="30518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400" y="3899"/>
                    <a:ext cx="181" cy="181"/>
                    <a:chOff x="2016" y="3840"/>
                    <a:chExt cx="181" cy="181"/>
                  </a:xfrm>
                </p:grpSpPr>
                <p:sp>
                  <p:nvSpPr>
                    <p:cNvPr id="305183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16" y="3840"/>
                      <a:ext cx="181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5184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840"/>
                      <a:ext cx="181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0518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80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305186" name="Line 34"/>
            <p:cNvSpPr>
              <a:spLocks noChangeShapeType="1"/>
            </p:cNvSpPr>
            <p:nvPr/>
          </p:nvSpPr>
          <p:spPr bwMode="auto">
            <a:xfrm>
              <a:off x="4267" y="1622"/>
              <a:ext cx="1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5187" name="Group 35"/>
            <p:cNvGrpSpPr>
              <a:grpSpLocks/>
            </p:cNvGrpSpPr>
            <p:nvPr/>
          </p:nvGrpSpPr>
          <p:grpSpPr bwMode="auto">
            <a:xfrm>
              <a:off x="4540" y="2095"/>
              <a:ext cx="476" cy="257"/>
              <a:chOff x="4479" y="2064"/>
              <a:chExt cx="476" cy="257"/>
            </a:xfrm>
          </p:grpSpPr>
          <p:sp>
            <p:nvSpPr>
              <p:cNvPr id="305188" name="Line 36"/>
              <p:cNvSpPr>
                <a:spLocks noChangeShapeType="1"/>
              </p:cNvSpPr>
              <p:nvPr/>
            </p:nvSpPr>
            <p:spPr bwMode="auto">
              <a:xfrm>
                <a:off x="4479" y="2081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5189" name="Line 37"/>
              <p:cNvSpPr>
                <a:spLocks noChangeShapeType="1"/>
              </p:cNvSpPr>
              <p:nvPr/>
            </p:nvSpPr>
            <p:spPr bwMode="auto">
              <a:xfrm>
                <a:off x="4955" y="2081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5190" name="Line 38"/>
              <p:cNvSpPr>
                <a:spLocks noChangeShapeType="1"/>
              </p:cNvSpPr>
              <p:nvPr/>
            </p:nvSpPr>
            <p:spPr bwMode="auto">
              <a:xfrm>
                <a:off x="4479" y="2273"/>
                <a:ext cx="4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5191" name="Text Box 39"/>
              <p:cNvSpPr txBox="1">
                <a:spLocks noChangeArrowheads="1"/>
              </p:cNvSpPr>
              <p:nvPr/>
            </p:nvSpPr>
            <p:spPr bwMode="auto">
              <a:xfrm>
                <a:off x="4619" y="2064"/>
                <a:ext cx="196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000" i="1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grpSp>
          <p:nvGrpSpPr>
            <p:cNvPr id="305192" name="Group 40"/>
            <p:cNvGrpSpPr>
              <a:grpSpLocks/>
            </p:cNvGrpSpPr>
            <p:nvPr/>
          </p:nvGrpSpPr>
          <p:grpSpPr bwMode="auto">
            <a:xfrm>
              <a:off x="5061" y="1146"/>
              <a:ext cx="308" cy="476"/>
              <a:chOff x="5000" y="1115"/>
              <a:chExt cx="308" cy="476"/>
            </a:xfrm>
          </p:grpSpPr>
          <p:sp>
            <p:nvSpPr>
              <p:cNvPr id="305193" name="Line 41"/>
              <p:cNvSpPr>
                <a:spLocks noChangeShapeType="1"/>
              </p:cNvSpPr>
              <p:nvPr/>
            </p:nvSpPr>
            <p:spPr bwMode="auto">
              <a:xfrm>
                <a:off x="5068" y="1115"/>
                <a:ext cx="2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5194" name="Line 42"/>
              <p:cNvSpPr>
                <a:spLocks noChangeShapeType="1"/>
              </p:cNvSpPr>
              <p:nvPr/>
            </p:nvSpPr>
            <p:spPr bwMode="auto">
              <a:xfrm>
                <a:off x="5258" y="1115"/>
                <a:ext cx="0" cy="4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5195" name="Text Box 43"/>
              <p:cNvSpPr txBox="1">
                <a:spLocks noChangeArrowheads="1"/>
              </p:cNvSpPr>
              <p:nvPr/>
            </p:nvSpPr>
            <p:spPr bwMode="auto">
              <a:xfrm rot="10800000">
                <a:off x="5000" y="1283"/>
                <a:ext cx="308" cy="13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kumimoji="1" lang="en-US" altLang="zh-CN" sz="2000" i="1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sp>
          <p:nvSpPr>
            <p:cNvPr id="305196" name="Text Box 44"/>
            <p:cNvSpPr txBox="1">
              <a:spLocks noChangeArrowheads="1"/>
            </p:cNvSpPr>
            <p:nvPr/>
          </p:nvSpPr>
          <p:spPr bwMode="auto">
            <a:xfrm>
              <a:off x="5468" y="1327"/>
              <a:ext cx="19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z</a:t>
              </a:r>
            </a:p>
          </p:txBody>
        </p:sp>
        <p:sp>
          <p:nvSpPr>
            <p:cNvPr id="305197" name="Text Box 45"/>
            <p:cNvSpPr txBox="1">
              <a:spLocks noChangeArrowheads="1"/>
            </p:cNvSpPr>
            <p:nvPr/>
          </p:nvSpPr>
          <p:spPr bwMode="auto">
            <a:xfrm>
              <a:off x="4782" y="559"/>
              <a:ext cx="20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y</a:t>
              </a:r>
            </a:p>
          </p:txBody>
        </p:sp>
        <p:sp>
          <p:nvSpPr>
            <p:cNvPr id="305198" name="AutoShape 46"/>
            <p:cNvSpPr>
              <a:spLocks noChangeArrowheads="1"/>
            </p:cNvSpPr>
            <p:nvPr/>
          </p:nvSpPr>
          <p:spPr bwMode="auto">
            <a:xfrm>
              <a:off x="4193" y="319"/>
              <a:ext cx="563" cy="262"/>
            </a:xfrm>
            <a:prstGeom prst="wedgeRectCallout">
              <a:avLst>
                <a:gd name="adj1" fmla="val 41958"/>
                <a:gd name="adj2" fmla="val 32786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000" i="1">
                  <a:solidFill>
                    <a:srgbClr val="FF0000"/>
                  </a:solidFill>
                </a:rPr>
                <a:t>P</a:t>
              </a:r>
              <a:r>
                <a:rPr kumimoji="1" lang="en-US" altLang="zh-CN" sz="2000">
                  <a:solidFill>
                    <a:srgbClr val="FF0000"/>
                  </a:solidFill>
                </a:rPr>
                <a:t>(z, y)</a:t>
              </a:r>
              <a:endParaRPr kumimoji="1" lang="en-US" altLang="zh-CN" sz="2000" i="1">
                <a:solidFill>
                  <a:srgbClr val="FF0000"/>
                </a:solidFill>
              </a:endParaRPr>
            </a:p>
          </p:txBody>
        </p:sp>
      </p:grpSp>
      <p:sp>
        <p:nvSpPr>
          <p:cNvPr id="305199" name="Text Box 47"/>
          <p:cNvSpPr txBox="1">
            <a:spLocks noChangeArrowheads="1"/>
          </p:cNvSpPr>
          <p:nvPr/>
        </p:nvSpPr>
        <p:spPr bwMode="auto">
          <a:xfrm>
            <a:off x="228600" y="3581400"/>
            <a:ext cx="44084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内部任意一点</a:t>
            </a:r>
            <a:r>
              <a:rPr kumimoji="1" lang="en-US" altLang="zh-CN" i="1">
                <a:solidFill>
                  <a:srgbClr val="CC3300"/>
                </a:solidFill>
              </a:rPr>
              <a:t>P</a:t>
            </a:r>
            <a:r>
              <a:rPr kumimoji="1" lang="en-US" altLang="zh-CN">
                <a:solidFill>
                  <a:srgbClr val="CC3300"/>
                </a:solidFill>
              </a:rPr>
              <a:t> (</a:t>
            </a:r>
            <a:r>
              <a:rPr kumimoji="1" lang="en-US" altLang="zh-CN" i="1">
                <a:solidFill>
                  <a:srgbClr val="CC3300"/>
                </a:solidFill>
              </a:rPr>
              <a:t>z</a:t>
            </a:r>
            <a:r>
              <a:rPr kumimoji="1" lang="en-US" altLang="zh-CN">
                <a:solidFill>
                  <a:srgbClr val="CC3300"/>
                </a:solidFill>
              </a:rPr>
              <a:t>, </a:t>
            </a:r>
            <a:r>
              <a:rPr kumimoji="1" lang="en-US" altLang="zh-CN" i="1">
                <a:solidFill>
                  <a:srgbClr val="CC3300"/>
                </a:solidFill>
              </a:rPr>
              <a:t>y)</a:t>
            </a:r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的磁场为</a:t>
            </a:r>
            <a:r>
              <a:rPr kumimoji="1" lang="zh-CN" altLang="en-US">
                <a:solidFill>
                  <a:srgbClr val="CC3300"/>
                </a:solidFill>
              </a:rPr>
              <a:t>：</a:t>
            </a:r>
          </a:p>
        </p:txBody>
      </p:sp>
      <p:graphicFrame>
        <p:nvGraphicFramePr>
          <p:cNvPr id="305200" name="Object 48"/>
          <p:cNvGraphicFramePr>
            <a:graphicFrameLocks noChangeAspect="1"/>
          </p:cNvGraphicFramePr>
          <p:nvPr/>
        </p:nvGraphicFramePr>
        <p:xfrm>
          <a:off x="681038" y="4043363"/>
          <a:ext cx="7018337" cy="898525"/>
        </p:xfrm>
        <a:graphic>
          <a:graphicData uri="http://schemas.openxmlformats.org/presentationml/2006/ole">
            <p:oleObj spid="_x0000_s305200" name="Equation" r:id="rId3" imgW="3771720" imgH="482400" progId="Equation.DSMT4">
              <p:embed/>
            </p:oleObj>
          </a:graphicData>
        </a:graphic>
      </p:graphicFrame>
      <p:graphicFrame>
        <p:nvGraphicFramePr>
          <p:cNvPr id="305201" name="Object 49"/>
          <p:cNvGraphicFramePr>
            <a:graphicFrameLocks noChangeAspect="1"/>
          </p:cNvGraphicFramePr>
          <p:nvPr/>
        </p:nvGraphicFramePr>
        <p:xfrm>
          <a:off x="657225" y="5018088"/>
          <a:ext cx="6284913" cy="746125"/>
        </p:xfrm>
        <a:graphic>
          <a:graphicData uri="http://schemas.openxmlformats.org/presentationml/2006/ole">
            <p:oleObj spid="_x0000_s305201" name="Equation" r:id="rId4" imgW="3314520" imgH="393480" progId="Equation.DSMT4">
              <p:embed/>
            </p:oleObj>
          </a:graphicData>
        </a:graphic>
      </p:graphicFrame>
      <p:sp>
        <p:nvSpPr>
          <p:cNvPr id="305202" name="Text Box 50"/>
          <p:cNvSpPr txBox="1">
            <a:spLocks noChangeArrowheads="1"/>
          </p:cNvSpPr>
          <p:nvPr/>
        </p:nvSpPr>
        <p:spPr bwMode="auto">
          <a:xfrm>
            <a:off x="304800" y="5924550"/>
            <a:ext cx="38846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线圈中心</a:t>
            </a:r>
            <a:r>
              <a:rPr kumimoji="1" lang="en-US" altLang="zh-CN" i="1">
                <a:solidFill>
                  <a:srgbClr val="CC3300"/>
                </a:solidFill>
              </a:rPr>
              <a:t>O</a:t>
            </a:r>
            <a:r>
              <a:rPr kumimoji="1" lang="en-US" altLang="zh-CN">
                <a:solidFill>
                  <a:srgbClr val="CC3300"/>
                </a:solidFill>
              </a:rPr>
              <a:t> (0, 0)</a:t>
            </a:r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的磁场为</a:t>
            </a:r>
            <a:r>
              <a:rPr kumimoji="1" lang="zh-CN" altLang="en-US">
                <a:solidFill>
                  <a:srgbClr val="CC3300"/>
                </a:solidFill>
              </a:rPr>
              <a:t>：</a:t>
            </a:r>
          </a:p>
        </p:txBody>
      </p:sp>
      <p:graphicFrame>
        <p:nvGraphicFramePr>
          <p:cNvPr id="305203" name="Object 51"/>
          <p:cNvGraphicFramePr>
            <a:graphicFrameLocks noChangeAspect="1"/>
          </p:cNvGraphicFramePr>
          <p:nvPr/>
        </p:nvGraphicFramePr>
        <p:xfrm>
          <a:off x="4067175" y="5772150"/>
          <a:ext cx="4681538" cy="896938"/>
        </p:xfrm>
        <a:graphic>
          <a:graphicData uri="http://schemas.openxmlformats.org/presentationml/2006/ole">
            <p:oleObj spid="_x0000_s305203" name="Equation" r:id="rId5" imgW="2514600" imgH="482400" progId="Equation.DSMT4">
              <p:embed/>
            </p:oleObj>
          </a:graphicData>
        </a:graphic>
      </p:graphicFrame>
      <p:sp>
        <p:nvSpPr>
          <p:cNvPr id="305204" name="Text Box 52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171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Helmholtz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线圈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37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685800" y="1557338"/>
            <a:ext cx="4876800" cy="2778125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>
                <a:solidFill>
                  <a:srgbClr val="FF0000"/>
                </a:solidFill>
              </a:rPr>
              <a:t>实际</a:t>
            </a:r>
            <a:r>
              <a:rPr kumimoji="1" lang="en-US" altLang="zh-CN">
                <a:solidFill>
                  <a:srgbClr val="FF0000"/>
                </a:solidFill>
              </a:rPr>
              <a:t>Helmholtz</a:t>
            </a:r>
            <a:r>
              <a:rPr kumimoji="1" lang="zh-CN" altLang="en-US">
                <a:solidFill>
                  <a:srgbClr val="FF0000"/>
                </a:solidFill>
              </a:rPr>
              <a:t>线圈：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圆线圈：</a:t>
            </a:r>
            <a:r>
              <a:rPr kumimoji="1" lang="zh-CN" altLang="en-US">
                <a:sym typeface="Symbol" pitchFamily="18" charset="2"/>
              </a:rPr>
              <a:t> </a:t>
            </a:r>
            <a:r>
              <a:rPr kumimoji="1" lang="zh-CN" altLang="en-US"/>
              <a:t>螺旋线圈，螺距</a:t>
            </a:r>
            <a:r>
              <a:rPr kumimoji="1" lang="en-US" altLang="zh-CN"/>
              <a:t>2</a:t>
            </a:r>
            <a:r>
              <a:rPr kumimoji="1" lang="en-US" altLang="zh-CN" b="1" i="1"/>
              <a:t>p</a:t>
            </a:r>
            <a:r>
              <a:rPr kumimoji="1" lang="zh-CN" altLang="en-US"/>
              <a:t>；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半径</a:t>
            </a:r>
            <a:r>
              <a:rPr kumimoji="1" lang="en-US" altLang="zh-CN" b="1" i="1"/>
              <a:t>R</a:t>
            </a:r>
            <a:r>
              <a:rPr kumimoji="1" lang="zh-CN" altLang="en-US"/>
              <a:t>：</a:t>
            </a:r>
            <a:r>
              <a:rPr kumimoji="1" lang="zh-CN" altLang="en-US">
                <a:sym typeface="Symbol" pitchFamily="18" charset="2"/>
              </a:rPr>
              <a:t> </a:t>
            </a:r>
            <a:r>
              <a:rPr kumimoji="1" lang="zh-CN" altLang="en-US"/>
              <a:t>平均半径；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距离</a:t>
            </a:r>
            <a:r>
              <a:rPr kumimoji="1" lang="en-US" altLang="zh-CN" b="1" i="1"/>
              <a:t>L</a:t>
            </a:r>
            <a:r>
              <a:rPr kumimoji="1" lang="zh-CN" altLang="en-US"/>
              <a:t>：</a:t>
            </a:r>
            <a:r>
              <a:rPr kumimoji="1" lang="zh-CN" altLang="en-US">
                <a:sym typeface="Symbol" pitchFamily="18" charset="2"/>
              </a:rPr>
              <a:t> </a:t>
            </a:r>
            <a:r>
              <a:rPr kumimoji="1" lang="zh-CN" altLang="en-US">
                <a:solidFill>
                  <a:srgbClr val="FF0000"/>
                </a:solidFill>
              </a:rPr>
              <a:t>偏离半径</a:t>
            </a:r>
            <a:r>
              <a:rPr kumimoji="1" lang="en-US" altLang="zh-CN" b="1" i="1">
                <a:solidFill>
                  <a:srgbClr val="FF0000"/>
                </a:solidFill>
              </a:rPr>
              <a:t>a</a:t>
            </a:r>
            <a:r>
              <a:rPr kumimoji="1" lang="zh-CN" altLang="en-US"/>
              <a:t>；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/>
              <a:t>线圈的层数：</a:t>
            </a:r>
            <a:r>
              <a:rPr kumimoji="1" lang="zh-CN" altLang="en-US">
                <a:sym typeface="Symbol" pitchFamily="18" charset="2"/>
              </a:rPr>
              <a:t></a:t>
            </a:r>
            <a:r>
              <a:rPr kumimoji="1" lang="zh-CN" altLang="en-US"/>
              <a:t> 多层，层数</a:t>
            </a:r>
            <a:r>
              <a:rPr kumimoji="1" lang="en-US" altLang="zh-CN" b="1" i="1"/>
              <a:t>m</a:t>
            </a:r>
          </a:p>
        </p:txBody>
      </p:sp>
      <p:grpSp>
        <p:nvGrpSpPr>
          <p:cNvPr id="306182" name="Group 6"/>
          <p:cNvGrpSpPr>
            <a:grpSpLocks/>
          </p:cNvGrpSpPr>
          <p:nvPr/>
        </p:nvGrpSpPr>
        <p:grpSpPr bwMode="auto">
          <a:xfrm>
            <a:off x="6562725" y="981075"/>
            <a:ext cx="2257425" cy="3255963"/>
            <a:chOff x="4224" y="1104"/>
            <a:chExt cx="1422" cy="2051"/>
          </a:xfrm>
        </p:grpSpPr>
        <p:sp>
          <p:nvSpPr>
            <p:cNvPr id="306183" name="Line 7"/>
            <p:cNvSpPr>
              <a:spLocks noChangeShapeType="1"/>
            </p:cNvSpPr>
            <p:nvPr/>
          </p:nvSpPr>
          <p:spPr bwMode="auto">
            <a:xfrm rot="-5400000">
              <a:off x="3909" y="2091"/>
              <a:ext cx="15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184" name="Text Box 8"/>
            <p:cNvSpPr txBox="1">
              <a:spLocks noChangeArrowheads="1"/>
            </p:cNvSpPr>
            <p:nvPr/>
          </p:nvSpPr>
          <p:spPr bwMode="auto">
            <a:xfrm>
              <a:off x="4464" y="2256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o</a:t>
              </a:r>
            </a:p>
          </p:txBody>
        </p:sp>
        <p:sp>
          <p:nvSpPr>
            <p:cNvPr id="306185" name="Oval 9"/>
            <p:cNvSpPr>
              <a:spLocks noChangeArrowheads="1"/>
            </p:cNvSpPr>
            <p:nvPr/>
          </p:nvSpPr>
          <p:spPr bwMode="auto">
            <a:xfrm>
              <a:off x="4560" y="1994"/>
              <a:ext cx="70" cy="7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6186" name="Group 10"/>
            <p:cNvGrpSpPr>
              <a:grpSpLocks/>
            </p:cNvGrpSpPr>
            <p:nvPr/>
          </p:nvGrpSpPr>
          <p:grpSpPr bwMode="auto">
            <a:xfrm>
              <a:off x="4283" y="1746"/>
              <a:ext cx="181" cy="1134"/>
              <a:chOff x="4190" y="2325"/>
              <a:chExt cx="181" cy="1134"/>
            </a:xfrm>
          </p:grpSpPr>
          <p:sp>
            <p:nvSpPr>
              <p:cNvPr id="306187" name="Rectangle 11"/>
              <p:cNvSpPr>
                <a:spLocks noChangeArrowheads="1"/>
              </p:cNvSpPr>
              <p:nvPr/>
            </p:nvSpPr>
            <p:spPr bwMode="auto">
              <a:xfrm>
                <a:off x="4190" y="2325"/>
                <a:ext cx="181" cy="1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06188" name="Group 12"/>
              <p:cNvGrpSpPr>
                <a:grpSpLocks/>
              </p:cNvGrpSpPr>
              <p:nvPr/>
            </p:nvGrpSpPr>
            <p:grpSpPr bwMode="auto">
              <a:xfrm>
                <a:off x="4190" y="2325"/>
                <a:ext cx="181" cy="181"/>
                <a:chOff x="2400" y="3899"/>
                <a:chExt cx="181" cy="181"/>
              </a:xfrm>
            </p:grpSpPr>
            <p:grpSp>
              <p:nvGrpSpPr>
                <p:cNvPr id="306189" name="Group 13"/>
                <p:cNvGrpSpPr>
                  <a:grpSpLocks/>
                </p:cNvGrpSpPr>
                <p:nvPr/>
              </p:nvGrpSpPr>
              <p:grpSpPr bwMode="auto">
                <a:xfrm>
                  <a:off x="2400" y="3899"/>
                  <a:ext cx="181" cy="181"/>
                  <a:chOff x="2016" y="3840"/>
                  <a:chExt cx="181" cy="181"/>
                </a:xfrm>
              </p:grpSpPr>
              <p:sp>
                <p:nvSpPr>
                  <p:cNvPr id="30619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6" y="3840"/>
                    <a:ext cx="1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19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840"/>
                    <a:ext cx="1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6192" name="Line 16"/>
                <p:cNvSpPr>
                  <a:spLocks noChangeShapeType="1"/>
                </p:cNvSpPr>
                <p:nvPr/>
              </p:nvSpPr>
              <p:spPr bwMode="auto">
                <a:xfrm>
                  <a:off x="2400" y="4080"/>
                  <a:ext cx="1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6193" name="Group 17"/>
              <p:cNvGrpSpPr>
                <a:grpSpLocks/>
              </p:cNvGrpSpPr>
              <p:nvPr/>
            </p:nvGrpSpPr>
            <p:grpSpPr bwMode="auto">
              <a:xfrm flipV="1">
                <a:off x="4190" y="3278"/>
                <a:ext cx="181" cy="181"/>
                <a:chOff x="2400" y="3899"/>
                <a:chExt cx="181" cy="181"/>
              </a:xfrm>
            </p:grpSpPr>
            <p:grpSp>
              <p:nvGrpSpPr>
                <p:cNvPr id="306194" name="Group 18"/>
                <p:cNvGrpSpPr>
                  <a:grpSpLocks/>
                </p:cNvGrpSpPr>
                <p:nvPr/>
              </p:nvGrpSpPr>
              <p:grpSpPr bwMode="auto">
                <a:xfrm>
                  <a:off x="2400" y="3899"/>
                  <a:ext cx="181" cy="181"/>
                  <a:chOff x="2016" y="3840"/>
                  <a:chExt cx="181" cy="181"/>
                </a:xfrm>
              </p:grpSpPr>
              <p:sp>
                <p:nvSpPr>
                  <p:cNvPr id="306195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6" y="3840"/>
                    <a:ext cx="1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19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840"/>
                    <a:ext cx="1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6197" name="Line 21"/>
                <p:cNvSpPr>
                  <a:spLocks noChangeShapeType="1"/>
                </p:cNvSpPr>
                <p:nvPr/>
              </p:nvSpPr>
              <p:spPr bwMode="auto">
                <a:xfrm>
                  <a:off x="2400" y="4080"/>
                  <a:ext cx="1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06198" name="Group 22"/>
            <p:cNvGrpSpPr>
              <a:grpSpLocks/>
            </p:cNvGrpSpPr>
            <p:nvPr/>
          </p:nvGrpSpPr>
          <p:grpSpPr bwMode="auto">
            <a:xfrm>
              <a:off x="4912" y="1745"/>
              <a:ext cx="181" cy="1134"/>
              <a:chOff x="4869" y="2325"/>
              <a:chExt cx="181" cy="1134"/>
            </a:xfrm>
          </p:grpSpPr>
          <p:sp>
            <p:nvSpPr>
              <p:cNvPr id="306199" name="Rectangle 23"/>
              <p:cNvSpPr>
                <a:spLocks noChangeArrowheads="1"/>
              </p:cNvSpPr>
              <p:nvPr/>
            </p:nvSpPr>
            <p:spPr bwMode="auto">
              <a:xfrm>
                <a:off x="4869" y="2325"/>
                <a:ext cx="181" cy="1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06200" name="Group 24"/>
              <p:cNvGrpSpPr>
                <a:grpSpLocks/>
              </p:cNvGrpSpPr>
              <p:nvPr/>
            </p:nvGrpSpPr>
            <p:grpSpPr bwMode="auto">
              <a:xfrm>
                <a:off x="4869" y="2325"/>
                <a:ext cx="181" cy="181"/>
                <a:chOff x="2400" y="3899"/>
                <a:chExt cx="181" cy="181"/>
              </a:xfrm>
            </p:grpSpPr>
            <p:grpSp>
              <p:nvGrpSpPr>
                <p:cNvPr id="306201" name="Group 25"/>
                <p:cNvGrpSpPr>
                  <a:grpSpLocks/>
                </p:cNvGrpSpPr>
                <p:nvPr/>
              </p:nvGrpSpPr>
              <p:grpSpPr bwMode="auto">
                <a:xfrm>
                  <a:off x="2400" y="3899"/>
                  <a:ext cx="181" cy="181"/>
                  <a:chOff x="2016" y="3840"/>
                  <a:chExt cx="181" cy="181"/>
                </a:xfrm>
              </p:grpSpPr>
              <p:sp>
                <p:nvSpPr>
                  <p:cNvPr id="306202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6" y="3840"/>
                    <a:ext cx="1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20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840"/>
                    <a:ext cx="1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6204" name="Line 28"/>
                <p:cNvSpPr>
                  <a:spLocks noChangeShapeType="1"/>
                </p:cNvSpPr>
                <p:nvPr/>
              </p:nvSpPr>
              <p:spPr bwMode="auto">
                <a:xfrm>
                  <a:off x="2400" y="4080"/>
                  <a:ext cx="1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6205" name="Group 29"/>
              <p:cNvGrpSpPr>
                <a:grpSpLocks/>
              </p:cNvGrpSpPr>
              <p:nvPr/>
            </p:nvGrpSpPr>
            <p:grpSpPr bwMode="auto">
              <a:xfrm flipV="1">
                <a:off x="4869" y="3278"/>
                <a:ext cx="181" cy="181"/>
                <a:chOff x="2400" y="3899"/>
                <a:chExt cx="181" cy="181"/>
              </a:xfrm>
            </p:grpSpPr>
            <p:grpSp>
              <p:nvGrpSpPr>
                <p:cNvPr id="306206" name="Group 30"/>
                <p:cNvGrpSpPr>
                  <a:grpSpLocks/>
                </p:cNvGrpSpPr>
                <p:nvPr/>
              </p:nvGrpSpPr>
              <p:grpSpPr bwMode="auto">
                <a:xfrm>
                  <a:off x="2400" y="3899"/>
                  <a:ext cx="181" cy="181"/>
                  <a:chOff x="2016" y="3840"/>
                  <a:chExt cx="181" cy="181"/>
                </a:xfrm>
              </p:grpSpPr>
              <p:sp>
                <p:nvSpPr>
                  <p:cNvPr id="306207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6" y="3840"/>
                    <a:ext cx="1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20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840"/>
                    <a:ext cx="181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6209" name="Line 33"/>
                <p:cNvSpPr>
                  <a:spLocks noChangeShapeType="1"/>
                </p:cNvSpPr>
                <p:nvPr/>
              </p:nvSpPr>
              <p:spPr bwMode="auto">
                <a:xfrm>
                  <a:off x="2400" y="4080"/>
                  <a:ext cx="1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06210" name="Line 34"/>
            <p:cNvSpPr>
              <a:spLocks noChangeShapeType="1"/>
            </p:cNvSpPr>
            <p:nvPr/>
          </p:nvSpPr>
          <p:spPr bwMode="auto">
            <a:xfrm>
              <a:off x="4224" y="2311"/>
              <a:ext cx="1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211" name="Line 35"/>
            <p:cNvSpPr>
              <a:spLocks noChangeShapeType="1"/>
            </p:cNvSpPr>
            <p:nvPr/>
          </p:nvSpPr>
          <p:spPr bwMode="auto">
            <a:xfrm>
              <a:off x="4368" y="2801"/>
              <a:ext cx="0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212" name="Line 36"/>
            <p:cNvSpPr>
              <a:spLocks noChangeShapeType="1"/>
            </p:cNvSpPr>
            <p:nvPr/>
          </p:nvSpPr>
          <p:spPr bwMode="auto">
            <a:xfrm>
              <a:off x="5003" y="2801"/>
              <a:ext cx="0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213" name="Line 37"/>
            <p:cNvSpPr>
              <a:spLocks noChangeShapeType="1"/>
            </p:cNvSpPr>
            <p:nvPr/>
          </p:nvSpPr>
          <p:spPr bwMode="auto">
            <a:xfrm>
              <a:off x="4368" y="3072"/>
              <a:ext cx="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6214" name="Text Box 38"/>
            <p:cNvSpPr txBox="1">
              <a:spLocks noChangeArrowheads="1"/>
            </p:cNvSpPr>
            <p:nvPr/>
          </p:nvSpPr>
          <p:spPr bwMode="auto">
            <a:xfrm>
              <a:off x="4487" y="2866"/>
              <a:ext cx="413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000" i="1">
                  <a:solidFill>
                    <a:srgbClr val="CC3300"/>
                  </a:solidFill>
                </a:rPr>
                <a:t>L</a:t>
              </a:r>
              <a:r>
                <a:rPr kumimoji="1" lang="en-US" altLang="zh-CN" sz="2000" i="1">
                  <a:solidFill>
                    <a:srgbClr val="CC3300"/>
                  </a:solidFill>
                  <a:sym typeface="Symbol" pitchFamily="18" charset="2"/>
                </a:rPr>
                <a:t> </a:t>
              </a:r>
              <a:r>
                <a:rPr kumimoji="1" lang="en-US" altLang="zh-CN" sz="2000" i="1">
                  <a:solidFill>
                    <a:srgbClr val="CC3300"/>
                  </a:solidFill>
                </a:rPr>
                <a:t>a</a:t>
              </a:r>
            </a:p>
          </p:txBody>
        </p:sp>
        <p:grpSp>
          <p:nvGrpSpPr>
            <p:cNvPr id="306215" name="Group 39"/>
            <p:cNvGrpSpPr>
              <a:grpSpLocks/>
            </p:cNvGrpSpPr>
            <p:nvPr/>
          </p:nvGrpSpPr>
          <p:grpSpPr bwMode="auto">
            <a:xfrm>
              <a:off x="5048" y="1835"/>
              <a:ext cx="308" cy="476"/>
              <a:chOff x="5000" y="1115"/>
              <a:chExt cx="308" cy="476"/>
            </a:xfrm>
          </p:grpSpPr>
          <p:sp>
            <p:nvSpPr>
              <p:cNvPr id="306216" name="Line 40"/>
              <p:cNvSpPr>
                <a:spLocks noChangeShapeType="1"/>
              </p:cNvSpPr>
              <p:nvPr/>
            </p:nvSpPr>
            <p:spPr bwMode="auto">
              <a:xfrm>
                <a:off x="5068" y="1115"/>
                <a:ext cx="2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6217" name="Line 41"/>
              <p:cNvSpPr>
                <a:spLocks noChangeShapeType="1"/>
              </p:cNvSpPr>
              <p:nvPr/>
            </p:nvSpPr>
            <p:spPr bwMode="auto">
              <a:xfrm>
                <a:off x="5258" y="1115"/>
                <a:ext cx="0" cy="4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6218" name="Text Box 42"/>
              <p:cNvSpPr txBox="1">
                <a:spLocks noChangeArrowheads="1"/>
              </p:cNvSpPr>
              <p:nvPr/>
            </p:nvSpPr>
            <p:spPr bwMode="auto">
              <a:xfrm rot="10800000">
                <a:off x="5000" y="1283"/>
                <a:ext cx="308" cy="13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kumimoji="1" lang="en-US" altLang="zh-CN" sz="2000" i="1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sp>
          <p:nvSpPr>
            <p:cNvPr id="306219" name="Text Box 43"/>
            <p:cNvSpPr txBox="1">
              <a:spLocks noChangeArrowheads="1"/>
            </p:cNvSpPr>
            <p:nvPr/>
          </p:nvSpPr>
          <p:spPr bwMode="auto">
            <a:xfrm>
              <a:off x="5455" y="2016"/>
              <a:ext cx="19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z</a:t>
              </a:r>
            </a:p>
          </p:txBody>
        </p:sp>
        <p:sp>
          <p:nvSpPr>
            <p:cNvPr id="306220" name="Text Box 44"/>
            <p:cNvSpPr txBox="1">
              <a:spLocks noChangeArrowheads="1"/>
            </p:cNvSpPr>
            <p:nvPr/>
          </p:nvSpPr>
          <p:spPr bwMode="auto">
            <a:xfrm>
              <a:off x="4769" y="1200"/>
              <a:ext cx="20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y</a:t>
              </a:r>
            </a:p>
          </p:txBody>
        </p:sp>
        <p:sp>
          <p:nvSpPr>
            <p:cNvPr id="306221" name="AutoShape 45"/>
            <p:cNvSpPr>
              <a:spLocks noChangeArrowheads="1"/>
            </p:cNvSpPr>
            <p:nvPr/>
          </p:nvSpPr>
          <p:spPr bwMode="auto">
            <a:xfrm>
              <a:off x="5044" y="1104"/>
              <a:ext cx="563" cy="262"/>
            </a:xfrm>
            <a:prstGeom prst="wedgeRectCallout">
              <a:avLst>
                <a:gd name="adj1" fmla="val -123079"/>
                <a:gd name="adj2" fmla="val 27862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000" i="1">
                  <a:solidFill>
                    <a:srgbClr val="FF0000"/>
                  </a:solidFill>
                </a:rPr>
                <a:t>P</a:t>
              </a:r>
              <a:r>
                <a:rPr kumimoji="1" lang="en-US" altLang="zh-CN" sz="2000">
                  <a:solidFill>
                    <a:srgbClr val="FF0000"/>
                  </a:solidFill>
                </a:rPr>
                <a:t>(z, y)</a:t>
              </a:r>
              <a:endParaRPr kumimoji="1" lang="en-US" altLang="zh-CN" sz="2000" i="1">
                <a:solidFill>
                  <a:srgbClr val="FF0000"/>
                </a:solidFill>
              </a:endParaRPr>
            </a:p>
          </p:txBody>
        </p:sp>
      </p:grpSp>
      <p:sp>
        <p:nvSpPr>
          <p:cNvPr id="306222" name="Text Box 46"/>
          <p:cNvSpPr txBox="1">
            <a:spLocks noChangeArrowheads="1"/>
          </p:cNvSpPr>
          <p:nvPr/>
        </p:nvSpPr>
        <p:spPr bwMode="auto">
          <a:xfrm>
            <a:off x="381000" y="4508500"/>
            <a:ext cx="62372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内部任意一点</a:t>
            </a:r>
            <a:r>
              <a:rPr kumimoji="1" lang="en-US" altLang="zh-CN" i="1">
                <a:solidFill>
                  <a:srgbClr val="CC3300"/>
                </a:solidFill>
              </a:rPr>
              <a:t>P</a:t>
            </a:r>
            <a:r>
              <a:rPr kumimoji="1" lang="en-US" altLang="zh-CN">
                <a:solidFill>
                  <a:srgbClr val="CC3300"/>
                </a:solidFill>
              </a:rPr>
              <a:t> (</a:t>
            </a:r>
            <a:r>
              <a:rPr kumimoji="1" lang="en-US" altLang="zh-CN" i="1">
                <a:solidFill>
                  <a:srgbClr val="CC3300"/>
                </a:solidFill>
              </a:rPr>
              <a:t>z</a:t>
            </a:r>
            <a:r>
              <a:rPr kumimoji="1" lang="en-US" altLang="zh-CN">
                <a:solidFill>
                  <a:srgbClr val="CC3300"/>
                </a:solidFill>
              </a:rPr>
              <a:t>, </a:t>
            </a:r>
            <a:r>
              <a:rPr kumimoji="1" lang="en-US" altLang="zh-CN" i="1">
                <a:solidFill>
                  <a:srgbClr val="CC3300"/>
                </a:solidFill>
              </a:rPr>
              <a:t>y)</a:t>
            </a:r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的磁场的</a:t>
            </a:r>
            <a:r>
              <a:rPr kumimoji="1" lang="zh-CN" altLang="en-US">
                <a:solidFill>
                  <a:schemeClr val="tx2"/>
                </a:solidFill>
                <a:ea typeface="黑体" pitchFamily="49" charset="-122"/>
              </a:rPr>
              <a:t>一般表达式</a:t>
            </a:r>
            <a:r>
              <a:rPr kumimoji="1" lang="zh-CN" altLang="en-US">
                <a:solidFill>
                  <a:srgbClr val="CC3300"/>
                </a:solidFill>
                <a:ea typeface="黑体" pitchFamily="49" charset="-122"/>
              </a:rPr>
              <a:t>为</a:t>
            </a:r>
            <a:r>
              <a:rPr kumimoji="1" lang="zh-CN" altLang="en-US">
                <a:solidFill>
                  <a:srgbClr val="CC3300"/>
                </a:solidFill>
              </a:rPr>
              <a:t>：</a:t>
            </a:r>
          </a:p>
        </p:txBody>
      </p:sp>
      <p:graphicFrame>
        <p:nvGraphicFramePr>
          <p:cNvPr id="306223" name="Object 47"/>
          <p:cNvGraphicFramePr>
            <a:graphicFrameLocks noChangeAspect="1"/>
          </p:cNvGraphicFramePr>
          <p:nvPr/>
        </p:nvGraphicFramePr>
        <p:xfrm>
          <a:off x="852488" y="5084763"/>
          <a:ext cx="7439025" cy="936625"/>
        </p:xfrm>
        <a:graphic>
          <a:graphicData uri="http://schemas.openxmlformats.org/presentationml/2006/ole">
            <p:oleObj spid="_x0000_s306223" name="Equation" r:id="rId3" imgW="3429000" imgH="431640" progId="Equation.DSMT4">
              <p:embed/>
            </p:oleObj>
          </a:graphicData>
        </a:graphic>
      </p:graphicFrame>
      <p:sp>
        <p:nvSpPr>
          <p:cNvPr id="306224" name="Text Box 48"/>
          <p:cNvSpPr txBox="1">
            <a:spLocks noChangeArrowheads="1"/>
          </p:cNvSpPr>
          <p:nvPr/>
        </p:nvSpPr>
        <p:spPr bwMode="auto">
          <a:xfrm>
            <a:off x="665163" y="6092825"/>
            <a:ext cx="7915275" cy="519113"/>
          </a:xfrm>
          <a:prstGeom prst="rect">
            <a:avLst/>
          </a:prstGeom>
          <a:solidFill>
            <a:srgbClr val="CCCC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参见</a:t>
            </a:r>
            <a:r>
              <a:rPr kumimoji="1" lang="en-US" altLang="zh-CN" sz="2800"/>
              <a:t>《</a:t>
            </a:r>
            <a:r>
              <a:rPr kumimoji="1" lang="zh-CN" altLang="en-US" sz="2800"/>
              <a:t>计量测试技术手册 </a:t>
            </a:r>
            <a:r>
              <a:rPr kumimoji="1" lang="zh-CN" altLang="en-US" sz="2800">
                <a:sym typeface="Symbol" pitchFamily="18" charset="2"/>
              </a:rPr>
              <a:t> </a:t>
            </a:r>
            <a:r>
              <a:rPr kumimoji="1" lang="zh-CN" altLang="en-US" sz="2800"/>
              <a:t>第</a:t>
            </a:r>
            <a:r>
              <a:rPr kumimoji="1" lang="en-US" altLang="zh-CN" sz="2800"/>
              <a:t>7</a:t>
            </a:r>
            <a:r>
              <a:rPr kumimoji="1" lang="zh-CN" altLang="en-US" sz="2800"/>
              <a:t>卷 电磁学</a:t>
            </a:r>
            <a:r>
              <a:rPr kumimoji="1" lang="en-US" altLang="zh-CN" sz="2800"/>
              <a:t>》</a:t>
            </a:r>
            <a:r>
              <a:rPr kumimoji="1" lang="zh-CN" altLang="en-US" sz="2800"/>
              <a:t>表</a:t>
            </a:r>
            <a:r>
              <a:rPr kumimoji="1" lang="en-US" altLang="zh-CN" sz="2800"/>
              <a:t>7</a:t>
            </a:r>
            <a:r>
              <a:rPr kumimoji="1" lang="zh-CN" altLang="en-US" sz="2800"/>
              <a:t>－</a:t>
            </a:r>
            <a:r>
              <a:rPr kumimoji="1" lang="en-US" altLang="zh-CN" sz="2800"/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Line 2"/>
          <p:cNvSpPr>
            <a:spLocks noChangeShapeType="1"/>
          </p:cNvSpPr>
          <p:nvPr/>
        </p:nvSpPr>
        <p:spPr bwMode="auto">
          <a:xfrm>
            <a:off x="1368425" y="4437063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52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－均匀性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38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50825" y="1557338"/>
            <a:ext cx="38385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圆形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元电流线圈对</a:t>
            </a:r>
            <a:endParaRPr kumimoji="1" lang="zh-CN" altLang="en-US" sz="2800">
              <a:solidFill>
                <a:srgbClr val="CC3300"/>
              </a:solidFill>
            </a:endParaRPr>
          </a:p>
        </p:txBody>
      </p:sp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341313" y="2878138"/>
          <a:ext cx="8459787" cy="1101725"/>
        </p:xfrm>
        <a:graphic>
          <a:graphicData uri="http://schemas.openxmlformats.org/presentationml/2006/ole">
            <p:oleObj spid="_x0000_s307207" name="Equation" r:id="rId3" imgW="3898800" imgH="507960" progId="Equation.DSMT4">
              <p:embed/>
            </p:oleObj>
          </a:graphicData>
        </a:graphic>
      </p:graphicFrame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561975" y="2262188"/>
            <a:ext cx="6719888" cy="519112"/>
          </a:xfrm>
          <a:prstGeom prst="rect">
            <a:avLst/>
          </a:prstGeom>
          <a:solidFill>
            <a:srgbClr val="CCFF33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在线圈对的轴线上（</a:t>
            </a:r>
            <a:r>
              <a:rPr kumimoji="1" lang="en-US" altLang="zh-CN" sz="2800"/>
              <a:t>0, </a:t>
            </a:r>
            <a:r>
              <a:rPr kumimoji="1" lang="en-US" altLang="zh-CN" sz="2800" b="1" i="1"/>
              <a:t>z</a:t>
            </a:r>
            <a:r>
              <a:rPr kumimoji="1" lang="zh-CN" altLang="en-US" sz="2800"/>
              <a:t>）处的磁场强度：</a:t>
            </a:r>
          </a:p>
        </p:txBody>
      </p:sp>
      <p:graphicFrame>
        <p:nvGraphicFramePr>
          <p:cNvPr id="307209" name="Object 9"/>
          <p:cNvGraphicFramePr>
            <a:graphicFrameLocks noChangeAspect="1"/>
          </p:cNvGraphicFramePr>
          <p:nvPr/>
        </p:nvGraphicFramePr>
        <p:xfrm>
          <a:off x="3203575" y="4221163"/>
          <a:ext cx="5621338" cy="1128712"/>
        </p:xfrm>
        <a:graphic>
          <a:graphicData uri="http://schemas.openxmlformats.org/presentationml/2006/ole">
            <p:oleObj spid="_x0000_s307209" name="Equation" r:id="rId4" imgW="2590560" imgH="520560" progId="Equation.DSMT4">
              <p:embed/>
            </p:oleObj>
          </a:graphicData>
        </a:graphic>
      </p:graphicFrame>
      <p:grpSp>
        <p:nvGrpSpPr>
          <p:cNvPr id="307210" name="Group 10"/>
          <p:cNvGrpSpPr>
            <a:grpSpLocks/>
          </p:cNvGrpSpPr>
          <p:nvPr/>
        </p:nvGrpSpPr>
        <p:grpSpPr bwMode="auto">
          <a:xfrm>
            <a:off x="323850" y="4797425"/>
            <a:ext cx="2087563" cy="1368425"/>
            <a:chOff x="204" y="3022"/>
            <a:chExt cx="1315" cy="862"/>
          </a:xfrm>
        </p:grpSpPr>
        <p:sp>
          <p:nvSpPr>
            <p:cNvPr id="307211" name="Oval 11"/>
            <p:cNvSpPr>
              <a:spLocks noChangeArrowheads="1"/>
            </p:cNvSpPr>
            <p:nvPr/>
          </p:nvSpPr>
          <p:spPr bwMode="auto">
            <a:xfrm>
              <a:off x="204" y="3022"/>
              <a:ext cx="408" cy="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7212" name="Oval 12"/>
            <p:cNvSpPr>
              <a:spLocks noChangeArrowheads="1"/>
            </p:cNvSpPr>
            <p:nvPr/>
          </p:nvSpPr>
          <p:spPr bwMode="auto">
            <a:xfrm>
              <a:off x="1111" y="3022"/>
              <a:ext cx="408" cy="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07213" name="Line 13"/>
          <p:cNvSpPr>
            <a:spLocks noChangeShapeType="1"/>
          </p:cNvSpPr>
          <p:nvPr/>
        </p:nvSpPr>
        <p:spPr bwMode="auto">
          <a:xfrm>
            <a:off x="73025" y="5481638"/>
            <a:ext cx="2698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647700" y="6165850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>
            <a:off x="2087563" y="6165850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7216" name="Line 16"/>
          <p:cNvSpPr>
            <a:spLocks noChangeShapeType="1"/>
          </p:cNvSpPr>
          <p:nvPr/>
        </p:nvSpPr>
        <p:spPr bwMode="auto">
          <a:xfrm>
            <a:off x="647700" y="6438900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1168400" y="6149975"/>
            <a:ext cx="358775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d</a:t>
            </a:r>
          </a:p>
        </p:txBody>
      </p:sp>
      <p:sp>
        <p:nvSpPr>
          <p:cNvPr id="307218" name="Line 18"/>
          <p:cNvSpPr>
            <a:spLocks noChangeShapeType="1"/>
          </p:cNvSpPr>
          <p:nvPr/>
        </p:nvSpPr>
        <p:spPr bwMode="auto">
          <a:xfrm flipV="1">
            <a:off x="647700" y="4868863"/>
            <a:ext cx="179388" cy="612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7219" name="Line 19"/>
          <p:cNvSpPr>
            <a:spLocks noChangeShapeType="1"/>
          </p:cNvSpPr>
          <p:nvPr/>
        </p:nvSpPr>
        <p:spPr bwMode="auto">
          <a:xfrm flipV="1">
            <a:off x="2087563" y="4868863"/>
            <a:ext cx="179387" cy="612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395288" y="48688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1835150" y="48688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2555875" y="5430838"/>
            <a:ext cx="3190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graphicFrame>
        <p:nvGraphicFramePr>
          <p:cNvPr id="307223" name="Object 23"/>
          <p:cNvGraphicFramePr>
            <a:graphicFrameLocks noChangeAspect="1"/>
          </p:cNvGraphicFramePr>
          <p:nvPr/>
        </p:nvGraphicFramePr>
        <p:xfrm>
          <a:off x="5076825" y="5589588"/>
          <a:ext cx="2808288" cy="1017587"/>
        </p:xfrm>
        <a:graphic>
          <a:graphicData uri="http://schemas.openxmlformats.org/presentationml/2006/ole">
            <p:oleObj spid="_x0000_s307223" name="Equation" r:id="rId5" imgW="1434960" imgH="520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Line 2"/>
          <p:cNvSpPr>
            <a:spLocks noChangeShapeType="1"/>
          </p:cNvSpPr>
          <p:nvPr/>
        </p:nvSpPr>
        <p:spPr bwMode="auto">
          <a:xfrm>
            <a:off x="1368425" y="4510088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52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－均匀性</a:t>
            </a: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39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250825" y="1541463"/>
            <a:ext cx="38385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圆形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元电流线圈对</a:t>
            </a:r>
          </a:p>
        </p:txBody>
      </p:sp>
      <p:grpSp>
        <p:nvGrpSpPr>
          <p:cNvPr id="308231" name="Group 7"/>
          <p:cNvGrpSpPr>
            <a:grpSpLocks/>
          </p:cNvGrpSpPr>
          <p:nvPr/>
        </p:nvGrpSpPr>
        <p:grpSpPr bwMode="auto">
          <a:xfrm>
            <a:off x="323850" y="4870450"/>
            <a:ext cx="2087563" cy="1368425"/>
            <a:chOff x="204" y="3022"/>
            <a:chExt cx="1315" cy="862"/>
          </a:xfrm>
        </p:grpSpPr>
        <p:sp>
          <p:nvSpPr>
            <p:cNvPr id="308232" name="Oval 8"/>
            <p:cNvSpPr>
              <a:spLocks noChangeArrowheads="1"/>
            </p:cNvSpPr>
            <p:nvPr/>
          </p:nvSpPr>
          <p:spPr bwMode="auto">
            <a:xfrm>
              <a:off x="204" y="3022"/>
              <a:ext cx="408" cy="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8233" name="Oval 9"/>
            <p:cNvSpPr>
              <a:spLocks noChangeArrowheads="1"/>
            </p:cNvSpPr>
            <p:nvPr/>
          </p:nvSpPr>
          <p:spPr bwMode="auto">
            <a:xfrm>
              <a:off x="1111" y="3022"/>
              <a:ext cx="408" cy="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08234" name="Line 10"/>
          <p:cNvSpPr>
            <a:spLocks noChangeShapeType="1"/>
          </p:cNvSpPr>
          <p:nvPr/>
        </p:nvSpPr>
        <p:spPr bwMode="auto">
          <a:xfrm>
            <a:off x="73025" y="5554663"/>
            <a:ext cx="2698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>
            <a:off x="647700" y="623887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2087563" y="623887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>
            <a:off x="647700" y="6511925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1168400" y="6223000"/>
            <a:ext cx="358775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d</a:t>
            </a:r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 flipV="1">
            <a:off x="647700" y="4941888"/>
            <a:ext cx="179388" cy="612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2087563" y="4941888"/>
            <a:ext cx="179387" cy="612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395288" y="4941888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08242" name="Text Box 18"/>
          <p:cNvSpPr txBox="1">
            <a:spLocks noChangeArrowheads="1"/>
          </p:cNvSpPr>
          <p:nvPr/>
        </p:nvSpPr>
        <p:spPr bwMode="auto">
          <a:xfrm>
            <a:off x="1835150" y="4941888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08243" name="Text Box 19"/>
          <p:cNvSpPr txBox="1">
            <a:spLocks noChangeArrowheads="1"/>
          </p:cNvSpPr>
          <p:nvPr/>
        </p:nvSpPr>
        <p:spPr bwMode="auto">
          <a:xfrm>
            <a:off x="2555875" y="5503863"/>
            <a:ext cx="3190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graphicFrame>
        <p:nvGraphicFramePr>
          <p:cNvPr id="308244" name="Object 20"/>
          <p:cNvGraphicFramePr>
            <a:graphicFrameLocks noChangeAspect="1"/>
          </p:cNvGraphicFramePr>
          <p:nvPr/>
        </p:nvGraphicFramePr>
        <p:xfrm>
          <a:off x="395288" y="2997200"/>
          <a:ext cx="5786437" cy="1128713"/>
        </p:xfrm>
        <a:graphic>
          <a:graphicData uri="http://schemas.openxmlformats.org/presentationml/2006/ole">
            <p:oleObj spid="_x0000_s308244" name="Equation" r:id="rId3" imgW="2666880" imgH="520560" progId="Equation.DSMT4">
              <p:embed/>
            </p:oleObj>
          </a:graphicData>
        </a:graphic>
      </p:graphicFrame>
      <p:graphicFrame>
        <p:nvGraphicFramePr>
          <p:cNvPr id="308245" name="Object 21"/>
          <p:cNvGraphicFramePr>
            <a:graphicFrameLocks noChangeAspect="1"/>
          </p:cNvGraphicFramePr>
          <p:nvPr/>
        </p:nvGraphicFramePr>
        <p:xfrm>
          <a:off x="6227763" y="1773238"/>
          <a:ext cx="2665412" cy="1030287"/>
        </p:xfrm>
        <a:graphic>
          <a:graphicData uri="http://schemas.openxmlformats.org/presentationml/2006/ole">
            <p:oleObj spid="_x0000_s308245" name="Equation" r:id="rId4" imgW="1346040" imgH="520560" progId="Equation.DSMT4">
              <p:embed/>
            </p:oleObj>
          </a:graphicData>
        </a:graphic>
      </p:graphicFrame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504825" y="2133600"/>
            <a:ext cx="53625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线圈对的轴线中心对称性：只有偶次项</a:t>
            </a:r>
          </a:p>
        </p:txBody>
      </p:sp>
      <p:graphicFrame>
        <p:nvGraphicFramePr>
          <p:cNvPr id="308247" name="Object 23"/>
          <p:cNvGraphicFramePr>
            <a:graphicFrameLocks noChangeAspect="1"/>
          </p:cNvGraphicFramePr>
          <p:nvPr/>
        </p:nvGraphicFramePr>
        <p:xfrm>
          <a:off x="3309938" y="4581525"/>
          <a:ext cx="5429250" cy="1238250"/>
        </p:xfrm>
        <a:graphic>
          <a:graphicData uri="http://schemas.openxmlformats.org/presentationml/2006/ole">
            <p:oleObj spid="_x0000_s308247" name="Equation" r:id="rId5" imgW="2501640" imgH="571320" progId="Equation.DSMT4">
              <p:embed/>
            </p:oleObj>
          </a:graphicData>
        </a:graphic>
      </p:graphicFrame>
      <p:sp>
        <p:nvSpPr>
          <p:cNvPr id="308248" name="Text Box 24"/>
          <p:cNvSpPr txBox="1">
            <a:spLocks noChangeArrowheads="1"/>
          </p:cNvSpPr>
          <p:nvPr/>
        </p:nvSpPr>
        <p:spPr bwMode="auto">
          <a:xfrm>
            <a:off x="4138613" y="6092825"/>
            <a:ext cx="3457575" cy="519113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>
                <a:solidFill>
                  <a:schemeClr val="bg1"/>
                </a:solidFill>
              </a:rPr>
              <a:t>Helmholtz</a:t>
            </a:r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条件</a:t>
            </a:r>
            <a:r>
              <a:rPr kumimoji="1" lang="zh-CN" altLang="en-US" sz="2800">
                <a:solidFill>
                  <a:schemeClr val="bg1"/>
                </a:solidFill>
              </a:rPr>
              <a:t>：</a:t>
            </a:r>
            <a:r>
              <a:rPr kumimoji="1" lang="en-US" altLang="zh-CN" sz="2800" b="1" i="1">
                <a:solidFill>
                  <a:schemeClr val="bg1"/>
                </a:solidFill>
              </a:rPr>
              <a:t>d</a:t>
            </a:r>
            <a:r>
              <a:rPr kumimoji="1" lang="zh-CN" altLang="en-US" sz="2800">
                <a:solidFill>
                  <a:schemeClr val="bg1"/>
                </a:solidFill>
              </a:rPr>
              <a:t>＝</a:t>
            </a:r>
            <a:r>
              <a:rPr kumimoji="1" lang="en-US" altLang="zh-CN" sz="2800" b="1" i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7092950" y="3860800"/>
            <a:ext cx="16033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二阶导数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Line 2"/>
          <p:cNvSpPr>
            <a:spLocks noChangeShapeType="1"/>
          </p:cNvSpPr>
          <p:nvPr/>
        </p:nvSpPr>
        <p:spPr bwMode="auto">
          <a:xfrm>
            <a:off x="685800" y="3348038"/>
            <a:ext cx="1439863" cy="287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 flipV="1">
            <a:off x="687388" y="3349625"/>
            <a:ext cx="1439862" cy="2879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52" name="Line 4"/>
          <p:cNvSpPr>
            <a:spLocks noChangeShapeType="1"/>
          </p:cNvSpPr>
          <p:nvPr/>
        </p:nvSpPr>
        <p:spPr bwMode="auto">
          <a:xfrm>
            <a:off x="1403350" y="3211513"/>
            <a:ext cx="1588" cy="309721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52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－均匀性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40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250825" y="1557338"/>
            <a:ext cx="38385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圆形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元电流线圈对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73025" y="4797425"/>
            <a:ext cx="2986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H="1">
            <a:off x="684213" y="62372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59" name="Line 11"/>
          <p:cNvSpPr>
            <a:spLocks noChangeShapeType="1"/>
          </p:cNvSpPr>
          <p:nvPr/>
        </p:nvSpPr>
        <p:spPr bwMode="auto">
          <a:xfrm>
            <a:off x="684213" y="6583363"/>
            <a:ext cx="1439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60" name="Text Box 12"/>
          <p:cNvSpPr txBox="1">
            <a:spLocks noChangeArrowheads="1"/>
          </p:cNvSpPr>
          <p:nvPr/>
        </p:nvSpPr>
        <p:spPr bwMode="auto">
          <a:xfrm>
            <a:off x="920750" y="6294438"/>
            <a:ext cx="914400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d </a:t>
            </a:r>
            <a:r>
              <a:rPr kumimoji="1" lang="en-US" altLang="zh-CN" sz="2800"/>
              <a:t>=</a:t>
            </a:r>
            <a:r>
              <a:rPr kumimoji="1" lang="en-US" altLang="zh-CN" sz="2800" i="1"/>
              <a:t> </a:t>
            </a:r>
            <a:r>
              <a:rPr kumimoji="1" lang="en-US" altLang="zh-CN" sz="2800" b="1" i="1"/>
              <a:t>a</a:t>
            </a:r>
          </a:p>
        </p:txBody>
      </p:sp>
      <p:sp>
        <p:nvSpPr>
          <p:cNvPr id="309261" name="Line 13"/>
          <p:cNvSpPr>
            <a:spLocks noChangeShapeType="1"/>
          </p:cNvSpPr>
          <p:nvPr/>
        </p:nvSpPr>
        <p:spPr bwMode="auto">
          <a:xfrm flipH="1" flipV="1">
            <a:off x="2124075" y="3357563"/>
            <a:ext cx="0" cy="143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62" name="Text Box 14"/>
          <p:cNvSpPr txBox="1">
            <a:spLocks noChangeArrowheads="1"/>
          </p:cNvSpPr>
          <p:nvPr/>
        </p:nvSpPr>
        <p:spPr bwMode="auto">
          <a:xfrm>
            <a:off x="1908175" y="3860800"/>
            <a:ext cx="358775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2843213" y="4854575"/>
            <a:ext cx="319087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sp>
        <p:nvSpPr>
          <p:cNvPr id="309264" name="Text Box 16"/>
          <p:cNvSpPr txBox="1">
            <a:spLocks noChangeArrowheads="1"/>
          </p:cNvSpPr>
          <p:nvPr/>
        </p:nvSpPr>
        <p:spPr bwMode="auto">
          <a:xfrm>
            <a:off x="4572000" y="1541463"/>
            <a:ext cx="3457575" cy="519112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>
                <a:solidFill>
                  <a:schemeClr val="bg1"/>
                </a:solidFill>
              </a:rPr>
              <a:t>Helmholtz</a:t>
            </a:r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条件</a:t>
            </a:r>
            <a:r>
              <a:rPr kumimoji="1" lang="zh-CN" altLang="en-US" sz="2800">
                <a:solidFill>
                  <a:schemeClr val="bg1"/>
                </a:solidFill>
              </a:rPr>
              <a:t>：</a:t>
            </a:r>
            <a:r>
              <a:rPr kumimoji="1" lang="en-US" altLang="zh-CN" sz="2800" b="1" i="1">
                <a:solidFill>
                  <a:schemeClr val="bg1"/>
                </a:solidFill>
              </a:rPr>
              <a:t>d</a:t>
            </a:r>
            <a:r>
              <a:rPr kumimoji="1" lang="zh-CN" altLang="en-US" sz="2800">
                <a:solidFill>
                  <a:schemeClr val="bg1"/>
                </a:solidFill>
              </a:rPr>
              <a:t>＝</a:t>
            </a:r>
            <a:r>
              <a:rPr kumimoji="1" lang="en-US" altLang="zh-CN" sz="2800" b="1" i="1">
                <a:solidFill>
                  <a:schemeClr val="bg1"/>
                </a:solidFill>
              </a:rPr>
              <a:t>a</a:t>
            </a:r>
          </a:p>
        </p:txBody>
      </p:sp>
      <p:graphicFrame>
        <p:nvGraphicFramePr>
          <p:cNvPr id="309265" name="Object 17"/>
          <p:cNvGraphicFramePr>
            <a:graphicFrameLocks noChangeAspect="1"/>
          </p:cNvGraphicFramePr>
          <p:nvPr/>
        </p:nvGraphicFramePr>
        <p:xfrm>
          <a:off x="2195513" y="2233613"/>
          <a:ext cx="6697662" cy="968375"/>
        </p:xfrm>
        <a:graphic>
          <a:graphicData uri="http://schemas.openxmlformats.org/presentationml/2006/ole">
            <p:oleObj spid="_x0000_s309265" name="Equation" r:id="rId3" imgW="2895480" imgH="419040" progId="Equation.DSMT4">
              <p:embed/>
            </p:oleObj>
          </a:graphicData>
        </a:graphic>
      </p:graphicFrame>
      <p:grpSp>
        <p:nvGrpSpPr>
          <p:cNvPr id="309266" name="Group 18"/>
          <p:cNvGrpSpPr>
            <a:grpSpLocks/>
          </p:cNvGrpSpPr>
          <p:nvPr/>
        </p:nvGrpSpPr>
        <p:grpSpPr bwMode="auto">
          <a:xfrm>
            <a:off x="323850" y="3357563"/>
            <a:ext cx="2160588" cy="2879725"/>
            <a:chOff x="158" y="2115"/>
            <a:chExt cx="1361" cy="1814"/>
          </a:xfrm>
        </p:grpSpPr>
        <p:sp>
          <p:nvSpPr>
            <p:cNvPr id="309267" name="Oval 19"/>
            <p:cNvSpPr>
              <a:spLocks noChangeArrowheads="1"/>
            </p:cNvSpPr>
            <p:nvPr/>
          </p:nvSpPr>
          <p:spPr bwMode="auto">
            <a:xfrm>
              <a:off x="158" y="2115"/>
              <a:ext cx="453" cy="18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9268" name="Oval 20"/>
            <p:cNvSpPr>
              <a:spLocks noChangeArrowheads="1"/>
            </p:cNvSpPr>
            <p:nvPr/>
          </p:nvSpPr>
          <p:spPr bwMode="auto">
            <a:xfrm>
              <a:off x="1066" y="2115"/>
              <a:ext cx="453" cy="18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09269" name="Line 21"/>
          <p:cNvSpPr>
            <a:spLocks noChangeShapeType="1"/>
          </p:cNvSpPr>
          <p:nvPr/>
        </p:nvSpPr>
        <p:spPr bwMode="auto">
          <a:xfrm flipH="1">
            <a:off x="2124075" y="623728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70" name="Line 22"/>
          <p:cNvSpPr>
            <a:spLocks noChangeShapeType="1"/>
          </p:cNvSpPr>
          <p:nvPr/>
        </p:nvSpPr>
        <p:spPr bwMode="auto">
          <a:xfrm flipH="1" flipV="1">
            <a:off x="684213" y="3357563"/>
            <a:ext cx="0" cy="143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71" name="Text Box 23"/>
          <p:cNvSpPr txBox="1">
            <a:spLocks noChangeArrowheads="1"/>
          </p:cNvSpPr>
          <p:nvPr/>
        </p:nvSpPr>
        <p:spPr bwMode="auto">
          <a:xfrm>
            <a:off x="468313" y="3860800"/>
            <a:ext cx="358775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09272" name="Arc 24"/>
          <p:cNvSpPr>
            <a:spLocks/>
          </p:cNvSpPr>
          <p:nvPr/>
        </p:nvSpPr>
        <p:spPr bwMode="auto">
          <a:xfrm rot="899707">
            <a:off x="1455738" y="4548188"/>
            <a:ext cx="228600" cy="234950"/>
          </a:xfrm>
          <a:custGeom>
            <a:avLst/>
            <a:gdLst>
              <a:gd name="G0" fmla="+- 0 0 0"/>
              <a:gd name="G1" fmla="+- 20795 0 0"/>
              <a:gd name="G2" fmla="+- 21600 0 0"/>
              <a:gd name="T0" fmla="*/ 5844 w 21519"/>
              <a:gd name="T1" fmla="*/ 0 h 20795"/>
              <a:gd name="T2" fmla="*/ 21519 w 21519"/>
              <a:gd name="T3" fmla="*/ 18921 h 20795"/>
              <a:gd name="T4" fmla="*/ 0 w 21519"/>
              <a:gd name="T5" fmla="*/ 20795 h 20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19" h="20795" fill="none" extrusionOk="0">
                <a:moveTo>
                  <a:pt x="5843" y="0"/>
                </a:moveTo>
                <a:cubicBezTo>
                  <a:pt x="14496" y="2432"/>
                  <a:pt x="20738" y="9967"/>
                  <a:pt x="21518" y="18921"/>
                </a:cubicBezTo>
              </a:path>
              <a:path w="21519" h="20795" stroke="0" extrusionOk="0">
                <a:moveTo>
                  <a:pt x="5843" y="0"/>
                </a:moveTo>
                <a:cubicBezTo>
                  <a:pt x="14496" y="2432"/>
                  <a:pt x="20738" y="9967"/>
                  <a:pt x="21518" y="18921"/>
                </a:cubicBezTo>
                <a:lnTo>
                  <a:pt x="0" y="20795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09273" name="Object 25"/>
          <p:cNvGraphicFramePr>
            <a:graphicFrameLocks noChangeAspect="1"/>
          </p:cNvGraphicFramePr>
          <p:nvPr/>
        </p:nvGraphicFramePr>
        <p:xfrm>
          <a:off x="3708400" y="3644900"/>
          <a:ext cx="4460875" cy="446088"/>
        </p:xfrm>
        <a:graphic>
          <a:graphicData uri="http://schemas.openxmlformats.org/presentationml/2006/ole">
            <p:oleObj spid="_x0000_s309273" name="Equation" r:id="rId4" imgW="1777680" imgH="177480" progId="Equation.DSMT4">
              <p:embed/>
            </p:oleObj>
          </a:graphicData>
        </a:graphic>
      </p:graphicFrame>
      <p:sp>
        <p:nvSpPr>
          <p:cNvPr id="309274" name="Line 26"/>
          <p:cNvSpPr>
            <a:spLocks noChangeShapeType="1"/>
          </p:cNvSpPr>
          <p:nvPr/>
        </p:nvSpPr>
        <p:spPr bwMode="auto">
          <a:xfrm flipV="1">
            <a:off x="1547813" y="3933825"/>
            <a:ext cx="2016125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309275" name="Object 27"/>
          <p:cNvGraphicFramePr>
            <a:graphicFrameLocks noChangeAspect="1"/>
          </p:cNvGraphicFramePr>
          <p:nvPr/>
        </p:nvGraphicFramePr>
        <p:xfrm>
          <a:off x="4140200" y="5656263"/>
          <a:ext cx="4325938" cy="796925"/>
        </p:xfrm>
        <a:graphic>
          <a:graphicData uri="http://schemas.openxmlformats.org/presentationml/2006/ole">
            <p:oleObj spid="_x0000_s309275" name="Equation" r:id="rId5" imgW="1993680" imgH="368280" progId="Equation.DSMT4">
              <p:embed/>
            </p:oleObj>
          </a:graphicData>
        </a:graphic>
      </p:graphicFrame>
      <p:sp>
        <p:nvSpPr>
          <p:cNvPr id="309276" name="Text Box 28"/>
          <p:cNvSpPr txBox="1">
            <a:spLocks noChangeArrowheads="1"/>
          </p:cNvSpPr>
          <p:nvPr/>
        </p:nvSpPr>
        <p:spPr bwMode="auto">
          <a:xfrm>
            <a:off x="4067175" y="4987925"/>
            <a:ext cx="23145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球谐函数展开：</a:t>
            </a:r>
          </a:p>
        </p:txBody>
      </p:sp>
      <p:sp>
        <p:nvSpPr>
          <p:cNvPr id="309277" name="Line 29"/>
          <p:cNvSpPr>
            <a:spLocks noChangeShapeType="1"/>
          </p:cNvSpPr>
          <p:nvPr/>
        </p:nvSpPr>
        <p:spPr bwMode="auto">
          <a:xfrm>
            <a:off x="1547813" y="4724400"/>
            <a:ext cx="2447925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09278" name="Text Box 30"/>
          <p:cNvSpPr txBox="1">
            <a:spLocks noChangeArrowheads="1"/>
          </p:cNvSpPr>
          <p:nvPr/>
        </p:nvSpPr>
        <p:spPr bwMode="auto">
          <a:xfrm>
            <a:off x="6732588" y="4437063"/>
            <a:ext cx="1958975" cy="9461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双检测线圈</a:t>
            </a:r>
          </a:p>
          <a:p>
            <a:pPr algn="ctr"/>
            <a:r>
              <a:rPr kumimoji="1" lang="zh-CN" altLang="en-US" sz="2800">
                <a:solidFill>
                  <a:schemeClr val="bg1"/>
                </a:solidFill>
                <a:ea typeface="隶书" pitchFamily="49" charset="-122"/>
              </a:rPr>
              <a:t>信号反向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Line 2"/>
          <p:cNvSpPr>
            <a:spLocks noChangeShapeType="1"/>
          </p:cNvSpPr>
          <p:nvPr/>
        </p:nvSpPr>
        <p:spPr bwMode="auto">
          <a:xfrm flipV="1">
            <a:off x="1328738" y="5772150"/>
            <a:ext cx="1390650" cy="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75" name="Line 3"/>
          <p:cNvSpPr>
            <a:spLocks noChangeShapeType="1"/>
          </p:cNvSpPr>
          <p:nvPr/>
        </p:nvSpPr>
        <p:spPr bwMode="auto">
          <a:xfrm>
            <a:off x="1763713" y="4437063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52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－均匀性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41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250825" y="1557338"/>
            <a:ext cx="39370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矩形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元电流线圈对</a:t>
            </a:r>
            <a:endParaRPr kumimoji="1" lang="zh-CN" altLang="en-US" sz="2800">
              <a:solidFill>
                <a:srgbClr val="CC3300"/>
              </a:solidFill>
            </a:endParaRPr>
          </a:p>
        </p:txBody>
      </p:sp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07950" y="2906713"/>
          <a:ext cx="8964613" cy="882650"/>
        </p:xfrm>
        <a:graphic>
          <a:graphicData uri="http://schemas.openxmlformats.org/presentationml/2006/ole">
            <p:oleObj spid="_x0000_s310280" name="Equation" r:id="rId3" imgW="4902120" imgH="482400" progId="Equation.DSMT4">
              <p:embed/>
            </p:oleObj>
          </a:graphicData>
        </a:graphic>
      </p:graphicFrame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561975" y="2262188"/>
            <a:ext cx="6719888" cy="519112"/>
          </a:xfrm>
          <a:prstGeom prst="rect">
            <a:avLst/>
          </a:prstGeom>
          <a:solidFill>
            <a:srgbClr val="CCFF33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在线圈对的轴线上（</a:t>
            </a:r>
            <a:r>
              <a:rPr kumimoji="1" lang="en-US" altLang="zh-CN" sz="2800"/>
              <a:t>0, </a:t>
            </a:r>
            <a:r>
              <a:rPr kumimoji="1" lang="en-US" altLang="zh-CN" sz="2800" b="1" i="1"/>
              <a:t>z</a:t>
            </a:r>
            <a:r>
              <a:rPr kumimoji="1" lang="zh-CN" altLang="en-US" sz="2800"/>
              <a:t>）处的磁场强度：</a:t>
            </a:r>
          </a:p>
        </p:txBody>
      </p:sp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3276600" y="4100513"/>
          <a:ext cx="5621338" cy="1128712"/>
        </p:xfrm>
        <a:graphic>
          <a:graphicData uri="http://schemas.openxmlformats.org/presentationml/2006/ole">
            <p:oleObj spid="_x0000_s310282" name="Equation" r:id="rId4" imgW="2590560" imgH="520560" progId="Equation.DSMT4">
              <p:embed/>
            </p:oleObj>
          </a:graphicData>
        </a:graphic>
      </p:graphicFrame>
      <p:sp>
        <p:nvSpPr>
          <p:cNvPr id="310283" name="Line 11"/>
          <p:cNvSpPr>
            <a:spLocks noChangeShapeType="1"/>
          </p:cNvSpPr>
          <p:nvPr/>
        </p:nvSpPr>
        <p:spPr bwMode="auto">
          <a:xfrm>
            <a:off x="468313" y="5426075"/>
            <a:ext cx="2698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1114425" y="594995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 flipH="1">
            <a:off x="2532063" y="5945188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1127125" y="6329363"/>
            <a:ext cx="1401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1609725" y="6040438"/>
            <a:ext cx="358775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d</a:t>
            </a:r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 flipV="1">
            <a:off x="614363" y="4421188"/>
            <a:ext cx="490537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H="1" flipV="1">
            <a:off x="368300" y="5105400"/>
            <a:ext cx="317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90" name="Text Box 18"/>
          <p:cNvSpPr txBox="1">
            <a:spLocks noChangeArrowheads="1"/>
          </p:cNvSpPr>
          <p:nvPr/>
        </p:nvSpPr>
        <p:spPr bwMode="auto">
          <a:xfrm rot="-2423794">
            <a:off x="657225" y="4341813"/>
            <a:ext cx="355600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46800" rIns="0" bIns="46800">
            <a:spAutoFit/>
          </a:bodyPr>
          <a:lstStyle/>
          <a:p>
            <a:r>
              <a:rPr kumimoji="1" lang="en-US" altLang="zh-CN" sz="2800" b="1"/>
              <a:t>2</a:t>
            </a:r>
            <a:r>
              <a:rPr kumimoji="1" lang="en-US" altLang="zh-CN" sz="2800" b="1" i="1"/>
              <a:t>a</a:t>
            </a:r>
          </a:p>
        </p:txBody>
      </p:sp>
      <p:sp>
        <p:nvSpPr>
          <p:cNvPr id="310291" name="Text Box 19"/>
          <p:cNvSpPr txBox="1">
            <a:spLocks noChangeArrowheads="1"/>
          </p:cNvSpPr>
          <p:nvPr/>
        </p:nvSpPr>
        <p:spPr bwMode="auto">
          <a:xfrm>
            <a:off x="179388" y="5360988"/>
            <a:ext cx="355600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46800" rIns="0" bIns="46800">
            <a:spAutoFit/>
          </a:bodyPr>
          <a:lstStyle/>
          <a:p>
            <a:r>
              <a:rPr kumimoji="1" lang="en-US" altLang="zh-CN" sz="2800" b="1" i="1"/>
              <a:t>2b</a:t>
            </a:r>
          </a:p>
        </p:txBody>
      </p:sp>
      <p:sp>
        <p:nvSpPr>
          <p:cNvPr id="310292" name="Text Box 20"/>
          <p:cNvSpPr txBox="1">
            <a:spLocks noChangeArrowheads="1"/>
          </p:cNvSpPr>
          <p:nvPr/>
        </p:nvSpPr>
        <p:spPr bwMode="auto">
          <a:xfrm>
            <a:off x="2951163" y="5430838"/>
            <a:ext cx="31908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 flipH="1">
            <a:off x="241300" y="6180138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 flipH="1">
            <a:off x="241300" y="5094288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310295" name="Object 23"/>
          <p:cNvGraphicFramePr>
            <a:graphicFrameLocks noChangeAspect="1"/>
          </p:cNvGraphicFramePr>
          <p:nvPr/>
        </p:nvGraphicFramePr>
        <p:xfrm>
          <a:off x="4643438" y="5445125"/>
          <a:ext cx="2841625" cy="993775"/>
        </p:xfrm>
        <a:graphic>
          <a:graphicData uri="http://schemas.openxmlformats.org/presentationml/2006/ole">
            <p:oleObj spid="_x0000_s310295" name="Equation" r:id="rId5" imgW="1054080" imgH="368280" progId="Equation.DSMT4">
              <p:embed/>
            </p:oleObj>
          </a:graphicData>
        </a:graphic>
      </p:graphicFrame>
      <p:sp>
        <p:nvSpPr>
          <p:cNvPr id="310296" name="Freeform 24"/>
          <p:cNvSpPr>
            <a:spLocks/>
          </p:cNvSpPr>
          <p:nvPr/>
        </p:nvSpPr>
        <p:spPr bwMode="auto">
          <a:xfrm>
            <a:off x="828675" y="4668838"/>
            <a:ext cx="503238" cy="1512887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315" y="693"/>
              </a:cxn>
              <a:cxn ang="0">
                <a:pos x="0" y="953"/>
              </a:cxn>
              <a:cxn ang="0">
                <a:pos x="0" y="261"/>
              </a:cxn>
              <a:cxn ang="0">
                <a:pos x="317" y="0"/>
              </a:cxn>
            </a:cxnLst>
            <a:rect l="0" t="0" r="r" b="b"/>
            <a:pathLst>
              <a:path w="317" h="953">
                <a:moveTo>
                  <a:pt x="317" y="0"/>
                </a:moveTo>
                <a:lnTo>
                  <a:pt x="315" y="693"/>
                </a:lnTo>
                <a:lnTo>
                  <a:pt x="0" y="953"/>
                </a:lnTo>
                <a:lnTo>
                  <a:pt x="0" y="261"/>
                </a:lnTo>
                <a:lnTo>
                  <a:pt x="31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97" name="Freeform 25"/>
          <p:cNvSpPr>
            <a:spLocks/>
          </p:cNvSpPr>
          <p:nvPr/>
        </p:nvSpPr>
        <p:spPr bwMode="auto">
          <a:xfrm>
            <a:off x="2222500" y="4670425"/>
            <a:ext cx="503238" cy="1512888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315" y="693"/>
              </a:cxn>
              <a:cxn ang="0">
                <a:pos x="0" y="953"/>
              </a:cxn>
              <a:cxn ang="0">
                <a:pos x="0" y="261"/>
              </a:cxn>
              <a:cxn ang="0">
                <a:pos x="317" y="0"/>
              </a:cxn>
            </a:cxnLst>
            <a:rect l="0" t="0" r="r" b="b"/>
            <a:pathLst>
              <a:path w="317" h="953">
                <a:moveTo>
                  <a:pt x="317" y="0"/>
                </a:moveTo>
                <a:lnTo>
                  <a:pt x="315" y="693"/>
                </a:lnTo>
                <a:lnTo>
                  <a:pt x="0" y="953"/>
                </a:lnTo>
                <a:lnTo>
                  <a:pt x="0" y="261"/>
                </a:lnTo>
                <a:lnTo>
                  <a:pt x="31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 flipH="1" flipV="1">
            <a:off x="488950" y="4691063"/>
            <a:ext cx="330200" cy="388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 flipH="1">
            <a:off x="1476375" y="4508500"/>
            <a:ext cx="1366838" cy="1138238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 flipH="1" flipV="1">
            <a:off x="1000125" y="4273550"/>
            <a:ext cx="330200" cy="388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301" name="Text Box 29"/>
          <p:cNvSpPr txBox="1">
            <a:spLocks noChangeArrowheads="1"/>
          </p:cNvSpPr>
          <p:nvPr/>
        </p:nvSpPr>
        <p:spPr bwMode="auto">
          <a:xfrm>
            <a:off x="2555875" y="40052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x</a:t>
            </a:r>
          </a:p>
        </p:txBody>
      </p:sp>
      <p:sp>
        <p:nvSpPr>
          <p:cNvPr id="310302" name="Text Box 30"/>
          <p:cNvSpPr txBox="1">
            <a:spLocks noChangeArrowheads="1"/>
          </p:cNvSpPr>
          <p:nvPr/>
        </p:nvSpPr>
        <p:spPr bwMode="auto">
          <a:xfrm>
            <a:off x="1785938" y="4005263"/>
            <a:ext cx="33813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y</a:t>
            </a:r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 flipV="1">
            <a:off x="827088" y="5084763"/>
            <a:ext cx="1390650" cy="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flipV="1">
            <a:off x="828675" y="6184900"/>
            <a:ext cx="1390650" cy="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 flipV="1">
            <a:off x="1338263" y="4667250"/>
            <a:ext cx="1390650" cy="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Line 2"/>
          <p:cNvSpPr>
            <a:spLocks noChangeShapeType="1"/>
          </p:cNvSpPr>
          <p:nvPr/>
        </p:nvSpPr>
        <p:spPr bwMode="auto">
          <a:xfrm>
            <a:off x="1763713" y="4437063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52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－均匀性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42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250825" y="1557338"/>
            <a:ext cx="39370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矩形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元电流线圈对</a:t>
            </a:r>
            <a:endParaRPr kumimoji="1" lang="zh-CN" altLang="en-US" sz="2800">
              <a:solidFill>
                <a:srgbClr val="CC3300"/>
              </a:solidFill>
            </a:endParaRPr>
          </a:p>
        </p:txBody>
      </p:sp>
      <p:sp>
        <p:nvSpPr>
          <p:cNvPr id="311303" name="Line 7"/>
          <p:cNvSpPr>
            <a:spLocks noChangeShapeType="1"/>
          </p:cNvSpPr>
          <p:nvPr/>
        </p:nvSpPr>
        <p:spPr bwMode="auto">
          <a:xfrm>
            <a:off x="468313" y="5426075"/>
            <a:ext cx="2698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1114425" y="594995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 flipH="1">
            <a:off x="2532063" y="5945188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06" name="Line 10"/>
          <p:cNvSpPr>
            <a:spLocks noChangeShapeType="1"/>
          </p:cNvSpPr>
          <p:nvPr/>
        </p:nvSpPr>
        <p:spPr bwMode="auto">
          <a:xfrm>
            <a:off x="1127125" y="6329363"/>
            <a:ext cx="1401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1609725" y="6040438"/>
            <a:ext cx="358775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d</a:t>
            </a:r>
          </a:p>
        </p:txBody>
      </p:sp>
      <p:sp>
        <p:nvSpPr>
          <p:cNvPr id="311308" name="Line 12"/>
          <p:cNvSpPr>
            <a:spLocks noChangeShapeType="1"/>
          </p:cNvSpPr>
          <p:nvPr/>
        </p:nvSpPr>
        <p:spPr bwMode="auto">
          <a:xfrm flipV="1">
            <a:off x="614363" y="4421188"/>
            <a:ext cx="490537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 flipH="1" flipV="1">
            <a:off x="368300" y="5105400"/>
            <a:ext cx="317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 rot="-2423794">
            <a:off x="657225" y="4341813"/>
            <a:ext cx="355600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46800" rIns="0" bIns="46800">
            <a:spAutoFit/>
          </a:bodyPr>
          <a:lstStyle/>
          <a:p>
            <a:r>
              <a:rPr kumimoji="1" lang="en-US" altLang="zh-CN" sz="2800" b="1"/>
              <a:t>2</a:t>
            </a:r>
            <a:r>
              <a:rPr kumimoji="1" lang="en-US" altLang="zh-CN" sz="2800" b="1" i="1"/>
              <a:t>a</a:t>
            </a: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179388" y="5360988"/>
            <a:ext cx="355600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46800" rIns="0" bIns="46800">
            <a:spAutoFit/>
          </a:bodyPr>
          <a:lstStyle/>
          <a:p>
            <a:r>
              <a:rPr kumimoji="1" lang="en-US" altLang="zh-CN" sz="2800" b="1" i="1"/>
              <a:t>2b</a:t>
            </a: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2951163" y="5430838"/>
            <a:ext cx="31908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H="1">
            <a:off x="241300" y="6180138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14" name="Line 18"/>
          <p:cNvSpPr>
            <a:spLocks noChangeShapeType="1"/>
          </p:cNvSpPr>
          <p:nvPr/>
        </p:nvSpPr>
        <p:spPr bwMode="auto">
          <a:xfrm flipH="1">
            <a:off x="241300" y="5094288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15" name="Freeform 19"/>
          <p:cNvSpPr>
            <a:spLocks/>
          </p:cNvSpPr>
          <p:nvPr/>
        </p:nvSpPr>
        <p:spPr bwMode="auto">
          <a:xfrm>
            <a:off x="828675" y="4668838"/>
            <a:ext cx="503238" cy="1512887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315" y="693"/>
              </a:cxn>
              <a:cxn ang="0">
                <a:pos x="0" y="953"/>
              </a:cxn>
              <a:cxn ang="0">
                <a:pos x="0" y="261"/>
              </a:cxn>
              <a:cxn ang="0">
                <a:pos x="317" y="0"/>
              </a:cxn>
            </a:cxnLst>
            <a:rect l="0" t="0" r="r" b="b"/>
            <a:pathLst>
              <a:path w="317" h="953">
                <a:moveTo>
                  <a:pt x="317" y="0"/>
                </a:moveTo>
                <a:lnTo>
                  <a:pt x="315" y="693"/>
                </a:lnTo>
                <a:lnTo>
                  <a:pt x="0" y="953"/>
                </a:lnTo>
                <a:lnTo>
                  <a:pt x="0" y="261"/>
                </a:lnTo>
                <a:lnTo>
                  <a:pt x="31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16" name="Freeform 20"/>
          <p:cNvSpPr>
            <a:spLocks/>
          </p:cNvSpPr>
          <p:nvPr/>
        </p:nvSpPr>
        <p:spPr bwMode="auto">
          <a:xfrm>
            <a:off x="2222500" y="4670425"/>
            <a:ext cx="503238" cy="1512888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315" y="693"/>
              </a:cxn>
              <a:cxn ang="0">
                <a:pos x="0" y="953"/>
              </a:cxn>
              <a:cxn ang="0">
                <a:pos x="0" y="261"/>
              </a:cxn>
              <a:cxn ang="0">
                <a:pos x="317" y="0"/>
              </a:cxn>
            </a:cxnLst>
            <a:rect l="0" t="0" r="r" b="b"/>
            <a:pathLst>
              <a:path w="317" h="953">
                <a:moveTo>
                  <a:pt x="317" y="0"/>
                </a:moveTo>
                <a:lnTo>
                  <a:pt x="315" y="693"/>
                </a:lnTo>
                <a:lnTo>
                  <a:pt x="0" y="953"/>
                </a:lnTo>
                <a:lnTo>
                  <a:pt x="0" y="261"/>
                </a:lnTo>
                <a:lnTo>
                  <a:pt x="31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17" name="Line 21"/>
          <p:cNvSpPr>
            <a:spLocks noChangeShapeType="1"/>
          </p:cNvSpPr>
          <p:nvPr/>
        </p:nvSpPr>
        <p:spPr bwMode="auto">
          <a:xfrm flipH="1" flipV="1">
            <a:off x="488950" y="4691063"/>
            <a:ext cx="330200" cy="388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18" name="Line 22"/>
          <p:cNvSpPr>
            <a:spLocks noChangeShapeType="1"/>
          </p:cNvSpPr>
          <p:nvPr/>
        </p:nvSpPr>
        <p:spPr bwMode="auto">
          <a:xfrm flipH="1">
            <a:off x="1476375" y="4508500"/>
            <a:ext cx="1366838" cy="1138238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19" name="Line 23"/>
          <p:cNvSpPr>
            <a:spLocks noChangeShapeType="1"/>
          </p:cNvSpPr>
          <p:nvPr/>
        </p:nvSpPr>
        <p:spPr bwMode="auto">
          <a:xfrm flipH="1" flipV="1">
            <a:off x="1000125" y="4273550"/>
            <a:ext cx="330200" cy="388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2555875" y="40052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x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1785938" y="4005263"/>
            <a:ext cx="33813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y</a:t>
            </a:r>
          </a:p>
        </p:txBody>
      </p:sp>
      <p:graphicFrame>
        <p:nvGraphicFramePr>
          <p:cNvPr id="311322" name="Object 26"/>
          <p:cNvGraphicFramePr>
            <a:graphicFrameLocks noChangeAspect="1"/>
          </p:cNvGraphicFramePr>
          <p:nvPr/>
        </p:nvGraphicFramePr>
        <p:xfrm>
          <a:off x="611188" y="2708275"/>
          <a:ext cx="2755900" cy="1128713"/>
        </p:xfrm>
        <a:graphic>
          <a:graphicData uri="http://schemas.openxmlformats.org/presentationml/2006/ole">
            <p:oleObj spid="_x0000_s311322" name="Equation" r:id="rId3" imgW="1269720" imgH="520560" progId="Equation.DSMT4">
              <p:embed/>
            </p:oleObj>
          </a:graphicData>
        </a:graphic>
      </p:graphicFrame>
      <p:sp>
        <p:nvSpPr>
          <p:cNvPr id="311323" name="Text Box 27"/>
          <p:cNvSpPr txBox="1">
            <a:spLocks noChangeArrowheads="1"/>
          </p:cNvSpPr>
          <p:nvPr/>
        </p:nvSpPr>
        <p:spPr bwMode="auto">
          <a:xfrm>
            <a:off x="4787900" y="1830388"/>
            <a:ext cx="2746375" cy="519112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>
                <a:solidFill>
                  <a:schemeClr val="bg1"/>
                </a:solidFill>
              </a:rPr>
              <a:t>Helmholtz</a:t>
            </a:r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条件</a:t>
            </a:r>
            <a:r>
              <a:rPr kumimoji="1" lang="zh-CN" altLang="en-US" sz="2800">
                <a:solidFill>
                  <a:schemeClr val="bg1"/>
                </a:solidFill>
              </a:rPr>
              <a:t>：</a:t>
            </a:r>
            <a:endParaRPr kumimoji="1" lang="zh-CN" altLang="en-US" sz="2800" b="1" i="1">
              <a:solidFill>
                <a:schemeClr val="bg1"/>
              </a:solidFill>
            </a:endParaRPr>
          </a:p>
        </p:txBody>
      </p:sp>
      <p:sp>
        <p:nvSpPr>
          <p:cNvPr id="311324" name="Rectangle 28"/>
          <p:cNvSpPr>
            <a:spLocks noChangeArrowheads="1"/>
          </p:cNvSpPr>
          <p:nvPr/>
        </p:nvSpPr>
        <p:spPr bwMode="auto">
          <a:xfrm>
            <a:off x="520700" y="2133600"/>
            <a:ext cx="16033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二阶导数</a:t>
            </a:r>
          </a:p>
        </p:txBody>
      </p:sp>
      <p:graphicFrame>
        <p:nvGraphicFramePr>
          <p:cNvPr id="311325" name="Object 29"/>
          <p:cNvGraphicFramePr>
            <a:graphicFrameLocks noChangeAspect="1"/>
          </p:cNvGraphicFramePr>
          <p:nvPr/>
        </p:nvGraphicFramePr>
        <p:xfrm>
          <a:off x="3708400" y="2641600"/>
          <a:ext cx="5210175" cy="3521075"/>
        </p:xfrm>
        <a:graphic>
          <a:graphicData uri="http://schemas.openxmlformats.org/presentationml/2006/ole">
            <p:oleObj spid="_x0000_s311325" name="Equation" r:id="rId4" imgW="2400120" imgH="1625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zh-CN" altLang="en-US">
                <a:ea typeface="黑体" pitchFamily="49" charset="-122"/>
              </a:rPr>
              <a:t>磁场的分类：</a:t>
            </a:r>
            <a:r>
              <a:rPr lang="zh-CN" altLang="en-US">
                <a:solidFill>
                  <a:srgbClr val="FF0000"/>
                </a:solidFill>
                <a:ea typeface="隶书" pitchFamily="49" charset="-122"/>
              </a:rPr>
              <a:t>来源</a:t>
            </a:r>
          </a:p>
        </p:txBody>
      </p:sp>
      <p:sp>
        <p:nvSpPr>
          <p:cNvPr id="238595" name="Freeform 3"/>
          <p:cNvSpPr>
            <a:spLocks/>
          </p:cNvSpPr>
          <p:nvPr/>
        </p:nvSpPr>
        <p:spPr bwMode="auto">
          <a:xfrm>
            <a:off x="755650" y="1628775"/>
            <a:ext cx="7632700" cy="252095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624" y="864"/>
              </a:cxn>
              <a:cxn ang="0">
                <a:pos x="624" y="672"/>
              </a:cxn>
              <a:cxn ang="0">
                <a:pos x="768" y="672"/>
              </a:cxn>
              <a:cxn ang="0">
                <a:pos x="768" y="864"/>
              </a:cxn>
              <a:cxn ang="0">
                <a:pos x="4032" y="864"/>
              </a:cxn>
              <a:cxn ang="0">
                <a:pos x="4032" y="432"/>
              </a:cxn>
              <a:cxn ang="0">
                <a:pos x="3456" y="432"/>
              </a:cxn>
              <a:cxn ang="0">
                <a:pos x="3456" y="0"/>
              </a:cxn>
              <a:cxn ang="0">
                <a:pos x="2400" y="0"/>
              </a:cxn>
              <a:cxn ang="0">
                <a:pos x="2400" y="432"/>
              </a:cxn>
              <a:cxn ang="0">
                <a:pos x="2064" y="432"/>
              </a:cxn>
              <a:cxn ang="0">
                <a:pos x="2064" y="0"/>
              </a:cxn>
              <a:cxn ang="0">
                <a:pos x="1440" y="0"/>
              </a:cxn>
              <a:cxn ang="0">
                <a:pos x="1440" y="432"/>
              </a:cxn>
              <a:cxn ang="0">
                <a:pos x="768" y="432"/>
              </a:cxn>
              <a:cxn ang="0">
                <a:pos x="768" y="624"/>
              </a:cxn>
              <a:cxn ang="0">
                <a:pos x="624" y="624"/>
              </a:cxn>
              <a:cxn ang="0">
                <a:pos x="624" y="432"/>
              </a:cxn>
              <a:cxn ang="0">
                <a:pos x="0" y="432"/>
              </a:cxn>
              <a:cxn ang="0">
                <a:pos x="0" y="864"/>
              </a:cxn>
            </a:cxnLst>
            <a:rect l="0" t="0" r="r" b="b"/>
            <a:pathLst>
              <a:path w="4032" h="864">
                <a:moveTo>
                  <a:pt x="0" y="864"/>
                </a:moveTo>
                <a:lnTo>
                  <a:pt x="624" y="864"/>
                </a:lnTo>
                <a:lnTo>
                  <a:pt x="624" y="672"/>
                </a:lnTo>
                <a:lnTo>
                  <a:pt x="768" y="672"/>
                </a:lnTo>
                <a:lnTo>
                  <a:pt x="768" y="864"/>
                </a:lnTo>
                <a:lnTo>
                  <a:pt x="4032" y="864"/>
                </a:lnTo>
                <a:lnTo>
                  <a:pt x="4032" y="432"/>
                </a:lnTo>
                <a:lnTo>
                  <a:pt x="3456" y="432"/>
                </a:lnTo>
                <a:lnTo>
                  <a:pt x="3456" y="0"/>
                </a:lnTo>
                <a:lnTo>
                  <a:pt x="2400" y="0"/>
                </a:lnTo>
                <a:lnTo>
                  <a:pt x="2400" y="432"/>
                </a:lnTo>
                <a:lnTo>
                  <a:pt x="2064" y="432"/>
                </a:lnTo>
                <a:lnTo>
                  <a:pt x="2064" y="0"/>
                </a:lnTo>
                <a:lnTo>
                  <a:pt x="1440" y="0"/>
                </a:lnTo>
                <a:lnTo>
                  <a:pt x="1440" y="432"/>
                </a:lnTo>
                <a:lnTo>
                  <a:pt x="768" y="432"/>
                </a:lnTo>
                <a:lnTo>
                  <a:pt x="768" y="624"/>
                </a:lnTo>
                <a:lnTo>
                  <a:pt x="624" y="624"/>
                </a:lnTo>
                <a:lnTo>
                  <a:pt x="624" y="432"/>
                </a:lnTo>
                <a:lnTo>
                  <a:pt x="0" y="432"/>
                </a:lnTo>
                <a:lnTo>
                  <a:pt x="0" y="864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819400" y="3213100"/>
            <a:ext cx="14573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电 磁 铁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6311900" y="3211513"/>
            <a:ext cx="16351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超导磁体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4572000" y="3213100"/>
            <a:ext cx="1457325" cy="547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/>
              <a:t>螺 线 管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882650" y="3271838"/>
            <a:ext cx="923925" cy="5476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装置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3592513" y="1917700"/>
            <a:ext cx="933450" cy="5572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铁芯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5465763" y="1931988"/>
            <a:ext cx="1644650" cy="5572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线圈材料</a:t>
            </a: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3621088" y="5168900"/>
            <a:ext cx="1900237" cy="669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zh-CN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电  流 </a:t>
            </a:r>
          </a:p>
        </p:txBody>
      </p:sp>
      <p:sp>
        <p:nvSpPr>
          <p:cNvPr id="238603" name="AutoShape 11"/>
          <p:cNvSpPr>
            <a:spLocks noChangeArrowheads="1"/>
          </p:cNvSpPr>
          <p:nvPr/>
        </p:nvSpPr>
        <p:spPr bwMode="auto">
          <a:xfrm rot="-5400000">
            <a:off x="4235451" y="4259262"/>
            <a:ext cx="673100" cy="885825"/>
          </a:xfrm>
          <a:custGeom>
            <a:avLst/>
            <a:gdLst>
              <a:gd name="G0" fmla="+- 13500 0 0"/>
              <a:gd name="G1" fmla="+- 5759 0 0"/>
              <a:gd name="G2" fmla="+- 21600 0 5759"/>
              <a:gd name="G3" fmla="+- 10800 0 5759"/>
              <a:gd name="G4" fmla="+- 21600 0 13500"/>
              <a:gd name="G5" fmla="*/ G4 G3 10800"/>
              <a:gd name="G6" fmla="+- 21600 0 G5"/>
              <a:gd name="T0" fmla="*/ 13500 w 21600"/>
              <a:gd name="T1" fmla="*/ 0 h 21600"/>
              <a:gd name="T2" fmla="*/ 0 w 21600"/>
              <a:gd name="T3" fmla="*/ 10800 h 21600"/>
              <a:gd name="T4" fmla="*/ 135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500" y="0"/>
                </a:moveTo>
                <a:lnTo>
                  <a:pt x="13500" y="5759"/>
                </a:lnTo>
                <a:lnTo>
                  <a:pt x="3375" y="5759"/>
                </a:lnTo>
                <a:lnTo>
                  <a:pt x="3375" y="15841"/>
                </a:lnTo>
                <a:lnTo>
                  <a:pt x="13500" y="15841"/>
                </a:lnTo>
                <a:lnTo>
                  <a:pt x="135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59"/>
                </a:moveTo>
                <a:lnTo>
                  <a:pt x="1350" y="15841"/>
                </a:lnTo>
                <a:lnTo>
                  <a:pt x="2700" y="15841"/>
                </a:lnTo>
                <a:lnTo>
                  <a:pt x="2700" y="5759"/>
                </a:lnTo>
                <a:close/>
              </a:path>
              <a:path w="21600" h="21600">
                <a:moveTo>
                  <a:pt x="0" y="5759"/>
                </a:moveTo>
                <a:lnTo>
                  <a:pt x="0" y="15841"/>
                </a:lnTo>
                <a:lnTo>
                  <a:pt x="675" y="15841"/>
                </a:lnTo>
                <a:lnTo>
                  <a:pt x="675" y="5759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Line 2"/>
          <p:cNvSpPr>
            <a:spLocks noChangeShapeType="1"/>
          </p:cNvSpPr>
          <p:nvPr/>
        </p:nvSpPr>
        <p:spPr bwMode="auto">
          <a:xfrm>
            <a:off x="1763713" y="4437063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52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－均匀性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42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250825" y="1557338"/>
            <a:ext cx="39370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矩形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元电流线圈对</a:t>
            </a:r>
            <a:endParaRPr kumimoji="1" lang="zh-CN" altLang="en-US" sz="2800">
              <a:solidFill>
                <a:srgbClr val="CC3300"/>
              </a:solidFill>
            </a:endParaRPr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468313" y="5426075"/>
            <a:ext cx="2698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>
            <a:off x="1114425" y="594995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 flipH="1">
            <a:off x="2532063" y="5945188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1127125" y="6329363"/>
            <a:ext cx="1401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1609725" y="6040438"/>
            <a:ext cx="358775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d</a:t>
            </a:r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auto">
          <a:xfrm flipV="1">
            <a:off x="614363" y="4421188"/>
            <a:ext cx="490537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 flipH="1" flipV="1">
            <a:off x="368300" y="5105400"/>
            <a:ext cx="317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34" name="Text Box 14"/>
          <p:cNvSpPr txBox="1">
            <a:spLocks noChangeArrowheads="1"/>
          </p:cNvSpPr>
          <p:nvPr/>
        </p:nvSpPr>
        <p:spPr bwMode="auto">
          <a:xfrm rot="-2423794">
            <a:off x="657225" y="4341813"/>
            <a:ext cx="355600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46800" rIns="0" bIns="46800">
            <a:spAutoFit/>
          </a:bodyPr>
          <a:lstStyle/>
          <a:p>
            <a:r>
              <a:rPr kumimoji="1" lang="en-US" altLang="zh-CN" sz="2800" b="1"/>
              <a:t>2</a:t>
            </a:r>
            <a:r>
              <a:rPr kumimoji="1" lang="en-US" altLang="zh-CN" sz="2800" b="1" i="1"/>
              <a:t>a</a:t>
            </a:r>
          </a:p>
        </p:txBody>
      </p:sp>
      <p:sp>
        <p:nvSpPr>
          <p:cNvPr id="312335" name="Text Box 15"/>
          <p:cNvSpPr txBox="1">
            <a:spLocks noChangeArrowheads="1"/>
          </p:cNvSpPr>
          <p:nvPr/>
        </p:nvSpPr>
        <p:spPr bwMode="auto">
          <a:xfrm>
            <a:off x="179388" y="5360988"/>
            <a:ext cx="355600" cy="51911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46800" rIns="0" bIns="46800">
            <a:spAutoFit/>
          </a:bodyPr>
          <a:lstStyle/>
          <a:p>
            <a:r>
              <a:rPr kumimoji="1" lang="en-US" altLang="zh-CN" sz="2800" b="1" i="1"/>
              <a:t>2a</a:t>
            </a:r>
          </a:p>
        </p:txBody>
      </p:sp>
      <p:sp>
        <p:nvSpPr>
          <p:cNvPr id="312336" name="Text Box 16"/>
          <p:cNvSpPr txBox="1">
            <a:spLocks noChangeArrowheads="1"/>
          </p:cNvSpPr>
          <p:nvPr/>
        </p:nvSpPr>
        <p:spPr bwMode="auto">
          <a:xfrm>
            <a:off x="2951163" y="5430838"/>
            <a:ext cx="31908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 flipH="1">
            <a:off x="241300" y="6180138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241300" y="5094288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39" name="Freeform 19"/>
          <p:cNvSpPr>
            <a:spLocks/>
          </p:cNvSpPr>
          <p:nvPr/>
        </p:nvSpPr>
        <p:spPr bwMode="auto">
          <a:xfrm>
            <a:off x="828675" y="4668838"/>
            <a:ext cx="503238" cy="1512887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315" y="693"/>
              </a:cxn>
              <a:cxn ang="0">
                <a:pos x="0" y="953"/>
              </a:cxn>
              <a:cxn ang="0">
                <a:pos x="0" y="261"/>
              </a:cxn>
              <a:cxn ang="0">
                <a:pos x="317" y="0"/>
              </a:cxn>
            </a:cxnLst>
            <a:rect l="0" t="0" r="r" b="b"/>
            <a:pathLst>
              <a:path w="317" h="953">
                <a:moveTo>
                  <a:pt x="317" y="0"/>
                </a:moveTo>
                <a:lnTo>
                  <a:pt x="315" y="693"/>
                </a:lnTo>
                <a:lnTo>
                  <a:pt x="0" y="953"/>
                </a:lnTo>
                <a:lnTo>
                  <a:pt x="0" y="261"/>
                </a:lnTo>
                <a:lnTo>
                  <a:pt x="31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40" name="Freeform 20"/>
          <p:cNvSpPr>
            <a:spLocks/>
          </p:cNvSpPr>
          <p:nvPr/>
        </p:nvSpPr>
        <p:spPr bwMode="auto">
          <a:xfrm>
            <a:off x="2222500" y="4670425"/>
            <a:ext cx="503238" cy="1512888"/>
          </a:xfrm>
          <a:custGeom>
            <a:avLst/>
            <a:gdLst/>
            <a:ahLst/>
            <a:cxnLst>
              <a:cxn ang="0">
                <a:pos x="317" y="0"/>
              </a:cxn>
              <a:cxn ang="0">
                <a:pos x="315" y="693"/>
              </a:cxn>
              <a:cxn ang="0">
                <a:pos x="0" y="953"/>
              </a:cxn>
              <a:cxn ang="0">
                <a:pos x="0" y="261"/>
              </a:cxn>
              <a:cxn ang="0">
                <a:pos x="317" y="0"/>
              </a:cxn>
            </a:cxnLst>
            <a:rect l="0" t="0" r="r" b="b"/>
            <a:pathLst>
              <a:path w="317" h="953">
                <a:moveTo>
                  <a:pt x="317" y="0"/>
                </a:moveTo>
                <a:lnTo>
                  <a:pt x="315" y="693"/>
                </a:lnTo>
                <a:lnTo>
                  <a:pt x="0" y="953"/>
                </a:lnTo>
                <a:lnTo>
                  <a:pt x="0" y="261"/>
                </a:lnTo>
                <a:lnTo>
                  <a:pt x="317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 flipH="1" flipV="1">
            <a:off x="488950" y="4691063"/>
            <a:ext cx="330200" cy="388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 flipH="1">
            <a:off x="1476375" y="4508500"/>
            <a:ext cx="1366838" cy="1138238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 flipH="1" flipV="1">
            <a:off x="1000125" y="4273550"/>
            <a:ext cx="330200" cy="388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2344" name="Text Box 24"/>
          <p:cNvSpPr txBox="1">
            <a:spLocks noChangeArrowheads="1"/>
          </p:cNvSpPr>
          <p:nvPr/>
        </p:nvSpPr>
        <p:spPr bwMode="auto">
          <a:xfrm>
            <a:off x="2555875" y="40052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x</a:t>
            </a:r>
          </a:p>
        </p:txBody>
      </p:sp>
      <p:sp>
        <p:nvSpPr>
          <p:cNvPr id="312345" name="Text Box 25"/>
          <p:cNvSpPr txBox="1">
            <a:spLocks noChangeArrowheads="1"/>
          </p:cNvSpPr>
          <p:nvPr/>
        </p:nvSpPr>
        <p:spPr bwMode="auto">
          <a:xfrm>
            <a:off x="1785938" y="4005263"/>
            <a:ext cx="338137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y</a:t>
            </a:r>
          </a:p>
        </p:txBody>
      </p:sp>
      <p:graphicFrame>
        <p:nvGraphicFramePr>
          <p:cNvPr id="312346" name="Object 26"/>
          <p:cNvGraphicFramePr>
            <a:graphicFrameLocks noChangeAspect="1"/>
          </p:cNvGraphicFramePr>
          <p:nvPr/>
        </p:nvGraphicFramePr>
        <p:xfrm>
          <a:off x="6605588" y="1673225"/>
          <a:ext cx="2070100" cy="963613"/>
        </p:xfrm>
        <a:graphic>
          <a:graphicData uri="http://schemas.openxmlformats.org/presentationml/2006/ole">
            <p:oleObj spid="_x0000_s312346" name="Equation" r:id="rId3" imgW="787320" imgH="368280" progId="Equation.DSMT4">
              <p:embed/>
            </p:oleObj>
          </a:graphicData>
        </a:graphic>
      </p:graphicFrame>
      <p:sp>
        <p:nvSpPr>
          <p:cNvPr id="312347" name="Rectangle 27"/>
          <p:cNvSpPr>
            <a:spLocks noChangeArrowheads="1"/>
          </p:cNvSpPr>
          <p:nvPr/>
        </p:nvSpPr>
        <p:spPr bwMode="auto">
          <a:xfrm>
            <a:off x="520700" y="2155825"/>
            <a:ext cx="59467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方形元电流线圈对的</a:t>
            </a:r>
            <a:r>
              <a:rPr kumimoji="1" lang="en-US" altLang="zh-CN" sz="2800">
                <a:solidFill>
                  <a:srgbClr val="0000FF"/>
                </a:solidFill>
                <a:ea typeface="黑体" pitchFamily="49" charset="-122"/>
              </a:rPr>
              <a:t>Helmholtz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条件：</a:t>
            </a:r>
          </a:p>
        </p:txBody>
      </p:sp>
      <p:graphicFrame>
        <p:nvGraphicFramePr>
          <p:cNvPr id="312348" name="Object 28"/>
          <p:cNvGraphicFramePr>
            <a:graphicFrameLocks noChangeAspect="1"/>
          </p:cNvGraphicFramePr>
          <p:nvPr/>
        </p:nvGraphicFramePr>
        <p:xfrm>
          <a:off x="1403350" y="2781300"/>
          <a:ext cx="4968875" cy="725488"/>
        </p:xfrm>
        <a:graphic>
          <a:graphicData uri="http://schemas.openxmlformats.org/presentationml/2006/ole">
            <p:oleObj spid="_x0000_s312348" name="Equation" r:id="rId4" imgW="1562040" imgH="228600" progId="Equation.DSMT4">
              <p:embed/>
            </p:oleObj>
          </a:graphicData>
        </a:graphic>
      </p:graphicFrame>
      <p:graphicFrame>
        <p:nvGraphicFramePr>
          <p:cNvPr id="312349" name="Object 29"/>
          <p:cNvGraphicFramePr>
            <a:graphicFrameLocks noChangeAspect="1"/>
          </p:cNvGraphicFramePr>
          <p:nvPr/>
        </p:nvGraphicFramePr>
        <p:xfrm>
          <a:off x="4005263" y="3633788"/>
          <a:ext cx="4167187" cy="587375"/>
        </p:xfrm>
        <a:graphic>
          <a:graphicData uri="http://schemas.openxmlformats.org/presentationml/2006/ole">
            <p:oleObj spid="_x0000_s312349" name="Equation" r:id="rId5" imgW="1434960" imgH="203040" progId="Equation.DSMT4">
              <p:embed/>
            </p:oleObj>
          </a:graphicData>
        </a:graphic>
      </p:graphicFrame>
      <p:graphicFrame>
        <p:nvGraphicFramePr>
          <p:cNvPr id="312350" name="Object 30"/>
          <p:cNvGraphicFramePr>
            <a:graphicFrameLocks noChangeAspect="1"/>
          </p:cNvGraphicFramePr>
          <p:nvPr/>
        </p:nvGraphicFramePr>
        <p:xfrm>
          <a:off x="3652838" y="4365625"/>
          <a:ext cx="5240337" cy="604838"/>
        </p:xfrm>
        <a:graphic>
          <a:graphicData uri="http://schemas.openxmlformats.org/presentationml/2006/ole">
            <p:oleObj spid="_x0000_s312350" name="Equation" r:id="rId6" imgW="1536480" imgH="177480" progId="Equation.DSMT4">
              <p:embed/>
            </p:oleObj>
          </a:graphicData>
        </a:graphic>
      </p:graphicFrame>
      <p:graphicFrame>
        <p:nvGraphicFramePr>
          <p:cNvPr id="312351" name="Object 31"/>
          <p:cNvGraphicFramePr>
            <a:graphicFrameLocks noChangeAspect="1"/>
          </p:cNvGraphicFramePr>
          <p:nvPr/>
        </p:nvGraphicFramePr>
        <p:xfrm>
          <a:off x="4572000" y="5753100"/>
          <a:ext cx="4276725" cy="844550"/>
        </p:xfrm>
        <a:graphic>
          <a:graphicData uri="http://schemas.openxmlformats.org/presentationml/2006/ole">
            <p:oleObj spid="_x0000_s312351" name="Equation" r:id="rId7" imgW="1866600" imgH="368280" progId="Equation.DSMT4">
              <p:embed/>
            </p:oleObj>
          </a:graphicData>
        </a:graphic>
      </p:graphicFrame>
      <p:sp>
        <p:nvSpPr>
          <p:cNvPr id="312352" name="Text Box 32"/>
          <p:cNvSpPr txBox="1">
            <a:spLocks noChangeArrowheads="1"/>
          </p:cNvSpPr>
          <p:nvPr/>
        </p:nvSpPr>
        <p:spPr bwMode="auto">
          <a:xfrm>
            <a:off x="4049713" y="5156200"/>
            <a:ext cx="2619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中心位置的磁场：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527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－均匀性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43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32422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iii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更均匀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的磁场</a:t>
            </a:r>
            <a:endParaRPr kumimoji="1" lang="zh-CN" altLang="en-US" sz="2800">
              <a:solidFill>
                <a:srgbClr val="CC3300"/>
              </a:solidFill>
            </a:endParaRP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5940425" y="1125538"/>
            <a:ext cx="26701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圆形元电流线圈</a:t>
            </a:r>
          </a:p>
        </p:txBody>
      </p:sp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2051050" y="2182813"/>
          <a:ext cx="5545138" cy="973137"/>
        </p:xfrm>
        <a:graphic>
          <a:graphicData uri="http://schemas.openxmlformats.org/presentationml/2006/ole">
            <p:oleObj spid="_x0000_s313351" name="Equation" r:id="rId3" imgW="3251160" imgH="571320" progId="Equation.DSMT4">
              <p:embed/>
            </p:oleObj>
          </a:graphicData>
        </a:graphic>
      </p:graphicFrame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250825" y="2349500"/>
            <a:ext cx="19589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四阶导数：</a:t>
            </a:r>
          </a:p>
        </p:txBody>
      </p:sp>
      <p:graphicFrame>
        <p:nvGraphicFramePr>
          <p:cNvPr id="313353" name="Object 9"/>
          <p:cNvGraphicFramePr>
            <a:graphicFrameLocks noChangeAspect="1"/>
          </p:cNvGraphicFramePr>
          <p:nvPr/>
        </p:nvGraphicFramePr>
        <p:xfrm>
          <a:off x="1908175" y="4292600"/>
          <a:ext cx="6959600" cy="968375"/>
        </p:xfrm>
        <a:graphic>
          <a:graphicData uri="http://schemas.openxmlformats.org/presentationml/2006/ole">
            <p:oleObj spid="_x0000_s313353" name="Equation" r:id="rId4" imgW="4101840" imgH="571320" progId="Equation.DSMT4">
              <p:embed/>
            </p:oleObj>
          </a:graphicData>
        </a:graphic>
      </p:graphicFrame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107950" y="4540250"/>
            <a:ext cx="19589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六阶导数：</a:t>
            </a:r>
          </a:p>
        </p:txBody>
      </p:sp>
      <p:graphicFrame>
        <p:nvGraphicFramePr>
          <p:cNvPr id="313355" name="Object 11"/>
          <p:cNvGraphicFramePr>
            <a:graphicFrameLocks noChangeAspect="1"/>
          </p:cNvGraphicFramePr>
          <p:nvPr/>
        </p:nvGraphicFramePr>
        <p:xfrm>
          <a:off x="2938463" y="3284538"/>
          <a:ext cx="1962150" cy="881062"/>
        </p:xfrm>
        <a:graphic>
          <a:graphicData uri="http://schemas.openxmlformats.org/presentationml/2006/ole">
            <p:oleObj spid="_x0000_s313355" name="Equation" r:id="rId5" imgW="1015920" imgH="457200" progId="Equation.DSMT4">
              <p:embed/>
            </p:oleObj>
          </a:graphicData>
        </a:graphic>
      </p:graphicFrame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5257800" y="3373438"/>
            <a:ext cx="1806575" cy="579437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隶书" pitchFamily="49" charset="-122"/>
              </a:rPr>
              <a:t>两对线圈</a:t>
            </a:r>
          </a:p>
        </p:txBody>
      </p:sp>
      <p:graphicFrame>
        <p:nvGraphicFramePr>
          <p:cNvPr id="313357" name="Object 13"/>
          <p:cNvGraphicFramePr>
            <a:graphicFrameLocks noChangeAspect="1"/>
          </p:cNvGraphicFramePr>
          <p:nvPr/>
        </p:nvGraphicFramePr>
        <p:xfrm>
          <a:off x="3059113" y="5416550"/>
          <a:ext cx="1963737" cy="1370013"/>
        </p:xfrm>
        <a:graphic>
          <a:graphicData uri="http://schemas.openxmlformats.org/presentationml/2006/ole">
            <p:oleObj spid="_x0000_s313357" name="Equation" r:id="rId6" imgW="1015920" imgH="711000" progId="Equation.DSMT4">
              <p:embed/>
            </p:oleObj>
          </a:graphicData>
        </a:graphic>
      </p:graphicFrame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5378450" y="5749925"/>
            <a:ext cx="2212975" cy="57943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隶书" pitchFamily="49" charset="-122"/>
              </a:rPr>
              <a:t>三对线圈？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Oval 2"/>
          <p:cNvSpPr>
            <a:spLocks noChangeAspect="1" noChangeArrowheads="1"/>
          </p:cNvSpPr>
          <p:nvPr/>
        </p:nvSpPr>
        <p:spPr bwMode="auto">
          <a:xfrm>
            <a:off x="3108325" y="1071563"/>
            <a:ext cx="4714875" cy="4714875"/>
          </a:xfrm>
          <a:prstGeom prst="ellipse">
            <a:avLst/>
          </a:prstGeom>
          <a:solidFill>
            <a:srgbClr val="CCFF33">
              <a:alpha val="50000"/>
            </a:srgbClr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2698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</a:t>
            </a:r>
            <a:endParaRPr lang="zh-CN" altLang="en-US" sz="3600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44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250825" y="1557338"/>
            <a:ext cx="332422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iii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更均匀的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磁场</a:t>
            </a:r>
            <a:endParaRPr kumimoji="1" lang="zh-CN" altLang="en-US" sz="2800">
              <a:solidFill>
                <a:srgbClr val="CC3300"/>
              </a:solidFill>
            </a:endParaRP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323850" y="5949950"/>
            <a:ext cx="30257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圆形元电流线圈对</a:t>
            </a:r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468313" y="2276475"/>
            <a:ext cx="1806575" cy="57943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隶书" pitchFamily="49" charset="-122"/>
              </a:rPr>
              <a:t>两对线圈</a:t>
            </a:r>
          </a:p>
        </p:txBody>
      </p:sp>
      <p:sp>
        <p:nvSpPr>
          <p:cNvPr id="314377" name="Line 9"/>
          <p:cNvSpPr>
            <a:spLocks noChangeShapeType="1"/>
          </p:cNvSpPr>
          <p:nvPr/>
        </p:nvSpPr>
        <p:spPr bwMode="auto">
          <a:xfrm flipV="1">
            <a:off x="3132138" y="3427413"/>
            <a:ext cx="56880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378" name="Line 10"/>
          <p:cNvSpPr>
            <a:spLocks noChangeShapeType="1"/>
          </p:cNvSpPr>
          <p:nvPr/>
        </p:nvSpPr>
        <p:spPr bwMode="auto">
          <a:xfrm flipH="1">
            <a:off x="4775200" y="576103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379" name="Line 11"/>
          <p:cNvSpPr>
            <a:spLocks noChangeShapeType="1"/>
          </p:cNvSpPr>
          <p:nvPr/>
        </p:nvSpPr>
        <p:spPr bwMode="auto">
          <a:xfrm>
            <a:off x="4775200" y="6064250"/>
            <a:ext cx="1368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5230813" y="5810250"/>
            <a:ext cx="479425" cy="4270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0" rIns="90000" bIns="0">
            <a:spAutoFit/>
          </a:bodyPr>
          <a:lstStyle/>
          <a:p>
            <a:r>
              <a:rPr kumimoji="1" lang="en-US" altLang="zh-CN" sz="2800" b="1" i="1"/>
              <a:t>d</a:t>
            </a:r>
            <a:r>
              <a:rPr kumimoji="1" lang="en-US" altLang="zh-CN" sz="2800" b="1" baseline="-25000"/>
              <a:t>1</a:t>
            </a:r>
            <a:endParaRPr kumimoji="1" lang="en-US" altLang="zh-CN" sz="2800" b="1"/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8343900" y="3357563"/>
            <a:ext cx="3190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sp>
        <p:nvSpPr>
          <p:cNvPr id="314382" name="Line 14"/>
          <p:cNvSpPr>
            <a:spLocks noChangeShapeType="1"/>
          </p:cNvSpPr>
          <p:nvPr/>
        </p:nvSpPr>
        <p:spPr bwMode="auto">
          <a:xfrm flipH="1">
            <a:off x="6143625" y="5761038"/>
            <a:ext cx="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pSp>
        <p:nvGrpSpPr>
          <p:cNvPr id="314383" name="Group 15"/>
          <p:cNvGrpSpPr>
            <a:grpSpLocks noChangeAspect="1"/>
          </p:cNvGrpSpPr>
          <p:nvPr/>
        </p:nvGrpSpPr>
        <p:grpSpPr bwMode="auto">
          <a:xfrm>
            <a:off x="5465763" y="1054100"/>
            <a:ext cx="1587" cy="4749800"/>
            <a:chOff x="2472" y="1371"/>
            <a:chExt cx="0" cy="2482"/>
          </a:xfrm>
        </p:grpSpPr>
        <p:sp>
          <p:nvSpPr>
            <p:cNvPr id="314384" name="Line 16"/>
            <p:cNvSpPr>
              <a:spLocks noChangeAspect="1" noChangeShapeType="1"/>
            </p:cNvSpPr>
            <p:nvPr/>
          </p:nvSpPr>
          <p:spPr bwMode="auto">
            <a:xfrm rot="4380000">
              <a:off x="1231" y="2612"/>
              <a:ext cx="2482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14385" name="Line 17"/>
            <p:cNvSpPr>
              <a:spLocks noChangeAspect="1" noChangeShapeType="1"/>
            </p:cNvSpPr>
            <p:nvPr/>
          </p:nvSpPr>
          <p:spPr bwMode="auto">
            <a:xfrm rot="17220000" flipH="1">
              <a:off x="1231" y="2612"/>
              <a:ext cx="2482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14386" name="Group 18"/>
          <p:cNvGrpSpPr>
            <a:grpSpLocks/>
          </p:cNvGrpSpPr>
          <p:nvPr/>
        </p:nvGrpSpPr>
        <p:grpSpPr bwMode="auto">
          <a:xfrm>
            <a:off x="3090863" y="3427413"/>
            <a:ext cx="4749800" cy="0"/>
            <a:chOff x="1338" y="2620"/>
            <a:chExt cx="3072" cy="0"/>
          </a:xfrm>
        </p:grpSpPr>
        <p:sp>
          <p:nvSpPr>
            <p:cNvPr id="314387" name="Line 19"/>
            <p:cNvSpPr>
              <a:spLocks noChangeAspect="1" noChangeShapeType="1"/>
            </p:cNvSpPr>
            <p:nvPr/>
          </p:nvSpPr>
          <p:spPr bwMode="auto">
            <a:xfrm rot="2400000">
              <a:off x="1338" y="2620"/>
              <a:ext cx="3072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14388" name="Line 20"/>
            <p:cNvSpPr>
              <a:spLocks noChangeAspect="1" noChangeShapeType="1"/>
            </p:cNvSpPr>
            <p:nvPr/>
          </p:nvSpPr>
          <p:spPr bwMode="auto">
            <a:xfrm rot="19200000" flipH="1">
              <a:off x="1338" y="2620"/>
              <a:ext cx="3072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14389" name="Group 21"/>
          <p:cNvGrpSpPr>
            <a:grpSpLocks/>
          </p:cNvGrpSpPr>
          <p:nvPr/>
        </p:nvGrpSpPr>
        <p:grpSpPr bwMode="auto">
          <a:xfrm>
            <a:off x="4395788" y="1169988"/>
            <a:ext cx="2162175" cy="4535487"/>
            <a:chOff x="2190" y="1185"/>
            <a:chExt cx="1362" cy="2857"/>
          </a:xfrm>
        </p:grpSpPr>
        <p:sp>
          <p:nvSpPr>
            <p:cNvPr id="314390" name="Oval 22"/>
            <p:cNvSpPr>
              <a:spLocks noChangeArrowheads="1"/>
            </p:cNvSpPr>
            <p:nvPr/>
          </p:nvSpPr>
          <p:spPr bwMode="auto">
            <a:xfrm>
              <a:off x="2190" y="1185"/>
              <a:ext cx="505" cy="2857"/>
            </a:xfrm>
            <a:prstGeom prst="ellipse">
              <a:avLst/>
            </a:prstGeom>
            <a:solidFill>
              <a:srgbClr val="FF66FF">
                <a:alpha val="20000"/>
              </a:srgb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4391" name="Oval 23"/>
            <p:cNvSpPr>
              <a:spLocks noChangeArrowheads="1"/>
            </p:cNvSpPr>
            <p:nvPr/>
          </p:nvSpPr>
          <p:spPr bwMode="auto">
            <a:xfrm>
              <a:off x="3047" y="1185"/>
              <a:ext cx="505" cy="2857"/>
            </a:xfrm>
            <a:prstGeom prst="ellipse">
              <a:avLst/>
            </a:prstGeom>
            <a:solidFill>
              <a:srgbClr val="FF66FF">
                <a:alpha val="20000"/>
              </a:srgb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14392" name="Group 24"/>
          <p:cNvGrpSpPr>
            <a:grpSpLocks/>
          </p:cNvGrpSpPr>
          <p:nvPr/>
        </p:nvGrpSpPr>
        <p:grpSpPr bwMode="auto">
          <a:xfrm>
            <a:off x="3302000" y="1916113"/>
            <a:ext cx="4329113" cy="3022600"/>
            <a:chOff x="1517" y="1707"/>
            <a:chExt cx="2727" cy="1904"/>
          </a:xfrm>
        </p:grpSpPr>
        <p:sp>
          <p:nvSpPr>
            <p:cNvPr id="314393" name="Oval 25"/>
            <p:cNvSpPr>
              <a:spLocks noChangeArrowheads="1"/>
            </p:cNvSpPr>
            <p:nvPr/>
          </p:nvSpPr>
          <p:spPr bwMode="auto">
            <a:xfrm>
              <a:off x="1517" y="1707"/>
              <a:ext cx="453" cy="1904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4394" name="Oval 26"/>
            <p:cNvSpPr>
              <a:spLocks noChangeArrowheads="1"/>
            </p:cNvSpPr>
            <p:nvPr/>
          </p:nvSpPr>
          <p:spPr bwMode="auto">
            <a:xfrm>
              <a:off x="3791" y="1707"/>
              <a:ext cx="453" cy="1904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14395" name="Group 27"/>
          <p:cNvGrpSpPr>
            <a:grpSpLocks noChangeAspect="1"/>
          </p:cNvGrpSpPr>
          <p:nvPr/>
        </p:nvGrpSpPr>
        <p:grpSpPr bwMode="auto">
          <a:xfrm>
            <a:off x="5465763" y="1054100"/>
            <a:ext cx="1587" cy="4749800"/>
            <a:chOff x="703" y="1434"/>
            <a:chExt cx="0" cy="2721"/>
          </a:xfrm>
        </p:grpSpPr>
        <p:sp>
          <p:nvSpPr>
            <p:cNvPr id="314396" name="Line 28"/>
            <p:cNvSpPr>
              <a:spLocks noChangeAspect="1" noChangeShapeType="1"/>
            </p:cNvSpPr>
            <p:nvPr/>
          </p:nvSpPr>
          <p:spPr bwMode="auto">
            <a:xfrm rot="23160000">
              <a:off x="703" y="1434"/>
              <a:ext cx="0" cy="272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14397" name="Line 29"/>
            <p:cNvSpPr>
              <a:spLocks noChangeAspect="1" noChangeShapeType="1"/>
            </p:cNvSpPr>
            <p:nvPr/>
          </p:nvSpPr>
          <p:spPr bwMode="auto">
            <a:xfrm rot="20040000" flipH="1">
              <a:off x="703" y="1435"/>
              <a:ext cx="0" cy="272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14398" name="Line 30"/>
          <p:cNvSpPr>
            <a:spLocks noChangeShapeType="1"/>
          </p:cNvSpPr>
          <p:nvPr/>
        </p:nvSpPr>
        <p:spPr bwMode="auto">
          <a:xfrm flipH="1" flipV="1">
            <a:off x="7267575" y="1917700"/>
            <a:ext cx="0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399" name="Text Box 31"/>
          <p:cNvSpPr txBox="1">
            <a:spLocks noChangeArrowheads="1"/>
          </p:cNvSpPr>
          <p:nvPr/>
        </p:nvSpPr>
        <p:spPr bwMode="auto">
          <a:xfrm>
            <a:off x="7051675" y="2492375"/>
            <a:ext cx="479425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  <a:r>
              <a:rPr kumimoji="1" lang="en-US" altLang="zh-CN" sz="2800" b="1" baseline="-25000"/>
              <a:t>2</a:t>
            </a:r>
            <a:endParaRPr kumimoji="1" lang="en-US" altLang="zh-CN" sz="2800" b="1"/>
          </a:p>
        </p:txBody>
      </p:sp>
      <p:sp>
        <p:nvSpPr>
          <p:cNvPr id="314400" name="Line 32"/>
          <p:cNvSpPr>
            <a:spLocks noChangeShapeType="1"/>
          </p:cNvSpPr>
          <p:nvPr/>
        </p:nvSpPr>
        <p:spPr bwMode="auto">
          <a:xfrm flipH="1" flipV="1">
            <a:off x="6167438" y="1177925"/>
            <a:ext cx="0" cy="2262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401" name="Text Box 33"/>
          <p:cNvSpPr txBox="1">
            <a:spLocks noChangeArrowheads="1"/>
          </p:cNvSpPr>
          <p:nvPr/>
        </p:nvSpPr>
        <p:spPr bwMode="auto">
          <a:xfrm>
            <a:off x="5924550" y="2190750"/>
            <a:ext cx="479425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  <a:r>
              <a:rPr kumimoji="1" lang="en-US" altLang="zh-CN" sz="2800" b="1" baseline="-25000"/>
              <a:t>1</a:t>
            </a:r>
            <a:endParaRPr kumimoji="1" lang="en-US" altLang="zh-CN" sz="2800" b="1"/>
          </a:p>
        </p:txBody>
      </p:sp>
      <p:sp>
        <p:nvSpPr>
          <p:cNvPr id="314402" name="Line 34"/>
          <p:cNvSpPr>
            <a:spLocks noChangeShapeType="1"/>
          </p:cNvSpPr>
          <p:nvPr/>
        </p:nvSpPr>
        <p:spPr bwMode="auto">
          <a:xfrm flipH="1">
            <a:off x="3622675" y="4941888"/>
            <a:ext cx="0" cy="162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403" name="Line 35"/>
          <p:cNvSpPr>
            <a:spLocks noChangeShapeType="1"/>
          </p:cNvSpPr>
          <p:nvPr/>
        </p:nvSpPr>
        <p:spPr bwMode="auto">
          <a:xfrm>
            <a:off x="3622675" y="6480175"/>
            <a:ext cx="3671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404" name="Text Box 36"/>
          <p:cNvSpPr txBox="1">
            <a:spLocks noChangeArrowheads="1"/>
          </p:cNvSpPr>
          <p:nvPr/>
        </p:nvSpPr>
        <p:spPr bwMode="auto">
          <a:xfrm>
            <a:off x="5207000" y="6242050"/>
            <a:ext cx="479425" cy="4270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0" rIns="90000" bIns="0">
            <a:spAutoFit/>
          </a:bodyPr>
          <a:lstStyle/>
          <a:p>
            <a:r>
              <a:rPr kumimoji="1" lang="en-US" altLang="zh-CN" sz="2800" b="1" i="1"/>
              <a:t>d</a:t>
            </a:r>
            <a:r>
              <a:rPr kumimoji="1" lang="en-US" altLang="zh-CN" sz="2800" b="1" baseline="-25000"/>
              <a:t>2</a:t>
            </a:r>
            <a:endParaRPr kumimoji="1" lang="en-US" altLang="zh-CN" sz="2800" b="1"/>
          </a:p>
        </p:txBody>
      </p:sp>
      <p:sp>
        <p:nvSpPr>
          <p:cNvPr id="314405" name="Line 37"/>
          <p:cNvSpPr>
            <a:spLocks noChangeShapeType="1"/>
          </p:cNvSpPr>
          <p:nvPr/>
        </p:nvSpPr>
        <p:spPr bwMode="auto">
          <a:xfrm flipH="1">
            <a:off x="7294563" y="4941888"/>
            <a:ext cx="0" cy="162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406" name="Arc 38"/>
          <p:cNvSpPr>
            <a:spLocks/>
          </p:cNvSpPr>
          <p:nvPr/>
        </p:nvSpPr>
        <p:spPr bwMode="auto">
          <a:xfrm rot="20700293" flipH="1">
            <a:off x="4829175" y="3313113"/>
            <a:ext cx="898525" cy="839787"/>
          </a:xfrm>
          <a:custGeom>
            <a:avLst/>
            <a:gdLst>
              <a:gd name="G0" fmla="+- 0 0 0"/>
              <a:gd name="G1" fmla="+- 8332 0 0"/>
              <a:gd name="G2" fmla="+- 21600 0 0"/>
              <a:gd name="T0" fmla="*/ 19928 w 21600"/>
              <a:gd name="T1" fmla="*/ 0 h 24303"/>
              <a:gd name="T2" fmla="*/ 14543 w 21600"/>
              <a:gd name="T3" fmla="*/ 24303 h 24303"/>
              <a:gd name="T4" fmla="*/ 0 w 21600"/>
              <a:gd name="T5" fmla="*/ 8332 h 24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303" fill="none" extrusionOk="0">
                <a:moveTo>
                  <a:pt x="19928" y="-1"/>
                </a:moveTo>
                <a:cubicBezTo>
                  <a:pt x="21031" y="2639"/>
                  <a:pt x="21600" y="5471"/>
                  <a:pt x="21600" y="8332"/>
                </a:cubicBezTo>
                <a:cubicBezTo>
                  <a:pt x="21600" y="14411"/>
                  <a:pt x="19037" y="20209"/>
                  <a:pt x="14542" y="24302"/>
                </a:cubicBezTo>
              </a:path>
              <a:path w="21600" h="24303" stroke="0" extrusionOk="0">
                <a:moveTo>
                  <a:pt x="19928" y="-1"/>
                </a:moveTo>
                <a:cubicBezTo>
                  <a:pt x="21031" y="2639"/>
                  <a:pt x="21600" y="5471"/>
                  <a:pt x="21600" y="8332"/>
                </a:cubicBezTo>
                <a:cubicBezTo>
                  <a:pt x="21600" y="14411"/>
                  <a:pt x="19037" y="20209"/>
                  <a:pt x="14542" y="24302"/>
                </a:cubicBezTo>
                <a:lnTo>
                  <a:pt x="0" y="833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14407" name="Arc 39"/>
          <p:cNvSpPr>
            <a:spLocks/>
          </p:cNvSpPr>
          <p:nvPr/>
        </p:nvSpPr>
        <p:spPr bwMode="auto">
          <a:xfrm rot="20700293" flipH="1">
            <a:off x="4214813" y="3355975"/>
            <a:ext cx="598487" cy="879475"/>
          </a:xfrm>
          <a:custGeom>
            <a:avLst/>
            <a:gdLst>
              <a:gd name="G0" fmla="+- 0 0 0"/>
              <a:gd name="G1" fmla="+- 14011 0 0"/>
              <a:gd name="G2" fmla="+- 21600 0 0"/>
              <a:gd name="T0" fmla="*/ 16440 w 21600"/>
              <a:gd name="T1" fmla="*/ 0 h 28994"/>
              <a:gd name="T2" fmla="*/ 15558 w 21600"/>
              <a:gd name="T3" fmla="*/ 28994 h 28994"/>
              <a:gd name="T4" fmla="*/ 0 w 21600"/>
              <a:gd name="T5" fmla="*/ 14011 h 28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994" fill="none" extrusionOk="0">
                <a:moveTo>
                  <a:pt x="16439" y="0"/>
                </a:moveTo>
                <a:cubicBezTo>
                  <a:pt x="19770" y="3908"/>
                  <a:pt x="21600" y="8875"/>
                  <a:pt x="21600" y="14011"/>
                </a:cubicBezTo>
                <a:cubicBezTo>
                  <a:pt x="21600" y="19598"/>
                  <a:pt x="19434" y="24969"/>
                  <a:pt x="15558" y="28994"/>
                </a:cubicBezTo>
              </a:path>
              <a:path w="21600" h="28994" stroke="0" extrusionOk="0">
                <a:moveTo>
                  <a:pt x="16439" y="0"/>
                </a:moveTo>
                <a:cubicBezTo>
                  <a:pt x="19770" y="3908"/>
                  <a:pt x="21600" y="8875"/>
                  <a:pt x="21600" y="14011"/>
                </a:cubicBezTo>
                <a:cubicBezTo>
                  <a:pt x="21600" y="19598"/>
                  <a:pt x="19434" y="24969"/>
                  <a:pt x="15558" y="28994"/>
                </a:cubicBezTo>
                <a:lnTo>
                  <a:pt x="0" y="14011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14408" name="Object 40"/>
          <p:cNvGraphicFramePr>
            <a:graphicFrameLocks noChangeAspect="1"/>
          </p:cNvGraphicFramePr>
          <p:nvPr/>
        </p:nvGraphicFramePr>
        <p:xfrm>
          <a:off x="611188" y="4492625"/>
          <a:ext cx="1643062" cy="881063"/>
        </p:xfrm>
        <a:graphic>
          <a:graphicData uri="http://schemas.openxmlformats.org/presentationml/2006/ole">
            <p:oleObj spid="_x0000_s314408" name="Equation" r:id="rId3" imgW="850680" imgH="457200" progId="Equation.DSMT4">
              <p:embed/>
            </p:oleObj>
          </a:graphicData>
        </a:graphic>
      </p:graphicFrame>
      <p:sp>
        <p:nvSpPr>
          <p:cNvPr id="314409" name="Line 41"/>
          <p:cNvSpPr>
            <a:spLocks noChangeShapeType="1"/>
          </p:cNvSpPr>
          <p:nvPr/>
        </p:nvSpPr>
        <p:spPr bwMode="auto">
          <a:xfrm flipV="1">
            <a:off x="2195513" y="3933825"/>
            <a:ext cx="2016125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4410" name="Freeform 42"/>
          <p:cNvSpPr>
            <a:spLocks/>
          </p:cNvSpPr>
          <p:nvPr/>
        </p:nvSpPr>
        <p:spPr bwMode="auto">
          <a:xfrm>
            <a:off x="2124075" y="4006850"/>
            <a:ext cx="2808288" cy="1290638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1039" y="813"/>
              </a:cxn>
              <a:cxn ang="0">
                <a:pos x="1769" y="0"/>
              </a:cxn>
            </a:cxnLst>
            <a:rect l="0" t="0" r="r" b="b"/>
            <a:pathLst>
              <a:path w="1769" h="813">
                <a:moveTo>
                  <a:pt x="0" y="453"/>
                </a:moveTo>
                <a:lnTo>
                  <a:pt x="1039" y="813"/>
                </a:lnTo>
                <a:lnTo>
                  <a:pt x="176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314411" name="Object 43"/>
          <p:cNvGraphicFramePr>
            <a:graphicFrameLocks noChangeAspect="1"/>
          </p:cNvGraphicFramePr>
          <p:nvPr/>
        </p:nvGraphicFramePr>
        <p:xfrm>
          <a:off x="7380288" y="5049838"/>
          <a:ext cx="1662112" cy="1403350"/>
        </p:xfrm>
        <a:graphic>
          <a:graphicData uri="http://schemas.openxmlformats.org/presentationml/2006/ole">
            <p:oleObj spid="_x0000_s314411" name="Equation" r:id="rId4" imgW="990360" imgH="838080" progId="Equation.DSMT4">
              <p:embed/>
            </p:oleObj>
          </a:graphicData>
        </a:graphic>
      </p:graphicFrame>
      <p:sp>
        <p:nvSpPr>
          <p:cNvPr id="314412" name="Text Box 44"/>
          <p:cNvSpPr txBox="1">
            <a:spLocks noChangeArrowheads="1"/>
          </p:cNvSpPr>
          <p:nvPr/>
        </p:nvSpPr>
        <p:spPr bwMode="auto">
          <a:xfrm>
            <a:off x="7667625" y="4365625"/>
            <a:ext cx="12636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/>
              <a:t>Maxwell</a:t>
            </a:r>
          </a:p>
        </p:txBody>
      </p:sp>
      <p:sp>
        <p:nvSpPr>
          <p:cNvPr id="314413" name="AutoShape 45"/>
          <p:cNvSpPr>
            <a:spLocks/>
          </p:cNvSpPr>
          <p:nvPr/>
        </p:nvSpPr>
        <p:spPr bwMode="auto">
          <a:xfrm>
            <a:off x="7194550" y="908050"/>
            <a:ext cx="1698625" cy="538163"/>
          </a:xfrm>
          <a:prstGeom prst="borderCallout1">
            <a:avLst>
              <a:gd name="adj1" fmla="val 24000"/>
              <a:gd name="adj2" fmla="val -5134"/>
              <a:gd name="adj3" fmla="val 72667"/>
              <a:gd name="adj4" fmla="val -4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kumimoji="1" lang="en-US" altLang="zh-CN" sz="2800"/>
              <a:t>Helmholtz</a:t>
            </a:r>
          </a:p>
        </p:txBody>
      </p:sp>
      <p:graphicFrame>
        <p:nvGraphicFramePr>
          <p:cNvPr id="314414" name="Object 46"/>
          <p:cNvGraphicFramePr>
            <a:graphicFrameLocks noChangeAspect="1"/>
          </p:cNvGraphicFramePr>
          <p:nvPr/>
        </p:nvGraphicFramePr>
        <p:xfrm>
          <a:off x="395288" y="3141663"/>
          <a:ext cx="1962150" cy="881062"/>
        </p:xfrm>
        <a:graphic>
          <a:graphicData uri="http://schemas.openxmlformats.org/presentationml/2006/ole">
            <p:oleObj spid="_x0000_s314414" name="Equation" r:id="rId5" imgW="10159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1000"/>
                                        <p:tgtEl>
                                          <p:spTgt spid="3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4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000"/>
                                        <p:tgtEl>
                                          <p:spTgt spid="3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3144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nimBg="1"/>
      <p:bldP spid="314406" grpId="0" animBg="1"/>
      <p:bldP spid="314407" grpId="0" animBg="1"/>
      <p:bldP spid="314409" grpId="0" animBg="1"/>
      <p:bldP spid="314410" grpId="0" animBg="1"/>
      <p:bldP spid="314412" grpId="0"/>
      <p:bldP spid="314413" grpId="0" animBg="1"/>
      <p:bldP spid="314413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781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线圈对－</a:t>
            </a:r>
            <a:r>
              <a:rPr lang="zh-CN" altLang="en-US">
                <a:ea typeface="隶书" pitchFamily="49" charset="-122"/>
              </a:rPr>
              <a:t>两对线圈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45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32422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iii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更均匀的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磁场</a:t>
            </a:r>
            <a:endParaRPr kumimoji="1" lang="zh-CN" altLang="en-US" sz="2800">
              <a:solidFill>
                <a:srgbClr val="CC3300"/>
              </a:solidFill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5867400" y="1125538"/>
            <a:ext cx="26701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圆形元电流线圈</a:t>
            </a:r>
          </a:p>
        </p:txBody>
      </p:sp>
      <p:graphicFrame>
        <p:nvGraphicFramePr>
          <p:cNvPr id="315399" name="Object 7"/>
          <p:cNvGraphicFramePr>
            <a:graphicFrameLocks noChangeAspect="1"/>
          </p:cNvGraphicFramePr>
          <p:nvPr/>
        </p:nvGraphicFramePr>
        <p:xfrm>
          <a:off x="6515100" y="2886075"/>
          <a:ext cx="2427288" cy="881063"/>
        </p:xfrm>
        <a:graphic>
          <a:graphicData uri="http://schemas.openxmlformats.org/presentationml/2006/ole">
            <p:oleObj spid="_x0000_s315399" name="Equation" r:id="rId3" imgW="1257120" imgH="457200" progId="Equation.DSMT4">
              <p:embed/>
            </p:oleObj>
          </a:graphicData>
        </a:graphic>
      </p:graphicFrame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1187450" y="2060575"/>
            <a:ext cx="72929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FF0000"/>
                </a:solidFill>
                <a:ea typeface="隶书" pitchFamily="49" charset="-122"/>
              </a:rPr>
              <a:t>二阶导数与四阶导数同时为零</a:t>
            </a:r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：</a:t>
            </a:r>
            <a:r>
              <a:rPr kumimoji="1" lang="zh-CN" altLang="en-US" sz="2800">
                <a:ea typeface="隶书" pitchFamily="49" charset="-122"/>
                <a:sym typeface="Wingdings" pitchFamily="2" charset="2"/>
              </a:rPr>
              <a:t>（匝数匹配）</a:t>
            </a:r>
            <a:endParaRPr kumimoji="1" lang="zh-CN" altLang="en-US" sz="2800">
              <a:ea typeface="隶书" pitchFamily="49" charset="-122"/>
            </a:endParaRPr>
          </a:p>
        </p:txBody>
      </p:sp>
      <p:graphicFrame>
        <p:nvGraphicFramePr>
          <p:cNvPr id="315401" name="Object 9"/>
          <p:cNvGraphicFramePr>
            <a:graphicFrameLocks noChangeAspect="1"/>
          </p:cNvGraphicFramePr>
          <p:nvPr/>
        </p:nvGraphicFramePr>
        <p:xfrm>
          <a:off x="539750" y="2708275"/>
          <a:ext cx="5292725" cy="1238250"/>
        </p:xfrm>
        <a:graphic>
          <a:graphicData uri="http://schemas.openxmlformats.org/presentationml/2006/ole">
            <p:oleObj spid="_x0000_s315401" name="Equation" r:id="rId4" imgW="2438280" imgH="571320" progId="Equation.DSMT4">
              <p:embed/>
            </p:oleObj>
          </a:graphicData>
        </a:graphic>
      </p:graphicFrame>
      <p:graphicFrame>
        <p:nvGraphicFramePr>
          <p:cNvPr id="315402" name="Object 10"/>
          <p:cNvGraphicFramePr>
            <a:graphicFrameLocks noChangeAspect="1"/>
          </p:cNvGraphicFramePr>
          <p:nvPr/>
        </p:nvGraphicFramePr>
        <p:xfrm>
          <a:off x="122238" y="4649788"/>
          <a:ext cx="4567237" cy="1658937"/>
        </p:xfrm>
        <a:graphic>
          <a:graphicData uri="http://schemas.openxmlformats.org/presentationml/2006/ole">
            <p:oleObj spid="_x0000_s315402" name="Equation" r:id="rId5" imgW="2514600" imgH="914400" progId="Equation.DSMT4">
              <p:embed/>
            </p:oleObj>
          </a:graphicData>
        </a:graphic>
      </p:graphicFrame>
      <p:graphicFrame>
        <p:nvGraphicFramePr>
          <p:cNvPr id="315403" name="Object 11"/>
          <p:cNvGraphicFramePr>
            <a:graphicFrameLocks noChangeAspect="1"/>
          </p:cNvGraphicFramePr>
          <p:nvPr/>
        </p:nvGraphicFramePr>
        <p:xfrm>
          <a:off x="5761038" y="4149725"/>
          <a:ext cx="1906587" cy="801688"/>
        </p:xfrm>
        <a:graphic>
          <a:graphicData uri="http://schemas.openxmlformats.org/presentationml/2006/ole">
            <p:oleObj spid="_x0000_s315403" name="Equation" r:id="rId6" imgW="965160" imgH="406080" progId="Equation.DSMT4">
              <p:embed/>
            </p:oleObj>
          </a:graphicData>
        </a:graphic>
      </p:graphicFrame>
      <p:sp>
        <p:nvSpPr>
          <p:cNvPr id="315404" name="AutoShape 12"/>
          <p:cNvSpPr>
            <a:spLocks noChangeArrowheads="1"/>
          </p:cNvSpPr>
          <p:nvPr/>
        </p:nvSpPr>
        <p:spPr bwMode="auto">
          <a:xfrm>
            <a:off x="5940425" y="3040063"/>
            <a:ext cx="431800" cy="5746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15405" name="Object 13"/>
          <p:cNvGraphicFramePr>
            <a:graphicFrameLocks noChangeAspect="1"/>
          </p:cNvGraphicFramePr>
          <p:nvPr/>
        </p:nvGraphicFramePr>
        <p:xfrm>
          <a:off x="4906963" y="5140325"/>
          <a:ext cx="4129087" cy="881063"/>
        </p:xfrm>
        <a:graphic>
          <a:graphicData uri="http://schemas.openxmlformats.org/presentationml/2006/ole">
            <p:oleObj spid="_x0000_s315405" name="Equation" r:id="rId7" imgW="2197080" imgH="469800" progId="Equation.DSMT4">
              <p:embed/>
            </p:oleObj>
          </a:graphicData>
        </a:graphic>
      </p:graphicFrame>
      <p:sp>
        <p:nvSpPr>
          <p:cNvPr id="315406" name="AutoShape 14"/>
          <p:cNvSpPr>
            <a:spLocks noChangeArrowheads="1"/>
          </p:cNvSpPr>
          <p:nvPr/>
        </p:nvSpPr>
        <p:spPr bwMode="auto">
          <a:xfrm>
            <a:off x="1908175" y="4076700"/>
            <a:ext cx="5762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5426075" y="6165850"/>
            <a:ext cx="2390775" cy="519113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>
                <a:solidFill>
                  <a:schemeClr val="bg1"/>
                </a:solidFill>
              </a:rPr>
              <a:t>Helmholtz</a:t>
            </a:r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条件</a:t>
            </a:r>
            <a:endParaRPr kumimoji="1" lang="zh-CN" altLang="en-US" sz="2800" b="1" i="1">
              <a:solidFill>
                <a:schemeClr val="bg1"/>
              </a:solidFill>
            </a:endParaRPr>
          </a:p>
        </p:txBody>
      </p:sp>
      <p:sp>
        <p:nvSpPr>
          <p:cNvPr id="315408" name="Freeform 16"/>
          <p:cNvSpPr>
            <a:spLocks/>
          </p:cNvSpPr>
          <p:nvPr/>
        </p:nvSpPr>
        <p:spPr bwMode="auto">
          <a:xfrm>
            <a:off x="7308850" y="5876925"/>
            <a:ext cx="1008063" cy="87630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182" y="499"/>
              </a:cxn>
              <a:cxn ang="0">
                <a:pos x="635" y="0"/>
              </a:cxn>
            </a:cxnLst>
            <a:rect l="0" t="0" r="r" b="b"/>
            <a:pathLst>
              <a:path w="635" h="552">
                <a:moveTo>
                  <a:pt x="0" y="317"/>
                </a:moveTo>
                <a:cubicBezTo>
                  <a:pt x="38" y="434"/>
                  <a:pt x="76" y="552"/>
                  <a:pt x="182" y="499"/>
                </a:cubicBezTo>
                <a:cubicBezTo>
                  <a:pt x="288" y="446"/>
                  <a:pt x="461" y="223"/>
                  <a:pt x="635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6" grpId="0" animBg="1"/>
      <p:bldP spid="315407" grpId="0" animBg="1"/>
      <p:bldP spid="31540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7815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线圈对－</a:t>
            </a:r>
            <a:r>
              <a:rPr lang="zh-CN" altLang="en-US">
                <a:ea typeface="隶书" pitchFamily="49" charset="-122"/>
              </a:rPr>
              <a:t>两对线圈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46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332422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iii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更均匀的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磁场</a:t>
            </a:r>
            <a:endParaRPr kumimoji="1" lang="zh-CN" altLang="en-US" sz="2800">
              <a:solidFill>
                <a:srgbClr val="CC3300"/>
              </a:solidFill>
            </a:endParaRP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5867400" y="1268413"/>
            <a:ext cx="26701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圆形元电流线圈</a:t>
            </a:r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569913" y="2133600"/>
            <a:ext cx="80041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>
                <a:solidFill>
                  <a:srgbClr val="0000FF"/>
                </a:solidFill>
                <a:latin typeface="黑体"/>
                <a:ea typeface="隶书" pitchFamily="49" charset="-122"/>
              </a:rPr>
              <a:t>“</a:t>
            </a:r>
            <a:r>
              <a:rPr kumimoji="1" lang="zh-CN" altLang="en-US" sz="2800">
                <a:solidFill>
                  <a:srgbClr val="0000FF"/>
                </a:solidFill>
                <a:ea typeface="隶书" pitchFamily="49" charset="-122"/>
              </a:rPr>
              <a:t>意外</a:t>
            </a:r>
            <a:r>
              <a:rPr kumimoji="1" lang="zh-CN" altLang="en-US" sz="2800">
                <a:solidFill>
                  <a:srgbClr val="0000FF"/>
                </a:solidFill>
                <a:latin typeface="黑体"/>
                <a:ea typeface="隶书" pitchFamily="49" charset="-122"/>
              </a:rPr>
              <a:t>”</a:t>
            </a:r>
            <a:r>
              <a:rPr kumimoji="1" lang="zh-CN" altLang="en-US" sz="2800">
                <a:solidFill>
                  <a:srgbClr val="FF0000"/>
                </a:solidFill>
                <a:ea typeface="隶书" pitchFamily="49" charset="-122"/>
              </a:rPr>
              <a:t>收获：</a:t>
            </a:r>
            <a:r>
              <a:rPr kumimoji="1" lang="zh-CN" altLang="en-US" sz="2800">
                <a:ea typeface="隶书" pitchFamily="49" charset="-122"/>
              </a:rPr>
              <a:t>二阶、四阶、六阶导数</a:t>
            </a:r>
            <a:r>
              <a:rPr kumimoji="1" lang="zh-CN" altLang="en-US" sz="2800">
                <a:solidFill>
                  <a:srgbClr val="0000FF"/>
                </a:solidFill>
                <a:ea typeface="隶书" pitchFamily="49" charset="-122"/>
              </a:rPr>
              <a:t>同时为零</a:t>
            </a:r>
            <a:r>
              <a:rPr kumimoji="1" lang="zh-CN" altLang="en-US" sz="2800">
                <a:solidFill>
                  <a:srgbClr val="FF0000"/>
                </a:solidFill>
                <a:ea typeface="隶书" pitchFamily="49" charset="-122"/>
              </a:rPr>
              <a:t>！</a:t>
            </a:r>
          </a:p>
        </p:txBody>
      </p:sp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900113" y="5805488"/>
          <a:ext cx="2951162" cy="803275"/>
        </p:xfrm>
        <a:graphic>
          <a:graphicData uri="http://schemas.openxmlformats.org/presentationml/2006/ole">
            <p:oleObj spid="_x0000_s316424" name="Equation" r:id="rId3" imgW="1536480" imgH="419040" progId="Equation.DSMT4">
              <p:embed/>
            </p:oleObj>
          </a:graphicData>
        </a:graphic>
      </p:graphicFrame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2089150" y="2770188"/>
          <a:ext cx="5291138" cy="803275"/>
        </p:xfrm>
        <a:graphic>
          <a:graphicData uri="http://schemas.openxmlformats.org/presentationml/2006/ole">
            <p:oleObj spid="_x0000_s316425" name="Equation" r:id="rId4" imgW="2755800" imgH="419040" progId="Equation.DSMT4">
              <p:embed/>
            </p:oleObj>
          </a:graphicData>
        </a:graphic>
      </p:graphicFrame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4429125" y="3697288"/>
          <a:ext cx="4572000" cy="2900362"/>
        </p:xfrm>
        <a:graphic>
          <a:graphicData uri="http://schemas.openxmlformats.org/presentationml/2006/ole">
            <p:oleObj spid="_x0000_s316426" name="Equation" r:id="rId5" imgW="2197080" imgH="1396800" progId="Equation.DSMT4">
              <p:embed/>
            </p:oleObj>
          </a:graphicData>
        </a:graphic>
      </p:graphicFrame>
      <p:sp>
        <p:nvSpPr>
          <p:cNvPr id="316427" name="Freeform 11"/>
          <p:cNvSpPr>
            <a:spLocks/>
          </p:cNvSpPr>
          <p:nvPr/>
        </p:nvSpPr>
        <p:spPr bwMode="auto">
          <a:xfrm>
            <a:off x="4356100" y="5937250"/>
            <a:ext cx="1008063" cy="87630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182" y="499"/>
              </a:cxn>
              <a:cxn ang="0">
                <a:pos x="635" y="0"/>
              </a:cxn>
            </a:cxnLst>
            <a:rect l="0" t="0" r="r" b="b"/>
            <a:pathLst>
              <a:path w="635" h="552">
                <a:moveTo>
                  <a:pt x="0" y="317"/>
                </a:moveTo>
                <a:cubicBezTo>
                  <a:pt x="38" y="434"/>
                  <a:pt x="76" y="552"/>
                  <a:pt x="182" y="499"/>
                </a:cubicBezTo>
                <a:cubicBezTo>
                  <a:pt x="288" y="446"/>
                  <a:pt x="461" y="223"/>
                  <a:pt x="635" y="0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7021513" y="4303713"/>
            <a:ext cx="2051050" cy="865187"/>
          </a:xfrm>
          <a:prstGeom prst="rect">
            <a:avLst/>
          </a:prstGeom>
          <a:solidFill>
            <a:srgbClr val="985E10">
              <a:alpha val="3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6716713" y="5348288"/>
            <a:ext cx="2051050" cy="865187"/>
          </a:xfrm>
          <a:prstGeom prst="rect">
            <a:avLst/>
          </a:prstGeom>
          <a:solidFill>
            <a:srgbClr val="0000FF">
              <a:alpha val="3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16430" name="Object 14"/>
          <p:cNvGraphicFramePr>
            <a:graphicFrameLocks noChangeAspect="1"/>
          </p:cNvGraphicFramePr>
          <p:nvPr/>
        </p:nvGraphicFramePr>
        <p:xfrm>
          <a:off x="911225" y="4868863"/>
          <a:ext cx="1860550" cy="762000"/>
        </p:xfrm>
        <a:graphic>
          <a:graphicData uri="http://schemas.openxmlformats.org/presentationml/2006/ole">
            <p:oleObj spid="_x0000_s316430" name="Equation" r:id="rId6" imgW="990360" imgH="406080" progId="Equation.DSMT4">
              <p:embed/>
            </p:oleObj>
          </a:graphicData>
        </a:graphic>
      </p:graphicFrame>
      <p:graphicFrame>
        <p:nvGraphicFramePr>
          <p:cNvPr id="316431" name="Object 15"/>
          <p:cNvGraphicFramePr>
            <a:graphicFrameLocks noChangeAspect="1"/>
          </p:cNvGraphicFramePr>
          <p:nvPr/>
        </p:nvGraphicFramePr>
        <p:xfrm>
          <a:off x="179388" y="3860800"/>
          <a:ext cx="4071937" cy="803275"/>
        </p:xfrm>
        <a:graphic>
          <a:graphicData uri="http://schemas.openxmlformats.org/presentationml/2006/ole">
            <p:oleObj spid="_x0000_s316431" name="Equation" r:id="rId7" imgW="212076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1643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64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7" grpId="0" animBg="1"/>
      <p:bldP spid="316428" grpId="0" animBg="1"/>
      <p:bldP spid="31642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984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线圈对－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梯度磁场</a:t>
            </a:r>
            <a:endParaRPr lang="zh-CN" altLang="en-US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47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69373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iv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）（串联反接）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反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（接）</a:t>
            </a:r>
            <a:r>
              <a:rPr kumimoji="1" lang="en-US" altLang="zh-CN" sz="2800">
                <a:solidFill>
                  <a:srgbClr val="0000FF"/>
                </a:solidFill>
                <a:ea typeface="黑体" pitchFamily="49" charset="-122"/>
              </a:rPr>
              <a:t>Helmholtz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线圈</a:t>
            </a:r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6084888" y="908050"/>
            <a:ext cx="26701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圆形元电流线圈</a:t>
            </a:r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>
            <a:off x="1368425" y="4437063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317448" name="Object 8"/>
          <p:cNvGraphicFramePr>
            <a:graphicFrameLocks noChangeAspect="1"/>
          </p:cNvGraphicFramePr>
          <p:nvPr/>
        </p:nvGraphicFramePr>
        <p:xfrm>
          <a:off x="341313" y="2182813"/>
          <a:ext cx="8459787" cy="1101725"/>
        </p:xfrm>
        <a:graphic>
          <a:graphicData uri="http://schemas.openxmlformats.org/presentationml/2006/ole">
            <p:oleObj spid="_x0000_s317448" name="Equation" r:id="rId3" imgW="3898800" imgH="507960" progId="Equation.DSMT4">
              <p:embed/>
            </p:oleObj>
          </a:graphicData>
        </a:graphic>
      </p:graphicFrame>
      <p:graphicFrame>
        <p:nvGraphicFramePr>
          <p:cNvPr id="317449" name="Object 9"/>
          <p:cNvGraphicFramePr>
            <a:graphicFrameLocks noChangeAspect="1"/>
          </p:cNvGraphicFramePr>
          <p:nvPr/>
        </p:nvGraphicFramePr>
        <p:xfrm>
          <a:off x="2268538" y="3429000"/>
          <a:ext cx="4187825" cy="1046163"/>
        </p:xfrm>
        <a:graphic>
          <a:graphicData uri="http://schemas.openxmlformats.org/presentationml/2006/ole">
            <p:oleObj spid="_x0000_s317449" name="Equation" r:id="rId4" imgW="1930320" imgH="482400" progId="Equation.DSMT4">
              <p:embed/>
            </p:oleObj>
          </a:graphicData>
        </a:graphic>
      </p:graphicFrame>
      <p:grpSp>
        <p:nvGrpSpPr>
          <p:cNvPr id="317450" name="Group 10"/>
          <p:cNvGrpSpPr>
            <a:grpSpLocks/>
          </p:cNvGrpSpPr>
          <p:nvPr/>
        </p:nvGrpSpPr>
        <p:grpSpPr bwMode="auto">
          <a:xfrm>
            <a:off x="323850" y="4797425"/>
            <a:ext cx="2087563" cy="1368425"/>
            <a:chOff x="204" y="3022"/>
            <a:chExt cx="1315" cy="862"/>
          </a:xfrm>
        </p:grpSpPr>
        <p:sp>
          <p:nvSpPr>
            <p:cNvPr id="317451" name="Oval 11"/>
            <p:cNvSpPr>
              <a:spLocks noChangeArrowheads="1"/>
            </p:cNvSpPr>
            <p:nvPr/>
          </p:nvSpPr>
          <p:spPr bwMode="auto">
            <a:xfrm>
              <a:off x="204" y="3022"/>
              <a:ext cx="408" cy="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7452" name="Oval 12"/>
            <p:cNvSpPr>
              <a:spLocks noChangeArrowheads="1"/>
            </p:cNvSpPr>
            <p:nvPr/>
          </p:nvSpPr>
          <p:spPr bwMode="auto">
            <a:xfrm>
              <a:off x="1111" y="3022"/>
              <a:ext cx="408" cy="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17453" name="Line 13"/>
          <p:cNvSpPr>
            <a:spLocks noChangeShapeType="1"/>
          </p:cNvSpPr>
          <p:nvPr/>
        </p:nvSpPr>
        <p:spPr bwMode="auto">
          <a:xfrm>
            <a:off x="73025" y="5481638"/>
            <a:ext cx="2698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647700" y="6165850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7455" name="Line 15"/>
          <p:cNvSpPr>
            <a:spLocks noChangeShapeType="1"/>
          </p:cNvSpPr>
          <p:nvPr/>
        </p:nvSpPr>
        <p:spPr bwMode="auto">
          <a:xfrm>
            <a:off x="2087563" y="6165850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7456" name="Line 16"/>
          <p:cNvSpPr>
            <a:spLocks noChangeShapeType="1"/>
          </p:cNvSpPr>
          <p:nvPr/>
        </p:nvSpPr>
        <p:spPr bwMode="auto">
          <a:xfrm>
            <a:off x="647700" y="6438900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7457" name="Text Box 17"/>
          <p:cNvSpPr txBox="1">
            <a:spLocks noChangeArrowheads="1"/>
          </p:cNvSpPr>
          <p:nvPr/>
        </p:nvSpPr>
        <p:spPr bwMode="auto">
          <a:xfrm>
            <a:off x="1168400" y="6149975"/>
            <a:ext cx="358775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d</a:t>
            </a:r>
          </a:p>
        </p:txBody>
      </p:sp>
      <p:sp>
        <p:nvSpPr>
          <p:cNvPr id="317458" name="Line 18"/>
          <p:cNvSpPr>
            <a:spLocks noChangeShapeType="1"/>
          </p:cNvSpPr>
          <p:nvPr/>
        </p:nvSpPr>
        <p:spPr bwMode="auto">
          <a:xfrm flipV="1">
            <a:off x="647700" y="4868863"/>
            <a:ext cx="179388" cy="612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7459" name="Line 19"/>
          <p:cNvSpPr>
            <a:spLocks noChangeShapeType="1"/>
          </p:cNvSpPr>
          <p:nvPr/>
        </p:nvSpPr>
        <p:spPr bwMode="auto">
          <a:xfrm flipV="1">
            <a:off x="2087563" y="4868863"/>
            <a:ext cx="179387" cy="612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95288" y="48688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1835150" y="48688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2555875" y="5430838"/>
            <a:ext cx="3190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graphicFrame>
        <p:nvGraphicFramePr>
          <p:cNvPr id="317463" name="Object 23"/>
          <p:cNvGraphicFramePr>
            <a:graphicFrameLocks noChangeAspect="1"/>
          </p:cNvGraphicFramePr>
          <p:nvPr/>
        </p:nvGraphicFramePr>
        <p:xfrm>
          <a:off x="3492500" y="5507038"/>
          <a:ext cx="5268913" cy="1017587"/>
        </p:xfrm>
        <a:graphic>
          <a:graphicData uri="http://schemas.openxmlformats.org/presentationml/2006/ole">
            <p:oleObj spid="_x0000_s317463" name="Equation" r:id="rId5" imgW="2692080" imgH="520560" progId="Equation.DSMT4">
              <p:embed/>
            </p:oleObj>
          </a:graphicData>
        </a:graphic>
      </p:graphicFrame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5508625" y="1989138"/>
            <a:ext cx="431800" cy="1295400"/>
          </a:xfrm>
          <a:prstGeom prst="ellipse">
            <a:avLst/>
          </a:prstGeom>
          <a:solidFill>
            <a:srgbClr val="CCFF33">
              <a:alpha val="70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17465" name="Text Box 25"/>
          <p:cNvSpPr txBox="1">
            <a:spLocks noChangeArrowheads="1"/>
          </p:cNvSpPr>
          <p:nvPr/>
        </p:nvSpPr>
        <p:spPr bwMode="auto">
          <a:xfrm>
            <a:off x="2843213" y="4724400"/>
            <a:ext cx="4549775" cy="519113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chemeClr val="bg1"/>
                </a:solidFill>
              </a:rPr>
              <a:t>满足</a:t>
            </a:r>
            <a:r>
              <a:rPr kumimoji="1" lang="en-US" altLang="zh-CN" sz="2800">
                <a:solidFill>
                  <a:schemeClr val="bg1"/>
                </a:solidFill>
              </a:rPr>
              <a:t>Helmholtz</a:t>
            </a:r>
            <a:r>
              <a:rPr kumimoji="1" lang="zh-CN" altLang="en-US" sz="2800">
                <a:solidFill>
                  <a:schemeClr val="bg1"/>
                </a:solidFill>
              </a:rPr>
              <a:t>条件时：</a:t>
            </a:r>
            <a:r>
              <a:rPr kumimoji="1" lang="en-US" altLang="zh-CN" sz="2800" b="1" i="1">
                <a:solidFill>
                  <a:srgbClr val="FF0000"/>
                </a:solidFill>
              </a:rPr>
              <a:t>d </a:t>
            </a:r>
            <a:r>
              <a:rPr kumimoji="1" lang="en-US" altLang="zh-CN" sz="2800" b="1">
                <a:solidFill>
                  <a:srgbClr val="FF0000"/>
                </a:solidFill>
              </a:rPr>
              <a:t>= </a:t>
            </a:r>
            <a:r>
              <a:rPr kumimoji="1" lang="en-US" altLang="zh-CN" sz="2800" b="1" i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7466" name="Text Box 26"/>
          <p:cNvSpPr txBox="1">
            <a:spLocks noChangeArrowheads="1"/>
          </p:cNvSpPr>
          <p:nvPr/>
        </p:nvSpPr>
        <p:spPr bwMode="auto">
          <a:xfrm>
            <a:off x="7451725" y="4354513"/>
            <a:ext cx="1603375" cy="9461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串联反接</a:t>
            </a:r>
          </a:p>
          <a:p>
            <a:pPr algn="ctr"/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检测线圈</a:t>
            </a:r>
            <a:endParaRPr kumimoji="1" lang="zh-CN" altLang="en-US" sz="2800">
              <a:solidFill>
                <a:schemeClr val="bg1"/>
              </a:solidFill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49847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2.1.4.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线圈对－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梯度磁场</a:t>
            </a:r>
            <a:endParaRPr lang="zh-CN" altLang="en-US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48</a:t>
            </a: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69373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iv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）（串联反接）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反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（接）</a:t>
            </a:r>
            <a:r>
              <a:rPr kumimoji="1" lang="en-US" altLang="zh-CN" sz="2800">
                <a:solidFill>
                  <a:srgbClr val="0000FF"/>
                </a:solidFill>
                <a:ea typeface="黑体" pitchFamily="49" charset="-122"/>
              </a:rPr>
              <a:t>Helmholtz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线圈</a:t>
            </a:r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6084888" y="908050"/>
            <a:ext cx="26701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圆形元电流线圈</a:t>
            </a:r>
          </a:p>
        </p:txBody>
      </p:sp>
      <p:sp>
        <p:nvSpPr>
          <p:cNvPr id="318471" name="Line 7"/>
          <p:cNvSpPr>
            <a:spLocks noChangeShapeType="1"/>
          </p:cNvSpPr>
          <p:nvPr/>
        </p:nvSpPr>
        <p:spPr bwMode="auto">
          <a:xfrm>
            <a:off x="1368425" y="4437063"/>
            <a:ext cx="0" cy="18002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 type="triangle" w="med" len="med"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1270000" y="2246313"/>
          <a:ext cx="6254750" cy="1182687"/>
        </p:xfrm>
        <a:graphic>
          <a:graphicData uri="http://schemas.openxmlformats.org/presentationml/2006/ole">
            <p:oleObj spid="_x0000_s318472" name="Equation" r:id="rId3" imgW="2882880" imgH="545760" progId="Equation.DSMT4">
              <p:embed/>
            </p:oleObj>
          </a:graphicData>
        </a:graphic>
      </p:graphicFrame>
      <p:grpSp>
        <p:nvGrpSpPr>
          <p:cNvPr id="318473" name="Group 9"/>
          <p:cNvGrpSpPr>
            <a:grpSpLocks/>
          </p:cNvGrpSpPr>
          <p:nvPr/>
        </p:nvGrpSpPr>
        <p:grpSpPr bwMode="auto">
          <a:xfrm>
            <a:off x="323850" y="4797425"/>
            <a:ext cx="2087563" cy="1368425"/>
            <a:chOff x="204" y="3022"/>
            <a:chExt cx="1315" cy="862"/>
          </a:xfrm>
        </p:grpSpPr>
        <p:sp>
          <p:nvSpPr>
            <p:cNvPr id="318474" name="Oval 10"/>
            <p:cNvSpPr>
              <a:spLocks noChangeArrowheads="1"/>
            </p:cNvSpPr>
            <p:nvPr/>
          </p:nvSpPr>
          <p:spPr bwMode="auto">
            <a:xfrm>
              <a:off x="204" y="3022"/>
              <a:ext cx="408" cy="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8475" name="Oval 11"/>
            <p:cNvSpPr>
              <a:spLocks noChangeArrowheads="1"/>
            </p:cNvSpPr>
            <p:nvPr/>
          </p:nvSpPr>
          <p:spPr bwMode="auto">
            <a:xfrm>
              <a:off x="1111" y="3022"/>
              <a:ext cx="408" cy="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18476" name="Line 12"/>
          <p:cNvSpPr>
            <a:spLocks noChangeShapeType="1"/>
          </p:cNvSpPr>
          <p:nvPr/>
        </p:nvSpPr>
        <p:spPr bwMode="auto">
          <a:xfrm>
            <a:off x="73025" y="5481638"/>
            <a:ext cx="2698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8477" name="Line 13"/>
          <p:cNvSpPr>
            <a:spLocks noChangeShapeType="1"/>
          </p:cNvSpPr>
          <p:nvPr/>
        </p:nvSpPr>
        <p:spPr bwMode="auto">
          <a:xfrm>
            <a:off x="647700" y="6165850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8478" name="Line 14"/>
          <p:cNvSpPr>
            <a:spLocks noChangeShapeType="1"/>
          </p:cNvSpPr>
          <p:nvPr/>
        </p:nvSpPr>
        <p:spPr bwMode="auto">
          <a:xfrm>
            <a:off x="2087563" y="6165850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8479" name="Line 15"/>
          <p:cNvSpPr>
            <a:spLocks noChangeShapeType="1"/>
          </p:cNvSpPr>
          <p:nvPr/>
        </p:nvSpPr>
        <p:spPr bwMode="auto">
          <a:xfrm>
            <a:off x="647700" y="6438900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8480" name="Text Box 16"/>
          <p:cNvSpPr txBox="1">
            <a:spLocks noChangeArrowheads="1"/>
          </p:cNvSpPr>
          <p:nvPr/>
        </p:nvSpPr>
        <p:spPr bwMode="auto">
          <a:xfrm>
            <a:off x="1168400" y="6149975"/>
            <a:ext cx="358775" cy="5191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d</a:t>
            </a:r>
          </a:p>
        </p:txBody>
      </p:sp>
      <p:sp>
        <p:nvSpPr>
          <p:cNvPr id="318481" name="Line 17"/>
          <p:cNvSpPr>
            <a:spLocks noChangeShapeType="1"/>
          </p:cNvSpPr>
          <p:nvPr/>
        </p:nvSpPr>
        <p:spPr bwMode="auto">
          <a:xfrm flipV="1">
            <a:off x="647700" y="4868863"/>
            <a:ext cx="179388" cy="612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8482" name="Line 18"/>
          <p:cNvSpPr>
            <a:spLocks noChangeShapeType="1"/>
          </p:cNvSpPr>
          <p:nvPr/>
        </p:nvSpPr>
        <p:spPr bwMode="auto">
          <a:xfrm flipV="1">
            <a:off x="2087563" y="4868863"/>
            <a:ext cx="179387" cy="612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18483" name="Text Box 19"/>
          <p:cNvSpPr txBox="1">
            <a:spLocks noChangeArrowheads="1"/>
          </p:cNvSpPr>
          <p:nvPr/>
        </p:nvSpPr>
        <p:spPr bwMode="auto">
          <a:xfrm>
            <a:off x="395288" y="48688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1835150" y="4868863"/>
            <a:ext cx="358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a</a:t>
            </a: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2555875" y="5430838"/>
            <a:ext cx="3190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 b="1" i="1"/>
              <a:t>z</a:t>
            </a:r>
          </a:p>
        </p:txBody>
      </p:sp>
      <p:graphicFrame>
        <p:nvGraphicFramePr>
          <p:cNvPr id="318486" name="Object 22"/>
          <p:cNvGraphicFramePr>
            <a:graphicFrameLocks noChangeAspect="1"/>
          </p:cNvGraphicFramePr>
          <p:nvPr/>
        </p:nvGraphicFramePr>
        <p:xfrm>
          <a:off x="3059113" y="5373688"/>
          <a:ext cx="5840412" cy="1041400"/>
        </p:xfrm>
        <a:graphic>
          <a:graphicData uri="http://schemas.openxmlformats.org/presentationml/2006/ole">
            <p:oleObj spid="_x0000_s318486" name="Equation" r:id="rId4" imgW="2984400" imgH="533160" progId="Equation.DSMT4">
              <p:embed/>
            </p:oleObj>
          </a:graphicData>
        </a:graphic>
      </p:graphicFrame>
      <p:sp>
        <p:nvSpPr>
          <p:cNvPr id="318487" name="AutoShape 23"/>
          <p:cNvSpPr>
            <a:spLocks noChangeArrowheads="1"/>
          </p:cNvSpPr>
          <p:nvPr/>
        </p:nvSpPr>
        <p:spPr bwMode="auto">
          <a:xfrm>
            <a:off x="2627313" y="3789363"/>
            <a:ext cx="647700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18488" name="Object 24"/>
          <p:cNvGraphicFramePr>
            <a:graphicFrameLocks noChangeAspect="1"/>
          </p:cNvGraphicFramePr>
          <p:nvPr/>
        </p:nvGraphicFramePr>
        <p:xfrm>
          <a:off x="3708400" y="3789363"/>
          <a:ext cx="1943100" cy="811212"/>
        </p:xfrm>
        <a:graphic>
          <a:graphicData uri="http://schemas.openxmlformats.org/presentationml/2006/ole">
            <p:oleObj spid="_x0000_s318488" name="Equation" r:id="rId5" imgW="545760" imgH="228600" progId="Equation.DSMT4">
              <p:embed/>
            </p:oleObj>
          </a:graphicData>
        </a:graphic>
      </p:graphicFrame>
      <p:sp>
        <p:nvSpPr>
          <p:cNvPr id="318489" name="Text Box 25"/>
          <p:cNvSpPr txBox="1">
            <a:spLocks noChangeArrowheads="1"/>
          </p:cNvSpPr>
          <p:nvPr/>
        </p:nvSpPr>
        <p:spPr bwMode="auto">
          <a:xfrm>
            <a:off x="7308850" y="3860800"/>
            <a:ext cx="1603375" cy="9461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串联反接</a:t>
            </a:r>
          </a:p>
          <a:p>
            <a:pPr algn="ctr"/>
            <a:r>
              <a:rPr kumimoji="1" lang="zh-CN" altLang="en-US" sz="2800">
                <a:solidFill>
                  <a:schemeClr val="bg1"/>
                </a:solidFill>
                <a:ea typeface="黑体" pitchFamily="49" charset="-122"/>
              </a:rPr>
              <a:t>检测线圈</a:t>
            </a:r>
            <a:endParaRPr kumimoji="1" lang="zh-CN" altLang="en-US" sz="2800">
              <a:solidFill>
                <a:schemeClr val="bg1"/>
              </a:solidFill>
              <a:ea typeface="隶书" pitchFamily="49" charset="-122"/>
            </a:endParaRPr>
          </a:p>
        </p:txBody>
      </p:sp>
      <p:sp>
        <p:nvSpPr>
          <p:cNvPr id="318490" name="AutoShape 26"/>
          <p:cNvSpPr>
            <a:spLocks noChangeArrowheads="1"/>
          </p:cNvSpPr>
          <p:nvPr/>
        </p:nvSpPr>
        <p:spPr bwMode="auto">
          <a:xfrm>
            <a:off x="4572000" y="4797425"/>
            <a:ext cx="57626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18491" name="Text Box 27"/>
          <p:cNvSpPr txBox="1">
            <a:spLocks noChangeArrowheads="1"/>
          </p:cNvSpPr>
          <p:nvPr/>
        </p:nvSpPr>
        <p:spPr bwMode="auto">
          <a:xfrm>
            <a:off x="5916613" y="3933825"/>
            <a:ext cx="1247775" cy="519113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zh-CN" altLang="en-US" sz="2800">
                <a:solidFill>
                  <a:schemeClr val="bg1"/>
                </a:solidFill>
                <a:ea typeface="隶书" pitchFamily="49" charset="-122"/>
              </a:rPr>
              <a:t>最均匀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3155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2.1.5.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超导磁体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49</a:t>
            </a: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24161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（</a:t>
            </a:r>
            <a:r>
              <a:rPr kumimoji="1" lang="en-US" altLang="zh-CN" sz="2800"/>
              <a:t>i</a:t>
            </a:r>
            <a:r>
              <a:rPr kumimoji="1" lang="zh-CN" altLang="en-US" sz="2800"/>
              <a:t>）超导导线</a:t>
            </a:r>
          </a:p>
        </p:txBody>
      </p:sp>
      <p:pic>
        <p:nvPicPr>
          <p:cNvPr id="319494" name="Picture 6" descr="nbti2"/>
          <p:cNvPicPr>
            <a:picLocks noChangeAspect="1" noChangeArrowheads="1"/>
          </p:cNvPicPr>
          <p:nvPr/>
        </p:nvPicPr>
        <p:blipFill>
          <a:blip r:embed="rId2" cstate="print">
            <a:lum bright="12000" contrast="48000"/>
          </a:blip>
          <a:srcRect/>
          <a:stretch>
            <a:fillRect/>
          </a:stretch>
        </p:blipFill>
        <p:spPr bwMode="auto">
          <a:xfrm>
            <a:off x="4572000" y="2205038"/>
            <a:ext cx="3924300" cy="3802062"/>
          </a:xfrm>
          <a:prstGeom prst="rect">
            <a:avLst/>
          </a:prstGeom>
          <a:noFill/>
        </p:spPr>
      </p:pic>
      <p:pic>
        <p:nvPicPr>
          <p:cNvPr id="319495" name="Picture 7"/>
          <p:cNvPicPr>
            <a:picLocks noChangeAspect="1" noChangeArrowheads="1"/>
          </p:cNvPicPr>
          <p:nvPr/>
        </p:nvPicPr>
        <p:blipFill>
          <a:blip r:embed="rId3" cstate="print">
            <a:lum bright="54000" contrast="60000"/>
          </a:blip>
          <a:srcRect/>
          <a:stretch>
            <a:fillRect/>
          </a:stretch>
        </p:blipFill>
        <p:spPr bwMode="auto">
          <a:xfrm>
            <a:off x="900113" y="2205038"/>
            <a:ext cx="3005137" cy="41814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3155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2.1.5.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超导磁体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50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24161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（</a:t>
            </a:r>
            <a:r>
              <a:rPr kumimoji="1" lang="en-US" altLang="zh-CN" sz="2800"/>
              <a:t>i</a:t>
            </a:r>
            <a:r>
              <a:rPr kumimoji="1" lang="zh-CN" altLang="en-US" sz="2800"/>
              <a:t>）超导导线</a:t>
            </a:r>
          </a:p>
        </p:txBody>
      </p:sp>
      <p:graphicFrame>
        <p:nvGraphicFramePr>
          <p:cNvPr id="320518" name="Group 6"/>
          <p:cNvGraphicFramePr>
            <a:graphicFrameLocks noGrp="1"/>
          </p:cNvGraphicFramePr>
          <p:nvPr/>
        </p:nvGraphicFramePr>
        <p:xfrm>
          <a:off x="381000" y="2246313"/>
          <a:ext cx="8534400" cy="4062412"/>
        </p:xfrm>
        <a:graphic>
          <a:graphicData uri="http://schemas.openxmlformats.org/drawingml/2006/table">
            <a:tbl>
              <a:tblPr/>
              <a:tblGrid>
                <a:gridCol w="3844925"/>
                <a:gridCol w="46894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类 超导体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II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类 超导体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3.404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293 Oe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Sn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3.722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309 Oe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Hg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4.153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412 Oe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Ta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4.483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830 Oe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5.380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1420 Oe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La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6.000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1100 Oe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Pb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7.193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803 Oe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Tc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7.770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1410 Oe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Nb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9.460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1980 Oe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Nb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Ti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   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10.0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15.0 Tesla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；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Nb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Sn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   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18 .0K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24.5 Tesla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Nb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Al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   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18.7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32.4 Tesla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Nb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Ge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    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23.2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38.0 Tesla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Nb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(Al, Ge)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：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20.7 K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44.0 Tesla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3155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2.1.5.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超导磁体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51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35814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（</a:t>
            </a:r>
            <a:r>
              <a:rPr kumimoji="1" lang="en-US" altLang="zh-CN" sz="2800"/>
              <a:t>ii</a:t>
            </a:r>
            <a:r>
              <a:rPr kumimoji="1" lang="zh-CN" altLang="en-US" sz="2800"/>
              <a:t>）超导磁体的磁场</a:t>
            </a: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1298575" y="1960563"/>
            <a:ext cx="47863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</a:pPr>
            <a:r>
              <a:rPr kumimoji="1" lang="en-US" altLang="zh-CN" sz="2800">
                <a:solidFill>
                  <a:srgbClr val="FF0000"/>
                </a:solidFill>
                <a:ea typeface="黑体" pitchFamily="49" charset="-122"/>
              </a:rPr>
              <a:t>a. </a:t>
            </a:r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多层螺线管</a:t>
            </a:r>
            <a:r>
              <a:rPr kumimoji="1" lang="zh-CN" altLang="en-US" sz="2800">
                <a:solidFill>
                  <a:srgbClr val="FF0000"/>
                </a:solidFill>
              </a:rPr>
              <a:t>：电流均匀分布</a:t>
            </a:r>
            <a:endParaRPr kumimoji="1" lang="zh-CN" altLang="en-US" sz="2800">
              <a:solidFill>
                <a:schemeClr val="tx2"/>
              </a:solidFill>
            </a:endParaRPr>
          </a:p>
        </p:txBody>
      </p:sp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920750" y="2492375"/>
          <a:ext cx="7302500" cy="1039813"/>
        </p:xfrm>
        <a:graphic>
          <a:graphicData uri="http://schemas.openxmlformats.org/presentationml/2006/ole">
            <p:oleObj spid="_x0000_s321543" name="Equation" r:id="rId3" imgW="3924000" imgH="558720" progId="Equation.DSMT4">
              <p:embed/>
            </p:oleObj>
          </a:graphicData>
        </a:graphic>
      </p:graphicFrame>
      <p:graphicFrame>
        <p:nvGraphicFramePr>
          <p:cNvPr id="321544" name="Object 8"/>
          <p:cNvGraphicFramePr>
            <a:graphicFrameLocks noChangeAspect="1"/>
          </p:cNvGraphicFramePr>
          <p:nvPr/>
        </p:nvGraphicFramePr>
        <p:xfrm>
          <a:off x="3995738" y="3616325"/>
          <a:ext cx="4321175" cy="965200"/>
        </p:xfrm>
        <a:graphic>
          <a:graphicData uri="http://schemas.openxmlformats.org/presentationml/2006/ole">
            <p:oleObj spid="_x0000_s321544" name="Equation" r:id="rId4" imgW="2387520" imgH="533160" progId="Equation.DSMT4">
              <p:embed/>
            </p:oleObj>
          </a:graphicData>
        </a:graphic>
      </p:graphicFrame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1298575" y="4868863"/>
            <a:ext cx="48069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 sz="2800">
                <a:solidFill>
                  <a:srgbClr val="FF0000"/>
                </a:solidFill>
                <a:ea typeface="黑体" pitchFamily="49" charset="-122"/>
              </a:rPr>
              <a:t>b. </a:t>
            </a:r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线圈对：分立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（劈裂）</a:t>
            </a:r>
            <a:r>
              <a:rPr kumimoji="1" lang="zh-CN" altLang="en-US" sz="2800">
                <a:solidFill>
                  <a:srgbClr val="FF0000"/>
                </a:solidFill>
                <a:ea typeface="黑体" pitchFamily="49" charset="-122"/>
              </a:rPr>
              <a:t>磁体</a:t>
            </a:r>
            <a:endParaRPr kumimoji="1" lang="zh-C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321546" name="Object 10"/>
          <p:cNvGraphicFramePr>
            <a:graphicFrameLocks noChangeAspect="1"/>
          </p:cNvGraphicFramePr>
          <p:nvPr/>
        </p:nvGraphicFramePr>
        <p:xfrm>
          <a:off x="341313" y="5373688"/>
          <a:ext cx="8459787" cy="1101725"/>
        </p:xfrm>
        <a:graphic>
          <a:graphicData uri="http://schemas.openxmlformats.org/presentationml/2006/ole">
            <p:oleObj spid="_x0000_s321546" name="Equation" r:id="rId5" imgW="3898800" imgH="507960" progId="Equation.DSMT4">
              <p:embed/>
            </p:oleObj>
          </a:graphicData>
        </a:graphic>
      </p:graphicFrame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6443663" y="1412875"/>
            <a:ext cx="13557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i="1"/>
              <a:t>B</a:t>
            </a:r>
            <a:r>
              <a:rPr kumimoji="1" lang="en-US" altLang="zh-CN" baseline="-25000"/>
              <a:t>0</a:t>
            </a:r>
            <a:r>
              <a:rPr kumimoji="1" lang="zh-CN" altLang="en-US"/>
              <a:t>＝</a:t>
            </a:r>
            <a:r>
              <a:rPr kumimoji="1" lang="zh-CN" altLang="en-US" i="1">
                <a:sym typeface="Symbol" pitchFamily="18" charset="2"/>
              </a:rPr>
              <a:t></a:t>
            </a:r>
            <a:r>
              <a:rPr kumimoji="1" lang="en-US" altLang="zh-CN" baseline="-25000"/>
              <a:t>0</a:t>
            </a:r>
            <a:r>
              <a:rPr kumimoji="1" lang="en-US" altLang="zh-CN" i="1"/>
              <a:t>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62325" y="0"/>
            <a:ext cx="2419350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ea typeface="黑体" pitchFamily="49" charset="-122"/>
              </a:rPr>
              <a:t>人造磁场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6963" y="736600"/>
            <a:ext cx="6829425" cy="5972175"/>
          </a:xfrm>
          <a:solidFill>
            <a:schemeClr val="hlink"/>
          </a:solidFill>
          <a:ln w="57150" cmpd="thickThin"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</a:rPr>
              <a:t>1.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永久磁铁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</a:rPr>
              <a:t>2.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电流磁铁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0000FF"/>
                </a:solidFill>
              </a:rPr>
              <a:t>    </a:t>
            </a:r>
            <a:r>
              <a:rPr lang="en-US" altLang="zh-CN" sz="3600">
                <a:solidFill>
                  <a:srgbClr val="0000FF"/>
                </a:solidFill>
              </a:rPr>
              <a:t>2.1. 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无磁芯磁场线圈</a:t>
            </a:r>
          </a:p>
          <a:p>
            <a:pPr>
              <a:buFontTx/>
              <a:buNone/>
            </a:pP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               </a:t>
            </a:r>
            <a:r>
              <a:rPr lang="en-US" altLang="zh-CN" sz="2800">
                <a:solidFill>
                  <a:srgbClr val="CC3300"/>
                </a:solidFill>
                <a:ea typeface="黑体" pitchFamily="49" charset="-122"/>
              </a:rPr>
              <a:t>2.1.1. </a:t>
            </a: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基础理论</a:t>
            </a:r>
            <a:r>
              <a:rPr lang="en-US" altLang="zh-CN" sz="2800">
                <a:solidFill>
                  <a:srgbClr val="CC3300"/>
                </a:solidFill>
                <a:ea typeface="黑体" pitchFamily="49" charset="-122"/>
              </a:rPr>
              <a:t>/</a:t>
            </a: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元电流线圈的磁场</a:t>
            </a:r>
          </a:p>
          <a:p>
            <a:pPr>
              <a:buFontTx/>
              <a:buNone/>
            </a:pP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               </a:t>
            </a:r>
            <a:r>
              <a:rPr lang="en-US" altLang="zh-CN" sz="2800">
                <a:solidFill>
                  <a:srgbClr val="CC3300"/>
                </a:solidFill>
                <a:ea typeface="黑体" pitchFamily="49" charset="-122"/>
              </a:rPr>
              <a:t>2.1.2. </a:t>
            </a: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有限尺寸线圈、电流密度</a:t>
            </a:r>
          </a:p>
          <a:p>
            <a:pPr>
              <a:buFontTx/>
              <a:buNone/>
            </a:pP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               </a:t>
            </a:r>
            <a:r>
              <a:rPr lang="en-US" altLang="zh-CN" sz="2800">
                <a:solidFill>
                  <a:srgbClr val="CC3300"/>
                </a:solidFill>
                <a:ea typeface="黑体" pitchFamily="49" charset="-122"/>
              </a:rPr>
              <a:t>2.1.3. </a:t>
            </a: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螺线管</a:t>
            </a:r>
          </a:p>
          <a:p>
            <a:pPr>
              <a:buFontTx/>
              <a:buNone/>
            </a:pP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               </a:t>
            </a:r>
            <a:r>
              <a:rPr lang="en-US" altLang="zh-CN" sz="2800">
                <a:solidFill>
                  <a:srgbClr val="CC3300"/>
                </a:solidFill>
                <a:ea typeface="黑体" pitchFamily="49" charset="-122"/>
              </a:rPr>
              <a:t>2.1.4. </a:t>
            </a: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线圈对：</a:t>
            </a:r>
            <a:r>
              <a:rPr lang="en-US" altLang="zh-CN" sz="2800">
                <a:solidFill>
                  <a:srgbClr val="CC3300"/>
                </a:solidFill>
                <a:ea typeface="黑体" pitchFamily="49" charset="-122"/>
              </a:rPr>
              <a:t>Helmholtz</a:t>
            </a: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线圈</a:t>
            </a:r>
          </a:p>
          <a:p>
            <a:pPr>
              <a:buFontTx/>
              <a:buNone/>
            </a:pP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               </a:t>
            </a:r>
            <a:r>
              <a:rPr lang="en-US" altLang="zh-CN" sz="2800">
                <a:solidFill>
                  <a:srgbClr val="CC3300"/>
                </a:solidFill>
                <a:ea typeface="黑体" pitchFamily="49" charset="-122"/>
              </a:rPr>
              <a:t>2.1.5. </a:t>
            </a: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超导磁体</a:t>
            </a:r>
          </a:p>
          <a:p>
            <a:pPr>
              <a:buFontTx/>
              <a:buNone/>
            </a:pP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               </a:t>
            </a:r>
            <a:r>
              <a:rPr lang="en-US" altLang="zh-CN" sz="2800">
                <a:solidFill>
                  <a:srgbClr val="CC3300"/>
                </a:solidFill>
                <a:ea typeface="黑体" pitchFamily="49" charset="-122"/>
              </a:rPr>
              <a:t>2.1.6. </a:t>
            </a:r>
            <a:r>
              <a:rPr lang="zh-CN" altLang="en-US" sz="2800">
                <a:solidFill>
                  <a:srgbClr val="CC3300"/>
                </a:solidFill>
                <a:ea typeface="黑体" pitchFamily="49" charset="-122"/>
              </a:rPr>
              <a:t>脉冲磁场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0000FF"/>
                </a:solidFill>
              </a:rPr>
              <a:t>    </a:t>
            </a:r>
            <a:r>
              <a:rPr lang="en-US" altLang="zh-CN" sz="3600">
                <a:solidFill>
                  <a:srgbClr val="0000FF"/>
                </a:solidFill>
              </a:rPr>
              <a:t>2.2. </a:t>
            </a: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有磁芯磁场线圈－电磁铁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ea typeface="隶书" pitchFamily="49" charset="-122"/>
              </a:rPr>
              <a:t>3.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其它磁场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3155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2.1.5.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超导磁体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52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403542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（</a:t>
            </a:r>
            <a:r>
              <a:rPr kumimoji="1" lang="en-US" altLang="zh-CN" sz="2800"/>
              <a:t>iii</a:t>
            </a:r>
            <a:r>
              <a:rPr kumimoji="1" lang="zh-CN" altLang="en-US" sz="2800"/>
              <a:t>）超导磁体的经济性</a:t>
            </a:r>
          </a:p>
        </p:txBody>
      </p:sp>
      <p:graphicFrame>
        <p:nvGraphicFramePr>
          <p:cNvPr id="322566" name="Object 6"/>
          <p:cNvGraphicFramePr>
            <a:graphicFrameLocks noChangeAspect="1"/>
          </p:cNvGraphicFramePr>
          <p:nvPr/>
        </p:nvGraphicFramePr>
        <p:xfrm>
          <a:off x="1187450" y="2241550"/>
          <a:ext cx="3313113" cy="682625"/>
        </p:xfrm>
        <a:graphic>
          <a:graphicData uri="http://schemas.openxmlformats.org/presentationml/2006/ole">
            <p:oleObj spid="_x0000_s322566" name="Equation" r:id="rId3" imgW="1358640" imgH="279360" progId="Equation.DSMT4">
              <p:embed/>
            </p:oleObj>
          </a:graphicData>
        </a:graphic>
      </p:graphicFrame>
      <p:sp>
        <p:nvSpPr>
          <p:cNvPr id="322567" name="AutoShape 7"/>
          <p:cNvSpPr>
            <a:spLocks noChangeArrowheads="1"/>
          </p:cNvSpPr>
          <p:nvPr/>
        </p:nvSpPr>
        <p:spPr bwMode="auto">
          <a:xfrm>
            <a:off x="6156325" y="4437063"/>
            <a:ext cx="2376488" cy="1728787"/>
          </a:xfrm>
          <a:custGeom>
            <a:avLst/>
            <a:gdLst>
              <a:gd name="G0" fmla="+- 4747 0 0"/>
              <a:gd name="G1" fmla="+- 21600 0 4747"/>
              <a:gd name="G2" fmla="+- 21600 0 474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47" y="10800"/>
                </a:moveTo>
                <a:cubicBezTo>
                  <a:pt x="4747" y="14143"/>
                  <a:pt x="7457" y="16853"/>
                  <a:pt x="10800" y="16853"/>
                </a:cubicBezTo>
                <a:cubicBezTo>
                  <a:pt x="14143" y="16853"/>
                  <a:pt x="16853" y="14143"/>
                  <a:pt x="16853" y="10800"/>
                </a:cubicBezTo>
                <a:cubicBezTo>
                  <a:pt x="16853" y="7457"/>
                  <a:pt x="14143" y="4747"/>
                  <a:pt x="10800" y="4747"/>
                </a:cubicBezTo>
                <a:cubicBezTo>
                  <a:pt x="7457" y="4747"/>
                  <a:pt x="4747" y="7457"/>
                  <a:pt x="4747" y="10800"/>
                </a:cubicBezTo>
                <a:close/>
              </a:path>
            </a:pathLst>
          </a:custGeom>
          <a:solidFill>
            <a:schemeClr val="hlink">
              <a:alpha val="94000"/>
            </a:schemeClr>
          </a:solidFill>
          <a:ln w="19050">
            <a:round/>
            <a:headEnd/>
            <a:tailEnd/>
          </a:ln>
          <a:effectLst/>
          <a:scene3d>
            <a:camera prst="legacyPerspectiveFront">
              <a:rot lat="0" lon="42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377825" y="4005263"/>
            <a:ext cx="2352675" cy="1339850"/>
          </a:xfrm>
          <a:prstGeom prst="rect">
            <a:avLst/>
          </a:prstGeom>
          <a:solidFill>
            <a:srgbClr val="FF0000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000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sz="2000" b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kumimoji="1" lang="zh-CN" altLang="en-US" sz="2000">
                <a:solidFill>
                  <a:schemeClr val="bg1"/>
                </a:solidFill>
                <a:sym typeface="Symbol" pitchFamily="18" charset="2"/>
              </a:rPr>
              <a:t>＝ </a:t>
            </a:r>
            <a:r>
              <a:rPr kumimoji="1" lang="en-US" altLang="zh-CN" sz="2000">
                <a:solidFill>
                  <a:schemeClr val="bg1"/>
                </a:solidFill>
                <a:sym typeface="Symbol" pitchFamily="18" charset="2"/>
              </a:rPr>
              <a:t>3.095</a:t>
            </a:r>
          </a:p>
          <a:p>
            <a:pPr>
              <a:lnSpc>
                <a:spcPct val="130000"/>
              </a:lnSpc>
            </a:pPr>
            <a:r>
              <a:rPr kumimoji="1" lang="en-US" altLang="zh-CN" sz="2000" b="1" i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kumimoji="1" lang="en-US" altLang="zh-CN" sz="2000" b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kumimoji="1" lang="zh-CN" altLang="en-US" sz="2000">
                <a:solidFill>
                  <a:schemeClr val="bg1"/>
                </a:solidFill>
                <a:sym typeface="Symbol" pitchFamily="18" charset="2"/>
              </a:rPr>
              <a:t>＝ </a:t>
            </a:r>
            <a:r>
              <a:rPr kumimoji="1" lang="en-US" altLang="zh-CN" sz="2000">
                <a:solidFill>
                  <a:schemeClr val="bg1"/>
                </a:solidFill>
                <a:sym typeface="Symbol" pitchFamily="18" charset="2"/>
              </a:rPr>
              <a:t>1.862</a:t>
            </a:r>
          </a:p>
          <a:p>
            <a:pPr>
              <a:lnSpc>
                <a:spcPct val="130000"/>
              </a:lnSpc>
            </a:pPr>
            <a:r>
              <a:rPr kumimoji="1" lang="en-US" altLang="zh-CN" sz="2000" b="1" i="1">
                <a:solidFill>
                  <a:schemeClr val="bg1"/>
                </a:solidFill>
                <a:sym typeface="Symbol" pitchFamily="18" charset="2"/>
              </a:rPr>
              <a:t>G</a:t>
            </a:r>
            <a:r>
              <a:rPr kumimoji="1" lang="en-US" altLang="zh-CN" sz="2000" b="1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kumimoji="1" lang="en-US" altLang="zh-CN" sz="2000" b="1" i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kumimoji="1" lang="en-US" altLang="zh-CN" sz="2000" b="1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kumimoji="1" lang="en-US" altLang="zh-CN" sz="2000" b="1" i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kumimoji="1" lang="en-US" altLang="zh-CN" sz="2000" b="1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kumimoji="1" lang="zh-CN" altLang="en-US" sz="2000" b="1">
                <a:solidFill>
                  <a:schemeClr val="bg1"/>
                </a:solidFill>
                <a:sym typeface="Symbol" pitchFamily="18" charset="2"/>
              </a:rPr>
              <a:t>＝</a:t>
            </a:r>
            <a:r>
              <a:rPr kumimoji="1" lang="en-US" altLang="zh-CN" sz="2000" b="1">
                <a:solidFill>
                  <a:schemeClr val="bg1"/>
                </a:solidFill>
                <a:sym typeface="Symbol" pitchFamily="18" charset="2"/>
              </a:rPr>
              <a:t>0.142 624</a:t>
            </a:r>
          </a:p>
        </p:txBody>
      </p:sp>
      <p:graphicFrame>
        <p:nvGraphicFramePr>
          <p:cNvPr id="322569" name="Object 9"/>
          <p:cNvGraphicFramePr>
            <a:graphicFrameLocks noChangeAspect="1"/>
          </p:cNvGraphicFramePr>
          <p:nvPr/>
        </p:nvGraphicFramePr>
        <p:xfrm>
          <a:off x="322263" y="5681663"/>
          <a:ext cx="5113337" cy="915987"/>
        </p:xfrm>
        <a:graphic>
          <a:graphicData uri="http://schemas.openxmlformats.org/presentationml/2006/ole">
            <p:oleObj spid="_x0000_s322569" name="Equation" r:id="rId4" imgW="2971800" imgH="533160" progId="Equation.DSMT4">
              <p:embed/>
            </p:oleObj>
          </a:graphicData>
        </a:graphic>
      </p:graphicFrame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451725" y="1268413"/>
            <a:ext cx="1095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螺线管</a:t>
            </a:r>
          </a:p>
        </p:txBody>
      </p:sp>
      <p:graphicFrame>
        <p:nvGraphicFramePr>
          <p:cNvPr id="322571" name="Object 11"/>
          <p:cNvGraphicFramePr>
            <a:graphicFrameLocks noChangeAspect="1"/>
          </p:cNvGraphicFramePr>
          <p:nvPr/>
        </p:nvGraphicFramePr>
        <p:xfrm>
          <a:off x="3059113" y="3141663"/>
          <a:ext cx="4321175" cy="965200"/>
        </p:xfrm>
        <a:graphic>
          <a:graphicData uri="http://schemas.openxmlformats.org/presentationml/2006/ole">
            <p:oleObj spid="_x0000_s322571" name="Equation" r:id="rId5" imgW="2387520" imgH="533160" progId="Equation.DSMT4">
              <p:embed/>
            </p:oleObj>
          </a:graphicData>
        </a:graphic>
      </p:graphicFrame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5580063" y="2273300"/>
            <a:ext cx="1806575" cy="57943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隶书" pitchFamily="49" charset="-122"/>
              </a:rPr>
              <a:t>体积最小</a:t>
            </a:r>
          </a:p>
        </p:txBody>
      </p:sp>
      <p:sp>
        <p:nvSpPr>
          <p:cNvPr id="322573" name="AutoShape 13"/>
          <p:cNvSpPr>
            <a:spLocks noChangeArrowheads="1"/>
          </p:cNvSpPr>
          <p:nvPr/>
        </p:nvSpPr>
        <p:spPr bwMode="auto">
          <a:xfrm>
            <a:off x="4787900" y="2349500"/>
            <a:ext cx="504825" cy="431800"/>
          </a:xfrm>
          <a:prstGeom prst="right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22574" name="AutoShape 14"/>
          <p:cNvSpPr>
            <a:spLocks noChangeArrowheads="1"/>
          </p:cNvSpPr>
          <p:nvPr/>
        </p:nvSpPr>
        <p:spPr bwMode="auto">
          <a:xfrm flipH="1" flipV="1">
            <a:off x="7669213" y="2420938"/>
            <a:ext cx="719137" cy="1368425"/>
          </a:xfrm>
          <a:prstGeom prst="curvedRightArrow">
            <a:avLst>
              <a:gd name="adj1" fmla="val 38057"/>
              <a:gd name="adj2" fmla="val 76115"/>
              <a:gd name="adj3" fmla="val 33333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22575" name="Line 15"/>
          <p:cNvSpPr>
            <a:spLocks noChangeShapeType="1"/>
          </p:cNvSpPr>
          <p:nvPr/>
        </p:nvSpPr>
        <p:spPr bwMode="auto">
          <a:xfrm>
            <a:off x="6642100" y="4814888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76" name="Line 16"/>
          <p:cNvSpPr>
            <a:spLocks noChangeShapeType="1"/>
          </p:cNvSpPr>
          <p:nvPr/>
        </p:nvSpPr>
        <p:spPr bwMode="auto">
          <a:xfrm>
            <a:off x="6661150" y="5786438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>
            <a:off x="6805613" y="48053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6643688" y="5127625"/>
            <a:ext cx="304800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/>
              <a:t>2</a:t>
            </a:r>
            <a:r>
              <a:rPr kumimoji="1" lang="en-US" altLang="zh-CN" i="1"/>
              <a:t>a</a:t>
            </a:r>
            <a:endParaRPr kumimoji="1" lang="en-US" altLang="zh-CN"/>
          </a:p>
        </p:txBody>
      </p:sp>
      <p:sp>
        <p:nvSpPr>
          <p:cNvPr id="322579" name="Line 19"/>
          <p:cNvSpPr>
            <a:spLocks noChangeShapeType="1"/>
          </p:cNvSpPr>
          <p:nvPr/>
        </p:nvSpPr>
        <p:spPr bwMode="auto">
          <a:xfrm flipV="1">
            <a:off x="6156325" y="4437063"/>
            <a:ext cx="1223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80" name="Line 20"/>
          <p:cNvSpPr>
            <a:spLocks noChangeShapeType="1"/>
          </p:cNvSpPr>
          <p:nvPr/>
        </p:nvSpPr>
        <p:spPr bwMode="auto">
          <a:xfrm>
            <a:off x="6156325" y="6164263"/>
            <a:ext cx="1223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81" name="Line 21"/>
          <p:cNvSpPr>
            <a:spLocks noChangeShapeType="1"/>
          </p:cNvSpPr>
          <p:nvPr/>
        </p:nvSpPr>
        <p:spPr bwMode="auto">
          <a:xfrm flipH="1">
            <a:off x="6300788" y="4456113"/>
            <a:ext cx="1587" cy="170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82" name="Text Box 22"/>
          <p:cNvSpPr txBox="1">
            <a:spLocks noChangeArrowheads="1"/>
          </p:cNvSpPr>
          <p:nvPr/>
        </p:nvSpPr>
        <p:spPr bwMode="auto">
          <a:xfrm>
            <a:off x="6013450" y="5127625"/>
            <a:ext cx="496888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/>
              <a:t>2</a:t>
            </a:r>
            <a:r>
              <a:rPr kumimoji="1" lang="en-US" altLang="zh-CN" i="1">
                <a:sym typeface="Symbol" pitchFamily="18" charset="2"/>
              </a:rPr>
              <a:t></a:t>
            </a:r>
            <a:r>
              <a:rPr kumimoji="1" lang="en-US" altLang="zh-CN" i="1"/>
              <a:t>a</a:t>
            </a:r>
            <a:endParaRPr kumimoji="1" lang="en-US" altLang="zh-CN"/>
          </a:p>
        </p:txBody>
      </p:sp>
      <p:sp>
        <p:nvSpPr>
          <p:cNvPr id="322583" name="Line 23"/>
          <p:cNvSpPr>
            <a:spLocks noChangeShapeType="1"/>
          </p:cNvSpPr>
          <p:nvPr/>
        </p:nvSpPr>
        <p:spPr bwMode="auto">
          <a:xfrm>
            <a:off x="7380288" y="6164263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84" name="Line 24"/>
          <p:cNvSpPr>
            <a:spLocks noChangeShapeType="1"/>
          </p:cNvSpPr>
          <p:nvPr/>
        </p:nvSpPr>
        <p:spPr bwMode="auto">
          <a:xfrm>
            <a:off x="8245475" y="6164263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85" name="Line 25"/>
          <p:cNvSpPr>
            <a:spLocks noChangeShapeType="1"/>
          </p:cNvSpPr>
          <p:nvPr/>
        </p:nvSpPr>
        <p:spPr bwMode="auto">
          <a:xfrm>
            <a:off x="7380288" y="6453188"/>
            <a:ext cx="865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322586" name="Text Box 26"/>
          <p:cNvSpPr txBox="1">
            <a:spLocks noChangeArrowheads="1"/>
          </p:cNvSpPr>
          <p:nvPr/>
        </p:nvSpPr>
        <p:spPr bwMode="auto">
          <a:xfrm>
            <a:off x="7577138" y="6237288"/>
            <a:ext cx="471487" cy="3651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kumimoji="1" lang="en-US" altLang="zh-CN"/>
              <a:t>2</a:t>
            </a:r>
            <a:r>
              <a:rPr kumimoji="1" lang="en-US" altLang="zh-CN" i="1">
                <a:sym typeface="Symbol" pitchFamily="18" charset="2"/>
              </a:rPr>
              <a:t></a:t>
            </a:r>
            <a:r>
              <a:rPr kumimoji="1" lang="en-US" altLang="zh-CN" i="1"/>
              <a:t>a</a:t>
            </a:r>
          </a:p>
        </p:txBody>
      </p:sp>
      <p:sp>
        <p:nvSpPr>
          <p:cNvPr id="322587" name="AutoShape 27"/>
          <p:cNvSpPr>
            <a:spLocks noChangeArrowheads="1"/>
          </p:cNvSpPr>
          <p:nvPr/>
        </p:nvSpPr>
        <p:spPr bwMode="auto">
          <a:xfrm rot="-5400000">
            <a:off x="2951163" y="4689475"/>
            <a:ext cx="792162" cy="719138"/>
          </a:xfrm>
          <a:custGeom>
            <a:avLst/>
            <a:gdLst>
              <a:gd name="G0" fmla="+- 9257 0 0"/>
              <a:gd name="G1" fmla="+- 17704 0 0"/>
              <a:gd name="G2" fmla="+- 8058 0 0"/>
              <a:gd name="G3" fmla="*/ 9257 1 2"/>
              <a:gd name="G4" fmla="+- G3 10800 0"/>
              <a:gd name="G5" fmla="+- 21600 9257 17704"/>
              <a:gd name="G6" fmla="+- 17704 8058 0"/>
              <a:gd name="G7" fmla="*/ G6 1 2"/>
              <a:gd name="G8" fmla="*/ 1770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70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8058 h 21600"/>
              <a:gd name="T4" fmla="*/ 0 w 21600"/>
              <a:gd name="T5" fmla="*/ 18824 h 21600"/>
              <a:gd name="T6" fmla="*/ 8852 w 21600"/>
              <a:gd name="T7" fmla="*/ 21600 h 21600"/>
              <a:gd name="T8" fmla="*/ 17704 w 21600"/>
              <a:gd name="T9" fmla="*/ 15716 h 21600"/>
              <a:gd name="T10" fmla="*/ 21600 w 21600"/>
              <a:gd name="T11" fmla="*/ 805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8058"/>
                </a:lnTo>
                <a:lnTo>
                  <a:pt x="13153" y="8058"/>
                </a:lnTo>
                <a:lnTo>
                  <a:pt x="13153" y="16047"/>
                </a:lnTo>
                <a:lnTo>
                  <a:pt x="0" y="16047"/>
                </a:lnTo>
                <a:lnTo>
                  <a:pt x="0" y="21600"/>
                </a:lnTo>
                <a:lnTo>
                  <a:pt x="17704" y="21600"/>
                </a:lnTo>
                <a:lnTo>
                  <a:pt x="17704" y="8058"/>
                </a:lnTo>
                <a:lnTo>
                  <a:pt x="21600" y="805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322588" name="Rectangle 28"/>
          <p:cNvSpPr>
            <a:spLocks noChangeArrowheads="1"/>
          </p:cNvSpPr>
          <p:nvPr/>
        </p:nvSpPr>
        <p:spPr bwMode="auto">
          <a:xfrm>
            <a:off x="7319963" y="1628775"/>
            <a:ext cx="14573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i="1"/>
              <a:t>B</a:t>
            </a:r>
            <a:r>
              <a:rPr kumimoji="1" lang="en-US" altLang="zh-CN" baseline="-25000"/>
              <a:t>0</a:t>
            </a:r>
            <a:r>
              <a:rPr kumimoji="1" lang="zh-CN" altLang="en-US"/>
              <a:t>＝</a:t>
            </a:r>
            <a:r>
              <a:rPr kumimoji="1" lang="zh-CN" altLang="en-US" i="1">
                <a:sym typeface="Symbol" pitchFamily="18" charset="2"/>
              </a:rPr>
              <a:t></a:t>
            </a:r>
            <a:r>
              <a:rPr kumimoji="1" lang="en-US" altLang="zh-CN" baseline="-25000"/>
              <a:t>0</a:t>
            </a:r>
            <a:r>
              <a:rPr kumimoji="1" lang="en-US" altLang="zh-CN" i="1"/>
              <a:t>KI</a:t>
            </a:r>
            <a:r>
              <a:rPr kumimoji="1" lang="en-US" altLang="zh-CN" baseline="-25000"/>
              <a:t>0</a:t>
            </a:r>
            <a:endParaRPr kumimoji="1" lang="en-US" altLang="zh-CN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3155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2.1.5.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超导磁体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53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36607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/>
              <a:t>（</a:t>
            </a:r>
            <a:r>
              <a:rPr kumimoji="1" lang="en-US" altLang="zh-CN" sz="2800"/>
              <a:t>iv</a:t>
            </a:r>
            <a:r>
              <a:rPr kumimoji="1" lang="zh-CN" altLang="en-US" sz="2800"/>
              <a:t>）超导磁体的设计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6948488" y="1268413"/>
            <a:ext cx="1095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螺线管</a:t>
            </a:r>
          </a:p>
        </p:txBody>
      </p:sp>
      <p:pic>
        <p:nvPicPr>
          <p:cNvPr id="323591" name="Picture 7" descr="high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590800"/>
            <a:ext cx="2578100" cy="3124200"/>
          </a:xfrm>
          <a:prstGeom prst="rect">
            <a:avLst/>
          </a:prstGeom>
          <a:noFill/>
        </p:spPr>
      </p:pic>
      <p:pic>
        <p:nvPicPr>
          <p:cNvPr id="323592" name="Picture 8" descr="stds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2590800"/>
            <a:ext cx="2576512" cy="3124200"/>
          </a:xfrm>
          <a:prstGeom prst="rect">
            <a:avLst/>
          </a:prstGeom>
          <a:noFill/>
        </p:spPr>
      </p:pic>
      <p:pic>
        <p:nvPicPr>
          <p:cNvPr id="323593" name="Picture 9" descr="homogs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1088" y="2590800"/>
            <a:ext cx="2601912" cy="3113088"/>
          </a:xfrm>
          <a:prstGeom prst="rect">
            <a:avLst/>
          </a:prstGeom>
          <a:solidFill>
            <a:srgbClr val="CCFF66"/>
          </a:solidFill>
        </p:spPr>
      </p:pic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57200" y="5954713"/>
            <a:ext cx="24034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/>
              <a:t>NbTi</a:t>
            </a:r>
            <a:r>
              <a:rPr kumimoji="1" lang="zh-CN" altLang="en-US"/>
              <a:t>线（</a:t>
            </a:r>
            <a:r>
              <a:rPr kumimoji="1" lang="en-US" altLang="zh-CN"/>
              <a:t>&lt; 9 T</a:t>
            </a:r>
            <a:r>
              <a:rPr kumimoji="1" lang="zh-CN" altLang="en-US"/>
              <a:t>）</a:t>
            </a:r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2971800" y="5954713"/>
            <a:ext cx="3810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/>
              <a:t>Nb</a:t>
            </a:r>
            <a:r>
              <a:rPr kumimoji="1" lang="en-US" altLang="zh-CN" baseline="-25000"/>
              <a:t>3</a:t>
            </a:r>
            <a:r>
              <a:rPr kumimoji="1" lang="en-US" altLang="zh-CN"/>
              <a:t>Sn</a:t>
            </a:r>
            <a:r>
              <a:rPr kumimoji="1" lang="zh-CN" altLang="en-US"/>
              <a:t>线＋</a:t>
            </a:r>
            <a:r>
              <a:rPr kumimoji="1" lang="en-US" altLang="zh-CN"/>
              <a:t>NbTi</a:t>
            </a:r>
            <a:r>
              <a:rPr kumimoji="1" lang="zh-CN" altLang="en-US"/>
              <a:t>线（</a:t>
            </a:r>
            <a:r>
              <a:rPr kumimoji="1" lang="en-US" altLang="zh-CN"/>
              <a:t>&gt; 9 T</a:t>
            </a:r>
            <a:r>
              <a:rPr kumimoji="1" lang="zh-CN" altLang="en-US"/>
              <a:t>）</a:t>
            </a:r>
          </a:p>
        </p:txBody>
      </p:sp>
      <p:graphicFrame>
        <p:nvGraphicFramePr>
          <p:cNvPr id="323596" name="Object 12"/>
          <p:cNvGraphicFramePr>
            <a:graphicFrameLocks noChangeAspect="1"/>
          </p:cNvGraphicFramePr>
          <p:nvPr/>
        </p:nvGraphicFramePr>
        <p:xfrm>
          <a:off x="6661150" y="1844675"/>
          <a:ext cx="1646238" cy="528638"/>
        </p:xfrm>
        <a:graphic>
          <a:graphicData uri="http://schemas.openxmlformats.org/presentationml/2006/ole">
            <p:oleObj spid="_x0000_s323596" name="Equation" r:id="rId6" imgW="711000" imgH="228600" progId="Equation.DSMT4">
              <p:embed/>
            </p:oleObj>
          </a:graphicData>
        </a:graphic>
      </p:graphicFrame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7070725" y="5953125"/>
            <a:ext cx="14033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/>
              <a:t>大均匀区</a:t>
            </a:r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4572000" y="1844675"/>
            <a:ext cx="1400175" cy="579438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3200">
                <a:solidFill>
                  <a:schemeClr val="bg1"/>
                </a:solidFill>
                <a:ea typeface="隶书" pitchFamily="49" charset="-122"/>
              </a:rPr>
              <a:t>专业化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zh-CN" sz="3600"/>
              <a:t>6 Tesla S</a:t>
            </a:r>
            <a:r>
              <a:rPr lang="en-US" altLang="zh-CN" sz="3600">
                <a:cs typeface="Arial" pitchFamily="34" charset="0"/>
              </a:rPr>
              <a:t>uperconducting </a:t>
            </a:r>
            <a:r>
              <a:rPr lang="en-US" altLang="zh-CN" sz="3600"/>
              <a:t>D</a:t>
            </a:r>
            <a:r>
              <a:rPr lang="en-US" altLang="zh-CN" sz="3600">
                <a:cs typeface="Arial" pitchFamily="34" charset="0"/>
              </a:rPr>
              <a:t>ipole </a:t>
            </a:r>
            <a:r>
              <a:rPr lang="en-US" altLang="zh-CN" sz="3600"/>
              <a:t>M</a:t>
            </a:r>
            <a:r>
              <a:rPr lang="en-US" altLang="zh-CN" sz="3600">
                <a:cs typeface="Arial" pitchFamily="34" charset="0"/>
              </a:rPr>
              <a:t>agnet </a:t>
            </a:r>
          </a:p>
        </p:txBody>
      </p:sp>
      <p:pic>
        <p:nvPicPr>
          <p:cNvPr id="324611" name="Picture 3" descr="Two technicians in hard hats stand before the world's most powerful superconducting dipole magnet.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2171700" y="1143000"/>
            <a:ext cx="4800600" cy="3263900"/>
          </a:xfrm>
          <a:prstGeom prst="rect">
            <a:avLst/>
          </a:prstGeom>
          <a:noFill/>
        </p:spPr>
      </p:pic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686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altLang="zh-CN"/>
              <a:t>1981</a:t>
            </a:r>
            <a:r>
              <a:rPr kumimoji="1" lang="zh-CN" altLang="en-US"/>
              <a:t>年</a:t>
            </a:r>
            <a:r>
              <a:rPr kumimoji="1" lang="en-US" altLang="zh-CN"/>
              <a:t>8</a:t>
            </a:r>
            <a:r>
              <a:rPr kumimoji="1" lang="zh-CN" altLang="en-US"/>
              <a:t>月</a:t>
            </a:r>
            <a:r>
              <a:rPr kumimoji="1" lang="en-US" altLang="zh-CN"/>
              <a:t>31</a:t>
            </a:r>
            <a:r>
              <a:rPr kumimoji="1" lang="zh-CN" altLang="en-US"/>
              <a:t>日， 美国</a:t>
            </a:r>
            <a:r>
              <a:rPr kumimoji="1" lang="en-US" altLang="zh-CN">
                <a:latin typeface="Arial" pitchFamily="34" charset="0"/>
                <a:cs typeface="Arial" pitchFamily="34" charset="0"/>
              </a:rPr>
              <a:t>Argonne</a:t>
            </a:r>
            <a:r>
              <a:rPr kumimoji="1" lang="zh-CN" altLang="en-US">
                <a:latin typeface="Arial" pitchFamily="34" charset="0"/>
              </a:rPr>
              <a:t>国家实验室（</a:t>
            </a:r>
            <a:r>
              <a:rPr kumimoji="1" lang="en-US" altLang="zh-CN">
                <a:latin typeface="Arial" pitchFamily="34" charset="0"/>
                <a:cs typeface="Arial" pitchFamily="34" charset="0"/>
              </a:rPr>
              <a:t>Lemont</a:t>
            </a:r>
            <a:r>
              <a:rPr kumimoji="1" lang="zh-CN" altLang="en-US">
                <a:latin typeface="Arial" pitchFamily="34" charset="0"/>
              </a:rPr>
              <a:t>）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495300" y="5486400"/>
            <a:ext cx="8153400" cy="914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zh-CN">
                <a:latin typeface="Arial" pitchFamily="34" charset="0"/>
                <a:cs typeface="Arial" pitchFamily="34" charset="0"/>
              </a:rPr>
              <a:t>It was about 22 feet long, 13.5 feet wide, 16 feet tall </a:t>
            </a:r>
          </a:p>
          <a:p>
            <a:pPr algn="ctr"/>
            <a:r>
              <a:rPr kumimoji="1" lang="en-US" altLang="zh-CN">
                <a:latin typeface="Arial" pitchFamily="34" charset="0"/>
                <a:cs typeface="Arial" pitchFamily="34" charset="0"/>
              </a:rPr>
              <a:t>and weighed 200 tons.</a:t>
            </a:r>
            <a:endParaRPr kumimoji="1"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3155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2.1.6.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脉冲磁场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54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895350" y="4327525"/>
            <a:ext cx="7396163" cy="604838"/>
          </a:xfrm>
          <a:prstGeom prst="rect">
            <a:avLst/>
          </a:prstGeom>
          <a:solidFill>
            <a:srgbClr val="CCFF66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800">
                <a:solidFill>
                  <a:srgbClr val="FF0000"/>
                </a:solidFill>
              </a:rPr>
              <a:t>螺线管、大电流。   </a:t>
            </a:r>
            <a:r>
              <a:rPr kumimoji="1" lang="en-US" altLang="zh-CN" sz="2800" i="1"/>
              <a:t>B</a:t>
            </a:r>
            <a:r>
              <a:rPr kumimoji="1" lang="zh-CN" altLang="en-US" sz="2800"/>
              <a:t>＝</a:t>
            </a:r>
            <a:r>
              <a:rPr kumimoji="1" lang="zh-CN" altLang="en-US" sz="2800" i="1">
                <a:sym typeface="Symbol" pitchFamily="18" charset="2"/>
              </a:rPr>
              <a:t></a:t>
            </a:r>
            <a:r>
              <a:rPr kumimoji="1" lang="en-US" altLang="zh-CN" sz="2800" baseline="-25000"/>
              <a:t>0</a:t>
            </a:r>
            <a:r>
              <a:rPr kumimoji="1" lang="en-US" altLang="zh-CN" sz="2800" i="1"/>
              <a:t>KI</a:t>
            </a:r>
            <a:r>
              <a:rPr kumimoji="1" lang="en-US" altLang="zh-CN" sz="2800" baseline="-25000"/>
              <a:t>0</a:t>
            </a:r>
            <a:r>
              <a:rPr kumimoji="1" lang="zh-CN" altLang="en-US" sz="2800"/>
              <a:t>，</a:t>
            </a:r>
            <a:r>
              <a:rPr kumimoji="1" lang="en-US" altLang="zh-CN" sz="2800" i="1"/>
              <a:t>K</a:t>
            </a:r>
            <a:r>
              <a:rPr kumimoji="1" lang="zh-CN" altLang="en-US" sz="2800"/>
              <a:t>为线圈常数。</a:t>
            </a:r>
          </a:p>
        </p:txBody>
      </p:sp>
      <p:grpSp>
        <p:nvGrpSpPr>
          <p:cNvPr id="325638" name="Group 6"/>
          <p:cNvGrpSpPr>
            <a:grpSpLocks/>
          </p:cNvGrpSpPr>
          <p:nvPr/>
        </p:nvGrpSpPr>
        <p:grpSpPr bwMode="auto">
          <a:xfrm>
            <a:off x="3314700" y="2205038"/>
            <a:ext cx="2514600" cy="1870075"/>
            <a:chOff x="3984" y="1632"/>
            <a:chExt cx="1584" cy="1178"/>
          </a:xfrm>
        </p:grpSpPr>
        <p:sp>
          <p:nvSpPr>
            <p:cNvPr id="325639" name="Line 7"/>
            <p:cNvSpPr>
              <a:spLocks noChangeShapeType="1"/>
            </p:cNvSpPr>
            <p:nvPr/>
          </p:nvSpPr>
          <p:spPr bwMode="auto">
            <a:xfrm>
              <a:off x="3984" y="2544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5640" name="Line 8"/>
            <p:cNvSpPr>
              <a:spLocks noChangeShapeType="1"/>
            </p:cNvSpPr>
            <p:nvPr/>
          </p:nvSpPr>
          <p:spPr bwMode="auto">
            <a:xfrm flipV="1">
              <a:off x="4224" y="1632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5641" name="Freeform 9"/>
            <p:cNvSpPr>
              <a:spLocks/>
            </p:cNvSpPr>
            <p:nvPr/>
          </p:nvSpPr>
          <p:spPr bwMode="auto">
            <a:xfrm>
              <a:off x="4228" y="1795"/>
              <a:ext cx="1100" cy="749"/>
            </a:xfrm>
            <a:custGeom>
              <a:avLst/>
              <a:gdLst/>
              <a:ahLst/>
              <a:cxnLst>
                <a:cxn ang="0">
                  <a:pos x="0" y="749"/>
                </a:cxn>
                <a:cxn ang="0">
                  <a:pos x="170" y="655"/>
                </a:cxn>
                <a:cxn ang="0">
                  <a:pos x="270" y="454"/>
                </a:cxn>
                <a:cxn ang="0">
                  <a:pos x="362" y="70"/>
                </a:cxn>
                <a:cxn ang="0">
                  <a:pos x="636" y="61"/>
                </a:cxn>
                <a:cxn ang="0">
                  <a:pos x="737" y="436"/>
                </a:cxn>
                <a:cxn ang="0">
                  <a:pos x="892" y="637"/>
                </a:cxn>
                <a:cxn ang="0">
                  <a:pos x="1100" y="733"/>
                </a:cxn>
              </a:cxnLst>
              <a:rect l="0" t="0" r="r" b="b"/>
              <a:pathLst>
                <a:path w="1100" h="749">
                  <a:moveTo>
                    <a:pt x="0" y="749"/>
                  </a:moveTo>
                  <a:cubicBezTo>
                    <a:pt x="28" y="733"/>
                    <a:pt x="125" y="704"/>
                    <a:pt x="170" y="655"/>
                  </a:cubicBezTo>
                  <a:cubicBezTo>
                    <a:pt x="215" y="606"/>
                    <a:pt x="238" y="551"/>
                    <a:pt x="270" y="454"/>
                  </a:cubicBezTo>
                  <a:cubicBezTo>
                    <a:pt x="302" y="357"/>
                    <a:pt x="301" y="135"/>
                    <a:pt x="362" y="70"/>
                  </a:cubicBezTo>
                  <a:cubicBezTo>
                    <a:pt x="423" y="5"/>
                    <a:pt x="574" y="0"/>
                    <a:pt x="636" y="61"/>
                  </a:cubicBezTo>
                  <a:cubicBezTo>
                    <a:pt x="698" y="122"/>
                    <a:pt x="694" y="340"/>
                    <a:pt x="737" y="436"/>
                  </a:cubicBezTo>
                  <a:cubicBezTo>
                    <a:pt x="780" y="532"/>
                    <a:pt x="832" y="588"/>
                    <a:pt x="892" y="637"/>
                  </a:cubicBezTo>
                  <a:cubicBezTo>
                    <a:pt x="952" y="686"/>
                    <a:pt x="1057" y="713"/>
                    <a:pt x="1100" y="73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5642" name="Line 10"/>
            <p:cNvSpPr>
              <a:spLocks noChangeShapeType="1"/>
            </p:cNvSpPr>
            <p:nvPr/>
          </p:nvSpPr>
          <p:spPr bwMode="auto">
            <a:xfrm>
              <a:off x="4608" y="168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5643" name="Line 11"/>
            <p:cNvSpPr>
              <a:spLocks noChangeShapeType="1"/>
            </p:cNvSpPr>
            <p:nvPr/>
          </p:nvSpPr>
          <p:spPr bwMode="auto">
            <a:xfrm>
              <a:off x="4848" y="168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5644" name="Line 12"/>
            <p:cNvSpPr>
              <a:spLocks noChangeShapeType="1"/>
            </p:cNvSpPr>
            <p:nvPr/>
          </p:nvSpPr>
          <p:spPr bwMode="auto">
            <a:xfrm>
              <a:off x="4416" y="268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5645" name="Line 13"/>
            <p:cNvSpPr>
              <a:spLocks noChangeShapeType="1"/>
            </p:cNvSpPr>
            <p:nvPr/>
          </p:nvSpPr>
          <p:spPr bwMode="auto">
            <a:xfrm flipH="1">
              <a:off x="4848" y="268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5646" name="Text Box 14"/>
            <p:cNvSpPr txBox="1">
              <a:spLocks noChangeArrowheads="1"/>
            </p:cNvSpPr>
            <p:nvPr/>
          </p:nvSpPr>
          <p:spPr bwMode="auto">
            <a:xfrm>
              <a:off x="4604" y="2560"/>
              <a:ext cx="24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800">
                  <a:sym typeface="Symbol" pitchFamily="18" charset="2"/>
                </a:rPr>
                <a:t></a:t>
              </a:r>
              <a:r>
                <a:rPr kumimoji="1" lang="en-US" altLang="zh-CN" sz="1800" i="1">
                  <a:sym typeface="Symbol" pitchFamily="18" charset="2"/>
                </a:rPr>
                <a:t>t</a:t>
              </a:r>
              <a:endParaRPr kumimoji="1" lang="en-US" altLang="zh-CN" sz="1800" i="1"/>
            </a:p>
          </p:txBody>
        </p:sp>
        <p:sp>
          <p:nvSpPr>
            <p:cNvPr id="325647" name="Line 15"/>
            <p:cNvSpPr>
              <a:spLocks noChangeShapeType="1"/>
            </p:cNvSpPr>
            <p:nvPr/>
          </p:nvSpPr>
          <p:spPr bwMode="auto">
            <a:xfrm flipH="1">
              <a:off x="4224" y="182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5648" name="Text Box 16"/>
            <p:cNvSpPr txBox="1">
              <a:spLocks noChangeArrowheads="1"/>
            </p:cNvSpPr>
            <p:nvPr/>
          </p:nvSpPr>
          <p:spPr bwMode="auto">
            <a:xfrm>
              <a:off x="4028" y="1728"/>
              <a:ext cx="22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800" b="1" i="1"/>
                <a:t>H</a:t>
              </a:r>
            </a:p>
          </p:txBody>
        </p:sp>
        <p:sp>
          <p:nvSpPr>
            <p:cNvPr id="325649" name="Text Box 17"/>
            <p:cNvSpPr txBox="1">
              <a:spLocks noChangeArrowheads="1"/>
            </p:cNvSpPr>
            <p:nvPr/>
          </p:nvSpPr>
          <p:spPr bwMode="auto">
            <a:xfrm>
              <a:off x="5388" y="2522"/>
              <a:ext cx="16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i="1"/>
                <a:t>t</a:t>
              </a:r>
            </a:p>
          </p:txBody>
        </p:sp>
      </p:grp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925513" y="1557338"/>
            <a:ext cx="69405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非破坏性</a:t>
            </a:r>
            <a:r>
              <a:rPr kumimoji="1" lang="zh-CN" altLang="en-US" sz="2800">
                <a:ea typeface="黑体" pitchFamily="49" charset="-122"/>
              </a:rPr>
              <a:t>（脉冲、稳恒）、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破坏性</a:t>
            </a:r>
            <a:r>
              <a:rPr kumimoji="1" lang="zh-CN" altLang="en-US" sz="2800">
                <a:solidFill>
                  <a:srgbClr val="0000FF"/>
                </a:solidFill>
                <a:ea typeface="黑体" pitchFamily="49" charset="-122"/>
              </a:rPr>
              <a:t>（单匝）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179388" y="5419725"/>
            <a:ext cx="8850312" cy="5143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>
                <a:solidFill>
                  <a:srgbClr val="0000FF"/>
                </a:solidFill>
              </a:rPr>
              <a:t>1960</a:t>
            </a:r>
            <a:r>
              <a:rPr kumimoji="1" lang="zh-CN" altLang="en-US">
                <a:solidFill>
                  <a:srgbClr val="0000FF"/>
                </a:solidFill>
              </a:rPr>
              <a:t>年，美国</a:t>
            </a:r>
            <a:r>
              <a:rPr kumimoji="1" lang="en-US" altLang="zh-CN">
                <a:solidFill>
                  <a:srgbClr val="0000FF"/>
                </a:solidFill>
              </a:rPr>
              <a:t>MIT</a:t>
            </a:r>
            <a:r>
              <a:rPr kumimoji="1" lang="zh-CN" altLang="en-US">
                <a:solidFill>
                  <a:srgbClr val="0000FF"/>
                </a:solidFill>
              </a:rPr>
              <a:t>建立强磁场实验室（</a:t>
            </a:r>
            <a:r>
              <a:rPr kumimoji="1" lang="en-US" altLang="zh-CN">
                <a:solidFill>
                  <a:srgbClr val="0000FF"/>
                </a:solidFill>
              </a:rPr>
              <a:t>HML</a:t>
            </a:r>
            <a:r>
              <a:rPr kumimoji="1" lang="zh-CN" altLang="en-US">
                <a:solidFill>
                  <a:srgbClr val="0000FF"/>
                </a:solidFill>
              </a:rPr>
              <a:t>，</a:t>
            </a:r>
            <a:r>
              <a:rPr kumimoji="1" lang="en-US" altLang="zh-CN">
                <a:solidFill>
                  <a:srgbClr val="0000FF"/>
                </a:solidFill>
              </a:rPr>
              <a:t>F. Bitter</a:t>
            </a:r>
            <a:r>
              <a:rPr kumimoji="1" lang="zh-CN" altLang="en-US">
                <a:solidFill>
                  <a:srgbClr val="0000FF"/>
                </a:solidFill>
              </a:rPr>
              <a:t>），</a:t>
            </a:r>
            <a:r>
              <a:rPr kumimoji="1" lang="en-US" altLang="zh-CN">
                <a:solidFill>
                  <a:srgbClr val="0000FF"/>
                </a:solidFill>
              </a:rPr>
              <a:t>25 T</a:t>
            </a:r>
            <a:r>
              <a:rPr kumimoji="1" lang="zh-CN" altLang="en-US">
                <a:solidFill>
                  <a:srgbClr val="0000FF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51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31559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2.1.6.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脉冲磁场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55</a:t>
            </a:r>
          </a:p>
        </p:txBody>
      </p:sp>
      <p:graphicFrame>
        <p:nvGraphicFramePr>
          <p:cNvPr id="326661" name="Group 5"/>
          <p:cNvGraphicFramePr>
            <a:graphicFrameLocks noGrp="1"/>
          </p:cNvGraphicFramePr>
          <p:nvPr/>
        </p:nvGraphicFramePr>
        <p:xfrm>
          <a:off x="468313" y="1773238"/>
          <a:ext cx="8074025" cy="4494212"/>
        </p:xfrm>
        <a:graphic>
          <a:graphicData uri="http://schemas.openxmlformats.org/drawingml/2006/table">
            <a:tbl>
              <a:tblPr/>
              <a:tblGrid>
                <a:gridCol w="2286000"/>
                <a:gridCol w="1295400"/>
                <a:gridCol w="1063625"/>
                <a:gridCol w="34290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Sarov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，俄罗斯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2 800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脉冲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人造最高磁场，破坏性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NHMFL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，美国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300 T 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脉冲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人造最高脉冲磁场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ELMF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，欧盟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脉冲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Osaka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，日本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脉冲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NHMFL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，美国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45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稳恒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人造最高稳恒磁场，计划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Nijmegen,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荷兰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33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稳恒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Tsukuba,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日本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稳恒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等离子体所，中国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稳恒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5783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2.1.6.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脉冲磁场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－特殊性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56</a:t>
            </a: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3522662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1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、脉冲持续时间：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  <a:sym typeface="Symbol" pitchFamily="18" charset="2"/>
              </a:rPr>
              <a:t></a:t>
            </a:r>
            <a:r>
              <a:rPr kumimoji="1" lang="en-US" altLang="zh-CN" sz="2800" b="1" i="1">
                <a:solidFill>
                  <a:srgbClr val="CC3300"/>
                </a:solidFill>
                <a:ea typeface="黑体" pitchFamily="49" charset="-122"/>
                <a:sym typeface="Symbol" pitchFamily="18" charset="2"/>
              </a:rPr>
              <a:t>t</a:t>
            </a:r>
            <a:endParaRPr kumimoji="1" lang="en-US" altLang="zh-CN" sz="2800">
              <a:solidFill>
                <a:srgbClr val="CC3300"/>
              </a:solidFill>
              <a:ea typeface="黑体" pitchFamily="49" charset="-122"/>
              <a:sym typeface="Symbol" pitchFamily="18" charset="2"/>
            </a:endParaRP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4175125" y="1484313"/>
            <a:ext cx="4860925" cy="576262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 sz="2800"/>
              <a:t>取决于磁体能够承受的焦耳热</a:t>
            </a:r>
          </a:p>
        </p:txBody>
      </p:sp>
      <p:graphicFrame>
        <p:nvGraphicFramePr>
          <p:cNvPr id="327687" name="Object 7"/>
          <p:cNvGraphicFramePr>
            <a:graphicFrameLocks noChangeAspect="1"/>
          </p:cNvGraphicFramePr>
          <p:nvPr/>
        </p:nvGraphicFramePr>
        <p:xfrm>
          <a:off x="1093788" y="2271713"/>
          <a:ext cx="6954837" cy="796925"/>
        </p:xfrm>
        <a:graphic>
          <a:graphicData uri="http://schemas.openxmlformats.org/presentationml/2006/ole">
            <p:oleObj spid="_x0000_s327687" name="Equation" r:id="rId3" imgW="3771720" imgH="431640" progId="Equation.DSMT4">
              <p:embed/>
            </p:oleObj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/>
        </p:nvGraphicFramePr>
        <p:xfrm>
          <a:off x="2016125" y="3276600"/>
          <a:ext cx="5111750" cy="944563"/>
        </p:xfrm>
        <a:graphic>
          <a:graphicData uri="http://schemas.openxmlformats.org/presentationml/2006/ole">
            <p:oleObj spid="_x0000_s327688" name="Equation" r:id="rId4" imgW="2539800" imgH="469800" progId="Equation.DSMT4">
              <p:embed/>
            </p:oleObj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2830513" y="4437063"/>
          <a:ext cx="4837112" cy="549275"/>
        </p:xfrm>
        <a:graphic>
          <a:graphicData uri="http://schemas.openxmlformats.org/presentationml/2006/ole">
            <p:oleObj spid="_x0000_s327689" name="Equation" r:id="rId5" imgW="2234880" imgH="253800" progId="Equation.DSMT4">
              <p:embed/>
            </p:oleObj>
          </a:graphicData>
        </a:graphic>
      </p:graphicFrame>
      <p:sp>
        <p:nvSpPr>
          <p:cNvPr id="327690" name="AutoShape 10"/>
          <p:cNvSpPr>
            <a:spLocks noChangeArrowheads="1"/>
          </p:cNvSpPr>
          <p:nvPr/>
        </p:nvSpPr>
        <p:spPr bwMode="auto">
          <a:xfrm>
            <a:off x="323850" y="4652963"/>
            <a:ext cx="1571625" cy="1571625"/>
          </a:xfrm>
          <a:prstGeom prst="wedgeRectCallout">
            <a:avLst>
              <a:gd name="adj1" fmla="val 99796"/>
              <a:gd name="adj2" fmla="val -9515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kumimoji="1" lang="zh-CN" altLang="en-US">
                <a:solidFill>
                  <a:srgbClr val="0000FF"/>
                </a:solidFill>
              </a:rPr>
              <a:t>波形因子</a:t>
            </a:r>
          </a:p>
          <a:p>
            <a:pPr algn="ctr"/>
            <a:r>
              <a:rPr kumimoji="1" lang="zh-CN" altLang="en-US"/>
              <a:t>线性：</a:t>
            </a:r>
            <a:r>
              <a:rPr kumimoji="1" lang="en-US" altLang="zh-CN"/>
              <a:t>3</a:t>
            </a:r>
            <a:r>
              <a:rPr kumimoji="1" lang="zh-CN" altLang="en-US"/>
              <a:t>；</a:t>
            </a:r>
          </a:p>
          <a:p>
            <a:pPr algn="ctr"/>
            <a:r>
              <a:rPr kumimoji="1" lang="zh-CN" altLang="en-US"/>
              <a:t>正弦：</a:t>
            </a:r>
            <a:r>
              <a:rPr kumimoji="1" lang="en-US" altLang="zh-CN"/>
              <a:t>2</a:t>
            </a:r>
            <a:r>
              <a:rPr kumimoji="1" lang="zh-CN" altLang="en-US"/>
              <a:t>；</a:t>
            </a:r>
          </a:p>
          <a:p>
            <a:pPr algn="ctr"/>
            <a:r>
              <a:rPr kumimoji="1" lang="zh-CN" altLang="en-US"/>
              <a:t>平台：</a:t>
            </a:r>
            <a:r>
              <a:rPr kumimoji="1" lang="en-US" altLang="zh-CN"/>
              <a:t>1.</a:t>
            </a:r>
          </a:p>
        </p:txBody>
      </p:sp>
      <p:graphicFrame>
        <p:nvGraphicFramePr>
          <p:cNvPr id="327691" name="Object 11"/>
          <p:cNvGraphicFramePr>
            <a:graphicFrameLocks noChangeAspect="1"/>
          </p:cNvGraphicFramePr>
          <p:nvPr/>
        </p:nvGraphicFramePr>
        <p:xfrm>
          <a:off x="2832100" y="5094288"/>
          <a:ext cx="5772150" cy="1647825"/>
        </p:xfrm>
        <a:graphic>
          <a:graphicData uri="http://schemas.openxmlformats.org/presentationml/2006/ole">
            <p:oleObj spid="_x0000_s327691" name="Equation" r:id="rId6" imgW="2666880" imgH="761760" progId="Equation.DSMT4">
              <p:embed/>
            </p:oleObj>
          </a:graphicData>
        </a:graphic>
      </p:graphicFrame>
      <p:sp>
        <p:nvSpPr>
          <p:cNvPr id="327692" name="AutoShape 12"/>
          <p:cNvSpPr>
            <a:spLocks noChangeArrowheads="1"/>
          </p:cNvSpPr>
          <p:nvPr/>
        </p:nvSpPr>
        <p:spPr bwMode="auto">
          <a:xfrm>
            <a:off x="6629400" y="620713"/>
            <a:ext cx="2066925" cy="671512"/>
          </a:xfrm>
          <a:prstGeom prst="cloudCallout">
            <a:avLst>
              <a:gd name="adj1" fmla="val -123810"/>
              <a:gd name="adj2" fmla="val 39833"/>
            </a:avLst>
          </a:prstGeom>
          <a:solidFill>
            <a:srgbClr val="FF66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kumimoji="1" lang="zh-CN" altLang="en-US"/>
              <a:t>纸上谈兵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5783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2.1.6.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脉冲磁场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－特殊性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57</a:t>
            </a: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53403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2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、磁场强度－抗压强度、破坏性</a:t>
            </a: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6064250" y="1489075"/>
            <a:ext cx="2755900" cy="1003300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1" lang="zh-CN" altLang="en-US" sz="2800"/>
              <a:t>取决于磁体能够承受的压力</a:t>
            </a:r>
          </a:p>
        </p:txBody>
      </p:sp>
      <p:graphicFrame>
        <p:nvGraphicFramePr>
          <p:cNvPr id="328711" name="Object 7"/>
          <p:cNvGraphicFramePr>
            <a:graphicFrameLocks noChangeAspect="1"/>
          </p:cNvGraphicFramePr>
          <p:nvPr/>
        </p:nvGraphicFramePr>
        <p:xfrm>
          <a:off x="4859338" y="2946400"/>
          <a:ext cx="3794125" cy="914400"/>
        </p:xfrm>
        <a:graphic>
          <a:graphicData uri="http://schemas.openxmlformats.org/presentationml/2006/ole">
            <p:oleObj spid="_x0000_s328711" name="Equation" r:id="rId3" imgW="2057400" imgH="495000" progId="Equation.DSMT4">
              <p:embed/>
            </p:oleObj>
          </a:graphicData>
        </a:graphic>
      </p:graphicFrame>
      <p:graphicFrame>
        <p:nvGraphicFramePr>
          <p:cNvPr id="328712" name="Object 8"/>
          <p:cNvGraphicFramePr>
            <a:graphicFrameLocks noChangeAspect="1"/>
          </p:cNvGraphicFramePr>
          <p:nvPr/>
        </p:nvGraphicFramePr>
        <p:xfrm>
          <a:off x="7026275" y="5537200"/>
          <a:ext cx="1793875" cy="412750"/>
        </p:xfrm>
        <a:graphic>
          <a:graphicData uri="http://schemas.openxmlformats.org/presentationml/2006/ole">
            <p:oleObj spid="_x0000_s328712" name="Equation" r:id="rId4" imgW="990360" imgH="228600" progId="Equation.DSMT4">
              <p:embed/>
            </p:oleObj>
          </a:graphicData>
        </a:graphic>
      </p:graphicFrame>
      <p:graphicFrame>
        <p:nvGraphicFramePr>
          <p:cNvPr id="328713" name="Object 9"/>
          <p:cNvGraphicFramePr>
            <a:graphicFrameLocks noChangeAspect="1"/>
          </p:cNvGraphicFramePr>
          <p:nvPr/>
        </p:nvGraphicFramePr>
        <p:xfrm>
          <a:off x="3419475" y="4057650"/>
          <a:ext cx="4160838" cy="666750"/>
        </p:xfrm>
        <a:graphic>
          <a:graphicData uri="http://schemas.openxmlformats.org/presentationml/2006/ole">
            <p:oleObj spid="_x0000_s328713" name="Equation" r:id="rId5" imgW="1739880" imgH="279360" progId="Equation.DSMT4">
              <p:embed/>
            </p:oleObj>
          </a:graphicData>
        </a:graphic>
      </p:graphicFrame>
      <p:sp>
        <p:nvSpPr>
          <p:cNvPr id="328714" name="AutoShape 10"/>
          <p:cNvSpPr>
            <a:spLocks noChangeArrowheads="1"/>
          </p:cNvSpPr>
          <p:nvPr/>
        </p:nvSpPr>
        <p:spPr bwMode="auto">
          <a:xfrm>
            <a:off x="6629400" y="620713"/>
            <a:ext cx="2066925" cy="671512"/>
          </a:xfrm>
          <a:prstGeom prst="cloudCallout">
            <a:avLst>
              <a:gd name="adj1" fmla="val -123810"/>
              <a:gd name="adj2" fmla="val 39833"/>
            </a:avLst>
          </a:prstGeom>
          <a:solidFill>
            <a:srgbClr val="FF66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kumimoji="1" lang="zh-CN" altLang="en-US"/>
              <a:t>纸上谈兵</a:t>
            </a:r>
          </a:p>
        </p:txBody>
      </p:sp>
      <p:grpSp>
        <p:nvGrpSpPr>
          <p:cNvPr id="328715" name="Group 11"/>
          <p:cNvGrpSpPr>
            <a:grpSpLocks/>
          </p:cNvGrpSpPr>
          <p:nvPr/>
        </p:nvGrpSpPr>
        <p:grpSpPr bwMode="auto">
          <a:xfrm>
            <a:off x="395288" y="4221163"/>
            <a:ext cx="2376487" cy="2165350"/>
            <a:chOff x="4014" y="2795"/>
            <a:chExt cx="1497" cy="1364"/>
          </a:xfrm>
        </p:grpSpPr>
        <p:sp>
          <p:nvSpPr>
            <p:cNvPr id="328716" name="AutoShape 12"/>
            <p:cNvSpPr>
              <a:spLocks noChangeArrowheads="1"/>
            </p:cNvSpPr>
            <p:nvPr/>
          </p:nvSpPr>
          <p:spPr bwMode="auto">
            <a:xfrm>
              <a:off x="4014" y="2795"/>
              <a:ext cx="1497" cy="1089"/>
            </a:xfrm>
            <a:custGeom>
              <a:avLst/>
              <a:gdLst>
                <a:gd name="G0" fmla="+- 4747 0 0"/>
                <a:gd name="G1" fmla="+- 21600 0 4747"/>
                <a:gd name="G2" fmla="+- 21600 0 4747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747" y="10800"/>
                  </a:moveTo>
                  <a:cubicBezTo>
                    <a:pt x="4747" y="14143"/>
                    <a:pt x="7457" y="16853"/>
                    <a:pt x="10800" y="16853"/>
                  </a:cubicBezTo>
                  <a:cubicBezTo>
                    <a:pt x="14143" y="16853"/>
                    <a:pt x="16853" y="14143"/>
                    <a:pt x="16853" y="10800"/>
                  </a:cubicBezTo>
                  <a:cubicBezTo>
                    <a:pt x="16853" y="7457"/>
                    <a:pt x="14143" y="4747"/>
                    <a:pt x="10800" y="4747"/>
                  </a:cubicBezTo>
                  <a:cubicBezTo>
                    <a:pt x="7457" y="4747"/>
                    <a:pt x="4747" y="7457"/>
                    <a:pt x="4747" y="10800"/>
                  </a:cubicBezTo>
                  <a:close/>
                </a:path>
              </a:pathLst>
            </a:custGeom>
            <a:solidFill>
              <a:srgbClr val="CCCC00">
                <a:alpha val="94000"/>
              </a:srgbClr>
            </a:solidFill>
            <a:ln w="19050">
              <a:round/>
              <a:headEnd/>
              <a:tailEnd/>
            </a:ln>
            <a:effectLst/>
            <a:scene3d>
              <a:camera prst="legacyPerspectiveFront">
                <a:rot lat="0" lon="17099998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4728" y="3033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18" name="Line 14"/>
            <p:cNvSpPr>
              <a:spLocks noChangeShapeType="1"/>
            </p:cNvSpPr>
            <p:nvPr/>
          </p:nvSpPr>
          <p:spPr bwMode="auto">
            <a:xfrm>
              <a:off x="4740" y="3645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>
              <a:off x="5058" y="3027"/>
              <a:ext cx="0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20" name="Text Box 16"/>
            <p:cNvSpPr txBox="1">
              <a:spLocks noChangeArrowheads="1"/>
            </p:cNvSpPr>
            <p:nvPr/>
          </p:nvSpPr>
          <p:spPr bwMode="auto">
            <a:xfrm>
              <a:off x="4956" y="3230"/>
              <a:ext cx="192" cy="23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/>
                <a:t>2</a:t>
              </a:r>
              <a:r>
                <a:rPr kumimoji="1" lang="en-US" altLang="zh-CN" i="1"/>
                <a:t>a</a:t>
              </a:r>
              <a:endParaRPr kumimoji="1" lang="en-US" altLang="zh-CN"/>
            </a:p>
          </p:txBody>
        </p:sp>
        <p:sp>
          <p:nvSpPr>
            <p:cNvPr id="328721" name="Line 17"/>
            <p:cNvSpPr>
              <a:spLocks noChangeShapeType="1"/>
            </p:cNvSpPr>
            <p:nvPr/>
          </p:nvSpPr>
          <p:spPr bwMode="auto">
            <a:xfrm flipV="1">
              <a:off x="4740" y="2795"/>
              <a:ext cx="7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>
              <a:off x="4740" y="3883"/>
              <a:ext cx="7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23" name="Line 19"/>
            <p:cNvSpPr>
              <a:spLocks noChangeShapeType="1"/>
            </p:cNvSpPr>
            <p:nvPr/>
          </p:nvSpPr>
          <p:spPr bwMode="auto">
            <a:xfrm flipH="1">
              <a:off x="5379" y="2807"/>
              <a:ext cx="1" cy="10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24" name="Text Box 20"/>
            <p:cNvSpPr txBox="1">
              <a:spLocks noChangeArrowheads="1"/>
            </p:cNvSpPr>
            <p:nvPr/>
          </p:nvSpPr>
          <p:spPr bwMode="auto">
            <a:xfrm>
              <a:off x="5198" y="3230"/>
              <a:ext cx="313" cy="23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/>
                <a:t>2</a:t>
              </a:r>
              <a:r>
                <a:rPr kumimoji="1" lang="en-US" altLang="zh-CN" i="1">
                  <a:sym typeface="Symbol" pitchFamily="18" charset="2"/>
                </a:rPr>
                <a:t></a:t>
              </a:r>
              <a:r>
                <a:rPr kumimoji="1" lang="en-US" altLang="zh-CN" i="1"/>
                <a:t>a</a:t>
              </a:r>
              <a:endParaRPr kumimoji="1" lang="en-US" altLang="zh-CN"/>
            </a:p>
          </p:txBody>
        </p:sp>
        <p:sp>
          <p:nvSpPr>
            <p:cNvPr id="328725" name="Line 21"/>
            <p:cNvSpPr>
              <a:spLocks noChangeShapeType="1"/>
            </p:cNvSpPr>
            <p:nvPr/>
          </p:nvSpPr>
          <p:spPr bwMode="auto">
            <a:xfrm>
              <a:off x="4195" y="3883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26" name="Line 22"/>
            <p:cNvSpPr>
              <a:spLocks noChangeShapeType="1"/>
            </p:cNvSpPr>
            <p:nvPr/>
          </p:nvSpPr>
          <p:spPr bwMode="auto">
            <a:xfrm>
              <a:off x="4740" y="3883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27" name="Line 23"/>
            <p:cNvSpPr>
              <a:spLocks noChangeShapeType="1"/>
            </p:cNvSpPr>
            <p:nvPr/>
          </p:nvSpPr>
          <p:spPr bwMode="auto">
            <a:xfrm>
              <a:off x="4195" y="4065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8728" name="Text Box 24"/>
            <p:cNvSpPr txBox="1">
              <a:spLocks noChangeArrowheads="1"/>
            </p:cNvSpPr>
            <p:nvPr/>
          </p:nvSpPr>
          <p:spPr bwMode="auto">
            <a:xfrm>
              <a:off x="4319" y="3929"/>
              <a:ext cx="297" cy="23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/>
                <a:t>2</a:t>
              </a:r>
              <a:r>
                <a:rPr kumimoji="1" lang="en-US" altLang="zh-CN" i="1">
                  <a:sym typeface="Symbol" pitchFamily="18" charset="2"/>
                </a:rPr>
                <a:t></a:t>
              </a:r>
              <a:r>
                <a:rPr kumimoji="1" lang="en-US" altLang="zh-CN" i="1"/>
                <a:t>a</a:t>
              </a:r>
            </a:p>
          </p:txBody>
        </p:sp>
      </p:grpSp>
      <p:sp>
        <p:nvSpPr>
          <p:cNvPr id="328729" name="Text Box 25"/>
          <p:cNvSpPr txBox="1">
            <a:spLocks noChangeArrowheads="1"/>
          </p:cNvSpPr>
          <p:nvPr/>
        </p:nvSpPr>
        <p:spPr bwMode="auto">
          <a:xfrm>
            <a:off x="395288" y="3068638"/>
            <a:ext cx="4237037" cy="519112"/>
          </a:xfrm>
          <a:prstGeom prst="rect">
            <a:avLst/>
          </a:prstGeom>
          <a:solidFill>
            <a:srgbClr val="0000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en-US" altLang="zh-CN" sz="2800">
                <a:solidFill>
                  <a:schemeClr val="bg1"/>
                </a:solidFill>
              </a:rPr>
              <a:t>Maxwell stress (hoop stress)</a:t>
            </a:r>
          </a:p>
        </p:txBody>
      </p:sp>
      <p:graphicFrame>
        <p:nvGraphicFramePr>
          <p:cNvPr id="328730" name="Object 26"/>
          <p:cNvGraphicFramePr>
            <a:graphicFrameLocks noChangeAspect="1"/>
          </p:cNvGraphicFramePr>
          <p:nvPr/>
        </p:nvGraphicFramePr>
        <p:xfrm>
          <a:off x="3448050" y="4941888"/>
          <a:ext cx="3355975" cy="1604962"/>
        </p:xfrm>
        <a:graphic>
          <a:graphicData uri="http://schemas.openxmlformats.org/presentationml/2006/ole">
            <p:oleObj spid="_x0000_s328730" name="Equation" r:id="rId6" imgW="1854000" imgH="888840" progId="Equation.DSMT4">
              <p:embed/>
            </p:oleObj>
          </a:graphicData>
        </a:graphic>
      </p:graphicFrame>
      <p:graphicFrame>
        <p:nvGraphicFramePr>
          <p:cNvPr id="328731" name="Object 27"/>
          <p:cNvGraphicFramePr>
            <a:graphicFrameLocks noChangeAspect="1"/>
          </p:cNvGraphicFramePr>
          <p:nvPr/>
        </p:nvGraphicFramePr>
        <p:xfrm>
          <a:off x="1116013" y="2057400"/>
          <a:ext cx="4200525" cy="723900"/>
        </p:xfrm>
        <a:graphic>
          <a:graphicData uri="http://schemas.openxmlformats.org/presentationml/2006/ole">
            <p:oleObj spid="_x0000_s328731" name="Equation" r:id="rId7" imgW="21333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45783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2.1.6.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脉冲磁场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－特殊性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58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53403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2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、磁场强度－抗压强度、破坏性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6064250" y="1489075"/>
            <a:ext cx="2755900" cy="1003300"/>
          </a:xfrm>
          <a:prstGeom prst="rect">
            <a:avLst/>
          </a:prstGeom>
          <a:solidFill>
            <a:srgbClr val="CCFF33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1" lang="zh-CN" altLang="en-US" sz="2800"/>
              <a:t>取决于磁体能够承受的压力</a:t>
            </a:r>
          </a:p>
        </p:txBody>
      </p:sp>
      <p:graphicFrame>
        <p:nvGraphicFramePr>
          <p:cNvPr id="329735" name="Object 7"/>
          <p:cNvGraphicFramePr>
            <a:graphicFrameLocks noChangeAspect="1"/>
          </p:cNvGraphicFramePr>
          <p:nvPr/>
        </p:nvGraphicFramePr>
        <p:xfrm>
          <a:off x="1203325" y="2205038"/>
          <a:ext cx="4160838" cy="666750"/>
        </p:xfrm>
        <a:graphic>
          <a:graphicData uri="http://schemas.openxmlformats.org/presentationml/2006/ole">
            <p:oleObj spid="_x0000_s329735" name="Equation" r:id="rId3" imgW="1739880" imgH="279360" progId="Equation.DSMT4">
              <p:embed/>
            </p:oleObj>
          </a:graphicData>
        </a:graphic>
      </p:graphicFrame>
      <p:sp>
        <p:nvSpPr>
          <p:cNvPr id="329736" name="AutoShape 8"/>
          <p:cNvSpPr>
            <a:spLocks noChangeArrowheads="1"/>
          </p:cNvSpPr>
          <p:nvPr/>
        </p:nvSpPr>
        <p:spPr bwMode="auto">
          <a:xfrm>
            <a:off x="6629400" y="620713"/>
            <a:ext cx="2066925" cy="671512"/>
          </a:xfrm>
          <a:prstGeom prst="cloudCallout">
            <a:avLst>
              <a:gd name="adj1" fmla="val -123810"/>
              <a:gd name="adj2" fmla="val 39833"/>
            </a:avLst>
          </a:prstGeom>
          <a:solidFill>
            <a:srgbClr val="FF66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kumimoji="1" lang="zh-CN" altLang="en-US"/>
              <a:t>纸上谈兵</a:t>
            </a:r>
          </a:p>
        </p:txBody>
      </p:sp>
      <p:graphicFrame>
        <p:nvGraphicFramePr>
          <p:cNvPr id="329737" name="Group 9"/>
          <p:cNvGraphicFramePr>
            <a:graphicFrameLocks noGrp="1"/>
          </p:cNvGraphicFramePr>
          <p:nvPr/>
        </p:nvGraphicFramePr>
        <p:xfrm>
          <a:off x="144463" y="3141663"/>
          <a:ext cx="8855075" cy="3454400"/>
        </p:xfrm>
        <a:graphic>
          <a:graphicData uri="http://schemas.openxmlformats.org/drawingml/2006/table">
            <a:tbl>
              <a:tblPr/>
              <a:tblGrid>
                <a:gridCol w="2157412"/>
                <a:gridCol w="2287588"/>
                <a:gridCol w="1620837"/>
                <a:gridCol w="1393825"/>
                <a:gridCol w="1395413"/>
              </a:tblGrid>
              <a:tr h="825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磁体导线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材料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极限抗张强度 （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MPa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最高磁场（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255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293 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77 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293 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77 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Cu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25.1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31.7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Cu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–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18% Nb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1300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52.6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57.2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Carbon fibre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122.8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－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772" name="Object 44"/>
          <p:cNvGraphicFramePr>
            <a:graphicFrameLocks noChangeAspect="1"/>
          </p:cNvGraphicFramePr>
          <p:nvPr/>
        </p:nvGraphicFramePr>
        <p:xfrm>
          <a:off x="6689725" y="2636838"/>
          <a:ext cx="1670050" cy="608012"/>
        </p:xfrm>
        <a:graphic>
          <a:graphicData uri="http://schemas.openxmlformats.org/presentationml/2006/ole">
            <p:oleObj spid="_x0000_s329772" name="Equation" r:id="rId4" imgW="6984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925" y="115888"/>
            <a:ext cx="2978150" cy="762000"/>
          </a:xfrm>
          <a:noFill/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</a:rPr>
              <a:t>2. </a:t>
            </a:r>
            <a:r>
              <a:rPr lang="zh-CN" altLang="en-US">
                <a:ea typeface="黑体" pitchFamily="49" charset="-122"/>
              </a:rPr>
              <a:t>电流磁铁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16038"/>
            <a:ext cx="4578350" cy="641350"/>
          </a:xfr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>
                <a:solidFill>
                  <a:srgbClr val="0000FF"/>
                </a:solidFill>
              </a:rPr>
              <a:t>2.1.6. </a:t>
            </a:r>
            <a:r>
              <a:rPr lang="zh-CN" altLang="en-US" sz="3600">
                <a:solidFill>
                  <a:srgbClr val="FF0000"/>
                </a:solidFill>
                <a:ea typeface="隶书" pitchFamily="49" charset="-122"/>
              </a:rPr>
              <a:t>脉冲磁场</a:t>
            </a: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－特殊性</a:t>
            </a:r>
            <a:endParaRPr lang="zh-CN" altLang="en-US" sz="28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7134225" y="0"/>
            <a:ext cx="2009775" cy="457200"/>
          </a:xfrm>
          <a:prstGeom prst="rect">
            <a:avLst/>
          </a:prstGeom>
          <a:solidFill>
            <a:schemeClr val="hlink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kumimoji="1" lang="zh-CN" altLang="en-US"/>
              <a:t>电流磁铁－</a:t>
            </a:r>
            <a:r>
              <a:rPr kumimoji="1" lang="en-US" altLang="zh-CN"/>
              <a:t>59</a:t>
            </a:r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1979613" y="2381250"/>
            <a:ext cx="51847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3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、组合（电阻线圈</a:t>
            </a:r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+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超导线圈）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979613" y="3316288"/>
            <a:ext cx="46291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4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、破坏性（一次性、单匝）</a:t>
            </a: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979613" y="4252913"/>
            <a:ext cx="35623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kumimoji="1" lang="en-US" altLang="zh-CN" sz="2800">
                <a:solidFill>
                  <a:srgbClr val="CC3300"/>
                </a:solidFill>
                <a:ea typeface="黑体" pitchFamily="49" charset="-122"/>
              </a:rPr>
              <a:t>5</a:t>
            </a:r>
            <a:r>
              <a:rPr kumimoji="1" lang="zh-CN" altLang="en-US" sz="2800">
                <a:solidFill>
                  <a:srgbClr val="CC3300"/>
                </a:solidFill>
                <a:ea typeface="黑体" pitchFamily="49" charset="-122"/>
              </a:rPr>
              <a:t>、测量技术（标定）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3109913" y="5564188"/>
            <a:ext cx="29241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kumimoji="1" lang="zh-CN" altLang="en-US"/>
              <a:t>中国强磁场实验室！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778" name="Group 2"/>
          <p:cNvGraphicFramePr>
            <a:graphicFrameLocks noGrp="1"/>
          </p:cNvGraphicFramePr>
          <p:nvPr/>
        </p:nvGraphicFramePr>
        <p:xfrm>
          <a:off x="304800" y="1412875"/>
          <a:ext cx="8534400" cy="5257800"/>
        </p:xfrm>
        <a:graphic>
          <a:graphicData uri="http://schemas.openxmlformats.org/drawingml/2006/table">
            <a:tbl>
              <a:tblPr/>
              <a:tblGrid>
                <a:gridCol w="2509838"/>
                <a:gridCol w="2290762"/>
                <a:gridCol w="1619250"/>
                <a:gridCol w="2114550"/>
              </a:tblGrid>
              <a:tr h="446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DC Power Supply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Largest 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60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Resistive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Hybrid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Braunschweig (TU)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18.2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Cambridge, Mass (FBNML)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24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35.2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Grenoble (MPI-CNRS)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24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 T in 50 mm 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31.4 T in 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合肥等离子体所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13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20.2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Krasnoyarsk, Russia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 MW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 T in 36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Moscow (KI)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18.3 T in 28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24.6 T in 28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Nijmegen (KU)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30.4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Sendai (IMR)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19.5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31.1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Tallahassee (NHMFL)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33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45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Tsukuba (NRIM)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30 T in 32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34 T(40 T)+ in 52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Wroclaw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19 T in 25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1848" name="Rectangle 72"/>
          <p:cNvSpPr>
            <a:spLocks noGrp="1" noChangeArrowheads="1"/>
          </p:cNvSpPr>
          <p:nvPr>
            <p:ph type="title"/>
          </p:nvPr>
        </p:nvSpPr>
        <p:spPr>
          <a:xfrm>
            <a:off x="111125" y="115888"/>
            <a:ext cx="6548438" cy="762000"/>
          </a:xfrm>
          <a:noFill/>
        </p:spPr>
        <p:txBody>
          <a:bodyPr wrap="none">
            <a:spAutoFit/>
          </a:bodyPr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世界著名</a:t>
            </a:r>
            <a:r>
              <a:rPr lang="en-US" altLang="zh-CN">
                <a:ea typeface="黑体" pitchFamily="49" charset="-122"/>
              </a:rPr>
              <a:t>DC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强磁场实验室</a:t>
            </a:r>
          </a:p>
        </p:txBody>
      </p:sp>
      <p:sp>
        <p:nvSpPr>
          <p:cNvPr id="331849" name="AutoShape 73"/>
          <p:cNvSpPr>
            <a:spLocks noChangeArrowheads="1"/>
          </p:cNvSpPr>
          <p:nvPr/>
        </p:nvSpPr>
        <p:spPr bwMode="auto">
          <a:xfrm>
            <a:off x="4541838" y="915988"/>
            <a:ext cx="1238250" cy="384175"/>
          </a:xfrm>
          <a:prstGeom prst="wedgeRectCallout">
            <a:avLst>
              <a:gd name="adj1" fmla="val 33463"/>
              <a:gd name="adj2" fmla="val 210745"/>
            </a:avLst>
          </a:prstGeom>
          <a:solidFill>
            <a:srgbClr val="FF66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1" lang="zh-CN" altLang="en-US"/>
              <a:t>铜质线圈</a:t>
            </a:r>
          </a:p>
        </p:txBody>
      </p:sp>
      <p:sp>
        <p:nvSpPr>
          <p:cNvPr id="331850" name="AutoShape 74"/>
          <p:cNvSpPr>
            <a:spLocks noChangeArrowheads="1"/>
          </p:cNvSpPr>
          <p:nvPr/>
        </p:nvSpPr>
        <p:spPr bwMode="auto">
          <a:xfrm>
            <a:off x="7758113" y="284163"/>
            <a:ext cx="1238250" cy="1114425"/>
          </a:xfrm>
          <a:prstGeom prst="wedgeRectCallout">
            <a:avLst>
              <a:gd name="adj1" fmla="val -42819"/>
              <a:gd name="adj2" fmla="val 98435"/>
            </a:avLst>
          </a:prstGeom>
          <a:solidFill>
            <a:srgbClr val="CCFF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1" lang="zh-CN" altLang="en-US"/>
              <a:t>铜质线圈</a:t>
            </a:r>
          </a:p>
          <a:p>
            <a:pPr algn="ctr"/>
            <a:r>
              <a:rPr kumimoji="1" lang="zh-CN" altLang="en-US"/>
              <a:t>＋</a:t>
            </a:r>
          </a:p>
          <a:p>
            <a:pPr algn="ctr"/>
            <a:r>
              <a:rPr kumimoji="1" lang="zh-CN" altLang="en-US"/>
              <a:t>超导磁体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49" grpId="0" animBg="1" autoUpdateAnimBg="0"/>
      <p:bldP spid="331850" grpId="0" animBg="1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默认设计模板">
  <a:themeElements>
    <a:clrScheme name="3_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默认设计模板">
  <a:themeElements>
    <a:clrScheme name="4_默认设计模板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4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0000"/>
        </a:dk1>
        <a:lt1>
          <a:srgbClr val="F0F1DB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6F7E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00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5364</Words>
  <Application>Microsoft Office PowerPoint</Application>
  <PresentationFormat>全屏显示(4:3)</PresentationFormat>
  <Paragraphs>1292</Paragraphs>
  <Slides>112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112</vt:i4>
      </vt:variant>
    </vt:vector>
  </HeadingPairs>
  <TitlesOfParts>
    <vt:vector size="133" baseType="lpstr">
      <vt:lpstr>Arial</vt:lpstr>
      <vt:lpstr>宋体</vt:lpstr>
      <vt:lpstr>Times New Roman</vt:lpstr>
      <vt:lpstr>华文楷体</vt:lpstr>
      <vt:lpstr>Wingdings 2</vt:lpstr>
      <vt:lpstr>隶书</vt:lpstr>
      <vt:lpstr>黑体</vt:lpstr>
      <vt:lpstr>华文行楷</vt:lpstr>
      <vt:lpstr>Wingdings</vt:lpstr>
      <vt:lpstr>Symbol</vt:lpstr>
      <vt:lpstr>华文新魏</vt:lpstr>
      <vt:lpstr>华文隶书</vt:lpstr>
      <vt:lpstr>华文细黑</vt:lpstr>
      <vt:lpstr>默认设计模板</vt:lpstr>
      <vt:lpstr>3_默认设计模板</vt:lpstr>
      <vt:lpstr>2_默认设计模板</vt:lpstr>
      <vt:lpstr>4_默认设计模板</vt:lpstr>
      <vt:lpstr>MathType 5.0 Equation</vt:lpstr>
      <vt:lpstr>Microsoft 公式 3.0</vt:lpstr>
      <vt:lpstr>MathType 6.0 Equation</vt:lpstr>
      <vt:lpstr>Origin Graph</vt:lpstr>
      <vt:lpstr>中国科学院物理研究所  通用实验技术公共课程</vt:lpstr>
      <vt:lpstr>声   明</vt:lpstr>
      <vt:lpstr>磁场的产生</vt:lpstr>
      <vt:lpstr>磁场的分类方法</vt:lpstr>
      <vt:lpstr>磁场的分类：周期性</vt:lpstr>
      <vt:lpstr>磁场的分类：磁场强度</vt:lpstr>
      <vt:lpstr>磁场的分类：来源</vt:lpstr>
      <vt:lpstr>磁场的分类：来源</vt:lpstr>
      <vt:lpstr>人造磁场</vt:lpstr>
      <vt:lpstr>永久磁铁</vt:lpstr>
      <vt:lpstr>关于永磁体磁场的文献</vt:lpstr>
      <vt:lpstr>1. 永久磁铁</vt:lpstr>
      <vt:lpstr>1. 永久磁铁</vt:lpstr>
      <vt:lpstr>1. 永久磁铁</vt:lpstr>
      <vt:lpstr>永磁体可以产生的磁场</vt:lpstr>
      <vt:lpstr>圆柱体极头和圆台极头</vt:lpstr>
      <vt:lpstr>圆柱体极头和圆台极头</vt:lpstr>
      <vt:lpstr>圆柱体极头和圆台极头</vt:lpstr>
      <vt:lpstr>圆柱体极头和圆台极头</vt:lpstr>
      <vt:lpstr>圆柱体极头和圆台极头</vt:lpstr>
      <vt:lpstr>圆柱体极头和圆台极头</vt:lpstr>
      <vt:lpstr>圆柱体极头和圆台极头</vt:lpstr>
      <vt:lpstr>磁场线性叠加原理</vt:lpstr>
      <vt:lpstr>磁场线性叠加原理</vt:lpstr>
      <vt:lpstr>磁场线性叠加原理</vt:lpstr>
      <vt:lpstr>磁场线性叠加原理</vt:lpstr>
      <vt:lpstr>磁场线性叠加原理</vt:lpstr>
      <vt:lpstr>磁场线性叠加原理</vt:lpstr>
      <vt:lpstr>磁场线性叠加原理</vt:lpstr>
      <vt:lpstr>磁场线性叠加原理</vt:lpstr>
      <vt:lpstr>磁场线性叠加原理</vt:lpstr>
      <vt:lpstr>2. 电流磁铁</vt:lpstr>
      <vt:lpstr>电流磁体</vt:lpstr>
      <vt:lpstr>2. 电流磁铁</vt:lpstr>
      <vt:lpstr>2. 电流磁铁</vt:lpstr>
      <vt:lpstr>电荷连续性方程</vt:lpstr>
      <vt:lpstr>2. 电流磁铁</vt:lpstr>
      <vt:lpstr>2. 电流磁铁</vt:lpstr>
      <vt:lpstr>2. 电流磁铁</vt:lpstr>
      <vt:lpstr>铜导线的截面积</vt:lpstr>
      <vt:lpstr>2. 电流磁铁</vt:lpstr>
      <vt:lpstr>2. 电流磁铁</vt:lpstr>
      <vt:lpstr>Fabry因子的应用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铜导线的截面积：再算磁场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6 Tesla Superconducting Dipole Magnet </vt:lpstr>
      <vt:lpstr>2. 电流磁铁</vt:lpstr>
      <vt:lpstr>2. 电流磁铁</vt:lpstr>
      <vt:lpstr>2. 电流磁铁</vt:lpstr>
      <vt:lpstr>2. 电流磁铁</vt:lpstr>
      <vt:lpstr>2. 电流磁铁</vt:lpstr>
      <vt:lpstr>2. 电流磁铁</vt:lpstr>
      <vt:lpstr>世界著名DC强磁场实验室</vt:lpstr>
      <vt:lpstr>中国科学院合肥等离子体物理研究所</vt:lpstr>
      <vt:lpstr>日本大阪大学极限科学研究中心超强磁场分部 http://www.rcem.osaka-u.ac.jp/research_magn-j.html</vt:lpstr>
      <vt:lpstr>List of pulsed field facilities of the world</vt:lpstr>
      <vt:lpstr>List of pulsed field facilities of the World</vt:lpstr>
      <vt:lpstr>2. 电流磁铁</vt:lpstr>
      <vt:lpstr>2. 电流磁铁</vt:lpstr>
      <vt:lpstr>2. 电流磁铁</vt:lpstr>
      <vt:lpstr>3. 其它磁场</vt:lpstr>
      <vt:lpstr>磁场的产生</vt:lpstr>
      <vt:lpstr>磁性材料球壳的屏蔽效果</vt:lpstr>
      <vt:lpstr>磁场的产生</vt:lpstr>
      <vt:lpstr>磁场的产生</vt:lpstr>
      <vt:lpstr>NHMFL  Hybrid Magnet 45 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磁性测量基础篇 之 磁 路</dc:title>
  <dc:creator>unknown</dc:creator>
  <cp:lastModifiedBy>M03</cp:lastModifiedBy>
  <cp:revision>27</cp:revision>
  <dcterms:created xsi:type="dcterms:W3CDTF">2011-05-05T03:16:51Z</dcterms:created>
  <dcterms:modified xsi:type="dcterms:W3CDTF">2016-04-08T09:25:38Z</dcterms:modified>
</cp:coreProperties>
</file>